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47"/>
  </p:notesMasterIdLst>
  <p:sldIdLst>
    <p:sldId id="299" r:id="rId2"/>
    <p:sldId id="272" r:id="rId3"/>
    <p:sldId id="327" r:id="rId4"/>
    <p:sldId id="330" r:id="rId5"/>
    <p:sldId id="329" r:id="rId6"/>
    <p:sldId id="325" r:id="rId7"/>
    <p:sldId id="328" r:id="rId8"/>
    <p:sldId id="331" r:id="rId9"/>
    <p:sldId id="333" r:id="rId10"/>
    <p:sldId id="335" r:id="rId11"/>
    <p:sldId id="334" r:id="rId12"/>
    <p:sldId id="336" r:id="rId13"/>
    <p:sldId id="308" r:id="rId14"/>
    <p:sldId id="292" r:id="rId15"/>
    <p:sldId id="257" r:id="rId16"/>
    <p:sldId id="258" r:id="rId17"/>
    <p:sldId id="260" r:id="rId18"/>
    <p:sldId id="259" r:id="rId19"/>
    <p:sldId id="261" r:id="rId20"/>
    <p:sldId id="262" r:id="rId21"/>
    <p:sldId id="263" r:id="rId22"/>
    <p:sldId id="265" r:id="rId23"/>
    <p:sldId id="290" r:id="rId24"/>
    <p:sldId id="291" r:id="rId25"/>
    <p:sldId id="337" r:id="rId26"/>
    <p:sldId id="295" r:id="rId27"/>
    <p:sldId id="293" r:id="rId28"/>
    <p:sldId id="294" r:id="rId29"/>
    <p:sldId id="322" r:id="rId30"/>
    <p:sldId id="277" r:id="rId31"/>
    <p:sldId id="278" r:id="rId32"/>
    <p:sldId id="279" r:id="rId33"/>
    <p:sldId id="280" r:id="rId34"/>
    <p:sldId id="281" r:id="rId35"/>
    <p:sldId id="282" r:id="rId36"/>
    <p:sldId id="283" r:id="rId37"/>
    <p:sldId id="284" r:id="rId38"/>
    <p:sldId id="285" r:id="rId39"/>
    <p:sldId id="286" r:id="rId40"/>
    <p:sldId id="288" r:id="rId41"/>
    <p:sldId id="323" r:id="rId42"/>
    <p:sldId id="274" r:id="rId43"/>
    <p:sldId id="289" r:id="rId44"/>
    <p:sldId id="338" r:id="rId45"/>
    <p:sldId id="339" r:id="rId4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33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35" autoAdjust="0"/>
    <p:restoredTop sz="94660"/>
  </p:normalViewPr>
  <p:slideViewPr>
    <p:cSldViewPr snapToGrid="0">
      <p:cViewPr varScale="1">
        <p:scale>
          <a:sx n="77" d="100"/>
          <a:sy n="77" d="100"/>
        </p:scale>
        <p:origin x="835"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491D66-5871-425F-93E4-180FF953DEDD}" type="datetimeFigureOut">
              <a:rPr lang="en-GB" smtClean="0"/>
              <a:t>28/04/2022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95888E-03C5-443C-9702-248D6750E2F0}" type="slidenum">
              <a:rPr lang="en-GB" smtClean="0"/>
              <a:t>‹#›</a:t>
            </a:fld>
            <a:endParaRPr lang="en-GB"/>
          </a:p>
        </p:txBody>
      </p:sp>
    </p:spTree>
    <p:extLst>
      <p:ext uri="{BB962C8B-B14F-4D97-AF65-F5344CB8AC3E}">
        <p14:creationId xmlns:p14="http://schemas.microsoft.com/office/powerpoint/2010/main" val="20099023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Relevant issue but where is the perspective of this question?  (Does it start from ‘where YP are’ emotionally/situationally/developmentally, etc?) </a:t>
            </a:r>
          </a:p>
          <a:p>
            <a:pPr marL="0" indent="0">
              <a:buFontTx/>
              <a:buNone/>
            </a:pPr>
            <a:r>
              <a:rPr lang="en-GB" dirty="0"/>
              <a:t>- Can be linked to NOS but arguably opposes some NOS competencies and core YW values.</a:t>
            </a:r>
          </a:p>
        </p:txBody>
      </p:sp>
      <p:sp>
        <p:nvSpPr>
          <p:cNvPr id="4" name="Slide Number Placeholder 3"/>
          <p:cNvSpPr>
            <a:spLocks noGrp="1"/>
          </p:cNvSpPr>
          <p:nvPr>
            <p:ph type="sldNum" sz="quarter" idx="5"/>
          </p:nvPr>
        </p:nvSpPr>
        <p:spPr/>
        <p:txBody>
          <a:bodyPr/>
          <a:lstStyle/>
          <a:p>
            <a:fld id="{E095888E-03C5-443C-9702-248D6750E2F0}" type="slidenum">
              <a:rPr lang="en-GB" smtClean="0"/>
              <a:t>3</a:t>
            </a:fld>
            <a:endParaRPr lang="en-GB" dirty="0"/>
          </a:p>
        </p:txBody>
      </p:sp>
    </p:spTree>
    <p:extLst>
      <p:ext uri="{BB962C8B-B14F-4D97-AF65-F5344CB8AC3E}">
        <p14:creationId xmlns:p14="http://schemas.microsoft.com/office/powerpoint/2010/main" val="35327130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r>
              <a:rPr lang="en-GB" dirty="0"/>
              <a:t>- Language (‘committing’ sounds </a:t>
            </a:r>
            <a:r>
              <a:rPr lang="en-GB" dirty="0" err="1"/>
              <a:t>accusational</a:t>
            </a:r>
            <a:r>
              <a:rPr lang="en-GB" dirty="0"/>
              <a:t> in tone – like ‘offending’)</a:t>
            </a:r>
          </a:p>
          <a:p>
            <a:pPr marL="0" indent="0">
              <a:buFontTx/>
              <a:buNone/>
            </a:pPr>
            <a:r>
              <a:rPr lang="en-GB" dirty="0"/>
              <a:t>- This could be a relevant, practical and justified question based on the aims/purpose of a service such as the Police/Fire Service.  (How would you respond as a YW asked to support this research?)</a:t>
            </a:r>
          </a:p>
          <a:p>
            <a:endParaRPr lang="en-GB" dirty="0"/>
          </a:p>
        </p:txBody>
      </p:sp>
      <p:sp>
        <p:nvSpPr>
          <p:cNvPr id="4" name="Slide Number Placeholder 3"/>
          <p:cNvSpPr>
            <a:spLocks noGrp="1"/>
          </p:cNvSpPr>
          <p:nvPr>
            <p:ph type="sldNum" sz="quarter" idx="5"/>
          </p:nvPr>
        </p:nvSpPr>
        <p:spPr/>
        <p:txBody>
          <a:bodyPr/>
          <a:lstStyle/>
          <a:p>
            <a:fld id="{E095888E-03C5-443C-9702-248D6750E2F0}" type="slidenum">
              <a:rPr lang="en-GB" smtClean="0"/>
              <a:t>4</a:t>
            </a:fld>
            <a:endParaRPr lang="en-GB"/>
          </a:p>
        </p:txBody>
      </p:sp>
    </p:spTree>
    <p:extLst>
      <p:ext uri="{BB962C8B-B14F-4D97-AF65-F5344CB8AC3E}">
        <p14:creationId xmlns:p14="http://schemas.microsoft.com/office/powerpoint/2010/main" val="28825726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Intervention? Early Intervention? Both? (Problem-focused)</a:t>
            </a:r>
          </a:p>
          <a:p>
            <a:r>
              <a:rPr lang="en-GB" dirty="0"/>
              <a:t>What might be a better question if your key focus is empowering YP and protecting others more than policing antisocial behaviour?</a:t>
            </a:r>
          </a:p>
          <a:p>
            <a:r>
              <a:rPr lang="en-GB" dirty="0"/>
              <a:t>‘How Can Youth Work Empower Young People to Avoid Antisocial Behaviour?’  (Solution-focused, Empowering)</a:t>
            </a:r>
          </a:p>
        </p:txBody>
      </p:sp>
      <p:sp>
        <p:nvSpPr>
          <p:cNvPr id="4" name="Slide Number Placeholder 3"/>
          <p:cNvSpPr>
            <a:spLocks noGrp="1"/>
          </p:cNvSpPr>
          <p:nvPr>
            <p:ph type="sldNum" sz="quarter" idx="5"/>
          </p:nvPr>
        </p:nvSpPr>
        <p:spPr/>
        <p:txBody>
          <a:bodyPr/>
          <a:lstStyle/>
          <a:p>
            <a:fld id="{E095888E-03C5-443C-9702-248D6750E2F0}" type="slidenum">
              <a:rPr lang="en-GB" smtClean="0"/>
              <a:t>6</a:t>
            </a:fld>
            <a:endParaRPr lang="en-GB" dirty="0"/>
          </a:p>
        </p:txBody>
      </p:sp>
    </p:spTree>
    <p:extLst>
      <p:ext uri="{BB962C8B-B14F-4D97-AF65-F5344CB8AC3E}">
        <p14:creationId xmlns:p14="http://schemas.microsoft.com/office/powerpoint/2010/main" val="5492505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Intervention? Early Intervention? Both? (Problem-focused)</a:t>
            </a:r>
          </a:p>
          <a:p>
            <a:r>
              <a:rPr lang="en-GB" dirty="0"/>
              <a:t>What might be a better question if your key focus is empowering YP and protecting others more than policing antisocial behaviour?</a:t>
            </a:r>
          </a:p>
          <a:p>
            <a:r>
              <a:rPr lang="en-GB" dirty="0"/>
              <a:t>‘How Can Youth Work Empower Young People to Avoid Antisocial Behaviour?’  (Solution-focused, Empowering)</a:t>
            </a:r>
          </a:p>
        </p:txBody>
      </p:sp>
      <p:sp>
        <p:nvSpPr>
          <p:cNvPr id="4" name="Slide Number Placeholder 3"/>
          <p:cNvSpPr>
            <a:spLocks noGrp="1"/>
          </p:cNvSpPr>
          <p:nvPr>
            <p:ph type="sldNum" sz="quarter" idx="5"/>
          </p:nvPr>
        </p:nvSpPr>
        <p:spPr/>
        <p:txBody>
          <a:bodyPr/>
          <a:lstStyle/>
          <a:p>
            <a:fld id="{E095888E-03C5-443C-9702-248D6750E2F0}" type="slidenum">
              <a:rPr lang="en-GB" smtClean="0"/>
              <a:t>7</a:t>
            </a:fld>
            <a:endParaRPr lang="en-GB" dirty="0"/>
          </a:p>
        </p:txBody>
      </p:sp>
    </p:spTree>
    <p:extLst>
      <p:ext uri="{BB962C8B-B14F-4D97-AF65-F5344CB8AC3E}">
        <p14:creationId xmlns:p14="http://schemas.microsoft.com/office/powerpoint/2010/main" val="37553488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95888E-03C5-443C-9702-248D6750E2F0}" type="slidenum">
              <a:rPr lang="en-GB" smtClean="0"/>
              <a:t>8</a:t>
            </a:fld>
            <a:endParaRPr lang="en-GB" dirty="0"/>
          </a:p>
        </p:txBody>
      </p:sp>
    </p:spTree>
    <p:extLst>
      <p:ext uri="{BB962C8B-B14F-4D97-AF65-F5344CB8AC3E}">
        <p14:creationId xmlns:p14="http://schemas.microsoft.com/office/powerpoint/2010/main" val="40322034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NAOMIE Plan</a:t>
            </a:r>
          </a:p>
        </p:txBody>
      </p:sp>
      <p:sp>
        <p:nvSpPr>
          <p:cNvPr id="4" name="Slide Number Placeholder 3"/>
          <p:cNvSpPr>
            <a:spLocks noGrp="1"/>
          </p:cNvSpPr>
          <p:nvPr>
            <p:ph type="sldNum" sz="quarter" idx="5"/>
          </p:nvPr>
        </p:nvSpPr>
        <p:spPr/>
        <p:txBody>
          <a:bodyPr/>
          <a:lstStyle/>
          <a:p>
            <a:fld id="{E095888E-03C5-443C-9702-248D6750E2F0}" type="slidenum">
              <a:rPr lang="en-GB" smtClean="0"/>
              <a:t>9</a:t>
            </a:fld>
            <a:endParaRPr lang="en-GB" dirty="0"/>
          </a:p>
        </p:txBody>
      </p:sp>
    </p:spTree>
    <p:extLst>
      <p:ext uri="{BB962C8B-B14F-4D97-AF65-F5344CB8AC3E}">
        <p14:creationId xmlns:p14="http://schemas.microsoft.com/office/powerpoint/2010/main" val="4260007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NAOMIE Plan</a:t>
            </a:r>
          </a:p>
        </p:txBody>
      </p:sp>
      <p:sp>
        <p:nvSpPr>
          <p:cNvPr id="4" name="Slide Number Placeholder 3"/>
          <p:cNvSpPr>
            <a:spLocks noGrp="1"/>
          </p:cNvSpPr>
          <p:nvPr>
            <p:ph type="sldNum" sz="quarter" idx="5"/>
          </p:nvPr>
        </p:nvSpPr>
        <p:spPr/>
        <p:txBody>
          <a:bodyPr/>
          <a:lstStyle/>
          <a:p>
            <a:fld id="{E095888E-03C5-443C-9702-248D6750E2F0}" type="slidenum">
              <a:rPr lang="en-GB" smtClean="0"/>
              <a:t>10</a:t>
            </a:fld>
            <a:endParaRPr lang="en-GB" dirty="0"/>
          </a:p>
        </p:txBody>
      </p:sp>
    </p:spTree>
    <p:extLst>
      <p:ext uri="{BB962C8B-B14F-4D97-AF65-F5344CB8AC3E}">
        <p14:creationId xmlns:p14="http://schemas.microsoft.com/office/powerpoint/2010/main" val="18781260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NAOMIE Plan</a:t>
            </a:r>
          </a:p>
        </p:txBody>
      </p:sp>
      <p:sp>
        <p:nvSpPr>
          <p:cNvPr id="4" name="Slide Number Placeholder 3"/>
          <p:cNvSpPr>
            <a:spLocks noGrp="1"/>
          </p:cNvSpPr>
          <p:nvPr>
            <p:ph type="sldNum" sz="quarter" idx="5"/>
          </p:nvPr>
        </p:nvSpPr>
        <p:spPr/>
        <p:txBody>
          <a:bodyPr/>
          <a:lstStyle/>
          <a:p>
            <a:fld id="{E095888E-03C5-443C-9702-248D6750E2F0}" type="slidenum">
              <a:rPr lang="en-GB" smtClean="0"/>
              <a:t>11</a:t>
            </a:fld>
            <a:endParaRPr lang="en-GB" dirty="0"/>
          </a:p>
        </p:txBody>
      </p:sp>
    </p:spTree>
    <p:extLst>
      <p:ext uri="{BB962C8B-B14F-4D97-AF65-F5344CB8AC3E}">
        <p14:creationId xmlns:p14="http://schemas.microsoft.com/office/powerpoint/2010/main" val="28810105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Divide group into 2 to read pages 8-9 and 10-11 then feedback.</a:t>
            </a:r>
          </a:p>
          <a:p>
            <a:r>
              <a:rPr lang="en-GB" dirty="0"/>
              <a:t>Discuss how the impact of personal biases can be minimised (</a:t>
            </a:r>
            <a:r>
              <a:rPr lang="en-GB" dirty="0" err="1"/>
              <a:t>eg.</a:t>
            </a:r>
            <a:r>
              <a:rPr lang="en-GB" dirty="0"/>
              <a:t> starting with YP’s opinions - but challenging oppressive views - and building from their recommendations instead of your own).</a:t>
            </a:r>
          </a:p>
        </p:txBody>
      </p:sp>
      <p:sp>
        <p:nvSpPr>
          <p:cNvPr id="4" name="Slide Number Placeholder 3"/>
          <p:cNvSpPr>
            <a:spLocks noGrp="1"/>
          </p:cNvSpPr>
          <p:nvPr>
            <p:ph type="sldNum" sz="quarter" idx="5"/>
          </p:nvPr>
        </p:nvSpPr>
        <p:spPr/>
        <p:txBody>
          <a:bodyPr/>
          <a:lstStyle/>
          <a:p>
            <a:fld id="{E095888E-03C5-443C-9702-248D6750E2F0}" type="slidenum">
              <a:rPr lang="en-GB" smtClean="0"/>
              <a:t>12</a:t>
            </a:fld>
            <a:endParaRPr lang="en-GB" dirty="0"/>
          </a:p>
        </p:txBody>
      </p:sp>
    </p:spTree>
    <p:extLst>
      <p:ext uri="{BB962C8B-B14F-4D97-AF65-F5344CB8AC3E}">
        <p14:creationId xmlns:p14="http://schemas.microsoft.com/office/powerpoint/2010/main" val="27754913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Who defines the need?</a:t>
            </a:r>
          </a:p>
          <a:p>
            <a:r>
              <a:rPr lang="en-GB" dirty="0"/>
              <a:t>- Is curiosity alone a sufficient reason to conduct research with YP?  Compare with Action Research.  (What if young people benefit in other ways through involvement?)</a:t>
            </a:r>
          </a:p>
          <a:p>
            <a:pPr marL="0" indent="0">
              <a:buFontTx/>
              <a:buNone/>
            </a:pPr>
            <a:r>
              <a:rPr lang="en-GB" dirty="0"/>
              <a:t>- Is it wrong to conduct research with young people to gain funding?  Why/why not?  (Who benefits most from the funding?)</a:t>
            </a:r>
          </a:p>
          <a:p>
            <a:pPr marL="0" indent="0">
              <a:buFontTx/>
              <a:buNone/>
            </a:pPr>
            <a:r>
              <a:rPr lang="en-GB" dirty="0"/>
              <a:t>- What about political/organisational targets?  (If they are aligned with young people’s best interests and YW values…?  If not?)</a:t>
            </a:r>
          </a:p>
        </p:txBody>
      </p:sp>
      <p:sp>
        <p:nvSpPr>
          <p:cNvPr id="4" name="Slide Number Placeholder 3"/>
          <p:cNvSpPr>
            <a:spLocks noGrp="1"/>
          </p:cNvSpPr>
          <p:nvPr>
            <p:ph type="sldNum" sz="quarter" idx="5"/>
          </p:nvPr>
        </p:nvSpPr>
        <p:spPr/>
        <p:txBody>
          <a:bodyPr/>
          <a:lstStyle/>
          <a:p>
            <a:fld id="{E095888E-03C5-443C-9702-248D6750E2F0}" type="slidenum">
              <a:rPr lang="en-GB" smtClean="0"/>
              <a:t>15</a:t>
            </a:fld>
            <a:endParaRPr lang="en-GB" dirty="0"/>
          </a:p>
        </p:txBody>
      </p:sp>
    </p:spTree>
    <p:extLst>
      <p:ext uri="{BB962C8B-B14F-4D97-AF65-F5344CB8AC3E}">
        <p14:creationId xmlns:p14="http://schemas.microsoft.com/office/powerpoint/2010/main" val="39789244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algn="r" hangingPunct="0">
              <a:defRPr sz="1800" b="0" i="0" u="none" strike="noStrike" kern="0" cap="none" spc="0" baseline="0">
                <a:solidFill>
                  <a:srgbClr val="000000"/>
                </a:solidFill>
                <a:uFillTx/>
              </a:defRPr>
            </a:pPr>
            <a:fld id="{4ACCDFCA-B779-4445-B95E-CF5A62BA97D8}" type="slidenum">
              <a:rPr kern="0">
                <a:solidFill>
                  <a:srgbClr val="000000"/>
                </a:solidFill>
              </a:rPr>
              <a:pPr algn="r" hangingPunct="0">
                <a:defRPr sz="1800" b="0" i="0" u="none" strike="noStrike" kern="0" cap="none" spc="0" baseline="0">
                  <a:solidFill>
                    <a:srgbClr val="000000"/>
                  </a:solidFill>
                  <a:uFillTx/>
                </a:defRPr>
              </a:pPr>
              <a:t>24</a:t>
            </a:fld>
            <a:endParaRPr lang="en-GB" sz="1200" dirty="0">
              <a:solidFill>
                <a:srgbClr val="000000"/>
              </a:solidFill>
              <a:latin typeface="Times New Roman" pitchFamily="18"/>
            </a:endParaRPr>
          </a:p>
        </p:txBody>
      </p:sp>
      <p:sp>
        <p:nvSpPr>
          <p:cNvPr id="3" name="Slide Image Placeholder 2"/>
          <p:cNvSpPr>
            <a:spLocks noGrp="1" noRot="1" noChangeAspect="1"/>
          </p:cNvSpPr>
          <p:nvPr>
            <p:ph type="sldImg"/>
          </p:nvPr>
        </p:nvSpPr>
        <p:spPr/>
      </p:sp>
      <p:sp>
        <p:nvSpPr>
          <p:cNvPr id="4" name="Rectangle 3"/>
          <p:cNvSpPr txBox="1">
            <a:spLocks noGrp="1"/>
          </p:cNvSpPr>
          <p:nvPr>
            <p:ph type="body" sz="quarter" idx="1"/>
          </p:nvPr>
        </p:nvSpPr>
        <p:spPr/>
        <p:txBody>
          <a:bodyPr/>
          <a:lstStyle/>
          <a:p>
            <a:endParaRPr lang="en-US" dirty="0"/>
          </a:p>
        </p:txBody>
      </p:sp>
    </p:spTree>
    <p:extLst>
      <p:ext uri="{BB962C8B-B14F-4D97-AF65-F5344CB8AC3E}">
        <p14:creationId xmlns:p14="http://schemas.microsoft.com/office/powerpoint/2010/main" val="21625276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algn="r" hangingPunct="0">
              <a:defRPr sz="1800" b="0" i="0" u="none" strike="noStrike" kern="0" cap="none" spc="0" baseline="0">
                <a:solidFill>
                  <a:srgbClr val="000000"/>
                </a:solidFill>
                <a:uFillTx/>
              </a:defRPr>
            </a:pPr>
            <a:fld id="{4ACCDFCA-B779-4445-B95E-CF5A62BA97D8}" type="slidenum">
              <a:rPr kern="0">
                <a:solidFill>
                  <a:srgbClr val="000000"/>
                </a:solidFill>
              </a:rPr>
              <a:pPr algn="r" hangingPunct="0">
                <a:defRPr sz="1800" b="0" i="0" u="none" strike="noStrike" kern="0" cap="none" spc="0" baseline="0">
                  <a:solidFill>
                    <a:srgbClr val="000000"/>
                  </a:solidFill>
                  <a:uFillTx/>
                </a:defRPr>
              </a:pPr>
              <a:t>25</a:t>
            </a:fld>
            <a:endParaRPr lang="en-GB" sz="1200" dirty="0">
              <a:solidFill>
                <a:srgbClr val="000000"/>
              </a:solidFill>
              <a:latin typeface="Times New Roman" pitchFamily="18"/>
            </a:endParaRPr>
          </a:p>
        </p:txBody>
      </p:sp>
      <p:sp>
        <p:nvSpPr>
          <p:cNvPr id="3" name="Slide Image Placeholder 2"/>
          <p:cNvSpPr>
            <a:spLocks noGrp="1" noRot="1" noChangeAspect="1"/>
          </p:cNvSpPr>
          <p:nvPr>
            <p:ph type="sldImg"/>
          </p:nvPr>
        </p:nvSpPr>
        <p:spPr/>
      </p:sp>
      <p:sp>
        <p:nvSpPr>
          <p:cNvPr id="4" name="Rectangle 3"/>
          <p:cNvSpPr txBox="1">
            <a:spLocks noGrp="1"/>
          </p:cNvSpPr>
          <p:nvPr>
            <p:ph type="body" sz="quarter" idx="1"/>
          </p:nvPr>
        </p:nvSpPr>
        <p:spPr/>
        <p:txBody>
          <a:bodyPr/>
          <a:lstStyle/>
          <a:p>
            <a:endParaRPr lang="en-US" dirty="0"/>
          </a:p>
        </p:txBody>
      </p:sp>
    </p:spTree>
    <p:extLst>
      <p:ext uri="{BB962C8B-B14F-4D97-AF65-F5344CB8AC3E}">
        <p14:creationId xmlns:p14="http://schemas.microsoft.com/office/powerpoint/2010/main" val="209272010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95888E-03C5-443C-9702-248D6750E2F0}" type="slidenum">
              <a:rPr lang="en-GB" smtClean="0"/>
              <a:t>41</a:t>
            </a:fld>
            <a:endParaRPr lang="en-GB"/>
          </a:p>
        </p:txBody>
      </p:sp>
    </p:spTree>
    <p:extLst>
      <p:ext uri="{BB962C8B-B14F-4D97-AF65-F5344CB8AC3E}">
        <p14:creationId xmlns:p14="http://schemas.microsoft.com/office/powerpoint/2010/main" val="218378112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algn="r" hangingPunct="0">
              <a:defRPr sz="1800" b="0" i="0" u="none" strike="noStrike" kern="0" cap="none" spc="0" baseline="0">
                <a:solidFill>
                  <a:srgbClr val="000000"/>
                </a:solidFill>
                <a:uFillTx/>
              </a:defRPr>
            </a:pPr>
            <a:fld id="{4ACCDFCA-B779-4445-B95E-CF5A62BA97D8}" type="slidenum">
              <a:rPr kern="0">
                <a:solidFill>
                  <a:srgbClr val="000000"/>
                </a:solidFill>
              </a:rPr>
              <a:pPr algn="r" hangingPunct="0">
                <a:defRPr sz="1800" b="0" i="0" u="none" strike="noStrike" kern="0" cap="none" spc="0" baseline="0">
                  <a:solidFill>
                    <a:srgbClr val="000000"/>
                  </a:solidFill>
                  <a:uFillTx/>
                </a:defRPr>
              </a:pPr>
              <a:t>44</a:t>
            </a:fld>
            <a:endParaRPr lang="en-GB" sz="1200" dirty="0">
              <a:solidFill>
                <a:srgbClr val="000000"/>
              </a:solidFill>
              <a:latin typeface="Times New Roman" pitchFamily="18"/>
            </a:endParaRPr>
          </a:p>
        </p:txBody>
      </p:sp>
      <p:sp>
        <p:nvSpPr>
          <p:cNvPr id="3" name="Slide Image Placeholder 2"/>
          <p:cNvSpPr>
            <a:spLocks noGrp="1" noRot="1" noChangeAspect="1"/>
          </p:cNvSpPr>
          <p:nvPr>
            <p:ph type="sldImg"/>
          </p:nvPr>
        </p:nvSpPr>
        <p:spPr/>
      </p:sp>
      <p:sp>
        <p:nvSpPr>
          <p:cNvPr id="4" name="Rectangle 3"/>
          <p:cNvSpPr txBox="1">
            <a:spLocks noGrp="1"/>
          </p:cNvSpPr>
          <p:nvPr>
            <p:ph type="body" sz="quarter" idx="1"/>
          </p:nvPr>
        </p:nvSpPr>
        <p:spPr/>
        <p:txBody>
          <a:bodyPr/>
          <a:lstStyle/>
          <a:p>
            <a:endParaRPr lang="en-US" dirty="0"/>
          </a:p>
        </p:txBody>
      </p:sp>
    </p:spTree>
    <p:extLst>
      <p:ext uri="{BB962C8B-B14F-4D97-AF65-F5344CB8AC3E}">
        <p14:creationId xmlns:p14="http://schemas.microsoft.com/office/powerpoint/2010/main" val="32924399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algn="r" hangingPunct="0">
              <a:defRPr sz="1800" b="0" i="0" u="none" strike="noStrike" kern="0" cap="none" spc="0" baseline="0">
                <a:solidFill>
                  <a:srgbClr val="000000"/>
                </a:solidFill>
                <a:uFillTx/>
              </a:defRPr>
            </a:pPr>
            <a:fld id="{4ACCDFCA-B779-4445-B95E-CF5A62BA97D8}" type="slidenum">
              <a:rPr kern="0">
                <a:solidFill>
                  <a:srgbClr val="000000"/>
                </a:solidFill>
              </a:rPr>
              <a:pPr algn="r" hangingPunct="0">
                <a:defRPr sz="1800" b="0" i="0" u="none" strike="noStrike" kern="0" cap="none" spc="0" baseline="0">
                  <a:solidFill>
                    <a:srgbClr val="000000"/>
                  </a:solidFill>
                  <a:uFillTx/>
                </a:defRPr>
              </a:pPr>
              <a:t>45</a:t>
            </a:fld>
            <a:endParaRPr lang="en-GB" sz="1200" dirty="0">
              <a:solidFill>
                <a:srgbClr val="000000"/>
              </a:solidFill>
              <a:latin typeface="Times New Roman" pitchFamily="18"/>
            </a:endParaRPr>
          </a:p>
        </p:txBody>
      </p:sp>
      <p:sp>
        <p:nvSpPr>
          <p:cNvPr id="3" name="Slide Image Placeholder 2"/>
          <p:cNvSpPr>
            <a:spLocks noGrp="1" noRot="1" noChangeAspect="1"/>
          </p:cNvSpPr>
          <p:nvPr>
            <p:ph type="sldImg"/>
          </p:nvPr>
        </p:nvSpPr>
        <p:spPr/>
      </p:sp>
      <p:sp>
        <p:nvSpPr>
          <p:cNvPr id="4" name="Rectangle 3"/>
          <p:cNvSpPr txBox="1">
            <a:spLocks noGrp="1"/>
          </p:cNvSpPr>
          <p:nvPr>
            <p:ph type="body" sz="quarter" idx="1"/>
          </p:nvPr>
        </p:nvSpPr>
        <p:spPr/>
        <p:txBody>
          <a:bodyPr/>
          <a:lstStyle/>
          <a:p>
            <a:endParaRPr lang="en-US" dirty="0"/>
          </a:p>
        </p:txBody>
      </p:sp>
    </p:spTree>
    <p:extLst>
      <p:ext uri="{BB962C8B-B14F-4D97-AF65-F5344CB8AC3E}">
        <p14:creationId xmlns:p14="http://schemas.microsoft.com/office/powerpoint/2010/main" val="1693777655"/>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dirty="0"/>
              <a:t>4/28/2022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dirty="0"/>
              <a:t>4/28/2022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4/28/2022</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dirty="0"/>
              <a:t>4/28/2022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dirty="0"/>
              <a:t>4/28/2022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dirty="0"/>
              <a:t>4/28/2022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4/28/2022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4/28/2022</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4/28/2022</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dirty="0"/>
              <a:t>4/28/2022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dirty="0"/>
              <a:t>4/28/2022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4/28/2022</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publicengagement.ac.uk/sites/default/files/publication/cbpr_ethics_guide_web_november_2012.pdf"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youtube.com/watch?v=f_5WdkbcA4g"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B6C5E-D79E-4BBE-B215-8729C72FA609}"/>
              </a:ext>
            </a:extLst>
          </p:cNvPr>
          <p:cNvSpPr>
            <a:spLocks noGrp="1"/>
          </p:cNvSpPr>
          <p:nvPr>
            <p:ph type="ctrTitle"/>
          </p:nvPr>
        </p:nvSpPr>
        <p:spPr/>
        <p:txBody>
          <a:bodyPr/>
          <a:lstStyle/>
          <a:p>
            <a:r>
              <a:rPr lang="en-GB" sz="8800" dirty="0"/>
              <a:t>Social Research for Professional Practice</a:t>
            </a:r>
            <a:endParaRPr lang="en-GB" dirty="0"/>
          </a:p>
        </p:txBody>
      </p:sp>
      <p:sp>
        <p:nvSpPr>
          <p:cNvPr id="3" name="Subtitle 2">
            <a:extLst>
              <a:ext uri="{FF2B5EF4-FFF2-40B4-BE49-F238E27FC236}">
                <a16:creationId xmlns:a16="http://schemas.microsoft.com/office/drawing/2014/main" id="{D4EA84ED-E8E1-4A97-8DB0-CA2A6166C86B}"/>
              </a:ext>
            </a:extLst>
          </p:cNvPr>
          <p:cNvSpPr>
            <a:spLocks noGrp="1"/>
          </p:cNvSpPr>
          <p:nvPr>
            <p:ph type="subTitle" idx="1"/>
          </p:nvPr>
        </p:nvSpPr>
        <p:spPr>
          <a:xfrm>
            <a:off x="1051560" y="4775811"/>
            <a:ext cx="7891272" cy="1069848"/>
          </a:xfrm>
        </p:spPr>
        <p:txBody>
          <a:bodyPr>
            <a:normAutofit/>
          </a:bodyPr>
          <a:lstStyle/>
          <a:p>
            <a:pPr>
              <a:lnSpc>
                <a:spcPct val="60000"/>
              </a:lnSpc>
            </a:pPr>
            <a:r>
              <a:rPr lang="en-GB" sz="3200" dirty="0"/>
              <a:t>ECYW5001</a:t>
            </a:r>
          </a:p>
          <a:p>
            <a:pPr>
              <a:lnSpc>
                <a:spcPct val="60000"/>
              </a:lnSpc>
            </a:pPr>
            <a:r>
              <a:rPr lang="en-GB" sz="3200" dirty="0"/>
              <a:t>Lecture 4</a:t>
            </a:r>
            <a:endParaRPr lang="en-GB" sz="2800" dirty="0"/>
          </a:p>
        </p:txBody>
      </p:sp>
    </p:spTree>
    <p:extLst>
      <p:ext uri="{BB962C8B-B14F-4D97-AF65-F5344CB8AC3E}">
        <p14:creationId xmlns:p14="http://schemas.microsoft.com/office/powerpoint/2010/main" val="37595291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345486"/>
            <a:ext cx="10058400" cy="1609344"/>
          </a:xfrm>
        </p:spPr>
        <p:txBody>
          <a:bodyPr/>
          <a:lstStyle/>
          <a:p>
            <a:r>
              <a:rPr lang="en-GB" dirty="0"/>
              <a:t>Today’s lecture</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8" y="1982262"/>
            <a:ext cx="10058400" cy="4050792"/>
          </a:xfrm>
        </p:spPr>
        <p:txBody>
          <a:bodyPr>
            <a:normAutofit/>
          </a:bodyPr>
          <a:lstStyle/>
          <a:p>
            <a:r>
              <a:rPr lang="en-GB" sz="2400" dirty="0"/>
              <a:t>Recap Exercise</a:t>
            </a:r>
          </a:p>
          <a:p>
            <a:r>
              <a:rPr lang="en-GB" sz="2400" dirty="0"/>
              <a:t>Step by Step Process for Research</a:t>
            </a:r>
          </a:p>
          <a:p>
            <a:r>
              <a:rPr lang="en-GB" sz="2400" dirty="0"/>
              <a:t>Directed Study</a:t>
            </a:r>
          </a:p>
          <a:p>
            <a:endParaRPr lang="en-GB" sz="2400" dirty="0"/>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35728710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136766"/>
            <a:ext cx="10058400" cy="1609344"/>
          </a:xfrm>
        </p:spPr>
        <p:txBody>
          <a:bodyPr/>
          <a:lstStyle/>
          <a:p>
            <a:r>
              <a:rPr lang="en-GB" dirty="0"/>
              <a:t>ETHICS RECAP – WORKED EXAMPLE</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544995" y="1713116"/>
            <a:ext cx="11121887" cy="4050792"/>
          </a:xfrm>
        </p:spPr>
        <p:txBody>
          <a:bodyPr>
            <a:normAutofit/>
          </a:bodyPr>
          <a:lstStyle/>
          <a:p>
            <a:pPr marL="0" indent="0">
              <a:buNone/>
            </a:pPr>
            <a:r>
              <a:rPr lang="en-GB" sz="2400" dirty="0"/>
              <a:t>Question:	</a:t>
            </a:r>
            <a:r>
              <a:rPr lang="en-GB" sz="2400" b="1" dirty="0"/>
              <a:t>How Can we Stop Young People Committing Antisocial 			Behaviour?</a:t>
            </a:r>
          </a:p>
          <a:p>
            <a:pPr marL="0" indent="0">
              <a:buNone/>
            </a:pPr>
            <a:endParaRPr lang="en-GB" sz="500" dirty="0"/>
          </a:p>
          <a:p>
            <a:pPr marL="0" indent="0">
              <a:buNone/>
            </a:pPr>
            <a:r>
              <a:rPr lang="en-GB" sz="2400" dirty="0">
                <a:solidFill>
                  <a:srgbClr val="0070C0"/>
                </a:solidFill>
              </a:rPr>
              <a:t>		- Good or bad question?  Why?</a:t>
            </a:r>
          </a:p>
          <a:p>
            <a:pPr marL="0" indent="0">
              <a:buNone/>
            </a:pPr>
            <a:r>
              <a:rPr lang="en-GB" sz="2400" dirty="0">
                <a:solidFill>
                  <a:srgbClr val="0070C0"/>
                </a:solidFill>
              </a:rPr>
              <a:t>		- Relevant to Youth Work and Young People?</a:t>
            </a:r>
          </a:p>
          <a:p>
            <a:pPr marL="0" indent="0">
              <a:buNone/>
            </a:pPr>
            <a:r>
              <a:rPr lang="en-GB" sz="2400" dirty="0">
                <a:solidFill>
                  <a:srgbClr val="0070C0"/>
                </a:solidFill>
              </a:rPr>
              <a:t>		- Can be linked to National Occupational Standards?</a:t>
            </a:r>
          </a:p>
          <a:p>
            <a:pPr marL="0" indent="0">
              <a:buNone/>
            </a:pPr>
            <a:r>
              <a:rPr lang="en-GB" sz="2400" dirty="0">
                <a:solidFill>
                  <a:srgbClr val="0070C0"/>
                </a:solidFill>
              </a:rPr>
              <a:t>		</a:t>
            </a:r>
            <a:endParaRPr lang="en-GB" sz="2000" dirty="0">
              <a:solidFill>
                <a:srgbClr val="CC3300"/>
              </a:solidFill>
            </a:endParaRP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30845382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136766"/>
            <a:ext cx="10058400" cy="1609344"/>
          </a:xfrm>
        </p:spPr>
        <p:txBody>
          <a:bodyPr/>
          <a:lstStyle/>
          <a:p>
            <a:r>
              <a:rPr lang="en-GB" dirty="0"/>
              <a:t>ETHICS RECAP – WORKED EXAMPLE</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546652" y="1713908"/>
            <a:ext cx="11121887" cy="4050792"/>
          </a:xfrm>
        </p:spPr>
        <p:txBody>
          <a:bodyPr>
            <a:normAutofit/>
          </a:bodyPr>
          <a:lstStyle/>
          <a:p>
            <a:pPr marL="0" indent="0">
              <a:buNone/>
            </a:pPr>
            <a:r>
              <a:rPr lang="en-GB" sz="2400" dirty="0"/>
              <a:t>Question:	</a:t>
            </a:r>
            <a:r>
              <a:rPr lang="en-GB" sz="2400" b="1" dirty="0"/>
              <a:t>How Can we Stop Young People Committing Antisocial 			Behaviour?</a:t>
            </a:r>
          </a:p>
          <a:p>
            <a:pPr marL="0" indent="0">
              <a:buNone/>
            </a:pPr>
            <a:endParaRPr lang="en-GB" sz="500" dirty="0"/>
          </a:p>
          <a:p>
            <a:pPr marL="0" indent="0">
              <a:buNone/>
            </a:pPr>
            <a:r>
              <a:rPr lang="en-GB" sz="2400" dirty="0">
                <a:solidFill>
                  <a:srgbClr val="0070C0"/>
                </a:solidFill>
              </a:rPr>
              <a:t>		-  What is the aim/focus?</a:t>
            </a:r>
          </a:p>
          <a:p>
            <a:pPr marL="0" indent="0">
              <a:buNone/>
            </a:pPr>
            <a:r>
              <a:rPr lang="en-GB" sz="2400" dirty="0">
                <a:solidFill>
                  <a:srgbClr val="0070C0"/>
                </a:solidFill>
              </a:rPr>
              <a:t>		-  Are there any underlying assumptions?</a:t>
            </a:r>
          </a:p>
          <a:p>
            <a:pPr marL="0" indent="0">
              <a:buNone/>
            </a:pPr>
            <a:r>
              <a:rPr lang="en-GB" sz="2400" dirty="0">
                <a:solidFill>
                  <a:srgbClr val="0070C0"/>
                </a:solidFill>
              </a:rPr>
              <a:t>		   (Are all young people involved in anti-social behaviour?)</a:t>
            </a:r>
          </a:p>
          <a:p>
            <a:pPr marL="0" indent="0">
              <a:buNone/>
            </a:pPr>
            <a:r>
              <a:rPr lang="en-GB" sz="2400" dirty="0">
                <a:solidFill>
                  <a:srgbClr val="0070C0"/>
                </a:solidFill>
              </a:rPr>
              <a:t>		-  Where is the focus of power in this question (with whom)?</a:t>
            </a:r>
          </a:p>
          <a:p>
            <a:pPr marL="0" indent="0">
              <a:buNone/>
            </a:pPr>
            <a:r>
              <a:rPr lang="en-GB" sz="2400" dirty="0">
                <a:solidFill>
                  <a:srgbClr val="0070C0"/>
                </a:solidFill>
              </a:rPr>
              <a:t>		-  Is the question specific enough?  Who is ‘WE’ above? </a:t>
            </a:r>
          </a:p>
          <a:p>
            <a:pPr marL="0" indent="0">
              <a:buNone/>
            </a:pPr>
            <a:endParaRPr lang="en-GB" sz="2400" dirty="0">
              <a:solidFill>
                <a:srgbClr val="CC3300"/>
              </a:solidFill>
            </a:endParaRPr>
          </a:p>
          <a:p>
            <a:pPr marL="0" indent="0">
              <a:buNone/>
            </a:pPr>
            <a:endParaRPr lang="en-GB" sz="2000" dirty="0">
              <a:solidFill>
                <a:srgbClr val="CC3300"/>
              </a:solidFill>
            </a:endParaRP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37991603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136766"/>
            <a:ext cx="10058400" cy="1609344"/>
          </a:xfrm>
        </p:spPr>
        <p:txBody>
          <a:bodyPr/>
          <a:lstStyle/>
          <a:p>
            <a:r>
              <a:rPr lang="en-GB" dirty="0"/>
              <a:t>ETHICS RECAP – WORKED EXAMPLE</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546652" y="1686476"/>
            <a:ext cx="11241157" cy="4050792"/>
          </a:xfrm>
        </p:spPr>
        <p:txBody>
          <a:bodyPr>
            <a:normAutofit/>
          </a:bodyPr>
          <a:lstStyle/>
          <a:p>
            <a:pPr marL="0" indent="0">
              <a:buNone/>
            </a:pPr>
            <a:r>
              <a:rPr lang="en-GB" sz="2400" dirty="0"/>
              <a:t>Question:	</a:t>
            </a:r>
            <a:r>
              <a:rPr lang="en-GB" sz="2400" b="1" dirty="0"/>
              <a:t>Why Do Some Young People Engage in Antisocial Behaviour?</a:t>
            </a:r>
          </a:p>
          <a:p>
            <a:pPr marL="0" indent="0">
              <a:buNone/>
            </a:pPr>
            <a:endParaRPr lang="en-GB" sz="500" dirty="0"/>
          </a:p>
          <a:p>
            <a:pPr marL="0" indent="0">
              <a:buNone/>
            </a:pPr>
            <a:r>
              <a:rPr lang="en-GB" sz="2400" dirty="0">
                <a:solidFill>
                  <a:srgbClr val="0070C0"/>
                </a:solidFill>
              </a:rPr>
              <a:t>		Better?  Good or bad question?  Why?</a:t>
            </a:r>
          </a:p>
          <a:p>
            <a:pPr marL="0" indent="0">
              <a:buNone/>
            </a:pPr>
            <a:r>
              <a:rPr lang="en-GB" sz="2400" dirty="0">
                <a:solidFill>
                  <a:srgbClr val="0070C0"/>
                </a:solidFill>
              </a:rPr>
              <a:t>		Can you think of some appropriate aims?</a:t>
            </a:r>
            <a:endParaRPr lang="en-GB" sz="2400" dirty="0">
              <a:solidFill>
                <a:srgbClr val="CC3300"/>
              </a:solidFill>
            </a:endParaRPr>
          </a:p>
          <a:p>
            <a:pPr marL="0" indent="0">
              <a:buNone/>
            </a:pPr>
            <a:endParaRPr lang="en-GB" sz="2000" dirty="0">
              <a:solidFill>
                <a:srgbClr val="CC3300"/>
              </a:solidFill>
            </a:endParaRP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10554107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126828"/>
            <a:ext cx="10058400" cy="1609344"/>
          </a:xfrm>
        </p:spPr>
        <p:txBody>
          <a:bodyPr/>
          <a:lstStyle/>
          <a:p>
            <a:r>
              <a:rPr lang="en-GB" dirty="0"/>
              <a:t>ETHICS RECAP – WORKED EXAMPLE</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546652" y="1694031"/>
            <a:ext cx="11241157" cy="4530252"/>
          </a:xfrm>
        </p:spPr>
        <p:txBody>
          <a:bodyPr>
            <a:normAutofit/>
          </a:bodyPr>
          <a:lstStyle/>
          <a:p>
            <a:pPr marL="0" indent="0">
              <a:buNone/>
            </a:pPr>
            <a:r>
              <a:rPr lang="en-GB" sz="2400" dirty="0"/>
              <a:t>Question:	</a:t>
            </a:r>
            <a:r>
              <a:rPr lang="en-GB" sz="2400" b="1" dirty="0"/>
              <a:t>Why Do Some Young People Engage in Antisocial Behaviour?</a:t>
            </a:r>
          </a:p>
          <a:p>
            <a:pPr marL="0" indent="0">
              <a:buNone/>
            </a:pPr>
            <a:endParaRPr lang="en-GB" sz="500" dirty="0"/>
          </a:p>
          <a:p>
            <a:pPr marL="0" indent="0">
              <a:buNone/>
            </a:pPr>
            <a:r>
              <a:rPr lang="en-GB" sz="2400" dirty="0"/>
              <a:t>Aims:		- Help young people reflect on why they might get involved in 			antisocial behaviour so they can avoid or seek support for 				possible causes.</a:t>
            </a:r>
          </a:p>
          <a:p>
            <a:pPr marL="0" indent="0">
              <a:buNone/>
            </a:pPr>
            <a:r>
              <a:rPr lang="en-GB" sz="2400" dirty="0"/>
              <a:t>		- Help parents/carers and those who work with young people 			better understand where antisocial behaviour might come from 			so they are more likely to respond with compassion and empathy.</a:t>
            </a:r>
          </a:p>
          <a:p>
            <a:pPr marL="0" indent="0">
              <a:buNone/>
            </a:pPr>
            <a:endParaRPr lang="en-GB" sz="2400" dirty="0">
              <a:solidFill>
                <a:srgbClr val="0070C0"/>
              </a:solidFill>
            </a:endParaRPr>
          </a:p>
          <a:p>
            <a:pPr marL="0" indent="0">
              <a:buNone/>
            </a:pPr>
            <a:r>
              <a:rPr lang="en-GB" sz="2400" dirty="0">
                <a:solidFill>
                  <a:srgbClr val="0070C0"/>
                </a:solidFill>
              </a:rPr>
              <a:t>Why might these aims be important to you/your organisation or Youth Work setting?  What theories/policies can you identify to justify your aims?</a:t>
            </a:r>
            <a:endParaRPr lang="en-GB" dirty="0">
              <a:solidFill>
                <a:srgbClr val="0070C0"/>
              </a:solidFill>
            </a:endParaRPr>
          </a:p>
          <a:p>
            <a:pPr marL="0" indent="0">
              <a:buNone/>
            </a:pPr>
            <a:endParaRPr lang="en-GB" dirty="0"/>
          </a:p>
          <a:p>
            <a:endParaRPr lang="en-GB" dirty="0"/>
          </a:p>
        </p:txBody>
      </p:sp>
    </p:spTree>
    <p:extLst>
      <p:ext uri="{BB962C8B-B14F-4D97-AF65-F5344CB8AC3E}">
        <p14:creationId xmlns:p14="http://schemas.microsoft.com/office/powerpoint/2010/main" val="26402777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87071"/>
            <a:ext cx="10058400" cy="1609344"/>
          </a:xfrm>
        </p:spPr>
        <p:txBody>
          <a:bodyPr/>
          <a:lstStyle/>
          <a:p>
            <a:r>
              <a:rPr lang="en-GB" dirty="0"/>
              <a:t>ETHICS RECAP – WORKED EXAMPLE</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546652" y="1664213"/>
            <a:ext cx="11241157" cy="4736590"/>
          </a:xfrm>
        </p:spPr>
        <p:txBody>
          <a:bodyPr>
            <a:normAutofit/>
          </a:bodyPr>
          <a:lstStyle/>
          <a:p>
            <a:pPr marL="0" indent="0">
              <a:buNone/>
            </a:pPr>
            <a:r>
              <a:rPr lang="en-GB" sz="2400" dirty="0"/>
              <a:t>Question:	</a:t>
            </a:r>
            <a:r>
              <a:rPr lang="en-GB" sz="2400" b="1" dirty="0"/>
              <a:t>Why Do Some Young People Engage in Antisocial Behaviour?</a:t>
            </a:r>
          </a:p>
          <a:p>
            <a:pPr marL="0" indent="0">
              <a:buNone/>
            </a:pPr>
            <a:endParaRPr lang="en-GB" sz="500" dirty="0"/>
          </a:p>
          <a:p>
            <a:pPr marL="0" indent="0">
              <a:buNone/>
            </a:pPr>
            <a:r>
              <a:rPr lang="en-GB" sz="2400" dirty="0"/>
              <a:t>Aims:		- Help young people reflect on why they might get involved in 			antisocial behaviour so they can avoid or seek support for 				possible causes.  </a:t>
            </a:r>
            <a:r>
              <a:rPr lang="en-GB" sz="2400" dirty="0">
                <a:solidFill>
                  <a:srgbClr val="0070C0"/>
                </a:solidFill>
              </a:rPr>
              <a:t>Educative/empowering/promote active 				citizenship (National Occupational Standards for Youth Work).</a:t>
            </a:r>
            <a:endParaRPr lang="en-GB" sz="2400" dirty="0"/>
          </a:p>
          <a:p>
            <a:pPr marL="0" indent="0">
              <a:buNone/>
            </a:pPr>
            <a:r>
              <a:rPr lang="en-GB" sz="2400" dirty="0"/>
              <a:t>		- Help parents/carers and those who work with young people 			better understand where antisocial behaviour might come from 			so they are more likely to respond with compassion and empathy.</a:t>
            </a:r>
          </a:p>
          <a:p>
            <a:pPr marL="0" indent="0">
              <a:buNone/>
            </a:pPr>
            <a:r>
              <a:rPr lang="en-GB" sz="2400" dirty="0">
                <a:solidFill>
                  <a:srgbClr val="0070C0"/>
                </a:solidFill>
              </a:rPr>
              <a:t>		Young people could actively participate in designing a way to 			share their results with Youth Services, Schools, Police, Parents and 		other groups and be involved in practically sharing them 				(educative/empowering/expressive/participative).</a:t>
            </a:r>
            <a:endParaRPr lang="en-GB" dirty="0">
              <a:solidFill>
                <a:srgbClr val="0070C0"/>
              </a:solidFill>
            </a:endParaRPr>
          </a:p>
          <a:p>
            <a:pPr marL="0" indent="0">
              <a:buNone/>
            </a:pPr>
            <a:endParaRPr lang="en-GB" dirty="0"/>
          </a:p>
          <a:p>
            <a:endParaRPr lang="en-GB" dirty="0"/>
          </a:p>
        </p:txBody>
      </p:sp>
    </p:spTree>
    <p:extLst>
      <p:ext uri="{BB962C8B-B14F-4D97-AF65-F5344CB8AC3E}">
        <p14:creationId xmlns:p14="http://schemas.microsoft.com/office/powerpoint/2010/main" val="207805658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87071"/>
            <a:ext cx="10058400" cy="1609344"/>
          </a:xfrm>
        </p:spPr>
        <p:txBody>
          <a:bodyPr/>
          <a:lstStyle/>
          <a:p>
            <a:r>
              <a:rPr lang="en-GB" dirty="0"/>
              <a:t>ETHICS RECAP – WORKED EXAMPLE</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546652" y="1664213"/>
            <a:ext cx="11241157" cy="5233544"/>
          </a:xfrm>
        </p:spPr>
        <p:txBody>
          <a:bodyPr>
            <a:normAutofit/>
          </a:bodyPr>
          <a:lstStyle/>
          <a:p>
            <a:pPr marL="0" indent="0">
              <a:buNone/>
            </a:pPr>
            <a:r>
              <a:rPr lang="en-GB" sz="2400" dirty="0"/>
              <a:t>Question:	</a:t>
            </a:r>
            <a:r>
              <a:rPr lang="en-GB" sz="2400" b="1" dirty="0"/>
              <a:t>How Can Youth Work Empower Young People to Avoid 				Antisocial Behaviour?</a:t>
            </a:r>
            <a:endParaRPr lang="en-GB" sz="500" dirty="0"/>
          </a:p>
          <a:p>
            <a:pPr marL="0" indent="0">
              <a:buNone/>
            </a:pPr>
            <a:r>
              <a:rPr lang="en-GB" sz="2400" dirty="0"/>
              <a:t>Aims:		- Support Young People to become empowered to avoid engaging 		in antisocial behaviour and become effective citizens.</a:t>
            </a:r>
            <a:endParaRPr lang="en-GB" dirty="0"/>
          </a:p>
          <a:p>
            <a:endParaRPr lang="en-GB" dirty="0"/>
          </a:p>
        </p:txBody>
      </p:sp>
    </p:spTree>
    <p:extLst>
      <p:ext uri="{BB962C8B-B14F-4D97-AF65-F5344CB8AC3E}">
        <p14:creationId xmlns:p14="http://schemas.microsoft.com/office/powerpoint/2010/main" val="5045944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87071"/>
            <a:ext cx="10058400" cy="1609344"/>
          </a:xfrm>
        </p:spPr>
        <p:txBody>
          <a:bodyPr/>
          <a:lstStyle/>
          <a:p>
            <a:r>
              <a:rPr lang="en-GB" dirty="0"/>
              <a:t>ETHICS RECAP – WORKED EXAMPLE</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546652" y="1664213"/>
            <a:ext cx="11241157" cy="5233544"/>
          </a:xfrm>
        </p:spPr>
        <p:txBody>
          <a:bodyPr>
            <a:normAutofit lnSpcReduction="10000"/>
          </a:bodyPr>
          <a:lstStyle/>
          <a:p>
            <a:pPr marL="0" indent="0">
              <a:buNone/>
            </a:pPr>
            <a:r>
              <a:rPr lang="en-GB" sz="2400" dirty="0"/>
              <a:t>Question:	</a:t>
            </a:r>
            <a:r>
              <a:rPr lang="en-GB" sz="2400" b="1" dirty="0"/>
              <a:t>How Can Youth Work Empower Young People to Avoid 				Antisocial Behaviour?</a:t>
            </a:r>
            <a:endParaRPr lang="en-GB" sz="500" dirty="0"/>
          </a:p>
          <a:p>
            <a:pPr marL="0" indent="0">
              <a:buNone/>
            </a:pPr>
            <a:r>
              <a:rPr lang="en-GB" sz="2400" dirty="0"/>
              <a:t>Objectives:	- Support Young People to better understand why some young 			people may engage in antisocial behaviour </a:t>
            </a:r>
            <a:r>
              <a:rPr lang="en-GB" sz="2400" dirty="0">
                <a:solidFill>
                  <a:srgbClr val="0070C0"/>
                </a:solidFill>
              </a:rPr>
              <a:t>(educative)</a:t>
            </a:r>
            <a:r>
              <a:rPr lang="en-GB" sz="2400" dirty="0"/>
              <a:t>.</a:t>
            </a:r>
          </a:p>
          <a:p>
            <a:pPr marL="0" indent="0">
              <a:buNone/>
            </a:pPr>
            <a:r>
              <a:rPr lang="en-GB" sz="2400" dirty="0"/>
              <a:t>		- Encourage Young People to reflect on and evaluate the impact of 		their own behaviour for themselves and others </a:t>
            </a:r>
            <a:r>
              <a:rPr lang="en-GB" sz="2400" dirty="0">
                <a:solidFill>
                  <a:srgbClr val="0070C0"/>
                </a:solidFill>
              </a:rPr>
              <a:t>(educative)</a:t>
            </a:r>
            <a:r>
              <a:rPr lang="en-GB" sz="2400" dirty="0"/>
              <a:t>.</a:t>
            </a:r>
          </a:p>
          <a:p>
            <a:pPr marL="0" indent="0">
              <a:buNone/>
            </a:pPr>
            <a:r>
              <a:rPr lang="en-GB" sz="2400" dirty="0"/>
              <a:t>		- Generate recommendations from Young People to help avoid 			negative behaviours which impact others </a:t>
            </a:r>
            <a:r>
              <a:rPr lang="en-GB" sz="2400" dirty="0">
                <a:solidFill>
                  <a:srgbClr val="0070C0"/>
                </a:solidFill>
              </a:rPr>
              <a:t>(educative, expressive, 			empowering, participative)</a:t>
            </a:r>
            <a:r>
              <a:rPr lang="en-GB" sz="2400" dirty="0"/>
              <a:t>.</a:t>
            </a:r>
          </a:p>
          <a:p>
            <a:pPr marL="0" indent="0">
              <a:buNone/>
            </a:pPr>
            <a:r>
              <a:rPr lang="en-GB" sz="2400" dirty="0"/>
              <a:t>		- Inform, guide and signpost young people to relevant support 			based on their recommendations </a:t>
            </a:r>
            <a:r>
              <a:rPr lang="en-GB" sz="2400" dirty="0">
                <a:solidFill>
                  <a:srgbClr val="0070C0"/>
                </a:solidFill>
              </a:rPr>
              <a:t>(educative, empowering)</a:t>
            </a:r>
            <a:r>
              <a:rPr lang="en-GB" sz="2400" dirty="0"/>
              <a:t>.</a:t>
            </a:r>
          </a:p>
          <a:p>
            <a:pPr marL="0" indent="0">
              <a:buNone/>
            </a:pPr>
            <a:r>
              <a:rPr lang="en-GB" sz="2400" dirty="0"/>
              <a:t>		- Inform Young Person-centred interventions for Youth Work,   			designed by young people and communicated by young people 			in their own words </a:t>
            </a:r>
            <a:r>
              <a:rPr lang="en-GB" sz="2400" dirty="0">
                <a:solidFill>
                  <a:srgbClr val="0070C0"/>
                </a:solidFill>
              </a:rPr>
              <a:t>(expressive, participative, empowering)</a:t>
            </a:r>
            <a:r>
              <a:rPr lang="en-GB" sz="2400" dirty="0"/>
              <a:t>.</a:t>
            </a:r>
            <a:endParaRPr lang="en-GB" sz="2000" dirty="0"/>
          </a:p>
          <a:p>
            <a:pPr marL="0" indent="0">
              <a:buNone/>
            </a:pPr>
            <a:endParaRPr lang="en-GB" dirty="0"/>
          </a:p>
          <a:p>
            <a:endParaRPr lang="en-GB" dirty="0"/>
          </a:p>
        </p:txBody>
      </p:sp>
    </p:spTree>
    <p:extLst>
      <p:ext uri="{BB962C8B-B14F-4D97-AF65-F5344CB8AC3E}">
        <p14:creationId xmlns:p14="http://schemas.microsoft.com/office/powerpoint/2010/main" val="34686046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87071"/>
            <a:ext cx="10058400" cy="1609344"/>
          </a:xfrm>
        </p:spPr>
        <p:txBody>
          <a:bodyPr/>
          <a:lstStyle/>
          <a:p>
            <a:r>
              <a:rPr lang="en-GB" dirty="0"/>
              <a:t>ETHICS RECAP – WORKED EXAMPLE</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546652" y="1654274"/>
            <a:ext cx="11241157" cy="5233544"/>
          </a:xfrm>
        </p:spPr>
        <p:txBody>
          <a:bodyPr>
            <a:normAutofit/>
          </a:bodyPr>
          <a:lstStyle/>
          <a:p>
            <a:pPr marL="0" indent="0">
              <a:buNone/>
            </a:pPr>
            <a:r>
              <a:rPr lang="en-GB" sz="2400" dirty="0"/>
              <a:t>Question:	</a:t>
            </a:r>
            <a:r>
              <a:rPr lang="en-GB" sz="2400" b="1" dirty="0"/>
              <a:t>How Can Youth Work Empower Young People to Avoid 				Antisocial Behaviour?</a:t>
            </a:r>
            <a:endParaRPr lang="en-GB" sz="500" dirty="0"/>
          </a:p>
          <a:p>
            <a:pPr marL="0" indent="0">
              <a:buNone/>
            </a:pPr>
            <a:r>
              <a:rPr lang="en-GB" sz="2400" dirty="0"/>
              <a:t>Methodology:</a:t>
            </a:r>
          </a:p>
          <a:p>
            <a:pPr marL="0" indent="0">
              <a:buNone/>
            </a:pPr>
            <a:r>
              <a:rPr lang="en-GB" sz="2400" dirty="0"/>
              <a:t>Action Research Project as a form of Participative Research, using a Restorative Practice approach to engage groups responsible for and affected by antisocial behaviour in designing support and interventions with Youth Workers.  Qualitative methodology allows issues to be explored in detail from participants’ own perspective.  </a:t>
            </a:r>
            <a:r>
              <a:rPr lang="en-GB" sz="2400" dirty="0">
                <a:solidFill>
                  <a:srgbClr val="0070C0"/>
                </a:solidFill>
              </a:rPr>
              <a:t>(We can link to relevant NOS here/also critically evaluate why use qualitative vs quantitative/mixed methods, </a:t>
            </a:r>
            <a:r>
              <a:rPr lang="en-GB" sz="2400" dirty="0" err="1">
                <a:solidFill>
                  <a:srgbClr val="0070C0"/>
                </a:solidFill>
              </a:rPr>
              <a:t>eg.</a:t>
            </a:r>
            <a:r>
              <a:rPr lang="en-GB" sz="2400" dirty="0">
                <a:solidFill>
                  <a:srgbClr val="0070C0"/>
                </a:solidFill>
              </a:rPr>
              <a:t> practicalities.)</a:t>
            </a:r>
          </a:p>
          <a:p>
            <a:pPr marL="0" indent="0">
              <a:buNone/>
            </a:pPr>
            <a:r>
              <a:rPr lang="en-GB" sz="2400" dirty="0"/>
              <a:t>Method:  Focus Groups (series of three: Causes, Impact, Recommendations)</a:t>
            </a:r>
          </a:p>
          <a:p>
            <a:pPr marL="0" indent="0">
              <a:buNone/>
            </a:pPr>
            <a:r>
              <a:rPr lang="en-GB" sz="2400" dirty="0">
                <a:solidFill>
                  <a:srgbClr val="0070C0"/>
                </a:solidFill>
              </a:rPr>
              <a:t>Voluntary Engagement (Yes/No/Maybe)?</a:t>
            </a:r>
          </a:p>
          <a:p>
            <a:pPr marL="0" indent="0">
              <a:buNone/>
            </a:pPr>
            <a:r>
              <a:rPr lang="en-GB" sz="2400" dirty="0">
                <a:solidFill>
                  <a:srgbClr val="0070C0"/>
                </a:solidFill>
              </a:rPr>
              <a:t>Other ethical dilemmas? Risks vs potential benefits?</a:t>
            </a:r>
          </a:p>
          <a:p>
            <a:pPr marL="0" indent="0">
              <a:buNone/>
            </a:pPr>
            <a:endParaRPr lang="en-GB" sz="2400" dirty="0"/>
          </a:p>
        </p:txBody>
      </p:sp>
    </p:spTree>
    <p:extLst>
      <p:ext uri="{BB962C8B-B14F-4D97-AF65-F5344CB8AC3E}">
        <p14:creationId xmlns:p14="http://schemas.microsoft.com/office/powerpoint/2010/main" val="14498994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47315"/>
            <a:ext cx="10058400" cy="1609344"/>
          </a:xfrm>
        </p:spPr>
        <p:txBody>
          <a:bodyPr/>
          <a:lstStyle/>
          <a:p>
            <a:r>
              <a:rPr lang="en-GB" dirty="0"/>
              <a:t>ETHICS RECAP – WORKED EXAMPLE</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546652" y="1593849"/>
            <a:ext cx="11241157" cy="5233544"/>
          </a:xfrm>
        </p:spPr>
        <p:txBody>
          <a:bodyPr>
            <a:normAutofit/>
          </a:bodyPr>
          <a:lstStyle/>
          <a:p>
            <a:pPr marL="0" indent="0">
              <a:buNone/>
            </a:pPr>
            <a:r>
              <a:rPr lang="en-GB" sz="2400" dirty="0"/>
              <a:t>Question:	</a:t>
            </a:r>
            <a:r>
              <a:rPr lang="en-GB" sz="2400" b="1" dirty="0"/>
              <a:t>How Can Youth Work Empower Young People to Avoid 				Antisocial Behaviour?</a:t>
            </a:r>
            <a:endParaRPr lang="en-GB" sz="500" dirty="0"/>
          </a:p>
          <a:p>
            <a:pPr marL="0" indent="0">
              <a:buNone/>
            </a:pPr>
            <a:r>
              <a:rPr lang="en-GB" sz="2400" dirty="0"/>
              <a:t>Implementation:</a:t>
            </a:r>
          </a:p>
          <a:p>
            <a:pPr marL="0" indent="0">
              <a:buNone/>
            </a:pPr>
            <a:r>
              <a:rPr lang="en-GB" sz="2400" dirty="0"/>
              <a:t>Support a small group of young people who have been negatively impacted by antisocial behaviour to engage in dialogue with some young people responsible for the behaviour (same incidents or similarly affecting other young people) to help both groups understand what could have led to the behaviour and what the impact was practically, emotionally, etc.  Ask the groups to identify recommendations for Youth Work support and interventions that may have helped avoid the behaviour, ways to share this information with others then support them to practically share the information themselves.</a:t>
            </a:r>
          </a:p>
          <a:p>
            <a:pPr marL="0" indent="0">
              <a:buNone/>
            </a:pPr>
            <a:r>
              <a:rPr lang="en-GB" sz="2400" dirty="0"/>
              <a:t>Evaluation:</a:t>
            </a:r>
          </a:p>
          <a:p>
            <a:pPr marL="0" indent="0">
              <a:buNone/>
            </a:pPr>
            <a:r>
              <a:rPr lang="en-GB" sz="2400" dirty="0"/>
              <a:t>Participants to design and conduct project evaluation.</a:t>
            </a:r>
          </a:p>
        </p:txBody>
      </p:sp>
    </p:spTree>
    <p:extLst>
      <p:ext uri="{BB962C8B-B14F-4D97-AF65-F5344CB8AC3E}">
        <p14:creationId xmlns:p14="http://schemas.microsoft.com/office/powerpoint/2010/main" val="23986310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47315"/>
            <a:ext cx="10058400" cy="1609344"/>
          </a:xfrm>
        </p:spPr>
        <p:txBody>
          <a:bodyPr/>
          <a:lstStyle/>
          <a:p>
            <a:r>
              <a:rPr lang="en-GB" dirty="0"/>
              <a:t>ETHICS RECAP – WORKED EXAMPLE</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546652" y="1593849"/>
            <a:ext cx="11241157" cy="5233544"/>
          </a:xfrm>
        </p:spPr>
        <p:txBody>
          <a:bodyPr>
            <a:normAutofit/>
          </a:bodyPr>
          <a:lstStyle/>
          <a:p>
            <a:pPr marL="0" indent="0">
              <a:buNone/>
            </a:pPr>
            <a:r>
              <a:rPr lang="en-GB" sz="2400" dirty="0"/>
              <a:t>Question:	</a:t>
            </a:r>
            <a:r>
              <a:rPr lang="en-GB" sz="2400" b="1" dirty="0"/>
              <a:t>How Can Youth Work Empower Young People to Avoid 				Antisocial Behaviour?</a:t>
            </a:r>
            <a:endParaRPr lang="en-GB" sz="500" dirty="0"/>
          </a:p>
          <a:p>
            <a:pPr marL="0" indent="0">
              <a:buNone/>
            </a:pPr>
            <a:endParaRPr lang="en-GB" sz="200" dirty="0"/>
          </a:p>
          <a:p>
            <a:pPr marL="0" indent="0">
              <a:buNone/>
            </a:pPr>
            <a:r>
              <a:rPr lang="en-GB" sz="2400" dirty="0"/>
              <a:t>Other Ethical Considerations:</a:t>
            </a:r>
          </a:p>
          <a:p>
            <a:pPr marL="0" indent="0">
              <a:buNone/>
            </a:pPr>
            <a:endParaRPr lang="en-GB" sz="200" dirty="0"/>
          </a:p>
          <a:p>
            <a:pPr marL="0" indent="0">
              <a:buNone/>
            </a:pPr>
            <a:r>
              <a:rPr lang="en-GB" sz="2400" dirty="0"/>
              <a:t>(1)  Spend 5 minutes reading pages 8-11 from </a:t>
            </a:r>
            <a:r>
              <a:rPr lang="en-GB" sz="2400" i="1" dirty="0"/>
              <a:t>Community-based Participatory Research: A Guide to Ethical Principles and Practice</a:t>
            </a:r>
          </a:p>
          <a:p>
            <a:pPr marL="0" indent="0">
              <a:buNone/>
            </a:pPr>
            <a:r>
              <a:rPr lang="en-GB" sz="2000" dirty="0">
                <a:hlinkClick r:id="rId3"/>
              </a:rPr>
              <a:t>cbpr_ethics_guide_web_november_2012.pdf (publicengagement.ac.uk)</a:t>
            </a:r>
            <a:endParaRPr lang="en-GB" sz="2000" dirty="0"/>
          </a:p>
          <a:p>
            <a:pPr marL="0" indent="0">
              <a:buNone/>
            </a:pPr>
            <a:endParaRPr lang="en-GB" sz="200" dirty="0"/>
          </a:p>
          <a:p>
            <a:pPr marL="0" indent="0">
              <a:buNone/>
            </a:pPr>
            <a:r>
              <a:rPr lang="en-GB" sz="2400" dirty="0"/>
              <a:t>(2)  Using the headings, feedback some thoughts on the ethical considerations for the research project in this example.</a:t>
            </a:r>
          </a:p>
          <a:p>
            <a:pPr marL="0" indent="0">
              <a:buNone/>
            </a:pPr>
            <a:endParaRPr lang="en-GB" sz="200" dirty="0"/>
          </a:p>
          <a:p>
            <a:pPr marL="0" indent="0">
              <a:buNone/>
            </a:pPr>
            <a:r>
              <a:rPr lang="en-GB" sz="2400" dirty="0"/>
              <a:t>(3)  What would your role be in this example (responsibilities and impact)?</a:t>
            </a:r>
          </a:p>
          <a:p>
            <a:pPr marL="0" indent="0">
              <a:buNone/>
            </a:pPr>
            <a:r>
              <a:rPr lang="en-GB" sz="2400" dirty="0">
                <a:solidFill>
                  <a:srgbClr val="0070C0"/>
                </a:solidFill>
              </a:rPr>
              <a:t>(What are the negatives/positives you introduce?  Personal biases?)</a:t>
            </a:r>
            <a:endParaRPr lang="en-GB" sz="2400" dirty="0"/>
          </a:p>
        </p:txBody>
      </p:sp>
    </p:spTree>
    <p:extLst>
      <p:ext uri="{BB962C8B-B14F-4D97-AF65-F5344CB8AC3E}">
        <p14:creationId xmlns:p14="http://schemas.microsoft.com/office/powerpoint/2010/main" val="8482529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D7628-4612-44D8-BD33-04513CF9271E}"/>
              </a:ext>
            </a:extLst>
          </p:cNvPr>
          <p:cNvSpPr>
            <a:spLocks noGrp="1"/>
          </p:cNvSpPr>
          <p:nvPr>
            <p:ph type="title"/>
          </p:nvPr>
        </p:nvSpPr>
        <p:spPr>
          <a:xfrm>
            <a:off x="1069848" y="326136"/>
            <a:ext cx="10058400" cy="1609344"/>
          </a:xfrm>
        </p:spPr>
        <p:txBody>
          <a:bodyPr/>
          <a:lstStyle/>
          <a:p>
            <a:r>
              <a:rPr lang="en-GB" dirty="0"/>
              <a:t>research in youth work</a:t>
            </a:r>
          </a:p>
        </p:txBody>
      </p:sp>
      <p:pic>
        <p:nvPicPr>
          <p:cNvPr id="1026" name="Picture 2" descr="See the source image">
            <a:extLst>
              <a:ext uri="{FF2B5EF4-FFF2-40B4-BE49-F238E27FC236}">
                <a16:creationId xmlns:a16="http://schemas.microsoft.com/office/drawing/2014/main" id="{EF6D5815-BBA5-4A97-997B-FBE28123AE7B}"/>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1652016" y="1621537"/>
            <a:ext cx="8887968" cy="4911662"/>
          </a:xfrm>
          <a:prstGeom prst="rect">
            <a:avLst/>
          </a:prstGeom>
          <a:noFill/>
          <a:extLst>
            <a:ext uri="{909E8E84-426E-40DD-AFC4-6F175D3DCCD1}">
              <a14:hiddenFill xmlns:a14="http://schemas.microsoft.com/office/drawing/2010/main">
                <a:solidFill>
                  <a:srgbClr val="FFFFFF"/>
                </a:solidFill>
              </a14:hiddenFill>
            </a:ext>
          </a:extLst>
        </p:spPr>
      </p:pic>
      <p:sp>
        <p:nvSpPr>
          <p:cNvPr id="21" name="Content Placeholder 2">
            <a:extLst>
              <a:ext uri="{FF2B5EF4-FFF2-40B4-BE49-F238E27FC236}">
                <a16:creationId xmlns:a16="http://schemas.microsoft.com/office/drawing/2014/main" id="{4599DB9F-AD0E-4A96-BC56-3EB4C7B940C3}"/>
              </a:ext>
            </a:extLst>
          </p:cNvPr>
          <p:cNvSpPr>
            <a:spLocks noGrp="1"/>
          </p:cNvSpPr>
          <p:nvPr>
            <p:ph idx="1"/>
          </p:nvPr>
        </p:nvSpPr>
        <p:spPr>
          <a:xfrm>
            <a:off x="4727448" y="3659791"/>
            <a:ext cx="2551176" cy="1307592"/>
          </a:xfrm>
        </p:spPr>
        <p:txBody>
          <a:bodyPr>
            <a:normAutofit/>
          </a:bodyPr>
          <a:lstStyle/>
          <a:p>
            <a:pPr marL="274320" lvl="1" indent="0" algn="ctr">
              <a:buNone/>
            </a:pPr>
            <a:r>
              <a:rPr lang="en-GB" sz="2800" b="1" dirty="0"/>
              <a:t>RESEARCH</a:t>
            </a:r>
          </a:p>
          <a:p>
            <a:pPr marL="274320" lvl="1" indent="0" algn="ctr">
              <a:buNone/>
            </a:pPr>
            <a:r>
              <a:rPr lang="en-GB" sz="2800" b="1" dirty="0"/>
              <a:t>DESIGN</a:t>
            </a:r>
            <a:endParaRPr lang="en-GB" sz="2000" b="1" dirty="0"/>
          </a:p>
          <a:p>
            <a:pPr lvl="1"/>
            <a:endParaRPr lang="en-GB" dirty="0"/>
          </a:p>
        </p:txBody>
      </p:sp>
      <p:sp>
        <p:nvSpPr>
          <p:cNvPr id="22" name="Content Placeholder 2">
            <a:extLst>
              <a:ext uri="{FF2B5EF4-FFF2-40B4-BE49-F238E27FC236}">
                <a16:creationId xmlns:a16="http://schemas.microsoft.com/office/drawing/2014/main" id="{4CFD5BC1-6C7D-4D86-BF2D-787562A3B6D0}"/>
              </a:ext>
            </a:extLst>
          </p:cNvPr>
          <p:cNvSpPr txBox="1">
            <a:spLocks/>
          </p:cNvSpPr>
          <p:nvPr/>
        </p:nvSpPr>
        <p:spPr>
          <a:xfrm>
            <a:off x="4873752" y="5493831"/>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Practical Considerations</a:t>
            </a:r>
            <a:endParaRPr lang="en-GB" sz="1600" b="1" dirty="0"/>
          </a:p>
          <a:p>
            <a:pPr lvl="1"/>
            <a:endParaRPr lang="en-GB" dirty="0"/>
          </a:p>
        </p:txBody>
      </p:sp>
      <p:sp>
        <p:nvSpPr>
          <p:cNvPr id="25" name="Content Placeholder 2">
            <a:extLst>
              <a:ext uri="{FF2B5EF4-FFF2-40B4-BE49-F238E27FC236}">
                <a16:creationId xmlns:a16="http://schemas.microsoft.com/office/drawing/2014/main" id="{D1A76CFF-B6DD-48A8-909B-6A065A092B89}"/>
              </a:ext>
            </a:extLst>
          </p:cNvPr>
          <p:cNvSpPr txBox="1">
            <a:spLocks/>
          </p:cNvSpPr>
          <p:nvPr/>
        </p:nvSpPr>
        <p:spPr>
          <a:xfrm>
            <a:off x="4550664" y="2046542"/>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Ethics</a:t>
            </a:r>
            <a:endParaRPr lang="en-GB" sz="1600" b="1" dirty="0"/>
          </a:p>
          <a:p>
            <a:pPr lvl="1"/>
            <a:endParaRPr lang="en-GB" dirty="0"/>
          </a:p>
        </p:txBody>
      </p:sp>
      <p:sp>
        <p:nvSpPr>
          <p:cNvPr id="26" name="Content Placeholder 2">
            <a:extLst>
              <a:ext uri="{FF2B5EF4-FFF2-40B4-BE49-F238E27FC236}">
                <a16:creationId xmlns:a16="http://schemas.microsoft.com/office/drawing/2014/main" id="{E783D004-A654-4CE7-917B-25712096CE7B}"/>
              </a:ext>
            </a:extLst>
          </p:cNvPr>
          <p:cNvSpPr txBox="1">
            <a:spLocks/>
          </p:cNvSpPr>
          <p:nvPr/>
        </p:nvSpPr>
        <p:spPr>
          <a:xfrm>
            <a:off x="1514856" y="3892295"/>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Values</a:t>
            </a:r>
            <a:endParaRPr lang="en-GB" sz="1600" b="1" dirty="0"/>
          </a:p>
          <a:p>
            <a:pPr lvl="1"/>
            <a:endParaRPr lang="en-GB" dirty="0"/>
          </a:p>
        </p:txBody>
      </p:sp>
      <p:sp>
        <p:nvSpPr>
          <p:cNvPr id="27" name="Content Placeholder 2">
            <a:extLst>
              <a:ext uri="{FF2B5EF4-FFF2-40B4-BE49-F238E27FC236}">
                <a16:creationId xmlns:a16="http://schemas.microsoft.com/office/drawing/2014/main" id="{1622171F-FDE7-4BBA-8FA0-ED7BF736073B}"/>
              </a:ext>
            </a:extLst>
          </p:cNvPr>
          <p:cNvSpPr txBox="1">
            <a:spLocks/>
          </p:cNvSpPr>
          <p:nvPr/>
        </p:nvSpPr>
        <p:spPr>
          <a:xfrm>
            <a:off x="2031492" y="5359719"/>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Methodology</a:t>
            </a:r>
            <a:endParaRPr lang="en-GB" sz="1600" b="1" dirty="0"/>
          </a:p>
          <a:p>
            <a:pPr lvl="1"/>
            <a:endParaRPr lang="en-GB" dirty="0"/>
          </a:p>
        </p:txBody>
      </p:sp>
      <p:sp>
        <p:nvSpPr>
          <p:cNvPr id="28" name="Content Placeholder 2">
            <a:extLst>
              <a:ext uri="{FF2B5EF4-FFF2-40B4-BE49-F238E27FC236}">
                <a16:creationId xmlns:a16="http://schemas.microsoft.com/office/drawing/2014/main" id="{B64964E0-81C0-4302-B6A9-5C2D855BD1DA}"/>
              </a:ext>
            </a:extLst>
          </p:cNvPr>
          <p:cNvSpPr txBox="1">
            <a:spLocks/>
          </p:cNvSpPr>
          <p:nvPr/>
        </p:nvSpPr>
        <p:spPr>
          <a:xfrm>
            <a:off x="7609334" y="5236463"/>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Methods</a:t>
            </a:r>
            <a:endParaRPr lang="en-GB" sz="1600" b="1" dirty="0"/>
          </a:p>
          <a:p>
            <a:pPr lvl="1"/>
            <a:endParaRPr lang="en-GB" dirty="0"/>
          </a:p>
        </p:txBody>
      </p:sp>
      <p:sp>
        <p:nvSpPr>
          <p:cNvPr id="29" name="Content Placeholder 2">
            <a:extLst>
              <a:ext uri="{FF2B5EF4-FFF2-40B4-BE49-F238E27FC236}">
                <a16:creationId xmlns:a16="http://schemas.microsoft.com/office/drawing/2014/main" id="{644F4EE1-079B-42C6-B926-416983CA5E31}"/>
              </a:ext>
            </a:extLst>
          </p:cNvPr>
          <p:cNvSpPr txBox="1">
            <a:spLocks/>
          </p:cNvSpPr>
          <p:nvPr/>
        </p:nvSpPr>
        <p:spPr>
          <a:xfrm>
            <a:off x="7278624" y="2352199"/>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Context</a:t>
            </a:r>
            <a:endParaRPr lang="en-GB" sz="1600" b="1" dirty="0"/>
          </a:p>
          <a:p>
            <a:pPr lvl="1"/>
            <a:endParaRPr lang="en-GB" dirty="0"/>
          </a:p>
        </p:txBody>
      </p:sp>
      <p:sp>
        <p:nvSpPr>
          <p:cNvPr id="30" name="Content Placeholder 2">
            <a:extLst>
              <a:ext uri="{FF2B5EF4-FFF2-40B4-BE49-F238E27FC236}">
                <a16:creationId xmlns:a16="http://schemas.microsoft.com/office/drawing/2014/main" id="{0BC5DCC9-4C21-497C-8425-4A4EE9D307A9}"/>
              </a:ext>
            </a:extLst>
          </p:cNvPr>
          <p:cNvSpPr txBox="1">
            <a:spLocks/>
          </p:cNvSpPr>
          <p:nvPr/>
        </p:nvSpPr>
        <p:spPr>
          <a:xfrm>
            <a:off x="7860792" y="3788903"/>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Theory</a:t>
            </a:r>
            <a:endParaRPr lang="en-GB" sz="1600" b="1" dirty="0"/>
          </a:p>
          <a:p>
            <a:pPr lvl="1"/>
            <a:endParaRPr lang="en-GB" dirty="0"/>
          </a:p>
        </p:txBody>
      </p:sp>
      <p:sp>
        <p:nvSpPr>
          <p:cNvPr id="31" name="Content Placeholder 2">
            <a:extLst>
              <a:ext uri="{FF2B5EF4-FFF2-40B4-BE49-F238E27FC236}">
                <a16:creationId xmlns:a16="http://schemas.microsoft.com/office/drawing/2014/main" id="{38B87C38-4273-4F72-92FC-FFA83C9EAE54}"/>
              </a:ext>
            </a:extLst>
          </p:cNvPr>
          <p:cNvSpPr txBox="1">
            <a:spLocks/>
          </p:cNvSpPr>
          <p:nvPr/>
        </p:nvSpPr>
        <p:spPr>
          <a:xfrm>
            <a:off x="1972056" y="2419255"/>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Your Role</a:t>
            </a:r>
            <a:endParaRPr lang="en-GB" sz="1600" b="1" dirty="0"/>
          </a:p>
          <a:p>
            <a:pPr lvl="1"/>
            <a:endParaRPr lang="en-GB" dirty="0"/>
          </a:p>
        </p:txBody>
      </p:sp>
    </p:spTree>
    <p:extLst>
      <p:ext uri="{BB962C8B-B14F-4D97-AF65-F5344CB8AC3E}">
        <p14:creationId xmlns:p14="http://schemas.microsoft.com/office/powerpoint/2010/main" val="40254988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E7124-3B34-451F-B0A4-DDB39CD807B2}"/>
              </a:ext>
            </a:extLst>
          </p:cNvPr>
          <p:cNvSpPr>
            <a:spLocks noGrp="1"/>
          </p:cNvSpPr>
          <p:nvPr>
            <p:ph type="title"/>
          </p:nvPr>
        </p:nvSpPr>
        <p:spPr/>
        <p:txBody>
          <a:bodyPr/>
          <a:lstStyle/>
          <a:p>
            <a:r>
              <a:rPr lang="en-GB" dirty="0"/>
              <a:t>Step by step research</a:t>
            </a:r>
          </a:p>
        </p:txBody>
      </p:sp>
    </p:spTree>
    <p:extLst>
      <p:ext uri="{BB962C8B-B14F-4D97-AF65-F5344CB8AC3E}">
        <p14:creationId xmlns:p14="http://schemas.microsoft.com/office/powerpoint/2010/main" val="31591941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9848" y="116888"/>
            <a:ext cx="10058400" cy="1609344"/>
          </a:xfrm>
        </p:spPr>
        <p:txBody>
          <a:bodyPr/>
          <a:lstStyle/>
          <a:p>
            <a:r>
              <a:rPr lang="en-GB" dirty="0"/>
              <a:t>Step 1</a:t>
            </a:r>
          </a:p>
        </p:txBody>
      </p:sp>
      <p:sp>
        <p:nvSpPr>
          <p:cNvPr id="3" name="Content Placeholder 2"/>
          <p:cNvSpPr>
            <a:spLocks noGrp="1"/>
          </p:cNvSpPr>
          <p:nvPr>
            <p:ph idx="1"/>
          </p:nvPr>
        </p:nvSpPr>
        <p:spPr>
          <a:xfrm>
            <a:off x="1069848" y="1753663"/>
            <a:ext cx="10499300" cy="4547749"/>
          </a:xfrm>
        </p:spPr>
        <p:txBody>
          <a:bodyPr>
            <a:normAutofit lnSpcReduction="10000"/>
          </a:bodyPr>
          <a:lstStyle/>
          <a:p>
            <a:pPr marL="0" lvl="0" indent="0">
              <a:buNone/>
            </a:pPr>
            <a:r>
              <a:rPr lang="en-GB" sz="2400" b="1" dirty="0"/>
              <a:t>Determine Research Question(s)</a:t>
            </a:r>
            <a:r>
              <a:rPr lang="en-GB" sz="2400" dirty="0"/>
              <a:t>: </a:t>
            </a:r>
          </a:p>
          <a:p>
            <a:pPr lvl="1"/>
            <a:endParaRPr lang="en-GB" sz="2400" dirty="0"/>
          </a:p>
          <a:p>
            <a:pPr lvl="1"/>
            <a:r>
              <a:rPr lang="en-GB" sz="2400" dirty="0"/>
              <a:t>Focused questions are at the heart of actionable research (especially qualitative research). </a:t>
            </a:r>
          </a:p>
          <a:p>
            <a:pPr lvl="1"/>
            <a:endParaRPr lang="en-GB" sz="1200" dirty="0"/>
          </a:p>
          <a:p>
            <a:pPr lvl="1"/>
            <a:r>
              <a:rPr lang="en-GB" sz="2400" dirty="0">
                <a:solidFill>
                  <a:srgbClr val="0070C0"/>
                </a:solidFill>
              </a:rPr>
              <a:t>Why do you want to ask your question(s)?</a:t>
            </a:r>
          </a:p>
          <a:p>
            <a:pPr lvl="1">
              <a:buFontTx/>
              <a:buChar char="-"/>
            </a:pPr>
            <a:r>
              <a:rPr lang="en-GB" sz="2400" dirty="0">
                <a:solidFill>
                  <a:srgbClr val="0070C0"/>
                </a:solidFill>
              </a:rPr>
              <a:t>Based on young people’s needs and development</a:t>
            </a:r>
          </a:p>
          <a:p>
            <a:pPr lvl="1">
              <a:buFontTx/>
              <a:buChar char="-"/>
            </a:pPr>
            <a:r>
              <a:rPr lang="en-GB" sz="2400" dirty="0">
                <a:solidFill>
                  <a:srgbClr val="0070C0"/>
                </a:solidFill>
              </a:rPr>
              <a:t>Curiosity (is this reason alone ethical?)</a:t>
            </a:r>
          </a:p>
          <a:p>
            <a:pPr lvl="1">
              <a:buFontTx/>
              <a:buChar char="-"/>
            </a:pPr>
            <a:r>
              <a:rPr lang="en-GB" sz="2400" dirty="0">
                <a:solidFill>
                  <a:srgbClr val="0070C0"/>
                </a:solidFill>
              </a:rPr>
              <a:t>Funding</a:t>
            </a:r>
          </a:p>
          <a:p>
            <a:pPr lvl="1">
              <a:buFontTx/>
              <a:buChar char="-"/>
            </a:pPr>
            <a:r>
              <a:rPr lang="en-GB" sz="2400" dirty="0">
                <a:solidFill>
                  <a:srgbClr val="0070C0"/>
                </a:solidFill>
              </a:rPr>
              <a:t>Political/Organisational targets</a:t>
            </a:r>
          </a:p>
          <a:p>
            <a:pPr marL="274320" lvl="1" indent="0">
              <a:buNone/>
            </a:pPr>
            <a:endParaRPr lang="en-GB" sz="2400" dirty="0">
              <a:solidFill>
                <a:srgbClr val="0070C0"/>
              </a:solidFill>
            </a:endParaRPr>
          </a:p>
          <a:p>
            <a:pPr lvl="1"/>
            <a:r>
              <a:rPr lang="en-GB" sz="2400" dirty="0">
                <a:solidFill>
                  <a:srgbClr val="0070C0"/>
                </a:solidFill>
              </a:rPr>
              <a:t>Do I have to ask the question?  Has it already been studied? Recently?  In the same context that I am considering?</a:t>
            </a:r>
          </a:p>
        </p:txBody>
      </p:sp>
    </p:spTree>
    <p:extLst>
      <p:ext uri="{BB962C8B-B14F-4D97-AF65-F5344CB8AC3E}">
        <p14:creationId xmlns:p14="http://schemas.microsoft.com/office/powerpoint/2010/main" val="355756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9848" y="144320"/>
            <a:ext cx="10058400" cy="1609344"/>
          </a:xfrm>
        </p:spPr>
        <p:txBody>
          <a:bodyPr/>
          <a:lstStyle/>
          <a:p>
            <a:r>
              <a:rPr lang="en-GB" dirty="0"/>
              <a:t>Step 2</a:t>
            </a:r>
          </a:p>
        </p:txBody>
      </p:sp>
      <p:sp>
        <p:nvSpPr>
          <p:cNvPr id="3" name="Content Placeholder 2"/>
          <p:cNvSpPr>
            <a:spLocks noGrp="1"/>
          </p:cNvSpPr>
          <p:nvPr>
            <p:ph idx="1"/>
          </p:nvPr>
        </p:nvSpPr>
        <p:spPr>
          <a:xfrm>
            <a:off x="1069848" y="1853053"/>
            <a:ext cx="10058400" cy="4557686"/>
          </a:xfrm>
        </p:spPr>
        <p:txBody>
          <a:bodyPr>
            <a:normAutofit fontScale="92500" lnSpcReduction="20000"/>
          </a:bodyPr>
          <a:lstStyle/>
          <a:p>
            <a:pPr marL="0" indent="0">
              <a:buNone/>
            </a:pPr>
            <a:r>
              <a:rPr lang="en-GB" sz="2600" b="1" dirty="0"/>
              <a:t>Design the Study</a:t>
            </a:r>
            <a:r>
              <a:rPr lang="en-GB" sz="2600" dirty="0"/>
              <a:t>: </a:t>
            </a:r>
          </a:p>
          <a:p>
            <a:pPr lvl="1"/>
            <a:endParaRPr lang="en-GB" sz="2600" dirty="0"/>
          </a:p>
          <a:p>
            <a:pPr lvl="1"/>
            <a:r>
              <a:rPr lang="en-GB" sz="2600" dirty="0">
                <a:solidFill>
                  <a:srgbClr val="0070C0"/>
                </a:solidFill>
              </a:rPr>
              <a:t>Getting input from young people</a:t>
            </a:r>
            <a:r>
              <a:rPr lang="en-GB" sz="2600" dirty="0"/>
              <a:t> instead of just internal discussions is an essential first step. </a:t>
            </a:r>
          </a:p>
          <a:p>
            <a:pPr lvl="1"/>
            <a:endParaRPr lang="en-GB" sz="2600" dirty="0"/>
          </a:p>
          <a:p>
            <a:pPr lvl="1"/>
            <a:r>
              <a:rPr lang="en-GB" sz="2600" dirty="0"/>
              <a:t>With research questions defined, the "What" of the study has been established? </a:t>
            </a:r>
          </a:p>
          <a:p>
            <a:pPr lvl="1"/>
            <a:endParaRPr lang="en-GB" sz="2600" dirty="0"/>
          </a:p>
          <a:p>
            <a:pPr lvl="1"/>
            <a:r>
              <a:rPr lang="en-GB" sz="2600" dirty="0"/>
              <a:t>Now think Who, When, Where and How.  </a:t>
            </a:r>
          </a:p>
          <a:p>
            <a:pPr lvl="1"/>
            <a:endParaRPr lang="en-GB" sz="2600" dirty="0"/>
          </a:p>
          <a:p>
            <a:pPr lvl="1"/>
            <a:r>
              <a:rPr lang="en-GB" sz="2600" dirty="0"/>
              <a:t>There are logistical advantages and challenges depending on how you collect the data you need.  It's a matter of trading them off – consider the practicalities.</a:t>
            </a:r>
            <a:br>
              <a:rPr lang="en-GB" dirty="0"/>
            </a:br>
            <a:endParaRPr lang="en-GB" dirty="0"/>
          </a:p>
        </p:txBody>
      </p:sp>
    </p:spTree>
    <p:extLst>
      <p:ext uri="{BB962C8B-B14F-4D97-AF65-F5344CB8AC3E}">
        <p14:creationId xmlns:p14="http://schemas.microsoft.com/office/powerpoint/2010/main" val="19997298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9848" y="136761"/>
            <a:ext cx="10058400" cy="1609344"/>
          </a:xfrm>
        </p:spPr>
        <p:txBody>
          <a:bodyPr/>
          <a:lstStyle/>
          <a:p>
            <a:r>
              <a:rPr lang="en-GB" dirty="0"/>
              <a:t>Consider</a:t>
            </a:r>
          </a:p>
        </p:txBody>
      </p:sp>
      <p:sp>
        <p:nvSpPr>
          <p:cNvPr id="3" name="Content Placeholder 2"/>
          <p:cNvSpPr>
            <a:spLocks noGrp="1"/>
          </p:cNvSpPr>
          <p:nvPr>
            <p:ph idx="1"/>
          </p:nvPr>
        </p:nvSpPr>
        <p:spPr>
          <a:xfrm>
            <a:off x="1069848" y="1773536"/>
            <a:ext cx="10058400" cy="4726655"/>
          </a:xfrm>
        </p:spPr>
        <p:txBody>
          <a:bodyPr>
            <a:normAutofit lnSpcReduction="10000"/>
          </a:bodyPr>
          <a:lstStyle/>
          <a:p>
            <a:r>
              <a:rPr lang="en-GB" sz="2400" b="1" dirty="0"/>
              <a:t>Who</a:t>
            </a:r>
            <a:r>
              <a:rPr lang="en-GB" sz="2400" dirty="0"/>
              <a:t>: Figure out who will be attending: both the type of participant and the facilitator(s).  Think about the nature of your question and identify your participants starting from there.</a:t>
            </a:r>
          </a:p>
          <a:p>
            <a:r>
              <a:rPr lang="en-GB" sz="2400" b="1" dirty="0"/>
              <a:t>Where</a:t>
            </a:r>
            <a:r>
              <a:rPr lang="en-GB" sz="2400" dirty="0"/>
              <a:t>: Determine if you will collect data on the street, in youth club, at a project, in the classroom or elsewhere.  Can you think of any other appropriate venues?  </a:t>
            </a:r>
            <a:r>
              <a:rPr lang="en-GB" sz="2400" dirty="0">
                <a:solidFill>
                  <a:srgbClr val="0070C0"/>
                </a:solidFill>
              </a:rPr>
              <a:t>Should participants be comfortable?</a:t>
            </a:r>
            <a:endParaRPr lang="en-GB" sz="2400" dirty="0"/>
          </a:p>
          <a:p>
            <a:r>
              <a:rPr lang="en-GB" sz="2400" b="1" dirty="0"/>
              <a:t>When</a:t>
            </a:r>
            <a:r>
              <a:rPr lang="en-GB" sz="2400" dirty="0"/>
              <a:t>: Will this occur during one week or over different weeks? Is it during working hours, weekends, or after work?  Days and times impact participants, their attitudes and </a:t>
            </a:r>
            <a:r>
              <a:rPr lang="en-GB" sz="2400" dirty="0">
                <a:solidFill>
                  <a:srgbClr val="0070C0"/>
                </a:solidFill>
              </a:rPr>
              <a:t>potentially your findings</a:t>
            </a:r>
            <a:r>
              <a:rPr lang="en-GB" sz="2400" dirty="0"/>
              <a:t>.</a:t>
            </a:r>
          </a:p>
          <a:p>
            <a:r>
              <a:rPr lang="en-GB" sz="2400" b="1" dirty="0"/>
              <a:t>How</a:t>
            </a:r>
            <a:r>
              <a:rPr lang="en-GB" sz="2400" dirty="0"/>
              <a:t>: Work out the details of what the participants will do, if anything, and what you need to have ready to collect data/support participants. For example, you may use a notepad and pen, camera/video or voice recorder.  </a:t>
            </a:r>
            <a:r>
              <a:rPr lang="en-GB" sz="2400" dirty="0">
                <a:solidFill>
                  <a:srgbClr val="0070C0"/>
                </a:solidFill>
              </a:rPr>
              <a:t>Will your participants need to read/write/draw, etc?  Will they need a reader/scribe (could this embarrass/single them out)?</a:t>
            </a:r>
          </a:p>
        </p:txBody>
      </p:sp>
    </p:spTree>
    <p:extLst>
      <p:ext uri="{BB962C8B-B14F-4D97-AF65-F5344CB8AC3E}">
        <p14:creationId xmlns:p14="http://schemas.microsoft.com/office/powerpoint/2010/main" val="1610188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9848" y="206340"/>
            <a:ext cx="10058400" cy="1609344"/>
          </a:xfrm>
        </p:spPr>
        <p:txBody>
          <a:bodyPr/>
          <a:lstStyle/>
          <a:p>
            <a:r>
              <a:rPr lang="en-GB" dirty="0"/>
              <a:t>Step 3</a:t>
            </a:r>
          </a:p>
        </p:txBody>
      </p:sp>
      <p:sp>
        <p:nvSpPr>
          <p:cNvPr id="3" name="Content Placeholder 2"/>
          <p:cNvSpPr>
            <a:spLocks noGrp="1"/>
          </p:cNvSpPr>
          <p:nvPr>
            <p:ph idx="1"/>
          </p:nvPr>
        </p:nvSpPr>
        <p:spPr>
          <a:xfrm>
            <a:off x="1069848" y="1843116"/>
            <a:ext cx="10058400" cy="4050792"/>
          </a:xfrm>
        </p:spPr>
        <p:txBody>
          <a:bodyPr>
            <a:normAutofit/>
          </a:bodyPr>
          <a:lstStyle/>
          <a:p>
            <a:r>
              <a:rPr lang="en-GB" sz="2400" dirty="0"/>
              <a:t>Consider the ethics of your study and apply for ethical approval.</a:t>
            </a:r>
          </a:p>
        </p:txBody>
      </p:sp>
    </p:spTree>
    <p:extLst>
      <p:ext uri="{BB962C8B-B14F-4D97-AF65-F5344CB8AC3E}">
        <p14:creationId xmlns:p14="http://schemas.microsoft.com/office/powerpoint/2010/main" val="28690375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9848" y="196401"/>
            <a:ext cx="10058400" cy="1609344"/>
          </a:xfrm>
        </p:spPr>
        <p:txBody>
          <a:bodyPr/>
          <a:lstStyle/>
          <a:p>
            <a:r>
              <a:rPr lang="en-GB" dirty="0"/>
              <a:t>Step 4</a:t>
            </a:r>
          </a:p>
        </p:txBody>
      </p:sp>
      <p:sp>
        <p:nvSpPr>
          <p:cNvPr id="3" name="Content Placeholder 2"/>
          <p:cNvSpPr>
            <a:spLocks noGrp="1"/>
          </p:cNvSpPr>
          <p:nvPr>
            <p:ph idx="1"/>
          </p:nvPr>
        </p:nvSpPr>
        <p:spPr>
          <a:xfrm>
            <a:off x="1069848" y="1833177"/>
            <a:ext cx="10058400" cy="4050792"/>
          </a:xfrm>
        </p:spPr>
        <p:txBody>
          <a:bodyPr/>
          <a:lstStyle/>
          <a:p>
            <a:pPr marL="0" lvl="0" indent="0">
              <a:buNone/>
            </a:pPr>
            <a:r>
              <a:rPr lang="en-GB" sz="2400" b="1" dirty="0"/>
              <a:t>Collect Data</a:t>
            </a:r>
            <a:r>
              <a:rPr lang="en-GB" sz="2400" dirty="0"/>
              <a:t>: </a:t>
            </a:r>
          </a:p>
          <a:p>
            <a:pPr lvl="1"/>
            <a:endParaRPr lang="en-GB" sz="2400" dirty="0"/>
          </a:p>
          <a:p>
            <a:pPr lvl="1"/>
            <a:r>
              <a:rPr lang="en-GB" sz="2400" dirty="0"/>
              <a:t>The qualitative researcher should minimise their impact on the setting(s) being observed - whether it be observing or interviewing participants, or distributing questionnaires. </a:t>
            </a:r>
          </a:p>
          <a:p>
            <a:pPr lvl="1"/>
            <a:endParaRPr lang="en-GB" sz="2400" dirty="0"/>
          </a:p>
          <a:p>
            <a:pPr lvl="1"/>
            <a:r>
              <a:rPr lang="en-GB" sz="2400" dirty="0"/>
              <a:t>Qualitative research often works effectively with small samples (remember: practicalities and focus).  Simply put, it is easier to ‘go deep’ with qualitative research and ‘go wide’ with quantitative study.</a:t>
            </a:r>
          </a:p>
          <a:p>
            <a:endParaRPr lang="en-GB" dirty="0"/>
          </a:p>
        </p:txBody>
      </p:sp>
    </p:spTree>
    <p:extLst>
      <p:ext uri="{BB962C8B-B14F-4D97-AF65-F5344CB8AC3E}">
        <p14:creationId xmlns:p14="http://schemas.microsoft.com/office/powerpoint/2010/main" val="3110909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9848" y="216279"/>
            <a:ext cx="10058400" cy="1609344"/>
          </a:xfrm>
        </p:spPr>
        <p:txBody>
          <a:bodyPr/>
          <a:lstStyle/>
          <a:p>
            <a:r>
              <a:rPr lang="en-GB" dirty="0"/>
              <a:t>Step 5</a:t>
            </a:r>
          </a:p>
        </p:txBody>
      </p:sp>
      <p:sp>
        <p:nvSpPr>
          <p:cNvPr id="3" name="Content Placeholder 2"/>
          <p:cNvSpPr>
            <a:spLocks noGrp="1"/>
          </p:cNvSpPr>
          <p:nvPr>
            <p:ph idx="1"/>
          </p:nvPr>
        </p:nvSpPr>
        <p:spPr>
          <a:xfrm>
            <a:off x="1069848" y="1853055"/>
            <a:ext cx="10058400" cy="4050792"/>
          </a:xfrm>
        </p:spPr>
        <p:txBody>
          <a:bodyPr/>
          <a:lstStyle/>
          <a:p>
            <a:pPr marL="0" lvl="0" indent="0">
              <a:buNone/>
            </a:pPr>
            <a:r>
              <a:rPr lang="en-GB" sz="2400" b="1" dirty="0"/>
              <a:t>Analyse Data</a:t>
            </a:r>
            <a:r>
              <a:rPr lang="en-GB" sz="2400" dirty="0"/>
              <a:t>:</a:t>
            </a:r>
          </a:p>
          <a:p>
            <a:pPr lvl="1"/>
            <a:endParaRPr lang="en-GB" sz="2400" dirty="0"/>
          </a:p>
          <a:p>
            <a:pPr lvl="1"/>
            <a:r>
              <a:rPr lang="en-GB" sz="2400" dirty="0"/>
              <a:t>Most qualitative research studies generate a lot of data. </a:t>
            </a:r>
          </a:p>
          <a:p>
            <a:pPr lvl="1"/>
            <a:endParaRPr lang="en-GB" sz="2400" dirty="0"/>
          </a:p>
          <a:p>
            <a:pPr lvl="1"/>
            <a:r>
              <a:rPr lang="en-GB" sz="2400" dirty="0"/>
              <a:t>Creating a system for coding actions and notable quotes helps speed through the process of analysis.</a:t>
            </a:r>
          </a:p>
          <a:p>
            <a:pPr lvl="1"/>
            <a:endParaRPr lang="en-GB" sz="2400" dirty="0"/>
          </a:p>
          <a:p>
            <a:pPr lvl="1"/>
            <a:r>
              <a:rPr lang="en-GB" sz="2400" dirty="0">
                <a:solidFill>
                  <a:srgbClr val="0070C0"/>
                </a:solidFill>
              </a:rPr>
              <a:t>You may want to use a measure of checking your codes and interpretations with participants against their own responses for accuracy as you analyse the data.</a:t>
            </a:r>
            <a:endParaRPr lang="en-GB" sz="2400" dirty="0"/>
          </a:p>
          <a:p>
            <a:endParaRPr lang="en-GB" dirty="0"/>
          </a:p>
        </p:txBody>
      </p:sp>
    </p:spTree>
    <p:extLst>
      <p:ext uri="{BB962C8B-B14F-4D97-AF65-F5344CB8AC3E}">
        <p14:creationId xmlns:p14="http://schemas.microsoft.com/office/powerpoint/2010/main" val="31639476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9848" y="206340"/>
            <a:ext cx="10058400" cy="1609344"/>
          </a:xfrm>
        </p:spPr>
        <p:txBody>
          <a:bodyPr/>
          <a:lstStyle/>
          <a:p>
            <a:r>
              <a:rPr lang="en-GB" dirty="0"/>
              <a:t>Step 6</a:t>
            </a:r>
          </a:p>
        </p:txBody>
      </p:sp>
      <p:sp>
        <p:nvSpPr>
          <p:cNvPr id="3" name="Content Placeholder 2"/>
          <p:cNvSpPr>
            <a:spLocks noGrp="1"/>
          </p:cNvSpPr>
          <p:nvPr>
            <p:ph idx="1"/>
          </p:nvPr>
        </p:nvSpPr>
        <p:spPr>
          <a:xfrm>
            <a:off x="1069848" y="1843116"/>
            <a:ext cx="10058400" cy="4050792"/>
          </a:xfrm>
        </p:spPr>
        <p:txBody>
          <a:bodyPr/>
          <a:lstStyle/>
          <a:p>
            <a:pPr marL="0" lvl="0" indent="0">
              <a:buNone/>
            </a:pPr>
            <a:r>
              <a:rPr lang="en-GB" sz="2400" b="1" dirty="0"/>
              <a:t>Generate Findings</a:t>
            </a:r>
            <a:r>
              <a:rPr lang="en-GB" sz="2400" dirty="0"/>
              <a:t>:</a:t>
            </a:r>
          </a:p>
          <a:p>
            <a:pPr lvl="1"/>
            <a:endParaRPr lang="en-GB" sz="2400" dirty="0"/>
          </a:p>
          <a:p>
            <a:pPr lvl="1"/>
            <a:r>
              <a:rPr lang="en-GB" sz="2400" dirty="0"/>
              <a:t>What was learned from engaging participants?</a:t>
            </a:r>
          </a:p>
          <a:p>
            <a:pPr lvl="1"/>
            <a:endParaRPr lang="en-GB" sz="2400" dirty="0"/>
          </a:p>
          <a:p>
            <a:pPr lvl="1"/>
            <a:r>
              <a:rPr lang="en-GB" sz="2400" dirty="0"/>
              <a:t>This step involves analysing the copious amount of notes. </a:t>
            </a:r>
          </a:p>
          <a:p>
            <a:pPr lvl="1"/>
            <a:endParaRPr lang="en-GB" sz="2400" dirty="0"/>
          </a:p>
          <a:p>
            <a:pPr lvl="1"/>
            <a:r>
              <a:rPr lang="en-GB" sz="2400" dirty="0"/>
              <a:t>Many of the responses from participants will be open-ended, there will be a need to identify patterns.</a:t>
            </a:r>
          </a:p>
          <a:p>
            <a:endParaRPr lang="en-GB" dirty="0"/>
          </a:p>
        </p:txBody>
      </p:sp>
    </p:spTree>
    <p:extLst>
      <p:ext uri="{BB962C8B-B14F-4D97-AF65-F5344CB8AC3E}">
        <p14:creationId xmlns:p14="http://schemas.microsoft.com/office/powerpoint/2010/main" val="32209731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9848" y="226217"/>
            <a:ext cx="10058400" cy="1609344"/>
          </a:xfrm>
        </p:spPr>
        <p:txBody>
          <a:bodyPr/>
          <a:lstStyle/>
          <a:p>
            <a:r>
              <a:rPr lang="en-GB" dirty="0"/>
              <a:t>Step 7</a:t>
            </a:r>
          </a:p>
        </p:txBody>
      </p:sp>
      <p:sp>
        <p:nvSpPr>
          <p:cNvPr id="3" name="Content Placeholder 2"/>
          <p:cNvSpPr>
            <a:spLocks noGrp="1"/>
          </p:cNvSpPr>
          <p:nvPr>
            <p:ph idx="1"/>
          </p:nvPr>
        </p:nvSpPr>
        <p:spPr>
          <a:xfrm>
            <a:off x="1069848" y="1862993"/>
            <a:ext cx="10058400" cy="4050792"/>
          </a:xfrm>
        </p:spPr>
        <p:txBody>
          <a:bodyPr/>
          <a:lstStyle/>
          <a:p>
            <a:pPr marL="0" lvl="0" indent="0">
              <a:buNone/>
            </a:pPr>
            <a:r>
              <a:rPr lang="en-GB" sz="2400" b="1" dirty="0"/>
              <a:t>Report</a:t>
            </a:r>
            <a:r>
              <a:rPr lang="en-GB" sz="2400" dirty="0"/>
              <a:t>: </a:t>
            </a:r>
          </a:p>
          <a:p>
            <a:pPr lvl="1"/>
            <a:endParaRPr lang="en-GB" sz="2400" dirty="0"/>
          </a:p>
          <a:p>
            <a:pPr lvl="1"/>
            <a:r>
              <a:rPr lang="en-GB" sz="2400" dirty="0"/>
              <a:t>Produce a report which contains a summary of all the steps above </a:t>
            </a:r>
          </a:p>
          <a:p>
            <a:pPr lvl="1"/>
            <a:endParaRPr lang="en-GB" sz="2400" dirty="0"/>
          </a:p>
          <a:p>
            <a:pPr lvl="1"/>
            <a:r>
              <a:rPr lang="en-GB" sz="2400" dirty="0"/>
              <a:t>Are there any recommendations for future action?</a:t>
            </a:r>
          </a:p>
          <a:p>
            <a:pPr lvl="1"/>
            <a:endParaRPr lang="en-GB" sz="2400" dirty="0"/>
          </a:p>
          <a:p>
            <a:pPr lvl="1"/>
            <a:r>
              <a:rPr lang="en-GB" sz="2400" dirty="0"/>
              <a:t>Does further research need to be conducted?</a:t>
            </a:r>
          </a:p>
          <a:p>
            <a:endParaRPr lang="en-GB" dirty="0"/>
          </a:p>
        </p:txBody>
      </p:sp>
    </p:spTree>
    <p:extLst>
      <p:ext uri="{BB962C8B-B14F-4D97-AF65-F5344CB8AC3E}">
        <p14:creationId xmlns:p14="http://schemas.microsoft.com/office/powerpoint/2010/main" val="20801193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9848" y="166580"/>
            <a:ext cx="10058400" cy="1609344"/>
          </a:xfrm>
        </p:spPr>
        <p:txBody>
          <a:bodyPr/>
          <a:lstStyle/>
          <a:p>
            <a:r>
              <a:rPr lang="en-GB" dirty="0"/>
              <a:t>Step 8	</a:t>
            </a:r>
          </a:p>
        </p:txBody>
      </p:sp>
      <p:sp>
        <p:nvSpPr>
          <p:cNvPr id="3" name="Content Placeholder 2"/>
          <p:cNvSpPr>
            <a:spLocks noGrp="1"/>
          </p:cNvSpPr>
          <p:nvPr>
            <p:ph idx="1"/>
          </p:nvPr>
        </p:nvSpPr>
        <p:spPr>
          <a:xfrm>
            <a:off x="1069848" y="1803356"/>
            <a:ext cx="10058400" cy="4888064"/>
          </a:xfrm>
        </p:spPr>
        <p:txBody>
          <a:bodyPr>
            <a:normAutofit/>
          </a:bodyPr>
          <a:lstStyle/>
          <a:p>
            <a:pPr marL="0" indent="0">
              <a:buNone/>
            </a:pPr>
            <a:r>
              <a:rPr lang="en-GB" sz="2400" b="1" dirty="0"/>
              <a:t>Evaluate:</a:t>
            </a:r>
          </a:p>
          <a:p>
            <a:pPr lvl="1"/>
            <a:endParaRPr lang="en-GB" sz="2400" dirty="0"/>
          </a:p>
          <a:p>
            <a:pPr lvl="1"/>
            <a:r>
              <a:rPr lang="en-GB" sz="2400" dirty="0"/>
              <a:t>Reflect on your role in the research.</a:t>
            </a:r>
          </a:p>
          <a:p>
            <a:pPr lvl="1"/>
            <a:endParaRPr lang="en-GB" sz="400" dirty="0"/>
          </a:p>
          <a:p>
            <a:pPr lvl="1"/>
            <a:r>
              <a:rPr lang="en-GB" sz="2400" dirty="0"/>
              <a:t>What were the strengths and weaknesses of your research?</a:t>
            </a:r>
          </a:p>
          <a:p>
            <a:pPr lvl="1"/>
            <a:endParaRPr lang="en-GB" sz="400" dirty="0"/>
          </a:p>
          <a:p>
            <a:pPr lvl="1"/>
            <a:r>
              <a:rPr lang="en-GB" sz="2400" dirty="0"/>
              <a:t>What would you do the same or change in the future?</a:t>
            </a:r>
          </a:p>
          <a:p>
            <a:pPr lvl="1"/>
            <a:endParaRPr lang="en-GB" sz="400" dirty="0"/>
          </a:p>
          <a:p>
            <a:pPr lvl="1"/>
            <a:r>
              <a:rPr lang="en-GB" sz="2400" dirty="0"/>
              <a:t>If intended, did the research promote change for young people/how did young people benefit from the project?</a:t>
            </a:r>
          </a:p>
          <a:p>
            <a:pPr lvl="1"/>
            <a:endParaRPr lang="en-GB" sz="400" dirty="0"/>
          </a:p>
          <a:p>
            <a:pPr lvl="1"/>
            <a:r>
              <a:rPr lang="en-GB" sz="2400" dirty="0"/>
              <a:t>Are any recommendations likely to be acted upon (how)?</a:t>
            </a:r>
          </a:p>
        </p:txBody>
      </p:sp>
    </p:spTree>
    <p:extLst>
      <p:ext uri="{BB962C8B-B14F-4D97-AF65-F5344CB8AC3E}">
        <p14:creationId xmlns:p14="http://schemas.microsoft.com/office/powerpoint/2010/main" val="360401725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Grp="1"/>
          </p:cNvSpPr>
          <p:nvPr>
            <p:ph type="title"/>
          </p:nvPr>
        </p:nvSpPr>
        <p:spPr/>
        <p:txBody>
          <a:bodyPr/>
          <a:lstStyle/>
          <a:p>
            <a:pPr lvl="0"/>
            <a:r>
              <a:rPr lang="en-GB" dirty="0"/>
              <a:t>Books</a:t>
            </a:r>
          </a:p>
        </p:txBody>
      </p:sp>
      <p:sp>
        <p:nvSpPr>
          <p:cNvPr id="3" name="Rectangle 3"/>
          <p:cNvSpPr txBox="1">
            <a:spLocks noGrp="1"/>
          </p:cNvSpPr>
          <p:nvPr>
            <p:ph idx="1"/>
          </p:nvPr>
        </p:nvSpPr>
        <p:spPr/>
        <p:txBody>
          <a:bodyPr>
            <a:normAutofit lnSpcReduction="10000"/>
          </a:bodyPr>
          <a:lstStyle/>
          <a:p>
            <a:pPr lvl="1"/>
            <a:r>
              <a:rPr lang="en-GB" sz="2400" noProof="1"/>
              <a:t>Boden, R. Kenway, J. and Epstein, D. (2005) </a:t>
            </a:r>
            <a:r>
              <a:rPr lang="en-GB" sz="2400" i="1" noProof="1"/>
              <a:t>Getting started on research</a:t>
            </a:r>
            <a:r>
              <a:rPr lang="en-GB" sz="2400" noProof="1"/>
              <a:t>.  London: SAGE.</a:t>
            </a:r>
          </a:p>
          <a:p>
            <a:pPr lvl="1"/>
            <a:r>
              <a:rPr lang="en-GB" sz="2400" noProof="1"/>
              <a:t>Bryman,</a:t>
            </a:r>
            <a:r>
              <a:rPr lang="en-GB" sz="2400" dirty="0"/>
              <a:t> A. (2001) </a:t>
            </a:r>
            <a:r>
              <a:rPr lang="en-GB" sz="2400" i="1" dirty="0"/>
              <a:t>Social Research Methods</a:t>
            </a:r>
            <a:r>
              <a:rPr lang="en-GB" sz="2400" dirty="0"/>
              <a:t>. Oxford: Oxford University Press</a:t>
            </a:r>
          </a:p>
          <a:p>
            <a:pPr lvl="1"/>
            <a:r>
              <a:rPr lang="en-GB" sz="2400" dirty="0"/>
              <a:t>Louis, Cohen, </a:t>
            </a:r>
            <a:r>
              <a:rPr lang="en-GB" sz="2400" noProof="1"/>
              <a:t>Manion </a:t>
            </a:r>
            <a:r>
              <a:rPr lang="en-GB" sz="2400" dirty="0"/>
              <a:t>&amp; Morrison. (2000) </a:t>
            </a:r>
            <a:r>
              <a:rPr lang="en-GB" sz="2400" i="1" dirty="0"/>
              <a:t>Research Methods in Education.</a:t>
            </a:r>
            <a:r>
              <a:rPr lang="en-GB" sz="2400" dirty="0"/>
              <a:t> London: </a:t>
            </a:r>
            <a:r>
              <a:rPr lang="en-GB" sz="2400" noProof="1"/>
              <a:t>Routledge Falmer.</a:t>
            </a:r>
          </a:p>
          <a:p>
            <a:pPr lvl="1"/>
            <a:r>
              <a:rPr lang="en-GB" altLang="en-US" sz="2400" dirty="0"/>
              <a:t>Macintyre. (2000) </a:t>
            </a:r>
            <a:r>
              <a:rPr lang="en-GB" altLang="en-US" sz="2400" i="1" dirty="0"/>
              <a:t>The Art of Action Research</a:t>
            </a:r>
            <a:r>
              <a:rPr lang="en-GB" altLang="en-US" sz="2400" dirty="0"/>
              <a:t>. London: David Fulton Publishers.</a:t>
            </a:r>
          </a:p>
          <a:p>
            <a:pPr lvl="1"/>
            <a:r>
              <a:rPr lang="en-GB" altLang="en-US" sz="2400" noProof="1"/>
              <a:t>McNiff,</a:t>
            </a:r>
            <a:r>
              <a:rPr lang="en-GB" altLang="en-US" sz="2400" dirty="0"/>
              <a:t> J., Lomax, P. &amp; White, J.(2003) </a:t>
            </a:r>
            <a:r>
              <a:rPr lang="en-GB" altLang="en-US" sz="2400" i="1" dirty="0"/>
              <a:t>You and Your Action Research Project</a:t>
            </a:r>
            <a:r>
              <a:rPr lang="en-GB" altLang="en-US" sz="2400" dirty="0"/>
              <a:t>. 2nd Edition. London: </a:t>
            </a:r>
            <a:r>
              <a:rPr lang="en-GB" altLang="en-US" sz="2400" noProof="1"/>
              <a:t>Routledge Falmer</a:t>
            </a:r>
            <a:r>
              <a:rPr lang="en-GB" altLang="en-US" sz="2400" dirty="0"/>
              <a:t>.</a:t>
            </a:r>
          </a:p>
          <a:p>
            <a:pPr lvl="1"/>
            <a:r>
              <a:rPr lang="en-GB" sz="2400" dirty="0"/>
              <a:t>Robson, C. (2002) </a:t>
            </a:r>
            <a:r>
              <a:rPr lang="en-GB" sz="2400" i="1" dirty="0"/>
              <a:t>Real World Research</a:t>
            </a:r>
            <a:r>
              <a:rPr lang="en-GB" sz="2400" dirty="0"/>
              <a:t>. Oxford: Blackwell Publishers</a:t>
            </a:r>
          </a:p>
          <a:p>
            <a:pPr lvl="1"/>
            <a:endParaRPr lang="en-GB" dirty="0"/>
          </a:p>
        </p:txBody>
      </p:sp>
    </p:spTree>
    <p:extLst>
      <p:ext uri="{BB962C8B-B14F-4D97-AF65-F5344CB8AC3E}">
        <p14:creationId xmlns:p14="http://schemas.microsoft.com/office/powerpoint/2010/main" val="2393712664"/>
      </p:ext>
    </p:extLst>
  </p:cSld>
  <p:clrMapOvr>
    <a:masterClrMapping/>
  </p:clrMapOvr>
  <p:transition>
    <p:checke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Grp="1"/>
          </p:cNvSpPr>
          <p:nvPr>
            <p:ph type="title"/>
          </p:nvPr>
        </p:nvSpPr>
        <p:spPr/>
        <p:txBody>
          <a:bodyPr/>
          <a:lstStyle/>
          <a:p>
            <a:pPr lvl="0"/>
            <a:r>
              <a:rPr lang="en-GB" dirty="0"/>
              <a:t>DIRECTED STUDY</a:t>
            </a:r>
          </a:p>
        </p:txBody>
      </p:sp>
      <p:sp>
        <p:nvSpPr>
          <p:cNvPr id="3" name="Rectangle 3"/>
          <p:cNvSpPr txBox="1">
            <a:spLocks noGrp="1"/>
          </p:cNvSpPr>
          <p:nvPr>
            <p:ph idx="1"/>
          </p:nvPr>
        </p:nvSpPr>
        <p:spPr/>
        <p:txBody>
          <a:bodyPr>
            <a:normAutofit/>
          </a:bodyPr>
          <a:lstStyle/>
          <a:p>
            <a:pPr marL="274320" lvl="1" indent="0">
              <a:buNone/>
            </a:pPr>
            <a:r>
              <a:rPr lang="en-GB" sz="2400" dirty="0"/>
              <a:t>(1)  Attempt briefly completing the Ethical Approval form (on  </a:t>
            </a:r>
          </a:p>
          <a:p>
            <a:pPr marL="274320" lvl="1" indent="0">
              <a:buNone/>
            </a:pPr>
            <a:r>
              <a:rPr lang="en-GB" sz="2400" dirty="0"/>
              <a:t>       Moodle)</a:t>
            </a:r>
          </a:p>
          <a:p>
            <a:pPr marL="274320" lvl="1" indent="0">
              <a:buNone/>
            </a:pPr>
            <a:endParaRPr lang="en-GB" sz="2400" dirty="0"/>
          </a:p>
          <a:p>
            <a:pPr marL="274320" lvl="1" indent="0">
              <a:buNone/>
            </a:pPr>
            <a:r>
              <a:rPr lang="en-GB" sz="2400" dirty="0"/>
              <a:t>(2)  Complete the Project Proposal form (on Moodle) as this will </a:t>
            </a:r>
          </a:p>
          <a:p>
            <a:pPr marL="274320" lvl="1" indent="0">
              <a:buNone/>
            </a:pPr>
            <a:r>
              <a:rPr lang="en-GB" sz="2400" dirty="0"/>
              <a:t>       support your assignment.</a:t>
            </a:r>
          </a:p>
        </p:txBody>
      </p:sp>
    </p:spTree>
    <p:extLst>
      <p:ext uri="{BB962C8B-B14F-4D97-AF65-F5344CB8AC3E}">
        <p14:creationId xmlns:p14="http://schemas.microsoft.com/office/powerpoint/2010/main" val="4259675353"/>
      </p:ext>
    </p:extLst>
  </p:cSld>
  <p:clrMapOvr>
    <a:masterClrMapping/>
  </p:clrMapOvr>
  <p:transition>
    <p:checke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01C2B-43F7-496E-9296-4EE4A27A138E}"/>
              </a:ext>
            </a:extLst>
          </p:cNvPr>
          <p:cNvSpPr>
            <a:spLocks noGrp="1"/>
          </p:cNvSpPr>
          <p:nvPr>
            <p:ph type="ctrTitle"/>
          </p:nvPr>
        </p:nvSpPr>
        <p:spPr/>
        <p:txBody>
          <a:bodyPr/>
          <a:lstStyle/>
          <a:p>
            <a:r>
              <a:rPr lang="en-GB" dirty="0"/>
              <a:t>Data analysis</a:t>
            </a:r>
          </a:p>
        </p:txBody>
      </p:sp>
    </p:spTree>
    <p:extLst>
      <p:ext uri="{BB962C8B-B14F-4D97-AF65-F5344CB8AC3E}">
        <p14:creationId xmlns:p14="http://schemas.microsoft.com/office/powerpoint/2010/main" val="126012399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68B73E-52AE-4374-ADAE-A3CF8B5DC970}"/>
              </a:ext>
            </a:extLst>
          </p:cNvPr>
          <p:cNvSpPr>
            <a:spLocks noGrp="1"/>
          </p:cNvSpPr>
          <p:nvPr>
            <p:ph sz="half" idx="1"/>
          </p:nvPr>
        </p:nvSpPr>
        <p:spPr>
          <a:xfrm>
            <a:off x="1069848" y="638175"/>
            <a:ext cx="5026152" cy="6001164"/>
          </a:xfrm>
        </p:spPr>
        <p:txBody>
          <a:bodyPr>
            <a:normAutofit fontScale="92500"/>
          </a:bodyPr>
          <a:lstStyle/>
          <a:p>
            <a:pPr marL="0" indent="0">
              <a:buNone/>
            </a:pPr>
            <a:r>
              <a:rPr lang="en-GB" sz="3000" b="1" dirty="0"/>
              <a:t>What is Qualitative Research?</a:t>
            </a:r>
          </a:p>
          <a:p>
            <a:pPr marL="0" indent="0">
              <a:buNone/>
            </a:pPr>
            <a:endParaRPr lang="en-GB" sz="400" b="1" dirty="0"/>
          </a:p>
          <a:p>
            <a:r>
              <a:rPr lang="en-GB" sz="2400" i="0" dirty="0">
                <a:solidFill>
                  <a:srgbClr val="202124"/>
                </a:solidFill>
                <a:effectLst/>
                <a:latin typeface="arial" panose="020B0604020202020204" pitchFamily="34" charset="0"/>
              </a:rPr>
              <a:t>Qualitative research </a:t>
            </a:r>
            <a:r>
              <a:rPr lang="en-GB" sz="2400" b="0" i="0" dirty="0">
                <a:solidFill>
                  <a:srgbClr val="202124"/>
                </a:solidFill>
                <a:effectLst/>
                <a:latin typeface="arial" panose="020B0604020202020204" pitchFamily="34" charset="0"/>
              </a:rPr>
              <a:t>involves collecting and analysing non-numerical data </a:t>
            </a:r>
            <a:r>
              <a:rPr lang="en-GB" sz="2400" b="0" i="0" dirty="0">
                <a:solidFill>
                  <a:srgbClr val="202124"/>
                </a:solidFill>
                <a:effectLst/>
              </a:rPr>
              <a:t>(e.g., text, video, or audio) to understand concepts, opinions, or experiences</a:t>
            </a:r>
          </a:p>
          <a:p>
            <a:r>
              <a:rPr lang="en-GB" sz="2400" b="0" i="0" dirty="0">
                <a:solidFill>
                  <a:srgbClr val="000000"/>
                </a:solidFill>
                <a:effectLst/>
              </a:rPr>
              <a:t>a method of research that produces descriptive (non-numerical) data, such as observations of behaviour or personal accounts of experiences. The </a:t>
            </a:r>
            <a:r>
              <a:rPr lang="en-GB" sz="2400" b="0" i="0" dirty="0">
                <a:effectLst/>
              </a:rPr>
              <a:t>goal of gathering this </a:t>
            </a:r>
            <a:r>
              <a:rPr lang="en-GB" sz="2400" b="0" i="0" strike="noStrike" dirty="0">
                <a:effectLst/>
              </a:rPr>
              <a:t>qualitative data</a:t>
            </a:r>
            <a:r>
              <a:rPr lang="en-GB" sz="2400" b="0" i="0" dirty="0">
                <a:effectLst/>
              </a:rPr>
              <a:t> is to examine how individuals </a:t>
            </a:r>
            <a:r>
              <a:rPr lang="en-GB" sz="2400" b="0" i="0" dirty="0">
                <a:solidFill>
                  <a:srgbClr val="000000"/>
                </a:solidFill>
                <a:effectLst/>
              </a:rPr>
              <a:t>can perceive the world from different vantage points.</a:t>
            </a:r>
          </a:p>
          <a:p>
            <a:pPr marL="0" indent="0">
              <a:buNone/>
            </a:pPr>
            <a:r>
              <a:rPr lang="en-GB" sz="2400" dirty="0">
                <a:solidFill>
                  <a:srgbClr val="000000"/>
                </a:solidFill>
              </a:rPr>
              <a:t>           (APA Dictionary of Psychology)</a:t>
            </a:r>
            <a:endParaRPr lang="en-GB" sz="2400" dirty="0"/>
          </a:p>
          <a:p>
            <a:endParaRPr lang="en-GB" dirty="0"/>
          </a:p>
        </p:txBody>
      </p:sp>
      <p:sp>
        <p:nvSpPr>
          <p:cNvPr id="4" name="Content Placeholder 3">
            <a:extLst>
              <a:ext uri="{FF2B5EF4-FFF2-40B4-BE49-F238E27FC236}">
                <a16:creationId xmlns:a16="http://schemas.microsoft.com/office/drawing/2014/main" id="{FF4E1C35-B0E0-47F4-BE87-4069F2E9F135}"/>
              </a:ext>
            </a:extLst>
          </p:cNvPr>
          <p:cNvSpPr>
            <a:spLocks noGrp="1"/>
          </p:cNvSpPr>
          <p:nvPr>
            <p:ph sz="half" idx="2"/>
          </p:nvPr>
        </p:nvSpPr>
        <p:spPr>
          <a:xfrm>
            <a:off x="6364223" y="638175"/>
            <a:ext cx="4936567" cy="6001164"/>
          </a:xfrm>
        </p:spPr>
        <p:txBody>
          <a:bodyPr>
            <a:normAutofit fontScale="92500"/>
          </a:bodyPr>
          <a:lstStyle/>
          <a:p>
            <a:pPr marL="0" indent="0">
              <a:buNone/>
            </a:pPr>
            <a:r>
              <a:rPr lang="en-GB" sz="3000" b="1" dirty="0"/>
              <a:t>What is Quantitative Research?</a:t>
            </a:r>
          </a:p>
          <a:p>
            <a:pPr marL="0" indent="0">
              <a:buNone/>
            </a:pPr>
            <a:endParaRPr lang="en-GB" sz="400" b="1" dirty="0"/>
          </a:p>
          <a:p>
            <a:r>
              <a:rPr lang="en-GB" altLang="en-US" sz="2400" dirty="0"/>
              <a:t>Explaining phenomena by collecting numerical data that are analysed using mathematically based methods (in particular statistics).</a:t>
            </a:r>
          </a:p>
          <a:p>
            <a:pPr lvl="1" algn="r">
              <a:buNone/>
            </a:pPr>
            <a:r>
              <a:rPr lang="en-GB" altLang="en-US" sz="2400" dirty="0" err="1"/>
              <a:t>Aliaga</a:t>
            </a:r>
            <a:r>
              <a:rPr lang="en-GB" altLang="en-US" sz="2400" dirty="0"/>
              <a:t> and Gunderson (2002)</a:t>
            </a:r>
          </a:p>
          <a:p>
            <a:pPr lvl="1">
              <a:buNone/>
            </a:pPr>
            <a:endParaRPr lang="en-GB" altLang="en-US" sz="2400" dirty="0"/>
          </a:p>
          <a:p>
            <a:pPr lvl="1">
              <a:buNone/>
            </a:pPr>
            <a:r>
              <a:rPr lang="en-GB" altLang="en-US" sz="2400" dirty="0"/>
              <a:t>	Note – non-quantitative data (</a:t>
            </a:r>
            <a:r>
              <a:rPr lang="en-GB" altLang="en-US" sz="2400" dirty="0" err="1"/>
              <a:t>eg</a:t>
            </a:r>
            <a:r>
              <a:rPr lang="en-GB" altLang="en-US" sz="2400" dirty="0"/>
              <a:t> beliefs, attitudes) can be transformed into a quantitative form by using measurement tools for example the use of a Likert scale.</a:t>
            </a:r>
          </a:p>
          <a:p>
            <a:endParaRPr lang="en-GB" dirty="0"/>
          </a:p>
        </p:txBody>
      </p:sp>
    </p:spTree>
    <p:extLst>
      <p:ext uri="{BB962C8B-B14F-4D97-AF65-F5344CB8AC3E}">
        <p14:creationId xmlns:p14="http://schemas.microsoft.com/office/powerpoint/2010/main" val="768741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2" end="2"/>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4">
                                            <p:txEl>
                                              <p:pRg st="3" end="3"/>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AD3A2-540D-47B8-83F6-1AD614DAA461}"/>
              </a:ext>
            </a:extLst>
          </p:cNvPr>
          <p:cNvSpPr>
            <a:spLocks noGrp="1"/>
          </p:cNvSpPr>
          <p:nvPr>
            <p:ph type="title"/>
          </p:nvPr>
        </p:nvSpPr>
        <p:spPr>
          <a:xfrm>
            <a:off x="1072896" y="146702"/>
            <a:ext cx="10058400" cy="1609344"/>
          </a:xfrm>
        </p:spPr>
        <p:txBody>
          <a:bodyPr/>
          <a:lstStyle/>
          <a:p>
            <a:r>
              <a:rPr lang="en-GB" dirty="0"/>
              <a:t>Data methods</a:t>
            </a:r>
          </a:p>
        </p:txBody>
      </p:sp>
      <p:sp>
        <p:nvSpPr>
          <p:cNvPr id="3" name="Content Placeholder 2">
            <a:extLst>
              <a:ext uri="{FF2B5EF4-FFF2-40B4-BE49-F238E27FC236}">
                <a16:creationId xmlns:a16="http://schemas.microsoft.com/office/drawing/2014/main" id="{B9BBC8CC-E867-44ED-87E9-FA487B1BAA41}"/>
              </a:ext>
            </a:extLst>
          </p:cNvPr>
          <p:cNvSpPr>
            <a:spLocks noGrp="1"/>
          </p:cNvSpPr>
          <p:nvPr>
            <p:ph sz="half" idx="1"/>
          </p:nvPr>
        </p:nvSpPr>
        <p:spPr>
          <a:xfrm>
            <a:off x="1072896" y="1548518"/>
            <a:ext cx="4304174" cy="3977640"/>
          </a:xfrm>
        </p:spPr>
        <p:txBody>
          <a:bodyPr>
            <a:noAutofit/>
          </a:bodyPr>
          <a:lstStyle/>
          <a:p>
            <a:pPr marL="0" indent="0">
              <a:buNone/>
            </a:pPr>
            <a:r>
              <a:rPr lang="en-GB" sz="2400" b="1" dirty="0"/>
              <a:t>Qualitative:</a:t>
            </a:r>
          </a:p>
          <a:p>
            <a:r>
              <a:rPr lang="en-GB" sz="2400" dirty="0"/>
              <a:t>Case Study </a:t>
            </a:r>
          </a:p>
          <a:p>
            <a:r>
              <a:rPr lang="en-GB" sz="2400" dirty="0"/>
              <a:t>Life History </a:t>
            </a:r>
          </a:p>
          <a:p>
            <a:r>
              <a:rPr lang="en-GB" sz="2400" dirty="0"/>
              <a:t>Action and Applied Research </a:t>
            </a:r>
          </a:p>
          <a:p>
            <a:r>
              <a:rPr lang="en-GB" sz="2400" dirty="0"/>
              <a:t>Participatory Research </a:t>
            </a:r>
          </a:p>
          <a:p>
            <a:r>
              <a:rPr lang="en-GB" sz="2400" dirty="0"/>
              <a:t>Focus Groups</a:t>
            </a:r>
          </a:p>
          <a:p>
            <a:r>
              <a:rPr lang="en-GB" sz="2400" dirty="0"/>
              <a:t>Interviews</a:t>
            </a:r>
          </a:p>
          <a:p>
            <a:r>
              <a:rPr lang="en-GB" sz="2400" dirty="0"/>
              <a:t>Creative Activities</a:t>
            </a:r>
          </a:p>
          <a:p>
            <a:r>
              <a:rPr lang="en-GB" sz="2400" dirty="0"/>
              <a:t>Observations</a:t>
            </a:r>
          </a:p>
        </p:txBody>
      </p:sp>
      <p:sp>
        <p:nvSpPr>
          <p:cNvPr id="4" name="Content Placeholder 3">
            <a:extLst>
              <a:ext uri="{FF2B5EF4-FFF2-40B4-BE49-F238E27FC236}">
                <a16:creationId xmlns:a16="http://schemas.microsoft.com/office/drawing/2014/main" id="{9C66AC87-3894-481A-B1AA-8840E892C5D9}"/>
              </a:ext>
            </a:extLst>
          </p:cNvPr>
          <p:cNvSpPr>
            <a:spLocks noGrp="1"/>
          </p:cNvSpPr>
          <p:nvPr>
            <p:ph sz="half" idx="2"/>
          </p:nvPr>
        </p:nvSpPr>
        <p:spPr>
          <a:xfrm>
            <a:off x="6364223" y="1548518"/>
            <a:ext cx="5105533" cy="5001370"/>
          </a:xfrm>
        </p:spPr>
        <p:txBody>
          <a:bodyPr>
            <a:normAutofit/>
          </a:bodyPr>
          <a:lstStyle/>
          <a:p>
            <a:pPr marL="0" indent="0">
              <a:buNone/>
            </a:pPr>
            <a:r>
              <a:rPr lang="en-GB" sz="2400" b="1" dirty="0"/>
              <a:t>Quantitative:</a:t>
            </a:r>
          </a:p>
          <a:p>
            <a:r>
              <a:rPr lang="en-GB" altLang="en-US" sz="2400" dirty="0"/>
              <a:t>Data Preparation</a:t>
            </a:r>
          </a:p>
          <a:p>
            <a:r>
              <a:rPr lang="en-GB" altLang="en-US" sz="2400" dirty="0"/>
              <a:t>Counting</a:t>
            </a:r>
          </a:p>
          <a:p>
            <a:r>
              <a:rPr lang="en-GB" altLang="en-US" sz="2400" dirty="0"/>
              <a:t>Grouping</a:t>
            </a:r>
          </a:p>
          <a:p>
            <a:r>
              <a:rPr lang="en-GB" altLang="en-US" sz="2400" dirty="0"/>
              <a:t>Relating</a:t>
            </a:r>
          </a:p>
          <a:p>
            <a:r>
              <a:rPr lang="en-GB" altLang="en-US" sz="2400" dirty="0"/>
              <a:t>Predicting</a:t>
            </a:r>
          </a:p>
          <a:p>
            <a:r>
              <a:rPr lang="en-GB" altLang="en-US" sz="2400" dirty="0"/>
              <a:t>Statistical (Significance) Testing </a:t>
            </a:r>
          </a:p>
          <a:p>
            <a:r>
              <a:rPr lang="en-GB" altLang="en-US" sz="2400" dirty="0"/>
              <a:t>Surveys </a:t>
            </a:r>
          </a:p>
          <a:p>
            <a:pPr marL="609600" indent="-609600" algn="r">
              <a:buNone/>
            </a:pPr>
            <a:endParaRPr lang="en-GB" altLang="en-US" sz="2400" dirty="0"/>
          </a:p>
          <a:p>
            <a:pPr marL="609600" indent="-609600" algn="r">
              <a:buNone/>
            </a:pPr>
            <a:r>
              <a:rPr lang="en-GB" altLang="en-US" sz="2400" dirty="0"/>
              <a:t>(</a:t>
            </a:r>
            <a:r>
              <a:rPr lang="en-GB" altLang="en-US" sz="2400" dirty="0" err="1"/>
              <a:t>Sarantakos</a:t>
            </a:r>
            <a:r>
              <a:rPr lang="en-GB" altLang="en-US" sz="2400" dirty="0"/>
              <a:t>, 2000, 328)</a:t>
            </a:r>
          </a:p>
          <a:p>
            <a:endParaRPr lang="en-GB" sz="2400" dirty="0"/>
          </a:p>
        </p:txBody>
      </p:sp>
    </p:spTree>
    <p:extLst>
      <p:ext uri="{BB962C8B-B14F-4D97-AF65-F5344CB8AC3E}">
        <p14:creationId xmlns:p14="http://schemas.microsoft.com/office/powerpoint/2010/main" val="28780751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4" name="Picture 6" descr="Know the Difference between Quantitative and Qualitative Research. | Yukti">
            <a:extLst>
              <a:ext uri="{FF2B5EF4-FFF2-40B4-BE49-F238E27FC236}">
                <a16:creationId xmlns:a16="http://schemas.microsoft.com/office/drawing/2014/main" id="{3B5B9ADC-4A90-491B-B29D-BA85FEDA63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6063" y="377957"/>
            <a:ext cx="10860505" cy="58559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152617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831B8-AF2B-4586-BA4A-B0AB125A06F6}"/>
              </a:ext>
            </a:extLst>
          </p:cNvPr>
          <p:cNvSpPr>
            <a:spLocks noGrp="1"/>
          </p:cNvSpPr>
          <p:nvPr>
            <p:ph type="title"/>
          </p:nvPr>
        </p:nvSpPr>
        <p:spPr>
          <a:xfrm>
            <a:off x="1069848" y="146704"/>
            <a:ext cx="10058400" cy="1609344"/>
          </a:xfrm>
        </p:spPr>
        <p:txBody>
          <a:bodyPr/>
          <a:lstStyle/>
          <a:p>
            <a:r>
              <a:rPr lang="en-GB" dirty="0"/>
              <a:t>Interpretating findings</a:t>
            </a:r>
          </a:p>
        </p:txBody>
      </p:sp>
      <p:sp>
        <p:nvSpPr>
          <p:cNvPr id="3" name="Content Placeholder 2">
            <a:extLst>
              <a:ext uri="{FF2B5EF4-FFF2-40B4-BE49-F238E27FC236}">
                <a16:creationId xmlns:a16="http://schemas.microsoft.com/office/drawing/2014/main" id="{372DE7FB-7E7C-4B9D-962B-A7F4A43FD342}"/>
              </a:ext>
            </a:extLst>
          </p:cNvPr>
          <p:cNvSpPr>
            <a:spLocks noGrp="1"/>
          </p:cNvSpPr>
          <p:nvPr>
            <p:ph idx="1"/>
          </p:nvPr>
        </p:nvSpPr>
        <p:spPr>
          <a:xfrm>
            <a:off x="1069848" y="1783480"/>
            <a:ext cx="10058400" cy="4050792"/>
          </a:xfrm>
        </p:spPr>
        <p:txBody>
          <a:bodyPr/>
          <a:lstStyle/>
          <a:p>
            <a:r>
              <a:rPr lang="en-GB" sz="2400" dirty="0"/>
              <a:t>Qualitative data usually provides an answer to a ‘why’? question and generally involves open questions. </a:t>
            </a:r>
          </a:p>
          <a:p>
            <a:endParaRPr lang="en-GB" sz="2400" dirty="0"/>
          </a:p>
          <a:p>
            <a:r>
              <a:rPr lang="en-GB" sz="2400" dirty="0"/>
              <a:t>This kind of data will be gained from open ended questionnaires, interviews and focus groups as well as creative methods such as photographs videos and drawings. </a:t>
            </a:r>
          </a:p>
          <a:p>
            <a:endParaRPr lang="en-GB" sz="2400" dirty="0"/>
          </a:p>
          <a:p>
            <a:r>
              <a:rPr lang="en-GB" sz="2400" dirty="0"/>
              <a:t>There are a number of approaches to analysing this kind of data…</a:t>
            </a:r>
            <a:endParaRPr lang="en-US" sz="2400" dirty="0"/>
          </a:p>
          <a:p>
            <a:endParaRPr lang="en-GB" dirty="0"/>
          </a:p>
        </p:txBody>
      </p:sp>
    </p:spTree>
    <p:extLst>
      <p:ext uri="{BB962C8B-B14F-4D97-AF65-F5344CB8AC3E}">
        <p14:creationId xmlns:p14="http://schemas.microsoft.com/office/powerpoint/2010/main" val="1743030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82BAC-7EDA-4D55-B96D-A92693203D1D}"/>
              </a:ext>
            </a:extLst>
          </p:cNvPr>
          <p:cNvSpPr>
            <a:spLocks noGrp="1"/>
          </p:cNvSpPr>
          <p:nvPr>
            <p:ph type="title"/>
          </p:nvPr>
        </p:nvSpPr>
        <p:spPr>
          <a:xfrm>
            <a:off x="1069848" y="176522"/>
            <a:ext cx="10058400" cy="1609344"/>
          </a:xfrm>
        </p:spPr>
        <p:txBody>
          <a:bodyPr/>
          <a:lstStyle/>
          <a:p>
            <a:r>
              <a:rPr lang="en-GB" dirty="0"/>
              <a:t>Data analysis</a:t>
            </a:r>
          </a:p>
        </p:txBody>
      </p:sp>
      <p:sp>
        <p:nvSpPr>
          <p:cNvPr id="3" name="Content Placeholder 2">
            <a:extLst>
              <a:ext uri="{FF2B5EF4-FFF2-40B4-BE49-F238E27FC236}">
                <a16:creationId xmlns:a16="http://schemas.microsoft.com/office/drawing/2014/main" id="{05AD04A1-4EDB-485F-A94E-C9CFF2D6F676}"/>
              </a:ext>
            </a:extLst>
          </p:cNvPr>
          <p:cNvSpPr>
            <a:spLocks noGrp="1"/>
          </p:cNvSpPr>
          <p:nvPr>
            <p:ph idx="1"/>
          </p:nvPr>
        </p:nvSpPr>
        <p:spPr>
          <a:xfrm>
            <a:off x="1069848" y="1813298"/>
            <a:ext cx="10058400" cy="4170062"/>
          </a:xfrm>
        </p:spPr>
        <p:txBody>
          <a:bodyPr>
            <a:noAutofit/>
          </a:bodyPr>
          <a:lstStyle/>
          <a:p>
            <a:r>
              <a:rPr lang="en-GB" sz="2400" dirty="0"/>
              <a:t>You do not present all of your data collected in a study (RAW DATA) </a:t>
            </a:r>
          </a:p>
          <a:p>
            <a:r>
              <a:rPr lang="en-GB" sz="2400" dirty="0"/>
              <a:t>This data needs to be:</a:t>
            </a:r>
          </a:p>
          <a:p>
            <a:pPr marL="274320" lvl="1" indent="0">
              <a:buNone/>
            </a:pPr>
            <a:r>
              <a:rPr lang="en-GB" sz="2400" dirty="0"/>
              <a:t>-Analysed </a:t>
            </a:r>
          </a:p>
          <a:p>
            <a:pPr marL="274320" lvl="1" indent="0">
              <a:buNone/>
            </a:pPr>
            <a:r>
              <a:rPr lang="en-GB" sz="2400" dirty="0"/>
              <a:t>-Interpreted </a:t>
            </a:r>
          </a:p>
          <a:p>
            <a:pPr marL="274320" lvl="1" indent="0">
              <a:buNone/>
            </a:pPr>
            <a:r>
              <a:rPr lang="en-GB" sz="2400" dirty="0"/>
              <a:t>-Summarised</a:t>
            </a:r>
          </a:p>
          <a:p>
            <a:r>
              <a:rPr lang="en-GB" sz="2400" dirty="0"/>
              <a:t>However, the data still needs to stand alone in your under your Findings Heading:</a:t>
            </a:r>
          </a:p>
          <a:p>
            <a:pPr marL="274320" lvl="1" indent="0">
              <a:buNone/>
            </a:pPr>
            <a:r>
              <a:rPr lang="en-GB" sz="2400" dirty="0"/>
              <a:t>-This means you do not draw conclusions from it; you present your data so that others can see why you have drawn the conclusions you have in your discussion and conclusion sections.</a:t>
            </a:r>
          </a:p>
        </p:txBody>
      </p:sp>
    </p:spTree>
    <p:extLst>
      <p:ext uri="{BB962C8B-B14F-4D97-AF65-F5344CB8AC3E}">
        <p14:creationId xmlns:p14="http://schemas.microsoft.com/office/powerpoint/2010/main" val="200230128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7E90C-AB8D-4E52-9119-DAF50DF0C0DE}"/>
              </a:ext>
            </a:extLst>
          </p:cNvPr>
          <p:cNvSpPr>
            <a:spLocks noGrp="1"/>
          </p:cNvSpPr>
          <p:nvPr>
            <p:ph type="title"/>
          </p:nvPr>
        </p:nvSpPr>
        <p:spPr>
          <a:xfrm>
            <a:off x="1069848" y="166579"/>
            <a:ext cx="10058400" cy="1609344"/>
          </a:xfrm>
        </p:spPr>
        <p:txBody>
          <a:bodyPr/>
          <a:lstStyle/>
          <a:p>
            <a:r>
              <a:rPr lang="en-GB" dirty="0"/>
              <a:t>Interpreting </a:t>
            </a:r>
          </a:p>
        </p:txBody>
      </p:sp>
      <p:sp>
        <p:nvSpPr>
          <p:cNvPr id="3" name="Content Placeholder 2">
            <a:extLst>
              <a:ext uri="{FF2B5EF4-FFF2-40B4-BE49-F238E27FC236}">
                <a16:creationId xmlns:a16="http://schemas.microsoft.com/office/drawing/2014/main" id="{953E9C61-4122-47FA-A3AE-7E9610B838DC}"/>
              </a:ext>
            </a:extLst>
          </p:cNvPr>
          <p:cNvSpPr>
            <a:spLocks noGrp="1"/>
          </p:cNvSpPr>
          <p:nvPr>
            <p:ph idx="1"/>
          </p:nvPr>
        </p:nvSpPr>
        <p:spPr>
          <a:xfrm>
            <a:off x="1069848" y="1803355"/>
            <a:ext cx="10058400" cy="4050792"/>
          </a:xfrm>
        </p:spPr>
        <p:txBody>
          <a:bodyPr/>
          <a:lstStyle/>
          <a:p>
            <a:pPr marL="0" indent="0">
              <a:buNone/>
            </a:pPr>
            <a:r>
              <a:rPr lang="en-GB" sz="2400" b="1" dirty="0"/>
              <a:t>Interpreting:</a:t>
            </a:r>
          </a:p>
          <a:p>
            <a:pPr lvl="1"/>
            <a:endParaRPr lang="en-GB" sz="1200" dirty="0"/>
          </a:p>
          <a:p>
            <a:pPr lvl="1"/>
            <a:r>
              <a:rPr lang="en-GB" sz="2400" dirty="0"/>
              <a:t>This is where you look at the raw data and interpret what you think are the main messages and/or themes.</a:t>
            </a:r>
          </a:p>
          <a:p>
            <a:pPr marL="0" indent="0">
              <a:buNone/>
            </a:pPr>
            <a:endParaRPr lang="en-GB" sz="1200" b="1" dirty="0"/>
          </a:p>
          <a:p>
            <a:pPr marL="0" indent="0">
              <a:buNone/>
            </a:pPr>
            <a:r>
              <a:rPr lang="en-GB" sz="2400" b="1" dirty="0"/>
              <a:t>Summarising:</a:t>
            </a:r>
          </a:p>
          <a:p>
            <a:endParaRPr lang="en-GB" sz="1200" dirty="0"/>
          </a:p>
          <a:p>
            <a:pPr lvl="1"/>
            <a:r>
              <a:rPr lang="en-GB" sz="2400" dirty="0"/>
              <a:t>Responses are summarised, often by means of identifying common themes and grouping responses under these.  Summarising can help make interpretation meaningful and useful for drawing conclusions later.</a:t>
            </a:r>
          </a:p>
        </p:txBody>
      </p:sp>
    </p:spTree>
    <p:extLst>
      <p:ext uri="{BB962C8B-B14F-4D97-AF65-F5344CB8AC3E}">
        <p14:creationId xmlns:p14="http://schemas.microsoft.com/office/powerpoint/2010/main" val="335533089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E5F8E-034E-4639-A720-6E8F465C4296}"/>
              </a:ext>
            </a:extLst>
          </p:cNvPr>
          <p:cNvSpPr>
            <a:spLocks noGrp="1"/>
          </p:cNvSpPr>
          <p:nvPr>
            <p:ph type="title"/>
          </p:nvPr>
        </p:nvSpPr>
        <p:spPr>
          <a:xfrm>
            <a:off x="1069848" y="156644"/>
            <a:ext cx="10058400" cy="1609344"/>
          </a:xfrm>
        </p:spPr>
        <p:txBody>
          <a:bodyPr/>
          <a:lstStyle/>
          <a:p>
            <a:r>
              <a:rPr lang="en-GB" dirty="0"/>
              <a:t>Interpreting </a:t>
            </a:r>
          </a:p>
        </p:txBody>
      </p:sp>
      <p:sp>
        <p:nvSpPr>
          <p:cNvPr id="3" name="Content Placeholder 2">
            <a:extLst>
              <a:ext uri="{FF2B5EF4-FFF2-40B4-BE49-F238E27FC236}">
                <a16:creationId xmlns:a16="http://schemas.microsoft.com/office/drawing/2014/main" id="{8E9A909B-111B-4A67-B2E7-08BC0921BA8B}"/>
              </a:ext>
            </a:extLst>
          </p:cNvPr>
          <p:cNvSpPr>
            <a:spLocks noGrp="1"/>
          </p:cNvSpPr>
          <p:nvPr>
            <p:ph idx="1"/>
          </p:nvPr>
        </p:nvSpPr>
        <p:spPr>
          <a:xfrm>
            <a:off x="1069848" y="1793420"/>
            <a:ext cx="10058400" cy="4251960"/>
          </a:xfrm>
        </p:spPr>
        <p:txBody>
          <a:bodyPr>
            <a:normAutofit fontScale="92500" lnSpcReduction="20000"/>
          </a:bodyPr>
          <a:lstStyle/>
          <a:p>
            <a:pPr marL="0" indent="0">
              <a:buNone/>
            </a:pPr>
            <a:r>
              <a:rPr lang="en-GB" sz="2600" b="1" dirty="0"/>
              <a:t>Coding:</a:t>
            </a:r>
          </a:p>
          <a:p>
            <a:endParaRPr lang="en-GB" sz="2600" dirty="0"/>
          </a:p>
          <a:p>
            <a:pPr lvl="1"/>
            <a:r>
              <a:rPr lang="en-GB" sz="2600" dirty="0"/>
              <a:t>This process means allocating a ‘code’ for all responses received. </a:t>
            </a:r>
          </a:p>
          <a:p>
            <a:pPr lvl="1"/>
            <a:endParaRPr lang="en-GB" sz="2600" dirty="0"/>
          </a:p>
          <a:p>
            <a:pPr lvl="1"/>
            <a:r>
              <a:rPr lang="en-GB" sz="2600" dirty="0"/>
              <a:t>These codes allow distinctions in the data to be seen and discussion regarding similarities and differences between different groups and codes. </a:t>
            </a:r>
          </a:p>
          <a:p>
            <a:pPr lvl="1"/>
            <a:endParaRPr lang="en-GB" sz="2600" dirty="0"/>
          </a:p>
          <a:p>
            <a:pPr lvl="1"/>
            <a:r>
              <a:rPr lang="en-GB" sz="2600" dirty="0"/>
              <a:t>For Example, if your question  is “What do you think about your park?”  - your codes may include: swing, slide, roundabout, etc. </a:t>
            </a:r>
          </a:p>
          <a:p>
            <a:pPr lvl="1"/>
            <a:endParaRPr lang="en-GB" sz="2600" dirty="0"/>
          </a:p>
          <a:p>
            <a:pPr lvl="1"/>
            <a:r>
              <a:rPr lang="en-GB" sz="2600" dirty="0"/>
              <a:t>In addition, once all data has been coded, it will then be possible to quantify responses. </a:t>
            </a:r>
          </a:p>
          <a:p>
            <a:endParaRPr lang="en-GB" dirty="0"/>
          </a:p>
        </p:txBody>
      </p:sp>
    </p:spTree>
    <p:extLst>
      <p:ext uri="{BB962C8B-B14F-4D97-AF65-F5344CB8AC3E}">
        <p14:creationId xmlns:p14="http://schemas.microsoft.com/office/powerpoint/2010/main" val="204594624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FA32CD-A133-4C93-9655-DCB9BAE2211E}"/>
              </a:ext>
            </a:extLst>
          </p:cNvPr>
          <p:cNvSpPr>
            <a:spLocks noGrp="1"/>
          </p:cNvSpPr>
          <p:nvPr>
            <p:ph idx="1"/>
          </p:nvPr>
        </p:nvSpPr>
        <p:spPr>
          <a:xfrm>
            <a:off x="1069847" y="1008224"/>
            <a:ext cx="10509239" cy="4050792"/>
          </a:xfrm>
        </p:spPr>
        <p:txBody>
          <a:bodyPr>
            <a:noAutofit/>
          </a:bodyPr>
          <a:lstStyle/>
          <a:p>
            <a:pPr marL="0" indent="0">
              <a:buNone/>
            </a:pPr>
            <a:r>
              <a:rPr lang="en-GB" sz="2400" b="1" dirty="0"/>
              <a:t>Working with Visual Data:</a:t>
            </a:r>
          </a:p>
          <a:p>
            <a:pPr lvl="1"/>
            <a:endParaRPr lang="en-GB" sz="2400" dirty="0"/>
          </a:p>
          <a:p>
            <a:pPr lvl="1"/>
            <a:r>
              <a:rPr lang="en-GB" sz="2400" dirty="0"/>
              <a:t>Visual Data (photographs, drawings, craft work etc.) can be seen as qualitative data and can be analysed interpretively. The best way to achieve this is to set questions and analyse each piece of visual data using the same questions—for example:</a:t>
            </a:r>
          </a:p>
          <a:p>
            <a:pPr lvl="2"/>
            <a:endParaRPr lang="en-GB" sz="2400" dirty="0"/>
          </a:p>
          <a:p>
            <a:pPr lvl="2"/>
            <a:r>
              <a:rPr lang="en-GB" sz="2400" dirty="0"/>
              <a:t>Where was the photograph taken</a:t>
            </a:r>
          </a:p>
          <a:p>
            <a:pPr lvl="2"/>
            <a:r>
              <a:rPr lang="en-GB" sz="2400" dirty="0"/>
              <a:t>What does the art depict</a:t>
            </a:r>
          </a:p>
          <a:p>
            <a:pPr lvl="2"/>
            <a:r>
              <a:rPr lang="en-GB" sz="2400" dirty="0"/>
              <a:t>Who or what is the main subject?</a:t>
            </a:r>
          </a:p>
          <a:p>
            <a:pPr lvl="1"/>
            <a:endParaRPr lang="en-GB" sz="2400" dirty="0"/>
          </a:p>
          <a:p>
            <a:pPr lvl="1"/>
            <a:r>
              <a:rPr lang="en-GB" sz="2400" dirty="0"/>
              <a:t>The codes identified can also be applied to visual data, if appropriate. This approach will allow you to maintain focus during analysis and enable you to compare and contrast different pieces of visual data</a:t>
            </a:r>
          </a:p>
        </p:txBody>
      </p:sp>
    </p:spTree>
    <p:extLst>
      <p:ext uri="{BB962C8B-B14F-4D97-AF65-F5344CB8AC3E}">
        <p14:creationId xmlns:p14="http://schemas.microsoft.com/office/powerpoint/2010/main" val="176651153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19CC8-265A-43F3-875C-D9897ED062BF}"/>
              </a:ext>
            </a:extLst>
          </p:cNvPr>
          <p:cNvSpPr>
            <a:spLocks noGrp="1"/>
          </p:cNvSpPr>
          <p:nvPr>
            <p:ph type="title"/>
          </p:nvPr>
        </p:nvSpPr>
        <p:spPr>
          <a:xfrm>
            <a:off x="1069848" y="166582"/>
            <a:ext cx="10058400" cy="1609344"/>
          </a:xfrm>
        </p:spPr>
        <p:txBody>
          <a:bodyPr/>
          <a:lstStyle/>
          <a:p>
            <a:r>
              <a:rPr lang="en-GB" dirty="0"/>
              <a:t>Interpretating - quantitative</a:t>
            </a:r>
          </a:p>
        </p:txBody>
      </p:sp>
      <p:sp>
        <p:nvSpPr>
          <p:cNvPr id="3" name="Content Placeholder 2">
            <a:extLst>
              <a:ext uri="{FF2B5EF4-FFF2-40B4-BE49-F238E27FC236}">
                <a16:creationId xmlns:a16="http://schemas.microsoft.com/office/drawing/2014/main" id="{AE72A872-6F37-45DA-A438-A09A7FA18A45}"/>
              </a:ext>
            </a:extLst>
          </p:cNvPr>
          <p:cNvSpPr>
            <a:spLocks noGrp="1"/>
          </p:cNvSpPr>
          <p:nvPr>
            <p:ph idx="1"/>
          </p:nvPr>
        </p:nvSpPr>
        <p:spPr>
          <a:xfrm>
            <a:off x="1069848" y="1803358"/>
            <a:ext cx="10058400" cy="4050792"/>
          </a:xfrm>
        </p:spPr>
        <p:txBody>
          <a:bodyPr>
            <a:normAutofit fontScale="92500" lnSpcReduction="20000"/>
          </a:bodyPr>
          <a:lstStyle/>
          <a:p>
            <a:r>
              <a:rPr lang="en-GB" sz="2600" dirty="0"/>
              <a:t>Quantitative data is all about numbers.</a:t>
            </a:r>
          </a:p>
          <a:p>
            <a:endParaRPr lang="en-GB" sz="2600" dirty="0"/>
          </a:p>
          <a:p>
            <a:r>
              <a:rPr lang="en-GB" sz="2600" dirty="0"/>
              <a:t>Whether the data comes from a questionnaire, interview, graffiti wall, suggestion box etc. – all the responses should be countable;</a:t>
            </a:r>
          </a:p>
          <a:p>
            <a:endParaRPr lang="en-GB" sz="2600" dirty="0"/>
          </a:p>
          <a:p>
            <a:r>
              <a:rPr lang="en-GB" sz="2600" dirty="0"/>
              <a:t>Accountability will be rooted in the care taken in framing the question posed.  For example, in a question “Do you like school?”          the answers may present a choice of ‘yes/no/sometimes’ or ‘on a scale from 1 to 4 …’</a:t>
            </a:r>
          </a:p>
          <a:p>
            <a:endParaRPr lang="en-GB" sz="2600" dirty="0"/>
          </a:p>
          <a:p>
            <a:r>
              <a:rPr lang="en-GB" sz="2600" dirty="0"/>
              <a:t>Each response can then be counted. </a:t>
            </a:r>
            <a:endParaRPr lang="en-US" sz="2600" dirty="0"/>
          </a:p>
          <a:p>
            <a:endParaRPr lang="en-GB" dirty="0"/>
          </a:p>
        </p:txBody>
      </p:sp>
    </p:spTree>
    <p:extLst>
      <p:ext uri="{BB962C8B-B14F-4D97-AF65-F5344CB8AC3E}">
        <p14:creationId xmlns:p14="http://schemas.microsoft.com/office/powerpoint/2010/main" val="25612904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F470C-3F00-4002-B05B-4FFC3E571F36}"/>
              </a:ext>
            </a:extLst>
          </p:cNvPr>
          <p:cNvSpPr>
            <a:spLocks noGrp="1"/>
          </p:cNvSpPr>
          <p:nvPr>
            <p:ph type="title"/>
          </p:nvPr>
        </p:nvSpPr>
        <p:spPr>
          <a:xfrm>
            <a:off x="1066800" y="166584"/>
            <a:ext cx="10058400" cy="1609344"/>
          </a:xfrm>
        </p:spPr>
        <p:txBody>
          <a:bodyPr/>
          <a:lstStyle/>
          <a:p>
            <a:r>
              <a:rPr lang="en-GB" dirty="0"/>
              <a:t>Suggestions - STARTING analysis</a:t>
            </a:r>
          </a:p>
        </p:txBody>
      </p:sp>
      <p:sp>
        <p:nvSpPr>
          <p:cNvPr id="3" name="Content Placeholder 2">
            <a:extLst>
              <a:ext uri="{FF2B5EF4-FFF2-40B4-BE49-F238E27FC236}">
                <a16:creationId xmlns:a16="http://schemas.microsoft.com/office/drawing/2014/main" id="{03E252FF-399D-4868-9C9D-B5A5458FCA31}"/>
              </a:ext>
            </a:extLst>
          </p:cNvPr>
          <p:cNvSpPr>
            <a:spLocks noGrp="1"/>
          </p:cNvSpPr>
          <p:nvPr>
            <p:ph idx="1"/>
          </p:nvPr>
        </p:nvSpPr>
        <p:spPr>
          <a:xfrm>
            <a:off x="1066800" y="1803360"/>
            <a:ext cx="10058400" cy="4050792"/>
          </a:xfrm>
        </p:spPr>
        <p:txBody>
          <a:bodyPr>
            <a:noAutofit/>
          </a:bodyPr>
          <a:lstStyle/>
          <a:p>
            <a:r>
              <a:rPr lang="en-GB" sz="2400" dirty="0"/>
              <a:t>Transcribe data </a:t>
            </a:r>
          </a:p>
          <a:p>
            <a:endParaRPr lang="en-GB" sz="400" dirty="0"/>
          </a:p>
          <a:p>
            <a:r>
              <a:rPr lang="en-GB" sz="2400" dirty="0"/>
              <a:t>Note demographics</a:t>
            </a:r>
          </a:p>
          <a:p>
            <a:endParaRPr lang="en-GB" sz="400" dirty="0"/>
          </a:p>
          <a:p>
            <a:r>
              <a:rPr lang="en-GB" sz="2400" dirty="0"/>
              <a:t>What are some of your first impressions about the data?</a:t>
            </a:r>
          </a:p>
          <a:p>
            <a:endParaRPr lang="en-GB" sz="400" dirty="0"/>
          </a:p>
          <a:p>
            <a:r>
              <a:rPr lang="en-GB" sz="2400" dirty="0"/>
              <a:t>What issues arose more than once ?</a:t>
            </a:r>
          </a:p>
          <a:p>
            <a:endParaRPr lang="en-GB" sz="400" dirty="0"/>
          </a:p>
          <a:p>
            <a:r>
              <a:rPr lang="en-GB" sz="2400" dirty="0"/>
              <a:t>What surprised you – if anything? </a:t>
            </a:r>
          </a:p>
          <a:p>
            <a:endParaRPr lang="en-GB" sz="400" dirty="0"/>
          </a:p>
          <a:p>
            <a:r>
              <a:rPr lang="en-GB" sz="2400" dirty="0"/>
              <a:t>What did you learn?</a:t>
            </a:r>
          </a:p>
        </p:txBody>
      </p:sp>
    </p:spTree>
    <p:extLst>
      <p:ext uri="{BB962C8B-B14F-4D97-AF65-F5344CB8AC3E}">
        <p14:creationId xmlns:p14="http://schemas.microsoft.com/office/powerpoint/2010/main" val="276215795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72A47-C274-4B52-9A29-9BF66B79B905}"/>
              </a:ext>
            </a:extLst>
          </p:cNvPr>
          <p:cNvSpPr>
            <a:spLocks noGrp="1"/>
          </p:cNvSpPr>
          <p:nvPr>
            <p:ph type="title"/>
          </p:nvPr>
        </p:nvSpPr>
        <p:spPr>
          <a:xfrm>
            <a:off x="1069848" y="176523"/>
            <a:ext cx="10058400" cy="1609344"/>
          </a:xfrm>
        </p:spPr>
        <p:txBody>
          <a:bodyPr/>
          <a:lstStyle/>
          <a:p>
            <a:r>
              <a:rPr lang="en-GB" dirty="0"/>
              <a:t>analysis</a:t>
            </a:r>
          </a:p>
        </p:txBody>
      </p:sp>
      <p:sp>
        <p:nvSpPr>
          <p:cNvPr id="3" name="Content Placeholder 2">
            <a:extLst>
              <a:ext uri="{FF2B5EF4-FFF2-40B4-BE49-F238E27FC236}">
                <a16:creationId xmlns:a16="http://schemas.microsoft.com/office/drawing/2014/main" id="{D917FCBD-45E2-463B-8FE5-FBB26F008CDD}"/>
              </a:ext>
            </a:extLst>
          </p:cNvPr>
          <p:cNvSpPr>
            <a:spLocks noGrp="1"/>
          </p:cNvSpPr>
          <p:nvPr>
            <p:ph idx="1"/>
          </p:nvPr>
        </p:nvSpPr>
        <p:spPr>
          <a:xfrm>
            <a:off x="1069848" y="1813299"/>
            <a:ext cx="10058400" cy="4050792"/>
          </a:xfrm>
        </p:spPr>
        <p:txBody>
          <a:bodyPr/>
          <a:lstStyle/>
          <a:p>
            <a:r>
              <a:rPr lang="en-GB" sz="2400" dirty="0"/>
              <a:t>Read through data </a:t>
            </a:r>
          </a:p>
          <a:p>
            <a:endParaRPr lang="en-GB" sz="400" dirty="0"/>
          </a:p>
          <a:p>
            <a:r>
              <a:rPr lang="en-GB" sz="2400" dirty="0"/>
              <a:t>Look for patterns</a:t>
            </a:r>
            <a:r>
              <a:rPr lang="en-US" sz="2400" dirty="0"/>
              <a:t>?  What issues are arising again and again?</a:t>
            </a:r>
          </a:p>
          <a:p>
            <a:endParaRPr lang="en-GB" sz="400" dirty="0"/>
          </a:p>
          <a:p>
            <a:r>
              <a:rPr lang="en-GB" sz="2400" dirty="0"/>
              <a:t>Any differences in data attributed to different groups/individuals?  How may differences?</a:t>
            </a:r>
          </a:p>
          <a:p>
            <a:endParaRPr lang="en-GB" sz="400" dirty="0"/>
          </a:p>
          <a:p>
            <a:r>
              <a:rPr lang="en-GB" sz="2400" dirty="0"/>
              <a:t>Highlight interesting quotes or stories to use to illustrate your themes.</a:t>
            </a:r>
          </a:p>
          <a:p>
            <a:endParaRPr lang="en-GB" dirty="0"/>
          </a:p>
        </p:txBody>
      </p:sp>
    </p:spTree>
    <p:extLst>
      <p:ext uri="{BB962C8B-B14F-4D97-AF65-F5344CB8AC3E}">
        <p14:creationId xmlns:p14="http://schemas.microsoft.com/office/powerpoint/2010/main" val="262870544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A20B86-98D0-41D4-830D-50C9C12FCA46}"/>
              </a:ext>
            </a:extLst>
          </p:cNvPr>
          <p:cNvSpPr>
            <a:spLocks noGrp="1"/>
          </p:cNvSpPr>
          <p:nvPr>
            <p:ph idx="1"/>
          </p:nvPr>
        </p:nvSpPr>
        <p:spPr>
          <a:xfrm>
            <a:off x="1069848" y="1157313"/>
            <a:ext cx="10058400" cy="4885680"/>
          </a:xfrm>
        </p:spPr>
        <p:txBody>
          <a:bodyPr>
            <a:noAutofit/>
          </a:bodyPr>
          <a:lstStyle/>
          <a:p>
            <a:pPr marL="0" indent="0">
              <a:buNone/>
            </a:pPr>
            <a:r>
              <a:rPr lang="en-GB" sz="2400" dirty="0"/>
              <a:t>Create summary statements of the data, </a:t>
            </a:r>
            <a:r>
              <a:rPr lang="en-GB" sz="2400" dirty="0" err="1"/>
              <a:t>eg.</a:t>
            </a:r>
            <a:r>
              <a:rPr lang="en-GB" sz="2400" dirty="0"/>
              <a:t> for each question of an interview or for each individual theme:</a:t>
            </a:r>
          </a:p>
          <a:p>
            <a:pPr lvl="1"/>
            <a:endParaRPr lang="en-GB" sz="2400" dirty="0"/>
          </a:p>
          <a:p>
            <a:pPr lvl="1"/>
            <a:r>
              <a:rPr lang="en-GB" sz="2400" dirty="0"/>
              <a:t>All of the young people interviewed stated that the programme had had a positive impact on their lives. </a:t>
            </a:r>
          </a:p>
          <a:p>
            <a:pPr lvl="1"/>
            <a:endParaRPr lang="en-GB" sz="2400" dirty="0"/>
          </a:p>
          <a:p>
            <a:pPr lvl="1"/>
            <a:r>
              <a:rPr lang="en-GB" sz="2400" dirty="0"/>
              <a:t>Almost all (22 of the 25) young people interviewed sated that they learned how to speak out about issues that were important to them and had gained leadership skills. </a:t>
            </a:r>
          </a:p>
          <a:p>
            <a:pPr lvl="1"/>
            <a:endParaRPr lang="en-GB" sz="2400" dirty="0"/>
          </a:p>
          <a:p>
            <a:pPr lvl="1"/>
            <a:r>
              <a:rPr lang="en-GB" sz="2400" dirty="0"/>
              <a:t>For example one young person made the following statement: “I learned how to stand up for myself and speak up when I need to.  I have been doing this in class all year, and other students admire me for that…”</a:t>
            </a:r>
            <a:endParaRPr lang="en-US" sz="2400" dirty="0"/>
          </a:p>
          <a:p>
            <a:endParaRPr lang="en-GB" sz="2400" dirty="0"/>
          </a:p>
        </p:txBody>
      </p:sp>
    </p:spTree>
    <p:extLst>
      <p:ext uri="{BB962C8B-B14F-4D97-AF65-F5344CB8AC3E}">
        <p14:creationId xmlns:p14="http://schemas.microsoft.com/office/powerpoint/2010/main" val="118018057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CBE5E-369B-4309-9EF0-D9F77F7F56E0}"/>
              </a:ext>
            </a:extLst>
          </p:cNvPr>
          <p:cNvSpPr>
            <a:spLocks noGrp="1"/>
          </p:cNvSpPr>
          <p:nvPr>
            <p:ph type="title"/>
          </p:nvPr>
        </p:nvSpPr>
        <p:spPr>
          <a:xfrm>
            <a:off x="1069848" y="186462"/>
            <a:ext cx="10058400" cy="1609344"/>
          </a:xfrm>
        </p:spPr>
        <p:txBody>
          <a:bodyPr/>
          <a:lstStyle/>
          <a:p>
            <a:r>
              <a:rPr lang="en-GB" dirty="0"/>
              <a:t>Creative analysis: feedback</a:t>
            </a:r>
          </a:p>
        </p:txBody>
      </p:sp>
      <p:sp>
        <p:nvSpPr>
          <p:cNvPr id="3" name="Content Placeholder 2">
            <a:extLst>
              <a:ext uri="{FF2B5EF4-FFF2-40B4-BE49-F238E27FC236}">
                <a16:creationId xmlns:a16="http://schemas.microsoft.com/office/drawing/2014/main" id="{050420F2-93BE-463D-99A9-3469E4051152}"/>
              </a:ext>
            </a:extLst>
          </p:cNvPr>
          <p:cNvSpPr>
            <a:spLocks noGrp="1"/>
          </p:cNvSpPr>
          <p:nvPr>
            <p:ph idx="1"/>
          </p:nvPr>
        </p:nvSpPr>
        <p:spPr>
          <a:xfrm>
            <a:off x="1069848" y="1823238"/>
            <a:ext cx="10058400" cy="3633345"/>
          </a:xfrm>
        </p:spPr>
        <p:txBody>
          <a:bodyPr>
            <a:normAutofit lnSpcReduction="10000"/>
          </a:bodyPr>
          <a:lstStyle/>
          <a:p>
            <a:r>
              <a:rPr lang="en-GB" sz="2600" dirty="0"/>
              <a:t>Video of research: outline theme, provide interview clips of examples of evidence…(don’t forget ethics)</a:t>
            </a:r>
          </a:p>
          <a:p>
            <a:endParaRPr lang="en-GB" sz="400" dirty="0"/>
          </a:p>
          <a:p>
            <a:r>
              <a:rPr lang="en-GB" sz="2600" dirty="0"/>
              <a:t>Performances: drama/song, etc.</a:t>
            </a:r>
          </a:p>
          <a:p>
            <a:endParaRPr lang="en-GB" sz="400" dirty="0"/>
          </a:p>
          <a:p>
            <a:r>
              <a:rPr lang="en-GB" sz="2600" dirty="0"/>
              <a:t>Pictorial</a:t>
            </a:r>
          </a:p>
          <a:p>
            <a:endParaRPr lang="en-GB" sz="400" dirty="0"/>
          </a:p>
          <a:p>
            <a:r>
              <a:rPr lang="en-GB" sz="2600" dirty="0"/>
              <a:t>Photos</a:t>
            </a:r>
          </a:p>
          <a:p>
            <a:endParaRPr lang="en-GB" sz="400" dirty="0"/>
          </a:p>
          <a:p>
            <a:r>
              <a:rPr lang="en-GB" sz="2600" dirty="0"/>
              <a:t>Artwork </a:t>
            </a:r>
            <a:endParaRPr lang="en-US" sz="2600" dirty="0"/>
          </a:p>
          <a:p>
            <a:endParaRPr lang="en-GB" dirty="0"/>
          </a:p>
        </p:txBody>
      </p:sp>
    </p:spTree>
    <p:extLst>
      <p:ext uri="{BB962C8B-B14F-4D97-AF65-F5344CB8AC3E}">
        <p14:creationId xmlns:p14="http://schemas.microsoft.com/office/powerpoint/2010/main" val="155937771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AD1A4-1804-4F7E-ACF1-13B19EBF2366}"/>
              </a:ext>
            </a:extLst>
          </p:cNvPr>
          <p:cNvSpPr>
            <a:spLocks noGrp="1"/>
          </p:cNvSpPr>
          <p:nvPr>
            <p:ph type="title"/>
          </p:nvPr>
        </p:nvSpPr>
        <p:spPr>
          <a:xfrm>
            <a:off x="1069848" y="186459"/>
            <a:ext cx="10058400" cy="1609344"/>
          </a:xfrm>
        </p:spPr>
        <p:txBody>
          <a:bodyPr/>
          <a:lstStyle/>
          <a:p>
            <a:r>
              <a:rPr lang="en-GB" dirty="0"/>
              <a:t>Example – group work (45mins)</a:t>
            </a:r>
          </a:p>
        </p:txBody>
      </p:sp>
      <p:sp>
        <p:nvSpPr>
          <p:cNvPr id="3" name="Content Placeholder 2">
            <a:extLst>
              <a:ext uri="{FF2B5EF4-FFF2-40B4-BE49-F238E27FC236}">
                <a16:creationId xmlns:a16="http://schemas.microsoft.com/office/drawing/2014/main" id="{7E39A5F8-9E44-46A8-A6C3-1F4F4BF4C615}"/>
              </a:ext>
            </a:extLst>
          </p:cNvPr>
          <p:cNvSpPr>
            <a:spLocks noGrp="1"/>
          </p:cNvSpPr>
          <p:nvPr>
            <p:ph idx="1"/>
          </p:nvPr>
        </p:nvSpPr>
        <p:spPr>
          <a:xfrm>
            <a:off x="1069848" y="1823235"/>
            <a:ext cx="10058400" cy="4050792"/>
          </a:xfrm>
        </p:spPr>
        <p:txBody>
          <a:bodyPr/>
          <a:lstStyle/>
          <a:p>
            <a:r>
              <a:rPr lang="en-GB" dirty="0"/>
              <a:t>In 2 groups hold a focus group asking:</a:t>
            </a:r>
          </a:p>
          <a:p>
            <a:pPr lvl="1"/>
            <a:r>
              <a:rPr lang="en-GB" dirty="0"/>
              <a:t>What makes a good youth worker? (15 minutes to answer </a:t>
            </a:r>
            <a:r>
              <a:rPr lang="en-GB"/>
              <a:t>this question)</a:t>
            </a:r>
            <a:endParaRPr lang="en-GB" dirty="0"/>
          </a:p>
          <a:p>
            <a:r>
              <a:rPr lang="en-GB" dirty="0"/>
              <a:t>Summarise the data collected into key themes / issues that have emerged,  </a:t>
            </a:r>
          </a:p>
          <a:p>
            <a:r>
              <a:rPr lang="en-GB" dirty="0"/>
              <a:t>Note these down on a piece of paper </a:t>
            </a:r>
          </a:p>
          <a:p>
            <a:r>
              <a:rPr lang="en-GB" dirty="0"/>
              <a:t>As individuals put a dot against what you think are the most important themes </a:t>
            </a:r>
          </a:p>
          <a:p>
            <a:r>
              <a:rPr lang="en-GB" dirty="0"/>
              <a:t>Identify why you think they are important.</a:t>
            </a:r>
          </a:p>
          <a:p>
            <a:r>
              <a:rPr lang="en-GB" dirty="0"/>
              <a:t>When you have identified your key themes, write each them on a separate piece of paper.</a:t>
            </a:r>
          </a:p>
          <a:p>
            <a:r>
              <a:rPr lang="en-GB" dirty="0"/>
              <a:t>Under each them write some evidence for why you choose these themes </a:t>
            </a:r>
            <a:r>
              <a:rPr lang="en-GB" dirty="0" err="1"/>
              <a:t>e.g</a:t>
            </a:r>
            <a:r>
              <a:rPr lang="en-GB" dirty="0"/>
              <a:t> Quotes…</a:t>
            </a:r>
            <a:endParaRPr lang="en-US" dirty="0"/>
          </a:p>
          <a:p>
            <a:endParaRPr lang="en-GB" dirty="0"/>
          </a:p>
        </p:txBody>
      </p:sp>
    </p:spTree>
    <p:extLst>
      <p:ext uri="{BB962C8B-B14F-4D97-AF65-F5344CB8AC3E}">
        <p14:creationId xmlns:p14="http://schemas.microsoft.com/office/powerpoint/2010/main" val="35790580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AD1A4-1804-4F7E-ACF1-13B19EBF2366}"/>
              </a:ext>
            </a:extLst>
          </p:cNvPr>
          <p:cNvSpPr>
            <a:spLocks noGrp="1"/>
          </p:cNvSpPr>
          <p:nvPr>
            <p:ph type="title"/>
          </p:nvPr>
        </p:nvSpPr>
        <p:spPr/>
        <p:txBody>
          <a:bodyPr/>
          <a:lstStyle/>
          <a:p>
            <a:r>
              <a:rPr lang="en-GB" dirty="0"/>
              <a:t>Young, Welsh and HOMELESS</a:t>
            </a:r>
            <a:br>
              <a:rPr lang="en-GB" dirty="0"/>
            </a:br>
            <a:r>
              <a:rPr lang="en-GB" dirty="0"/>
              <a:t>Activity (30mins)</a:t>
            </a:r>
          </a:p>
        </p:txBody>
      </p:sp>
      <p:sp>
        <p:nvSpPr>
          <p:cNvPr id="3" name="Content Placeholder 2">
            <a:extLst>
              <a:ext uri="{FF2B5EF4-FFF2-40B4-BE49-F238E27FC236}">
                <a16:creationId xmlns:a16="http://schemas.microsoft.com/office/drawing/2014/main" id="{7E39A5F8-9E44-46A8-A6C3-1F4F4BF4C615}"/>
              </a:ext>
            </a:extLst>
          </p:cNvPr>
          <p:cNvSpPr>
            <a:spLocks noGrp="1"/>
          </p:cNvSpPr>
          <p:nvPr>
            <p:ph idx="1"/>
          </p:nvPr>
        </p:nvSpPr>
        <p:spPr>
          <a:xfrm>
            <a:off x="1069848" y="2223188"/>
            <a:ext cx="10058400" cy="4386334"/>
          </a:xfrm>
        </p:spPr>
        <p:txBody>
          <a:bodyPr>
            <a:normAutofit lnSpcReduction="10000"/>
          </a:bodyPr>
          <a:lstStyle/>
          <a:p>
            <a:r>
              <a:rPr lang="en-GB" dirty="0"/>
              <a:t>Individually, watch the first 9 minutes of the video (click link below):                                  </a:t>
            </a:r>
            <a:r>
              <a:rPr lang="en-GB" dirty="0">
                <a:hlinkClick r:id="rId3"/>
              </a:rPr>
              <a:t>Young Welsh and Homeless - YouTube</a:t>
            </a:r>
            <a:endParaRPr lang="en-GB" dirty="0"/>
          </a:p>
          <a:p>
            <a:r>
              <a:rPr lang="en-GB" dirty="0"/>
              <a:t>Imagine this is your research project and you are interviewing homeless young people about their experiences leading to life in the hostel.</a:t>
            </a:r>
          </a:p>
          <a:p>
            <a:r>
              <a:rPr lang="en-GB" dirty="0"/>
              <a:t>Summarise the data collected into key themes / issues that have emerged,  </a:t>
            </a:r>
          </a:p>
          <a:p>
            <a:r>
              <a:rPr lang="en-GB" dirty="0"/>
              <a:t>Note these down on a piece of paper or in a document on your computer.</a:t>
            </a:r>
          </a:p>
          <a:p>
            <a:r>
              <a:rPr lang="en-GB" dirty="0"/>
              <a:t>Highlight/put a mark against what you think are the most important themes.</a:t>
            </a:r>
          </a:p>
          <a:p>
            <a:r>
              <a:rPr lang="en-GB" dirty="0"/>
              <a:t>Identify why you think they are important.</a:t>
            </a:r>
          </a:p>
          <a:p>
            <a:r>
              <a:rPr lang="en-GB" dirty="0"/>
              <a:t>When you have identified your key themes, write each them on a separate piece of paper or create a new document.</a:t>
            </a:r>
          </a:p>
          <a:p>
            <a:r>
              <a:rPr lang="en-GB" dirty="0"/>
              <a:t>Under each, write some evidence for why you choose these themes (</a:t>
            </a:r>
            <a:r>
              <a:rPr lang="en-GB" dirty="0" err="1"/>
              <a:t>eg.</a:t>
            </a:r>
            <a:r>
              <a:rPr lang="en-GB" dirty="0"/>
              <a:t> quotes).</a:t>
            </a:r>
          </a:p>
          <a:p>
            <a:r>
              <a:rPr lang="en-GB" dirty="0"/>
              <a:t>We will analyse these and draw conclusions as a group…</a:t>
            </a:r>
          </a:p>
          <a:p>
            <a:endParaRPr lang="en-US" dirty="0"/>
          </a:p>
          <a:p>
            <a:endParaRPr lang="en-GB" dirty="0"/>
          </a:p>
        </p:txBody>
      </p:sp>
    </p:spTree>
    <p:extLst>
      <p:ext uri="{BB962C8B-B14F-4D97-AF65-F5344CB8AC3E}">
        <p14:creationId xmlns:p14="http://schemas.microsoft.com/office/powerpoint/2010/main" val="118723736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DADAC-EC0A-49A7-8BFA-EC69CA4D3DDA}"/>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F174DC83-54EF-4DA4-AB20-94371EBB409F}"/>
              </a:ext>
            </a:extLst>
          </p:cNvPr>
          <p:cNvSpPr>
            <a:spLocks noGrp="1"/>
          </p:cNvSpPr>
          <p:nvPr>
            <p:ph idx="1"/>
          </p:nvPr>
        </p:nvSpPr>
        <p:spPr/>
        <p:txBody>
          <a:bodyPr/>
          <a:lstStyle/>
          <a:p>
            <a:r>
              <a:rPr lang="en-GB" dirty="0"/>
              <a:t>4000 word Assignment</a:t>
            </a:r>
          </a:p>
          <a:p>
            <a:r>
              <a:rPr lang="en-GB" dirty="0"/>
              <a:t>Due: </a:t>
            </a:r>
            <a:r>
              <a:rPr lang="en-GB" b="1" dirty="0"/>
              <a:t>16</a:t>
            </a:r>
            <a:r>
              <a:rPr lang="en-GB" b="1" baseline="30000" dirty="0"/>
              <a:t>th</a:t>
            </a:r>
            <a:r>
              <a:rPr lang="en-GB" b="1" dirty="0"/>
              <a:t> May 2022</a:t>
            </a:r>
          </a:p>
          <a:p>
            <a:r>
              <a:rPr lang="en-GB" dirty="0"/>
              <a:t>Feedback: </a:t>
            </a:r>
            <a:r>
              <a:rPr lang="en-GB" b="1" dirty="0"/>
              <a:t>15</a:t>
            </a:r>
            <a:r>
              <a:rPr lang="en-GB" b="1" baseline="30000" dirty="0"/>
              <a:t>th</a:t>
            </a:r>
            <a:r>
              <a:rPr lang="en-GB" b="1" dirty="0"/>
              <a:t> June 2022</a:t>
            </a:r>
          </a:p>
          <a:p>
            <a:r>
              <a:rPr lang="en-GB" dirty="0"/>
              <a:t>Question: </a:t>
            </a:r>
          </a:p>
          <a:p>
            <a:pPr marL="0" indent="0">
              <a:buNone/>
            </a:pPr>
            <a:r>
              <a:rPr lang="en-GB" dirty="0"/>
              <a:t>Present an assignment that outlines the design and delivery of a hypothetical small scale participatory research exercise with young people, on a subject that is relevant to them. Critically reflect on your role in the process and your ethical considerations.  </a:t>
            </a:r>
          </a:p>
          <a:p>
            <a:pPr marL="0" indent="0">
              <a:buNone/>
            </a:pPr>
            <a:r>
              <a:rPr lang="en-GB" dirty="0"/>
              <a:t>Your assignment should be supported by wider reading, and linked to the Youth Work National Occupational Standards (CLD Standards Council Scotland, 2019).</a:t>
            </a:r>
          </a:p>
          <a:p>
            <a:endParaRPr lang="en-GB" dirty="0"/>
          </a:p>
        </p:txBody>
      </p:sp>
    </p:spTree>
    <p:extLst>
      <p:ext uri="{BB962C8B-B14F-4D97-AF65-F5344CB8AC3E}">
        <p14:creationId xmlns:p14="http://schemas.microsoft.com/office/powerpoint/2010/main" val="79688666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9D06E-658A-40E0-AC8E-B97D5EB2B4FA}"/>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2E99D083-6BAB-45DC-A3EC-CCA999571ECD}"/>
              </a:ext>
            </a:extLst>
          </p:cNvPr>
          <p:cNvSpPr>
            <a:spLocks noGrp="1"/>
          </p:cNvSpPr>
          <p:nvPr>
            <p:ph idx="1"/>
          </p:nvPr>
        </p:nvSpPr>
        <p:spPr/>
        <p:txBody>
          <a:bodyPr>
            <a:normAutofit/>
          </a:bodyPr>
          <a:lstStyle/>
          <a:p>
            <a:pPr marL="0" indent="0">
              <a:lnSpc>
                <a:spcPct val="80000"/>
              </a:lnSpc>
              <a:buNone/>
              <a:defRPr/>
            </a:pPr>
            <a:r>
              <a:rPr lang="en-GB" altLang="en-US" dirty="0" err="1"/>
              <a:t>Aliaga</a:t>
            </a:r>
            <a:r>
              <a:rPr lang="en-GB" altLang="en-US" dirty="0"/>
              <a:t>, M. and Gunderson, B. (2002) </a:t>
            </a:r>
            <a:r>
              <a:rPr lang="en-GB" altLang="en-US" i="1" dirty="0"/>
              <a:t>Interactive Statistics. </a:t>
            </a:r>
            <a:r>
              <a:rPr lang="en-GB" altLang="en-US" dirty="0"/>
              <a:t>New Jersey: Prentice Hall.</a:t>
            </a:r>
          </a:p>
          <a:p>
            <a:pPr marL="0" indent="0">
              <a:lnSpc>
                <a:spcPct val="80000"/>
              </a:lnSpc>
              <a:buNone/>
              <a:defRPr/>
            </a:pPr>
            <a:r>
              <a:rPr lang="en-GB" altLang="en-US" dirty="0"/>
              <a:t>Babbie, E.R. (2010) </a:t>
            </a:r>
            <a:r>
              <a:rPr lang="en-GB" altLang="en-US" i="1" dirty="0"/>
              <a:t>The Practice of Social Research, 12</a:t>
            </a:r>
            <a:r>
              <a:rPr lang="en-GB" altLang="en-US" i="1" baseline="30000" dirty="0"/>
              <a:t>th</a:t>
            </a:r>
            <a:r>
              <a:rPr lang="en-GB" altLang="en-US" i="1" dirty="0"/>
              <a:t> ed. Belmont CA: Wandsworth Cengage.</a:t>
            </a:r>
          </a:p>
          <a:p>
            <a:pPr marL="0" indent="0" fontAlgn="auto">
              <a:lnSpc>
                <a:spcPct val="80000"/>
              </a:lnSpc>
              <a:spcAft>
                <a:spcPts val="0"/>
              </a:spcAft>
              <a:buNone/>
              <a:defRPr/>
            </a:pPr>
            <a:r>
              <a:rPr lang="en-US" dirty="0"/>
              <a:t>Bryman, A. (2018) </a:t>
            </a:r>
            <a:r>
              <a:rPr lang="en-US" i="1" dirty="0"/>
              <a:t>Social Research Methods. </a:t>
            </a:r>
            <a:r>
              <a:rPr lang="en-US" dirty="0"/>
              <a:t>New York: Oxford University Press.</a:t>
            </a:r>
          </a:p>
          <a:p>
            <a:pPr marL="0" indent="0" fontAlgn="auto">
              <a:lnSpc>
                <a:spcPct val="80000"/>
              </a:lnSpc>
              <a:spcAft>
                <a:spcPts val="0"/>
              </a:spcAft>
              <a:buNone/>
              <a:defRPr/>
            </a:pPr>
            <a:r>
              <a:rPr lang="en-US" dirty="0"/>
              <a:t>Creswell, J. (1998). </a:t>
            </a:r>
            <a:r>
              <a:rPr lang="en-US" i="1" dirty="0"/>
              <a:t>Qualitative inquiry and research design</a:t>
            </a:r>
            <a:r>
              <a:rPr lang="en-US" dirty="0"/>
              <a:t>, Thousand Oaks: Sage</a:t>
            </a:r>
          </a:p>
          <a:p>
            <a:pPr marL="0" indent="0" fontAlgn="auto">
              <a:lnSpc>
                <a:spcPct val="80000"/>
              </a:lnSpc>
              <a:spcAft>
                <a:spcPts val="0"/>
              </a:spcAft>
              <a:buNone/>
              <a:defRPr/>
            </a:pPr>
            <a:r>
              <a:rPr lang="en-US" dirty="0"/>
              <a:t>Creswell, J. (2002). Analyzing and interpreting qualitative data</a:t>
            </a:r>
            <a:r>
              <a:rPr lang="en-US" i="1" dirty="0"/>
              <a:t> (pp256-283)</a:t>
            </a:r>
            <a:r>
              <a:rPr lang="en-US" dirty="0"/>
              <a:t>. In J Creswell, </a:t>
            </a:r>
            <a:r>
              <a:rPr lang="en-US" i="1" dirty="0"/>
              <a:t>Educational research</a:t>
            </a:r>
            <a:r>
              <a:rPr lang="en-US" dirty="0"/>
              <a:t>, Thousand Oaks: Sage </a:t>
            </a:r>
          </a:p>
          <a:p>
            <a:pPr marL="0" indent="0" fontAlgn="auto">
              <a:lnSpc>
                <a:spcPct val="80000"/>
              </a:lnSpc>
              <a:spcAft>
                <a:spcPts val="0"/>
              </a:spcAft>
              <a:buNone/>
              <a:defRPr/>
            </a:pPr>
            <a:r>
              <a:rPr lang="en-US" dirty="0" err="1"/>
              <a:t>Maykut</a:t>
            </a:r>
            <a:r>
              <a:rPr lang="en-US" dirty="0"/>
              <a:t>, P. &amp; Morehouse, R. (1994) Qualitative data analysis: using the constant comparative method , In P. </a:t>
            </a:r>
            <a:r>
              <a:rPr lang="en-US" dirty="0" err="1"/>
              <a:t>Maykut</a:t>
            </a:r>
            <a:r>
              <a:rPr lang="en-US" dirty="0"/>
              <a:t> &amp; R. Morehouse, </a:t>
            </a:r>
            <a:r>
              <a:rPr lang="en-US" i="1" dirty="0"/>
              <a:t>Beginning qualitative research</a:t>
            </a:r>
            <a:r>
              <a:rPr lang="en-US" dirty="0"/>
              <a:t>, London Falmer Press </a:t>
            </a:r>
            <a:endParaRPr lang="en-AU" dirty="0"/>
          </a:p>
          <a:p>
            <a:pPr eaLnBrk="1" hangingPunct="1">
              <a:buFontTx/>
              <a:buNone/>
            </a:pPr>
            <a:r>
              <a:rPr lang="en-GB" altLang="en-US" dirty="0" err="1"/>
              <a:t>Sarantakos</a:t>
            </a:r>
            <a:r>
              <a:rPr lang="en-GB" altLang="en-US" dirty="0"/>
              <a:t>, S. (2000) </a:t>
            </a:r>
            <a:r>
              <a:rPr lang="en-GB" altLang="en-US" i="1" dirty="0"/>
              <a:t>Social Research. </a:t>
            </a:r>
            <a:r>
              <a:rPr lang="en-GB" altLang="en-US" dirty="0"/>
              <a:t>Hampshire, Palgrave.</a:t>
            </a:r>
          </a:p>
          <a:p>
            <a:endParaRPr lang="en-GB" dirty="0"/>
          </a:p>
        </p:txBody>
      </p:sp>
    </p:spTree>
    <p:extLst>
      <p:ext uri="{BB962C8B-B14F-4D97-AF65-F5344CB8AC3E}">
        <p14:creationId xmlns:p14="http://schemas.microsoft.com/office/powerpoint/2010/main" val="72145820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Grp="1"/>
          </p:cNvSpPr>
          <p:nvPr>
            <p:ph type="title"/>
          </p:nvPr>
        </p:nvSpPr>
        <p:spPr/>
        <p:txBody>
          <a:bodyPr/>
          <a:lstStyle/>
          <a:p>
            <a:pPr lvl="0"/>
            <a:r>
              <a:rPr lang="en-GB" dirty="0"/>
              <a:t>DIRECTED STUDY</a:t>
            </a:r>
          </a:p>
        </p:txBody>
      </p:sp>
      <p:sp>
        <p:nvSpPr>
          <p:cNvPr id="3" name="Rectangle 3"/>
          <p:cNvSpPr txBox="1">
            <a:spLocks noGrp="1"/>
          </p:cNvSpPr>
          <p:nvPr>
            <p:ph idx="1"/>
          </p:nvPr>
        </p:nvSpPr>
        <p:spPr/>
        <p:txBody>
          <a:bodyPr>
            <a:normAutofit/>
          </a:bodyPr>
          <a:lstStyle/>
          <a:p>
            <a:pPr marL="274320" lvl="1" indent="0">
              <a:buNone/>
            </a:pPr>
            <a:r>
              <a:rPr lang="en-GB" sz="2400" dirty="0"/>
              <a:t>Complete the Project Proposal form on Moodle as this will support your assignment.</a:t>
            </a:r>
          </a:p>
        </p:txBody>
      </p:sp>
    </p:spTree>
    <p:extLst>
      <p:ext uri="{BB962C8B-B14F-4D97-AF65-F5344CB8AC3E}">
        <p14:creationId xmlns:p14="http://schemas.microsoft.com/office/powerpoint/2010/main" val="1122450511"/>
      </p:ext>
    </p:extLst>
  </p:cSld>
  <p:clrMapOvr>
    <a:masterClrMapping/>
  </p:clrMapOvr>
  <p:transition>
    <p:checke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Grp="1"/>
          </p:cNvSpPr>
          <p:nvPr>
            <p:ph type="title"/>
          </p:nvPr>
        </p:nvSpPr>
        <p:spPr>
          <a:xfrm>
            <a:off x="1069848" y="464754"/>
            <a:ext cx="10058400" cy="1609344"/>
          </a:xfrm>
        </p:spPr>
        <p:txBody>
          <a:bodyPr/>
          <a:lstStyle/>
          <a:p>
            <a:pPr lvl="0"/>
            <a:r>
              <a:rPr lang="en-GB" dirty="0"/>
              <a:t>SUMMARY/QUESTIONS</a:t>
            </a:r>
          </a:p>
        </p:txBody>
      </p:sp>
    </p:spTree>
    <p:extLst>
      <p:ext uri="{BB962C8B-B14F-4D97-AF65-F5344CB8AC3E}">
        <p14:creationId xmlns:p14="http://schemas.microsoft.com/office/powerpoint/2010/main" val="526381669"/>
      </p:ext>
    </p:extLst>
  </p:cSld>
  <p:clrMapOvr>
    <a:masterClrMapping/>
  </p:clrMapOvr>
  <p:transition>
    <p:checker/>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TM03090434[[fn=Wood Type]]</Template>
  <TotalTime>765</TotalTime>
  <Words>3692</Words>
  <Application>Microsoft Office PowerPoint</Application>
  <PresentationFormat>Widescreen</PresentationFormat>
  <Paragraphs>368</Paragraphs>
  <Slides>45</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45</vt:i4>
      </vt:variant>
    </vt:vector>
  </HeadingPairs>
  <TitlesOfParts>
    <vt:vector size="52" baseType="lpstr">
      <vt:lpstr>Arial</vt:lpstr>
      <vt:lpstr>Calibri</vt:lpstr>
      <vt:lpstr>Rockwell</vt:lpstr>
      <vt:lpstr>Rockwell Condensed</vt:lpstr>
      <vt:lpstr>Times New Roman</vt:lpstr>
      <vt:lpstr>Wingdings</vt:lpstr>
      <vt:lpstr>Wood Type</vt:lpstr>
      <vt:lpstr>Social Research for Professional Practice</vt:lpstr>
      <vt:lpstr>Today’s lecture</vt:lpstr>
      <vt:lpstr>ETHICS RECAP – WORKED EXAMPLE</vt:lpstr>
      <vt:lpstr>ETHICS RECAP – WORKED EXAMPLE</vt:lpstr>
      <vt:lpstr>ETHICS RECAP – WORKED EXAMPLE</vt:lpstr>
      <vt:lpstr>ETHICS RECAP – WORKED EXAMPLE</vt:lpstr>
      <vt:lpstr>ETHICS RECAP – WORKED EXAMPLE</vt:lpstr>
      <vt:lpstr>ETHICS RECAP – WORKED EXAMPLE</vt:lpstr>
      <vt:lpstr>ETHICS RECAP – WORKED EXAMPLE</vt:lpstr>
      <vt:lpstr>ETHICS RECAP – WORKED EXAMPLE</vt:lpstr>
      <vt:lpstr>ETHICS RECAP – WORKED EXAMPLE</vt:lpstr>
      <vt:lpstr>ETHICS RECAP – WORKED EXAMPLE</vt:lpstr>
      <vt:lpstr>research in youth work</vt:lpstr>
      <vt:lpstr>Step by step research</vt:lpstr>
      <vt:lpstr>Step 1</vt:lpstr>
      <vt:lpstr>Step 2</vt:lpstr>
      <vt:lpstr>Consider</vt:lpstr>
      <vt:lpstr>Step 3</vt:lpstr>
      <vt:lpstr>Step 4</vt:lpstr>
      <vt:lpstr>Step 5</vt:lpstr>
      <vt:lpstr>Step 6</vt:lpstr>
      <vt:lpstr>Step 7</vt:lpstr>
      <vt:lpstr>Step 8 </vt:lpstr>
      <vt:lpstr>Books</vt:lpstr>
      <vt:lpstr>DIRECTED STUDY</vt:lpstr>
      <vt:lpstr>Data analysis</vt:lpstr>
      <vt:lpstr>PowerPoint Presentation</vt:lpstr>
      <vt:lpstr>Data methods</vt:lpstr>
      <vt:lpstr>PowerPoint Presentation</vt:lpstr>
      <vt:lpstr>Interpretating findings</vt:lpstr>
      <vt:lpstr>Data analysis</vt:lpstr>
      <vt:lpstr>Interpreting </vt:lpstr>
      <vt:lpstr>Interpreting </vt:lpstr>
      <vt:lpstr>PowerPoint Presentation</vt:lpstr>
      <vt:lpstr>Interpretating - quantitative</vt:lpstr>
      <vt:lpstr>Suggestions - STARTING analysis</vt:lpstr>
      <vt:lpstr>analysis</vt:lpstr>
      <vt:lpstr>PowerPoint Presentation</vt:lpstr>
      <vt:lpstr>Creative analysis: feedback</vt:lpstr>
      <vt:lpstr>Example – group work (45mins)</vt:lpstr>
      <vt:lpstr>Young, Welsh and HOMELESS Activity (30mins)</vt:lpstr>
      <vt:lpstr>Assessment</vt:lpstr>
      <vt:lpstr>References </vt:lpstr>
      <vt:lpstr>DIRECTED STUDY</vt:lpstr>
      <vt:lpstr>SUMMARY/QUESTIONS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katie gardner</dc:creator>
  <cp:lastModifiedBy>Ken O'Grady</cp:lastModifiedBy>
  <cp:revision>93</cp:revision>
  <dcterms:created xsi:type="dcterms:W3CDTF">2021-04-22T13:19:22Z</dcterms:created>
  <dcterms:modified xsi:type="dcterms:W3CDTF">2022-04-28T08:19:33Z</dcterms:modified>
</cp:coreProperties>
</file>