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handoutMasterIdLst>
    <p:handoutMasterId r:id="rId13"/>
  </p:handoutMasterIdLst>
  <p:sldIdLst>
    <p:sldId id="256" r:id="rId5"/>
    <p:sldId id="326" r:id="rId6"/>
    <p:sldId id="283" r:id="rId7"/>
    <p:sldId id="308" r:id="rId8"/>
    <p:sldId id="330" r:id="rId9"/>
    <p:sldId id="360" r:id="rId10"/>
    <p:sldId id="367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489" autoAdjust="0"/>
  </p:normalViewPr>
  <p:slideViewPr>
    <p:cSldViewPr>
      <p:cViewPr varScale="1">
        <p:scale>
          <a:sx n="56" d="100"/>
          <a:sy n="56" d="100"/>
        </p:scale>
        <p:origin x="-17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9/9/2022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09/09/2022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09/09/2022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hyperlink" Target="http://www.gov.uk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hyperlink" Target="https://scholar.google.co.uk/" TargetMode="External"/><Relationship Id="rId4" Type="http://schemas.openxmlformats.org/officeDocument/2006/relationships/hyperlink" Target="http://www.uwtsd.ac.uk/library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and Employability Skills</a:t>
            </a: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4001_BIRM)</a:t>
            </a: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Task 2</a:t>
            </a:r>
            <a:b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Academic Report </a:t>
            </a:r>
            <a:b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Workshop</a:t>
            </a: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Previously…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Explored note taking techniques</a:t>
            </a:r>
          </a:p>
          <a:p>
            <a:r>
              <a:rPr lang="en-GB" dirty="0"/>
              <a:t>Identified time management strategies</a:t>
            </a:r>
          </a:p>
          <a:p>
            <a:r>
              <a:rPr lang="en-GB" dirty="0"/>
              <a:t>Discussed how to find information</a:t>
            </a:r>
          </a:p>
          <a:p>
            <a:r>
              <a:rPr lang="en-GB" dirty="0"/>
              <a:t>Explored Harvard referencing </a:t>
            </a:r>
          </a:p>
          <a:p>
            <a:r>
              <a:rPr lang="en-GB" dirty="0"/>
              <a:t>Discussed academic writing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606359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xmlns="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 this workshop session we will…..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Focus on Task 2 – Academic report</a:t>
            </a:r>
          </a:p>
          <a:p>
            <a:r>
              <a:rPr lang="en-US" dirty="0"/>
              <a:t>Support each other to locate useful sources. </a:t>
            </a:r>
          </a:p>
          <a:p>
            <a:r>
              <a:rPr lang="en-US" dirty="0"/>
              <a:t>Have feedback on drafts. </a:t>
            </a:r>
          </a:p>
          <a:p>
            <a:r>
              <a:rPr lang="en-US" dirty="0"/>
              <a:t>Answer any questions or misconceptions.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2550952-BE6B-46D5-B01D-0D952675AE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5040561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endParaRPr lang="en-GB" sz="5400" b="1" dirty="0"/>
          </a:p>
          <a:p>
            <a:pPr marL="0" indent="0" algn="ctr">
              <a:buNone/>
            </a:pPr>
            <a:r>
              <a:rPr lang="en-GB" sz="5400" b="1" dirty="0"/>
              <a:t>Task 2 </a:t>
            </a:r>
          </a:p>
          <a:p>
            <a:pPr marL="0" indent="0" algn="ctr">
              <a:buNone/>
            </a:pPr>
            <a:r>
              <a:rPr lang="en-GB" sz="5400" b="1" dirty="0"/>
              <a:t>Academic Report</a:t>
            </a:r>
          </a:p>
        </p:txBody>
      </p:sp>
    </p:spTree>
    <p:extLst>
      <p:ext uri="{BB962C8B-B14F-4D97-AF65-F5344CB8AC3E}">
        <p14:creationId xmlns:p14="http://schemas.microsoft.com/office/powerpoint/2010/main" xmlns="" val="469417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makes a good assignment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A good assignment....</a:t>
            </a:r>
          </a:p>
          <a:p>
            <a:pPr marL="0" indent="0">
              <a:buNone/>
            </a:pPr>
            <a:r>
              <a:rPr lang="en-GB" sz="2000" dirty="0"/>
              <a:t>1. Focuses on the set question/topic/task</a:t>
            </a:r>
          </a:p>
          <a:p>
            <a:pPr marL="0" indent="0">
              <a:buNone/>
            </a:pPr>
            <a:r>
              <a:rPr lang="en-GB" sz="2000" dirty="0"/>
              <a:t>2. Has a clear structure - easy to follow</a:t>
            </a:r>
          </a:p>
          <a:p>
            <a:pPr marL="0" indent="0">
              <a:buNone/>
            </a:pPr>
            <a:r>
              <a:rPr lang="en-GB" sz="2000" dirty="0"/>
              <a:t>3. Is well researched - evidence based</a:t>
            </a:r>
          </a:p>
          <a:p>
            <a:pPr marL="0" indent="0">
              <a:buNone/>
            </a:pPr>
            <a:r>
              <a:rPr lang="en-GB" sz="2000" dirty="0"/>
              <a:t>4. Adheres to academic conventions</a:t>
            </a:r>
          </a:p>
          <a:p>
            <a:pPr marL="0" indent="0">
              <a:buNone/>
            </a:pPr>
            <a:r>
              <a:rPr lang="en-GB" sz="2000" dirty="0"/>
              <a:t>5. Is correctly referenced</a:t>
            </a:r>
          </a:p>
          <a:p>
            <a:pPr marL="0" indent="0">
              <a:buNone/>
            </a:pPr>
            <a:r>
              <a:rPr lang="en-GB" sz="2000" dirty="0"/>
              <a:t>6. Is well presented – word limit, page numbering,</a:t>
            </a:r>
          </a:p>
          <a:p>
            <a:pPr marL="0" indent="0">
              <a:buNone/>
            </a:pPr>
            <a:r>
              <a:rPr lang="en-GB" sz="2000" dirty="0"/>
              <a:t>margins, line spacing, font type, spelling.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xmlns="" id="{09EFECC8-97E4-4E10-971D-2782735B15D5}"/>
              </a:ext>
            </a:extLst>
          </p:cNvPr>
          <p:cNvSpPr txBox="1"/>
          <p:nvPr/>
        </p:nvSpPr>
        <p:spPr>
          <a:xfrm>
            <a:off x="539552" y="4869160"/>
            <a:ext cx="8352928" cy="646331"/>
          </a:xfrm>
          <a:prstGeom prst="rect">
            <a:avLst/>
          </a:prstGeom>
          <a:noFill/>
          <a:ln w="3810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Use the </a:t>
            </a:r>
            <a:r>
              <a:rPr lang="en-GB" b="1" dirty="0"/>
              <a:t>checklist</a:t>
            </a:r>
            <a:r>
              <a:rPr lang="en-GB" dirty="0"/>
              <a:t> provided in the </a:t>
            </a:r>
            <a:r>
              <a:rPr lang="en-GB" b="1" dirty="0"/>
              <a:t>Session 5 </a:t>
            </a:r>
            <a:r>
              <a:rPr lang="en-GB" dirty="0"/>
              <a:t>section of the module Moodle page to support you.</a:t>
            </a:r>
          </a:p>
        </p:txBody>
      </p:sp>
    </p:spTree>
    <p:extLst>
      <p:ext uri="{BB962C8B-B14F-4D97-AF65-F5344CB8AC3E}">
        <p14:creationId xmlns:p14="http://schemas.microsoft.com/office/powerpoint/2010/main" xmlns="" val="2354784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97F55DA-C2AD-4F07-A579-84405298C5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Independent research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DD10BAC4-ACB8-4235-A4EE-DB8957304CD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9644" y="1268760"/>
            <a:ext cx="2868788" cy="15121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E593B923-0855-45F6-8325-69624F5035C4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045570" y="2179014"/>
            <a:ext cx="3096344" cy="181785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C13D88C5-5167-47C7-83D3-1CE83EF86D90}"/>
              </a:ext>
            </a:extLst>
          </p:cNvPr>
          <p:cNvSpPr txBox="1"/>
          <p:nvPr/>
        </p:nvSpPr>
        <p:spPr>
          <a:xfrm>
            <a:off x="3107064" y="1268760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UWTSD online library can be found at </a:t>
            </a:r>
            <a:r>
              <a:rPr lang="en-GB" dirty="0">
                <a:hlinkClick r:id="rId4"/>
              </a:rPr>
              <a:t>www.uwtsd.ac.uk/library</a:t>
            </a:r>
            <a:r>
              <a:rPr lang="en-GB" dirty="0"/>
              <a:t>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E68DB742-1CCA-4DDD-8F0C-55FA3DB78216}"/>
              </a:ext>
            </a:extLst>
          </p:cNvPr>
          <p:cNvSpPr txBox="1"/>
          <p:nvPr/>
        </p:nvSpPr>
        <p:spPr>
          <a:xfrm>
            <a:off x="3275856" y="2656290"/>
            <a:ext cx="29523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Google Scholar is a useful tool for finding academic sources. </a:t>
            </a:r>
            <a:r>
              <a:rPr lang="en-GB" dirty="0">
                <a:hlinkClick r:id="rId5"/>
              </a:rPr>
              <a:t>https://scholar.google.co.uk/</a:t>
            </a:r>
            <a:r>
              <a:rPr lang="en-GB" dirty="0"/>
              <a:t> 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xmlns="" id="{D7CB977E-4839-4436-8CE1-DFC658A9E908}"/>
              </a:ext>
            </a:extLst>
          </p:cNvPr>
          <p:cNvGrpSpPr/>
          <p:nvPr/>
        </p:nvGrpSpPr>
        <p:grpSpPr>
          <a:xfrm>
            <a:off x="232100" y="3788008"/>
            <a:ext cx="7144520" cy="1813970"/>
            <a:chOff x="232100" y="3788008"/>
            <a:chExt cx="7144520" cy="1813970"/>
          </a:xfrm>
        </p:grpSpPr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xmlns="" id="{858DF561-BFBE-464E-BCCC-6DE5565D2D7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232100" y="3788008"/>
              <a:ext cx="2386608" cy="1813970"/>
            </a:xfrm>
            <a:prstGeom prst="rect">
              <a:avLst/>
            </a:prstGeom>
          </p:spPr>
        </p:pic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xmlns="" id="{DF3C1C27-2773-479B-A8DB-514D9B5B7EEB}"/>
                </a:ext>
              </a:extLst>
            </p:cNvPr>
            <p:cNvSpPr txBox="1"/>
            <p:nvPr/>
          </p:nvSpPr>
          <p:spPr>
            <a:xfrm>
              <a:off x="2804620" y="4758244"/>
              <a:ext cx="4572000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/>
                <a:t>The UK government website. </a:t>
              </a:r>
              <a:r>
                <a:rPr lang="en-GB" dirty="0">
                  <a:hlinkClick r:id="rId7"/>
                </a:rPr>
                <a:t>www.gov.uk</a:t>
              </a:r>
              <a:r>
                <a:rPr lang="en-GB" dirty="0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xmlns="" val="1659363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338C2AF-F459-4911-A456-635E143663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17D00BC-0E84-4B6D-BEC7-0B66FA814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the remainder of the session, you may work independently on your </a:t>
            </a:r>
            <a:r>
              <a:rPr lang="en-GB" dirty="0" smtClean="0"/>
              <a:t>task 2 </a:t>
            </a:r>
            <a:r>
              <a:rPr lang="en-GB" dirty="0"/>
              <a:t>academic report. </a:t>
            </a:r>
          </a:p>
          <a:p>
            <a:endParaRPr lang="en-GB" dirty="0"/>
          </a:p>
          <a:p>
            <a:r>
              <a:rPr lang="en-GB" dirty="0"/>
              <a:t>If you would like feedback from your lecturer on your draft, please ask.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571048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e2529e2e-246e-4beb-bcc0-0746cc8768ab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41226</TotalTime>
  <Words>221</Words>
  <Application>Microsoft Office PowerPoint</Application>
  <PresentationFormat>On-screen Show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20140311PresentationUWTSDTemplate</vt:lpstr>
      <vt:lpstr>Certificate of Higher Education in Skills for the Workplace   Academic and Employability Skills (BMSW 4001_BIRM) Task 2 Academic Report  Workshop</vt:lpstr>
      <vt:lpstr>Previously…</vt:lpstr>
      <vt:lpstr>In this workshop session we will…..</vt:lpstr>
      <vt:lpstr>Slide 4</vt:lpstr>
      <vt:lpstr>What makes a good assignment</vt:lpstr>
      <vt:lpstr>Independent research </vt:lpstr>
      <vt:lpstr>Workshop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Comment</cp:lastModifiedBy>
  <cp:revision>185</cp:revision>
  <dcterms:created xsi:type="dcterms:W3CDTF">2015-04-14T15:21:28Z</dcterms:created>
  <dcterms:modified xsi:type="dcterms:W3CDTF">2022-09-09T15:06:02Z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