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60" r:id="rId1"/>
  </p:sldMasterIdLst>
  <p:notesMasterIdLst>
    <p:notesMasterId r:id="rId12"/>
  </p:notesMasterIdLst>
  <p:sldIdLst>
    <p:sldId id="262" r:id="rId2"/>
    <p:sldId id="256" r:id="rId3"/>
    <p:sldId id="257" r:id="rId4"/>
    <p:sldId id="258" r:id="rId5"/>
    <p:sldId id="265" r:id="rId6"/>
    <p:sldId id="259" r:id="rId7"/>
    <p:sldId id="260" r:id="rId8"/>
    <p:sldId id="264" r:id="rId9"/>
    <p:sldId id="261" r:id="rId10"/>
    <p:sldId id="26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384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717" autoAdjust="0"/>
  </p:normalViewPr>
  <p:slideViewPr>
    <p:cSldViewPr snapToGrid="0">
      <p:cViewPr varScale="1">
        <p:scale>
          <a:sx n="80" d="100"/>
          <a:sy n="80" d="100"/>
        </p:scale>
        <p:origin x="112" y="5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97619733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86" name="Google Shape;86;p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7" name="Google Shape;87;p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2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573216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0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3</a:t>
            </a:fld>
            <a:endParaRPr lang="en-GB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719426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0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4</a:t>
            </a:fld>
            <a:endParaRPr lang="en-GB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20575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0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5</a:t>
            </a:fld>
            <a:endParaRPr lang="en-GB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314604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9165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8058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8621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21091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9815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2296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98054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14391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336360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554944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6526471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966072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70348937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0458762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63222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6512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02063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psycnet.apa.org/record/2004-95029-009" TargetMode="External"/><Relationship Id="rId2" Type="http://schemas.openxmlformats.org/officeDocument/2006/relationships/hyperlink" Target="https://psycnet.apa.org/record/2001-09768-003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CD2043BA-95AB-365E-C45F-94B56AC87A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2221" y="1556523"/>
            <a:ext cx="10243456" cy="4367198"/>
          </a:xfrm>
        </p:spPr>
        <p:txBody>
          <a:bodyPr>
            <a:normAutofit/>
          </a:bodyPr>
          <a:lstStyle/>
          <a:p>
            <a:pPr algn="l"/>
            <a:r>
              <a:rPr lang="en-GB" sz="2400" dirty="0">
                <a:solidFill>
                  <a:schemeClr val="tx1"/>
                </a:solidFill>
              </a:rPr>
              <a:t>Module Name: Introduction to Research</a:t>
            </a:r>
          </a:p>
          <a:p>
            <a:pPr algn="l"/>
            <a:r>
              <a:rPr lang="en-GB" sz="2400" dirty="0">
                <a:solidFill>
                  <a:schemeClr val="tx1"/>
                </a:solidFill>
              </a:rPr>
              <a:t>Module Code: BMHP5005</a:t>
            </a:r>
          </a:p>
          <a:p>
            <a:pPr algn="l"/>
            <a:r>
              <a:rPr lang="en-GB" sz="2400" dirty="0">
                <a:solidFill>
                  <a:schemeClr val="tx1"/>
                </a:solidFill>
              </a:rPr>
              <a:t>Title: </a:t>
            </a:r>
            <a:r>
              <a:rPr lang="en-GB" sz="2400" b="1" dirty="0">
                <a:solidFill>
                  <a:schemeClr val="tx2"/>
                </a:solidFill>
              </a:rPr>
              <a:t>The Challenges and support for Children victim of emotional negligence in the UK</a:t>
            </a:r>
            <a:endParaRPr lang="en-GB" sz="2400" dirty="0">
              <a:solidFill>
                <a:schemeClr val="tx2"/>
              </a:solidFill>
            </a:endParaRPr>
          </a:p>
          <a:p>
            <a:pPr algn="l"/>
            <a:r>
              <a:rPr lang="en-GB" sz="2400" dirty="0">
                <a:solidFill>
                  <a:schemeClr val="tx1"/>
                </a:solidFill>
              </a:rPr>
              <a:t>Lecture Name: Dr Eleni </a:t>
            </a:r>
            <a:r>
              <a:rPr lang="en-GB" sz="2400" dirty="0" err="1">
                <a:solidFill>
                  <a:schemeClr val="tx1"/>
                </a:solidFill>
              </a:rPr>
              <a:t>Koutsogeorgou</a:t>
            </a:r>
            <a:r>
              <a:rPr lang="en-GB" sz="2400" dirty="0">
                <a:solidFill>
                  <a:schemeClr val="tx1"/>
                </a:solidFill>
              </a:rPr>
              <a:t> Andreou</a:t>
            </a:r>
          </a:p>
          <a:p>
            <a:pPr algn="l"/>
            <a:r>
              <a:rPr lang="en-GB" sz="2400" dirty="0">
                <a:solidFill>
                  <a:schemeClr val="tx1"/>
                </a:solidFill>
              </a:rPr>
              <a:t>Student Name: Portia Boateng Turkson</a:t>
            </a:r>
          </a:p>
          <a:p>
            <a:pPr algn="l"/>
            <a:r>
              <a:rPr lang="en-GB" sz="2400" dirty="0">
                <a:solidFill>
                  <a:schemeClr val="tx1"/>
                </a:solidFill>
              </a:rPr>
              <a:t>Student ID: 2122363</a:t>
            </a:r>
          </a:p>
          <a:p>
            <a:endParaRPr lang="en-GB" sz="2400" dirty="0">
              <a:solidFill>
                <a:schemeClr val="tx1"/>
              </a:solidFill>
            </a:endParaRPr>
          </a:p>
          <a:p>
            <a:endParaRPr lang="en-GB" sz="2400" dirty="0">
              <a:solidFill>
                <a:schemeClr val="tx1"/>
              </a:solidFill>
            </a:endParaRPr>
          </a:p>
          <a:p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11649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5" name="Rectangle 94">
            <a:extLst>
              <a:ext uri="{FF2B5EF4-FFF2-40B4-BE49-F238E27FC236}">
                <a16:creationId xmlns:a16="http://schemas.microsoft.com/office/drawing/2014/main" id="{E80B86A7-A1EC-475B-9166-88902B033A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9" name="Google Shape;89;p13"/>
          <p:cNvSpPr txBox="1">
            <a:spLocks noGrp="1"/>
          </p:cNvSpPr>
          <p:nvPr>
            <p:ph type="title"/>
          </p:nvPr>
        </p:nvSpPr>
        <p:spPr>
          <a:xfrm>
            <a:off x="491009" y="326004"/>
            <a:ext cx="11349403" cy="1057523"/>
          </a:xfrm>
          <a:prstGeom prst="rect">
            <a:avLst/>
          </a:prstGeom>
        </p:spPr>
        <p:txBody>
          <a:bodyPr spcFirstLastPara="1" lIns="91425" tIns="45700" rIns="91425" bIns="45700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 b="1" dirty="0"/>
              <a:t>Introduction </a:t>
            </a:r>
            <a:endParaRPr lang="en-GB" sz="2700" dirty="0">
              <a:solidFill>
                <a:schemeClr val="tx2"/>
              </a:solidFill>
            </a:endParaRPr>
          </a:p>
        </p:txBody>
      </p:sp>
      <p:sp>
        <p:nvSpPr>
          <p:cNvPr id="97" name="Isosceles Triangle 96">
            <a:extLst>
              <a:ext uri="{FF2B5EF4-FFF2-40B4-BE49-F238E27FC236}">
                <a16:creationId xmlns:a16="http://schemas.microsoft.com/office/drawing/2014/main" id="{C2C29CB1-9F74-4879-A6AF-AEA67B6F1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0" name="Google Shape;90;p13"/>
          <p:cNvSpPr txBox="1">
            <a:spLocks noGrp="1"/>
          </p:cNvSpPr>
          <p:nvPr>
            <p:ph idx="1"/>
          </p:nvPr>
        </p:nvSpPr>
        <p:spPr>
          <a:xfrm>
            <a:off x="491009" y="1412602"/>
            <a:ext cx="11165603" cy="5119394"/>
          </a:xfrm>
          <a:prstGeom prst="rect">
            <a:avLst/>
          </a:prstGeom>
        </p:spPr>
        <p:txBody>
          <a:bodyPr spcFirstLastPara="1" lIns="91425" tIns="45700" rIns="91425" bIns="45700" anchorCtr="0">
            <a:noAutofit/>
          </a:bodyPr>
          <a:lstStyle/>
          <a:p>
            <a:pPr lvl="0" algn="just">
              <a:spcBef>
                <a:spcPts val="0"/>
              </a:spcBef>
              <a:spcAft>
                <a:spcPts val="600"/>
              </a:spcAft>
              <a:buClr>
                <a:schemeClr val="dk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 the UK, it is estimated that 6.2% of children experienced emotional neglect.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Tamara L et al (2016).</a:t>
            </a:r>
          </a:p>
          <a:p>
            <a:pPr lvl="0" algn="just">
              <a:spcBef>
                <a:spcPts val="0"/>
              </a:spcBef>
              <a:spcAft>
                <a:spcPts val="600"/>
              </a:spcAft>
              <a:buClr>
                <a:schemeClr val="dk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research is crucial to helping kids who are in the UK suffering from emotional neglect, a form of child abuse that is detrimental and has a serious impact on kids’ well-being there. In contrast to physical abuse, emotional neglect is covert, making it difficult to spot and effectively address. </a:t>
            </a:r>
            <a:r>
              <a:rPr lang="en-US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Cawson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et al(2000).</a:t>
            </a:r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algn="just">
              <a:spcBef>
                <a:spcPts val="0"/>
              </a:spcBef>
              <a:spcAft>
                <a:spcPts val="600"/>
              </a:spcAft>
              <a:buClr>
                <a:schemeClr val="dk1"/>
              </a:buClr>
              <a:buSzPct val="100000"/>
              <a:buNone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   AIM</a:t>
            </a:r>
          </a:p>
          <a:p>
            <a:pPr lvl="0" algn="just">
              <a:spcBef>
                <a:spcPts val="0"/>
              </a:spcBef>
              <a:spcAft>
                <a:spcPts val="600"/>
              </a:spcAft>
              <a:buClr>
                <a:schemeClr val="dk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research aims to explore the challenges faced by Children victims of emotional negligence in the UK and the support systems available to mitigate its impact.</a:t>
            </a:r>
          </a:p>
          <a:p>
            <a:pPr marL="0" lvl="0" indent="0" algn="just">
              <a:spcBef>
                <a:spcPts val="0"/>
              </a:spcBef>
              <a:spcAft>
                <a:spcPts val="600"/>
              </a:spcAft>
              <a:buClr>
                <a:schemeClr val="dk1"/>
              </a:buClr>
              <a:buSzPct val="100000"/>
              <a:buNone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   OBJECTIVE</a:t>
            </a:r>
          </a:p>
          <a:p>
            <a:pPr lvl="0" algn="just">
              <a:spcBef>
                <a:spcPts val="0"/>
              </a:spcBef>
              <a:spcAft>
                <a:spcPts val="600"/>
              </a:spcAft>
              <a:buClr>
                <a:schemeClr val="dk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Defining emotional negligence</a:t>
            </a:r>
          </a:p>
          <a:p>
            <a:pPr lvl="0" algn="just">
              <a:spcBef>
                <a:spcPts val="0"/>
              </a:spcBef>
              <a:spcAft>
                <a:spcPts val="600"/>
              </a:spcAft>
              <a:buClr>
                <a:schemeClr val="dk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Analyzing data</a:t>
            </a:r>
          </a:p>
          <a:p>
            <a:pPr lvl="0" algn="just">
              <a:spcBef>
                <a:spcPts val="0"/>
              </a:spcBef>
              <a:spcAft>
                <a:spcPts val="600"/>
              </a:spcAft>
              <a:buClr>
                <a:schemeClr val="dk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Conducting a systematic review</a:t>
            </a:r>
          </a:p>
          <a:p>
            <a:pPr lvl="0" algn="just">
              <a:spcBef>
                <a:spcPts val="0"/>
              </a:spcBef>
              <a:spcAft>
                <a:spcPts val="600"/>
              </a:spcAft>
              <a:buClr>
                <a:schemeClr val="dk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Recommendation</a:t>
            </a:r>
          </a:p>
        </p:txBody>
      </p:sp>
      <p:sp>
        <p:nvSpPr>
          <p:cNvPr id="99" name="Isosceles Triangle 98">
            <a:extLst>
              <a:ext uri="{FF2B5EF4-FFF2-40B4-BE49-F238E27FC236}">
                <a16:creationId xmlns:a16="http://schemas.microsoft.com/office/drawing/2014/main" id="{7E2C7115-5336-410C-AD71-0F0952A2E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46E05B-47BE-4E00-4732-0BF4EE03A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5043" y="817418"/>
            <a:ext cx="8596668" cy="540327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Methods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CF757E-4057-2E5F-96D0-CA54236EE2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0457" y="1979712"/>
            <a:ext cx="7242629" cy="3913088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Systematic Literature review</a:t>
            </a:r>
          </a:p>
          <a:p>
            <a:pPr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Database: PubMed, Google Scholar</a:t>
            </a:r>
          </a:p>
          <a:p>
            <a:pPr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Keywords: Emotional negligence, child abuse, support, UK. </a:t>
            </a:r>
          </a:p>
          <a:p>
            <a:pPr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Inclusion criteria, secondary research, Academic journal article, public from 2013_2023, location UK, Language English, primary research article</a:t>
            </a:r>
          </a:p>
          <a:p>
            <a:pPr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Exclusion criteria, primary research, non-Academic journal article, non-public from 2013 to 2023, location not UK, language not English, secondary research article</a:t>
            </a:r>
          </a:p>
          <a:p>
            <a:pPr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Data analysis method, thematic analysis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20658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4873AF-EDF5-B154-3083-9F852BE0D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4507" y="27709"/>
            <a:ext cx="9135458" cy="595745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/>
              <a:t>Literature Review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9049155"/>
              </p:ext>
            </p:extLst>
          </p:nvPr>
        </p:nvGraphicFramePr>
        <p:xfrm>
          <a:off x="230589" y="623454"/>
          <a:ext cx="11521440" cy="593878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26693">
                  <a:extLst>
                    <a:ext uri="{9D8B030D-6E8A-4147-A177-3AD203B41FA5}">
                      <a16:colId xmlns:a16="http://schemas.microsoft.com/office/drawing/2014/main" val="1721724162"/>
                    </a:ext>
                  </a:extLst>
                </a:gridCol>
                <a:gridCol w="2597807">
                  <a:extLst>
                    <a:ext uri="{9D8B030D-6E8A-4147-A177-3AD203B41FA5}">
                      <a16:colId xmlns:a16="http://schemas.microsoft.com/office/drawing/2014/main" val="1370454139"/>
                    </a:ext>
                  </a:extLst>
                </a:gridCol>
                <a:gridCol w="2783363">
                  <a:extLst>
                    <a:ext uri="{9D8B030D-6E8A-4147-A177-3AD203B41FA5}">
                      <a16:colId xmlns:a16="http://schemas.microsoft.com/office/drawing/2014/main" val="835952426"/>
                    </a:ext>
                  </a:extLst>
                </a:gridCol>
                <a:gridCol w="3913577">
                  <a:extLst>
                    <a:ext uri="{9D8B030D-6E8A-4147-A177-3AD203B41FA5}">
                      <a16:colId xmlns:a16="http://schemas.microsoft.com/office/drawing/2014/main" val="2923504855"/>
                    </a:ext>
                  </a:extLst>
                </a:gridCol>
              </a:tblGrid>
              <a:tr h="440340">
                <a:tc>
                  <a:txBody>
                    <a:bodyPr/>
                    <a:lstStyle/>
                    <a:p>
                      <a:pPr marR="71755" algn="ctr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 kern="1200" dirty="0">
                          <a:effectLst/>
                        </a:rPr>
                        <a:t>Author, year of publication and title</a:t>
                      </a:r>
                      <a:endParaRPr lang="en-GB" sz="16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82" marR="3682" marT="5021" marB="0"/>
                </a:tc>
                <a:tc>
                  <a:txBody>
                    <a:bodyPr/>
                    <a:lstStyle/>
                    <a:p>
                      <a:pPr marR="71755" algn="ctr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 kern="1200" dirty="0">
                          <a:effectLst/>
                        </a:rPr>
                        <a:t>Aim of study</a:t>
                      </a:r>
                      <a:endParaRPr lang="en-GB" sz="16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82" marR="3682" marT="5021" marB="0"/>
                </a:tc>
                <a:tc>
                  <a:txBody>
                    <a:bodyPr/>
                    <a:lstStyle/>
                    <a:p>
                      <a:pPr marR="71755" algn="ctr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 kern="1200" dirty="0">
                          <a:effectLst/>
                        </a:rPr>
                        <a:t>Method and sample size, characteristics</a:t>
                      </a:r>
                      <a:endParaRPr lang="en-GB" sz="16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82" marR="3682" marT="5021" marB="0"/>
                </a:tc>
                <a:tc>
                  <a:txBody>
                    <a:bodyPr/>
                    <a:lstStyle/>
                    <a:p>
                      <a:pPr marR="71755" algn="ctr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 kern="1200" dirty="0">
                          <a:effectLst/>
                        </a:rPr>
                        <a:t>Summary of main findings</a:t>
                      </a:r>
                      <a:endParaRPr lang="en-GB" sz="16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82" marR="3682" marT="5021" marB="0"/>
                </a:tc>
                <a:extLst>
                  <a:ext uri="{0D108BD9-81ED-4DB2-BD59-A6C34878D82A}">
                    <a16:rowId xmlns:a16="http://schemas.microsoft.com/office/drawing/2014/main" val="636951051"/>
                  </a:ext>
                </a:extLst>
              </a:tr>
              <a:tr h="1864992">
                <a:tc>
                  <a:txBody>
                    <a:bodyPr/>
                    <a:lstStyle/>
                    <a:p>
                      <a:pPr marR="36195"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 kern="1200" dirty="0">
                          <a:effectLst/>
                        </a:rPr>
                        <a:t> Ross et al (2022)</a:t>
                      </a:r>
                      <a:endParaRPr lang="en-GB" sz="16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82" marR="3682" marT="5021" marB="0"/>
                </a:tc>
                <a:tc>
                  <a:txBody>
                    <a:bodyPr/>
                    <a:lstStyle/>
                    <a:p>
                      <a:pPr marR="36195"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 kern="1200" dirty="0">
                          <a:effectLst/>
                        </a:rPr>
                        <a:t>To investigate the impact of emotional negligence on children in the UK and identify their challenges</a:t>
                      </a:r>
                      <a:endParaRPr lang="en-GB" sz="16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82" marR="3682" marT="5021" marB="0"/>
                </a:tc>
                <a:tc>
                  <a:txBody>
                    <a:bodyPr/>
                    <a:lstStyle/>
                    <a:p>
                      <a:pPr marR="36195"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 kern="1200" dirty="0">
                          <a:effectLst/>
                        </a:rPr>
                        <a:t> mixed-methods approach, survey and interviews, 500 children aged 8 to 16 years in the UK. </a:t>
                      </a:r>
                      <a:endParaRPr lang="en-GB" sz="16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82" marR="3682" marT="5021" marB="0"/>
                </a:tc>
                <a:tc>
                  <a:txBody>
                    <a:bodyPr/>
                    <a:lstStyle/>
                    <a:p>
                      <a:pPr marR="36195"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 kern="1200" dirty="0">
                          <a:effectLst/>
                        </a:rPr>
                        <a:t>Emotional negligence poses significant challenges to the emotional and psychological well-being of children in the UK. Many children reported feelings of loneliness, low self-esteem, and difficulty forming healthy relationships. </a:t>
                      </a:r>
                    </a:p>
                    <a:p>
                      <a:pPr marR="36195"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endParaRPr lang="en-GB" sz="16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82" marR="3682" marT="5021" marB="0"/>
                </a:tc>
                <a:extLst>
                  <a:ext uri="{0D108BD9-81ED-4DB2-BD59-A6C34878D82A}">
                    <a16:rowId xmlns:a16="http://schemas.microsoft.com/office/drawing/2014/main" val="3439991187"/>
                  </a:ext>
                </a:extLst>
              </a:tr>
              <a:tr h="1352018">
                <a:tc>
                  <a:txBody>
                    <a:bodyPr/>
                    <a:lstStyle/>
                    <a:p>
                      <a:pPr marR="71755"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 kern="1200" dirty="0">
                          <a:effectLst/>
                        </a:rPr>
                        <a:t> Harper et al ( 2021)</a:t>
                      </a:r>
                      <a:endParaRPr lang="en-GB" sz="16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82" marR="3682" marT="5021" marB="0"/>
                </a:tc>
                <a:tc>
                  <a:txBody>
                    <a:bodyPr/>
                    <a:lstStyle/>
                    <a:p>
                      <a:pPr marR="36195"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 kern="1200" dirty="0">
                          <a:effectLst/>
                        </a:rPr>
                        <a:t>To examine the long-term effects of emotional negligence experienced during childhood on mental health in the UK.</a:t>
                      </a:r>
                      <a:endParaRPr lang="en-GB" sz="16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82" marR="3682" marT="5021" marB="0"/>
                </a:tc>
                <a:tc>
                  <a:txBody>
                    <a:bodyPr/>
                    <a:lstStyle/>
                    <a:p>
                      <a:pPr marR="36195"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 kern="1200" dirty="0">
                          <a:effectLst/>
                        </a:rPr>
                        <a:t>Conducting a longitudinal study, the researchers followed a cohort of 300 who experienced emotional negligence during their early childhood in the UK.</a:t>
                      </a:r>
                      <a:endParaRPr lang="en-GB" sz="16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82" marR="3682" marT="5021" marB="0"/>
                </a:tc>
                <a:tc>
                  <a:txBody>
                    <a:bodyPr/>
                    <a:lstStyle/>
                    <a:p>
                      <a:pPr marR="36195"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 kern="1200" dirty="0">
                          <a:effectLst/>
                        </a:rPr>
                        <a:t>Emotional negligence during childhood had lasting effects on the mental health and well-being of adolescents in the UK. Participants reported higher rates of anxiety, depression, and difficulties in forming healthy relationships. </a:t>
                      </a:r>
                    </a:p>
                    <a:p>
                      <a:pPr marR="36195"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endParaRPr lang="en-GB" sz="16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82" marR="3682" marT="5021" marB="0"/>
                </a:tc>
                <a:extLst>
                  <a:ext uri="{0D108BD9-81ED-4DB2-BD59-A6C34878D82A}">
                    <a16:rowId xmlns:a16="http://schemas.microsoft.com/office/drawing/2014/main" val="40500338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194469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4873AF-EDF5-B154-3083-9F852BE0D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4507" y="27709"/>
            <a:ext cx="9135458" cy="595745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/>
              <a:t>Literature Review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3800850"/>
              </p:ext>
            </p:extLst>
          </p:nvPr>
        </p:nvGraphicFramePr>
        <p:xfrm>
          <a:off x="230589" y="623454"/>
          <a:ext cx="11521440" cy="593878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26693">
                  <a:extLst>
                    <a:ext uri="{9D8B030D-6E8A-4147-A177-3AD203B41FA5}">
                      <a16:colId xmlns:a16="http://schemas.microsoft.com/office/drawing/2014/main" val="1721724162"/>
                    </a:ext>
                  </a:extLst>
                </a:gridCol>
                <a:gridCol w="2597807">
                  <a:extLst>
                    <a:ext uri="{9D8B030D-6E8A-4147-A177-3AD203B41FA5}">
                      <a16:colId xmlns:a16="http://schemas.microsoft.com/office/drawing/2014/main" val="1370454139"/>
                    </a:ext>
                  </a:extLst>
                </a:gridCol>
                <a:gridCol w="2783363">
                  <a:extLst>
                    <a:ext uri="{9D8B030D-6E8A-4147-A177-3AD203B41FA5}">
                      <a16:colId xmlns:a16="http://schemas.microsoft.com/office/drawing/2014/main" val="835952426"/>
                    </a:ext>
                  </a:extLst>
                </a:gridCol>
                <a:gridCol w="3913577">
                  <a:extLst>
                    <a:ext uri="{9D8B030D-6E8A-4147-A177-3AD203B41FA5}">
                      <a16:colId xmlns:a16="http://schemas.microsoft.com/office/drawing/2014/main" val="2923504855"/>
                    </a:ext>
                  </a:extLst>
                </a:gridCol>
              </a:tblGrid>
              <a:tr h="440340">
                <a:tc>
                  <a:txBody>
                    <a:bodyPr/>
                    <a:lstStyle/>
                    <a:p>
                      <a:pPr marR="71755" algn="ctr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 kern="1200" dirty="0">
                          <a:effectLst/>
                        </a:rPr>
                        <a:t>Author, year of publication and title</a:t>
                      </a:r>
                      <a:endParaRPr lang="en-GB" sz="16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82" marR="3682" marT="5021" marB="0"/>
                </a:tc>
                <a:tc>
                  <a:txBody>
                    <a:bodyPr/>
                    <a:lstStyle/>
                    <a:p>
                      <a:pPr marR="71755" algn="ctr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 kern="1200" dirty="0">
                          <a:effectLst/>
                        </a:rPr>
                        <a:t>Aim of study</a:t>
                      </a:r>
                      <a:endParaRPr lang="en-GB" sz="16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82" marR="3682" marT="5021" marB="0"/>
                </a:tc>
                <a:tc>
                  <a:txBody>
                    <a:bodyPr/>
                    <a:lstStyle/>
                    <a:p>
                      <a:pPr marR="71755" algn="ctr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 kern="1200" dirty="0">
                          <a:effectLst/>
                        </a:rPr>
                        <a:t>Method and sample size, characteristics</a:t>
                      </a:r>
                      <a:endParaRPr lang="en-GB" sz="16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82" marR="3682" marT="5021" marB="0"/>
                </a:tc>
                <a:tc>
                  <a:txBody>
                    <a:bodyPr/>
                    <a:lstStyle/>
                    <a:p>
                      <a:pPr marR="71755" algn="ctr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 kern="1200" dirty="0">
                          <a:effectLst/>
                        </a:rPr>
                        <a:t>Summary of main findings</a:t>
                      </a:r>
                      <a:endParaRPr lang="en-GB" sz="16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82" marR="3682" marT="5021" marB="0"/>
                </a:tc>
                <a:extLst>
                  <a:ext uri="{0D108BD9-81ED-4DB2-BD59-A6C34878D82A}">
                    <a16:rowId xmlns:a16="http://schemas.microsoft.com/office/drawing/2014/main" val="636951051"/>
                  </a:ext>
                </a:extLst>
              </a:tr>
              <a:tr h="1142802">
                <a:tc>
                  <a:txBody>
                    <a:bodyPr/>
                    <a:lstStyle/>
                    <a:p>
                      <a:pPr marR="71755"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 kern="1200" dirty="0">
                          <a:effectLst/>
                        </a:rPr>
                        <a:t>Patel et al (2020 )</a:t>
                      </a:r>
                      <a:endParaRPr lang="en-GB" sz="16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82" marR="3682" marT="5021" marB="0"/>
                </a:tc>
                <a:tc>
                  <a:txBody>
                    <a:bodyPr/>
                    <a:lstStyle/>
                    <a:p>
                      <a:pPr marR="36195"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 kern="1200" dirty="0">
                          <a:effectLst/>
                        </a:rPr>
                        <a:t>To explore the relationship between emotional neglect and academic performance among school-going children in the UK.</a:t>
                      </a:r>
                      <a:endParaRPr lang="en-GB" sz="16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82" marR="3682" marT="5021" marB="0"/>
                </a:tc>
                <a:tc>
                  <a:txBody>
                    <a:bodyPr/>
                    <a:lstStyle/>
                    <a:p>
                      <a:pPr marR="36195"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 kern="1200" dirty="0">
                          <a:effectLst/>
                        </a:rPr>
                        <a:t>A cross-sectional design, the researchers collected data from 600 children aged 10 to 14 years from various schools across the UK. </a:t>
                      </a:r>
                      <a:endParaRPr lang="en-GB" sz="16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82" marR="3682" marT="5021" marB="0"/>
                </a:tc>
                <a:tc>
                  <a:txBody>
                    <a:bodyPr/>
                    <a:lstStyle/>
                    <a:p>
                      <a:pPr marR="36195"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 kern="1200" dirty="0">
                          <a:effectLst/>
                        </a:rPr>
                        <a:t>Association between emotional neglect and school performance in UK children. Children who experienced higher levels of emotional negligence tended to have lower academic achievement and engagement in school. </a:t>
                      </a:r>
                    </a:p>
                    <a:p>
                      <a:pPr marR="36195"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endParaRPr lang="en-GB" sz="16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82" marR="3682" marT="5021" marB="0"/>
                </a:tc>
                <a:extLst>
                  <a:ext uri="{0D108BD9-81ED-4DB2-BD59-A6C34878D82A}">
                    <a16:rowId xmlns:a16="http://schemas.microsoft.com/office/drawing/2014/main" val="3376346305"/>
                  </a:ext>
                </a:extLst>
              </a:tr>
              <a:tr h="1181028">
                <a:tc>
                  <a:txBody>
                    <a:bodyPr/>
                    <a:lstStyle/>
                    <a:p>
                      <a:pPr marR="71755"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 kern="1200" dirty="0">
                          <a:effectLst/>
                        </a:rPr>
                        <a:t> Williams et al (2019)</a:t>
                      </a:r>
                      <a:endParaRPr lang="en-GB" sz="16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82" marR="3682" marT="5021" marB="0"/>
                </a:tc>
                <a:tc>
                  <a:txBody>
                    <a:bodyPr/>
                    <a:lstStyle/>
                    <a:p>
                      <a:pPr marR="36195"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 kern="1200" dirty="0">
                          <a:effectLst/>
                        </a:rPr>
                        <a:t>To assess the effectiveness of community-based intervention and providing support for children affected by emotional negligence in the UK.</a:t>
                      </a:r>
                      <a:endParaRPr lang="en-GB" sz="16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82" marR="3682" marT="5021" marB="0"/>
                </a:tc>
                <a:tc>
                  <a:txBody>
                    <a:bodyPr/>
                    <a:lstStyle/>
                    <a:p>
                      <a:pPr marR="36195"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 kern="1200" dirty="0">
                          <a:effectLst/>
                        </a:rPr>
                        <a:t> implemented a community-based intervention program involving 200 children aged 8 to 12 years from diverse backgrounds in the UK  </a:t>
                      </a:r>
                      <a:endParaRPr lang="en-GB" sz="16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82" marR="3682" marT="5021" marB="0"/>
                </a:tc>
                <a:tc>
                  <a:txBody>
                    <a:bodyPr/>
                    <a:lstStyle/>
                    <a:p>
                      <a:pPr marR="71755"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 kern="1200" dirty="0">
                          <a:effectLst/>
                        </a:rPr>
                        <a:t>The community-based intervention was successful in enhancing the emotional resilience of children affected by emotional negligence. Participants reported improved self-esteem, coping skills, and a greater sense of belonging. </a:t>
                      </a:r>
                    </a:p>
                    <a:p>
                      <a:pPr marR="71755"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endParaRPr lang="en-GB" sz="16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82" marR="3682" marT="5021" marB="0"/>
                </a:tc>
                <a:extLst>
                  <a:ext uri="{0D108BD9-81ED-4DB2-BD59-A6C34878D82A}">
                    <a16:rowId xmlns:a16="http://schemas.microsoft.com/office/drawing/2014/main" val="23906633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8488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CA26EF-69B6-44A8-4615-3CDBC3640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329" y="478971"/>
            <a:ext cx="8596668" cy="696686"/>
          </a:xfrm>
        </p:spPr>
        <p:txBody>
          <a:bodyPr/>
          <a:lstStyle/>
          <a:p>
            <a:pPr algn="ctr"/>
            <a:r>
              <a:rPr lang="en-GB" b="1" dirty="0"/>
              <a:t>Results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EFED8C-8337-12E8-185A-AFC6763C8B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9586" y="1175657"/>
            <a:ext cx="8733728" cy="5312607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endParaRPr lang="en-US" sz="2300" dirty="0"/>
          </a:p>
          <a:p>
            <a:pPr marL="0" indent="0" algn="just">
              <a:buNone/>
            </a:pP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Theme 1: The Impact of Emotional Negligence on Children's Well-being</a:t>
            </a:r>
          </a:p>
          <a:p>
            <a:pPr marL="0" indent="0" algn="just">
              <a:buNone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Emotional negligence significantly impacts children's emotional, psychological, and social well-being (</a:t>
            </a:r>
            <a:r>
              <a:rPr lang="en-US" sz="1900" dirty="0" err="1">
                <a:latin typeface="Arial" panose="020B0604020202020204" pitchFamily="34" charset="0"/>
                <a:cs typeface="Arial" panose="020B0604020202020204" pitchFamily="34" charset="0"/>
              </a:rPr>
              <a:t>Cawson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, et al. 2000). </a:t>
            </a:r>
          </a:p>
          <a:p>
            <a:pPr marL="0" indent="0" algn="just">
              <a:buNone/>
            </a:pP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Theme 2: Gender Differences and Protective Factors</a:t>
            </a:r>
          </a:p>
          <a:p>
            <a:pPr marL="0" indent="0" algn="just">
              <a:buNone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Research has observed gender differences in the experience of emotional negligence among children (</a:t>
            </a:r>
            <a:r>
              <a:rPr lang="en-US" sz="1900" dirty="0" err="1">
                <a:latin typeface="Arial" panose="020B0604020202020204" pitchFamily="34" charset="0"/>
                <a:cs typeface="Arial" panose="020B0604020202020204" pitchFamily="34" charset="0"/>
              </a:rPr>
              <a:t>Spataro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, et al. 2004). </a:t>
            </a:r>
          </a:p>
          <a:p>
            <a:pPr marL="0" indent="0" algn="just">
              <a:buNone/>
            </a:pP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Theme 3: Comprehensive Understanding of Emotional Negligence in the UK</a:t>
            </a:r>
          </a:p>
          <a:p>
            <a:pPr marL="0" indent="0" algn="just">
              <a:buNone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The research themes revolve around gaining a comprehensive understanding of emotional negligence in the UK (</a:t>
            </a:r>
            <a:r>
              <a:rPr lang="en-US" sz="1900" dirty="0" err="1">
                <a:latin typeface="Arial" panose="020B0604020202020204" pitchFamily="34" charset="0"/>
                <a:cs typeface="Arial" panose="020B0604020202020204" pitchFamily="34" charset="0"/>
              </a:rPr>
              <a:t>Iwaniec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, 2006). </a:t>
            </a:r>
            <a:endParaRPr lang="en-US" sz="1900" dirty="0"/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94949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B0F59A-401C-1132-453E-858683E78C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91440"/>
            <a:ext cx="8705206" cy="528762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Discussion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D1CAFF-51EA-FD85-2443-B2D0EAD634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831" y="803083"/>
            <a:ext cx="10440063" cy="5963478"/>
          </a:xfrm>
        </p:spPr>
        <p:txBody>
          <a:bodyPr>
            <a:noAutofit/>
          </a:bodyPr>
          <a:lstStyle/>
          <a:p>
            <a:pPr marL="0" lvl="0" indent="0" algn="just">
              <a:buClr>
                <a:srgbClr val="90C226"/>
              </a:buClr>
              <a:buNone/>
            </a:pPr>
            <a:r>
              <a:rPr lang="en-US" b="1" dirty="0">
                <a:solidFill>
                  <a:prstClr val="black">
                    <a:lumMod val="75000"/>
                    <a:lumOff val="2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Strengths of Secondary Research: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solidFill>
                  <a:prstClr val="black">
                    <a:lumMod val="75000"/>
                    <a:lumOff val="2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Significance of the Topic: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Demonstrate the impact of emotional negligence on children well being, psychological and social well-being. </a:t>
            </a:r>
            <a:r>
              <a:rPr lang="en-US" i="1" dirty="0" err="1">
                <a:latin typeface="Arial" panose="020B0604020202020204" pitchFamily="34" charset="0"/>
                <a:cs typeface="Arial" panose="020B0604020202020204" pitchFamily="34" charset="0"/>
              </a:rPr>
              <a:t>Iwaniec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 et al (2006).</a:t>
            </a:r>
          </a:p>
          <a:p>
            <a:pPr lvl="0" algn="just">
              <a:buClr>
                <a:srgbClr val="90C226"/>
              </a:buClr>
              <a:buFont typeface="Wingdings" panose="05000000000000000000" pitchFamily="2" charset="2"/>
              <a:buChar char="Ø"/>
            </a:pPr>
            <a:r>
              <a:rPr lang="en-US" dirty="0">
                <a:solidFill>
                  <a:prstClr val="black">
                    <a:lumMod val="75000"/>
                    <a:lumOff val="2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Relevance and Real-World Implications: this research has real-world implications for Children policymakers, child protection agencies, educators, and healthcare professionals. </a:t>
            </a:r>
            <a:r>
              <a:rPr lang="en-US" i="1" dirty="0" err="1">
                <a:solidFill>
                  <a:prstClr val="black">
                    <a:lumMod val="75000"/>
                    <a:lumOff val="2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Spataro</a:t>
            </a:r>
            <a:r>
              <a:rPr lang="en-US" i="1" dirty="0">
                <a:solidFill>
                  <a:prstClr val="black">
                    <a:lumMod val="75000"/>
                    <a:lumOff val="2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et al.</a:t>
            </a:r>
            <a:r>
              <a:rPr lang="en-US" dirty="0">
                <a:solidFill>
                  <a:prstClr val="black">
                    <a:lumMod val="75000"/>
                    <a:lumOff val="2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i="1" dirty="0">
                <a:solidFill>
                  <a:prstClr val="black">
                    <a:lumMod val="75000"/>
                    <a:lumOff val="2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(2004).</a:t>
            </a:r>
          </a:p>
          <a:p>
            <a:pPr lvl="0" algn="just">
              <a:buClr>
                <a:srgbClr val="90C226"/>
              </a:buClr>
              <a:buFont typeface="Wingdings" panose="05000000000000000000" pitchFamily="2" charset="2"/>
              <a:buChar char="Ø"/>
            </a:pPr>
            <a:r>
              <a:rPr lang="en-US" dirty="0">
                <a:solidFill>
                  <a:prstClr val="black">
                    <a:lumMod val="75000"/>
                    <a:lumOff val="2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Potential for Interdisciplinary Collaboration: The theme can encourage interdisciplinary collaboration between experts in psychology, social work, child development, public health, and other relevant fields. </a:t>
            </a:r>
            <a:r>
              <a:rPr lang="en-US" i="1" dirty="0">
                <a:solidFill>
                  <a:prstClr val="black">
                    <a:lumMod val="75000"/>
                    <a:lumOff val="2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May-Chahal, et al (2005).</a:t>
            </a:r>
          </a:p>
          <a:p>
            <a:pPr lvl="0" algn="just">
              <a:buClr>
                <a:srgbClr val="90C226"/>
              </a:buClr>
            </a:pPr>
            <a:r>
              <a:rPr lang="en-US" dirty="0">
                <a:solidFill>
                  <a:prstClr val="black">
                    <a:lumMod val="75000"/>
                    <a:lumOff val="2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b="1" dirty="0">
                <a:solidFill>
                  <a:prstClr val="black">
                    <a:lumMod val="75000"/>
                    <a:lumOff val="2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Limitations of Secondary Research:</a:t>
            </a:r>
          </a:p>
          <a:p>
            <a:pPr lvl="0" algn="just">
              <a:buClr>
                <a:srgbClr val="90C226"/>
              </a:buClr>
            </a:pPr>
            <a:r>
              <a:rPr lang="en-US" dirty="0">
                <a:solidFill>
                  <a:prstClr val="black">
                    <a:lumMod val="75000"/>
                    <a:lumOff val="2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Lack of Consistent Definitions: Emotional negligence might lack consistent and universally accepted definitions, making it challenging to compare and synthesize findings from various studies. </a:t>
            </a:r>
          </a:p>
          <a:p>
            <a:pPr lvl="0" algn="just">
              <a:buClr>
                <a:srgbClr val="90C226"/>
              </a:buClr>
            </a:pPr>
            <a:r>
              <a:rPr lang="en-US" dirty="0">
                <a:solidFill>
                  <a:prstClr val="black">
                    <a:lumMod val="75000"/>
                    <a:lumOff val="2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Quantitative Data: Emotional neglect is a sensitive and covert issue, which might result in limited availability of quantitative data. </a:t>
            </a:r>
            <a:r>
              <a:rPr lang="en-US" i="1" dirty="0" err="1">
                <a:solidFill>
                  <a:prstClr val="black">
                    <a:lumMod val="75000"/>
                    <a:lumOff val="2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Lereya</a:t>
            </a:r>
            <a:r>
              <a:rPr lang="en-US" i="1" dirty="0">
                <a:solidFill>
                  <a:prstClr val="black">
                    <a:lumMod val="75000"/>
                    <a:lumOff val="2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et al ( 2015). </a:t>
            </a:r>
          </a:p>
          <a:p>
            <a:pPr lvl="0" algn="just">
              <a:buClr>
                <a:srgbClr val="90C226"/>
              </a:buClr>
            </a:pPr>
            <a:r>
              <a:rPr lang="en-US" dirty="0">
                <a:solidFill>
                  <a:prstClr val="black">
                    <a:lumMod val="75000"/>
                    <a:lumOff val="2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Potential Bias in Data Sources: The research may heavily rely on secondary sources, which could introduce biases inherited from the original studies.</a:t>
            </a:r>
            <a:endParaRPr lang="en-GB" dirty="0">
              <a:solidFill>
                <a:prstClr val="black">
                  <a:lumMod val="75000"/>
                  <a:lumOff val="25000"/>
                </a:prst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9792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95262"/>
            <a:ext cx="8596668" cy="690563"/>
          </a:xfrm>
        </p:spPr>
        <p:txBody>
          <a:bodyPr/>
          <a:lstStyle/>
          <a:p>
            <a:pPr algn="ctr"/>
            <a:r>
              <a:rPr lang="en-GB" b="1" dirty="0"/>
              <a:t>Recommendations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5429" y="1168841"/>
            <a:ext cx="9678629" cy="5536757"/>
          </a:xfrm>
        </p:spPr>
        <p:txBody>
          <a:bodyPr>
            <a:noAutofit/>
          </a:bodyPr>
          <a:lstStyle/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Conduct Longitudinal Studies: Implement longitudinal research designs to investigate the long-term effects of emotional negligence on children's well-being throughout their development and into adulthood </a:t>
            </a:r>
            <a:r>
              <a:rPr lang="en-US" i="1" dirty="0" err="1">
                <a:latin typeface="Arial" panose="020B0604020202020204" pitchFamily="34" charset="0"/>
                <a:cs typeface="Arial" panose="020B0604020202020204" pitchFamily="34" charset="0"/>
              </a:rPr>
              <a:t>Iwaniec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 (2006). 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Explore Protective Factors: Investigate and identify protective factors that can mitigate the negative effects of emotional negligence on children's well-being.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Utilize Mixed-Methods Approach: Employ a mixed-methods research approach, combining qualitative and quantitative data collection methods. </a:t>
            </a:r>
            <a:r>
              <a:rPr lang="en-US" i="1" dirty="0" err="1">
                <a:latin typeface="Arial" panose="020B0604020202020204" pitchFamily="34" charset="0"/>
                <a:cs typeface="Arial" panose="020B0604020202020204" pitchFamily="34" charset="0"/>
              </a:rPr>
              <a:t>Spataro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, et al. (2004).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Involve Multi-Disciplinary Collaboration: Encourage collaboration between professionals from diverse fields, such as psychology, social work, education, healthcare, and law enforcement. 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Develop Culturally Sensitive Interventions: Consider cultural factors when designing interventions and support systems for children affected by emotional negligence </a:t>
            </a:r>
            <a:r>
              <a:rPr lang="en-US" i="1" dirty="0" err="1">
                <a:latin typeface="Arial" panose="020B0604020202020204" pitchFamily="34" charset="0"/>
                <a:cs typeface="Arial" panose="020B0604020202020204" pitchFamily="34" charset="0"/>
              </a:rPr>
              <a:t>Lereya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, et al. (2015).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Enhance Collaboration with Support Organizations: Collaborate closely with support organizations and child welfare agencies to ensure that research findings directly inform their practices and policies. </a:t>
            </a:r>
          </a:p>
        </p:txBody>
      </p:sp>
    </p:spTree>
    <p:extLst>
      <p:ext uri="{BB962C8B-B14F-4D97-AF65-F5344CB8AC3E}">
        <p14:creationId xmlns:p14="http://schemas.microsoft.com/office/powerpoint/2010/main" val="4859171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1EAF48-9375-5DDC-C5D3-C264B79F9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923109"/>
            <a:ext cx="8596668" cy="892628"/>
          </a:xfrm>
        </p:spPr>
        <p:txBody>
          <a:bodyPr/>
          <a:lstStyle/>
          <a:p>
            <a:pPr algn="ctr"/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2835BB-2DAE-944E-A009-6111BD1A93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220" y="1929551"/>
            <a:ext cx="8296849" cy="3351936"/>
          </a:xfrm>
        </p:spPr>
        <p:txBody>
          <a:bodyPr>
            <a:normAutofit/>
          </a:bodyPr>
          <a:lstStyle/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research on the challenges and support for Children victims of emotional negligence in the UK context has shed light on significant issues impacting children's well-being. 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prevalence and impact of emotional negligence, risk, and protective factors, academic and behavioral outcomes, and intervention strategies were explored. </a:t>
            </a:r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37576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0C4D3A-FBFF-C63A-0A20-C3F19CBDEF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4901" y="67589"/>
            <a:ext cx="2162754" cy="461175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1A7A88-0076-A0FF-975D-69CC42F43B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0100" y="699711"/>
            <a:ext cx="10392356" cy="6122504"/>
          </a:xfrm>
        </p:spPr>
        <p:txBody>
          <a:bodyPr>
            <a:normAutofit fontScale="25000" lnSpcReduction="20000"/>
          </a:bodyPr>
          <a:lstStyle/>
          <a:p>
            <a:r>
              <a:rPr lang="en-US" sz="5600" dirty="0" err="1">
                <a:latin typeface="Arial" panose="020B0604020202020204" pitchFamily="34" charset="0"/>
                <a:cs typeface="Arial" panose="020B0604020202020204" pitchFamily="34" charset="0"/>
              </a:rPr>
              <a:t>Cawson</a:t>
            </a: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, P., </a:t>
            </a:r>
            <a:r>
              <a:rPr lang="en-US" sz="5600" dirty="0" err="1">
                <a:latin typeface="Arial" panose="020B0604020202020204" pitchFamily="34" charset="0"/>
                <a:cs typeface="Arial" panose="020B0604020202020204" pitchFamily="34" charset="0"/>
              </a:rPr>
              <a:t>Wattam,C</a:t>
            </a: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., Brooker, S.andKelly,G.,2000.Child maltreatment in the United Kingdom. London.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5600" b="1" i="0" u="sng" dirty="0">
                <a:solidFill>
                  <a:srgbClr val="00799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https://www.nature.com/articles/bdj.2007.322.pdf</a:t>
            </a:r>
            <a:endParaRPr lang="en-US" sz="5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Glasser, M., </a:t>
            </a:r>
            <a:r>
              <a:rPr lang="en-US" sz="5600" dirty="0" err="1">
                <a:latin typeface="Arial" panose="020B0604020202020204" pitchFamily="34" charset="0"/>
                <a:cs typeface="Arial" panose="020B0604020202020204" pitchFamily="34" charset="0"/>
              </a:rPr>
              <a:t>Kolvin</a:t>
            </a: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, I., Campbell, D., Glasser, A., Leitch, I. and </a:t>
            </a:r>
            <a:r>
              <a:rPr lang="en-US" sz="5600" dirty="0" err="1">
                <a:latin typeface="Arial" panose="020B0604020202020204" pitchFamily="34" charset="0"/>
                <a:cs typeface="Arial" panose="020B0604020202020204" pitchFamily="34" charset="0"/>
              </a:rPr>
              <a:t>Farrelly</a:t>
            </a: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, S., 2001. A cycle of child sexual abuse: Links between being a victim and becoming a perpetrator. The British Journal of Psychiatry, 179(6), pp.482-494.</a:t>
            </a:r>
            <a:r>
              <a:rPr lang="en-GB" sz="5600" b="1" i="0" u="sng" dirty="0">
                <a:solidFill>
                  <a:srgbClr val="0070C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https://psycnet.apa.org/record/2001-09768-003</a:t>
            </a:r>
            <a:endParaRPr lang="en-US" sz="5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5600" dirty="0" err="1">
                <a:latin typeface="Arial" panose="020B0604020202020204" pitchFamily="34" charset="0"/>
                <a:cs typeface="Arial" panose="020B0604020202020204" pitchFamily="34" charset="0"/>
              </a:rPr>
              <a:t>Spataro</a:t>
            </a: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, J., Mullen, P.E., Burgess, P.M., Wells, D.L. and Moss, S.A., 2004. Impact of child sexual abuse on mental health: a prospective study in males and </a:t>
            </a:r>
            <a:r>
              <a:rPr lang="en-US" sz="5600" dirty="0" err="1">
                <a:latin typeface="Arial" panose="020B0604020202020204" pitchFamily="34" charset="0"/>
                <a:cs typeface="Arial" panose="020B0604020202020204" pitchFamily="34" charset="0"/>
              </a:rPr>
              <a:t>females.The</a:t>
            </a: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 British Journal of Psychiatry, 184(5), pp.416-421.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5600" b="1" i="0" u="sng" dirty="0">
                <a:solidFill>
                  <a:srgbClr val="0070C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https://psycnet.apa.org/record/2004-95029-009</a:t>
            </a:r>
            <a:r>
              <a:rPr lang="en-GB" sz="5600" b="1" i="0" u="sng" dirty="0">
                <a:solidFill>
                  <a:srgbClr val="0070C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endParaRPr lang="en-US" sz="5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May-Chahal, C. and </a:t>
            </a:r>
            <a:r>
              <a:rPr lang="en-US" sz="5600" dirty="0" err="1">
                <a:latin typeface="Arial" panose="020B0604020202020204" pitchFamily="34" charset="0"/>
                <a:cs typeface="Arial" panose="020B0604020202020204" pitchFamily="34" charset="0"/>
              </a:rPr>
              <a:t>Cawson</a:t>
            </a: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, P., 2005. Measuring child maltreatment in the United Kingdom: A study of child abuse and neglect prevalence. Child abuse &amp; neglect, 29(9), pp.969-984.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5600" b="1" i="0" u="sng" dirty="0">
                <a:solidFill>
                  <a:srgbClr val="00799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https://psycnet.apa.org/record/2005-12586-004</a:t>
            </a:r>
            <a:endParaRPr lang="en-US" sz="5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5600" dirty="0" err="1">
                <a:latin typeface="Arial" panose="020B0604020202020204" pitchFamily="34" charset="0"/>
                <a:cs typeface="Arial" panose="020B0604020202020204" pitchFamily="34" charset="0"/>
              </a:rPr>
              <a:t>Iwaniec</a:t>
            </a: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, D., 2006. The emotionally abused and neglected child: Identification, assessment, and intervention: A practice handbook. John Wiley &amp; Sons.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>
                <a:solidFill>
                  <a:srgbClr val="00799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https://pure.qub.ac.uk/</a:t>
            </a:r>
            <a:r>
              <a:rPr lang="en-GB" sz="5600" b="1" i="0" dirty="0" err="1">
                <a:solidFill>
                  <a:srgbClr val="00799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</a:t>
            </a:r>
            <a:r>
              <a:rPr lang="en-GB" sz="5600" b="1" i="0" dirty="0">
                <a:solidFill>
                  <a:srgbClr val="00799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/publications/the-emotionally-abused-and-neglected-child...</a:t>
            </a:r>
            <a:endParaRPr lang="en-US" sz="5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5600" dirty="0" err="1">
                <a:latin typeface="Arial" panose="020B0604020202020204" pitchFamily="34" charset="0"/>
                <a:cs typeface="Arial" panose="020B0604020202020204" pitchFamily="34" charset="0"/>
              </a:rPr>
              <a:t>Lereya</a:t>
            </a: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, S.T., Copeland, W.E., Costello, E.J. and Wolke, D., 2015. Adult mental health consequences of peer bullying and maltreatment in childhood: two cohorts in two countries. The Lancet Psychiatry, 2(6), pp.524-531.</a:t>
            </a:r>
            <a:r>
              <a:rPr lang="en-GB" sz="560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.</a:t>
            </a:r>
            <a:r>
              <a:rPr lang="en-GB" sz="5600" u="sng" dirty="0">
                <a:solidFill>
                  <a:srgbClr val="00799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https://www.thelancet.com/pdfs/journals/lanpsy/PIIS2215-0366(15)00165-0.pd</a:t>
            </a:r>
            <a:endParaRPr lang="en-US" sz="5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Harrison, H., Birks, M., Franklin, R. and Mills, J., 2017, January. Case study research: Foundations and methodological orientations. In Forum Qualitative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Sozialforschung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/Forum: Qualitative Social Research (Vol. 18, No. 1).</a:t>
            </a:r>
            <a:r>
              <a:rPr lang="en-GB" sz="560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8 </a:t>
            </a:r>
            <a:r>
              <a:rPr lang="en-GB" sz="5600" u="sng" dirty="0">
                <a:solidFill>
                  <a:srgbClr val="00799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https://research.monash.edu/</a:t>
            </a:r>
            <a:r>
              <a:rPr lang="en-GB" sz="5600" u="sng" dirty="0" err="1">
                <a:solidFill>
                  <a:srgbClr val="00799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</a:t>
            </a:r>
            <a:r>
              <a:rPr lang="en-GB" sz="5600" u="sng" dirty="0">
                <a:solidFill>
                  <a:srgbClr val="00799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/publications/case-study-research-foundations-and...</a:t>
            </a:r>
            <a:endParaRPr lang="en-GB" sz="5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Kircaburun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K.,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Jonason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P., Griffiths, M.D.,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Aslanargun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E.,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Emirtekin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E.,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Tosuntaş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Ş.B. and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Billieux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J., 2021. Childhood emotional abuse and cyberbullying perpetration: the role of dark personality traits. Journal of interpersonal violence, 36(21-22), pp.NP11877-NP11893. </a:t>
            </a:r>
            <a:b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5600" u="sng" dirty="0">
                <a:solidFill>
                  <a:srgbClr val="00799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https://researchdirect.westernsydney.edu.au/islandora/object/uws:56811</a:t>
            </a:r>
            <a:endParaRPr lang="en-GB" sz="5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Kwan, C.K. and Kwok, S.Y., 2021. The Impact of Childhood Emotional Abuse on Adolescents’ Subjective Happiness: the Mediating Role of Emotional Intelligence. Applied Research in Quality of Life, 16(6), pp.2387-2401.</a:t>
            </a:r>
            <a:r>
              <a:rPr lang="en-GB" sz="5600" dirty="0">
                <a:solidFill>
                  <a:srgbClr val="00799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https://www.sciencedirect.com/science/article/pii/S0145213422001491</a:t>
            </a:r>
            <a:endParaRPr lang="en-GB" sz="5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Mantovani, N. and Smith, J., 2021. A retrospective study examining the adverse effect of childhood abuse among adult psychiatric service users in Britain. International journal of mental health nursing, 30(5), pp.1093-1105. </a:t>
            </a:r>
            <a:b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5600" i="0" dirty="0">
                <a:solidFill>
                  <a:srgbClr val="00799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https://wol-prod-cdn.literatumonline.com/doi/abs/10.1111/inm.12860</a:t>
            </a:r>
            <a:endParaRPr lang="en-GB" sz="5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261133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1355</TotalTime>
  <Words>1719</Words>
  <Application>Microsoft Office PowerPoint</Application>
  <PresentationFormat>Widescreen</PresentationFormat>
  <Paragraphs>99</Paragraphs>
  <Slides>10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Calibri</vt:lpstr>
      <vt:lpstr>Times New Roman</vt:lpstr>
      <vt:lpstr>Trebuchet MS</vt:lpstr>
      <vt:lpstr>Wingdings</vt:lpstr>
      <vt:lpstr>Wingdings 3</vt:lpstr>
      <vt:lpstr>Facet</vt:lpstr>
      <vt:lpstr>PowerPoint Presentation</vt:lpstr>
      <vt:lpstr>Introduction </vt:lpstr>
      <vt:lpstr>Methods</vt:lpstr>
      <vt:lpstr>Literature Review</vt:lpstr>
      <vt:lpstr>Literature Review</vt:lpstr>
      <vt:lpstr>Results</vt:lpstr>
      <vt:lpstr>Discussion</vt:lpstr>
      <vt:lpstr>Recommendations </vt:lpstr>
      <vt:lpstr>Conclusion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</dc:title>
  <dc:creator>PORTIA TURKSON</dc:creator>
  <cp:lastModifiedBy>Portia</cp:lastModifiedBy>
  <cp:revision>67</cp:revision>
  <dcterms:modified xsi:type="dcterms:W3CDTF">2023-08-10T21:48:17Z</dcterms:modified>
</cp:coreProperties>
</file>