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719" r:id="rId24"/>
    <p:sldId id="301" r:id="rId25"/>
    <p:sldId id="302" r:id="rId26"/>
    <p:sldId id="351" r:id="rId27"/>
    <p:sldId id="722" r:id="rId28"/>
    <p:sldId id="378" r:id="rId29"/>
    <p:sldId id="379" r:id="rId30"/>
    <p:sldId id="398" r:id="rId31"/>
    <p:sldId id="724" r:id="rId32"/>
    <p:sldId id="381" r:id="rId33"/>
    <p:sldId id="380" r:id="rId34"/>
    <p:sldId id="399" r:id="rId35"/>
    <p:sldId id="725" r:id="rId36"/>
    <p:sldId id="382" r:id="rId37"/>
    <p:sldId id="383" r:id="rId38"/>
    <p:sldId id="384" r:id="rId39"/>
    <p:sldId id="723" r:id="rId40"/>
    <p:sldId id="385" r:id="rId41"/>
    <p:sldId id="728" r:id="rId42"/>
    <p:sldId id="730" r:id="rId43"/>
    <p:sldId id="729" r:id="rId44"/>
    <p:sldId id="731" r:id="rId45"/>
    <p:sldId id="732" r:id="rId46"/>
    <p:sldId id="733" r:id="rId47"/>
    <p:sldId id="735" r:id="rId48"/>
    <p:sldId id="734" r:id="rId49"/>
    <p:sldId id="72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5" d="100"/>
          <a:sy n="75" d="100"/>
        </p:scale>
        <p:origin x="87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67896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28218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084817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35684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5709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784575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082143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28847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60108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113332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484665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5954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28109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292008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21195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674157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984877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34211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89650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8183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7029370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AC4DC65-6EE6-4A26-A308-42BA7B59CC81}"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62E679-7347-47AA-B2D4-4110FF8E0DD9}"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BD0A79D-CC99-4049-93F0-8EAFEC3A8387}"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E8A63B9-84B5-436B-BABF-0917188A859B}"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5DE9BB-43A3-4A5A-BDD6-E74222CB8C7E}"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2C0E7ED-A323-4819-8030-A1095D965A9E}"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4F87CA4-9A9E-42FC-AFBF-6EA4908D7195}"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A3D57AC-4E8E-4B6E-90B7-7C1D7573104C}"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7BDB0D-A3BA-4FE3-997B-9AAD0E4AE622}"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74E9ED3-304E-46AD-BBEF-D1E2523599F6}"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55D9F13-CADD-4F3D-83BC-5AA878E3004C}"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4A1D57C-364D-4557-A4E7-509D8902BD07}"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E8C039-EFDA-4F7A-AD97-EE87F3FE5CF5}"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A56DE6C-F8FE-4E60-8B1C-73B9D11C4A2E}"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2C6563-F667-42A5-98AB-2C48F2A47F65}"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3E4DDC6-27A4-4728-AB61-38A715D00329}"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29DF4B-CBBF-47BD-8A07-84FA7E4E8754}"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0EA0DDB-9B0B-4722-9D24-517FF14BA252}"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EEF47C5-9816-42AE-8EE3-D528E6B576E4}"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99972FE-B6A9-4A54-B5A3-A0F624B1AB8E}"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045BB4-ED19-4FCF-B1C3-0D8356A383EC}"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EA7733E-A662-4056-BB7B-216F2C43F5C4}"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F8B07FA-2E8B-4141-8E77-72549357138A}"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7CA62E-F832-4AB7-8BBA-D092F5F1893A}"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A4DBC2A-B4AF-40FF-98D7-F040A1291FCE}"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43FCCDB-2C8F-4DBE-AC45-AC1066099509}"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D7CCAE6-407F-4EE4-8D08-D09E2904CE2A}"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CAE8CDA-F729-4223-84F7-C1062B4D9F7A}"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10CC14-6D52-414A-B023-80A57450BD15}"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FE8D1C8-1075-4D0B-B521-C46D6D571AB6}"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C1CF916-23D6-4478-9177-0E895B681487}"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51FB7E-0F98-402E-9E91-A68BA0810F05}"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93F47C-0571-41F9-BB0F-2363BCBB179F}"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5C5F8A7-2396-4E7C-8038-D63341FDEF46}"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A94FD48-F352-49A6-AD74-F950F389171F}" type="datetime1">
              <a:rPr lang="en-GB" noProof="0" smtClean="0"/>
              <a:t>08/11/2022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Principles and Concepts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9D6E680-F4D7-4ABA-BE88-106B0BDD9226}" type="datetime1">
              <a:rPr lang="en-GB" smtClean="0"/>
              <a:t>08/11/2022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Principles and Concepts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4B05F6-3EFE-4A62-833D-385ADB77BAEC}" type="datetime1">
              <a:rPr lang="en-GB" smtClean="0"/>
              <a:t>08/11/2022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Principles and Concepts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518A9D6-71B2-479D-A17B-C4B36B7A3D91}" type="datetime1">
              <a:rPr lang="en-GB" smtClean="0"/>
              <a:t>08/11/2022</a:t>
            </a:fld>
            <a:endParaRPr lang="en-US" dirty="0"/>
          </a:p>
        </p:txBody>
      </p:sp>
      <p:sp>
        <p:nvSpPr>
          <p:cNvPr id="4" name="Footer Placeholder 3"/>
          <p:cNvSpPr>
            <a:spLocks noGrp="1"/>
          </p:cNvSpPr>
          <p:nvPr>
            <p:ph type="ftr" sz="quarter" idx="11"/>
          </p:nvPr>
        </p:nvSpPr>
        <p:spPr/>
        <p:txBody>
          <a:bodyPr/>
          <a:lstStyle/>
          <a:p>
            <a:r>
              <a:rPr lang="en-US"/>
              <a:t>Electronics Principles and Concepts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50.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35.xml"/><Relationship Id="rId4" Type="http://schemas.openxmlformats.org/officeDocument/2006/relationships/image" Target="../media/image5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Electronics Principles </a:t>
            </a:r>
          </a:p>
          <a:p>
            <a:r>
              <a:rPr lang="en-GB" sz="4800" dirty="0"/>
              <a:t>and Concepts</a:t>
            </a:r>
          </a:p>
          <a:p>
            <a:r>
              <a:rPr lang="en-GB" sz="4800" dirty="0"/>
              <a:t>(ACDA4015)</a:t>
            </a:r>
          </a:p>
          <a:p>
            <a:r>
              <a:rPr lang="en-GB" sz="3600" i="1" dirty="0">
                <a:solidFill>
                  <a:srgbClr val="FFC000"/>
                </a:solidFill>
              </a:rPr>
              <a:t>Lecture - 5</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1159496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536575" indent="-447675"/>
            <a:r>
              <a:rPr lang="en-US" sz="4400" b="1" kern="1200" dirty="0">
                <a:solidFill>
                  <a:schemeClr val="tx1"/>
                </a:solidFill>
                <a:latin typeface="+mj-lt"/>
                <a:ea typeface="+mj-ea"/>
                <a:cs typeface="+mj-cs"/>
              </a:rPr>
              <a:t>Series and Parallel Circuit</a:t>
            </a:r>
          </a:p>
          <a:p>
            <a:pPr marL="536575" indent="-447675"/>
            <a:r>
              <a:rPr lang="en-US" sz="4400" b="1">
                <a:latin typeface="+mj-lt"/>
                <a:ea typeface="+mj-ea"/>
                <a:cs typeface="+mj-cs"/>
              </a:rPr>
              <a:t>Exercises</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Electronics Principles and Concepts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600" dirty="0"/>
              <a:t>Describe a series and parallel circuit.</a:t>
            </a:r>
          </a:p>
          <a:p>
            <a:r>
              <a:rPr lang="en-IN" sz="3600" dirty="0"/>
              <a:t>Analyse a series and parallel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dirty="0"/>
              <a:t>Electronics Principles and Concepts</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500" y="-40038"/>
            <a:ext cx="6246429"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609600" y="1600200"/>
            <a:ext cx="10972800" cy="4655557"/>
          </a:xfrm>
        </p:spPr>
        <p:txBody>
          <a:bodyPr>
            <a:normAutofit/>
          </a:bodyPr>
          <a:lstStyle/>
          <a:p>
            <a:pPr marL="358775" indent="-358775"/>
            <a:r>
              <a:rPr lang="en-IN" sz="3200" b="1" dirty="0"/>
              <a:t>Resistor, capacitor and inductor </a:t>
            </a:r>
            <a:r>
              <a:rPr lang="en-IN" sz="3200" dirty="0"/>
              <a:t>are often connected in </a:t>
            </a:r>
            <a:r>
              <a:rPr lang="en-IN" sz="3200" b="1" dirty="0"/>
              <a:t>series, parallel or a combination of both</a:t>
            </a:r>
            <a:r>
              <a:rPr lang="en-IN" sz="3200" dirty="0"/>
              <a:t>. </a:t>
            </a:r>
          </a:p>
          <a:p>
            <a:pPr marL="358775" indent="-358775"/>
            <a:r>
              <a:rPr lang="en-IN" sz="3200" dirty="0"/>
              <a:t>The </a:t>
            </a:r>
            <a:r>
              <a:rPr lang="en-IN" sz="3200" b="1" dirty="0"/>
              <a:t>division of voltage and current </a:t>
            </a:r>
            <a:r>
              <a:rPr lang="en-IN" sz="3200" dirty="0"/>
              <a:t>has to be calculated.</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6151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810" y="-40038"/>
            <a:ext cx="5291119" cy="1325563"/>
          </a:xfrm>
        </p:spPr>
        <p:txBody>
          <a:bodyPr/>
          <a:lstStyle/>
          <a:p>
            <a:pPr algn="l"/>
            <a:r>
              <a:rPr lang="en-IN" b="1" dirty="0">
                <a:solidFill>
                  <a:schemeClr val="bg1"/>
                </a:solidFill>
              </a:rPr>
              <a:t>Series circuits</a:t>
            </a:r>
          </a:p>
        </p:txBody>
      </p:sp>
      <p:sp>
        <p:nvSpPr>
          <p:cNvPr id="3" name="Content Placeholder 2"/>
          <p:cNvSpPr>
            <a:spLocks noGrp="1"/>
          </p:cNvSpPr>
          <p:nvPr>
            <p:ph idx="1"/>
          </p:nvPr>
        </p:nvSpPr>
        <p:spPr>
          <a:xfrm>
            <a:off x="609600" y="1600200"/>
            <a:ext cx="10972800" cy="4655557"/>
          </a:xfrm>
        </p:spPr>
        <p:txBody>
          <a:bodyPr>
            <a:normAutofit/>
          </a:bodyPr>
          <a:lstStyle/>
          <a:p>
            <a:pPr marL="0" indent="0">
              <a:buNone/>
            </a:pPr>
            <a:r>
              <a:rPr lang="en-IN" sz="3600" dirty="0"/>
              <a:t>When a number of resistors are connected </a:t>
            </a:r>
            <a:r>
              <a:rPr lang="en-IN" sz="3600" b="1" dirty="0"/>
              <a:t>end to end across a source of supply</a:t>
            </a:r>
            <a:r>
              <a:rPr lang="en-IN" sz="3600" dirty="0"/>
              <a:t>, there will be only one path for the current to flow. This circuit is called a </a:t>
            </a:r>
            <a:r>
              <a:rPr lang="en-IN" sz="3600" b="1" dirty="0"/>
              <a:t>series circuit.</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79838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39" y="0"/>
            <a:ext cx="4502926" cy="1325563"/>
          </a:xfrm>
        </p:spPr>
        <p:txBody>
          <a:bodyPr/>
          <a:lstStyle/>
          <a:p>
            <a:pPr algn="l"/>
            <a:r>
              <a:rPr lang="en-IN" b="1" dirty="0">
                <a:solidFill>
                  <a:schemeClr val="bg1"/>
                </a:solidFill>
              </a:rPr>
              <a:t>Series circuit</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4615" y="2599821"/>
            <a:ext cx="5227182" cy="276392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1156" y="2807116"/>
            <a:ext cx="1915247" cy="2096691"/>
          </a:xfrm>
          <a:prstGeom prst="rect">
            <a:avLst/>
          </a:prstGeom>
        </p:spPr>
      </p:pic>
      <p:sp>
        <p:nvSpPr>
          <p:cNvPr id="10" name="TextBox 9"/>
          <p:cNvSpPr txBox="1"/>
          <p:nvPr/>
        </p:nvSpPr>
        <p:spPr>
          <a:xfrm>
            <a:off x="3539365" y="5589953"/>
            <a:ext cx="1265218" cy="343492"/>
          </a:xfrm>
          <a:prstGeom prst="rect">
            <a:avLst/>
          </a:prstGeom>
          <a:noFill/>
        </p:spPr>
        <p:txBody>
          <a:bodyPr wrap="none" rtlCol="0">
            <a:spAutoFit/>
          </a:bodyPr>
          <a:lstStyle/>
          <a:p>
            <a:r>
              <a:rPr lang="en-IN" sz="1632" dirty="0"/>
              <a:t>Series circuit</a:t>
            </a:r>
          </a:p>
        </p:txBody>
      </p:sp>
      <p:sp>
        <p:nvSpPr>
          <p:cNvPr id="11" name="TextBox 10"/>
          <p:cNvSpPr txBox="1"/>
          <p:nvPr/>
        </p:nvSpPr>
        <p:spPr>
          <a:xfrm>
            <a:off x="7981156" y="4986977"/>
            <a:ext cx="2210798" cy="343492"/>
          </a:xfrm>
          <a:prstGeom prst="rect">
            <a:avLst/>
          </a:prstGeom>
          <a:noFill/>
        </p:spPr>
        <p:txBody>
          <a:bodyPr wrap="none" rtlCol="0">
            <a:spAutoFit/>
          </a:bodyPr>
          <a:lstStyle/>
          <a:p>
            <a:r>
              <a:rPr lang="en-IN" sz="1632" dirty="0"/>
              <a:t>Series equivalent circuit</a:t>
            </a:r>
          </a:p>
        </p:txBody>
      </p:sp>
    </p:spTree>
    <p:extLst>
      <p:ext uri="{BB962C8B-B14F-4D97-AF65-F5344CB8AC3E}">
        <p14:creationId xmlns:p14="http://schemas.microsoft.com/office/powerpoint/2010/main" val="14835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931" y="127669"/>
            <a:ext cx="3444230" cy="936608"/>
          </a:xfrm>
        </p:spPr>
        <p:txBody>
          <a:bodyPr/>
          <a:lstStyle/>
          <a:p>
            <a:pPr algn="l"/>
            <a:r>
              <a:rPr lang="en-IN" b="1" dirty="0">
                <a:solidFill>
                  <a:schemeClr val="bg1"/>
                </a:solidFill>
              </a:rPr>
              <a:t>Series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254934" y="1496585"/>
                <a:ext cx="10083625" cy="4489051"/>
              </a:xfrm>
            </p:spPr>
            <p:txBody>
              <a:bodyPr>
                <a:normAutofit fontScale="92500"/>
              </a:bodyPr>
              <a:lstStyle/>
              <a:p>
                <a:pPr marL="358775"/>
                <a:r>
                  <a:rPr lang="en-IN" dirty="0"/>
                  <a:t>As the resistors are connected in series, the </a:t>
                </a:r>
                <a:r>
                  <a:rPr lang="en-IN" b="1" dirty="0"/>
                  <a:t>voltage through each resistor varies (differ)</a:t>
                </a:r>
                <a:r>
                  <a:rPr lang="en-IN" dirty="0"/>
                  <a:t>, but the </a:t>
                </a:r>
                <a:r>
                  <a:rPr lang="en-IN" b="1" dirty="0"/>
                  <a:t>current remains the same </a:t>
                </a:r>
                <a:r>
                  <a:rPr lang="en-IN" dirty="0"/>
                  <a:t>throughout the resistors. </a:t>
                </a:r>
              </a:p>
              <a:p>
                <a:pPr marL="358775"/>
                <a:r>
                  <a:rPr lang="en-IN" dirty="0"/>
                  <a:t>The voltage across resistors are </a:t>
                </a: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𝟏</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a:r>
                  <a:rPr lang="en-IN" dirty="0"/>
                  <a:t>The current across all resistors are </a:t>
                </a:r>
                <a14:m>
                  <m:oMath xmlns:m="http://schemas.openxmlformats.org/officeDocument/2006/math">
                    <m:r>
                      <a:rPr lang="en-IN" b="1" i="1" smtClean="0">
                        <a:latin typeface="Cambria Math" panose="02040503050406030204" pitchFamily="18" charset="0"/>
                      </a:rPr>
                      <m:t>𝑰</m:t>
                    </m:r>
                  </m:oMath>
                </a14:m>
                <a:r>
                  <a:rPr lang="en-IN" b="1" dirty="0"/>
                  <a:t>.</a:t>
                </a:r>
              </a:p>
              <a:p>
                <a:pPr marL="358775"/>
                <a:r>
                  <a:rPr lang="en-IN" dirty="0"/>
                  <a:t>So,</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oMath>
                </a14:m>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a:t>
                </a: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𝟑</m:t>
                        </m:r>
                      </m:sub>
                    </m:sSub>
                  </m:oMath>
                </a14:m>
                <a:endParaRPr lang="en-IN" b="1" dirty="0"/>
              </a:p>
              <a:p>
                <a:pPr marL="358775"/>
                <a:r>
                  <a:rPr lang="en-IN" dirty="0"/>
                  <a:t>The total voltage is </a:t>
                </a:r>
                <a14:m>
                  <m:oMath xmlns:m="http://schemas.openxmlformats.org/officeDocument/2006/math">
                    <m:r>
                      <a:rPr lang="en-IN" b="1" i="1" smtClean="0">
                        <a:latin typeface="Cambria Math" panose="02040503050406030204" pitchFamily="18" charset="0"/>
                      </a:rPr>
                      <m:t>𝑽</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𝟏</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lvl="2">
                  <a:buNone/>
                </a:pP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𝒆𝒒</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𝟏</m:t>
                        </m:r>
                      </m:sub>
                    </m:sSub>
                    <m:r>
                      <m:rPr>
                        <m:nor/>
                      </m:rPr>
                      <a:rPr lang="en-IN" b="1" dirty="0"/>
                      <m:t>+</m:t>
                    </m:r>
                    <m:r>
                      <m:rPr>
                        <m:nor/>
                      </m:rPr>
                      <a:rPr lang="en-IN" b="1" i="0" dirty="0" smtClean="0"/>
                      <m:t> </m:t>
                    </m:r>
                    <m:r>
                      <a:rPr lang="en-IN" b="1" i="1" dirty="0"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m:rPr>
                        <m:nor/>
                      </m:rPr>
                      <a:rPr lang="en-IN" b="1" dirty="0"/>
                      <m:t>+</m:t>
                    </m:r>
                    <m:r>
                      <m:rPr>
                        <m:nor/>
                      </m:rPr>
                      <a:rPr lang="en-IN" b="1" i="0" dirty="0" smtClean="0"/>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𝟑</m:t>
                        </m:r>
                      </m:sub>
                    </m:sSub>
                  </m:oMath>
                </a14:m>
                <a:endParaRPr lang="en-IN" b="1" dirty="0"/>
              </a:p>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254934" y="1496585"/>
                <a:ext cx="10083625" cy="4489051"/>
              </a:xfrm>
              <a:blipFill>
                <a:blip r:embed="rId3"/>
                <a:stretch>
                  <a:fillRect t="-2174" r="-423"/>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3646291" y="5442697"/>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𝒆𝒒</m:t>
                          </m:r>
                        </m:sub>
                      </m:sSub>
                      <m:r>
                        <a:rPr lang="en-IN" sz="2902" b="1" i="1">
                          <a:solidFill>
                            <a:schemeClr val="tx1"/>
                          </a:solidFill>
                          <a:latin typeface="Cambria Math" panose="02040503050406030204" pitchFamily="18" charset="0"/>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𝟏</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𝟐</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𝟑</m:t>
                          </m:r>
                        </m:sub>
                      </m:sSub>
                    </m:oMath>
                  </m:oMathPara>
                </a14:m>
                <a:endParaRPr lang="en-IN" sz="1632" dirty="0"/>
              </a:p>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𝟑</m:t>
                        </m:r>
                      </m:sub>
                    </m:sSub>
                  </m:oMath>
                </a14:m>
                <a:r>
                  <a:rPr lang="en-IN" sz="1632"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𝒏</m:t>
                        </m:r>
                      </m:sub>
                    </m:sSub>
                  </m:oMath>
                </a14:m>
                <a:endParaRPr lang="en-IN" sz="1632" dirty="0">
                  <a:solidFill>
                    <a:schemeClr val="tx1"/>
                  </a:solidFill>
                </a:endParaRPr>
              </a:p>
            </p:txBody>
          </p:sp>
        </mc:Choice>
        <mc:Fallback xmlns="">
          <p:sp>
            <p:nvSpPr>
              <p:cNvPr id="6" name="Rounded Rectangle 5"/>
              <p:cNvSpPr>
                <a:spLocks noRot="1" noChangeAspect="1" noMove="1" noResize="1" noEditPoints="1" noAdjustHandles="1" noChangeArrowheads="1" noChangeShapeType="1" noTextEdit="1"/>
              </p:cNvSpPr>
              <p:nvPr/>
            </p:nvSpPr>
            <p:spPr>
              <a:xfrm>
                <a:off x="3646291" y="5442697"/>
                <a:ext cx="3969870" cy="819330"/>
              </a:xfrm>
              <a:prstGeom prst="roundRect">
                <a:avLst/>
              </a:prstGeom>
              <a:blipFill>
                <a:blip r:embed="rId4"/>
                <a:stretch>
                  <a:fillRect b="-11111"/>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833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0" indent="0" algn="ctr">
              <a:buNone/>
            </a:pPr>
            <a:endParaRPr lang="en-IN" dirty="0"/>
          </a:p>
          <a:p>
            <a:pPr marL="0" indent="0">
              <a:buNone/>
            </a:pPr>
            <a:endParaRPr lang="en-IN" dirty="0"/>
          </a:p>
          <a:p>
            <a:pPr marL="0" indent="0">
              <a:buNone/>
            </a:pPr>
            <a:r>
              <a:rPr lang="en-IN" dirty="0"/>
              <a:t>When </a:t>
            </a:r>
            <a:r>
              <a:rPr lang="en-IN" b="1" dirty="0"/>
              <a:t>capacitors</a:t>
            </a:r>
            <a:r>
              <a:rPr lang="en-IN" dirty="0"/>
              <a:t> are connected in </a:t>
            </a:r>
            <a:r>
              <a:rPr lang="en-IN" b="1" dirty="0"/>
              <a:t>series</a:t>
            </a:r>
            <a:r>
              <a:rPr lang="en-IN" dirty="0"/>
              <a:t>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204056" y="247892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204056" y="2478923"/>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Rounded Rectangle 7"/>
              <p:cNvSpPr/>
              <p:nvPr/>
            </p:nvSpPr>
            <p:spPr>
              <a:xfrm>
                <a:off x="3376801" y="4498452"/>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376801" y="4498452"/>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3380073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pic>
        <p:nvPicPr>
          <p:cNvPr id="9" name="Content Placeholder 8">
            <a:extLst>
              <a:ext uri="{FF2B5EF4-FFF2-40B4-BE49-F238E27FC236}">
                <a16:creationId xmlns:a16="http://schemas.microsoft.com/office/drawing/2014/main" id="{FB389F63-7989-B145-47F7-56E2045B671C}"/>
              </a:ext>
            </a:extLst>
          </p:cNvPr>
          <p:cNvPicPr>
            <a:picLocks noGrp="1" noChangeAspect="1"/>
          </p:cNvPicPr>
          <p:nvPr>
            <p:ph idx="1"/>
          </p:nvPr>
        </p:nvPicPr>
        <p:blipFill>
          <a:blip r:embed="rId3"/>
          <a:stretch>
            <a:fillRect/>
          </a:stretch>
        </p:blipFill>
        <p:spPr>
          <a:xfrm>
            <a:off x="1187569" y="2131051"/>
            <a:ext cx="3402842" cy="2547233"/>
          </a:xfrm>
        </p:spPr>
      </p:pic>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11" name="Picture 10">
            <a:extLst>
              <a:ext uri="{FF2B5EF4-FFF2-40B4-BE49-F238E27FC236}">
                <a16:creationId xmlns:a16="http://schemas.microsoft.com/office/drawing/2014/main" id="{AA9A565B-00A1-A625-D325-01713BFFAD92}"/>
              </a:ext>
            </a:extLst>
          </p:cNvPr>
          <p:cNvPicPr>
            <a:picLocks noChangeAspect="1"/>
          </p:cNvPicPr>
          <p:nvPr/>
        </p:nvPicPr>
        <p:blipFill>
          <a:blip r:embed="rId4"/>
          <a:stretch>
            <a:fillRect/>
          </a:stretch>
        </p:blipFill>
        <p:spPr>
          <a:xfrm>
            <a:off x="5535937" y="1930566"/>
            <a:ext cx="5625705" cy="2547232"/>
          </a:xfrm>
          <a:prstGeom prst="rect">
            <a:avLst/>
          </a:prstGeom>
        </p:spPr>
      </p:pic>
    </p:spTree>
    <p:extLst>
      <p:ext uri="{BB962C8B-B14F-4D97-AF65-F5344CB8AC3E}">
        <p14:creationId xmlns:p14="http://schemas.microsoft.com/office/powerpoint/2010/main" val="2178480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895" y="126038"/>
            <a:ext cx="3874130" cy="1160526"/>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1104644" y="1496584"/>
            <a:ext cx="9713183" cy="5007318"/>
          </a:xfrm>
        </p:spPr>
        <p:txBody>
          <a:bodyPr>
            <a:normAutofit/>
          </a:bodyPr>
          <a:lstStyle/>
          <a:p>
            <a:r>
              <a:rPr lang="en-IN" dirty="0"/>
              <a:t>When a number of resistors are connected in such  a way that both the ends of individual resistors are connected together and two terminals of the resistors are connected to other part of the circuit then the circuit is called parallel circuit. </a:t>
            </a:r>
          </a:p>
          <a:p>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981" y="3516543"/>
            <a:ext cx="3852215" cy="209924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1076" y="3780269"/>
            <a:ext cx="2452681" cy="1571788"/>
          </a:xfrm>
          <a:prstGeom prst="rect">
            <a:avLst/>
          </a:prstGeom>
        </p:spPr>
      </p:pic>
      <p:sp>
        <p:nvSpPr>
          <p:cNvPr id="9" name="TextBox 8"/>
          <p:cNvSpPr txBox="1"/>
          <p:nvPr/>
        </p:nvSpPr>
        <p:spPr>
          <a:xfrm>
            <a:off x="3323155" y="5795285"/>
            <a:ext cx="1379865" cy="343492"/>
          </a:xfrm>
          <a:prstGeom prst="rect">
            <a:avLst/>
          </a:prstGeom>
          <a:noFill/>
        </p:spPr>
        <p:txBody>
          <a:bodyPr wrap="none" rtlCol="0">
            <a:spAutoFit/>
          </a:bodyPr>
          <a:lstStyle/>
          <a:p>
            <a:r>
              <a:rPr lang="en-IN" sz="1632" dirty="0"/>
              <a:t>Parallel circuit</a:t>
            </a:r>
          </a:p>
        </p:txBody>
      </p:sp>
      <p:sp>
        <p:nvSpPr>
          <p:cNvPr id="10" name="TextBox 9"/>
          <p:cNvSpPr txBox="1"/>
          <p:nvPr/>
        </p:nvSpPr>
        <p:spPr>
          <a:xfrm>
            <a:off x="7114693" y="5623539"/>
            <a:ext cx="2325445" cy="343492"/>
          </a:xfrm>
          <a:prstGeom prst="rect">
            <a:avLst/>
          </a:prstGeom>
          <a:noFill/>
        </p:spPr>
        <p:txBody>
          <a:bodyPr wrap="none" rtlCol="0">
            <a:spAutoFit/>
          </a:bodyPr>
          <a:lstStyle/>
          <a:p>
            <a:r>
              <a:rPr lang="en-IN" sz="1632" dirty="0"/>
              <a:t>Parallel equivalent circuit</a:t>
            </a:r>
          </a:p>
        </p:txBody>
      </p:sp>
    </p:spTree>
    <p:extLst>
      <p:ext uri="{BB962C8B-B14F-4D97-AF65-F5344CB8AC3E}">
        <p14:creationId xmlns:p14="http://schemas.microsoft.com/office/powerpoint/2010/main" val="2755054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4156" y="1496585"/>
                <a:ext cx="10825514" cy="4144102"/>
              </a:xfrm>
            </p:spPr>
            <p:txBody>
              <a:bodyPr>
                <a:normAutofit fontScale="92500" lnSpcReduction="10000"/>
              </a:bodyPr>
              <a:lstStyle/>
              <a:p>
                <a:r>
                  <a:rPr lang="en-IN" dirty="0"/>
                  <a:t>As the resistors are connected in </a:t>
                </a:r>
                <a:r>
                  <a:rPr lang="en-IN" b="1" dirty="0"/>
                  <a:t>parallel</a:t>
                </a:r>
                <a:r>
                  <a:rPr lang="en-IN" dirty="0"/>
                  <a:t>, the current through each resistor varies, but the </a:t>
                </a:r>
                <a:r>
                  <a:rPr lang="en-IN" b="1" dirty="0"/>
                  <a:t>voltage (V) remains the same</a:t>
                </a:r>
                <a:r>
                  <a:rPr lang="en-IN" dirty="0"/>
                  <a:t> throughout all resistors. </a:t>
                </a:r>
              </a:p>
              <a:p>
                <a:r>
                  <a:rPr lang="en-IN" dirty="0"/>
                  <a:t>The current across resistors are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dirty="0"/>
              </a:p>
              <a:p>
                <a:r>
                  <a:rPr lang="en-IN" dirty="0"/>
                  <a:t>The total current is  </a:t>
                </a:r>
                <a14:m>
                  <m:oMath xmlns:m="http://schemas.openxmlformats.org/officeDocument/2006/math">
                    <m:r>
                      <a:rPr lang="en-IN" b="1" i="1" smtClean="0">
                        <a:latin typeface="Cambria Math" panose="02040503050406030204" pitchFamily="18" charset="0"/>
                      </a:rPr>
                      <m:t>𝑰</m:t>
                    </m:r>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b="1" dirty="0"/>
              </a:p>
              <a:p>
                <a:r>
                  <a:rPr lang="en-IN" dirty="0"/>
                  <a:t>Applying ohm’s law in the circuit </a:t>
                </a:r>
                <a14:m>
                  <m:oMath xmlns:m="http://schemas.openxmlformats.org/officeDocument/2006/math">
                    <m:r>
                      <a:rPr lang="en-IN" sz="3083" b="1" i="1">
                        <a:latin typeface="Cambria Math" panose="02040503050406030204" pitchFamily="18" charset="0"/>
                      </a:rPr>
                      <m:t>𝑰</m:t>
                    </m:r>
                    <m:r>
                      <a:rPr lang="en-IN" sz="3083" b="1" i="1">
                        <a:latin typeface="Cambria Math" panose="02040503050406030204" pitchFamily="18" charset="0"/>
                      </a:rPr>
                      <m:t>=</m:t>
                    </m:r>
                    <m:f>
                      <m:fPr>
                        <m:ctrlPr>
                          <a:rPr lang="en-IN" sz="3083" b="1" i="1">
                            <a:latin typeface="Cambria Math" panose="02040503050406030204" pitchFamily="18" charset="0"/>
                          </a:rPr>
                        </m:ctrlPr>
                      </m:fPr>
                      <m:num>
                        <m:r>
                          <a:rPr lang="en-IN" sz="3083" b="1" i="1">
                            <a:latin typeface="Cambria Math" panose="02040503050406030204" pitchFamily="18" charset="0"/>
                          </a:rPr>
                          <m:t>𝑽</m:t>
                        </m:r>
                      </m:num>
                      <m:den>
                        <m:r>
                          <a:rPr lang="en-IN" sz="3083" b="1" i="1">
                            <a:latin typeface="Cambria Math" panose="02040503050406030204" pitchFamily="18" charset="0"/>
                          </a:rPr>
                          <m:t>𝑹</m:t>
                        </m:r>
                      </m:den>
                    </m:f>
                  </m:oMath>
                </a14:m>
                <a:endParaRPr lang="en-IN" b="1" dirty="0"/>
              </a:p>
              <a:p>
                <a:pPr marL="0" indent="0">
                  <a:buNone/>
                </a:pPr>
                <a:r>
                  <a:rPr lang="en-IN" b="1" dirty="0"/>
                  <a:t>					</a:t>
                </a:r>
                <a14:m>
                  <m:oMath xmlns:m="http://schemas.openxmlformats.org/officeDocument/2006/math">
                    <m:f>
                      <m:fPr>
                        <m:ctrlPr>
                          <a:rPr lang="en-IN" b="1" i="1" smtClean="0">
                            <a:latin typeface="Cambria Math" panose="02040503050406030204" pitchFamily="18" charset="0"/>
                          </a:rPr>
                        </m:ctrlPr>
                      </m:fPr>
                      <m:num>
                        <m:r>
                          <a:rPr lang="en-IN" b="1" i="1">
                            <a:latin typeface="Cambria Math" panose="02040503050406030204" pitchFamily="18" charset="0"/>
                          </a:rPr>
                          <m:t>𝑽</m:t>
                        </m:r>
                      </m:num>
                      <m:den>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𝒆𝒒</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a14:m>
                <a:r>
                  <a:rPr lang="en-IN" b="1" dirty="0"/>
                  <a:t> </a:t>
                </a:r>
                <a14:m>
                  <m:oMath xmlns:m="http://schemas.openxmlformats.org/officeDocument/2006/math">
                    <m:r>
                      <a:rPr lang="en-IN" b="1" i="0" smtClean="0">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𝟑</m:t>
                            </m:r>
                          </m:sub>
                        </m:sSub>
                      </m:den>
                    </m:f>
                  </m:oMath>
                </a14:m>
                <a:endParaRPr lang="en-IN" b="1" dirty="0"/>
              </a:p>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4156" y="1496585"/>
                <a:ext cx="10825514" cy="4144102"/>
              </a:xfrm>
              <a:blipFill>
                <a:blip r:embed="rId3"/>
                <a:stretch>
                  <a:fillRect l="-901" t="-3093"/>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6" name="Rounded Rectangle 5"/>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1604615" y="1496585"/>
            <a:ext cx="9213212" cy="4489051"/>
          </a:xfrm>
        </p:spPr>
        <p:txBody>
          <a:bodyPr>
            <a:normAutofit/>
          </a:bodyPr>
          <a:lstStyle/>
          <a:p>
            <a:pPr marL="0" indent="0">
              <a:buNone/>
            </a:pPr>
            <a:r>
              <a:rPr lang="en-IN" dirty="0"/>
              <a:t>When </a:t>
            </a:r>
            <a:r>
              <a:rPr lang="en-IN" b="1" dirty="0"/>
              <a:t>inductors</a:t>
            </a:r>
            <a:r>
              <a:rPr lang="en-IN" dirty="0"/>
              <a:t> are connected in parallel the equivalent inductance can be obtained using the formula</a:t>
            </a:r>
          </a:p>
          <a:p>
            <a:pPr marL="0" indent="0" algn="ctr">
              <a:buNone/>
            </a:pPr>
            <a:endParaRPr lang="en-IN" dirty="0"/>
          </a:p>
          <a:p>
            <a:pPr marL="0" indent="0">
              <a:buNone/>
            </a:pPr>
            <a:endParaRPr lang="en-IN" dirty="0"/>
          </a:p>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758400" y="4600220"/>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758400" y="4600220"/>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Rounded Rectangle 7"/>
              <p:cNvSpPr/>
              <p:nvPr/>
            </p:nvSpPr>
            <p:spPr>
              <a:xfrm>
                <a:off x="3758400" y="2385479"/>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758400" y="2385479"/>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891827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797799" y="1496585"/>
            <a:ext cx="10020028" cy="4489051"/>
          </a:xfrm>
        </p:spPr>
        <p:txBody>
          <a:bodyPr>
            <a:normAutofit/>
          </a:bodyPr>
          <a:lstStyle/>
          <a:p>
            <a:pPr marL="0" indent="0">
              <a:buNone/>
            </a:pPr>
            <a:endParaRPr lang="en-IN" dirty="0"/>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9" name="Picture 8">
            <a:extLst>
              <a:ext uri="{FF2B5EF4-FFF2-40B4-BE49-F238E27FC236}">
                <a16:creationId xmlns:a16="http://schemas.microsoft.com/office/drawing/2014/main" id="{A622923E-172D-7576-9C89-19BC3D29CFBF}"/>
              </a:ext>
            </a:extLst>
          </p:cNvPr>
          <p:cNvPicPr>
            <a:picLocks noChangeAspect="1"/>
          </p:cNvPicPr>
          <p:nvPr/>
        </p:nvPicPr>
        <p:blipFill>
          <a:blip r:embed="rId3"/>
          <a:stretch>
            <a:fillRect/>
          </a:stretch>
        </p:blipFill>
        <p:spPr>
          <a:xfrm>
            <a:off x="156720" y="2547920"/>
            <a:ext cx="5291409" cy="2054766"/>
          </a:xfrm>
          <a:prstGeom prst="rect">
            <a:avLst/>
          </a:prstGeom>
        </p:spPr>
      </p:pic>
      <p:pic>
        <p:nvPicPr>
          <p:cNvPr id="11" name="Picture 10">
            <a:extLst>
              <a:ext uri="{FF2B5EF4-FFF2-40B4-BE49-F238E27FC236}">
                <a16:creationId xmlns:a16="http://schemas.microsoft.com/office/drawing/2014/main" id="{8FF4910C-4B69-18E0-8FA6-C7C8895E6C4A}"/>
              </a:ext>
            </a:extLst>
          </p:cNvPr>
          <p:cNvPicPr>
            <a:picLocks noChangeAspect="1"/>
          </p:cNvPicPr>
          <p:nvPr/>
        </p:nvPicPr>
        <p:blipFill>
          <a:blip r:embed="rId4"/>
          <a:stretch>
            <a:fillRect/>
          </a:stretch>
        </p:blipFill>
        <p:spPr>
          <a:xfrm>
            <a:off x="5656345" y="2547920"/>
            <a:ext cx="5802561" cy="1999532"/>
          </a:xfrm>
          <a:prstGeom prst="rect">
            <a:avLst/>
          </a:prstGeom>
        </p:spPr>
      </p:pic>
    </p:spTree>
    <p:extLst>
      <p:ext uri="{BB962C8B-B14F-4D97-AF65-F5344CB8AC3E}">
        <p14:creationId xmlns:p14="http://schemas.microsoft.com/office/powerpoint/2010/main" val="3989736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8281" y="-97856"/>
            <a:ext cx="6093006"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1024864" y="1496584"/>
            <a:ext cx="9792963" cy="5007318"/>
          </a:xfrm>
        </p:spPr>
        <p:txBody>
          <a:bodyPr>
            <a:normAutofit/>
          </a:bodyPr>
          <a:lstStyle/>
          <a:p>
            <a:r>
              <a:rPr lang="en-IN" dirty="0"/>
              <a:t>A circuit which has resistors or other components connected in parallel and series is called a combined series and parallel circuit. </a:t>
            </a:r>
          </a:p>
          <a:p>
            <a:r>
              <a:rPr lang="en-IN" dirty="0"/>
              <a:t>The circuit below shows the series-parallel circuit.</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9013" y="3169970"/>
            <a:ext cx="6424663" cy="2422736"/>
          </a:xfrm>
          <a:prstGeom prst="rect">
            <a:avLst/>
          </a:prstGeom>
        </p:spPr>
      </p:pic>
      <p:sp>
        <p:nvSpPr>
          <p:cNvPr id="8" name="TextBox 7"/>
          <p:cNvSpPr txBox="1"/>
          <p:nvPr/>
        </p:nvSpPr>
        <p:spPr>
          <a:xfrm>
            <a:off x="4990428" y="5861583"/>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11536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38" y="-47652"/>
            <a:ext cx="6221881" cy="1325563"/>
          </a:xfrm>
        </p:spPr>
        <p:txBody>
          <a:bodyPr/>
          <a:lstStyle/>
          <a:p>
            <a:pPr algn="l"/>
            <a:r>
              <a:rPr lang="en-IN" b="1" dirty="0">
                <a:solidFill>
                  <a:schemeClr val="bg1"/>
                </a:solidFill>
              </a:rPr>
              <a:t>Series and Parallel circuits</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36701" y="1770642"/>
            <a:ext cx="5786360" cy="2908327"/>
          </a:xfrm>
        </p:spPr>
      </p:pic>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8" name="TextBox 7"/>
          <p:cNvSpPr txBox="1"/>
          <p:nvPr/>
        </p:nvSpPr>
        <p:spPr>
          <a:xfrm>
            <a:off x="4367293" y="5171700"/>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688176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fontScale="92500" lnSpcReduction="20000"/>
              </a:bodyPr>
              <a:lstStyle/>
              <a:p>
                <a:pPr marL="0" indent="0">
                  <a:buNone/>
                </a:pPr>
                <a:r>
                  <a:rPr lang="en-IN" sz="2176" b="1" dirty="0"/>
                  <a:t>		Resistance between node A and B is </a:t>
                </a:r>
              </a:p>
              <a:p>
                <a:pPr marL="0" indent="0">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endParaRPr lang="en-IN" dirty="0"/>
              </a:p>
              <a:p>
                <a:pPr marL="0" indent="0">
                  <a:buNone/>
                </a:pPr>
                <a:r>
                  <a:rPr lang="en-IN" dirty="0"/>
                  <a:t>				</a:t>
                </a:r>
                <a14:m>
                  <m:oMath xmlns:m="http://schemas.openxmlformats.org/officeDocument/2006/math">
                    <m:f>
                      <m:fPr>
                        <m:ctrlPr>
                          <a:rPr lang="en-IN" sz="3600" b="1" i="1">
                            <a:latin typeface="Cambria Math" panose="02040503050406030204" pitchFamily="18" charset="0"/>
                          </a:rPr>
                        </m:ctrlPr>
                      </m:fPr>
                      <m:num>
                        <m:r>
                          <a:rPr lang="en-IN" sz="3600" b="1" i="1">
                            <a:latin typeface="Cambria Math" panose="02040503050406030204" pitchFamily="18" charset="0"/>
                          </a:rPr>
                          <m:t>𝟏</m:t>
                        </m:r>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𝑨𝑩</m:t>
                            </m:r>
                          </m:sub>
                        </m:sSub>
                      </m:den>
                    </m:f>
                    <m:r>
                      <a:rPr lang="en-IN" sz="3600" b="1" i="1">
                        <a:latin typeface="Cambria Math" panose="02040503050406030204" pitchFamily="18" charset="0"/>
                      </a:rPr>
                      <m:t>= </m:t>
                    </m:r>
                    <m:f>
                      <m:fPr>
                        <m:ctrlPr>
                          <a:rPr lang="en-IN" sz="3600" b="1" i="1">
                            <a:latin typeface="Cambria Math" panose="02040503050406030204" pitchFamily="18" charset="0"/>
                          </a:rPr>
                        </m:ctrlPr>
                      </m:fPr>
                      <m:num>
                        <m:sSub>
                          <m:sSubPr>
                            <m:ctrlPr>
                              <a:rPr lang="en-IN" sz="3600" b="1" i="1">
                                <a:latin typeface="Cambria Math" panose="02040503050406030204" pitchFamily="18" charset="0"/>
                              </a:rPr>
                            </m:ctrlPr>
                          </m:sSubPr>
                          <m:e>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r>
                              <a:rPr lang="en-IN" sz="3600" b="1" i="1">
                                <a:latin typeface="Cambria Math" panose="02040503050406030204" pitchFamily="18" charset="0"/>
                              </a:rPr>
                              <m:t>+ </m:t>
                            </m:r>
                            <m:r>
                              <a:rPr lang="en-IN" sz="3600" b="1" i="1">
                                <a:latin typeface="Cambria Math" panose="02040503050406030204" pitchFamily="18" charset="0"/>
                              </a:rPr>
                              <m:t>𝑹</m:t>
                            </m:r>
                          </m:e>
                          <m:sub>
                            <m:r>
                              <a:rPr lang="en-IN" sz="3600" b="1" i="1">
                                <a:latin typeface="Cambria Math" panose="02040503050406030204" pitchFamily="18" charset="0"/>
                              </a:rPr>
                              <m:t>𝟐</m:t>
                            </m:r>
                          </m:sub>
                        </m:sSub>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𝟐</m:t>
                            </m:r>
                          </m:sub>
                        </m:sSub>
                      </m:den>
                    </m:f>
                  </m:oMath>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r>
                  <a:rPr lang="en-IN" b="1" dirty="0"/>
                  <a:t>		Resistance between node B and C is</a:t>
                </a:r>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𝑩𝑪</m:t>
                          </m:r>
                        </m:sub>
                      </m:sSub>
                      <m:r>
                        <a:rPr lang="en-IN" sz="2400" b="1" i="1">
                          <a:latin typeface="Cambria Math" panose="02040503050406030204" pitchFamily="18" charset="0"/>
                        </a:rPr>
                        <m:t>=</m:t>
                      </m:r>
                      <m:sSub>
                        <m:sSubPr>
                          <m:ctrlPr>
                            <a:rPr lang="en-IN" sz="2400" b="1" i="1">
                              <a:latin typeface="Cambria Math" panose="02040503050406030204" pitchFamily="18" charset="0"/>
                            </a:rPr>
                          </m:ctrlPr>
                        </m:sSubPr>
                        <m:e>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r>
                            <a:rPr lang="en-IN" sz="2400" b="1" i="1">
                              <a:latin typeface="Cambria Math" panose="02040503050406030204" pitchFamily="18" charset="0"/>
                            </a:rPr>
                            <m:t>+ </m:t>
                          </m:r>
                          <m:r>
                            <a:rPr lang="en-IN" sz="2400" b="1" i="1">
                              <a:latin typeface="Cambria Math" panose="02040503050406030204" pitchFamily="18" charset="0"/>
                            </a:rPr>
                            <m:t>𝑹</m:t>
                          </m:r>
                        </m:e>
                        <m:sub>
                          <m:r>
                            <a:rPr lang="en-IN" sz="2400" b="1" i="1">
                              <a:latin typeface="Cambria Math" panose="02040503050406030204" pitchFamily="18" charset="0"/>
                            </a:rPr>
                            <m:t>𝟒</m:t>
                          </m:r>
                        </m:sub>
                      </m:sSub>
                    </m:oMath>
                  </m:oMathPara>
                </a14:m>
                <a:endParaRPr lang="en-IN" b="1" dirty="0"/>
              </a:p>
              <a:p>
                <a:pPr marL="0" indent="0">
                  <a:buNone/>
                </a:pPr>
                <a:r>
                  <a:rPr lang="en-IN" sz="2358" b="1" dirty="0"/>
                  <a:t>	</a:t>
                </a:r>
                <a:endParaRPr lang="en-IN" sz="2630"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2198"/>
                </a:stretch>
              </a:blipFill>
            </p:spPr>
            <p:txBody>
              <a:bodyPr/>
              <a:lstStyle/>
              <a:p>
                <a:r>
                  <a:rPr lang="en-GB">
                    <a:noFill/>
                  </a:rPr>
                  <a:t> </a:t>
                </a:r>
              </a:p>
            </p:txBody>
          </p:sp>
        </mc:Fallback>
      </mc:AlternateContent>
    </p:spTree>
    <p:extLst>
      <p:ext uri="{BB962C8B-B14F-4D97-AF65-F5344CB8AC3E}">
        <p14:creationId xmlns:p14="http://schemas.microsoft.com/office/powerpoint/2010/main" val="39174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a:bodyPr>
              <a:lstStyle/>
              <a:p>
                <a:pPr marL="0" indent="0">
                  <a:buNone/>
                </a:pPr>
                <a:r>
                  <a:rPr lang="en-IN" sz="2176" b="1" dirty="0"/>
                  <a:t>	</a:t>
                </a:r>
                <a:r>
                  <a:rPr lang="en-IN" sz="2358" b="1" dirty="0"/>
                  <a:t>Resistance between node C and D is </a:t>
                </a:r>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dirty="0"/>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1587"/>
                </a:stretch>
              </a:blipFill>
            </p:spPr>
            <p:txBody>
              <a:bodyPr/>
              <a:lstStyle/>
              <a:p>
                <a:r>
                  <a:rPr lang="en-GB">
                    <a:noFill/>
                  </a:rPr>
                  <a:t> </a:t>
                </a:r>
              </a:p>
            </p:txBody>
          </p:sp>
        </mc:Fallback>
      </mc:AlternateContent>
    </p:spTree>
    <p:extLst>
      <p:ext uri="{BB962C8B-B14F-4D97-AF65-F5344CB8AC3E}">
        <p14:creationId xmlns:p14="http://schemas.microsoft.com/office/powerpoint/2010/main" val="4096985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645701" cy="4525963"/>
              </a:xfrm>
            </p:spPr>
            <p:txBody>
              <a:bodyPr>
                <a:normAutofit/>
              </a:bodyPr>
              <a:lstStyle/>
              <a:p>
                <a:pPr marL="0" indent="0">
                  <a:buNone/>
                </a:pPr>
                <a:r>
                  <a:rPr lang="en-IN" sz="2176" b="1" dirty="0"/>
                  <a:t>The equivalent resistance is </a:t>
                </a:r>
              </a:p>
              <a:p>
                <a:pPr marL="0" indent="0">
                  <a:buNone/>
                </a:pPr>
                <a:endParaRPr lang="en-IN" sz="2176" b="1" dirty="0"/>
              </a:p>
              <a:p>
                <a:pPr marL="0" indent="0">
                  <a:buNone/>
                </a:pPr>
                <a14:m>
                  <m:oMathPara xmlns:m="http://schemas.openxmlformats.org/officeDocument/2006/math">
                    <m:oMathParaPr>
                      <m:jc m:val="centerGroup"/>
                    </m:oMathParaPr>
                    <m:oMath xmlns:m="http://schemas.openxmlformats.org/officeDocument/2006/math">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𝒆𝒒</m:t>
                          </m:r>
                        </m:sub>
                      </m:sSub>
                      <m:r>
                        <a:rPr lang="en-IN" sz="2176" b="1" i="1">
                          <a:latin typeface="Cambria Math" panose="02040503050406030204" pitchFamily="18" charset="0"/>
                        </a:rPr>
                        <m:t>=</m:t>
                      </m:r>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𝑨𝑩</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𝑩𝑪</m:t>
                          </m:r>
                        </m:sub>
                      </m:sSub>
                      <m:r>
                        <a:rPr lang="en-IN" sz="2176" b="1" i="1">
                          <a:latin typeface="Cambria Math" panose="02040503050406030204" pitchFamily="18" charset="0"/>
                        </a:rPr>
                        <m:t>+</m:t>
                      </m:r>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𝑪𝑫</m:t>
                          </m:r>
                        </m:sub>
                      </m:sSub>
                    </m:oMath>
                  </m:oMathPara>
                </a14:m>
                <a:endParaRPr lang="en-IN" sz="2176" b="1" dirty="0"/>
              </a:p>
              <a:p>
                <a:pPr marL="0" indent="0" algn="ctr">
                  <a:buNone/>
                </a:pPr>
                <a:endParaRPr lang="en-IN" sz="2176" b="1" dirty="0"/>
              </a:p>
              <a:p>
                <a:pPr marL="0" indent="0" algn="ctr">
                  <a:buNone/>
                </a:pPr>
                <a14:m>
                  <m:oMath xmlns:m="http://schemas.openxmlformats.org/officeDocument/2006/math">
                    <m:sSub>
                      <m:sSubPr>
                        <m:ctrlPr>
                          <a:rPr lang="en-IN" sz="1632" b="1" i="1">
                            <a:latin typeface="Cambria Math" panose="02040503050406030204" pitchFamily="18" charset="0"/>
                          </a:rPr>
                        </m:ctrlPr>
                      </m:sSubPr>
                      <m:e>
                        <m:r>
                          <a:rPr lang="en-IN" sz="1632" b="1" i="1">
                            <a:latin typeface="Cambria Math" panose="02040503050406030204" pitchFamily="18" charset="0"/>
                          </a:rPr>
                          <m:t>𝑹</m:t>
                        </m:r>
                      </m:e>
                      <m:sub>
                        <m:r>
                          <a:rPr lang="en-IN" sz="1632" b="1" i="1">
                            <a:latin typeface="Cambria Math" panose="02040503050406030204" pitchFamily="18" charset="0"/>
                          </a:rPr>
                          <m:t>𝒆𝒒</m:t>
                        </m:r>
                      </m:sub>
                    </m:sSub>
                    <m:r>
                      <a:rPr lang="en-IN" sz="1632" b="1" i="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𝟐</m:t>
                            </m:r>
                          </m:sub>
                        </m:sSub>
                      </m:num>
                      <m:den>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𝟐</m:t>
                            </m:r>
                          </m:sub>
                        </m:sSub>
                      </m:den>
                    </m:f>
                  </m:oMath>
                </a14:m>
                <a:r>
                  <a:rPr lang="en-IN" sz="2539" b="1" dirty="0"/>
                  <a:t> + </a:t>
                </a:r>
                <a14:m>
                  <m:oMath xmlns:m="http://schemas.openxmlformats.org/officeDocument/2006/math">
                    <m:sSub>
                      <m:sSubPr>
                        <m:ctrlPr>
                          <a:rPr lang="en-IN" sz="1814" b="1" i="1">
                            <a:latin typeface="Cambria Math" panose="02040503050406030204" pitchFamily="18" charset="0"/>
                          </a:rPr>
                        </m:ctrlPr>
                      </m:sSubPr>
                      <m:e>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𝟑</m:t>
                            </m:r>
                          </m:sub>
                        </m:sSub>
                        <m:r>
                          <a:rPr lang="en-IN" sz="1814" b="1" i="1">
                            <a:latin typeface="Cambria Math" panose="02040503050406030204" pitchFamily="18" charset="0"/>
                          </a:rPr>
                          <m:t>+ </m:t>
                        </m:r>
                        <m:r>
                          <a:rPr lang="en-IN" sz="1814" b="1" i="1">
                            <a:latin typeface="Cambria Math" panose="02040503050406030204" pitchFamily="18" charset="0"/>
                          </a:rPr>
                          <m:t>𝑹</m:t>
                        </m:r>
                      </m:e>
                      <m:sub>
                        <m:r>
                          <a:rPr lang="en-IN" sz="1814" b="1" i="1">
                            <a:latin typeface="Cambria Math" panose="02040503050406030204" pitchFamily="18" charset="0"/>
                          </a:rPr>
                          <m:t>𝟒</m:t>
                        </m:r>
                      </m:sub>
                    </m:sSub>
                    <m:r>
                      <a:rPr lang="en-IN" sz="1814" b="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𝟔</m:t>
                            </m:r>
                          </m:sub>
                        </m:sSub>
                      </m:num>
                      <m:den>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𝟔</m:t>
                            </m:r>
                          </m:sub>
                        </m:sSub>
                      </m:den>
                    </m:f>
                  </m:oMath>
                </a14:m>
                <a:endParaRPr lang="en-IN" sz="2176"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645701" cy="4525963"/>
              </a:xfrm>
              <a:blipFill>
                <a:blip r:embed="rId3"/>
                <a:stretch>
                  <a:fillRect l="-917" t="-1617"/>
                </a:stretch>
              </a:blipFill>
            </p:spPr>
            <p:txBody>
              <a:bodyPr/>
              <a:lstStyle/>
              <a:p>
                <a:r>
                  <a:rPr lang="en-GB">
                    <a:noFill/>
                  </a:rPr>
                  <a:t> </a:t>
                </a:r>
              </a:p>
            </p:txBody>
          </p:sp>
        </mc:Fallback>
      </mc:AlternateContent>
    </p:spTree>
    <p:extLst>
      <p:ext uri="{BB962C8B-B14F-4D97-AF65-F5344CB8AC3E}">
        <p14:creationId xmlns:p14="http://schemas.microsoft.com/office/powerpoint/2010/main" val="1846469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28" y="0"/>
            <a:ext cx="5972143"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4294967295"/>
          </p:nvPr>
        </p:nvSpPr>
        <p:spPr>
          <a:xfrm>
            <a:off x="8331200" y="6461125"/>
            <a:ext cx="3860800" cy="365125"/>
          </a:xfrm>
          <a:prstGeom prst="rect">
            <a:avLst/>
          </a:prstGeom>
        </p:spPr>
        <p:txBody>
          <a:bodyPr/>
          <a:lstStyle/>
          <a:p>
            <a:r>
              <a:rPr lang="en-IN"/>
              <a:t>Electronics Principles and Concepts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19</a:t>
            </a:fld>
            <a:endParaRPr lang="en-US" dirty="0"/>
          </a:p>
        </p:txBody>
      </p:sp>
      <p:sp>
        <p:nvSpPr>
          <p:cNvPr id="8" name="Content Placeholder 7">
            <a:extLst>
              <a:ext uri="{FF2B5EF4-FFF2-40B4-BE49-F238E27FC236}">
                <a16:creationId xmlns:a16="http://schemas.microsoft.com/office/drawing/2014/main" id="{B4798D9B-6E5C-9642-0C68-1C3B60EAEB62}"/>
              </a:ext>
            </a:extLst>
          </p:cNvPr>
          <p:cNvSpPr>
            <a:spLocks noGrp="1"/>
          </p:cNvSpPr>
          <p:nvPr>
            <p:ph idx="1"/>
          </p:nvPr>
        </p:nvSpPr>
        <p:spPr>
          <a:xfrm>
            <a:off x="142907" y="1325563"/>
            <a:ext cx="11594969" cy="3651349"/>
          </a:xfrm>
        </p:spPr>
        <p:txBody>
          <a:bodyPr/>
          <a:lstStyle/>
          <a:p>
            <a:pPr marL="0" indent="0">
              <a:buNone/>
            </a:pPr>
            <a:r>
              <a:rPr lang="en-GB" dirty="0"/>
              <a:t>Calculate the total resistance in the following circuit </a:t>
            </a:r>
          </a:p>
        </p:txBody>
      </p:sp>
      <p:pic>
        <p:nvPicPr>
          <p:cNvPr id="9" name="Content Placeholder 6">
            <a:extLst>
              <a:ext uri="{FF2B5EF4-FFF2-40B4-BE49-F238E27FC236}">
                <a16:creationId xmlns:a16="http://schemas.microsoft.com/office/drawing/2014/main" id="{9D5B5D6E-499B-FB6B-9963-30AA787FD310}"/>
              </a:ext>
            </a:extLst>
          </p:cNvPr>
          <p:cNvPicPr>
            <a:picLocks noChangeAspect="1"/>
          </p:cNvPicPr>
          <p:nvPr/>
        </p:nvPicPr>
        <p:blipFill>
          <a:blip r:embed="rId3"/>
          <a:stretch>
            <a:fillRect/>
          </a:stretch>
        </p:blipFill>
        <p:spPr>
          <a:xfrm>
            <a:off x="846128" y="2358227"/>
            <a:ext cx="4202122" cy="2023532"/>
          </a:xfrm>
          <a:prstGeom prst="rect">
            <a:avLst/>
          </a:prstGeom>
        </p:spPr>
      </p:pic>
    </p:spTree>
    <p:extLst>
      <p:ext uri="{BB962C8B-B14F-4D97-AF65-F5344CB8AC3E}">
        <p14:creationId xmlns:p14="http://schemas.microsoft.com/office/powerpoint/2010/main" val="129513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6" name="Content Placeholder 5">
            <a:extLst>
              <a:ext uri="{FF2B5EF4-FFF2-40B4-BE49-F238E27FC236}">
                <a16:creationId xmlns:a16="http://schemas.microsoft.com/office/drawing/2014/main" id="{802F0FE4-D322-DCBF-E291-7CDB30CEE552}"/>
              </a:ext>
            </a:extLst>
          </p:cNvPr>
          <p:cNvSpPr>
            <a:spLocks noGrp="1"/>
          </p:cNvSpPr>
          <p:nvPr>
            <p:ph idx="1"/>
          </p:nvPr>
        </p:nvSpPr>
        <p:spPr/>
        <p:txBody>
          <a:bodyPr/>
          <a:lstStyle/>
          <a:p>
            <a:pPr marL="0" indent="0">
              <a:buNone/>
            </a:pPr>
            <a:r>
              <a:rPr lang="en-GB" dirty="0"/>
              <a:t>Calculate the total resistance in the following circuit.</a:t>
            </a:r>
          </a:p>
        </p:txBody>
      </p:sp>
      <p:pic>
        <p:nvPicPr>
          <p:cNvPr id="9" name="Picture 8">
            <a:extLst>
              <a:ext uri="{FF2B5EF4-FFF2-40B4-BE49-F238E27FC236}">
                <a16:creationId xmlns:a16="http://schemas.microsoft.com/office/drawing/2014/main" id="{A7B64A33-9017-642B-359E-6FFBD41E62D2}"/>
              </a:ext>
            </a:extLst>
          </p:cNvPr>
          <p:cNvPicPr>
            <a:picLocks noChangeAspect="1"/>
          </p:cNvPicPr>
          <p:nvPr/>
        </p:nvPicPr>
        <p:blipFill>
          <a:blip r:embed="rId3"/>
          <a:stretch>
            <a:fillRect/>
          </a:stretch>
        </p:blipFill>
        <p:spPr>
          <a:xfrm>
            <a:off x="574504" y="2209132"/>
            <a:ext cx="5017492" cy="2650517"/>
          </a:xfrm>
          <a:prstGeom prst="rect">
            <a:avLst/>
          </a:prstGeom>
        </p:spPr>
      </p:pic>
    </p:spTree>
    <p:extLst>
      <p:ext uri="{BB962C8B-B14F-4D97-AF65-F5344CB8AC3E}">
        <p14:creationId xmlns:p14="http://schemas.microsoft.com/office/powerpoint/2010/main" val="845906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10" name="Picture 9">
            <a:extLst>
              <a:ext uri="{FF2B5EF4-FFF2-40B4-BE49-F238E27FC236}">
                <a16:creationId xmlns:a16="http://schemas.microsoft.com/office/drawing/2014/main" id="{63A655F5-7EF0-7026-ED3D-5402E7410596}"/>
              </a:ext>
            </a:extLst>
          </p:cNvPr>
          <p:cNvPicPr>
            <a:picLocks noChangeAspect="1"/>
          </p:cNvPicPr>
          <p:nvPr/>
        </p:nvPicPr>
        <p:blipFill>
          <a:blip r:embed="rId3"/>
          <a:stretch>
            <a:fillRect/>
          </a:stretch>
        </p:blipFill>
        <p:spPr>
          <a:xfrm>
            <a:off x="1189037" y="2560637"/>
            <a:ext cx="3590925" cy="2752725"/>
          </a:xfrm>
          <a:prstGeom prst="rect">
            <a:avLst/>
          </a:prstGeom>
        </p:spPr>
      </p:pic>
    </p:spTree>
    <p:extLst>
      <p:ext uri="{BB962C8B-B14F-4D97-AF65-F5344CB8AC3E}">
        <p14:creationId xmlns:p14="http://schemas.microsoft.com/office/powerpoint/2010/main" val="390416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C179CB0-1E1C-0CD3-4B29-3FDF46511E5D}"/>
              </a:ext>
            </a:extLst>
          </p:cNvPr>
          <p:cNvPicPr>
            <a:picLocks noChangeAspect="1"/>
          </p:cNvPicPr>
          <p:nvPr/>
        </p:nvPicPr>
        <p:blipFill>
          <a:blip r:embed="rId3"/>
          <a:stretch>
            <a:fillRect/>
          </a:stretch>
        </p:blipFill>
        <p:spPr>
          <a:xfrm>
            <a:off x="519112" y="2593975"/>
            <a:ext cx="5781675" cy="2495550"/>
          </a:xfrm>
          <a:prstGeom prst="rect">
            <a:avLst/>
          </a:prstGeom>
        </p:spPr>
      </p:pic>
    </p:spTree>
    <p:extLst>
      <p:ext uri="{BB962C8B-B14F-4D97-AF65-F5344CB8AC3E}">
        <p14:creationId xmlns:p14="http://schemas.microsoft.com/office/powerpoint/2010/main" val="2388924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F4F05A2-33E9-D81D-D0C6-B5CF16DAB1F8}"/>
              </a:ext>
            </a:extLst>
          </p:cNvPr>
          <p:cNvPicPr>
            <a:picLocks noChangeAspect="1"/>
          </p:cNvPicPr>
          <p:nvPr/>
        </p:nvPicPr>
        <p:blipFill>
          <a:blip r:embed="rId3"/>
          <a:stretch>
            <a:fillRect/>
          </a:stretch>
        </p:blipFill>
        <p:spPr>
          <a:xfrm>
            <a:off x="609600" y="2732087"/>
            <a:ext cx="6276975" cy="2066925"/>
          </a:xfrm>
          <a:prstGeom prst="rect">
            <a:avLst/>
          </a:prstGeom>
        </p:spPr>
      </p:pic>
    </p:spTree>
    <p:extLst>
      <p:ext uri="{BB962C8B-B14F-4D97-AF65-F5344CB8AC3E}">
        <p14:creationId xmlns:p14="http://schemas.microsoft.com/office/powerpoint/2010/main" val="2469197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7" name="Picture 6">
            <a:extLst>
              <a:ext uri="{FF2B5EF4-FFF2-40B4-BE49-F238E27FC236}">
                <a16:creationId xmlns:a16="http://schemas.microsoft.com/office/drawing/2014/main" id="{A0981390-50B4-B7B4-F634-4F7629CAE71D}"/>
              </a:ext>
            </a:extLst>
          </p:cNvPr>
          <p:cNvPicPr>
            <a:picLocks noChangeAspect="1"/>
          </p:cNvPicPr>
          <p:nvPr/>
        </p:nvPicPr>
        <p:blipFill>
          <a:blip r:embed="rId3"/>
          <a:stretch>
            <a:fillRect/>
          </a:stretch>
        </p:blipFill>
        <p:spPr>
          <a:xfrm>
            <a:off x="544512" y="2717670"/>
            <a:ext cx="5781675" cy="2181225"/>
          </a:xfrm>
          <a:prstGeom prst="rect">
            <a:avLst/>
          </a:prstGeom>
        </p:spPr>
      </p:pic>
    </p:spTree>
    <p:extLst>
      <p:ext uri="{BB962C8B-B14F-4D97-AF65-F5344CB8AC3E}">
        <p14:creationId xmlns:p14="http://schemas.microsoft.com/office/powerpoint/2010/main" val="1892987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2050" name="Picture 2">
            <a:extLst>
              <a:ext uri="{FF2B5EF4-FFF2-40B4-BE49-F238E27FC236}">
                <a16:creationId xmlns:a16="http://schemas.microsoft.com/office/drawing/2014/main" id="{712EC412-7782-35B8-82B0-8CDCEE936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476500"/>
            <a:ext cx="5181600"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9950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p:txBody>
          <a:bodyPr/>
          <a:lstStyle/>
          <a:p>
            <a:r>
              <a:rPr lang="en-IN"/>
              <a:t>Electronics Principles and Concepts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1026" name="Picture 2">
            <a:extLst>
              <a:ext uri="{FF2B5EF4-FFF2-40B4-BE49-F238E27FC236}">
                <a16:creationId xmlns:a16="http://schemas.microsoft.com/office/drawing/2014/main" id="{A583AAA0-BBAD-DEE6-9CA7-E783E5997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4113" y="2625267"/>
            <a:ext cx="32861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1206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Electronics Principles and Concepts</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27</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899</Words>
  <Application>Microsoft Office PowerPoint</Application>
  <PresentationFormat>Widescreen</PresentationFormat>
  <Paragraphs>185</Paragraphs>
  <Slides>27</Slides>
  <Notes>25</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27</vt:i4>
      </vt:variant>
    </vt:vector>
  </HeadingPairs>
  <TitlesOfParts>
    <vt:vector size="51"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Series and parallel circuits</vt:lpstr>
      <vt:lpstr>Series circuits</vt:lpstr>
      <vt:lpstr>Series circuit</vt:lpstr>
      <vt:lpstr>Series circuit</vt:lpstr>
      <vt:lpstr>Series circuit</vt:lpstr>
      <vt:lpstr>Series circuit</vt:lpstr>
      <vt:lpstr>Parallel circuit</vt:lpstr>
      <vt:lpstr>Parallel circuits</vt:lpstr>
      <vt:lpstr>Parallel circuit</vt:lpstr>
      <vt:lpstr>Parallel circuit</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136</cp:revision>
  <dcterms:created xsi:type="dcterms:W3CDTF">2021-03-09T15:35:42Z</dcterms:created>
  <dcterms:modified xsi:type="dcterms:W3CDTF">2022-11-08T10:11:32Z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