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2" r:id="rId7"/>
    <p:sldId id="261" r:id="rId8"/>
    <p:sldId id="263" r:id="rId9"/>
    <p:sldId id="264" r:id="rId10"/>
    <p:sldId id="265" r:id="rId11"/>
    <p:sldId id="266" r:id="rId12"/>
    <p:sldId id="267" r:id="rId13"/>
    <p:sldId id="269" r:id="rId14"/>
    <p:sldId id="270" r:id="rId15"/>
    <p:sldId id="271" r:id="rId16"/>
    <p:sldId id="272" r:id="rId17"/>
    <p:sldId id="273" r:id="rId18"/>
    <p:sldId id="275" r:id="rId19"/>
    <p:sldId id="276" r:id="rId20"/>
    <p:sldId id="277" r:id="rId21"/>
    <p:sldId id="278" r:id="rId22"/>
    <p:sldId id="279" r:id="rId23"/>
    <p:sldId id="280" r:id="rId24"/>
    <p:sldId id="281" r:id="rId25"/>
    <p:sldId id="282" r:id="rId26"/>
    <p:sldId id="284" r:id="rId27"/>
    <p:sldId id="283" r:id="rId2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1"/>
    <p:restoredTop sz="95865"/>
  </p:normalViewPr>
  <p:slideViewPr>
    <p:cSldViewPr snapToGrid="0">
      <p:cViewPr varScale="1">
        <p:scale>
          <a:sx n="90" d="100"/>
          <a:sy n="90" d="100"/>
        </p:scale>
        <p:origin x="232" y="6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GB"/>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a:t>10/27/22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a:t>10/27/22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GB"/>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a:t>10/27/22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GB"/>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a:t>10/27/22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GB"/>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a:t>10/27/22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a:t>10/27/22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48A87A34-81AB-432B-8DAE-1953F412C126}" type="datetimeFigureOut">
              <a:rPr lang="en-US"/>
              <a:t>10/27/22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GB"/>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a:t>10/27/22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a:t>10/27/22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a:t>10/27/22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a:t>10/27/22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GB"/>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a:t>10/27/22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a:t>‹#›</a:t>
            </a:fld>
            <a:endParaRPr lang="en-US" dirty="0"/>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a:t>10/27/22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GB"/>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a:t>10/27/22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GB"/>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dirty="0"/>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dirty="0"/>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dirty="0"/>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a:t>10/27/22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a:t>10/27/22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GB"/>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a:t>10/27/22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48A87A34-81AB-432B-8DAE-1953F412C126}" type="datetimeFigureOut">
              <a:rPr lang="en-US"/>
              <a:pPr/>
              <a:t>10/27/22</a:t>
            </a:fld>
            <a:endParaRPr lang="en-US" dirty="0"/>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6D22F896-40B5-4ADD-8801-0D06FADFA095}" type="slidenum">
              <a:rPr lang="en-US"/>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https://www.bbc.co.uk/news/uk-politics-49810261"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D056F8-F64E-6D15-6245-CAE34A550167}"/>
              </a:ext>
            </a:extLst>
          </p:cNvPr>
          <p:cNvSpPr>
            <a:spLocks noGrp="1"/>
          </p:cNvSpPr>
          <p:nvPr>
            <p:ph type="ctrTitle"/>
          </p:nvPr>
        </p:nvSpPr>
        <p:spPr/>
        <p:txBody>
          <a:bodyPr/>
          <a:lstStyle/>
          <a:p>
            <a:r>
              <a:rPr lang="en-US" dirty="0"/>
              <a:t>The nature of the uk constitution</a:t>
            </a:r>
          </a:p>
        </p:txBody>
      </p:sp>
    </p:spTree>
    <p:extLst>
      <p:ext uri="{BB962C8B-B14F-4D97-AF65-F5344CB8AC3E}">
        <p14:creationId xmlns:p14="http://schemas.microsoft.com/office/powerpoint/2010/main" val="17534435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8D2719-A7A4-8F34-7E4F-CDCF46135C72}"/>
              </a:ext>
            </a:extLst>
          </p:cNvPr>
          <p:cNvSpPr>
            <a:spLocks noGrp="1"/>
          </p:cNvSpPr>
          <p:nvPr>
            <p:ph type="title"/>
          </p:nvPr>
        </p:nvSpPr>
        <p:spPr/>
        <p:txBody>
          <a:bodyPr/>
          <a:lstStyle/>
          <a:p>
            <a:r>
              <a:rPr lang="en-US" dirty="0"/>
              <a:t>Learning objectives</a:t>
            </a:r>
          </a:p>
        </p:txBody>
      </p:sp>
      <p:sp>
        <p:nvSpPr>
          <p:cNvPr id="4" name="TextBox 3">
            <a:extLst>
              <a:ext uri="{FF2B5EF4-FFF2-40B4-BE49-F238E27FC236}">
                <a16:creationId xmlns:a16="http://schemas.microsoft.com/office/drawing/2014/main" id="{77CFCF96-9FE4-1CB0-C2FD-D1EE1BDC1F48}"/>
              </a:ext>
            </a:extLst>
          </p:cNvPr>
          <p:cNvSpPr txBox="1"/>
          <p:nvPr/>
        </p:nvSpPr>
        <p:spPr>
          <a:xfrm>
            <a:off x="1004711" y="2088444"/>
            <a:ext cx="9437511" cy="1754326"/>
          </a:xfrm>
          <a:prstGeom prst="rect">
            <a:avLst/>
          </a:prstGeom>
          <a:noFill/>
        </p:spPr>
        <p:txBody>
          <a:bodyPr wrap="square" rtlCol="0">
            <a:spAutoFit/>
          </a:bodyPr>
          <a:lstStyle/>
          <a:p>
            <a:pPr marL="285750" indent="-285750">
              <a:buFontTx/>
              <a:buChar char="-"/>
            </a:pPr>
            <a:r>
              <a:rPr lang="en-US" dirty="0"/>
              <a:t>Describe what a constitution is;</a:t>
            </a:r>
          </a:p>
          <a:p>
            <a:pPr marL="285750" indent="-285750">
              <a:buFontTx/>
              <a:buChar char="-"/>
            </a:pPr>
            <a:r>
              <a:rPr lang="en-US" dirty="0"/>
              <a:t>Compare the differences between a codified and uncodified constitution;</a:t>
            </a:r>
          </a:p>
          <a:p>
            <a:pPr marL="285750" indent="-285750">
              <a:buFontTx/>
              <a:buChar char="-"/>
            </a:pPr>
            <a:r>
              <a:rPr lang="en-US" dirty="0"/>
              <a:t>Outline the sources of the UK constitutions;</a:t>
            </a:r>
          </a:p>
          <a:p>
            <a:pPr marL="285750" indent="-285750">
              <a:buFontTx/>
              <a:buChar char="-"/>
            </a:pPr>
            <a:r>
              <a:rPr lang="en-US" dirty="0"/>
              <a:t>Describe parliament sovereignty;</a:t>
            </a:r>
          </a:p>
          <a:p>
            <a:pPr marL="285750" indent="-285750">
              <a:buFontTx/>
              <a:buChar char="-"/>
            </a:pPr>
            <a:r>
              <a:rPr lang="en-US" dirty="0"/>
              <a:t>Explain the rule of law;</a:t>
            </a:r>
          </a:p>
          <a:p>
            <a:pPr marL="285750" indent="-285750">
              <a:buFontTx/>
              <a:buChar char="-"/>
            </a:pPr>
            <a:r>
              <a:rPr lang="en-US" dirty="0"/>
              <a:t>Outline what devolution is.</a:t>
            </a:r>
          </a:p>
        </p:txBody>
      </p:sp>
    </p:spTree>
    <p:extLst>
      <p:ext uri="{BB962C8B-B14F-4D97-AF65-F5344CB8AC3E}">
        <p14:creationId xmlns:p14="http://schemas.microsoft.com/office/powerpoint/2010/main" val="20555273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446F2B05-D14A-46C1-B94D-81BAFA34CA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Picture 7">
            <a:extLst>
              <a:ext uri="{FF2B5EF4-FFF2-40B4-BE49-F238E27FC236}">
                <a16:creationId xmlns:a16="http://schemas.microsoft.com/office/drawing/2014/main" id="{AAFEDE90-129A-5314-87B7-9EFFA401B366}"/>
              </a:ext>
            </a:extLst>
          </p:cNvPr>
          <p:cNvPicPr>
            <a:picLocks noChangeAspect="1"/>
          </p:cNvPicPr>
          <p:nvPr/>
        </p:nvPicPr>
        <p:blipFill>
          <a:blip r:embed="rId2"/>
          <a:stretch>
            <a:fillRect/>
          </a:stretch>
        </p:blipFill>
        <p:spPr>
          <a:xfrm>
            <a:off x="7505056" y="145738"/>
            <a:ext cx="3463840" cy="6566524"/>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pic>
        <p:nvPicPr>
          <p:cNvPr id="15" name="Picture 14">
            <a:extLst>
              <a:ext uri="{FF2B5EF4-FFF2-40B4-BE49-F238E27FC236}">
                <a16:creationId xmlns:a16="http://schemas.microsoft.com/office/drawing/2014/main" id="{DC21F734-A85A-4FEA-8CB8-6C72B8195C3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59B657E7-0B9C-0155-2B55-6BD8D19922DF}"/>
              </a:ext>
            </a:extLst>
          </p:cNvPr>
          <p:cNvSpPr>
            <a:spLocks noGrp="1"/>
          </p:cNvSpPr>
          <p:nvPr>
            <p:ph type="title"/>
          </p:nvPr>
        </p:nvSpPr>
        <p:spPr>
          <a:xfrm>
            <a:off x="639083" y="373729"/>
            <a:ext cx="5855416" cy="1596177"/>
          </a:xfrm>
        </p:spPr>
        <p:txBody>
          <a:bodyPr vert="horz" lIns="91440" tIns="45720" rIns="91440" bIns="45720" rtlCol="0" anchor="ctr">
            <a:normAutofit/>
          </a:bodyPr>
          <a:lstStyle/>
          <a:p>
            <a:r>
              <a:rPr lang="en-US" dirty="0"/>
              <a:t>sO WHAT IS A CONSTITUTION? </a:t>
            </a:r>
          </a:p>
        </p:txBody>
      </p:sp>
      <p:sp>
        <p:nvSpPr>
          <p:cNvPr id="7" name="TextBox 6">
            <a:extLst>
              <a:ext uri="{FF2B5EF4-FFF2-40B4-BE49-F238E27FC236}">
                <a16:creationId xmlns:a16="http://schemas.microsoft.com/office/drawing/2014/main" id="{95995DA7-58E3-B5BC-807F-E72D7C2AAD61}"/>
              </a:ext>
            </a:extLst>
          </p:cNvPr>
          <p:cNvSpPr txBox="1"/>
          <p:nvPr/>
        </p:nvSpPr>
        <p:spPr>
          <a:xfrm>
            <a:off x="999268" y="1835475"/>
            <a:ext cx="5855415" cy="3847444"/>
          </a:xfrm>
          <a:prstGeom prst="rect">
            <a:avLst/>
          </a:prstGeom>
        </p:spPr>
        <p:txBody>
          <a:bodyPr vert="horz" lIns="91440" tIns="45720" rIns="91440" bIns="45720" rtlCol="0">
            <a:normAutofit/>
          </a:bodyPr>
          <a:lstStyle/>
          <a:p>
            <a:pPr indent="-228600" defTabSz="914400">
              <a:lnSpc>
                <a:spcPct val="120000"/>
              </a:lnSpc>
              <a:spcAft>
                <a:spcPts val="600"/>
              </a:spcAft>
              <a:buClr>
                <a:schemeClr val="tx1"/>
              </a:buClr>
              <a:buFont typeface="Arial" panose="020B0604020202020204" pitchFamily="34" charset="0"/>
              <a:buChar char="•"/>
            </a:pPr>
            <a:r>
              <a:rPr lang="en-US" cap="all" dirty="0"/>
              <a:t>There is no absolute definition of a constitution as constitutions vary across the world.</a:t>
            </a:r>
          </a:p>
          <a:p>
            <a:pPr indent="-228600" defTabSz="914400">
              <a:lnSpc>
                <a:spcPct val="120000"/>
              </a:lnSpc>
              <a:spcAft>
                <a:spcPts val="600"/>
              </a:spcAft>
              <a:buClr>
                <a:schemeClr val="tx1"/>
              </a:buClr>
              <a:buFont typeface="Arial" panose="020B0604020202020204" pitchFamily="34" charset="0"/>
              <a:buChar char="•"/>
            </a:pPr>
            <a:endParaRPr lang="en-US" cap="all" dirty="0"/>
          </a:p>
          <a:p>
            <a:pPr indent="-228600" defTabSz="914400">
              <a:lnSpc>
                <a:spcPct val="120000"/>
              </a:lnSpc>
              <a:spcAft>
                <a:spcPts val="600"/>
              </a:spcAft>
              <a:buClr>
                <a:schemeClr val="tx1"/>
              </a:buClr>
              <a:buFont typeface="Arial" panose="020B0604020202020204" pitchFamily="34" charset="0"/>
              <a:buChar char="•"/>
            </a:pPr>
            <a:r>
              <a:rPr lang="en-US" cap="all" dirty="0"/>
              <a:t>KC Wheare describes a constitution as ‘the whole system of government of a country, the collection of rules which establish and regulate or govern the government. These rules are partly legal… and non-legal.’</a:t>
            </a:r>
            <a:r>
              <a:rPr lang="en-US" cap="all" baseline="30000" dirty="0"/>
              <a:t>1</a:t>
            </a:r>
            <a:endParaRPr lang="en-US" cap="all" dirty="0"/>
          </a:p>
          <a:p>
            <a:pPr indent="-228600" defTabSz="914400">
              <a:lnSpc>
                <a:spcPct val="120000"/>
              </a:lnSpc>
              <a:spcAft>
                <a:spcPts val="600"/>
              </a:spcAft>
              <a:buClr>
                <a:schemeClr val="tx1"/>
              </a:buClr>
              <a:buFont typeface="Arial" panose="020B0604020202020204" pitchFamily="34" charset="0"/>
              <a:buChar char="•"/>
            </a:pPr>
            <a:endParaRPr lang="en-US" cap="all" dirty="0"/>
          </a:p>
          <a:p>
            <a:pPr indent="-228600" defTabSz="914400">
              <a:lnSpc>
                <a:spcPct val="120000"/>
              </a:lnSpc>
              <a:spcAft>
                <a:spcPts val="600"/>
              </a:spcAft>
              <a:buClr>
                <a:schemeClr val="tx1"/>
              </a:buClr>
              <a:buFont typeface="Arial" panose="020B0604020202020204" pitchFamily="34" charset="0"/>
              <a:buChar char="•"/>
            </a:pPr>
            <a:r>
              <a:rPr lang="en-US" cap="all" dirty="0"/>
              <a:t>The USA constitution for example:</a:t>
            </a:r>
          </a:p>
          <a:p>
            <a:pPr indent="-228600" defTabSz="914400">
              <a:lnSpc>
                <a:spcPct val="120000"/>
              </a:lnSpc>
              <a:spcAft>
                <a:spcPts val="600"/>
              </a:spcAft>
              <a:buClr>
                <a:schemeClr val="tx1"/>
              </a:buClr>
              <a:buFont typeface="Arial" panose="020B0604020202020204" pitchFamily="34" charset="0"/>
              <a:buChar char="•"/>
            </a:pPr>
            <a:endParaRPr lang="en-US" cap="all" dirty="0"/>
          </a:p>
          <a:p>
            <a:pPr indent="-228600" defTabSz="914400">
              <a:lnSpc>
                <a:spcPct val="120000"/>
              </a:lnSpc>
              <a:spcAft>
                <a:spcPts val="600"/>
              </a:spcAft>
              <a:buClr>
                <a:schemeClr val="tx1"/>
              </a:buClr>
              <a:buFont typeface="Arial" panose="020B0604020202020204" pitchFamily="34" charset="0"/>
              <a:buChar char="•"/>
            </a:pPr>
            <a:endParaRPr lang="en-US" cap="all" dirty="0"/>
          </a:p>
        </p:txBody>
      </p:sp>
      <p:sp>
        <p:nvSpPr>
          <p:cNvPr id="9" name="TextBox 8">
            <a:extLst>
              <a:ext uri="{FF2B5EF4-FFF2-40B4-BE49-F238E27FC236}">
                <a16:creationId xmlns:a16="http://schemas.microsoft.com/office/drawing/2014/main" id="{F6B4CDA5-882F-A9B8-D6C5-A0D63EB1BEB9}"/>
              </a:ext>
            </a:extLst>
          </p:cNvPr>
          <p:cNvSpPr txBox="1"/>
          <p:nvPr/>
        </p:nvSpPr>
        <p:spPr>
          <a:xfrm>
            <a:off x="388439" y="6207272"/>
            <a:ext cx="6728178" cy="276999"/>
          </a:xfrm>
          <a:prstGeom prst="rect">
            <a:avLst/>
          </a:prstGeom>
          <a:noFill/>
        </p:spPr>
        <p:txBody>
          <a:bodyPr wrap="square" rtlCol="0">
            <a:spAutoFit/>
          </a:bodyPr>
          <a:lstStyle/>
          <a:p>
            <a:r>
              <a:rPr lang="en-US" sz="1200" baseline="30000" dirty="0"/>
              <a:t>1 </a:t>
            </a:r>
            <a:r>
              <a:rPr lang="en-US" sz="1200" dirty="0"/>
              <a:t>KC Wheare, ‘Modern Constitutions’, 1</a:t>
            </a:r>
            <a:endParaRPr lang="en-US" sz="1200" baseline="30000" dirty="0"/>
          </a:p>
        </p:txBody>
      </p:sp>
    </p:spTree>
    <p:extLst>
      <p:ext uri="{BB962C8B-B14F-4D97-AF65-F5344CB8AC3E}">
        <p14:creationId xmlns:p14="http://schemas.microsoft.com/office/powerpoint/2010/main" val="33204740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0BEA5D-F50A-BFA8-C2D4-359202AECBED}"/>
              </a:ext>
            </a:extLst>
          </p:cNvPr>
          <p:cNvSpPr>
            <a:spLocks noGrp="1"/>
          </p:cNvSpPr>
          <p:nvPr>
            <p:ph type="title"/>
          </p:nvPr>
        </p:nvSpPr>
        <p:spPr/>
        <p:txBody>
          <a:bodyPr/>
          <a:lstStyle/>
          <a:p>
            <a:r>
              <a:rPr lang="en-US" dirty="0"/>
              <a:t>A written constitution</a:t>
            </a:r>
          </a:p>
        </p:txBody>
      </p:sp>
      <p:sp>
        <p:nvSpPr>
          <p:cNvPr id="4" name="TextBox 3">
            <a:extLst>
              <a:ext uri="{FF2B5EF4-FFF2-40B4-BE49-F238E27FC236}">
                <a16:creationId xmlns:a16="http://schemas.microsoft.com/office/drawing/2014/main" id="{19D88740-D676-C8D1-6A01-5C09A784EDB4}"/>
              </a:ext>
            </a:extLst>
          </p:cNvPr>
          <p:cNvSpPr txBox="1"/>
          <p:nvPr/>
        </p:nvSpPr>
        <p:spPr>
          <a:xfrm>
            <a:off x="745067" y="2214694"/>
            <a:ext cx="10961511" cy="3693319"/>
          </a:xfrm>
          <a:prstGeom prst="rect">
            <a:avLst/>
          </a:prstGeom>
          <a:noFill/>
        </p:spPr>
        <p:txBody>
          <a:bodyPr wrap="square" rtlCol="0">
            <a:spAutoFit/>
          </a:bodyPr>
          <a:lstStyle/>
          <a:p>
            <a:r>
              <a:rPr lang="en-US" dirty="0"/>
              <a:t>The USA constitution is classed as a written constitution. It’s a single documents that has a collection of rules of how the government must act which allows their residents to pinpoint their rights. These rights are superior to regular law and any additions or amendments go through a more rigorous process compared to regular law.</a:t>
            </a:r>
          </a:p>
          <a:p>
            <a:endParaRPr lang="en-US" dirty="0"/>
          </a:p>
          <a:p>
            <a:r>
              <a:rPr lang="en-US" dirty="0"/>
              <a:t>Written constitutions usually occur after a major event. For example, The USA’s Bill of Rights occurred in 1789 after the revolutionary war and Germany’s constitution came after WW2.</a:t>
            </a:r>
          </a:p>
          <a:p>
            <a:endParaRPr lang="en-US" dirty="0"/>
          </a:p>
          <a:p>
            <a:r>
              <a:rPr lang="en-US" dirty="0"/>
              <a:t>Written constitutions vary on its size. The Bill of Rights is a single page whereas India’s constitution is the biggest written constitution in the world at about 145,000 words.</a:t>
            </a:r>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29142710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C6A67C-CBEB-E9E2-68CE-B48465D2D1B2}"/>
              </a:ext>
            </a:extLst>
          </p:cNvPr>
          <p:cNvSpPr>
            <a:spLocks noGrp="1"/>
          </p:cNvSpPr>
          <p:nvPr>
            <p:ph type="title"/>
          </p:nvPr>
        </p:nvSpPr>
        <p:spPr/>
        <p:txBody>
          <a:bodyPr/>
          <a:lstStyle/>
          <a:p>
            <a:r>
              <a:rPr lang="en-US" dirty="0"/>
              <a:t>An Unwritten constitution</a:t>
            </a:r>
          </a:p>
        </p:txBody>
      </p:sp>
      <p:sp>
        <p:nvSpPr>
          <p:cNvPr id="4" name="TextBox 3">
            <a:extLst>
              <a:ext uri="{FF2B5EF4-FFF2-40B4-BE49-F238E27FC236}">
                <a16:creationId xmlns:a16="http://schemas.microsoft.com/office/drawing/2014/main" id="{91D9842A-B1DA-D4CA-D5B4-EFE1644BDB21}"/>
              </a:ext>
            </a:extLst>
          </p:cNvPr>
          <p:cNvSpPr txBox="1"/>
          <p:nvPr/>
        </p:nvSpPr>
        <p:spPr>
          <a:xfrm>
            <a:off x="609600" y="2088444"/>
            <a:ext cx="11040533" cy="3139321"/>
          </a:xfrm>
          <a:prstGeom prst="rect">
            <a:avLst/>
          </a:prstGeom>
          <a:noFill/>
        </p:spPr>
        <p:txBody>
          <a:bodyPr wrap="square" rtlCol="0">
            <a:spAutoFit/>
          </a:bodyPr>
          <a:lstStyle/>
          <a:p>
            <a:r>
              <a:rPr lang="en-US" dirty="0"/>
              <a:t>The UK, New Zealand and Israel are the only countries to have an unwritten/uncodified constitution. This is not to mean that they do not have a constitution; instead, their constitution is not contained in a single document and is found is various sources. </a:t>
            </a:r>
          </a:p>
          <a:p>
            <a:endParaRPr lang="en-US" dirty="0"/>
          </a:p>
          <a:p>
            <a:r>
              <a:rPr lang="en-US" dirty="0"/>
              <a:t>R(Miller) v Secretary of State for Exiting the European Union 2017 – ‘Unlike most countries, the UK doesn’t have a constitution in the sense of a single coherent code of fundamental law which prevails over all source of law. Our constitution arrangements have developed over time in a pragmatic as much as a principled way.’</a:t>
            </a:r>
          </a:p>
          <a:p>
            <a:endParaRPr lang="en-US" dirty="0"/>
          </a:p>
          <a:p>
            <a:r>
              <a:rPr lang="en-US" dirty="0"/>
              <a:t>Reflection – Historically speaking, why would the UK not have a written constitution like the USA?</a:t>
            </a:r>
          </a:p>
          <a:p>
            <a:endParaRPr lang="en-US" dirty="0"/>
          </a:p>
          <a:p>
            <a:endParaRPr lang="en-US" dirty="0"/>
          </a:p>
        </p:txBody>
      </p:sp>
    </p:spTree>
    <p:extLst>
      <p:ext uri="{BB962C8B-B14F-4D97-AF65-F5344CB8AC3E}">
        <p14:creationId xmlns:p14="http://schemas.microsoft.com/office/powerpoint/2010/main" val="12205628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A274E1-4663-3494-7E32-3BE502B17CA3}"/>
              </a:ext>
            </a:extLst>
          </p:cNvPr>
          <p:cNvSpPr>
            <a:spLocks noGrp="1"/>
          </p:cNvSpPr>
          <p:nvPr>
            <p:ph type="title"/>
          </p:nvPr>
        </p:nvSpPr>
        <p:spPr/>
        <p:txBody>
          <a:bodyPr/>
          <a:lstStyle/>
          <a:p>
            <a:r>
              <a:rPr lang="en-US" dirty="0"/>
              <a:t>Differences between codified and uncodified constitutions</a:t>
            </a:r>
          </a:p>
        </p:txBody>
      </p:sp>
      <p:graphicFrame>
        <p:nvGraphicFramePr>
          <p:cNvPr id="7" name="Table 7">
            <a:extLst>
              <a:ext uri="{FF2B5EF4-FFF2-40B4-BE49-F238E27FC236}">
                <a16:creationId xmlns:a16="http://schemas.microsoft.com/office/drawing/2014/main" id="{F075C81F-BD60-CC1B-C1C1-C326A3FA2D1B}"/>
              </a:ext>
            </a:extLst>
          </p:cNvPr>
          <p:cNvGraphicFramePr>
            <a:graphicFrameLocks noGrp="1"/>
          </p:cNvGraphicFramePr>
          <p:nvPr>
            <p:ph sz="quarter" idx="13"/>
            <p:extLst>
              <p:ext uri="{D42A27DB-BD31-4B8C-83A1-F6EECF244321}">
                <p14:modId xmlns:p14="http://schemas.microsoft.com/office/powerpoint/2010/main" val="3390806194"/>
              </p:ext>
            </p:extLst>
          </p:nvPr>
        </p:nvGraphicFramePr>
        <p:xfrm>
          <a:off x="914400" y="2366963"/>
          <a:ext cx="10363200" cy="3114979"/>
        </p:xfrm>
        <a:graphic>
          <a:graphicData uri="http://schemas.openxmlformats.org/drawingml/2006/table">
            <a:tbl>
              <a:tblPr firstRow="1" bandRow="1">
                <a:tableStyleId>{5C22544A-7EE6-4342-B048-85BDC9FD1C3A}</a:tableStyleId>
              </a:tblPr>
              <a:tblGrid>
                <a:gridCol w="5181600">
                  <a:extLst>
                    <a:ext uri="{9D8B030D-6E8A-4147-A177-3AD203B41FA5}">
                      <a16:colId xmlns:a16="http://schemas.microsoft.com/office/drawing/2014/main" val="734197170"/>
                    </a:ext>
                  </a:extLst>
                </a:gridCol>
                <a:gridCol w="5181600">
                  <a:extLst>
                    <a:ext uri="{9D8B030D-6E8A-4147-A177-3AD203B41FA5}">
                      <a16:colId xmlns:a16="http://schemas.microsoft.com/office/drawing/2014/main" val="2140020989"/>
                    </a:ext>
                  </a:extLst>
                </a:gridCol>
              </a:tblGrid>
              <a:tr h="335556">
                <a:tc>
                  <a:txBody>
                    <a:bodyPr/>
                    <a:lstStyle/>
                    <a:p>
                      <a:r>
                        <a:rPr lang="en-US" dirty="0"/>
                        <a:t>Codified</a:t>
                      </a:r>
                    </a:p>
                  </a:txBody>
                  <a:tcPr/>
                </a:tc>
                <a:tc>
                  <a:txBody>
                    <a:bodyPr/>
                    <a:lstStyle/>
                    <a:p>
                      <a:r>
                        <a:rPr lang="en-US" dirty="0"/>
                        <a:t>Uncodified</a:t>
                      </a:r>
                    </a:p>
                  </a:txBody>
                  <a:tcPr/>
                </a:tc>
                <a:extLst>
                  <a:ext uri="{0D108BD9-81ED-4DB2-BD59-A6C34878D82A}">
                    <a16:rowId xmlns:a16="http://schemas.microsoft.com/office/drawing/2014/main" val="290361219"/>
                  </a:ext>
                </a:extLst>
              </a:tr>
              <a:tr h="1075617">
                <a:tc>
                  <a:txBody>
                    <a:bodyPr/>
                    <a:lstStyle/>
                    <a:p>
                      <a:r>
                        <a:rPr lang="en-US" dirty="0"/>
                        <a:t>Entrenchment – Codified constitutions are entrenched meaning that it’s difficult to amend. For example, in the USA, for an amendment to be altered, ¾ of the country must be in approval.</a:t>
                      </a:r>
                    </a:p>
                  </a:txBody>
                  <a:tcPr/>
                </a:tc>
                <a:tc>
                  <a:txBody>
                    <a:bodyPr/>
                    <a:lstStyle/>
                    <a:p>
                      <a:r>
                        <a:rPr lang="en-US" dirty="0"/>
                        <a:t>Flexible – An uncodified constitution allows for flexibility regarding amendments as constitution law/regulations aren’t ‘superior’ unlike written constitutions.</a:t>
                      </a:r>
                    </a:p>
                  </a:txBody>
                  <a:tcPr/>
                </a:tc>
                <a:extLst>
                  <a:ext uri="{0D108BD9-81ED-4DB2-BD59-A6C34878D82A}">
                    <a16:rowId xmlns:a16="http://schemas.microsoft.com/office/drawing/2014/main" val="3140445080"/>
                  </a:ext>
                </a:extLst>
              </a:tr>
              <a:tr h="827398">
                <a:tc>
                  <a:txBody>
                    <a:bodyPr/>
                    <a:lstStyle/>
                    <a:p>
                      <a:r>
                        <a:rPr lang="en-US" dirty="0"/>
                        <a:t>Clarification and Certainty – As the constitution is written in a single documents, citizens can easily access their rights.</a:t>
                      </a:r>
                    </a:p>
                  </a:txBody>
                  <a:tcPr/>
                </a:tc>
                <a:tc>
                  <a:txBody>
                    <a:bodyPr/>
                    <a:lstStyle/>
                    <a:p>
                      <a:r>
                        <a:rPr lang="en-US" dirty="0"/>
                        <a:t>Uncertainty – As uncodified constitutions come from various sources, it’s more difficult finding specific constitution rights.</a:t>
                      </a:r>
                    </a:p>
                  </a:txBody>
                  <a:tcPr/>
                </a:tc>
                <a:extLst>
                  <a:ext uri="{0D108BD9-81ED-4DB2-BD59-A6C34878D82A}">
                    <a16:rowId xmlns:a16="http://schemas.microsoft.com/office/drawing/2014/main" val="356724715"/>
                  </a:ext>
                </a:extLst>
              </a:tr>
              <a:tr h="646099">
                <a:tc>
                  <a:txBody>
                    <a:bodyPr/>
                    <a:lstStyle/>
                    <a:p>
                      <a:r>
                        <a:rPr lang="en-US" dirty="0"/>
                        <a:t>Superiority – Codified constitutions are supreme</a:t>
                      </a:r>
                    </a:p>
                  </a:txBody>
                  <a:tcPr/>
                </a:tc>
                <a:tc>
                  <a:txBody>
                    <a:bodyPr/>
                    <a:lstStyle/>
                    <a:p>
                      <a:r>
                        <a:rPr lang="en-US" dirty="0"/>
                        <a:t>Regularity – Constitutional values are not superior to regular laws and regulations.</a:t>
                      </a:r>
                    </a:p>
                  </a:txBody>
                  <a:tcPr/>
                </a:tc>
                <a:extLst>
                  <a:ext uri="{0D108BD9-81ED-4DB2-BD59-A6C34878D82A}">
                    <a16:rowId xmlns:a16="http://schemas.microsoft.com/office/drawing/2014/main" val="4132335589"/>
                  </a:ext>
                </a:extLst>
              </a:tr>
            </a:tbl>
          </a:graphicData>
        </a:graphic>
      </p:graphicFrame>
    </p:spTree>
    <p:extLst>
      <p:ext uri="{BB962C8B-B14F-4D97-AF65-F5344CB8AC3E}">
        <p14:creationId xmlns:p14="http://schemas.microsoft.com/office/powerpoint/2010/main" val="33012980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ADE3E7-9EF3-6261-9372-EB801A55DF3D}"/>
              </a:ext>
            </a:extLst>
          </p:cNvPr>
          <p:cNvSpPr>
            <a:spLocks noGrp="1"/>
          </p:cNvSpPr>
          <p:nvPr>
            <p:ph type="title"/>
          </p:nvPr>
        </p:nvSpPr>
        <p:spPr/>
        <p:txBody>
          <a:bodyPr/>
          <a:lstStyle/>
          <a:p>
            <a:r>
              <a:rPr lang="en-US" dirty="0"/>
              <a:t>The uk’s constitution</a:t>
            </a:r>
          </a:p>
        </p:txBody>
      </p:sp>
      <p:sp>
        <p:nvSpPr>
          <p:cNvPr id="4" name="TextBox 3">
            <a:extLst>
              <a:ext uri="{FF2B5EF4-FFF2-40B4-BE49-F238E27FC236}">
                <a16:creationId xmlns:a16="http://schemas.microsoft.com/office/drawing/2014/main" id="{5DD078D6-22AA-9D5A-708B-4D1886D24378}"/>
              </a:ext>
            </a:extLst>
          </p:cNvPr>
          <p:cNvSpPr txBox="1"/>
          <p:nvPr/>
        </p:nvSpPr>
        <p:spPr>
          <a:xfrm>
            <a:off x="705555" y="1896533"/>
            <a:ext cx="10780889" cy="2308324"/>
          </a:xfrm>
          <a:prstGeom prst="rect">
            <a:avLst/>
          </a:prstGeom>
          <a:noFill/>
        </p:spPr>
        <p:txBody>
          <a:bodyPr wrap="square" rtlCol="0">
            <a:spAutoFit/>
          </a:bodyPr>
          <a:lstStyle/>
          <a:p>
            <a:r>
              <a:rPr lang="en-US" dirty="0"/>
              <a:t>As an uncodified constitution, the UK’s constitution is made up from various sources:</a:t>
            </a:r>
          </a:p>
          <a:p>
            <a:pPr marL="285750" indent="-285750">
              <a:buFont typeface="Arial" panose="020B0604020202020204" pitchFamily="34" charset="0"/>
              <a:buChar char="•"/>
            </a:pPr>
            <a:r>
              <a:rPr lang="en-US" dirty="0"/>
              <a:t>Legislation</a:t>
            </a:r>
          </a:p>
          <a:p>
            <a:pPr marL="285750" indent="-285750">
              <a:buFont typeface="Arial" panose="020B0604020202020204" pitchFamily="34" charset="0"/>
              <a:buChar char="•"/>
            </a:pPr>
            <a:r>
              <a:rPr lang="en-US" dirty="0"/>
              <a:t>Case law</a:t>
            </a:r>
          </a:p>
          <a:p>
            <a:pPr marL="285750" indent="-285750">
              <a:buFont typeface="Arial" panose="020B0604020202020204" pitchFamily="34" charset="0"/>
              <a:buChar char="•"/>
            </a:pPr>
            <a:r>
              <a:rPr lang="en-US" dirty="0"/>
              <a:t>Prerogative powers</a:t>
            </a:r>
          </a:p>
          <a:p>
            <a:pPr marL="285750" indent="-285750">
              <a:buFont typeface="Arial" panose="020B0604020202020204" pitchFamily="34" charset="0"/>
              <a:buChar char="•"/>
            </a:pPr>
            <a:r>
              <a:rPr lang="en-US" dirty="0"/>
              <a:t>Constitutional convention</a:t>
            </a:r>
          </a:p>
          <a:p>
            <a:pPr marL="285750" indent="-285750">
              <a:buFont typeface="Arial" panose="020B0604020202020204" pitchFamily="34" charset="0"/>
              <a:buChar char="•"/>
            </a:pPr>
            <a:r>
              <a:rPr lang="en-US" dirty="0"/>
              <a:t>International law</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p:txBody>
      </p:sp>
    </p:spTree>
    <p:extLst>
      <p:ext uri="{BB962C8B-B14F-4D97-AF65-F5344CB8AC3E}">
        <p14:creationId xmlns:p14="http://schemas.microsoft.com/office/powerpoint/2010/main" val="29810931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818D5E-0AB8-7910-91B1-910786952BED}"/>
              </a:ext>
            </a:extLst>
          </p:cNvPr>
          <p:cNvSpPr>
            <a:spLocks noGrp="1"/>
          </p:cNvSpPr>
          <p:nvPr>
            <p:ph type="title"/>
          </p:nvPr>
        </p:nvSpPr>
        <p:spPr/>
        <p:txBody>
          <a:bodyPr/>
          <a:lstStyle/>
          <a:p>
            <a:r>
              <a:rPr lang="en-US" dirty="0"/>
              <a:t>statutes</a:t>
            </a:r>
          </a:p>
        </p:txBody>
      </p:sp>
      <p:sp>
        <p:nvSpPr>
          <p:cNvPr id="4" name="TextBox 3">
            <a:extLst>
              <a:ext uri="{FF2B5EF4-FFF2-40B4-BE49-F238E27FC236}">
                <a16:creationId xmlns:a16="http://schemas.microsoft.com/office/drawing/2014/main" id="{6A0A64C8-0479-33DF-02A2-0DC1FDD4A99B}"/>
              </a:ext>
            </a:extLst>
          </p:cNvPr>
          <p:cNvSpPr txBox="1"/>
          <p:nvPr/>
        </p:nvSpPr>
        <p:spPr>
          <a:xfrm>
            <a:off x="756356" y="2214694"/>
            <a:ext cx="10521870" cy="3139321"/>
          </a:xfrm>
          <a:prstGeom prst="rect">
            <a:avLst/>
          </a:prstGeom>
          <a:noFill/>
        </p:spPr>
        <p:txBody>
          <a:bodyPr wrap="square" rtlCol="0">
            <a:spAutoFit/>
          </a:bodyPr>
          <a:lstStyle/>
          <a:p>
            <a:r>
              <a:rPr lang="en-US" dirty="0"/>
              <a:t>Statutes make up a significant amount of the UK’s constitution. Created democratically in Parliament on behalf of the crown as head of state, there’s been various fundamental statues which changes the constitution:</a:t>
            </a:r>
          </a:p>
          <a:p>
            <a:endParaRPr lang="en-US" dirty="0"/>
          </a:p>
          <a:p>
            <a:r>
              <a:rPr lang="en-US" dirty="0"/>
              <a:t>The Magna Carta 1215 – This act ensured that no citizen would be given punishment without fair trial.</a:t>
            </a:r>
          </a:p>
          <a:p>
            <a:r>
              <a:rPr lang="en-US" dirty="0"/>
              <a:t>Act of Union 1536 and 1542 – This act annexed Wales to England, making Wales politically England.</a:t>
            </a:r>
          </a:p>
          <a:p>
            <a:r>
              <a:rPr lang="en-US" dirty="0"/>
              <a:t>Human Rights Act 1998 – The UK Parliament incorporated the ECHR 1950 into UK law, meaning human rights violations could be enforced in the UK courts.</a:t>
            </a:r>
          </a:p>
          <a:p>
            <a:r>
              <a:rPr lang="en-US" dirty="0"/>
              <a:t>Government of Wales Act 1998, 2006 and the Wales Act 2017 – Devolved Wales legislative, executive and political powers.</a:t>
            </a:r>
          </a:p>
          <a:p>
            <a:r>
              <a:rPr lang="en-US" dirty="0"/>
              <a:t>Constitutional Reform Act 2005 – Revitalized the separation of powers in the UK.</a:t>
            </a:r>
          </a:p>
          <a:p>
            <a:endParaRPr lang="en-US" dirty="0"/>
          </a:p>
        </p:txBody>
      </p:sp>
    </p:spTree>
    <p:extLst>
      <p:ext uri="{BB962C8B-B14F-4D97-AF65-F5344CB8AC3E}">
        <p14:creationId xmlns:p14="http://schemas.microsoft.com/office/powerpoint/2010/main" val="34938447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98D1C3-4545-3693-0372-0D2885BE1B7E}"/>
              </a:ext>
            </a:extLst>
          </p:cNvPr>
          <p:cNvSpPr>
            <a:spLocks noGrp="1"/>
          </p:cNvSpPr>
          <p:nvPr>
            <p:ph type="title"/>
          </p:nvPr>
        </p:nvSpPr>
        <p:spPr/>
        <p:txBody>
          <a:bodyPr/>
          <a:lstStyle/>
          <a:p>
            <a:r>
              <a:rPr lang="en-US" dirty="0"/>
              <a:t>Case law</a:t>
            </a:r>
          </a:p>
        </p:txBody>
      </p:sp>
      <p:sp>
        <p:nvSpPr>
          <p:cNvPr id="4" name="TextBox 3">
            <a:extLst>
              <a:ext uri="{FF2B5EF4-FFF2-40B4-BE49-F238E27FC236}">
                <a16:creationId xmlns:a16="http://schemas.microsoft.com/office/drawing/2014/main" id="{0AFA0C55-8835-4A18-BDEB-3D6F63B8F3CC}"/>
              </a:ext>
            </a:extLst>
          </p:cNvPr>
          <p:cNvSpPr txBox="1"/>
          <p:nvPr/>
        </p:nvSpPr>
        <p:spPr>
          <a:xfrm>
            <a:off x="575732" y="1975556"/>
            <a:ext cx="10364451" cy="2031325"/>
          </a:xfrm>
          <a:prstGeom prst="rect">
            <a:avLst/>
          </a:prstGeom>
          <a:noFill/>
        </p:spPr>
        <p:txBody>
          <a:bodyPr wrap="square" rtlCol="0">
            <a:spAutoFit/>
          </a:bodyPr>
          <a:lstStyle/>
          <a:p>
            <a:r>
              <a:rPr lang="en-US" dirty="0"/>
              <a:t>Through the judiciary case law exhibits various constitutional values. They enhance statutes by determining the scope of legislation.</a:t>
            </a:r>
          </a:p>
          <a:p>
            <a:endParaRPr lang="en-US" dirty="0"/>
          </a:p>
          <a:p>
            <a:r>
              <a:rPr lang="en-US" dirty="0"/>
              <a:t>For example – Imperial Tobacco V Lord Advocate 2012 – As previously mentioned the Government of Wales Act 1998 and 2006 restored Wales political powers. However, the scope in which Wales would be allowed to make legislation was uncertain. This was resolved in this case as the court defined the scope in which Wales could make legislation.</a:t>
            </a:r>
          </a:p>
        </p:txBody>
      </p:sp>
    </p:spTree>
    <p:extLst>
      <p:ext uri="{BB962C8B-B14F-4D97-AF65-F5344CB8AC3E}">
        <p14:creationId xmlns:p14="http://schemas.microsoft.com/office/powerpoint/2010/main" val="14980539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22C16A-41C5-EA9C-ED59-950FBB67C1F4}"/>
              </a:ext>
            </a:extLst>
          </p:cNvPr>
          <p:cNvSpPr>
            <a:spLocks noGrp="1"/>
          </p:cNvSpPr>
          <p:nvPr>
            <p:ph type="title"/>
          </p:nvPr>
        </p:nvSpPr>
        <p:spPr/>
        <p:txBody>
          <a:bodyPr/>
          <a:lstStyle/>
          <a:p>
            <a:r>
              <a:rPr lang="en-US" dirty="0"/>
              <a:t>Royal Prerogatives</a:t>
            </a:r>
          </a:p>
        </p:txBody>
      </p:sp>
      <p:sp>
        <p:nvSpPr>
          <p:cNvPr id="4" name="TextBox 3">
            <a:extLst>
              <a:ext uri="{FF2B5EF4-FFF2-40B4-BE49-F238E27FC236}">
                <a16:creationId xmlns:a16="http://schemas.microsoft.com/office/drawing/2014/main" id="{DE3A6CB7-B809-7488-44A9-5B93FF1B5590}"/>
              </a:ext>
            </a:extLst>
          </p:cNvPr>
          <p:cNvSpPr txBox="1"/>
          <p:nvPr/>
        </p:nvSpPr>
        <p:spPr>
          <a:xfrm>
            <a:off x="767644" y="2214694"/>
            <a:ext cx="10735734" cy="3970318"/>
          </a:xfrm>
          <a:prstGeom prst="rect">
            <a:avLst/>
          </a:prstGeom>
          <a:noFill/>
        </p:spPr>
        <p:txBody>
          <a:bodyPr wrap="square" rtlCol="0">
            <a:spAutoFit/>
          </a:bodyPr>
          <a:lstStyle/>
          <a:p>
            <a:r>
              <a:rPr lang="en-US" dirty="0"/>
              <a:t>Prerogative powers were once authorized by the monarchy but over time were delegated to the Ministers of the Crown. These powers come residually meaning that no new powers can be created and can be diminished by statutes and case law</a:t>
            </a:r>
          </a:p>
          <a:p>
            <a:endParaRPr lang="en-US" dirty="0"/>
          </a:p>
          <a:p>
            <a:r>
              <a:rPr lang="en-US" dirty="0"/>
              <a:t>Prerogative powers include:</a:t>
            </a:r>
          </a:p>
          <a:p>
            <a:pPr marL="285750" indent="-285750">
              <a:buFont typeface="Arial" panose="020B0604020202020204" pitchFamily="34" charset="0"/>
              <a:buChar char="•"/>
            </a:pPr>
            <a:r>
              <a:rPr lang="en-US" dirty="0"/>
              <a:t>Declaring wars;</a:t>
            </a:r>
          </a:p>
          <a:p>
            <a:pPr marL="285750" indent="-285750">
              <a:buFont typeface="Arial" panose="020B0604020202020204" pitchFamily="34" charset="0"/>
              <a:buChar char="•"/>
            </a:pPr>
            <a:r>
              <a:rPr lang="en-US" dirty="0"/>
              <a:t>Making treaties;</a:t>
            </a:r>
          </a:p>
          <a:p>
            <a:pPr marL="285750" indent="-285750">
              <a:buFont typeface="Arial" panose="020B0604020202020204" pitchFamily="34" charset="0"/>
              <a:buChar char="•"/>
            </a:pPr>
            <a:r>
              <a:rPr lang="en-US" dirty="0"/>
              <a:t>Deploying the armed forces;</a:t>
            </a:r>
          </a:p>
          <a:p>
            <a:pPr marL="285750" indent="-285750">
              <a:buFont typeface="Arial" panose="020B0604020202020204" pitchFamily="34" charset="0"/>
              <a:buChar char="•"/>
            </a:pPr>
            <a:r>
              <a:rPr lang="en-US" dirty="0"/>
              <a:t>Granting pardons </a:t>
            </a:r>
          </a:p>
          <a:p>
            <a:endParaRPr lang="en-US" dirty="0"/>
          </a:p>
          <a:p>
            <a:endParaRPr lang="en-US" dirty="0"/>
          </a:p>
          <a:p>
            <a:r>
              <a:rPr lang="en-US" dirty="0"/>
              <a:t>Task – read the pardon of Alan Turing. What the was law that he was convicted of and explain how the flexibility of the UK ‘s constitution is beneficial compared to the more rigorous USA’s constitution.</a:t>
            </a:r>
          </a:p>
          <a:p>
            <a:pPr marL="285750" indent="-285750">
              <a:buFont typeface="Arial" panose="020B0604020202020204" pitchFamily="34" charset="0"/>
              <a:buChar char="•"/>
            </a:pPr>
            <a:endParaRPr lang="en-US" dirty="0"/>
          </a:p>
        </p:txBody>
      </p:sp>
    </p:spTree>
    <p:extLst>
      <p:ext uri="{BB962C8B-B14F-4D97-AF65-F5344CB8AC3E}">
        <p14:creationId xmlns:p14="http://schemas.microsoft.com/office/powerpoint/2010/main" val="35392045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AAD0FC-7DBE-348F-B349-35E7FB3AAFC9}"/>
              </a:ext>
            </a:extLst>
          </p:cNvPr>
          <p:cNvSpPr>
            <a:spLocks noGrp="1"/>
          </p:cNvSpPr>
          <p:nvPr>
            <p:ph type="title"/>
          </p:nvPr>
        </p:nvSpPr>
        <p:spPr/>
        <p:txBody>
          <a:bodyPr/>
          <a:lstStyle/>
          <a:p>
            <a:r>
              <a:rPr lang="en-US" dirty="0"/>
              <a:t>Constitutional conventions</a:t>
            </a:r>
          </a:p>
        </p:txBody>
      </p:sp>
      <p:sp>
        <p:nvSpPr>
          <p:cNvPr id="4" name="TextBox 3">
            <a:extLst>
              <a:ext uri="{FF2B5EF4-FFF2-40B4-BE49-F238E27FC236}">
                <a16:creationId xmlns:a16="http://schemas.microsoft.com/office/drawing/2014/main" id="{8053743A-7457-FAB4-8302-5199E6B63B8B}"/>
              </a:ext>
            </a:extLst>
          </p:cNvPr>
          <p:cNvSpPr txBox="1"/>
          <p:nvPr/>
        </p:nvSpPr>
        <p:spPr>
          <a:xfrm>
            <a:off x="778933" y="1761066"/>
            <a:ext cx="10634134" cy="5970865"/>
          </a:xfrm>
          <a:prstGeom prst="rect">
            <a:avLst/>
          </a:prstGeom>
          <a:noFill/>
        </p:spPr>
        <p:txBody>
          <a:bodyPr wrap="square" rtlCol="0">
            <a:spAutoFit/>
          </a:bodyPr>
          <a:lstStyle/>
          <a:p>
            <a:r>
              <a:rPr lang="en-US" dirty="0"/>
              <a:t>These are non-legal sources meaning that they are not enforceable in court.</a:t>
            </a:r>
          </a:p>
          <a:p>
            <a:r>
              <a:rPr lang="en-US" dirty="0"/>
              <a:t>A.V Dicey - ‘Conventions, understandings, habits or practices which, although they may regulate the conduct of the sovereign power… are not in reality laws at all since they’re not enforced by the court.’</a:t>
            </a:r>
            <a:r>
              <a:rPr lang="en-US" baseline="30000" dirty="0"/>
              <a:t>2</a:t>
            </a:r>
          </a:p>
          <a:p>
            <a:endParaRPr lang="en-US" baseline="30000" dirty="0"/>
          </a:p>
          <a:p>
            <a:r>
              <a:rPr lang="en-US" dirty="0"/>
              <a:t>Constitutional conventions are therefore rules done in tradition. Notable ones include:</a:t>
            </a:r>
          </a:p>
          <a:p>
            <a:pPr marL="285750" indent="-285750">
              <a:buFont typeface="Arial" panose="020B0604020202020204" pitchFamily="34" charset="0"/>
              <a:buChar char="•"/>
            </a:pPr>
            <a:r>
              <a:rPr lang="en-US" dirty="0"/>
              <a:t>The appointment of the prime minister – Although citizens vote democratically, if the monarchy disagreed with the voting outcome, they could legally not appoint the Prime Minister.</a:t>
            </a:r>
          </a:p>
          <a:p>
            <a:pPr marL="285750" indent="-285750">
              <a:buFont typeface="Arial" panose="020B0604020202020204" pitchFamily="34" charset="0"/>
              <a:buChar char="•"/>
            </a:pPr>
            <a:r>
              <a:rPr lang="en-US" dirty="0"/>
              <a:t>The role of Prime Minster – There’s no law in the UK that states that there must be a Prime Minister. This role was created in the 17</a:t>
            </a:r>
            <a:r>
              <a:rPr lang="en-US" baseline="30000" dirty="0"/>
              <a:t>th</a:t>
            </a:r>
            <a:r>
              <a:rPr lang="en-US" dirty="0"/>
              <a:t> Century so that the crown had a point of contact within Parliament.</a:t>
            </a:r>
          </a:p>
          <a:p>
            <a:pPr marL="285750" indent="-285750">
              <a:buFont typeface="Arial" panose="020B0604020202020204" pitchFamily="34" charset="0"/>
              <a:buChar char="•"/>
            </a:pPr>
            <a:r>
              <a:rPr lang="en-US" dirty="0"/>
              <a:t>Royal Assent – Although laws are created by the democratically voted parties, when the laws go to the monarchy for royal assent, they monarchy can refuse to give assent and therefore not bring the laws into force.</a:t>
            </a:r>
          </a:p>
          <a:p>
            <a:pPr marL="285750" indent="-285750">
              <a:buFont typeface="Arial" panose="020B0604020202020204" pitchFamily="34" charset="0"/>
              <a:buChar char="•"/>
            </a:pPr>
            <a:endParaRPr lang="en-US" dirty="0"/>
          </a:p>
          <a:p>
            <a:r>
              <a:rPr lang="en-US" dirty="0"/>
              <a:t>Although the monarchy can prevent these conventions, they wouldn’t as Fieldman points out ‘Conventions are obeyed because they encapsulate right behavior. Disobedience is likely to precipitate criticism on the ground that the behavior is [unconstitutional] because it’s regarded as wrong.’</a:t>
            </a:r>
          </a:p>
          <a:p>
            <a:endParaRPr lang="en-US" dirty="0"/>
          </a:p>
          <a:p>
            <a:r>
              <a:rPr lang="en-US" sz="1400" baseline="30000" dirty="0"/>
              <a:t>2 </a:t>
            </a:r>
            <a:r>
              <a:rPr lang="en-US" sz="1400" dirty="0"/>
              <a:t>A.V Dicey, ‘</a:t>
            </a:r>
            <a:r>
              <a:rPr lang="en-GB" sz="1400" i="1" dirty="0">
                <a:solidFill>
                  <a:srgbClr val="2A2A2A"/>
                </a:solidFill>
              </a:rPr>
              <a:t>in</a:t>
            </a:r>
            <a:r>
              <a:rPr lang="en-GB" sz="1400" b="0" i="1" u="none" strike="noStrike" dirty="0">
                <a:solidFill>
                  <a:srgbClr val="2A2A2A"/>
                </a:solidFill>
                <a:effectLst/>
              </a:rPr>
              <a:t>troduction to the Study of the Law of the Constitution’ 1885</a:t>
            </a:r>
          </a:p>
          <a:p>
            <a:r>
              <a:rPr lang="en-GB" sz="1400" i="1" baseline="30000" dirty="0">
                <a:solidFill>
                  <a:srgbClr val="2A2A2A"/>
                </a:solidFill>
              </a:rPr>
              <a:t>3 </a:t>
            </a:r>
            <a:r>
              <a:rPr lang="en-GB" sz="1400" i="1" dirty="0">
                <a:solidFill>
                  <a:srgbClr val="2A2A2A"/>
                </a:solidFill>
              </a:rPr>
              <a:t>David Feldman, ‘Constitutional Conventions’ 2013</a:t>
            </a:r>
            <a:endParaRPr lang="en-US" sz="1400" baseline="30000" dirty="0"/>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12068006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45773F-6FC6-3A39-12E5-BB70EF76C957}"/>
              </a:ext>
            </a:extLst>
          </p:cNvPr>
          <p:cNvSpPr>
            <a:spLocks noGrp="1"/>
          </p:cNvSpPr>
          <p:nvPr>
            <p:ph type="title"/>
          </p:nvPr>
        </p:nvSpPr>
        <p:spPr/>
        <p:txBody>
          <a:bodyPr/>
          <a:lstStyle/>
          <a:p>
            <a:r>
              <a:rPr lang="en-US" dirty="0"/>
              <a:t>International law</a:t>
            </a:r>
          </a:p>
        </p:txBody>
      </p:sp>
      <p:sp>
        <p:nvSpPr>
          <p:cNvPr id="4" name="TextBox 3">
            <a:extLst>
              <a:ext uri="{FF2B5EF4-FFF2-40B4-BE49-F238E27FC236}">
                <a16:creationId xmlns:a16="http://schemas.microsoft.com/office/drawing/2014/main" id="{4E458F16-177A-BB85-6328-3EEE3F9D4A80}"/>
              </a:ext>
            </a:extLst>
          </p:cNvPr>
          <p:cNvSpPr txBox="1"/>
          <p:nvPr/>
        </p:nvSpPr>
        <p:spPr>
          <a:xfrm>
            <a:off x="609600" y="2214694"/>
            <a:ext cx="10871200" cy="3693319"/>
          </a:xfrm>
          <a:prstGeom prst="rect">
            <a:avLst/>
          </a:prstGeom>
          <a:noFill/>
        </p:spPr>
        <p:txBody>
          <a:bodyPr wrap="square" rtlCol="0">
            <a:spAutoFit/>
          </a:bodyPr>
          <a:lstStyle/>
          <a:p>
            <a:r>
              <a:rPr lang="en-US" dirty="0"/>
              <a:t>The main sources of international law which influence the UK constitution are treaties. The UK have been signatories to various treaties with the Treaty on the European Union being the most significant in recent times. Following the UK’s departure from the EU this has significantly impacted the UK’s constitution as future international law no longer applies to the UK (although all previous international law before Brexit has been retained by the European Union (Withdrawal) Act 2018)</a:t>
            </a:r>
          </a:p>
          <a:p>
            <a:endParaRPr lang="en-US" dirty="0"/>
          </a:p>
          <a:p>
            <a:r>
              <a:rPr lang="en-US" dirty="0"/>
              <a:t>The UK took a ‘dualist’ approach when treaties are signed. This means that although the UK were signatories to international law, they could not be enforced within the UK unless Parliament incorporated them. The key example being the Human Rights Act 1998 mentioned earlier. Before the UK incorporated the Human Rights Act, infringements on human rights could not be enforced within the UK so wronged parties had to go through the European Court of Human Rights in Strasbourg. </a:t>
            </a:r>
          </a:p>
          <a:p>
            <a:endParaRPr lang="en-US" dirty="0"/>
          </a:p>
          <a:p>
            <a:endParaRPr lang="en-US" dirty="0"/>
          </a:p>
        </p:txBody>
      </p:sp>
    </p:spTree>
    <p:extLst>
      <p:ext uri="{BB962C8B-B14F-4D97-AF65-F5344CB8AC3E}">
        <p14:creationId xmlns:p14="http://schemas.microsoft.com/office/powerpoint/2010/main" val="10737523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C0AB54-309D-A5A9-8DBE-92A07945A551}"/>
              </a:ext>
            </a:extLst>
          </p:cNvPr>
          <p:cNvSpPr>
            <a:spLocks noGrp="1"/>
          </p:cNvSpPr>
          <p:nvPr>
            <p:ph type="title"/>
          </p:nvPr>
        </p:nvSpPr>
        <p:spPr/>
        <p:txBody>
          <a:bodyPr/>
          <a:lstStyle/>
          <a:p>
            <a:r>
              <a:rPr lang="en-US" dirty="0"/>
              <a:t>The key principles of the uk constitution</a:t>
            </a:r>
          </a:p>
        </p:txBody>
      </p:sp>
      <p:sp>
        <p:nvSpPr>
          <p:cNvPr id="4" name="TextBox 3">
            <a:extLst>
              <a:ext uri="{FF2B5EF4-FFF2-40B4-BE49-F238E27FC236}">
                <a16:creationId xmlns:a16="http://schemas.microsoft.com/office/drawing/2014/main" id="{58179336-FB08-6021-CC9E-C90E93502727}"/>
              </a:ext>
            </a:extLst>
          </p:cNvPr>
          <p:cNvSpPr txBox="1"/>
          <p:nvPr/>
        </p:nvSpPr>
        <p:spPr>
          <a:xfrm>
            <a:off x="1275644" y="2314222"/>
            <a:ext cx="10216445" cy="1477328"/>
          </a:xfrm>
          <a:prstGeom prst="rect">
            <a:avLst/>
          </a:prstGeom>
          <a:noFill/>
        </p:spPr>
        <p:txBody>
          <a:bodyPr wrap="square" rtlCol="0">
            <a:spAutoFit/>
          </a:bodyPr>
          <a:lstStyle/>
          <a:p>
            <a:r>
              <a:rPr lang="en-US" dirty="0"/>
              <a:t>There are three key principles of the UK Constitution:</a:t>
            </a:r>
          </a:p>
          <a:p>
            <a:endParaRPr lang="en-US" dirty="0"/>
          </a:p>
          <a:p>
            <a:pPr marL="342900" indent="-342900">
              <a:buFont typeface="+mj-lt"/>
              <a:buAutoNum type="arabicPeriod"/>
            </a:pPr>
            <a:r>
              <a:rPr lang="en-US" dirty="0"/>
              <a:t>Parliamentary sovereignty </a:t>
            </a:r>
          </a:p>
          <a:p>
            <a:pPr marL="342900" indent="-342900">
              <a:buFont typeface="+mj-lt"/>
              <a:buAutoNum type="arabicPeriod"/>
            </a:pPr>
            <a:r>
              <a:rPr lang="en-US" dirty="0"/>
              <a:t>The rule of law</a:t>
            </a:r>
          </a:p>
          <a:p>
            <a:pPr marL="342900" indent="-342900">
              <a:buFont typeface="+mj-lt"/>
              <a:buAutoNum type="arabicPeriod"/>
            </a:pPr>
            <a:r>
              <a:rPr lang="en-US" dirty="0"/>
              <a:t>Separation of powers</a:t>
            </a:r>
          </a:p>
        </p:txBody>
      </p:sp>
    </p:spTree>
    <p:extLst>
      <p:ext uri="{BB962C8B-B14F-4D97-AF65-F5344CB8AC3E}">
        <p14:creationId xmlns:p14="http://schemas.microsoft.com/office/powerpoint/2010/main" val="33653496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C3B8C6B-63CA-4384-8059-2036BE5202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A person in a robe&#10;&#10;Description automatically generated with low confidence">
            <a:extLst>
              <a:ext uri="{FF2B5EF4-FFF2-40B4-BE49-F238E27FC236}">
                <a16:creationId xmlns:a16="http://schemas.microsoft.com/office/drawing/2014/main" id="{334001A1-FFB9-9E2E-1F09-6F95A63BC197}"/>
              </a:ext>
            </a:extLst>
          </p:cNvPr>
          <p:cNvPicPr>
            <a:picLocks noChangeAspect="1"/>
          </p:cNvPicPr>
          <p:nvPr/>
        </p:nvPicPr>
        <p:blipFill rotWithShape="1">
          <a:blip r:embed="rId2"/>
          <a:srcRect b="18636"/>
          <a:stretch/>
        </p:blipFill>
        <p:spPr>
          <a:xfrm>
            <a:off x="20" y="10"/>
            <a:ext cx="4024741" cy="6857990"/>
          </a:xfrm>
          <a:prstGeom prst="rect">
            <a:avLst/>
          </a:prstGeom>
        </p:spPr>
      </p:pic>
      <p:sp>
        <p:nvSpPr>
          <p:cNvPr id="12" name="Rectangle 11">
            <a:extLst>
              <a:ext uri="{FF2B5EF4-FFF2-40B4-BE49-F238E27FC236}">
                <a16:creationId xmlns:a16="http://schemas.microsoft.com/office/drawing/2014/main" id="{C71B03AA-C0EB-4104-84F8-E1AB8BFBE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24761" y="-2"/>
            <a:ext cx="81313" cy="6858002"/>
          </a:xfrm>
          <a:prstGeom prst="rect">
            <a:avLst/>
          </a:prstGeom>
          <a:gradFill flip="none" rotWithShape="1">
            <a:gsLst>
              <a:gs pos="84000">
                <a:srgbClr val="B5B5B5"/>
              </a:gs>
              <a:gs pos="60159">
                <a:srgbClr val="D5D5D5"/>
              </a:gs>
              <a:gs pos="50447">
                <a:srgbClr val="E6E6E6"/>
              </a:gs>
              <a:gs pos="44260">
                <a:srgbClr val="D5D5D5"/>
              </a:gs>
              <a:gs pos="15928">
                <a:srgbClr val="B5B5B5"/>
              </a:gs>
              <a:gs pos="7000">
                <a:srgbClr val="8A8A8A"/>
              </a:gs>
              <a:gs pos="0">
                <a:srgbClr val="BBBBBB"/>
              </a:gs>
              <a:gs pos="93000">
                <a:srgbClr val="8A8A8A"/>
              </a:gs>
              <a:gs pos="100000">
                <a:srgbClr val="BBBBBB"/>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4" name="Picture 13">
            <a:extLst>
              <a:ext uri="{FF2B5EF4-FFF2-40B4-BE49-F238E27FC236}">
                <a16:creationId xmlns:a16="http://schemas.microsoft.com/office/drawing/2014/main" id="{09C2B723-6C2F-49DE-A429-50BDFD1ADB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52CEDB3D-AA6D-4E39-5A73-6A92B96A4222}"/>
              </a:ext>
            </a:extLst>
          </p:cNvPr>
          <p:cNvSpPr>
            <a:spLocks noGrp="1"/>
          </p:cNvSpPr>
          <p:nvPr>
            <p:ph type="title"/>
          </p:nvPr>
        </p:nvSpPr>
        <p:spPr>
          <a:xfrm>
            <a:off x="4546285" y="-11824"/>
            <a:ext cx="6672886" cy="1596177"/>
          </a:xfrm>
        </p:spPr>
        <p:txBody>
          <a:bodyPr vert="horz" lIns="91440" tIns="45720" rIns="91440" bIns="45720" rtlCol="0" anchor="ctr">
            <a:normAutofit/>
          </a:bodyPr>
          <a:lstStyle/>
          <a:p>
            <a:r>
              <a:rPr lang="en-US" dirty="0"/>
              <a:t>Parliamentary sovereignty</a:t>
            </a:r>
          </a:p>
        </p:txBody>
      </p:sp>
      <p:sp>
        <p:nvSpPr>
          <p:cNvPr id="7" name="TextBox 6">
            <a:extLst>
              <a:ext uri="{FF2B5EF4-FFF2-40B4-BE49-F238E27FC236}">
                <a16:creationId xmlns:a16="http://schemas.microsoft.com/office/drawing/2014/main" id="{C90D8E2B-CCDF-D2CF-5F53-87ACD348D226}"/>
              </a:ext>
            </a:extLst>
          </p:cNvPr>
          <p:cNvSpPr txBox="1"/>
          <p:nvPr/>
        </p:nvSpPr>
        <p:spPr>
          <a:xfrm>
            <a:off x="4391378" y="993422"/>
            <a:ext cx="7473244" cy="5078313"/>
          </a:xfrm>
          <a:prstGeom prst="rect">
            <a:avLst/>
          </a:prstGeom>
          <a:noFill/>
        </p:spPr>
        <p:txBody>
          <a:bodyPr wrap="square" rtlCol="0">
            <a:spAutoFit/>
          </a:bodyPr>
          <a:lstStyle/>
          <a:p>
            <a:r>
              <a:rPr lang="en-US" dirty="0"/>
              <a:t>This principle is fundamental to the UK constitution</a:t>
            </a:r>
          </a:p>
          <a:p>
            <a:endParaRPr lang="en-US" dirty="0"/>
          </a:p>
          <a:p>
            <a:r>
              <a:rPr lang="en-US" dirty="0"/>
              <a:t>A.V Dicey defined this as meaning ‘parliament has, under the constitution, the right to make or unmake any law whatever, and, further that no person or body is recognized by the law as having a right to. override or set aside the legislation of parliament.’</a:t>
            </a:r>
          </a:p>
          <a:p>
            <a:endParaRPr lang="en-US" dirty="0"/>
          </a:p>
          <a:p>
            <a:r>
              <a:rPr lang="en-US" dirty="0"/>
              <a:t>In essence, Dicey states that parliament is the supreme law-making body of the UK. No body can disobey their laws or alter them. They have the power to create and repeal any laws.</a:t>
            </a:r>
          </a:p>
          <a:p>
            <a:endParaRPr lang="en-US" dirty="0"/>
          </a:p>
          <a:p>
            <a:r>
              <a:rPr lang="en-US" dirty="0"/>
              <a:t>In theory, parliament could abolish the monarchy, mandate citizens to wear fedoras or as Sir Leslie Stephan once said, legislate for the killing of all blue-eyed babies. However, although parliament has this legal compacity, politically this would cause revaluations and would not be enforceable.</a:t>
            </a:r>
          </a:p>
          <a:p>
            <a:endParaRPr lang="en-US" dirty="0"/>
          </a:p>
          <a:p>
            <a:r>
              <a:rPr lang="en-US" dirty="0"/>
              <a:t>Reflection – think about COVID-19, if parliament tried to legislate mandatary vaccinations, politically do you think that this law would be enforceable?</a:t>
            </a:r>
          </a:p>
        </p:txBody>
      </p:sp>
    </p:spTree>
    <p:extLst>
      <p:ext uri="{BB962C8B-B14F-4D97-AF65-F5344CB8AC3E}">
        <p14:creationId xmlns:p14="http://schemas.microsoft.com/office/powerpoint/2010/main" val="36031829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5DDAFE-D49E-ECF4-2C45-5018512F8260}"/>
              </a:ext>
            </a:extLst>
          </p:cNvPr>
          <p:cNvSpPr>
            <a:spLocks noGrp="1"/>
          </p:cNvSpPr>
          <p:nvPr>
            <p:ph type="title"/>
          </p:nvPr>
        </p:nvSpPr>
        <p:spPr/>
        <p:txBody>
          <a:bodyPr/>
          <a:lstStyle/>
          <a:p>
            <a:r>
              <a:rPr lang="en-US" dirty="0"/>
              <a:t>Can the courts invalidate legislation?</a:t>
            </a:r>
          </a:p>
        </p:txBody>
      </p:sp>
      <p:sp>
        <p:nvSpPr>
          <p:cNvPr id="4" name="TextBox 3">
            <a:extLst>
              <a:ext uri="{FF2B5EF4-FFF2-40B4-BE49-F238E27FC236}">
                <a16:creationId xmlns:a16="http://schemas.microsoft.com/office/drawing/2014/main" id="{CC13546A-7BDF-1CDC-8A8E-1E263BEB9ECF}"/>
              </a:ext>
            </a:extLst>
          </p:cNvPr>
          <p:cNvSpPr txBox="1"/>
          <p:nvPr/>
        </p:nvSpPr>
        <p:spPr>
          <a:xfrm>
            <a:off x="711200" y="2122311"/>
            <a:ext cx="11119556" cy="3139321"/>
          </a:xfrm>
          <a:prstGeom prst="rect">
            <a:avLst/>
          </a:prstGeom>
          <a:noFill/>
        </p:spPr>
        <p:txBody>
          <a:bodyPr wrap="square" rtlCol="0">
            <a:spAutoFit/>
          </a:bodyPr>
          <a:lstStyle/>
          <a:p>
            <a:r>
              <a:rPr lang="en-US" dirty="0"/>
              <a:t>In short, the judiciary cannot dismiss acts of parliament. Although, Baroness Hale in Jackson v Attorney General 2005 stated obiter dicta that ‘ the courts will treat with particular suspicion (and might even reject) any attempt to subvert the rule of law.’ Here, Baroness Hale is stating that if parliament create legislation that is against the rule of law, the court may refuse to follow it. However, this was said obiter dicta and no court has refused to acknowledge an act of parliament.</a:t>
            </a:r>
          </a:p>
          <a:p>
            <a:endParaRPr lang="en-US" dirty="0"/>
          </a:p>
          <a:p>
            <a:endParaRPr lang="en-US" dirty="0"/>
          </a:p>
          <a:p>
            <a:r>
              <a:rPr lang="en-US" dirty="0"/>
              <a:t>The courts may also declare an act of parliament ‘incompatible’ with the ECHR under s.4(2) Human Rights Act 1998. If an act of parliament is in contravention of a human right, the court can issue a ‘declaration of incompatibility’. Although this puts on record that the specific legislation is violating a human right, it is not a strike-down power and parliament doesn’t have to change it. (although there would be pressure groups demanding change)</a:t>
            </a:r>
          </a:p>
        </p:txBody>
      </p:sp>
    </p:spTree>
    <p:extLst>
      <p:ext uri="{BB962C8B-B14F-4D97-AF65-F5344CB8AC3E}">
        <p14:creationId xmlns:p14="http://schemas.microsoft.com/office/powerpoint/2010/main" val="13181138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598090-91ED-1B24-8AAE-EC840085D50A}"/>
              </a:ext>
            </a:extLst>
          </p:cNvPr>
          <p:cNvSpPr>
            <a:spLocks noGrp="1"/>
          </p:cNvSpPr>
          <p:nvPr>
            <p:ph type="title"/>
          </p:nvPr>
        </p:nvSpPr>
        <p:spPr/>
        <p:txBody>
          <a:bodyPr/>
          <a:lstStyle/>
          <a:p>
            <a:r>
              <a:rPr lang="en-US" dirty="0"/>
              <a:t>Express and implied repeal</a:t>
            </a:r>
          </a:p>
        </p:txBody>
      </p:sp>
      <p:sp>
        <p:nvSpPr>
          <p:cNvPr id="4" name="TextBox 3">
            <a:extLst>
              <a:ext uri="{FF2B5EF4-FFF2-40B4-BE49-F238E27FC236}">
                <a16:creationId xmlns:a16="http://schemas.microsoft.com/office/drawing/2014/main" id="{D4371CDE-3BB7-44C4-7997-72809EC2FBB7}"/>
              </a:ext>
            </a:extLst>
          </p:cNvPr>
          <p:cNvSpPr txBox="1"/>
          <p:nvPr/>
        </p:nvSpPr>
        <p:spPr>
          <a:xfrm>
            <a:off x="913775" y="2065867"/>
            <a:ext cx="10871825" cy="3416320"/>
          </a:xfrm>
          <a:prstGeom prst="rect">
            <a:avLst/>
          </a:prstGeom>
          <a:noFill/>
        </p:spPr>
        <p:txBody>
          <a:bodyPr wrap="square" rtlCol="0">
            <a:spAutoFit/>
          </a:bodyPr>
          <a:lstStyle/>
          <a:p>
            <a:r>
              <a:rPr lang="en-US" dirty="0"/>
              <a:t>A part of A.V Dicey’s theory is that parliament cannot bind its successors. This means that a law cannot be entrenched and can be changed by its successors. </a:t>
            </a:r>
          </a:p>
          <a:p>
            <a:endParaRPr lang="en-US" dirty="0"/>
          </a:p>
          <a:p>
            <a:r>
              <a:rPr lang="en-US" dirty="0"/>
              <a:t>Repealing legislation is usually expressed as an act of parliament would have a section which states which acts of parliaments are being repealed. When this section is not contained and there are two conflicting acts of parliament, the courts may invoke the doctrine of implied repeal where the latter legislation is followed as it is more recent.</a:t>
            </a:r>
          </a:p>
          <a:p>
            <a:endParaRPr lang="en-US" dirty="0"/>
          </a:p>
          <a:p>
            <a:r>
              <a:rPr lang="en-US" dirty="0"/>
              <a:t>However, implied repeal does not apply to ‘constitutional statutes.’ These statutes are seen as constitutionally important and therefore implied repeal should not apply. For example, the Human Rights Act 1998 is viewed as a constitutional statute given its importance. Therefore, if parliament did want to amend this legislation it has to do so by unambiguous statute.</a:t>
            </a:r>
          </a:p>
          <a:p>
            <a:endParaRPr lang="en-US" dirty="0"/>
          </a:p>
        </p:txBody>
      </p:sp>
    </p:spTree>
    <p:extLst>
      <p:ext uri="{BB962C8B-B14F-4D97-AF65-F5344CB8AC3E}">
        <p14:creationId xmlns:p14="http://schemas.microsoft.com/office/powerpoint/2010/main" val="10312715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F70B1-56A0-BD57-06F8-F3C5D3383525}"/>
              </a:ext>
            </a:extLst>
          </p:cNvPr>
          <p:cNvSpPr>
            <a:spLocks noGrp="1"/>
          </p:cNvSpPr>
          <p:nvPr>
            <p:ph type="title"/>
          </p:nvPr>
        </p:nvSpPr>
        <p:spPr/>
        <p:txBody>
          <a:bodyPr/>
          <a:lstStyle/>
          <a:p>
            <a:r>
              <a:rPr lang="en-US" dirty="0"/>
              <a:t>Is parliament sovereignty infringed by international law?</a:t>
            </a:r>
          </a:p>
        </p:txBody>
      </p:sp>
      <p:sp>
        <p:nvSpPr>
          <p:cNvPr id="6" name="TextBox 5">
            <a:extLst>
              <a:ext uri="{FF2B5EF4-FFF2-40B4-BE49-F238E27FC236}">
                <a16:creationId xmlns:a16="http://schemas.microsoft.com/office/drawing/2014/main" id="{1F89FF76-9603-632E-2EC5-0E9DFC00669A}"/>
              </a:ext>
            </a:extLst>
          </p:cNvPr>
          <p:cNvSpPr txBox="1"/>
          <p:nvPr/>
        </p:nvSpPr>
        <p:spPr>
          <a:xfrm>
            <a:off x="654756" y="2214694"/>
            <a:ext cx="10938933" cy="2585323"/>
          </a:xfrm>
          <a:prstGeom prst="rect">
            <a:avLst/>
          </a:prstGeom>
          <a:noFill/>
        </p:spPr>
        <p:txBody>
          <a:bodyPr wrap="square" rtlCol="0">
            <a:spAutoFit/>
          </a:bodyPr>
          <a:lstStyle/>
          <a:p>
            <a:r>
              <a:rPr lang="en-US" dirty="0"/>
              <a:t>R v Secretary of State for Transport ex parte Factortame Ltd (no 2) 1991 – In this case, there was confliction between the Merchant Shipping Act 1988 (domestic law) and the European Communities Act 1972 (an international treaty). The House of Lords held that the treaty must prevail and therefore the Merchant Shipping Act 1998 could not be enforced.</a:t>
            </a:r>
          </a:p>
          <a:p>
            <a:endParaRPr lang="en-US" dirty="0"/>
          </a:p>
          <a:p>
            <a:r>
              <a:rPr lang="en-US" dirty="0"/>
              <a:t>Although that it appeared that international law did limit parliament’s law-making powers, Lord Bridge had the view that although the international law prevailed, this did not limit parliament sovereignty as it was parliament who entered the European Communities Act and therefore imposed these limits on themselves. Furthermore, if parliament wished to repeal the Europeans Communities Act, they had the capacity to do so. (which they did following Brexit)</a:t>
            </a:r>
          </a:p>
        </p:txBody>
      </p:sp>
    </p:spTree>
    <p:extLst>
      <p:ext uri="{BB962C8B-B14F-4D97-AF65-F5344CB8AC3E}">
        <p14:creationId xmlns:p14="http://schemas.microsoft.com/office/powerpoint/2010/main" val="35511808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BF8336-3E73-90A6-2CF9-7CF5AF1138CC}"/>
              </a:ext>
            </a:extLst>
          </p:cNvPr>
          <p:cNvSpPr>
            <a:spLocks noGrp="1"/>
          </p:cNvSpPr>
          <p:nvPr>
            <p:ph type="title"/>
          </p:nvPr>
        </p:nvSpPr>
        <p:spPr>
          <a:xfrm>
            <a:off x="913774" y="-363617"/>
            <a:ext cx="10364451" cy="1596177"/>
          </a:xfrm>
        </p:spPr>
        <p:txBody>
          <a:bodyPr/>
          <a:lstStyle/>
          <a:p>
            <a:r>
              <a:rPr lang="en-US" dirty="0"/>
              <a:t>Rule of law</a:t>
            </a:r>
          </a:p>
        </p:txBody>
      </p:sp>
      <p:sp>
        <p:nvSpPr>
          <p:cNvPr id="4" name="TextBox 3">
            <a:extLst>
              <a:ext uri="{FF2B5EF4-FFF2-40B4-BE49-F238E27FC236}">
                <a16:creationId xmlns:a16="http://schemas.microsoft.com/office/drawing/2014/main" id="{490BA283-C0ED-610A-390F-1AD37A8D28C4}"/>
              </a:ext>
            </a:extLst>
          </p:cNvPr>
          <p:cNvSpPr txBox="1"/>
          <p:nvPr/>
        </p:nvSpPr>
        <p:spPr>
          <a:xfrm>
            <a:off x="276577" y="648960"/>
            <a:ext cx="11638844" cy="6740307"/>
          </a:xfrm>
          <a:prstGeom prst="rect">
            <a:avLst/>
          </a:prstGeom>
          <a:noFill/>
        </p:spPr>
        <p:txBody>
          <a:bodyPr wrap="square" rtlCol="0">
            <a:spAutoFit/>
          </a:bodyPr>
          <a:lstStyle/>
          <a:p>
            <a:r>
              <a:rPr lang="en-US" dirty="0"/>
              <a:t>The second principle of the UK constitution. </a:t>
            </a:r>
          </a:p>
          <a:p>
            <a:endParaRPr lang="en-US" dirty="0"/>
          </a:p>
          <a:p>
            <a:r>
              <a:rPr lang="en-US" dirty="0"/>
              <a:t>The rule of law in the UK constitution has no definitive definition. The rule of law is how the law is made, applied and shown towards their citizens. T.R.S Allen defines the rule of law as being ‘a corpus of of basic principles that and values that, which together lend some stability and coherence to legal order.’ There are two theories which underpin the rule of law principles.</a:t>
            </a:r>
          </a:p>
          <a:p>
            <a:endParaRPr lang="en-US" dirty="0"/>
          </a:p>
          <a:p>
            <a:r>
              <a:rPr lang="en-US" dirty="0"/>
              <a:t>Joseph Raz’s formal theory of the rule of law: </a:t>
            </a:r>
          </a:p>
          <a:p>
            <a:pPr marL="285750" indent="-285750">
              <a:buFont typeface="Arial" panose="020B0604020202020204" pitchFamily="34" charset="0"/>
              <a:buChar char="•"/>
            </a:pPr>
            <a:r>
              <a:rPr lang="en-US" dirty="0"/>
              <a:t>The law should be made in accordance with stated processes;</a:t>
            </a:r>
          </a:p>
          <a:p>
            <a:pPr marL="285750" indent="-285750">
              <a:buFont typeface="Arial" panose="020B0604020202020204" pitchFamily="34" charset="0"/>
              <a:buChar char="•"/>
            </a:pPr>
            <a:r>
              <a:rPr lang="en-US" dirty="0"/>
              <a:t>Law should be prospective and not retrospective;</a:t>
            </a:r>
          </a:p>
          <a:p>
            <a:pPr marL="285750" indent="-285750">
              <a:buFont typeface="Arial" panose="020B0604020202020204" pitchFamily="34" charset="0"/>
              <a:buChar char="•"/>
            </a:pPr>
            <a:r>
              <a:rPr lang="en-US" dirty="0"/>
              <a:t>Laws should consist of open, general and clear rules;</a:t>
            </a:r>
          </a:p>
          <a:p>
            <a:pPr marL="285750" indent="-285750">
              <a:buFont typeface="Arial" panose="020B0604020202020204" pitchFamily="34" charset="0"/>
              <a:buChar char="•"/>
            </a:pPr>
            <a:r>
              <a:rPr lang="en-US" dirty="0"/>
              <a:t>There should be an independent judiciary;</a:t>
            </a:r>
          </a:p>
          <a:p>
            <a:pPr marL="285750" indent="-285750">
              <a:buFont typeface="Arial" panose="020B0604020202020204" pitchFamily="34" charset="0"/>
              <a:buChar char="•"/>
            </a:pPr>
            <a:r>
              <a:rPr lang="en-US" dirty="0"/>
              <a:t>There should be access to the courts in order to protect legal rights and enforce the law.</a:t>
            </a:r>
          </a:p>
          <a:p>
            <a:r>
              <a:rPr lang="en-US" dirty="0"/>
              <a:t>In short, Raz’s rule of law cares about the effectiveness of law disregarding the content of the law.</a:t>
            </a:r>
          </a:p>
          <a:p>
            <a:endParaRPr lang="en-US" dirty="0"/>
          </a:p>
          <a:p>
            <a:r>
              <a:rPr lang="en-US" dirty="0"/>
              <a:t>In comparison to Lord Bingham’s substantive rule of law:</a:t>
            </a:r>
          </a:p>
          <a:p>
            <a:pPr marL="285750" indent="-285750">
              <a:buFont typeface="Arial" panose="020B0604020202020204" pitchFamily="34" charset="0"/>
              <a:buChar char="•"/>
            </a:pPr>
            <a:r>
              <a:rPr lang="en-US" dirty="0"/>
              <a:t>The above points but it includes the fundamental of human rights.</a:t>
            </a:r>
          </a:p>
          <a:p>
            <a:endParaRPr lang="en-US" dirty="0"/>
          </a:p>
          <a:p>
            <a:r>
              <a:rPr lang="en-US" dirty="0"/>
              <a:t>Raz’s rule of law follows that if the criteria is met, then the constitutional bodies are abiding the rule of law regardless of the content of the law.</a:t>
            </a:r>
          </a:p>
          <a:p>
            <a:r>
              <a:rPr lang="en-US" dirty="0"/>
              <a:t>Bingham’s rule of law theory, the process of the law is also important, however, the rule of law is not met if the content of law is not morally good.</a:t>
            </a:r>
          </a:p>
          <a:p>
            <a:endParaRPr lang="en-US" dirty="0"/>
          </a:p>
          <a:p>
            <a:endParaRPr lang="en-US" dirty="0"/>
          </a:p>
          <a:p>
            <a:endParaRPr lang="en-US" dirty="0"/>
          </a:p>
        </p:txBody>
      </p:sp>
    </p:spTree>
    <p:extLst>
      <p:ext uri="{BB962C8B-B14F-4D97-AF65-F5344CB8AC3E}">
        <p14:creationId xmlns:p14="http://schemas.microsoft.com/office/powerpoint/2010/main" val="118747212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5A2F1E-D1B1-BB8A-F432-CC1385C66B2D}"/>
              </a:ext>
            </a:extLst>
          </p:cNvPr>
          <p:cNvSpPr>
            <a:spLocks noGrp="1"/>
          </p:cNvSpPr>
          <p:nvPr>
            <p:ph type="title"/>
          </p:nvPr>
        </p:nvSpPr>
        <p:spPr>
          <a:xfrm>
            <a:off x="913149" y="-216860"/>
            <a:ext cx="10364451" cy="1596177"/>
          </a:xfrm>
        </p:spPr>
        <p:txBody>
          <a:bodyPr/>
          <a:lstStyle/>
          <a:p>
            <a:r>
              <a:rPr lang="en-US" dirty="0"/>
              <a:t>Rule of law</a:t>
            </a:r>
          </a:p>
        </p:txBody>
      </p:sp>
      <p:sp>
        <p:nvSpPr>
          <p:cNvPr id="5" name="TextBox 4">
            <a:extLst>
              <a:ext uri="{FF2B5EF4-FFF2-40B4-BE49-F238E27FC236}">
                <a16:creationId xmlns:a16="http://schemas.microsoft.com/office/drawing/2014/main" id="{090A243B-7C60-F871-9788-D8E3900F022B}"/>
              </a:ext>
            </a:extLst>
          </p:cNvPr>
          <p:cNvSpPr txBox="1"/>
          <p:nvPr/>
        </p:nvSpPr>
        <p:spPr>
          <a:xfrm>
            <a:off x="2911281" y="2402890"/>
            <a:ext cx="10274140" cy="923330"/>
          </a:xfrm>
          <a:prstGeom prst="rect">
            <a:avLst/>
          </a:prstGeom>
          <a:noFill/>
        </p:spPr>
        <p:txBody>
          <a:bodyPr wrap="square" rtlCol="0">
            <a:spAutoFit/>
          </a:bodyPr>
          <a:lstStyle/>
          <a:p>
            <a:r>
              <a:rPr lang="en-US" dirty="0"/>
              <a:t>Take for example Leslie Stephan’s killing blue-eyed babies legislation.</a:t>
            </a:r>
          </a:p>
          <a:p>
            <a:endParaRPr lang="en-US" dirty="0"/>
          </a:p>
          <a:p>
            <a:r>
              <a:rPr lang="en-US" dirty="0"/>
              <a:t> </a:t>
            </a:r>
          </a:p>
        </p:txBody>
      </p:sp>
      <p:graphicFrame>
        <p:nvGraphicFramePr>
          <p:cNvPr id="8" name="Table 8">
            <a:extLst>
              <a:ext uri="{FF2B5EF4-FFF2-40B4-BE49-F238E27FC236}">
                <a16:creationId xmlns:a16="http://schemas.microsoft.com/office/drawing/2014/main" id="{D5FCF69B-08FE-8C7C-7548-AA385804CA7F}"/>
              </a:ext>
            </a:extLst>
          </p:cNvPr>
          <p:cNvGraphicFramePr>
            <a:graphicFrameLocks noGrp="1"/>
          </p:cNvGraphicFramePr>
          <p:nvPr>
            <p:extLst>
              <p:ext uri="{D42A27DB-BD31-4B8C-83A1-F6EECF244321}">
                <p14:modId xmlns:p14="http://schemas.microsoft.com/office/powerpoint/2010/main" val="2578012649"/>
              </p:ext>
            </p:extLst>
          </p:nvPr>
        </p:nvGraphicFramePr>
        <p:xfrm>
          <a:off x="2111023" y="2864555"/>
          <a:ext cx="8128000" cy="2108200"/>
        </p:xfrm>
        <a:graphic>
          <a:graphicData uri="http://schemas.openxmlformats.org/drawingml/2006/table">
            <a:tbl>
              <a:tblPr firstRow="1" bandRow="1">
                <a:tableStyleId>{5C22544A-7EE6-4342-B048-85BDC9FD1C3A}</a:tableStyleId>
              </a:tblPr>
              <a:tblGrid>
                <a:gridCol w="4064000">
                  <a:extLst>
                    <a:ext uri="{9D8B030D-6E8A-4147-A177-3AD203B41FA5}">
                      <a16:colId xmlns:a16="http://schemas.microsoft.com/office/drawing/2014/main" val="3721516907"/>
                    </a:ext>
                  </a:extLst>
                </a:gridCol>
                <a:gridCol w="4064000">
                  <a:extLst>
                    <a:ext uri="{9D8B030D-6E8A-4147-A177-3AD203B41FA5}">
                      <a16:colId xmlns:a16="http://schemas.microsoft.com/office/drawing/2014/main" val="1996653203"/>
                    </a:ext>
                  </a:extLst>
                </a:gridCol>
              </a:tblGrid>
              <a:tr h="370840">
                <a:tc>
                  <a:txBody>
                    <a:bodyPr/>
                    <a:lstStyle/>
                    <a:p>
                      <a:r>
                        <a:rPr lang="en-US" dirty="0"/>
                        <a:t>Raz’s formal theory</a:t>
                      </a:r>
                    </a:p>
                  </a:txBody>
                  <a:tcPr/>
                </a:tc>
                <a:tc>
                  <a:txBody>
                    <a:bodyPr/>
                    <a:lstStyle/>
                    <a:p>
                      <a:r>
                        <a:rPr lang="en-US" dirty="0"/>
                        <a:t>Bingham’s substantive theory</a:t>
                      </a:r>
                    </a:p>
                  </a:txBody>
                  <a:tcPr/>
                </a:tc>
                <a:extLst>
                  <a:ext uri="{0D108BD9-81ED-4DB2-BD59-A6C34878D82A}">
                    <a16:rowId xmlns:a16="http://schemas.microsoft.com/office/drawing/2014/main" val="2987928632"/>
                  </a:ext>
                </a:extLst>
              </a:tr>
              <a:tr h="370840">
                <a:tc>
                  <a:txBody>
                    <a:bodyPr/>
                    <a:lstStyle/>
                    <a:p>
                      <a:r>
                        <a:rPr lang="en-US" dirty="0"/>
                        <a:t>If parliament was to legislate the killing of blue-eyed babies, providing that the laws are clear and precise, prospective and was created legally then formal theorists would believe that the rule of law is being upheld</a:t>
                      </a:r>
                    </a:p>
                  </a:txBody>
                  <a:tcPr/>
                </a:tc>
                <a:tc>
                  <a:txBody>
                    <a:bodyPr/>
                    <a:lstStyle/>
                    <a:p>
                      <a:r>
                        <a:rPr lang="en-US" dirty="0"/>
                        <a:t>Even if parliament legislated this law through the correct process, was clear and precise and was prospective, substantive theorists would still think that the rule of law is not being upheld as the content is the law is morally wrong.</a:t>
                      </a:r>
                    </a:p>
                  </a:txBody>
                  <a:tcPr/>
                </a:tc>
                <a:extLst>
                  <a:ext uri="{0D108BD9-81ED-4DB2-BD59-A6C34878D82A}">
                    <a16:rowId xmlns:a16="http://schemas.microsoft.com/office/drawing/2014/main" val="3413350050"/>
                  </a:ext>
                </a:extLst>
              </a:tr>
            </a:tbl>
          </a:graphicData>
        </a:graphic>
      </p:graphicFrame>
    </p:spTree>
    <p:extLst>
      <p:ext uri="{BB962C8B-B14F-4D97-AF65-F5344CB8AC3E}">
        <p14:creationId xmlns:p14="http://schemas.microsoft.com/office/powerpoint/2010/main" val="8489909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64000"/>
                <a:lumMod val="88000"/>
              </a:schemeClr>
            </a:gs>
          </a:gsLst>
          <a:lin ang="5400000" scaled="0"/>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8FE65CB-EFD8-497D-A30A-093E20EACB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2" name="Picture 11">
            <a:extLst>
              <a:ext uri="{FF2B5EF4-FFF2-40B4-BE49-F238E27FC236}">
                <a16:creationId xmlns:a16="http://schemas.microsoft.com/office/drawing/2014/main" id="{E3265C2A-0A58-43AD-A406-8F4478E2875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D382AB9B-D6F4-C4EB-0A78-44E0E5822636}"/>
              </a:ext>
            </a:extLst>
          </p:cNvPr>
          <p:cNvSpPr>
            <a:spLocks noGrp="1"/>
          </p:cNvSpPr>
          <p:nvPr>
            <p:ph type="title"/>
          </p:nvPr>
        </p:nvSpPr>
        <p:spPr>
          <a:xfrm>
            <a:off x="6233338" y="116582"/>
            <a:ext cx="5439550" cy="1573863"/>
          </a:xfrm>
        </p:spPr>
        <p:txBody>
          <a:bodyPr vert="horz" lIns="91440" tIns="45720" rIns="91440" bIns="45720" rtlCol="0" anchor="ctr">
            <a:normAutofit/>
          </a:bodyPr>
          <a:lstStyle/>
          <a:p>
            <a:pPr algn="l"/>
            <a:r>
              <a:rPr lang="en-US" dirty="0"/>
              <a:t>Separation of powers</a:t>
            </a:r>
          </a:p>
        </p:txBody>
      </p:sp>
      <p:pic>
        <p:nvPicPr>
          <p:cNvPr id="5" name="Picture 4">
            <a:extLst>
              <a:ext uri="{FF2B5EF4-FFF2-40B4-BE49-F238E27FC236}">
                <a16:creationId xmlns:a16="http://schemas.microsoft.com/office/drawing/2014/main" id="{271AFCAE-40DD-EEBC-B1DD-19D6E4538D67}"/>
              </a:ext>
            </a:extLst>
          </p:cNvPr>
          <p:cNvPicPr>
            <a:picLocks noChangeAspect="1"/>
          </p:cNvPicPr>
          <p:nvPr/>
        </p:nvPicPr>
        <p:blipFill>
          <a:blip r:embed="rId3"/>
          <a:stretch>
            <a:fillRect/>
          </a:stretch>
        </p:blipFill>
        <p:spPr>
          <a:xfrm>
            <a:off x="318346" y="903514"/>
            <a:ext cx="5596645" cy="5050972"/>
          </a:xfrm>
          <a:prstGeom prst="rect">
            <a:avLst/>
          </a:prstGeom>
        </p:spPr>
      </p:pic>
      <p:sp>
        <p:nvSpPr>
          <p:cNvPr id="6" name="TextBox 5">
            <a:extLst>
              <a:ext uri="{FF2B5EF4-FFF2-40B4-BE49-F238E27FC236}">
                <a16:creationId xmlns:a16="http://schemas.microsoft.com/office/drawing/2014/main" id="{E05A7998-E873-08AC-537A-4E980B70B5FB}"/>
              </a:ext>
            </a:extLst>
          </p:cNvPr>
          <p:cNvSpPr txBox="1"/>
          <p:nvPr/>
        </p:nvSpPr>
        <p:spPr>
          <a:xfrm>
            <a:off x="6159113" y="1465472"/>
            <a:ext cx="5588000" cy="2585323"/>
          </a:xfrm>
          <a:prstGeom prst="rect">
            <a:avLst/>
          </a:prstGeom>
          <a:noFill/>
        </p:spPr>
        <p:txBody>
          <a:bodyPr wrap="square" rtlCol="0">
            <a:spAutoFit/>
          </a:bodyPr>
          <a:lstStyle/>
          <a:p>
            <a:r>
              <a:rPr lang="en-US" dirty="0"/>
              <a:t>The separation of powers is a key element within the UK constitution. It denotes that the executive, parliament and judiciary should be separate to prevent tyranny and to provide accountability to each branch through checks and balances.</a:t>
            </a:r>
          </a:p>
          <a:p>
            <a:endParaRPr lang="en-US" dirty="0"/>
          </a:p>
          <a:p>
            <a:r>
              <a:rPr lang="en-US" dirty="0"/>
              <a:t>These checks and balances come in form of an executive veto over the legislation and judiciaries powers to declare legislation unlawful under the HRA.</a:t>
            </a:r>
          </a:p>
        </p:txBody>
      </p:sp>
    </p:spTree>
    <p:extLst>
      <p:ext uri="{BB962C8B-B14F-4D97-AF65-F5344CB8AC3E}">
        <p14:creationId xmlns:p14="http://schemas.microsoft.com/office/powerpoint/2010/main" val="19319913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DA8231-5F54-4EF1-73D9-624A462DEDC0}"/>
              </a:ext>
            </a:extLst>
          </p:cNvPr>
          <p:cNvSpPr>
            <a:spLocks noGrp="1"/>
          </p:cNvSpPr>
          <p:nvPr>
            <p:ph type="title"/>
          </p:nvPr>
        </p:nvSpPr>
        <p:spPr/>
        <p:txBody>
          <a:bodyPr/>
          <a:lstStyle/>
          <a:p>
            <a:r>
              <a:rPr lang="en-US" dirty="0"/>
              <a:t>The executive and judiciary</a:t>
            </a:r>
          </a:p>
        </p:txBody>
      </p:sp>
      <p:sp>
        <p:nvSpPr>
          <p:cNvPr id="4" name="TextBox 3">
            <a:extLst>
              <a:ext uri="{FF2B5EF4-FFF2-40B4-BE49-F238E27FC236}">
                <a16:creationId xmlns:a16="http://schemas.microsoft.com/office/drawing/2014/main" id="{B1638700-49B1-8057-F468-3586FF2E5E7E}"/>
              </a:ext>
            </a:extLst>
          </p:cNvPr>
          <p:cNvSpPr txBox="1"/>
          <p:nvPr/>
        </p:nvSpPr>
        <p:spPr>
          <a:xfrm>
            <a:off x="913775" y="2032000"/>
            <a:ext cx="10973425" cy="2585323"/>
          </a:xfrm>
          <a:prstGeom prst="rect">
            <a:avLst/>
          </a:prstGeom>
          <a:noFill/>
        </p:spPr>
        <p:txBody>
          <a:bodyPr wrap="square" rtlCol="0">
            <a:spAutoFit/>
          </a:bodyPr>
          <a:lstStyle/>
          <a:p>
            <a:r>
              <a:rPr lang="en-US" dirty="0"/>
              <a:t>Judicial independence has statutory footing with s.3 Constitutional Reform Act 2005. The reasoning behind this is that those who enforce the law should be separate to those who impose punishments.</a:t>
            </a:r>
          </a:p>
          <a:p>
            <a:endParaRPr lang="en-US" dirty="0"/>
          </a:p>
          <a:p>
            <a:r>
              <a:rPr lang="en-US" dirty="0"/>
              <a:t>Judicial review is an important process as the judiciary make the executive accountable for their actions. If an executive member act unlawfully, the wronged party can make an application for judicial review which the judiciary will determine whether they have acted lawfully. All public authorities can be challenged to judicial review including the police, councils, prison governors and executive ministers</a:t>
            </a:r>
          </a:p>
          <a:p>
            <a:endParaRPr lang="en-US" dirty="0"/>
          </a:p>
          <a:p>
            <a:endParaRPr lang="en-US" dirty="0"/>
          </a:p>
        </p:txBody>
      </p:sp>
    </p:spTree>
    <p:extLst>
      <p:ext uri="{BB962C8B-B14F-4D97-AF65-F5344CB8AC3E}">
        <p14:creationId xmlns:p14="http://schemas.microsoft.com/office/powerpoint/2010/main" val="276727659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5EA327-7E18-D00E-05A5-7DDB6E91215B}"/>
              </a:ext>
            </a:extLst>
          </p:cNvPr>
          <p:cNvSpPr>
            <a:spLocks noGrp="1"/>
          </p:cNvSpPr>
          <p:nvPr>
            <p:ph type="title"/>
          </p:nvPr>
        </p:nvSpPr>
        <p:spPr/>
        <p:txBody>
          <a:bodyPr/>
          <a:lstStyle/>
          <a:p>
            <a:r>
              <a:rPr lang="en-US" dirty="0"/>
              <a:t>Legislature and judiciary</a:t>
            </a:r>
          </a:p>
        </p:txBody>
      </p:sp>
      <p:sp>
        <p:nvSpPr>
          <p:cNvPr id="4" name="TextBox 3">
            <a:extLst>
              <a:ext uri="{FF2B5EF4-FFF2-40B4-BE49-F238E27FC236}">
                <a16:creationId xmlns:a16="http://schemas.microsoft.com/office/drawing/2014/main" id="{03A00172-498B-9C4B-7393-B2C6207806DE}"/>
              </a:ext>
            </a:extLst>
          </p:cNvPr>
          <p:cNvSpPr txBox="1"/>
          <p:nvPr/>
        </p:nvSpPr>
        <p:spPr>
          <a:xfrm>
            <a:off x="711200" y="2214694"/>
            <a:ext cx="10567026" cy="2031325"/>
          </a:xfrm>
          <a:prstGeom prst="rect">
            <a:avLst/>
          </a:prstGeom>
          <a:noFill/>
        </p:spPr>
        <p:txBody>
          <a:bodyPr wrap="square" rtlCol="0">
            <a:spAutoFit/>
          </a:bodyPr>
          <a:lstStyle/>
          <a:p>
            <a:r>
              <a:rPr lang="en-US" dirty="0"/>
              <a:t>Before the Constitutional Reform Act 2005 the highest court in the UK was the House of Lords. The judges here were also entitled to participate in voting in new legislation.</a:t>
            </a:r>
          </a:p>
          <a:p>
            <a:endParaRPr lang="en-US" dirty="0"/>
          </a:p>
          <a:p>
            <a:r>
              <a:rPr lang="en-US" dirty="0"/>
              <a:t>Reflection – Why is that problematic regarding the separation of powers?</a:t>
            </a:r>
          </a:p>
          <a:p>
            <a:endParaRPr lang="en-US" dirty="0"/>
          </a:p>
          <a:p>
            <a:r>
              <a:rPr lang="en-US" dirty="0"/>
              <a:t>The Constitutional Reform Act 2005 changed this by introducing the Supreme Court and judges who sat in this court were not permitted to be members of the House of Lords; strengthening the separation of powers.</a:t>
            </a:r>
          </a:p>
        </p:txBody>
      </p:sp>
    </p:spTree>
    <p:extLst>
      <p:ext uri="{BB962C8B-B14F-4D97-AF65-F5344CB8AC3E}">
        <p14:creationId xmlns:p14="http://schemas.microsoft.com/office/powerpoint/2010/main" val="295187371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14A9CE-393D-8231-513E-5A039A2B8C7B}"/>
              </a:ext>
            </a:extLst>
          </p:cNvPr>
          <p:cNvSpPr>
            <a:spLocks noGrp="1"/>
          </p:cNvSpPr>
          <p:nvPr>
            <p:ph type="title"/>
          </p:nvPr>
        </p:nvSpPr>
        <p:spPr/>
        <p:txBody>
          <a:bodyPr/>
          <a:lstStyle/>
          <a:p>
            <a:r>
              <a:rPr lang="en-US" dirty="0"/>
              <a:t>Legislature and executive</a:t>
            </a:r>
          </a:p>
        </p:txBody>
      </p:sp>
      <p:sp>
        <p:nvSpPr>
          <p:cNvPr id="4" name="TextBox 3">
            <a:extLst>
              <a:ext uri="{FF2B5EF4-FFF2-40B4-BE49-F238E27FC236}">
                <a16:creationId xmlns:a16="http://schemas.microsoft.com/office/drawing/2014/main" id="{FBFAB59D-7D76-E60D-26B6-41C16981C4AB}"/>
              </a:ext>
            </a:extLst>
          </p:cNvPr>
          <p:cNvSpPr txBox="1"/>
          <p:nvPr/>
        </p:nvSpPr>
        <p:spPr>
          <a:xfrm>
            <a:off x="745067" y="1986844"/>
            <a:ext cx="10622844" cy="2308324"/>
          </a:xfrm>
          <a:prstGeom prst="rect">
            <a:avLst/>
          </a:prstGeom>
          <a:noFill/>
        </p:spPr>
        <p:txBody>
          <a:bodyPr wrap="square" rtlCol="0">
            <a:spAutoFit/>
          </a:bodyPr>
          <a:lstStyle/>
          <a:p>
            <a:r>
              <a:rPr lang="en-US" dirty="0"/>
              <a:t>Government ministers must be sitting MPs in the House of Commons or members of the House of Lords creating an overlap between these branches. Although the political party which form the executive will have control over the House of Commons, they’re held accountable.</a:t>
            </a:r>
          </a:p>
          <a:p>
            <a:endParaRPr lang="en-US" dirty="0"/>
          </a:p>
          <a:p>
            <a:endParaRPr lang="en-US" dirty="0"/>
          </a:p>
          <a:p>
            <a:r>
              <a:rPr lang="en-US" dirty="0"/>
              <a:t>Task - </a:t>
            </a:r>
            <a:r>
              <a:rPr lang="en-US" dirty="0">
                <a:hlinkClick r:id="rId2"/>
              </a:rPr>
              <a:t>https://www.bbc.co.uk/news/uk-politics-49810261</a:t>
            </a:r>
            <a:r>
              <a:rPr lang="en-US" dirty="0"/>
              <a:t> or google ‘BBC Boris Johnson prorogue parliament’. Research how the court held the executive accountable for their actions within the legislature. After reading this article, write down whether you think that the separation of powers in the UK constitution is effective.</a:t>
            </a:r>
          </a:p>
        </p:txBody>
      </p:sp>
    </p:spTree>
    <p:extLst>
      <p:ext uri="{BB962C8B-B14F-4D97-AF65-F5344CB8AC3E}">
        <p14:creationId xmlns:p14="http://schemas.microsoft.com/office/powerpoint/2010/main" val="179936422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BDA24A-D450-5C4D-BDCD-9A8C93EB5833}"/>
              </a:ext>
            </a:extLst>
          </p:cNvPr>
          <p:cNvSpPr>
            <a:spLocks noGrp="1"/>
          </p:cNvSpPr>
          <p:nvPr>
            <p:ph type="title"/>
          </p:nvPr>
        </p:nvSpPr>
        <p:spPr/>
        <p:txBody>
          <a:bodyPr/>
          <a:lstStyle/>
          <a:p>
            <a:r>
              <a:rPr lang="en-US" dirty="0"/>
              <a:t>Devolution</a:t>
            </a:r>
          </a:p>
        </p:txBody>
      </p:sp>
      <p:sp>
        <p:nvSpPr>
          <p:cNvPr id="4" name="TextBox 3">
            <a:extLst>
              <a:ext uri="{FF2B5EF4-FFF2-40B4-BE49-F238E27FC236}">
                <a16:creationId xmlns:a16="http://schemas.microsoft.com/office/drawing/2014/main" id="{FCC9AA1C-2D9A-FD17-50BF-D973A32BE3BE}"/>
              </a:ext>
            </a:extLst>
          </p:cNvPr>
          <p:cNvSpPr txBox="1"/>
          <p:nvPr/>
        </p:nvSpPr>
        <p:spPr>
          <a:xfrm>
            <a:off x="564269" y="1896181"/>
            <a:ext cx="10329333" cy="4247317"/>
          </a:xfrm>
          <a:prstGeom prst="rect">
            <a:avLst/>
          </a:prstGeom>
          <a:noFill/>
        </p:spPr>
        <p:txBody>
          <a:bodyPr wrap="square" rtlCol="0">
            <a:spAutoFit/>
          </a:bodyPr>
          <a:lstStyle/>
          <a:p>
            <a:r>
              <a:rPr lang="en-US" dirty="0"/>
              <a:t>Devolution is the process in which a supreme law-making authorities delegates some law-making powers to a subsidiary entity. The supreme law-making authority will retain their sovereignty but allow subsidiary entitles to make legislation which impacts them.</a:t>
            </a:r>
          </a:p>
          <a:p>
            <a:endParaRPr lang="en-US" dirty="0"/>
          </a:p>
          <a:p>
            <a:r>
              <a:rPr lang="en-US" dirty="0"/>
              <a:t>In the UK this would be the UK parliament giving Wales, Scotland and Northern Ireland their own legislature, First Minister and law-making abilities. Although the UK parliament delegated this powers, they retrain parliamentary sovereignty as they give each devolved state ‘reserved powers.’ This is where each devolved state can make primary legislation except for areas which are reserved. These reserved areas will include foreign policies, defense and national security, data protection and matters regarding the UK parliament.</a:t>
            </a:r>
          </a:p>
          <a:p>
            <a:endParaRPr lang="en-US" dirty="0"/>
          </a:p>
          <a:p>
            <a:r>
              <a:rPr lang="en-US" dirty="0"/>
              <a:t>Reflection – during covid we’ve seen each devolved state make their own covid rules and regulations. Do you think it’s efficient that each state should make their own covid rules or should the UK parliament create covid laws for the entirety of the UK.</a:t>
            </a:r>
          </a:p>
          <a:p>
            <a:endParaRPr lang="en-US" dirty="0"/>
          </a:p>
          <a:p>
            <a:endParaRPr lang="en-US" dirty="0"/>
          </a:p>
        </p:txBody>
      </p:sp>
    </p:spTree>
    <p:extLst>
      <p:ext uri="{BB962C8B-B14F-4D97-AF65-F5344CB8AC3E}">
        <p14:creationId xmlns:p14="http://schemas.microsoft.com/office/powerpoint/2010/main" val="308933161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EC7401-C0C3-0C1C-C93E-862DE1542A94}"/>
              </a:ext>
            </a:extLst>
          </p:cNvPr>
          <p:cNvSpPr>
            <a:spLocks noGrp="1"/>
          </p:cNvSpPr>
          <p:nvPr>
            <p:ph type="title"/>
          </p:nvPr>
        </p:nvSpPr>
        <p:spPr>
          <a:xfrm>
            <a:off x="992796" y="-250728"/>
            <a:ext cx="10364451" cy="1596177"/>
          </a:xfrm>
        </p:spPr>
        <p:txBody>
          <a:bodyPr/>
          <a:lstStyle/>
          <a:p>
            <a:r>
              <a:rPr lang="en-US" dirty="0"/>
              <a:t>DEVOLUTION IN WALES</a:t>
            </a:r>
          </a:p>
        </p:txBody>
      </p:sp>
      <p:sp>
        <p:nvSpPr>
          <p:cNvPr id="4" name="TextBox 3">
            <a:extLst>
              <a:ext uri="{FF2B5EF4-FFF2-40B4-BE49-F238E27FC236}">
                <a16:creationId xmlns:a16="http://schemas.microsoft.com/office/drawing/2014/main" id="{7501BF27-4862-68EB-C387-C29FAA569814}"/>
              </a:ext>
            </a:extLst>
          </p:cNvPr>
          <p:cNvSpPr txBox="1"/>
          <p:nvPr/>
        </p:nvSpPr>
        <p:spPr>
          <a:xfrm>
            <a:off x="203826" y="1198693"/>
            <a:ext cx="10995378" cy="3970318"/>
          </a:xfrm>
          <a:prstGeom prst="rect">
            <a:avLst/>
          </a:prstGeom>
          <a:noFill/>
        </p:spPr>
        <p:txBody>
          <a:bodyPr wrap="square" rtlCol="0">
            <a:spAutoFit/>
          </a:bodyPr>
          <a:lstStyle/>
          <a:p>
            <a:r>
              <a:rPr lang="en-US" dirty="0"/>
              <a:t>Historically Wales have been annexed to England through the Act of Union 1542. However, desire for Wales to make their own decisions incrementally grew popular and thus the Government of Wales Act 1998, 2006 and the Wales Act 2017 was established</a:t>
            </a:r>
          </a:p>
          <a:p>
            <a:endParaRPr lang="en-US" dirty="0"/>
          </a:p>
          <a:p>
            <a:r>
              <a:rPr lang="en-US" dirty="0"/>
              <a:t>Government of Wales Act 1998 – This act established the National Assembly for Wales which gave Wales the capacity to have executive powers and the law-making powers of a local authority. However, this act did not distinguish the legislator and executive, causing ineffectiveness</a:t>
            </a:r>
          </a:p>
          <a:p>
            <a:endParaRPr lang="en-US" dirty="0"/>
          </a:p>
          <a:p>
            <a:r>
              <a:rPr lang="en-US" dirty="0"/>
              <a:t>Government of Wales Act 2006 – This gave Wales a distinctive legislature (the Senedd) and gave Wales a distinct executive (First Minister). This act also gave Wales to powers to create ‘acts of the assembly’ giving Wales legal competence to make laws</a:t>
            </a:r>
          </a:p>
          <a:p>
            <a:endParaRPr lang="en-US" dirty="0"/>
          </a:p>
          <a:p>
            <a:r>
              <a:rPr lang="en-US" dirty="0"/>
              <a:t>Wales Act 2017 –  s.1 sets out the constitutional status of Wales. Do you think that s.1(3) is restricting parliament sovereignty?</a:t>
            </a:r>
          </a:p>
        </p:txBody>
      </p:sp>
      <p:pic>
        <p:nvPicPr>
          <p:cNvPr id="5" name="Picture 4">
            <a:extLst>
              <a:ext uri="{FF2B5EF4-FFF2-40B4-BE49-F238E27FC236}">
                <a16:creationId xmlns:a16="http://schemas.microsoft.com/office/drawing/2014/main" id="{2045D1A5-8CBD-1F01-2EBB-796590E4398E}"/>
              </a:ext>
            </a:extLst>
          </p:cNvPr>
          <p:cNvPicPr>
            <a:picLocks noChangeAspect="1"/>
          </p:cNvPicPr>
          <p:nvPr/>
        </p:nvPicPr>
        <p:blipFill>
          <a:blip r:embed="rId2"/>
          <a:stretch>
            <a:fillRect/>
          </a:stretch>
        </p:blipFill>
        <p:spPr>
          <a:xfrm>
            <a:off x="203825" y="5169011"/>
            <a:ext cx="8582425" cy="757656"/>
          </a:xfrm>
          <a:prstGeom prst="rect">
            <a:avLst/>
          </a:prstGeom>
        </p:spPr>
      </p:pic>
      <p:pic>
        <p:nvPicPr>
          <p:cNvPr id="6" name="Picture 5">
            <a:extLst>
              <a:ext uri="{FF2B5EF4-FFF2-40B4-BE49-F238E27FC236}">
                <a16:creationId xmlns:a16="http://schemas.microsoft.com/office/drawing/2014/main" id="{4A86E53D-7FE9-0F14-0695-D9EEE24C42A0}"/>
              </a:ext>
            </a:extLst>
          </p:cNvPr>
          <p:cNvPicPr>
            <a:picLocks noChangeAspect="1"/>
          </p:cNvPicPr>
          <p:nvPr/>
        </p:nvPicPr>
        <p:blipFill>
          <a:blip r:embed="rId3"/>
          <a:stretch>
            <a:fillRect/>
          </a:stretch>
        </p:blipFill>
        <p:spPr>
          <a:xfrm>
            <a:off x="203824" y="5926667"/>
            <a:ext cx="8582424" cy="544130"/>
          </a:xfrm>
          <a:prstGeom prst="rect">
            <a:avLst/>
          </a:prstGeom>
        </p:spPr>
      </p:pic>
    </p:spTree>
    <p:extLst>
      <p:ext uri="{BB962C8B-B14F-4D97-AF65-F5344CB8AC3E}">
        <p14:creationId xmlns:p14="http://schemas.microsoft.com/office/powerpoint/2010/main" val="250614274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93A958-3DF7-DF1A-5636-DE401AA1153A}"/>
              </a:ext>
            </a:extLst>
          </p:cNvPr>
          <p:cNvSpPr>
            <a:spLocks noGrp="1"/>
          </p:cNvSpPr>
          <p:nvPr>
            <p:ph type="title"/>
          </p:nvPr>
        </p:nvSpPr>
        <p:spPr/>
        <p:txBody>
          <a:bodyPr/>
          <a:lstStyle/>
          <a:p>
            <a:r>
              <a:rPr lang="en-US" dirty="0"/>
              <a:t>The Sewel convention</a:t>
            </a:r>
          </a:p>
        </p:txBody>
      </p:sp>
      <p:sp>
        <p:nvSpPr>
          <p:cNvPr id="4" name="TextBox 3">
            <a:extLst>
              <a:ext uri="{FF2B5EF4-FFF2-40B4-BE49-F238E27FC236}">
                <a16:creationId xmlns:a16="http://schemas.microsoft.com/office/drawing/2014/main" id="{F038EA91-3107-0FA0-3EE9-D48702CF2C04}"/>
              </a:ext>
            </a:extLst>
          </p:cNvPr>
          <p:cNvSpPr txBox="1"/>
          <p:nvPr/>
        </p:nvSpPr>
        <p:spPr>
          <a:xfrm>
            <a:off x="812800" y="2562578"/>
            <a:ext cx="11221156" cy="1477328"/>
          </a:xfrm>
          <a:prstGeom prst="rect">
            <a:avLst/>
          </a:prstGeom>
          <a:noFill/>
        </p:spPr>
        <p:txBody>
          <a:bodyPr wrap="square" rtlCol="0">
            <a:spAutoFit/>
          </a:bodyPr>
          <a:lstStyle/>
          <a:p>
            <a:r>
              <a:rPr lang="en-US" dirty="0"/>
              <a:t>The Wales Act 2017 amended the Government of Wales Act 2006 by inserting the Sewel convention in s.107. This convention retains parliamentary sovereignty as it states that giving Wales legislative competence does not impact the power of the UK parliament to make laws for Wales. However, the Sewel convention in s.107(6) states that the UK parliament recognize that they will not normally legislate regarding devolved matters without the Senedd’s consent.</a:t>
            </a:r>
          </a:p>
          <a:p>
            <a:endParaRPr lang="en-US" dirty="0"/>
          </a:p>
        </p:txBody>
      </p:sp>
      <p:pic>
        <p:nvPicPr>
          <p:cNvPr id="5" name="Picture 4">
            <a:extLst>
              <a:ext uri="{FF2B5EF4-FFF2-40B4-BE49-F238E27FC236}">
                <a16:creationId xmlns:a16="http://schemas.microsoft.com/office/drawing/2014/main" id="{5510B10C-3130-A88E-5F03-780821A4299B}"/>
              </a:ext>
            </a:extLst>
          </p:cNvPr>
          <p:cNvPicPr>
            <a:picLocks noChangeAspect="1"/>
          </p:cNvPicPr>
          <p:nvPr/>
        </p:nvPicPr>
        <p:blipFill>
          <a:blip r:embed="rId2"/>
          <a:stretch>
            <a:fillRect/>
          </a:stretch>
        </p:blipFill>
        <p:spPr>
          <a:xfrm>
            <a:off x="701823" y="4039906"/>
            <a:ext cx="11221156" cy="997104"/>
          </a:xfrm>
          <a:prstGeom prst="rect">
            <a:avLst/>
          </a:prstGeom>
        </p:spPr>
      </p:pic>
    </p:spTree>
    <p:extLst>
      <p:ext uri="{BB962C8B-B14F-4D97-AF65-F5344CB8AC3E}">
        <p14:creationId xmlns:p14="http://schemas.microsoft.com/office/powerpoint/2010/main" val="112552062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80109B-6FD8-C7A3-9938-D678C6577440}"/>
              </a:ext>
            </a:extLst>
          </p:cNvPr>
          <p:cNvSpPr>
            <a:spLocks noGrp="1"/>
          </p:cNvSpPr>
          <p:nvPr>
            <p:ph type="title"/>
          </p:nvPr>
        </p:nvSpPr>
        <p:spPr/>
        <p:txBody>
          <a:bodyPr/>
          <a:lstStyle/>
          <a:p>
            <a:r>
              <a:rPr lang="en-US" dirty="0"/>
              <a:t>Summary</a:t>
            </a:r>
          </a:p>
        </p:txBody>
      </p:sp>
      <p:sp>
        <p:nvSpPr>
          <p:cNvPr id="4" name="TextBox 3">
            <a:extLst>
              <a:ext uri="{FF2B5EF4-FFF2-40B4-BE49-F238E27FC236}">
                <a16:creationId xmlns:a16="http://schemas.microsoft.com/office/drawing/2014/main" id="{13339DC5-8D8A-91D7-D767-BD9405B9D6EE}"/>
              </a:ext>
            </a:extLst>
          </p:cNvPr>
          <p:cNvSpPr txBox="1"/>
          <p:nvPr/>
        </p:nvSpPr>
        <p:spPr>
          <a:xfrm>
            <a:off x="1207911" y="2214694"/>
            <a:ext cx="10182578" cy="3693319"/>
          </a:xfrm>
          <a:prstGeom prst="rect">
            <a:avLst/>
          </a:prstGeom>
          <a:noFill/>
        </p:spPr>
        <p:txBody>
          <a:bodyPr wrap="square" rtlCol="0">
            <a:spAutoFit/>
          </a:bodyPr>
          <a:lstStyle/>
          <a:p>
            <a:pPr marL="285750" indent="-285750">
              <a:buFontTx/>
              <a:buChar char="-"/>
            </a:pPr>
            <a:r>
              <a:rPr lang="en-US" dirty="0"/>
              <a:t>A constitution is a set of rules that governs the relationship between government branches and its citizens</a:t>
            </a:r>
          </a:p>
          <a:p>
            <a:pPr marL="285750" indent="-285750">
              <a:buFontTx/>
              <a:buChar char="-"/>
            </a:pPr>
            <a:r>
              <a:rPr lang="en-US" dirty="0"/>
              <a:t>Most countries have their constitution codified which entrenches their laws and allows their citizens to recognize them more effectively</a:t>
            </a:r>
          </a:p>
          <a:p>
            <a:pPr marL="285750" indent="-285750">
              <a:buFontTx/>
              <a:buChar char="-"/>
            </a:pPr>
            <a:r>
              <a:rPr lang="en-US" dirty="0"/>
              <a:t>The UK have an uncodified constitution. This means that their constitution comes from various sources such as statutes, case law, royal prerogatives, constitutional conventions and international law.</a:t>
            </a:r>
          </a:p>
          <a:p>
            <a:pPr marL="285750" indent="-285750">
              <a:buFontTx/>
              <a:buChar char="-"/>
            </a:pPr>
            <a:r>
              <a:rPr lang="en-US" dirty="0"/>
              <a:t>There are three key principles of the UK constitution. Firstly, parliament sovereignty allows parliament to be the supreme law-making entity with the ability to make legislation freely. Secondly, the rule of law has two theories. One is that laws must be clear and precise, must be made through the correct process and must apply to all but the content of the law is irrelevant. Whereas the theory agrees with the former but says that the content of the law is relevant. The last principle is that the separation of powers are met. This is that the legislature, executive and judiciary are separated to allow accountability and prevent tyranny.</a:t>
            </a:r>
          </a:p>
          <a:p>
            <a:pPr marL="285750" indent="-285750">
              <a:buFontTx/>
              <a:buChar char="-"/>
            </a:pPr>
            <a:r>
              <a:rPr lang="en-US" dirty="0"/>
              <a:t>Devolution is also important as devolved states can create primary law within their country providing that the UK parliament have not reserved that area of law.</a:t>
            </a:r>
          </a:p>
        </p:txBody>
      </p:sp>
    </p:spTree>
    <p:extLst>
      <p:ext uri="{BB962C8B-B14F-4D97-AF65-F5344CB8AC3E}">
        <p14:creationId xmlns:p14="http://schemas.microsoft.com/office/powerpoint/2010/main" val="3072619144"/>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docProps/app.xml><?xml version="1.0" encoding="utf-8"?>
<Properties xmlns="http://schemas.openxmlformats.org/officeDocument/2006/extended-properties" xmlns:vt="http://schemas.openxmlformats.org/officeDocument/2006/docPropsVTypes">
  <Template>Droplet</Template>
  <TotalTime>1592</TotalTime>
  <Words>3342</Words>
  <Application>Microsoft Macintosh PowerPoint</Application>
  <PresentationFormat>Widescreen</PresentationFormat>
  <Paragraphs>186</Paragraphs>
  <Slides>27</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27</vt:i4>
      </vt:variant>
    </vt:vector>
  </HeadingPairs>
  <TitlesOfParts>
    <vt:vector size="30" baseType="lpstr">
      <vt:lpstr>Arial</vt:lpstr>
      <vt:lpstr>Tw Cen MT</vt:lpstr>
      <vt:lpstr>Droplet</vt:lpstr>
      <vt:lpstr>The nature of the uk constitution</vt:lpstr>
      <vt:lpstr>Learning objectives</vt:lpstr>
      <vt:lpstr>sO WHAT IS A CONSTITUTION? </vt:lpstr>
      <vt:lpstr>A written constitution</vt:lpstr>
      <vt:lpstr>An Unwritten constitution</vt:lpstr>
      <vt:lpstr>Differences between codified and uncodified constitutions</vt:lpstr>
      <vt:lpstr>The uk’s constitution</vt:lpstr>
      <vt:lpstr>statutes</vt:lpstr>
      <vt:lpstr>Case law</vt:lpstr>
      <vt:lpstr>Royal Prerogatives</vt:lpstr>
      <vt:lpstr>Constitutional conventions</vt:lpstr>
      <vt:lpstr>International law</vt:lpstr>
      <vt:lpstr>The key principles of the uk constitution</vt:lpstr>
      <vt:lpstr>Parliamentary sovereignty</vt:lpstr>
      <vt:lpstr>Can the courts invalidate legislation?</vt:lpstr>
      <vt:lpstr>Express and implied repeal</vt:lpstr>
      <vt:lpstr>Is parliament sovereignty infringed by international law?</vt:lpstr>
      <vt:lpstr>Rule of law</vt:lpstr>
      <vt:lpstr>Rule of law</vt:lpstr>
      <vt:lpstr>Separation of powers</vt:lpstr>
      <vt:lpstr>The executive and judiciary</vt:lpstr>
      <vt:lpstr>Legislature and judiciary</vt:lpstr>
      <vt:lpstr>Legislature and executive</vt:lpstr>
      <vt:lpstr>Devolution</vt:lpstr>
      <vt:lpstr>DEVOLUTION IN WALES</vt:lpstr>
      <vt:lpstr>The Sewel convention</vt:lpstr>
      <vt:lpstr>Summary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nature of the uk constitution</dc:title>
  <dc:creator>HUGHES L. (1910033)</dc:creator>
  <cp:lastModifiedBy>HUGHES L. (1910033)</cp:lastModifiedBy>
  <cp:revision>138</cp:revision>
  <dcterms:created xsi:type="dcterms:W3CDTF">2022-10-27T13:01:04Z</dcterms:created>
  <dcterms:modified xsi:type="dcterms:W3CDTF">2022-10-28T15:33:08Z</dcterms:modified>
</cp:coreProperties>
</file>