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6" Type="http://schemas.microsoft.com/office/2020/02/relationships/classificationlabels" Target="docMetadata/LabelInfo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64" r:id="rId4"/>
  </p:sldMasterIdLst>
  <p:notesMasterIdLst>
    <p:notesMasterId r:id="rId25"/>
  </p:notesMasterIdLst>
  <p:handoutMasterIdLst>
    <p:handoutMasterId r:id="rId26"/>
  </p:handoutMasterIdLst>
  <p:sldIdLst>
    <p:sldId id="1497" r:id="rId5"/>
    <p:sldId id="1530" r:id="rId6"/>
    <p:sldId id="1526" r:id="rId7"/>
    <p:sldId id="1536" r:id="rId8"/>
    <p:sldId id="1528" r:id="rId9"/>
    <p:sldId id="1527" r:id="rId10"/>
    <p:sldId id="1533" r:id="rId11"/>
    <p:sldId id="1531" r:id="rId12"/>
    <p:sldId id="1520" r:id="rId13"/>
    <p:sldId id="1519" r:id="rId14"/>
    <p:sldId id="1523" r:id="rId15"/>
    <p:sldId id="1521" r:id="rId16"/>
    <p:sldId id="1537" r:id="rId17"/>
    <p:sldId id="1525" r:id="rId18"/>
    <p:sldId id="1534" r:id="rId19"/>
    <p:sldId id="1522" r:id="rId20"/>
    <p:sldId id="1535" r:id="rId21"/>
    <p:sldId id="1529" r:id="rId22"/>
    <p:sldId id="1532" r:id="rId23"/>
    <p:sldId id="1524" r:id="rId2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9941987A-41B7-49AC-EE6E-03F2D0BD95BA}" name="Daria Naidenov" initials="DN" userId="S::danaidenov@microsoft.com::ab38ab5f-bdf0-4774-ae5a-d2782abb2027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7A02AA"/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69012ECD-51FC-41F1-AA8D-1B2483CD663E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0505E3EF-67EA-436B-97B2-0124C06EBD24}" styleName="Medium Style 4 - Accent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  <a:tblStyle styleId="{69CF1AB2-1976-4502-BF36-3FF5EA218861}" styleName="Medium Style 4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8A107856-5554-42FB-B03E-39F5DBC370BA}" styleName="Medium Style 4 - Accent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  <a:tblStyle styleId="{C4B1156A-380E-4F78-BDF5-A606A8083BF9}" styleName="Medium Style 4 - Accent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  <a:tblStyle styleId="{16D9F66E-5EB9-4882-86FB-DCBF35E3C3E4}" styleName="Medium Style 4 - Accent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  <a:tblStyle styleId="{D7AC3CCA-C797-4891-BE02-D94E43425B78}" styleName="Medium Style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C083E6E3-FA7D-4D7B-A595-EF9225AFEA82}" styleName="Light Style 1 - Accent 3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0E3FDE45-AF77-4B5C-9715-49D594BDF05E}" styleName="Light Style 1 - Accent 2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5FD0F851-EC5A-4D38-B0AD-8093EC10F338}" styleName="Light Style 1 - Accent 5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D27102A9-8310-4765-A935-A1911B00CA55}" styleName="Light Style 1 - Accent 4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7E9639D4-E3E2-4D34-9284-5A2195B3D0D7}" styleName="Light Style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  <a:top>
            <a:lnRef idx="1">
              <a:schemeClr val="tx1"/>
            </a:lnRef>
          </a:top>
          <a:bottom>
            <a:lnRef idx="1">
              <a:schemeClr val="tx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tx1"/>
            </a:lnRef>
          </a:top>
          <a:bottom>
            <a:lnRef idx="1">
              <a:schemeClr val="tx1"/>
            </a:lnRef>
          </a:bottom>
        </a:tcBdr>
      </a:tcStyle>
    </a:band1H>
    <a:band1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1V>
    <a:band2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tx1"/>
        </a:fillRef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912C8C85-51F0-491E-9774-3900AFEF0FD7}" styleName="Light Style 2 - Accent 6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</a:tcStyle>
    </a:band1H>
    <a:band1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1V>
    <a:band2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6"/>
        </a:fillRef>
      </a:tcStyle>
    </a:firstRow>
  </a:tblStyle>
  <a:tblStyle styleId="{D113A9D2-9D6B-4929-AA2D-F23B5EE8CBE7}" styleName="Themed Style 2 - Accent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17292A2E-F333-43FB-9621-5CBBE7FDCDCB}" styleName="Light Style 2 - Accent 4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</a:tcStyle>
    </a:band1H>
    <a:band1V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</a:tcBdr>
      </a:tcStyle>
    </a:band1V>
    <a:band2V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4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>
        <p:scale>
          <a:sx n="60" d="100"/>
          <a:sy n="60" d="100"/>
        </p:scale>
        <p:origin x="908" y="2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1972"/>
    </p:cViewPr>
  </p:sorterViewPr>
  <p:notesViewPr>
    <p:cSldViewPr snapToGrid="0">
      <p:cViewPr varScale="1">
        <p:scale>
          <a:sx n="66" d="100"/>
          <a:sy n="66" d="100"/>
        </p:scale>
        <p:origin x="0" y="0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handoutMaster" Target="handoutMasters/handoutMaster1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microsoft.com/office/2018/10/relationships/authors" Target="author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64198972-73C8-9327-0850-18A64251345A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955A2EB-01C3-20E0-FF45-07CCC86724F5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5D1EC30-5B0B-48D0-A1A8-66A96720DF24}" type="datetimeFigureOut">
              <a:rPr lang="en-US" smtClean="0"/>
              <a:t>7/11/2026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1C50A84-CDF8-9D1C-7599-D1B543581C0F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BAAFBD2-1F7B-DB18-5994-6D22C6743F9C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B8FBFCE-2205-4B9C-81E5-532E0690D8C1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7873119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9F68A4D-42A7-45F7-9930-00E8DCB48D7E}" type="datetimeFigureOut">
              <a:rPr lang="en-US" smtClean="0"/>
              <a:t>7/11/2026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FDD6F49-EBB7-4CCF-97A8-E526BB28BB6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871936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Master" Target="../slideMasters/slideMaster1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98327" y="5096040"/>
            <a:ext cx="10963051" cy="761201"/>
          </a:xfrm>
        </p:spPr>
        <p:txBody>
          <a:bodyPr anchor="b">
            <a:normAutofit/>
          </a:bodyPr>
          <a:lstStyle>
            <a:lvl1pPr algn="l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98328" y="5972629"/>
            <a:ext cx="10963050" cy="519884"/>
          </a:xfrm>
        </p:spPr>
        <p:txBody>
          <a:bodyPr anchor="t">
            <a:normAutofit/>
          </a:bodyPr>
          <a:lstStyle>
            <a:lvl1pPr marL="0" indent="0" algn="l">
              <a:buNone/>
              <a:defRPr sz="16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E2615D95-4353-B9DA-619F-62F51763C54C}"/>
              </a:ext>
            </a:extLst>
          </p:cNvPr>
          <p:cNvCxnSpPr>
            <a:cxnSpLocks/>
          </p:cNvCxnSpPr>
          <p:nvPr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B5B8C48-05E9-5280-3F6A-22F8BCBB477E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en-US" dirty="0"/>
              <a:t>GROWTH MARKETING PLAN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AA6C9C7-A264-237A-7F3C-46E6A7A9646D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9DE1B49B-C7C7-46C5-86D1-04B289EB7888}" type="datetime1">
              <a:rPr lang="en-US" smtClean="0"/>
              <a:t>7/11/2026</a:t>
            </a:fld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7BC820F-C031-6832-5CA0-B972903E0D5F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24A208E-BD69-BB12-21B8-DA405B501FA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98327" y="0"/>
            <a:ext cx="11593671" cy="4723939"/>
          </a:xfrm>
          <a:blipFill dpi="0" rotWithShape="1">
            <a:blip r:embed="rId2">
              <a:alphaModFix amt="60000"/>
            </a:blip>
            <a:srcRect/>
            <a:stretch>
              <a:fillRect l="-1459" r="-1"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6848888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6E5A671A-CD1D-3726-5EBC-4251B0B1F630}"/>
              </a:ext>
            </a:extLst>
          </p:cNvPr>
          <p:cNvCxnSpPr/>
          <p:nvPr/>
        </p:nvCxnSpPr>
        <p:spPr>
          <a:xfrm>
            <a:off x="429209" y="164150"/>
            <a:ext cx="1176279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16200000">
            <a:off x="-2067304" y="2241964"/>
            <a:ext cx="4564376" cy="429768"/>
          </a:xfrm>
        </p:spPr>
        <p:txBody>
          <a:bodyPr/>
          <a:lstStyle/>
          <a:p>
            <a:r>
              <a:rPr lang="en-US" dirty="0"/>
              <a:t>GROWTH MARKETING PLAN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170032-0FB4-49A9-8F94-A4A948FEFA19}" type="datetime1">
              <a:rPr lang="en-US" smtClean="0"/>
              <a:t>7/11/2026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652BC221-6328-07B8-5E00-E12DFAC6BF43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8007511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012214" y="1001716"/>
            <a:ext cx="4545750" cy="3358242"/>
          </a:xfrm>
        </p:spPr>
        <p:txBody>
          <a:bodyPr anchor="b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012214" y="4740957"/>
            <a:ext cx="4545749" cy="1482043"/>
          </a:xfrm>
        </p:spPr>
        <p:txBody>
          <a:bodyPr anchor="t">
            <a:normAutofit/>
          </a:bodyPr>
          <a:lstStyle>
            <a:lvl1pPr marL="0" indent="0" algn="l">
              <a:buNone/>
              <a:defRPr sz="16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4C62B492-23F8-09B4-BA81-5C910AC15279}"/>
              </a:ext>
            </a:extLst>
          </p:cNvPr>
          <p:cNvCxnSpPr>
            <a:cxnSpLocks/>
          </p:cNvCxnSpPr>
          <p:nvPr/>
        </p:nvCxnSpPr>
        <p:spPr>
          <a:xfrm>
            <a:off x="6754068" y="164150"/>
            <a:ext cx="543793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16200000">
            <a:off x="-2067304" y="2231454"/>
            <a:ext cx="4564376" cy="429768"/>
          </a:xfrm>
        </p:spPr>
        <p:txBody>
          <a:bodyPr/>
          <a:lstStyle/>
          <a:p>
            <a:r>
              <a:rPr lang="en-US" dirty="0"/>
              <a:t>GROWTH MARKETING PLAN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16200000">
            <a:off x="-532354" y="5260880"/>
            <a:ext cx="1494476" cy="429768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60806314-2923-4BCD-81C6-1762557E3AD1}" type="datetime1">
              <a:rPr lang="en-US" smtClean="0"/>
              <a:t>7/11/2026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24A208E-BD69-BB12-21B8-DA405B501FA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98327" y="0"/>
            <a:ext cx="5986622" cy="6858000"/>
          </a:xfrm>
          <a:blipFill dpi="0" rotWithShape="1">
            <a:blip r:embed="rId2">
              <a:alphaModFix amt="60000"/>
            </a:blip>
            <a:srcRect/>
            <a:stretch>
              <a:fillRect l="-2824" r="-1"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5680DD37-AA75-5265-3DD3-EADFD5870C34}"/>
              </a:ext>
            </a:extLst>
          </p:cNvPr>
          <p:cNvCxnSpPr>
            <a:cxnSpLocks/>
          </p:cNvCxnSpPr>
          <p:nvPr userDrawn="1"/>
        </p:nvCxnSpPr>
        <p:spPr>
          <a:xfrm>
            <a:off x="6754068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35FEC9D1-6B65-BD86-B34E-71F8F5629EE4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615562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24832" y="1001715"/>
            <a:ext cx="4724078" cy="2980051"/>
          </a:xfrm>
        </p:spPr>
        <p:txBody>
          <a:bodyPr anchor="t">
            <a:normAutofit/>
          </a:bodyPr>
          <a:lstStyle>
            <a:lvl1pPr algn="l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24831" y="4362766"/>
            <a:ext cx="4724077" cy="1860234"/>
          </a:xfrm>
        </p:spPr>
        <p:txBody>
          <a:bodyPr anchor="t">
            <a:normAutofit/>
          </a:bodyPr>
          <a:lstStyle>
            <a:lvl1pPr marL="0" indent="0" algn="l">
              <a:buNone/>
              <a:defRPr sz="16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61F22791-F1DC-82EE-574A-946C4F39A8F5}"/>
              </a:ext>
            </a:extLst>
          </p:cNvPr>
          <p:cNvCxnSpPr>
            <a:cxnSpLocks/>
          </p:cNvCxnSpPr>
          <p:nvPr userDrawn="1"/>
        </p:nvCxnSpPr>
        <p:spPr>
          <a:xfrm>
            <a:off x="429209" y="164150"/>
            <a:ext cx="5140415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A6E6A4C-6C55-068A-43AA-78DB4D1D643B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 rot="16200000">
            <a:off x="-2067733" y="2231455"/>
            <a:ext cx="4564378" cy="429768"/>
          </a:xfrm>
        </p:spPr>
        <p:txBody>
          <a:bodyPr/>
          <a:lstStyle/>
          <a:p>
            <a:r>
              <a:rPr lang="en-US" dirty="0"/>
              <a:t>GROWTH MARKETING PLAN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991F941-2D53-CC10-7947-62237A245FE0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 rot="16200000">
            <a:off x="-537354" y="5265452"/>
            <a:ext cx="1494475" cy="420624"/>
          </a:xfrm>
        </p:spPr>
        <p:txBody>
          <a:bodyPr/>
          <a:lstStyle/>
          <a:p>
            <a:fld id="{D1BD44EB-637E-42FE-BCB7-7CFC0B1C3376}" type="datetime1">
              <a:rPr lang="en-US" smtClean="0"/>
              <a:t>7/11/2026</a:t>
            </a:fld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1A2CCFF-14A7-08A8-4465-732CD8928728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-429" y="6492875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24A208E-BD69-BB12-21B8-DA405B501FA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765246" y="0"/>
            <a:ext cx="6426753" cy="6858000"/>
          </a:xfrm>
          <a:blipFill dpi="0" rotWithShape="1">
            <a:blip r:embed="rId2">
              <a:alphaModFix amt="60000"/>
            </a:blip>
            <a:srcRect/>
            <a:stretch>
              <a:fillRect l="-2631"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EDC9DC64-28F1-DE35-BA93-42BE9EDD8B26}"/>
              </a:ext>
            </a:extLst>
          </p:cNvPr>
          <p:cNvCxnSpPr>
            <a:cxnSpLocks/>
          </p:cNvCxnSpPr>
          <p:nvPr userDrawn="1"/>
        </p:nvCxnSpPr>
        <p:spPr>
          <a:xfrm>
            <a:off x="5569624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08A3CE87-786A-4910-E740-1852BBC75C53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421592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4030" y="1001715"/>
            <a:ext cx="7538423" cy="3457299"/>
          </a:xfrm>
        </p:spPr>
        <p:txBody>
          <a:bodyPr anchor="t">
            <a:normAutofit/>
          </a:bodyPr>
          <a:lstStyle>
            <a:lvl1pPr algn="l"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34031" y="4728526"/>
            <a:ext cx="6595444" cy="1494473"/>
          </a:xfrm>
        </p:spPr>
        <p:txBody>
          <a:bodyPr anchor="b">
            <a:normAutofit/>
          </a:bodyPr>
          <a:lstStyle>
            <a:lvl1pPr marL="0" indent="0" algn="l">
              <a:buNone/>
              <a:defRPr sz="16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D8D58296-262D-E3A1-3EDA-108D59ADDEB9}"/>
              </a:ext>
            </a:extLst>
          </p:cNvPr>
          <p:cNvCxnSpPr/>
          <p:nvPr userDrawn="1"/>
        </p:nvCxnSpPr>
        <p:spPr>
          <a:xfrm>
            <a:off x="429209" y="164150"/>
            <a:ext cx="1176279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GROWTH MARKETING PLAN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25F719-9770-4838-A1BF-8640CFA44CC3}" type="datetime1">
              <a:rPr lang="en-US" smtClean="0"/>
              <a:t>7/11/2026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5FC82B15-2BAA-B79D-562D-AB6EE143DF74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2253083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4030" y="1001715"/>
            <a:ext cx="8095015" cy="3361051"/>
          </a:xfrm>
        </p:spPr>
        <p:txBody>
          <a:bodyPr anchor="b">
            <a:normAutofit/>
          </a:bodyPr>
          <a:lstStyle>
            <a:lvl1pPr algn="l"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34030" y="4728524"/>
            <a:ext cx="7538424" cy="1127761"/>
          </a:xfrm>
        </p:spPr>
        <p:txBody>
          <a:bodyPr anchor="t">
            <a:normAutofit/>
          </a:bodyPr>
          <a:lstStyle>
            <a:lvl1pPr marL="0" indent="0" algn="l">
              <a:buNone/>
              <a:defRPr sz="16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617A912A-256D-661B-C181-034D06ED868C}"/>
              </a:ext>
            </a:extLst>
          </p:cNvPr>
          <p:cNvCxnSpPr/>
          <p:nvPr userDrawn="1"/>
        </p:nvCxnSpPr>
        <p:spPr>
          <a:xfrm>
            <a:off x="429209" y="164150"/>
            <a:ext cx="1176279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GROWTH MARKETING PLAN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2F92B4-CE1A-4C71-BEF0-93A2274B672B}" type="datetime1">
              <a:rPr lang="en-US" smtClean="0"/>
              <a:t>7/11/2026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DCC649EA-F1C7-472F-52D7-A93BB7EC19BC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4731194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133602" y="1404262"/>
            <a:ext cx="7924802" cy="2577504"/>
          </a:xfrm>
        </p:spPr>
        <p:txBody>
          <a:bodyPr anchor="b">
            <a:noAutofit/>
          </a:bodyPr>
          <a:lstStyle>
            <a:lvl1pPr algn="ctr"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519980" y="4353867"/>
            <a:ext cx="7152034" cy="1121418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0CFC45B0-B1A3-3E44-43D7-C15E5073EEB5}"/>
              </a:ext>
            </a:extLst>
          </p:cNvPr>
          <p:cNvCxnSpPr/>
          <p:nvPr userDrawn="1"/>
        </p:nvCxnSpPr>
        <p:spPr>
          <a:xfrm>
            <a:off x="429209" y="164150"/>
            <a:ext cx="1176279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GROWTH MARKETING PLAN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55A5E0-7ACA-4081-A937-2CF1CEC074EB}" type="datetime1">
              <a:rPr lang="en-US" smtClean="0"/>
              <a:t>7/11/2026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3BEA1CDC-959E-33FA-9AF1-75DB91B6A967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091970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3478" y="1748475"/>
            <a:ext cx="10924476" cy="4730749"/>
          </a:xfrm>
        </p:spPr>
        <p:txBody>
          <a:bodyPr anchor="b">
            <a:normAutofit/>
          </a:bodyPr>
          <a:lstStyle>
            <a:lvl1pPr algn="l">
              <a:defRPr sz="72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6A27FB5B-F1F4-96F1-0152-318F0A4000BC}"/>
              </a:ext>
            </a:extLst>
          </p:cNvPr>
          <p:cNvCxnSpPr/>
          <p:nvPr/>
        </p:nvCxnSpPr>
        <p:spPr>
          <a:xfrm>
            <a:off x="429209" y="164150"/>
            <a:ext cx="11762791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GROWTH MARKETING PLAN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8626840-FA11-4374-BE46-30DF1EAD92FE}" type="datetime1">
              <a:rPr lang="en-US" smtClean="0"/>
              <a:pPr/>
              <a:t>7/11/2026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61593392-0733-4701-8F74-B58075202E27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6892460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30" y="1001713"/>
            <a:ext cx="5702371" cy="4855527"/>
          </a:xfrm>
        </p:spPr>
        <p:txBody>
          <a:bodyPr anchor="ctr">
            <a:normAutofit/>
          </a:bodyPr>
          <a:lstStyle>
            <a:lvl1pPr algn="ct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95807522-A1BC-0AAD-E7B4-C948DF50EAC6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B08506C6-7398-25A3-A121-87E3BF8366E4}"/>
              </a:ext>
            </a:extLst>
          </p:cNvPr>
          <p:cNvCxnSpPr>
            <a:cxnSpLocks/>
          </p:cNvCxnSpPr>
          <p:nvPr userDrawn="1"/>
        </p:nvCxnSpPr>
        <p:spPr>
          <a:xfrm>
            <a:off x="6541227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2C4D0019-5D4E-18AB-5653-979E0D7032FB}"/>
              </a:ext>
            </a:extLst>
          </p:cNvPr>
          <p:cNvCxnSpPr>
            <a:cxnSpLocks/>
          </p:cNvCxnSpPr>
          <p:nvPr userDrawn="1"/>
        </p:nvCxnSpPr>
        <p:spPr>
          <a:xfrm>
            <a:off x="6541227" y="164150"/>
            <a:ext cx="5650773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GROWTH MARKETING PLAN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C7AAB3-9B5A-4636-BF0B-2B99D42F5638}" type="datetime1">
              <a:rPr lang="en-US" smtClean="0"/>
              <a:t>7/11/2026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7224097" y="1001713"/>
            <a:ext cx="4333859" cy="4855527"/>
          </a:xfrm>
        </p:spPr>
        <p:txBody>
          <a:bodyPr anchor="ctr">
            <a:normAutofit/>
          </a:bodyPr>
          <a:lstStyle>
            <a:lvl1pPr marL="457200" indent="-457200" algn="l">
              <a:buFont typeface="+mj-lt"/>
              <a:buAutoNum type="arabicPeriod"/>
              <a:defRPr sz="1600"/>
            </a:lvl1pPr>
            <a:lvl2pPr marL="685800" indent="-457200" algn="l">
              <a:buFont typeface="+mj-lt"/>
              <a:buAutoNum type="arabicPeriod"/>
              <a:defRPr sz="1600"/>
            </a:lvl2pPr>
            <a:lvl3pPr marL="800100" indent="-342900" algn="l">
              <a:buFont typeface="+mj-lt"/>
              <a:buAutoNum type="arabicPeriod"/>
              <a:defRPr sz="1600"/>
            </a:lvl3pPr>
            <a:lvl4pPr marL="1028700" indent="-342900" algn="l">
              <a:buFont typeface="+mj-lt"/>
              <a:buAutoNum type="arabicPeriod"/>
              <a:defRPr sz="1600"/>
            </a:lvl4pPr>
            <a:lvl5pPr marL="1257300" indent="-342900" algn="l">
              <a:buFont typeface="+mj-lt"/>
              <a:buAutoNum type="arabicPeriod"/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144722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 with Pictur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61419" y="1001716"/>
            <a:ext cx="4796545" cy="1503374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C92E087-D311-16FB-DFD8-7DFD79458D04}"/>
              </a:ext>
            </a:extLst>
          </p:cNvPr>
          <p:cNvCxnSpPr>
            <a:cxnSpLocks/>
          </p:cNvCxnSpPr>
          <p:nvPr userDrawn="1"/>
        </p:nvCxnSpPr>
        <p:spPr>
          <a:xfrm>
            <a:off x="6096000" y="164150"/>
            <a:ext cx="6096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16200000">
            <a:off x="-2067304" y="2231454"/>
            <a:ext cx="4564376" cy="429768"/>
          </a:xfrm>
        </p:spPr>
        <p:txBody>
          <a:bodyPr/>
          <a:lstStyle/>
          <a:p>
            <a:r>
              <a:rPr lang="en-US" dirty="0"/>
              <a:t>GROWTH MARKETING PLAN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16200000">
            <a:off x="-532353" y="5260880"/>
            <a:ext cx="1494474" cy="429768"/>
          </a:xfrm>
        </p:spPr>
        <p:txBody>
          <a:bodyPr/>
          <a:lstStyle/>
          <a:p>
            <a:fld id="{569377BB-3A7F-48AE-8949-DF715FC88965}" type="datetime1">
              <a:rPr lang="en-US" smtClean="0"/>
              <a:t>7/11/2026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9AC20259-235D-F9C3-3788-C1457976F5AC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598329" y="0"/>
            <a:ext cx="5331038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776581" y="2886088"/>
            <a:ext cx="4781383" cy="3336912"/>
          </a:xfrm>
        </p:spPr>
        <p:txBody>
          <a:bodyPr anchor="b">
            <a:normAutofit/>
          </a:bodyPr>
          <a:lstStyle>
            <a:lvl1pPr marL="0" indent="0">
              <a:buFont typeface="+mj-lt"/>
              <a:buNone/>
              <a:defRPr sz="1600"/>
            </a:lvl1pPr>
            <a:lvl2pPr marL="228600" indent="0">
              <a:buFont typeface="+mj-lt"/>
              <a:buNone/>
              <a:defRPr sz="1600"/>
            </a:lvl2pPr>
            <a:lvl3pPr marL="457200" indent="0">
              <a:buFont typeface="+mj-lt"/>
              <a:buNone/>
              <a:defRPr sz="1600"/>
            </a:lvl3pPr>
            <a:lvl4pPr marL="685800" indent="0">
              <a:buFont typeface="+mj-lt"/>
              <a:buNone/>
              <a:defRPr sz="1600"/>
            </a:lvl4pPr>
            <a:lvl5pPr marL="914400" indent="0">
              <a:buFont typeface="+mj-lt"/>
              <a:buNone/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141EF905-FBC0-6AEE-DA7E-A6361F7EF6BB}"/>
              </a:ext>
            </a:extLst>
          </p:cNvPr>
          <p:cNvCxnSpPr>
            <a:cxnSpLocks/>
          </p:cNvCxnSpPr>
          <p:nvPr userDrawn="1"/>
        </p:nvCxnSpPr>
        <p:spPr>
          <a:xfrm>
            <a:off x="6099047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6EC5A10F-4276-544F-CA8D-14E3EDCA493B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1256785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30" y="2496190"/>
            <a:ext cx="4714881" cy="223233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430124F2-891B-DC7A-86AD-C038AE8A6493}"/>
              </a:ext>
            </a:extLst>
          </p:cNvPr>
          <p:cNvCxnSpPr/>
          <p:nvPr userDrawn="1"/>
        </p:nvCxnSpPr>
        <p:spPr>
          <a:xfrm>
            <a:off x="429209" y="164150"/>
            <a:ext cx="1176279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GROWTH MARKETING PLAN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F5C65A-63EB-4D03-A77A-34D9179F227E}" type="datetime1">
              <a:rPr lang="en-US" smtClean="0"/>
              <a:t>7/11/2026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D633F00-464B-3088-812A-40496FD1021A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273800" y="2496190"/>
            <a:ext cx="4325112" cy="2232335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228600" indent="0">
              <a:buNone/>
              <a:defRPr sz="1600"/>
            </a:lvl2pPr>
            <a:lvl3pPr marL="457200" indent="0">
              <a:buNone/>
              <a:defRPr sz="1600"/>
            </a:lvl3pPr>
            <a:lvl4pPr marL="685800" indent="0">
              <a:buNone/>
              <a:defRPr sz="1600"/>
            </a:lvl4pPr>
            <a:lvl5pPr marL="914400" indent="0">
              <a:buNone/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CD1D8F17-EF76-0E40-74BF-199C61642602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9073504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30" y="2133757"/>
            <a:ext cx="4328497" cy="3728831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6EB3FC25-52BF-D39B-F6D8-ACD115F19721}"/>
              </a:ext>
            </a:extLst>
          </p:cNvPr>
          <p:cNvCxnSpPr/>
          <p:nvPr userDrawn="1"/>
        </p:nvCxnSpPr>
        <p:spPr>
          <a:xfrm>
            <a:off x="429209" y="164150"/>
            <a:ext cx="1176279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GROWTH MARKETING PLAN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3B156B-F59C-4C90-B2BF-52C692BF43D0}" type="datetime1">
              <a:rPr lang="en-US" smtClean="0"/>
              <a:t>7/11/2026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D42D62A0-8127-CE86-0633-0D65E1E136F7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348911" y="2129475"/>
            <a:ext cx="5266077" cy="3727766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228600" indent="0">
              <a:buNone/>
              <a:defRPr sz="1600"/>
            </a:lvl2pPr>
            <a:lvl3pPr marL="457200" indent="0">
              <a:buNone/>
              <a:defRPr sz="1600"/>
            </a:lvl3pPr>
            <a:lvl4pPr marL="685800" indent="0">
              <a:buNone/>
              <a:defRPr sz="1600"/>
            </a:lvl4pPr>
            <a:lvl5pPr marL="914400" indent="0">
              <a:buNone/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A9054AC9-7FE7-AA63-76C1-0BB3E059FCEA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0202246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30" y="1381759"/>
            <a:ext cx="4358311" cy="4841241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835D4DD-0247-2268-9444-EBEAF09126E2}"/>
              </a:ext>
            </a:extLst>
          </p:cNvPr>
          <p:cNvCxnSpPr/>
          <p:nvPr userDrawn="1"/>
        </p:nvCxnSpPr>
        <p:spPr>
          <a:xfrm>
            <a:off x="429209" y="164150"/>
            <a:ext cx="1176279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GROWTH MARKETING PLAN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5D3B20-6D77-4E10-9C9F-10A32026F483}" type="datetime1">
              <a:rPr lang="en-US" smtClean="0"/>
              <a:t>7/11/2026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FFB4667A-FE47-8556-FD3A-55FDBA801D76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378726" y="1381759"/>
            <a:ext cx="5622648" cy="4841241"/>
          </a:xfrm>
        </p:spPr>
        <p:txBody>
          <a:bodyPr>
            <a:norm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D32B1FAB-0434-52D4-45F7-F1C56FA427F8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5372932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9" y="1001715"/>
            <a:ext cx="4328497" cy="4855526"/>
          </a:xfrm>
        </p:spPr>
        <p:txBody>
          <a:bodyPr anchor="ctr">
            <a:normAutofit/>
          </a:bodyPr>
          <a:lstStyle>
            <a:lvl1pPr algn="ct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GROWTH MARKETING PLAN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BBBE18-C792-4A63-8F5A-CED2F5653C9B}" type="datetime1">
              <a:rPr lang="en-US" smtClean="0"/>
              <a:t>7/11/2026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6F072A2-EBC7-B7EA-DA98-BAC0AA46E7A4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883174" y="1001714"/>
            <a:ext cx="5118206" cy="4855527"/>
          </a:xfrm>
        </p:spPr>
        <p:txBody>
          <a:bodyPr anchor="ctr">
            <a:norm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68F4B9D1-5247-53CB-C1FC-9E3459BF16C4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443F8E40-0F32-5592-0885-55CEBFBDF0AB}"/>
              </a:ext>
            </a:extLst>
          </p:cNvPr>
          <p:cNvCxnSpPr/>
          <p:nvPr userDrawn="1"/>
        </p:nvCxnSpPr>
        <p:spPr>
          <a:xfrm>
            <a:off x="429209" y="164150"/>
            <a:ext cx="1176279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9613806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30" y="900433"/>
            <a:ext cx="3771900" cy="5221285"/>
          </a:xfrm>
        </p:spPr>
        <p:txBody>
          <a:bodyPr anchor="ctr">
            <a:normAutofit/>
          </a:bodyPr>
          <a:lstStyle>
            <a:lvl1pPr algn="ct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GROWTH MARKETING PLAN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2B4E55-CD3E-4D87-9041-7A8452BD5273}" type="datetime1">
              <a:rPr lang="en-US" smtClean="0"/>
              <a:t>7/11/2026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C71126E-AEFA-B45A-CD39-AC1315E0333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348911" y="900432"/>
            <a:ext cx="6209054" cy="5221285"/>
          </a:xfrm>
        </p:spPr>
        <p:txBody>
          <a:bodyPr anchor="ctr">
            <a:norm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CE7E8DAF-8174-2859-E029-6F85464CAC9F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34228395-2719-9A44-CE27-6CFD8BD848E8}"/>
              </a:ext>
            </a:extLst>
          </p:cNvPr>
          <p:cNvCxnSpPr>
            <a:cxnSpLocks/>
          </p:cNvCxnSpPr>
          <p:nvPr userDrawn="1"/>
        </p:nvCxnSpPr>
        <p:spPr>
          <a:xfrm>
            <a:off x="4883705" y="164150"/>
            <a:ext cx="7308295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4E83E6F6-12DD-3AC0-8C59-D6E9DEDA1456}"/>
              </a:ext>
            </a:extLst>
          </p:cNvPr>
          <p:cNvCxnSpPr>
            <a:cxnSpLocks/>
          </p:cNvCxnSpPr>
          <p:nvPr userDrawn="1"/>
        </p:nvCxnSpPr>
        <p:spPr>
          <a:xfrm>
            <a:off x="4883705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0844173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13785" y="1001715"/>
            <a:ext cx="6444179" cy="1122374"/>
          </a:xfrm>
        </p:spPr>
        <p:txBody>
          <a:bodyPr anchor="b">
            <a:no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C65BFCB1-FAA8-D03A-3B62-DCB2CF1CA112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>
            <a:off x="-2067304" y="2231454"/>
            <a:ext cx="4564376" cy="429768"/>
          </a:xfrm>
        </p:spPr>
        <p:txBody>
          <a:bodyPr/>
          <a:lstStyle/>
          <a:p>
            <a:r>
              <a:rPr lang="en-US" dirty="0"/>
              <a:t>GROWTH MARKETING PLAN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742B5C-5438-96A4-4A2A-AE939906F8A4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16200000">
            <a:off x="-532354" y="5260879"/>
            <a:ext cx="1494475" cy="429768"/>
          </a:xfrm>
        </p:spPr>
        <p:txBody>
          <a:bodyPr/>
          <a:lstStyle/>
          <a:p>
            <a:fld id="{B44ACCC6-A2BA-4B7B-99B4-E62BB5424C67}" type="datetime1">
              <a:rPr lang="en-US" smtClean="0"/>
              <a:t>7/11/2026</a:t>
            </a:fld>
            <a:endParaRPr lang="en-US" dirty="0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8F3207AA-DF92-4449-9316-61475F014448}"/>
              </a:ext>
            </a:extLst>
          </p:cNvPr>
          <p:cNvCxnSpPr>
            <a:cxnSpLocks/>
          </p:cNvCxnSpPr>
          <p:nvPr userDrawn="1"/>
        </p:nvCxnSpPr>
        <p:spPr>
          <a:xfrm>
            <a:off x="4918159" y="164150"/>
            <a:ext cx="727384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0A608994-46CD-AAE0-DCC4-A59D26254D84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98328" y="1"/>
            <a:ext cx="4124206" cy="6858000"/>
          </a:xfrm>
          <a:blipFill dpi="0" rotWithShape="1">
            <a:blip r:embed="rId2">
              <a:alphaModFix amt="60000"/>
            </a:blip>
            <a:srcRect/>
            <a:stretch>
              <a:fillRect l="-2278" r="-6699"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 hasCustomPrompt="1"/>
          </p:nvPr>
        </p:nvSpPr>
        <p:spPr>
          <a:xfrm>
            <a:off x="5113785" y="2496190"/>
            <a:ext cx="6444179" cy="3726810"/>
          </a:xfrm>
        </p:spPr>
        <p:txBody>
          <a:bodyPr>
            <a:normAutofit/>
          </a:bodyPr>
          <a:lstStyle>
            <a:lvl3pPr marL="457200" indent="0">
              <a:buNone/>
              <a:defRPr sz="1600"/>
            </a:lvl3pPr>
            <a:lvl4pPr marL="685800" indent="0">
              <a:buNone/>
              <a:defRPr sz="1600"/>
            </a:lvl4pPr>
            <a:lvl5pPr marL="914400" indent="0">
              <a:buNone/>
              <a:defRPr sz="1600"/>
            </a:lvl5pPr>
          </a:lstStyle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D34805F9-D010-6E54-928C-1EBB88CBA9D3}"/>
              </a:ext>
            </a:extLst>
          </p:cNvPr>
          <p:cNvCxnSpPr>
            <a:cxnSpLocks/>
          </p:cNvCxnSpPr>
          <p:nvPr userDrawn="1"/>
        </p:nvCxnSpPr>
        <p:spPr>
          <a:xfrm>
            <a:off x="4918159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FA487952-A86B-7C85-B4C5-3B9E9DED85AF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6529057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30" y="1001714"/>
            <a:ext cx="5647085" cy="1122375"/>
          </a:xfrm>
        </p:spPr>
        <p:txBody>
          <a:bodyPr anchor="b">
            <a:no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4515DEC4-C967-ABFB-73CF-0A90335332A4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>
            <a:off x="-2067302" y="2231454"/>
            <a:ext cx="4564376" cy="429768"/>
          </a:xfrm>
        </p:spPr>
        <p:txBody>
          <a:bodyPr/>
          <a:lstStyle/>
          <a:p>
            <a:r>
              <a:rPr lang="en-US" dirty="0"/>
              <a:t>GROWTH MARKETING PLAN</a:t>
            </a:r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81177663-FC76-DF36-EEB7-5BE4C6C82F3A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16200000">
            <a:off x="-532352" y="5260879"/>
            <a:ext cx="1494475" cy="429768"/>
          </a:xfrm>
        </p:spPr>
        <p:txBody>
          <a:bodyPr/>
          <a:lstStyle/>
          <a:p>
            <a:fld id="{341E3BD6-1BE7-4293-98B0-C8B456DEC98E}" type="datetime1">
              <a:rPr lang="en-US" smtClean="0"/>
              <a:t>7/11/2026</a:t>
            </a:fld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A5A5085F-BE80-B110-AA1F-9DD0919E27D7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" y="6492875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967BDF5B-E352-4558-1EFA-37F504BFE32E}"/>
              </a:ext>
            </a:extLst>
          </p:cNvPr>
          <p:cNvCxnSpPr>
            <a:cxnSpLocks/>
          </p:cNvCxnSpPr>
          <p:nvPr userDrawn="1"/>
        </p:nvCxnSpPr>
        <p:spPr>
          <a:xfrm>
            <a:off x="429208" y="164150"/>
            <a:ext cx="663111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34030" y="2496190"/>
            <a:ext cx="5647085" cy="3726810"/>
          </a:xfrm>
        </p:spPr>
        <p:txBody>
          <a:bodyPr>
            <a:norm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224097" y="0"/>
            <a:ext cx="4967903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D02BFE52-C7C3-A7E3-F6D9-EDECDF40EF56}"/>
              </a:ext>
            </a:extLst>
          </p:cNvPr>
          <p:cNvCxnSpPr>
            <a:cxnSpLocks/>
          </p:cNvCxnSpPr>
          <p:nvPr userDrawn="1"/>
        </p:nvCxnSpPr>
        <p:spPr>
          <a:xfrm>
            <a:off x="7060324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21C0473F-E6DB-D181-43D0-0D5C945184BB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0343412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17306" y="1001715"/>
            <a:ext cx="6740655" cy="1087887"/>
          </a:xfrm>
        </p:spPr>
        <p:txBody>
          <a:bodyPr anchor="b">
            <a:no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446E4B5-B423-4137-0255-D68BAC85BE95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>
            <a:off x="-2067304" y="2231454"/>
            <a:ext cx="4564376" cy="429768"/>
          </a:xfrm>
        </p:spPr>
        <p:txBody>
          <a:bodyPr/>
          <a:lstStyle/>
          <a:p>
            <a:r>
              <a:rPr lang="en-US" dirty="0"/>
              <a:t>GROWTH MARKETING PLAN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0BFB53A-8FDF-F131-DCF2-D7BECE95381F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16200000">
            <a:off x="-532354" y="5260879"/>
            <a:ext cx="1494474" cy="429768"/>
          </a:xfrm>
        </p:spPr>
        <p:txBody>
          <a:bodyPr/>
          <a:lstStyle/>
          <a:p>
            <a:fld id="{12B94328-6471-48ED-A3E9-D3E8C4DB1679}" type="datetime1">
              <a:rPr lang="en-US" smtClean="0"/>
              <a:t>7/11/2026</a:t>
            </a:fld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9FEC5A8-0DCB-9EEB-83E2-0411804C543D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5EA26726-2193-5028-87FF-55119A73A643}"/>
              </a:ext>
            </a:extLst>
          </p:cNvPr>
          <p:cNvCxnSpPr>
            <a:cxnSpLocks/>
          </p:cNvCxnSpPr>
          <p:nvPr userDrawn="1"/>
        </p:nvCxnSpPr>
        <p:spPr>
          <a:xfrm>
            <a:off x="4634939" y="164150"/>
            <a:ext cx="755706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98328" y="0"/>
            <a:ext cx="3854240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817311" y="2496190"/>
            <a:ext cx="6740654" cy="3726810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228600" indent="0">
              <a:buNone/>
              <a:defRPr sz="1600"/>
            </a:lvl2pPr>
            <a:lvl3pPr marL="457200" indent="0">
              <a:buNone/>
              <a:defRPr sz="1600"/>
            </a:lvl3pPr>
            <a:lvl4pPr marL="685800" indent="0">
              <a:buNone/>
              <a:defRPr sz="1600"/>
            </a:lvl4pPr>
            <a:lvl5pPr marL="914400" indent="0">
              <a:buNone/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1FAA0E72-1F2C-EAE4-77B7-9FF7C88D21DD}"/>
              </a:ext>
            </a:extLst>
          </p:cNvPr>
          <p:cNvCxnSpPr>
            <a:cxnSpLocks/>
          </p:cNvCxnSpPr>
          <p:nvPr userDrawn="1"/>
        </p:nvCxnSpPr>
        <p:spPr>
          <a:xfrm>
            <a:off x="4634939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FEA80D3F-C3CE-0859-0D1F-594C0503DBAA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4785148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31" y="1028130"/>
            <a:ext cx="6595448" cy="1113475"/>
          </a:xfrm>
        </p:spPr>
        <p:txBody>
          <a:bodyPr anchor="t">
            <a:no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616649CF-C20C-7376-D09A-88A289B7A347}"/>
              </a:ext>
            </a:extLst>
          </p:cNvPr>
          <p:cNvCxnSpPr>
            <a:cxnSpLocks/>
          </p:cNvCxnSpPr>
          <p:nvPr userDrawn="1"/>
        </p:nvCxnSpPr>
        <p:spPr>
          <a:xfrm>
            <a:off x="429208" y="164150"/>
            <a:ext cx="747959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820916D3-99FA-E971-607F-14E290E58854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>
            <a:off x="-2067302" y="2231454"/>
            <a:ext cx="4564376" cy="429768"/>
          </a:xfrm>
        </p:spPr>
        <p:txBody>
          <a:bodyPr/>
          <a:lstStyle/>
          <a:p>
            <a:r>
              <a:rPr lang="en-US" dirty="0"/>
              <a:t>GROWTH MARKETING PLAN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3CAD5B-18BB-E21E-3A4C-7BAACB8519A4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16200000">
            <a:off x="-532352" y="5260879"/>
            <a:ext cx="1494475" cy="429768"/>
          </a:xfrm>
        </p:spPr>
        <p:txBody>
          <a:bodyPr/>
          <a:lstStyle/>
          <a:p>
            <a:fld id="{1368BACD-07D9-459F-AA1C-5268AE32178F}" type="datetime1">
              <a:rPr lang="en-US" smtClean="0"/>
              <a:t>7/11/2026</a:t>
            </a:fld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BBDEAB8E-8806-A459-E320-4CA2B455BFD7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" y="6492240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34031" y="2496190"/>
            <a:ext cx="6595448" cy="3726809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228600" indent="0">
              <a:buNone/>
              <a:defRPr sz="1600"/>
            </a:lvl2pPr>
            <a:lvl3pPr marL="457200" indent="0">
              <a:buNone/>
              <a:defRPr sz="1600"/>
            </a:lvl3pPr>
            <a:lvl4pPr marL="685800" indent="0">
              <a:buNone/>
              <a:defRPr sz="1600"/>
            </a:lvl4pPr>
            <a:lvl5pPr marL="914400" indent="0">
              <a:buNone/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913312" y="0"/>
            <a:ext cx="4283768" cy="6858000"/>
          </a:xfrm>
          <a:blipFill dpi="0" rotWithShape="1">
            <a:blip r:embed="rId2">
              <a:alphaModFix amt="60000"/>
            </a:blip>
            <a:srcRect/>
            <a:stretch>
              <a:fillRect l="1" t="-1" r="1" b="-4473"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BB030F47-B045-036A-B67B-EF84DE9E2A8D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952218E5-4B7E-010A-02DF-6951A1023B10}"/>
              </a:ext>
            </a:extLst>
          </p:cNvPr>
          <p:cNvCxnSpPr>
            <a:cxnSpLocks/>
          </p:cNvCxnSpPr>
          <p:nvPr userDrawn="1"/>
        </p:nvCxnSpPr>
        <p:spPr>
          <a:xfrm>
            <a:off x="7908800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2067055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0259" y="1001715"/>
            <a:ext cx="4717705" cy="1109672"/>
          </a:xfrm>
        </p:spPr>
        <p:txBody>
          <a:bodyPr anchor="b">
            <a:no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16200000">
            <a:off x="-2067304" y="2231454"/>
            <a:ext cx="4564376" cy="429768"/>
          </a:xfrm>
        </p:spPr>
        <p:txBody>
          <a:bodyPr/>
          <a:lstStyle/>
          <a:p>
            <a:r>
              <a:rPr lang="en-US" dirty="0"/>
              <a:t>GROWTH MARKETING PLAN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16200000">
            <a:off x="-531666" y="5260191"/>
            <a:ext cx="1493097" cy="429768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1692A769-D4A9-4BBF-AD73-A3AD41FBB7C3}" type="datetime1">
              <a:rPr lang="en-US" smtClean="0"/>
              <a:t>7/11/2026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B44E0F01-74F8-4E05-0BF9-107555BA139C}"/>
              </a:ext>
            </a:extLst>
          </p:cNvPr>
          <p:cNvCxnSpPr>
            <a:cxnSpLocks/>
          </p:cNvCxnSpPr>
          <p:nvPr userDrawn="1"/>
        </p:nvCxnSpPr>
        <p:spPr>
          <a:xfrm>
            <a:off x="6624761" y="164150"/>
            <a:ext cx="5567239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98328" y="0"/>
            <a:ext cx="5843502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FF0220E-48F8-B4D9-19DE-7B457C3C221C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807693" y="2492387"/>
            <a:ext cx="4750271" cy="3730613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228600" indent="0">
              <a:buNone/>
              <a:defRPr sz="1600"/>
            </a:lvl2pPr>
            <a:lvl3pPr marL="457200" indent="0">
              <a:buNone/>
              <a:defRPr sz="1600"/>
            </a:lvl3pPr>
            <a:lvl4pPr marL="685800" indent="0">
              <a:buNone/>
              <a:defRPr sz="1600"/>
            </a:lvl4pPr>
            <a:lvl5pPr marL="914400" indent="0">
              <a:buNone/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A85E70CC-C7D7-B9CE-493E-0579781D2D31}"/>
              </a:ext>
            </a:extLst>
          </p:cNvPr>
          <p:cNvCxnSpPr>
            <a:cxnSpLocks/>
          </p:cNvCxnSpPr>
          <p:nvPr userDrawn="1"/>
        </p:nvCxnSpPr>
        <p:spPr>
          <a:xfrm>
            <a:off x="6624761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0E830231-922B-910E-CA0F-2B635AE5E80F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0186592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6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32" y="1001715"/>
            <a:ext cx="4714880" cy="1125536"/>
          </a:xfrm>
        </p:spPr>
        <p:txBody>
          <a:bodyPr anchor="b">
            <a:no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16200000">
            <a:off x="-2071905" y="2231455"/>
            <a:ext cx="4564377" cy="429768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r>
              <a:rPr lang="en-US" dirty="0"/>
              <a:t>GROWTH MARKETING PLAN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16200000">
            <a:off x="-536954" y="5260879"/>
            <a:ext cx="1494474" cy="429768"/>
          </a:xfrm>
        </p:spPr>
        <p:txBody>
          <a:bodyPr/>
          <a:lstStyle/>
          <a:p>
            <a:fld id="{2DF6CB4C-CEEE-488F-A556-6D160C723A2D}" type="datetime1">
              <a:rPr lang="en-US" smtClean="0"/>
              <a:t>7/11/2026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-4601" y="6492240"/>
            <a:ext cx="429207" cy="365760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8812D87E-65D6-AA23-C2F1-6ACD679648B1}"/>
              </a:ext>
            </a:extLst>
          </p:cNvPr>
          <p:cNvCxnSpPr>
            <a:cxnSpLocks/>
          </p:cNvCxnSpPr>
          <p:nvPr userDrawn="1"/>
        </p:nvCxnSpPr>
        <p:spPr>
          <a:xfrm>
            <a:off x="431800" y="164150"/>
            <a:ext cx="528717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34031" y="2493965"/>
            <a:ext cx="4714880" cy="3729035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228600" indent="0">
              <a:buNone/>
              <a:defRPr sz="1600"/>
            </a:lvl2pPr>
            <a:lvl3pPr marL="457200" indent="0">
              <a:buNone/>
              <a:defRPr sz="1600"/>
            </a:lvl3pPr>
            <a:lvl4pPr marL="685800" indent="0">
              <a:buNone/>
              <a:defRPr sz="1600"/>
            </a:lvl4pPr>
            <a:lvl5pPr marL="914400" indent="0">
              <a:buNone/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888095" y="-1"/>
            <a:ext cx="6303905" cy="6888997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5CC1A446-6BAE-22CC-E376-C7034DBFDE71}"/>
              </a:ext>
            </a:extLst>
          </p:cNvPr>
          <p:cNvCxnSpPr>
            <a:cxnSpLocks/>
          </p:cNvCxnSpPr>
          <p:nvPr userDrawn="1"/>
        </p:nvCxnSpPr>
        <p:spPr>
          <a:xfrm>
            <a:off x="5718976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04047466-B04C-40AF-946A-45572220C733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4785553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13504" y="1001715"/>
            <a:ext cx="4444457" cy="1122374"/>
          </a:xfrm>
        </p:spPr>
        <p:txBody>
          <a:bodyPr anchor="b">
            <a:no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16200000">
            <a:off x="-2067304" y="2231454"/>
            <a:ext cx="4564376" cy="429768"/>
          </a:xfrm>
        </p:spPr>
        <p:txBody>
          <a:bodyPr/>
          <a:lstStyle/>
          <a:p>
            <a:r>
              <a:rPr lang="en-US" dirty="0"/>
              <a:t>GROWTH MARKETING PLAN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16200000">
            <a:off x="-532354" y="5260879"/>
            <a:ext cx="1494473" cy="429768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4652FFD6-A518-49CA-8126-283C2A8EFE6F}" type="datetime1">
              <a:rPr lang="en-US" smtClean="0"/>
              <a:t>7/11/2026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78B378FF-8198-DC37-BA5B-473DEDD75988}"/>
              </a:ext>
            </a:extLst>
          </p:cNvPr>
          <p:cNvCxnSpPr>
            <a:cxnSpLocks/>
          </p:cNvCxnSpPr>
          <p:nvPr userDrawn="1"/>
        </p:nvCxnSpPr>
        <p:spPr>
          <a:xfrm>
            <a:off x="6934701" y="164150"/>
            <a:ext cx="5257299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98327" y="0"/>
            <a:ext cx="6154001" cy="6858000"/>
          </a:xfrm>
          <a:blipFill dpi="0" rotWithShape="1">
            <a:blip r:embed="rId2">
              <a:alphaModFix amt="60000"/>
            </a:blip>
            <a:srcRect/>
            <a:stretch>
              <a:fillRect l="-2748" r="-2748"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FF0220E-48F8-B4D9-19DE-7B457C3C221C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113505" y="2496190"/>
            <a:ext cx="4444460" cy="3726809"/>
          </a:xfrm>
        </p:spPr>
        <p:txBody>
          <a:bodyPr>
            <a:norm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E54E56D6-14F7-4AF8-BCF3-2B60F1174250}"/>
              </a:ext>
            </a:extLst>
          </p:cNvPr>
          <p:cNvCxnSpPr>
            <a:cxnSpLocks/>
          </p:cNvCxnSpPr>
          <p:nvPr userDrawn="1"/>
        </p:nvCxnSpPr>
        <p:spPr>
          <a:xfrm>
            <a:off x="6934701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1FD24FBA-09F1-E77D-0C3E-A914CBD5F4F2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73851120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9520" y="1001715"/>
            <a:ext cx="4687174" cy="1127751"/>
          </a:xfrm>
        </p:spPr>
        <p:txBody>
          <a:bodyPr anchor="b">
            <a:no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16200000">
            <a:off x="-2064711" y="2231455"/>
            <a:ext cx="4564377" cy="429768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r>
              <a:rPr lang="en-US" dirty="0"/>
              <a:t>GROWTH MARKETING PLAN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16200000">
            <a:off x="-529760" y="5260879"/>
            <a:ext cx="1494474" cy="429768"/>
          </a:xfrm>
        </p:spPr>
        <p:txBody>
          <a:bodyPr/>
          <a:lstStyle/>
          <a:p>
            <a:fld id="{BDA16E6D-ABB3-4B84-99F2-E42A2B9DF2C2}" type="datetime1">
              <a:rPr lang="en-US" smtClean="0"/>
              <a:t>7/11/2026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2593" y="6492875"/>
            <a:ext cx="429207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56838F21-75ED-E44B-42EB-FC7FE5E930B5}"/>
              </a:ext>
            </a:extLst>
          </p:cNvPr>
          <p:cNvCxnSpPr>
            <a:cxnSpLocks/>
          </p:cNvCxnSpPr>
          <p:nvPr userDrawn="1"/>
        </p:nvCxnSpPr>
        <p:spPr>
          <a:xfrm>
            <a:off x="431800" y="164150"/>
            <a:ext cx="5472668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34030" y="2496181"/>
            <a:ext cx="4714880" cy="3726818"/>
          </a:xfrm>
        </p:spPr>
        <p:txBody>
          <a:bodyPr>
            <a:norm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096000" y="0"/>
            <a:ext cx="6095999" cy="6858000"/>
          </a:xfrm>
          <a:blipFill dpi="0" rotWithShape="1">
            <a:blip r:embed="rId2">
              <a:alphaModFix amt="60000"/>
            </a:blip>
            <a:srcRect/>
            <a:stretch>
              <a:fillRect l="-2925"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CF9AEDF6-9814-FD08-73EB-63D58BF776EA}"/>
              </a:ext>
            </a:extLst>
          </p:cNvPr>
          <p:cNvCxnSpPr>
            <a:cxnSpLocks/>
          </p:cNvCxnSpPr>
          <p:nvPr userDrawn="1"/>
        </p:nvCxnSpPr>
        <p:spPr>
          <a:xfrm>
            <a:off x="5904468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5A8CA044-325A-12D3-37BC-BDCEBBC342CC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4762123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79767" y="1001715"/>
            <a:ext cx="3778198" cy="1108746"/>
          </a:xfrm>
        </p:spPr>
        <p:txBody>
          <a:bodyPr anchor="b">
            <a:no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B09198F5-FF38-389C-E060-120AC6301809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>
            <a:off x="-2067301" y="2231454"/>
            <a:ext cx="4564376" cy="429768"/>
          </a:xfrm>
        </p:spPr>
        <p:txBody>
          <a:bodyPr/>
          <a:lstStyle/>
          <a:p>
            <a:r>
              <a:rPr lang="en-US" dirty="0"/>
              <a:t>GROWTH MARKETING PLAN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305F20-8340-4F06-2EA5-4D05FFED4587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16200000">
            <a:off x="-532352" y="5260879"/>
            <a:ext cx="1494475" cy="429768"/>
          </a:xfrm>
        </p:spPr>
        <p:txBody>
          <a:bodyPr/>
          <a:lstStyle/>
          <a:p>
            <a:fld id="{D67C4704-4F96-4DFD-9156-648F64A4FFD5}" type="datetime1">
              <a:rPr lang="en-US" smtClean="0"/>
              <a:t>7/11/2026</a:t>
            </a:fld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4963CA08-6B63-DC1E-8CB3-C323C9040122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2" y="6492513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8F9841FB-35AF-1919-0953-5642770662AC}"/>
              </a:ext>
            </a:extLst>
          </p:cNvPr>
          <p:cNvCxnSpPr>
            <a:cxnSpLocks/>
          </p:cNvCxnSpPr>
          <p:nvPr userDrawn="1"/>
        </p:nvCxnSpPr>
        <p:spPr>
          <a:xfrm>
            <a:off x="7597395" y="164150"/>
            <a:ext cx="4594605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98329" y="0"/>
            <a:ext cx="6816696" cy="6858000"/>
          </a:xfrm>
          <a:blipFill dpi="0" rotWithShape="1">
            <a:blip r:embed="rId2">
              <a:alphaModFix amt="60000"/>
            </a:blip>
            <a:srcRect/>
            <a:stretch>
              <a:fillRect l="-2482" r="-2480"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779767" y="2515205"/>
            <a:ext cx="3778198" cy="3759382"/>
          </a:xfrm>
        </p:spPr>
        <p:txBody>
          <a:bodyPr>
            <a:norm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358AE5DC-7AFC-CD99-8A67-46A580A7DEFE}"/>
              </a:ext>
            </a:extLst>
          </p:cNvPr>
          <p:cNvCxnSpPr>
            <a:cxnSpLocks/>
          </p:cNvCxnSpPr>
          <p:nvPr userDrawn="1"/>
        </p:nvCxnSpPr>
        <p:spPr>
          <a:xfrm>
            <a:off x="7597395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51BA6662-88AA-A191-B6D5-4B6DF99C8B16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40894611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1449" y="1001715"/>
            <a:ext cx="3401568" cy="1127760"/>
          </a:xfrm>
        </p:spPr>
        <p:txBody>
          <a:bodyPr anchor="b">
            <a:no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16200000">
            <a:off x="-2062638" y="2236683"/>
            <a:ext cx="4553921" cy="429768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r>
              <a:rPr lang="en-US" dirty="0"/>
              <a:t>GROWTH MARKETING PLAN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16200000">
            <a:off x="-532354" y="5260880"/>
            <a:ext cx="1494476" cy="429768"/>
          </a:xfrm>
        </p:spPr>
        <p:txBody>
          <a:bodyPr/>
          <a:lstStyle/>
          <a:p>
            <a:fld id="{33B50C95-85D9-49F9-99D8-E6845F008D35}" type="datetime1">
              <a:rPr lang="en-US" smtClean="0"/>
              <a:t>7/11/2026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0" y="6492875"/>
            <a:ext cx="429207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9C4DF952-8FA0-48F5-F7EF-53D541404A33}"/>
              </a:ext>
            </a:extLst>
          </p:cNvPr>
          <p:cNvCxnSpPr>
            <a:cxnSpLocks/>
          </p:cNvCxnSpPr>
          <p:nvPr userDrawn="1"/>
        </p:nvCxnSpPr>
        <p:spPr>
          <a:xfrm>
            <a:off x="431800" y="164150"/>
            <a:ext cx="3800208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31448" y="2491461"/>
            <a:ext cx="3401567" cy="3731539"/>
          </a:xfrm>
        </p:spPr>
        <p:txBody>
          <a:bodyPr anchor="b">
            <a:normAutofit/>
          </a:bodyPr>
          <a:lstStyle>
            <a:lvl1pPr marL="0" indent="0">
              <a:buNone/>
              <a:defRPr sz="1600"/>
            </a:lvl1pPr>
            <a:lvl2pPr marL="228600" indent="0">
              <a:buNone/>
              <a:defRPr sz="1600"/>
            </a:lvl2pPr>
            <a:lvl3pPr marL="457200" indent="0">
              <a:buNone/>
              <a:defRPr sz="1600"/>
            </a:lvl3pPr>
            <a:lvl4pPr marL="685800" indent="0">
              <a:buNone/>
              <a:defRPr sz="1600"/>
            </a:lvl4pPr>
            <a:lvl5pPr marL="914400" indent="0">
              <a:buNone/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234499" y="0"/>
            <a:ext cx="7962582" cy="6858000"/>
          </a:xfrm>
          <a:blipFill dpi="0" rotWithShape="1">
            <a:blip r:embed="rId2">
              <a:alphaModFix amt="60000"/>
            </a:blip>
            <a:srcRect/>
            <a:stretch>
              <a:fillRect l="-5169" r="2"/>
            </a:stretch>
          </a:blipFill>
        </p:spPr>
        <p:txBody>
          <a:bodyPr/>
          <a:lstStyle>
            <a:lvl1pPr marL="0" indent="0">
              <a:buFont typeface="Arial" panose="020B0604020202020204" pitchFamily="34" charset="0"/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696E75C3-3D50-62F4-97A1-08D85ABC2127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4CD9DCC5-4A76-A29C-BDAD-62E571E6267E}"/>
              </a:ext>
            </a:extLst>
          </p:cNvPr>
          <p:cNvCxnSpPr>
            <a:cxnSpLocks/>
          </p:cNvCxnSpPr>
          <p:nvPr userDrawn="1"/>
        </p:nvCxnSpPr>
        <p:spPr>
          <a:xfrm>
            <a:off x="4232008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3106910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77541" y="1001716"/>
            <a:ext cx="3565637" cy="1494474"/>
          </a:xfrm>
        </p:spPr>
        <p:txBody>
          <a:bodyPr anchor="b">
            <a:no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16200000">
            <a:off x="-2067302" y="2231455"/>
            <a:ext cx="4564377" cy="429768"/>
          </a:xfrm>
        </p:spPr>
        <p:txBody>
          <a:bodyPr/>
          <a:lstStyle/>
          <a:p>
            <a:r>
              <a:rPr lang="en-US" dirty="0"/>
              <a:t>GROWTH MARKETING PLAN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16200000">
            <a:off x="-532351" y="5260879"/>
            <a:ext cx="1494474" cy="429768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E7B02D44-18E2-46EB-BF95-C6E9788E5887}" type="datetime1">
              <a:rPr lang="en-US" smtClean="0"/>
              <a:t>7/11/2026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2" y="6492513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FE11B3B1-9941-4785-B418-08EF9E3BB704}"/>
              </a:ext>
            </a:extLst>
          </p:cNvPr>
          <p:cNvCxnSpPr>
            <a:cxnSpLocks/>
          </p:cNvCxnSpPr>
          <p:nvPr userDrawn="1"/>
        </p:nvCxnSpPr>
        <p:spPr>
          <a:xfrm>
            <a:off x="7794617" y="164150"/>
            <a:ext cx="4397383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98327" y="0"/>
            <a:ext cx="7013917" cy="6858000"/>
          </a:xfrm>
          <a:blipFill dpi="0" rotWithShape="1">
            <a:blip r:embed="rId2">
              <a:alphaModFix amt="60000"/>
            </a:blip>
            <a:srcRect/>
            <a:stretch>
              <a:fillRect l="-2411" r="-2411"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976991" y="2877189"/>
            <a:ext cx="3576275" cy="3345811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228600" indent="0">
              <a:buNone/>
              <a:defRPr sz="1600"/>
            </a:lvl2pPr>
            <a:lvl3pPr marL="457200" indent="0">
              <a:buNone/>
              <a:defRPr sz="1600"/>
            </a:lvl3pPr>
            <a:lvl4pPr marL="685800" indent="0">
              <a:buNone/>
              <a:defRPr sz="1600"/>
            </a:lvl4pPr>
            <a:lvl5pPr marL="914400" indent="0">
              <a:buNone/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B1FE4EE6-FDB8-6541-5FC6-4FC24B421584}"/>
              </a:ext>
            </a:extLst>
          </p:cNvPr>
          <p:cNvCxnSpPr>
            <a:cxnSpLocks/>
          </p:cNvCxnSpPr>
          <p:nvPr userDrawn="1"/>
        </p:nvCxnSpPr>
        <p:spPr>
          <a:xfrm>
            <a:off x="7794617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36A42A28-5C2F-9093-B5D9-C2651F290DFF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72243769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8328" y="5109524"/>
            <a:ext cx="4364200" cy="1113476"/>
          </a:xfrm>
        </p:spPr>
        <p:txBody>
          <a:bodyPr anchor="t">
            <a:no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GROWTH MARKETING PLAN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23E0CC-5553-421C-8D81-3F82FF869EDA}" type="datetime1">
              <a:rPr lang="en-US" smtClean="0"/>
              <a:t>7/11/2026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98327" y="0"/>
            <a:ext cx="11593671" cy="4728524"/>
          </a:xfrm>
          <a:blipFill dpi="0" rotWithShape="1">
            <a:blip r:embed="rId2">
              <a:alphaModFix amt="60000"/>
            </a:blip>
            <a:srcRect/>
            <a:stretch>
              <a:fillRect l="-1459" r="-1"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349240" y="5109523"/>
            <a:ext cx="6208724" cy="1113477"/>
          </a:xfrm>
        </p:spPr>
        <p:txBody>
          <a:bodyPr>
            <a:noAutofit/>
          </a:bodyPr>
          <a:lstStyle>
            <a:lvl1pPr marL="0" indent="0">
              <a:buFont typeface="Arial" panose="020B0604020202020204" pitchFamily="34" charset="0"/>
              <a:buNone/>
              <a:defRPr sz="1600"/>
            </a:lvl1pPr>
            <a:lvl2pPr marL="228600" indent="0">
              <a:buFont typeface="Arial" panose="020B0604020202020204" pitchFamily="34" charset="0"/>
              <a:buNone/>
              <a:defRPr sz="1600"/>
            </a:lvl2pPr>
            <a:lvl3pPr marL="457200" indent="0">
              <a:buFont typeface="Arial" panose="020B0604020202020204" pitchFamily="34" charset="0"/>
              <a:buNone/>
              <a:defRPr sz="1600"/>
            </a:lvl3pPr>
            <a:lvl4pPr marL="685800" indent="0">
              <a:buFont typeface="Arial" panose="020B0604020202020204" pitchFamily="34" charset="0"/>
              <a:buNone/>
              <a:defRPr sz="1600"/>
            </a:lvl4pPr>
            <a:lvl5pPr marL="914400" indent="0">
              <a:buFont typeface="Arial" panose="020B0604020202020204" pitchFamily="34" charset="0"/>
              <a:buNone/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AE7E7B67-A585-C4C0-BD50-861ED489B135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11576722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8328" y="4362766"/>
            <a:ext cx="3421224" cy="1860234"/>
          </a:xfrm>
        </p:spPr>
        <p:txBody>
          <a:bodyPr anchor="t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GROWTH MARKETING PLAN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BE7576-EC94-4DB5-9187-19A5D0382B7E}" type="datetime1">
              <a:rPr lang="en-US" smtClean="0"/>
              <a:t>7/11/2026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98327" y="0"/>
            <a:ext cx="11593671" cy="3981766"/>
          </a:xfrm>
          <a:blipFill dpi="0" rotWithShape="1">
            <a:blip r:embed="rId2">
              <a:alphaModFix amt="60000"/>
            </a:blip>
            <a:srcRect/>
            <a:stretch>
              <a:fillRect l="-1459" r="-1"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405936" y="4353867"/>
            <a:ext cx="7152028" cy="1869134"/>
          </a:xfrm>
        </p:spPr>
        <p:txBody>
          <a:bodyPr>
            <a:noAutofit/>
          </a:bodyPr>
          <a:lstStyle>
            <a:lvl1pPr marL="285750" indent="-285750">
              <a:buFont typeface="Arial" panose="020B0604020202020204" pitchFamily="34" charset="0"/>
              <a:buChar char="•"/>
              <a:defRPr sz="1600"/>
            </a:lvl1pPr>
            <a:lvl2pPr marL="514350" indent="-285750">
              <a:buFont typeface="Arial" panose="020B0604020202020204" pitchFamily="34" charset="0"/>
              <a:buChar char="•"/>
              <a:defRPr sz="1600"/>
            </a:lvl2pPr>
            <a:lvl3pPr marL="742950" indent="-285750">
              <a:buFont typeface="Arial" panose="020B0604020202020204" pitchFamily="34" charset="0"/>
              <a:buChar char="•"/>
              <a:defRPr sz="1600"/>
            </a:lvl3pPr>
            <a:lvl4pPr marL="857250" indent="-171450">
              <a:buFont typeface="Arial" panose="020B0604020202020204" pitchFamily="34" charset="0"/>
              <a:buChar char="•"/>
              <a:defRPr sz="1600"/>
            </a:lvl4pPr>
            <a:lvl5pPr marL="1085850" indent="-171450">
              <a:buFont typeface="Arial" panose="020B0604020202020204" pitchFamily="34" charset="0"/>
              <a:buChar char="•"/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B4F2A9F8-8F3B-3616-48B8-F8DA72A71344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47970185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4056BFCD-3259-DDE7-5625-EE56190B8F62}"/>
              </a:ext>
            </a:extLst>
          </p:cNvPr>
          <p:cNvCxnSpPr>
            <a:cxnSpLocks/>
          </p:cNvCxnSpPr>
          <p:nvPr userDrawn="1"/>
        </p:nvCxnSpPr>
        <p:spPr>
          <a:xfrm>
            <a:off x="429209" y="164150"/>
            <a:ext cx="1176279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764" y="1001714"/>
            <a:ext cx="3390788" cy="1875473"/>
          </a:xfrm>
        </p:spPr>
        <p:txBody>
          <a:bodyPr anchor="t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16200000">
            <a:off x="-2073146" y="2231455"/>
            <a:ext cx="4564377" cy="429768"/>
          </a:xfrm>
        </p:spPr>
        <p:txBody>
          <a:bodyPr/>
          <a:lstStyle/>
          <a:p>
            <a:r>
              <a:rPr lang="en-US" dirty="0"/>
              <a:t>GROWTH MARKETING PLAN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16200000">
            <a:off x="-538191" y="5260876"/>
            <a:ext cx="1494468" cy="429768"/>
          </a:xfrm>
        </p:spPr>
        <p:txBody>
          <a:bodyPr/>
          <a:lstStyle/>
          <a:p>
            <a:fld id="{1E853955-1D07-4B51-BC71-D8BE10C22200}" type="datetime1">
              <a:rPr lang="en-US" smtClean="0"/>
              <a:t>7/11/2026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-5842" y="6492874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405936" y="1001714"/>
            <a:ext cx="7152028" cy="1875475"/>
          </a:xfrm>
        </p:spPr>
        <p:txBody>
          <a:bodyPr>
            <a:noAutofit/>
          </a:bodyPr>
          <a:lstStyle>
            <a:lvl1pPr marL="285750" indent="-285750">
              <a:buFont typeface="Arial" panose="020B0604020202020204" pitchFamily="34" charset="0"/>
              <a:buChar char="•"/>
              <a:defRPr sz="1600"/>
            </a:lvl1pPr>
            <a:lvl2pPr marL="514350" indent="-285750">
              <a:buFont typeface="Arial" panose="020B0604020202020204" pitchFamily="34" charset="0"/>
              <a:buChar char="•"/>
              <a:defRPr sz="1600"/>
            </a:lvl2pPr>
            <a:lvl3pPr marL="742950" indent="-285750">
              <a:buFont typeface="Arial" panose="020B0604020202020204" pitchFamily="34" charset="0"/>
              <a:buChar char="•"/>
              <a:defRPr sz="1600"/>
            </a:lvl3pPr>
            <a:lvl4pPr marL="857250" indent="-171450">
              <a:buFont typeface="Arial" panose="020B0604020202020204" pitchFamily="34" charset="0"/>
              <a:buChar char="•"/>
              <a:defRPr sz="1600"/>
            </a:lvl4pPr>
            <a:lvl5pPr marL="1085850" indent="-171450">
              <a:buFont typeface="Arial" panose="020B0604020202020204" pitchFamily="34" charset="0"/>
              <a:buChar char="•"/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98328" y="3258188"/>
            <a:ext cx="11593670" cy="3599811"/>
          </a:xfrm>
          <a:blipFill dpi="0" rotWithShape="1">
            <a:blip r:embed="rId2">
              <a:alphaModFix amt="60000"/>
            </a:blip>
            <a:srcRect/>
            <a:stretch>
              <a:fillRect l="-1217"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2C378E9B-0BD2-F103-F591-68E71F4480ED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2287401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E4F82DAF-8C88-BCF8-3DCD-BA0110CC6BB2}"/>
              </a:ext>
            </a:extLst>
          </p:cNvPr>
          <p:cNvCxnSpPr/>
          <p:nvPr userDrawn="1"/>
        </p:nvCxnSpPr>
        <p:spPr>
          <a:xfrm>
            <a:off x="429209" y="164150"/>
            <a:ext cx="1176279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30" y="1001715"/>
            <a:ext cx="10923933" cy="746752"/>
          </a:xfrm>
        </p:spPr>
        <p:txBody>
          <a:bodyPr anchor="ctr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GROWTH MARKETING PLAN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209E46-11CA-4696-94A6-42FA6258F836}" type="datetime1">
              <a:rPr lang="en-US" smtClean="0"/>
              <a:t>7/11/2026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34030" y="2129475"/>
            <a:ext cx="5652468" cy="4093526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1897688-419F-6EB2-5CC1-DC14924E5FC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843095" y="2129475"/>
            <a:ext cx="4714869" cy="4093526"/>
          </a:xfrm>
        </p:spPr>
        <p:txBody>
          <a:bodyPr>
            <a:norm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271A0C8E-B9F0-C8A0-7A87-A97B78C1C482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99807933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C29A9DDD-8FD5-2897-8DC9-1CEC88541C50}"/>
              </a:ext>
            </a:extLst>
          </p:cNvPr>
          <p:cNvCxnSpPr/>
          <p:nvPr userDrawn="1"/>
        </p:nvCxnSpPr>
        <p:spPr>
          <a:xfrm>
            <a:off x="429209" y="164150"/>
            <a:ext cx="1176279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30" y="1001715"/>
            <a:ext cx="4714876" cy="1122374"/>
          </a:xfrm>
        </p:spPr>
        <p:txBody>
          <a:bodyPr>
            <a:no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GROWTH MARKETING PLAN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8799AB-4423-4AFC-BA85-5F70033F1076}" type="datetime1">
              <a:rPr lang="en-US" smtClean="0"/>
              <a:t>7/11/2026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34030" y="2496190"/>
            <a:ext cx="4672584" cy="372681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BAC3300-BF12-B200-9F06-8D5AC45CB7EF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905502" y="1001715"/>
            <a:ext cx="5652463" cy="5221285"/>
          </a:xfrm>
        </p:spPr>
        <p:txBody>
          <a:bodyPr>
            <a:norm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02BC9BBD-1994-9D19-11C8-FD27039C6338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89758597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DE681CC6-0816-FBB5-F117-CE232D15B0DE}"/>
              </a:ext>
            </a:extLst>
          </p:cNvPr>
          <p:cNvCxnSpPr/>
          <p:nvPr userDrawn="1"/>
        </p:nvCxnSpPr>
        <p:spPr>
          <a:xfrm>
            <a:off x="429209" y="164150"/>
            <a:ext cx="1176279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30" y="1001714"/>
            <a:ext cx="4328495" cy="1127759"/>
          </a:xfrm>
        </p:spPr>
        <p:txBody>
          <a:bodyPr anchor="t">
            <a:no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GROWTH MARKETING PLAN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9E56CF-865A-4DF6-93CB-5342FE600906}" type="datetime1">
              <a:rPr lang="en-US" smtClean="0"/>
              <a:t>7/11/2026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34030" y="2129475"/>
            <a:ext cx="4328495" cy="4093525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285750" indent="-285750">
              <a:buFont typeface="Arial" panose="020B0604020202020204" pitchFamily="34" charset="0"/>
              <a:buChar char="•"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3F7B03F-5EDA-605B-1A2E-F48896E489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348911" y="1001713"/>
            <a:ext cx="6209054" cy="5221287"/>
          </a:xfrm>
        </p:spPr>
        <p:txBody>
          <a:bodyPr>
            <a:norm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664B8C12-E10A-C714-D6A0-BA32E2C72710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10435382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8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31" y="1001715"/>
            <a:ext cx="5955028" cy="5477511"/>
          </a:xfrm>
        </p:spPr>
        <p:txBody>
          <a:bodyPr anchor="b">
            <a:normAutofit/>
          </a:bodyPr>
          <a:lstStyle>
            <a:lvl1pPr>
              <a:defRPr sz="7200" b="0" i="0">
                <a:latin typeface="+mj-lt"/>
                <a:ea typeface="Dotum" panose="020B0600000101010101" pitchFamily="34" charset="-127"/>
                <a:cs typeface="Noto Sans Kannada Thin" panose="020B0202040504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4515DEC4-C967-ABFB-73CF-0A90335332A4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>
            <a:off x="-2067302" y="2231454"/>
            <a:ext cx="4564376" cy="429768"/>
          </a:xfrm>
        </p:spPr>
        <p:txBody>
          <a:bodyPr/>
          <a:lstStyle/>
          <a:p>
            <a:r>
              <a:rPr lang="en-US" dirty="0"/>
              <a:t>GROWTH MARKETING PLAN</a:t>
            </a:r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81177663-FC76-DF36-EEB7-5BE4C6C82F3A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16200000">
            <a:off x="-532352" y="5260879"/>
            <a:ext cx="1494475" cy="429768"/>
          </a:xfrm>
        </p:spPr>
        <p:txBody>
          <a:bodyPr/>
          <a:lstStyle/>
          <a:p>
            <a:fld id="{341E3BD6-1BE7-4293-98B0-C8B456DEC98E}" type="datetime1">
              <a:rPr lang="en-US" smtClean="0"/>
              <a:t>7/11/2026</a:t>
            </a:fld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A5A5085F-BE80-B110-AA1F-9DD0919E27D7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" y="6492875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065403" y="-1"/>
            <a:ext cx="5131677" cy="6222999"/>
          </a:xfrm>
          <a:blipFill dpi="0" rotWithShape="1">
            <a:blip r:embed="rId2">
              <a:alphaModFix amt="60000"/>
            </a:blip>
            <a:srcRect/>
            <a:stretch>
              <a:fillRect l="-686" t="2" b="-4120"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28FA8915-517E-32B2-6836-7A69DEF7C849}"/>
              </a:ext>
            </a:extLst>
          </p:cNvPr>
          <p:cNvCxnSpPr>
            <a:cxnSpLocks/>
          </p:cNvCxnSpPr>
          <p:nvPr userDrawn="1"/>
        </p:nvCxnSpPr>
        <p:spPr>
          <a:xfrm>
            <a:off x="7060324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F76B2467-9468-3DE8-CA1C-7B68F7ED9A67}"/>
              </a:ext>
            </a:extLst>
          </p:cNvPr>
          <p:cNvCxnSpPr>
            <a:cxnSpLocks/>
          </p:cNvCxnSpPr>
          <p:nvPr userDrawn="1"/>
        </p:nvCxnSpPr>
        <p:spPr>
          <a:xfrm>
            <a:off x="0" y="164150"/>
            <a:ext cx="706032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177414" y="6375748"/>
            <a:ext cx="4847572" cy="363255"/>
          </a:xfrm>
        </p:spPr>
        <p:txBody>
          <a:bodyPr anchor="ctr">
            <a:normAutofit/>
          </a:bodyPr>
          <a:lstStyle>
            <a:lvl1pPr marL="0" indent="0">
              <a:buNone/>
              <a:defRPr sz="1600" b="0" i="0">
                <a:latin typeface="+mj-lt"/>
              </a:defRPr>
            </a:lvl1pPr>
            <a:lvl2pPr>
              <a:defRPr sz="1600" b="0" i="0">
                <a:latin typeface="Univers Light" panose="020B0403020202020204" pitchFamily="34" charset="0"/>
              </a:defRPr>
            </a:lvl2pPr>
            <a:lvl3pPr>
              <a:defRPr sz="1600" b="0" i="0">
                <a:latin typeface="Univers Light" panose="020B0403020202020204" pitchFamily="34" charset="0"/>
              </a:defRPr>
            </a:lvl3pPr>
            <a:lvl4pPr>
              <a:defRPr sz="1600" b="0" i="0">
                <a:latin typeface="Univers Light" panose="020B0403020202020204" pitchFamily="34" charset="0"/>
              </a:defRPr>
            </a:lvl4pPr>
            <a:lvl5pPr>
              <a:defRPr sz="1600" b="0" i="0">
                <a:latin typeface="Univers Light" panose="020B0403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72299115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umber Larg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1113C676-72E3-B810-A6B9-DCE36B8778AC}"/>
              </a:ext>
            </a:extLst>
          </p:cNvPr>
          <p:cNvCxnSpPr/>
          <p:nvPr userDrawn="1"/>
        </p:nvCxnSpPr>
        <p:spPr>
          <a:xfrm>
            <a:off x="429209" y="164150"/>
            <a:ext cx="1176279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itle 1">
            <a:extLst>
              <a:ext uri="{FF2B5EF4-FFF2-40B4-BE49-F238E27FC236}">
                <a16:creationId xmlns:a16="http://schemas.microsoft.com/office/drawing/2014/main" id="{8507528C-7021-C7A4-B156-08D83A3A21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3470" y="5109525"/>
            <a:ext cx="10367905" cy="1207192"/>
          </a:xfrm>
        </p:spPr>
        <p:txBody>
          <a:bodyPr anchor="b">
            <a:normAutofit/>
          </a:bodyPr>
          <a:lstStyle>
            <a:lvl1pPr algn="l">
              <a:lnSpc>
                <a:spcPct val="90000"/>
              </a:lnSpc>
              <a:defRPr sz="2400" b="0" i="0" cap="none" baseline="0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394E47C-0C77-0005-1755-14F7739DF2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GROWTH MARKETING PLAN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A591E5F-EDEF-7D02-30E6-B960B5E459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929A1B-A295-4715-B77A-F33006A42EEB}" type="datetime1">
              <a:rPr lang="en-US" smtClean="0"/>
              <a:t>7/11/2026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0528A9-0729-B0FB-328C-3C96994AAB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B088E26B-9247-68F3-E9B8-157E22E97147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Content Placeholder 6">
            <a:extLst>
              <a:ext uri="{FF2B5EF4-FFF2-40B4-BE49-F238E27FC236}">
                <a16:creationId xmlns:a16="http://schemas.microsoft.com/office/drawing/2014/main" id="{786730A0-A69C-6FA3-06BC-632301E15F2D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34030" y="1340489"/>
            <a:ext cx="10367349" cy="3388035"/>
          </a:xfrm>
        </p:spPr>
        <p:txBody>
          <a:bodyPr anchor="t">
            <a:noAutofit/>
          </a:bodyPr>
          <a:lstStyle>
            <a:lvl1pPr marL="0" indent="0" algn="l">
              <a:lnSpc>
                <a:spcPct val="90000"/>
              </a:lnSpc>
              <a:buNone/>
              <a:defRPr sz="30000" b="0" i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</p:spTree>
    <p:extLst>
      <p:ext uri="{BB962C8B-B14F-4D97-AF65-F5344CB8AC3E}">
        <p14:creationId xmlns:p14="http://schemas.microsoft.com/office/powerpoint/2010/main" val="1142329825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umber Larg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3AF240C4-9480-994E-0BD5-BF7BE95F9F7B}"/>
              </a:ext>
            </a:extLst>
          </p:cNvPr>
          <p:cNvCxnSpPr/>
          <p:nvPr userDrawn="1"/>
        </p:nvCxnSpPr>
        <p:spPr>
          <a:xfrm>
            <a:off x="429209" y="164150"/>
            <a:ext cx="1176279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5756306E-B77F-CE22-FA8C-F08F17B5E9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3470" y="5109525"/>
            <a:ext cx="10367905" cy="1207192"/>
          </a:xfrm>
        </p:spPr>
        <p:txBody>
          <a:bodyPr anchor="b">
            <a:normAutofit/>
          </a:bodyPr>
          <a:lstStyle>
            <a:lvl1pPr algn="l">
              <a:lnSpc>
                <a:spcPct val="90000"/>
              </a:lnSpc>
              <a:defRPr sz="2400" b="0" i="0" cap="none" baseline="0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394E47C-0C77-0005-1755-14F7739DF2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GROWTH MARKETING PLAN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A591E5F-EDEF-7D02-30E6-B960B5E459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CBD6C5-FCE0-436F-BDB9-607AA1896A18}" type="datetime1">
              <a:rPr lang="en-US" smtClean="0"/>
              <a:t>7/11/2026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0528A9-0729-B0FB-328C-3C96994AAB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418DF0B-1F85-2BB3-D241-A3A14BF7290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34030" y="1340489"/>
            <a:ext cx="10367349" cy="3388035"/>
          </a:xfrm>
        </p:spPr>
        <p:txBody>
          <a:bodyPr anchor="t">
            <a:noAutofit/>
          </a:bodyPr>
          <a:lstStyle>
            <a:lvl1pPr marL="0" indent="0" algn="l">
              <a:lnSpc>
                <a:spcPct val="90000"/>
              </a:lnSpc>
              <a:buNone/>
              <a:defRPr sz="30000" b="0" i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63547AA0-CA68-609A-06D4-5F771838B5D3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95748147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umber Large 3"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2B8C624E-4F6C-E890-10DF-FE279DA2597D}"/>
              </a:ext>
            </a:extLst>
          </p:cNvPr>
          <p:cNvCxnSpPr/>
          <p:nvPr userDrawn="1"/>
        </p:nvCxnSpPr>
        <p:spPr>
          <a:xfrm>
            <a:off x="429209" y="164150"/>
            <a:ext cx="1176279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itle 1">
            <a:extLst>
              <a:ext uri="{FF2B5EF4-FFF2-40B4-BE49-F238E27FC236}">
                <a16:creationId xmlns:a16="http://schemas.microsoft.com/office/drawing/2014/main" id="{20D33D3A-063E-24F3-6815-CC483F3BFF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3470" y="5109525"/>
            <a:ext cx="10367905" cy="1207192"/>
          </a:xfrm>
        </p:spPr>
        <p:txBody>
          <a:bodyPr anchor="b">
            <a:normAutofit/>
          </a:bodyPr>
          <a:lstStyle>
            <a:lvl1pPr algn="l">
              <a:lnSpc>
                <a:spcPct val="90000"/>
              </a:lnSpc>
              <a:defRPr sz="2400" b="0" i="0" cap="none" baseline="0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394E47C-0C77-0005-1755-14F7739DF2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GROWTH MARKETING PLAN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A591E5F-EDEF-7D02-30E6-B960B5E459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3A5A51-DB18-40F8-9807-F5A86B7E570D}" type="datetime1">
              <a:rPr lang="en-US" smtClean="0"/>
              <a:t>7/11/2026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0528A9-0729-B0FB-328C-3C96994AAB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5FD9BA66-49B9-422C-E28F-BA9E9DB64697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Content Placeholder 6">
            <a:extLst>
              <a:ext uri="{FF2B5EF4-FFF2-40B4-BE49-F238E27FC236}">
                <a16:creationId xmlns:a16="http://schemas.microsoft.com/office/drawing/2014/main" id="{D20ABC85-9587-24D5-E6BE-4DBE5CA56973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34030" y="1340489"/>
            <a:ext cx="10367349" cy="3388035"/>
          </a:xfrm>
        </p:spPr>
        <p:txBody>
          <a:bodyPr anchor="t">
            <a:noAutofit/>
          </a:bodyPr>
          <a:lstStyle>
            <a:lvl1pPr marL="0" indent="0" algn="l">
              <a:lnSpc>
                <a:spcPct val="90000"/>
              </a:lnSpc>
              <a:buNone/>
              <a:defRPr sz="30000" b="0" i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</p:spTree>
    <p:extLst>
      <p:ext uri="{BB962C8B-B14F-4D97-AF65-F5344CB8AC3E}">
        <p14:creationId xmlns:p14="http://schemas.microsoft.com/office/powerpoint/2010/main" val="366715682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1" name="Straight Connector 50">
            <a:extLst>
              <a:ext uri="{FF2B5EF4-FFF2-40B4-BE49-F238E27FC236}">
                <a16:creationId xmlns:a16="http://schemas.microsoft.com/office/drawing/2014/main" id="{0D627006-2F17-8195-85F1-6A04C935CD0A}"/>
              </a:ext>
            </a:extLst>
          </p:cNvPr>
          <p:cNvCxnSpPr/>
          <p:nvPr userDrawn="1"/>
        </p:nvCxnSpPr>
        <p:spPr>
          <a:xfrm>
            <a:off x="429209" y="164150"/>
            <a:ext cx="1176279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1133856"/>
          </a:xfrm>
        </p:spPr>
        <p:txBody>
          <a:bodyPr/>
          <a:lstStyle>
            <a:lvl1pPr>
              <a:defRPr cap="none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GROWTH MARKETING PLAN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2BCB96-76D1-4464-9253-520F75095DE4}" type="datetime1">
              <a:rPr lang="en-US" smtClean="0"/>
              <a:t>7/11/2026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34030" y="1001715"/>
            <a:ext cx="9424374" cy="5221280"/>
          </a:xfrm>
        </p:spPr>
        <p:txBody>
          <a:bodyPr anchor="ctr">
            <a:noAutofit/>
          </a:bodyPr>
          <a:lstStyle>
            <a:lvl1pPr marL="0" indent="0">
              <a:lnSpc>
                <a:spcPct val="100000"/>
              </a:lnSpc>
              <a:buNone/>
              <a:defRPr sz="4000" b="1" cap="all" baseline="0"/>
            </a:lvl1pPr>
            <a:lvl2pPr marL="228600" indent="0">
              <a:lnSpc>
                <a:spcPct val="100000"/>
              </a:lnSpc>
              <a:buNone/>
              <a:defRPr sz="4000" b="1" cap="all" baseline="0"/>
            </a:lvl2pPr>
            <a:lvl3pPr marL="457200" indent="0">
              <a:lnSpc>
                <a:spcPct val="100000"/>
              </a:lnSpc>
              <a:buNone/>
              <a:defRPr sz="4000" b="1" cap="all" baseline="0"/>
            </a:lvl3pPr>
            <a:lvl4pPr marL="685800" indent="0">
              <a:lnSpc>
                <a:spcPct val="100000"/>
              </a:lnSpc>
              <a:buNone/>
              <a:defRPr sz="4000" b="1" cap="all" baseline="0"/>
            </a:lvl4pPr>
            <a:lvl5pPr marL="914400" indent="0">
              <a:lnSpc>
                <a:spcPct val="100000"/>
              </a:lnSpc>
              <a:buNone/>
              <a:defRPr sz="4000" b="1" cap="all" baseline="0"/>
            </a:lvl5pPr>
          </a:lstStyle>
          <a:p>
            <a:pPr lvl="0"/>
            <a:r>
              <a:rPr lang="en-US" dirty="0"/>
              <a:t>CLICK TO add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C6DC5F9A-93BE-3155-B9FF-4F2B904E7EDC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73460058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tatement 2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EE1D5172-97DD-EE7A-066E-A8782AEFC905}"/>
              </a:ext>
            </a:extLst>
          </p:cNvPr>
          <p:cNvCxnSpPr/>
          <p:nvPr userDrawn="1"/>
        </p:nvCxnSpPr>
        <p:spPr>
          <a:xfrm>
            <a:off x="429209" y="164150"/>
            <a:ext cx="1176279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9396" y="-1133856"/>
            <a:ext cx="10652760" cy="1001330"/>
          </a:xfrm>
        </p:spPr>
        <p:txBody>
          <a:bodyPr/>
          <a:lstStyle>
            <a:lvl1pPr>
              <a:defRPr cap="none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GROWTH MARKETING PLAN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3F8BC6-0973-431F-9F88-90604F102123}" type="datetime1">
              <a:rPr lang="en-US" smtClean="0"/>
              <a:t>7/11/2026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599396" y="1001715"/>
            <a:ext cx="9459008" cy="53780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4000" b="1" cap="all" baseline="0">
                <a:latin typeface="+mn-lt"/>
              </a:defRPr>
            </a:lvl1pPr>
            <a:lvl2pPr marL="228600" indent="0">
              <a:lnSpc>
                <a:spcPct val="90000"/>
              </a:lnSpc>
              <a:buNone/>
              <a:defRPr sz="4000" b="1" cap="all" baseline="0">
                <a:latin typeface="+mn-lt"/>
              </a:defRPr>
            </a:lvl2pPr>
            <a:lvl3pPr marL="457200" indent="0">
              <a:lnSpc>
                <a:spcPct val="90000"/>
              </a:lnSpc>
              <a:buNone/>
              <a:defRPr sz="4000" b="1" cap="all" baseline="0">
                <a:latin typeface="+mn-lt"/>
              </a:defRPr>
            </a:lvl3pPr>
            <a:lvl4pPr marL="685800" indent="0">
              <a:lnSpc>
                <a:spcPct val="90000"/>
              </a:lnSpc>
              <a:buNone/>
              <a:defRPr sz="4000" b="1" cap="all" baseline="0">
                <a:latin typeface="+mn-lt"/>
              </a:defRPr>
            </a:lvl4pPr>
            <a:lvl5pPr marL="914400" indent="0">
              <a:lnSpc>
                <a:spcPct val="90000"/>
              </a:lnSpc>
              <a:buNone/>
              <a:defRPr sz="4000" b="1" cap="all" baseline="0">
                <a:latin typeface="+mn-lt"/>
              </a:defRPr>
            </a:lvl5pPr>
          </a:lstStyle>
          <a:p>
            <a:pPr lvl="0"/>
            <a:r>
              <a:rPr lang="en-US" dirty="0"/>
              <a:t>CLICK TO add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4993CE3A-3702-5441-A16B-15475B1AC32C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30191283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3F5B07A5-D0B6-BEDF-13F7-7E32618B6773}"/>
              </a:ext>
            </a:extLst>
          </p:cNvPr>
          <p:cNvCxnSpPr/>
          <p:nvPr userDrawn="1"/>
        </p:nvCxnSpPr>
        <p:spPr>
          <a:xfrm>
            <a:off x="429209" y="164150"/>
            <a:ext cx="1176279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1133856"/>
          </a:xfrm>
        </p:spPr>
        <p:txBody>
          <a:bodyPr/>
          <a:lstStyle>
            <a:lvl1pPr>
              <a:defRPr cap="none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GROWTH MARKETING PLAN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40309F-82F1-48B4-8AF1-7FAFA4EA46A8}" type="datetime1">
              <a:rPr lang="en-US" smtClean="0"/>
              <a:t>7/11/2026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33479" y="1001713"/>
            <a:ext cx="10924473" cy="5378063"/>
          </a:xfrm>
        </p:spPr>
        <p:txBody>
          <a:bodyPr anchor="b">
            <a:noAutofit/>
          </a:bodyPr>
          <a:lstStyle>
            <a:lvl1pPr marL="0" indent="0">
              <a:lnSpc>
                <a:spcPct val="100000"/>
              </a:lnSpc>
              <a:buNone/>
              <a:defRPr sz="4000" b="0" i="0" cap="all" baseline="0">
                <a:latin typeface="+mn-lt"/>
              </a:defRPr>
            </a:lvl1pPr>
            <a:lvl2pPr marL="228600" indent="0">
              <a:lnSpc>
                <a:spcPct val="100000"/>
              </a:lnSpc>
              <a:buNone/>
              <a:defRPr sz="4000" b="0" i="0" cap="all" baseline="0">
                <a:latin typeface="+mn-lt"/>
              </a:defRPr>
            </a:lvl2pPr>
            <a:lvl3pPr marL="457200" indent="0">
              <a:lnSpc>
                <a:spcPct val="100000"/>
              </a:lnSpc>
              <a:buNone/>
              <a:defRPr sz="4000" b="0" i="0" cap="all" baseline="0">
                <a:latin typeface="+mn-lt"/>
              </a:defRPr>
            </a:lvl3pPr>
            <a:lvl4pPr marL="685800" indent="0">
              <a:lnSpc>
                <a:spcPct val="100000"/>
              </a:lnSpc>
              <a:buNone/>
              <a:defRPr sz="4000" b="0" i="0" cap="all" baseline="0">
                <a:latin typeface="+mn-lt"/>
              </a:defRPr>
            </a:lvl4pPr>
            <a:lvl5pPr marL="914400" indent="0">
              <a:lnSpc>
                <a:spcPct val="100000"/>
              </a:lnSpc>
              <a:buNone/>
              <a:defRPr sz="4000" b="0" i="0" cap="all" baseline="0">
                <a:latin typeface="+mn-lt"/>
              </a:defRPr>
            </a:lvl5pPr>
          </a:lstStyle>
          <a:p>
            <a:pPr lvl="0"/>
            <a:r>
              <a:rPr lang="en-US" dirty="0"/>
              <a:t>Click to add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3E71C1F5-4C28-1974-E5FE-84A75C2718B0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36765044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8C518A1F-ACCA-80D1-B725-434280AEC752}"/>
              </a:ext>
            </a:extLst>
          </p:cNvPr>
          <p:cNvCxnSpPr/>
          <p:nvPr userDrawn="1"/>
        </p:nvCxnSpPr>
        <p:spPr>
          <a:xfrm>
            <a:off x="429209" y="164150"/>
            <a:ext cx="1176279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D212FA0A-1F7B-DD41-ECED-02B60BC46B1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34029" y="5907727"/>
            <a:ext cx="9980960" cy="381000"/>
          </a:xfrm>
        </p:spPr>
        <p:txBody>
          <a:bodyPr anchor="b">
            <a:normAutofit/>
          </a:bodyPr>
          <a:lstStyle>
            <a:lvl1pPr>
              <a:lnSpc>
                <a:spcPct val="120000"/>
              </a:lnSpc>
              <a:defRPr sz="1600" b="0" i="0" cap="none" baseline="0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23912E3-7555-EAAB-BE83-59ED3B5C9E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GROWTH MARKETING PLAN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344C372-F7FA-5AA5-92C1-CF476A2662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657C51-8093-4086-9EBD-6F9D3CF38435}" type="datetime1">
              <a:rPr lang="en-US" smtClean="0"/>
              <a:t>7/11/2026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EAECF6-9F03-4C12-4BD4-4E8AE63A4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14BE2EA-8E1E-E2DA-5CCF-46908B013BF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34030" y="1001717"/>
            <a:ext cx="9980960" cy="3726808"/>
          </a:xfrm>
        </p:spPr>
        <p:txBody>
          <a:bodyPr anchor="t">
            <a:normAutofit/>
          </a:bodyPr>
          <a:lstStyle>
            <a:lvl1pPr marL="164592" indent="-164592">
              <a:lnSpc>
                <a:spcPct val="100000"/>
              </a:lnSpc>
              <a:spcBef>
                <a:spcPts val="0"/>
              </a:spcBef>
              <a:buNone/>
              <a:defRPr sz="4000" b="0" i="0" cap="all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QUOTE</a:t>
            </a: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1EDBAF72-4C6A-14D9-5801-64F0FA350F7C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91905167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2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4FD47CB2-2DC0-2D1C-3E20-3B23C0394451}"/>
              </a:ext>
            </a:extLst>
          </p:cNvPr>
          <p:cNvCxnSpPr/>
          <p:nvPr userDrawn="1"/>
        </p:nvCxnSpPr>
        <p:spPr>
          <a:xfrm>
            <a:off x="429209" y="164150"/>
            <a:ext cx="11762791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D212FA0A-1F7B-DD41-ECED-02B60BC46B1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34028" y="5815584"/>
            <a:ext cx="10923925" cy="511644"/>
          </a:xfrm>
        </p:spPr>
        <p:txBody>
          <a:bodyPr anchor="b">
            <a:noAutofit/>
          </a:bodyPr>
          <a:lstStyle>
            <a:lvl1pPr>
              <a:lnSpc>
                <a:spcPct val="120000"/>
              </a:lnSpc>
              <a:defRPr sz="1600" b="0" i="0" cap="none" baseline="0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23912E3-7555-EAAB-BE83-59ED3B5C9E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GROWTH MARKETING PLAN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344C372-F7FA-5AA5-92C1-CF476A2662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83B3AEC4-477A-480C-8C3E-559E8B429188}" type="datetime1">
              <a:rPr lang="en-US" smtClean="0"/>
              <a:pPr/>
              <a:t>7/11/2026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EAECF6-9F03-4C12-4BD4-4E8AE63A4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14BE2EA-8E1E-E2DA-5CCF-46908B013BF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34029" y="1042416"/>
            <a:ext cx="10923925" cy="4037312"/>
          </a:xfrm>
        </p:spPr>
        <p:txBody>
          <a:bodyPr anchor="t">
            <a:normAutofit/>
          </a:bodyPr>
          <a:lstStyle>
            <a:lvl1pPr marL="164592" indent="-164592">
              <a:lnSpc>
                <a:spcPct val="100000"/>
              </a:lnSpc>
              <a:spcBef>
                <a:spcPts val="0"/>
              </a:spcBef>
              <a:buNone/>
              <a:defRPr sz="4000" b="0" i="0" cap="all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QUOTE</a:t>
            </a: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315DE24C-5070-BB46-4081-8ED244198E0F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7951617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80708A38-78BC-D3CE-5C55-65C094C8935A}"/>
              </a:ext>
            </a:extLst>
          </p:cNvPr>
          <p:cNvCxnSpPr/>
          <p:nvPr userDrawn="1"/>
        </p:nvCxnSpPr>
        <p:spPr>
          <a:xfrm>
            <a:off x="429209" y="164150"/>
            <a:ext cx="1176279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D212FA0A-1F7B-DD41-ECED-02B60BC46B1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39037" y="5749160"/>
            <a:ext cx="8956676" cy="567558"/>
          </a:xfrm>
        </p:spPr>
        <p:txBody>
          <a:bodyPr anchor="b">
            <a:normAutofit/>
          </a:bodyPr>
          <a:lstStyle>
            <a:lvl1pPr>
              <a:lnSpc>
                <a:spcPct val="120000"/>
              </a:lnSpc>
              <a:defRPr sz="1600" b="0" i="0" cap="none" baseline="0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23912E3-7555-EAAB-BE83-59ED3B5C9E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GROWTH MARKETING PLAN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344C372-F7FA-5AA5-92C1-CF476A2662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163BA6-8D49-4675-9508-BB867C793A49}" type="datetime1">
              <a:rPr lang="en-US" smtClean="0"/>
              <a:t>7/11/2026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EAECF6-9F03-4C12-4BD4-4E8AE63A4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14BE2EA-8E1E-E2DA-5CCF-46908B013BF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34030" y="1001715"/>
            <a:ext cx="9037984" cy="3726810"/>
          </a:xfrm>
        </p:spPr>
        <p:txBody>
          <a:bodyPr anchor="t">
            <a:normAutofit/>
          </a:bodyPr>
          <a:lstStyle>
            <a:lvl1pPr marL="164592" indent="-164592">
              <a:lnSpc>
                <a:spcPct val="100000"/>
              </a:lnSpc>
              <a:spcBef>
                <a:spcPts val="0"/>
              </a:spcBef>
              <a:buNone/>
              <a:defRPr sz="4000" b="0" i="0" cap="all" baseline="0">
                <a:latin typeface="+mn-lt"/>
              </a:defRPr>
            </a:lvl1pPr>
          </a:lstStyle>
          <a:p>
            <a:pPr lvl="0"/>
            <a:r>
              <a:rPr lang="en-US" dirty="0"/>
              <a:t>CLICK TO add QUOTE</a:t>
            </a: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B1108F76-E7E3-1812-8331-DCE59FFE0DFB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93145492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033CF370-3CA5-B9C3-AA2C-1D52A27AD182}"/>
              </a:ext>
            </a:extLst>
          </p:cNvPr>
          <p:cNvCxnSpPr/>
          <p:nvPr userDrawn="1"/>
        </p:nvCxnSpPr>
        <p:spPr>
          <a:xfrm>
            <a:off x="429209" y="164150"/>
            <a:ext cx="1176279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30" y="1001715"/>
            <a:ext cx="10923934" cy="112775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GROWTH MARKETING PLAN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C58E83-499B-42C0-A29C-116A7958FAB2}" type="datetime1">
              <a:rPr lang="en-US" smtClean="0"/>
              <a:t>7/11/2026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84DC103C-4E45-07FA-2734-5BAE2624DC48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634030" y="2129474"/>
            <a:ext cx="5266090" cy="4093525"/>
          </a:xfrm>
        </p:spPr>
        <p:txBody>
          <a:bodyPr>
            <a:norm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288F1ED9-CE64-0191-F909-FDC002A7456F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291886" y="2129473"/>
            <a:ext cx="5266078" cy="4093526"/>
          </a:xfrm>
        </p:spPr>
        <p:txBody>
          <a:bodyPr/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0DA0E66B-621F-DCB6-E24E-748318E12F2D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63815635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A1A96DE7-ACFB-A025-20F2-1C9A4CEF7566}"/>
              </a:ext>
            </a:extLst>
          </p:cNvPr>
          <p:cNvCxnSpPr/>
          <p:nvPr userDrawn="1"/>
        </p:nvCxnSpPr>
        <p:spPr>
          <a:xfrm>
            <a:off x="429209" y="164150"/>
            <a:ext cx="1176279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30" y="1001714"/>
            <a:ext cx="10923934" cy="688973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GROWTH MARKETING PLAN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F4FD23-2163-447C-A80D-D0B4B313F4F9}" type="datetime1">
              <a:rPr lang="en-US" smtClean="0"/>
              <a:t>7/11/2026</a:t>
            </a:fld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3472" y="1685735"/>
            <a:ext cx="5266644" cy="81045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16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F86E5640-DE07-46FE-2EFB-FCD8C5238DC9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634596" y="2496190"/>
            <a:ext cx="5265520" cy="3726810"/>
          </a:xfrm>
        </p:spPr>
        <p:txBody>
          <a:bodyPr>
            <a:norm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86500" y="1685735"/>
            <a:ext cx="5271464" cy="81045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16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20D5795C-6228-AA6F-1CF7-AD7010686BC6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286500" y="2496190"/>
            <a:ext cx="5271464" cy="3726810"/>
          </a:xfrm>
        </p:spPr>
        <p:txBody>
          <a:bodyPr>
            <a:norm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FFC723C3-DA4A-8D71-987B-EB7E7A74D1E6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4084605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44A141C8-6351-7BB4-B97D-32DF6F45DBC5}"/>
              </a:ext>
            </a:extLst>
          </p:cNvPr>
          <p:cNvCxnSpPr/>
          <p:nvPr userDrawn="1"/>
        </p:nvCxnSpPr>
        <p:spPr>
          <a:xfrm>
            <a:off x="429209" y="164150"/>
            <a:ext cx="1176279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30" y="1001714"/>
            <a:ext cx="10923933" cy="1127761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GROWTH MARKETING PLAN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CE927C-C7F8-47B0-9A1C-DEAC93AC4235}" type="datetime1">
              <a:rPr lang="en-US" smtClean="0"/>
              <a:t>7/11/2026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D88218CD-6934-8D18-A575-7C745D80A6C4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63058664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BFE09A4A-7256-DFB0-F197-FAC31C991665}"/>
              </a:ext>
            </a:extLst>
          </p:cNvPr>
          <p:cNvCxnSpPr/>
          <p:nvPr/>
        </p:nvCxnSpPr>
        <p:spPr>
          <a:xfrm>
            <a:off x="429209" y="164150"/>
            <a:ext cx="1176279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GROWTH MARKETING PLAN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EB669C-B2F2-4540-973C-9431C4193843}" type="datetime1">
              <a:rPr lang="en-US" smtClean="0"/>
              <a:t>7/11/2026</a:t>
            </a:fld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1571AA78-5D18-EE68-E9E7-A1075C78BC20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89182352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31" y="1001716"/>
            <a:ext cx="4328496" cy="1122374"/>
          </a:xfrm>
        </p:spPr>
        <p:txBody>
          <a:bodyPr anchor="t">
            <a:no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5A215-184B-2105-0279-ED02F644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GROWTH MARKETING PLAN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F05638-7A56-469A-825A-1DFA600254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E0AE40-9A04-413D-8631-F7A90F9EBCFC}" type="datetime1">
              <a:rPr lang="en-US" smtClean="0"/>
              <a:t>7/11/2026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7CA46-892B-253A-3A28-7414E17B8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CD4A6C7F-9167-3CFF-8E30-53AE9D6BB738}"/>
              </a:ext>
            </a:extLst>
          </p:cNvPr>
          <p:cNvCxnSpPr/>
          <p:nvPr userDrawn="1"/>
        </p:nvCxnSpPr>
        <p:spPr>
          <a:xfrm>
            <a:off x="429209" y="164150"/>
            <a:ext cx="1176279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4020" y="2496190"/>
            <a:ext cx="4328506" cy="3726810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48910" y="1001715"/>
            <a:ext cx="6209053" cy="5221285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A9C0A275-A2A5-8AD0-2E0F-DDE194CF88B0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89110828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06A09-98CF-FAC2-3708-AECC4360C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30" y="1001715"/>
            <a:ext cx="3771899" cy="1875474"/>
          </a:xfrm>
        </p:spPr>
        <p:txBody>
          <a:bodyPr anchor="t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DC75DA-9A78-9AB9-7171-95A08CC51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GROWTH MARKETING PLAN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B235E-39C7-4C78-20EF-DB48ECD9CB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694C3A-EE25-431B-80B1-4EF91AFC3103}" type="datetime1">
              <a:rPr lang="en-US" smtClean="0"/>
              <a:t>7/11/2026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FE1A03-DCCB-53C7-DBFE-2AD55C905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4029" y="3242949"/>
            <a:ext cx="3771899" cy="3063258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03E95682-83E4-B8FD-0229-98470A1CACC8}"/>
              </a:ext>
            </a:extLst>
          </p:cNvPr>
          <p:cNvCxnSpPr/>
          <p:nvPr userDrawn="1"/>
        </p:nvCxnSpPr>
        <p:spPr>
          <a:xfrm>
            <a:off x="429209" y="164150"/>
            <a:ext cx="1176279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571C769-CEC8-962A-01E6-15B0E056791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4962527" y="634999"/>
            <a:ext cx="6595437" cy="5588001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9C2BD7F5-CDD3-75CC-75F0-0D3B429420E5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75098079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30" y="1373816"/>
            <a:ext cx="8481399" cy="1607128"/>
          </a:xfrm>
        </p:spPr>
        <p:txBody>
          <a:bodyPr anchor="b">
            <a:noAutofit/>
          </a:bodyPr>
          <a:lstStyle>
            <a:lvl1pPr>
              <a:defRPr sz="7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GROWTH MARKETING PLAN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B4C3B674-A5BF-456A-8269-F8CA9F763AF0}" type="datetime1">
              <a:rPr lang="en-US" smtClean="0"/>
              <a:pPr/>
              <a:t>7/11/2026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BB4F35B0-78B0-CF96-BDA9-3D1E19B0636E}"/>
              </a:ext>
            </a:extLst>
          </p:cNvPr>
          <p:cNvCxnSpPr/>
          <p:nvPr userDrawn="1"/>
        </p:nvCxnSpPr>
        <p:spPr>
          <a:xfrm>
            <a:off x="429209" y="164150"/>
            <a:ext cx="1176279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7E1FCC9-2D1D-9C6B-8C9A-E3D0A77DBEF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33481" y="3615051"/>
            <a:ext cx="10367898" cy="2607949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chemeClr val="tx1"/>
                </a:solidFill>
              </a:defRPr>
            </a:lvl1pPr>
            <a:lvl2pPr marL="228600" indent="0">
              <a:buNone/>
              <a:defRPr sz="1600">
                <a:solidFill>
                  <a:schemeClr val="tx1"/>
                </a:solidFill>
              </a:defRPr>
            </a:lvl2pPr>
            <a:lvl3pPr marL="457200" indent="0">
              <a:buNone/>
              <a:defRPr sz="1600">
                <a:solidFill>
                  <a:schemeClr val="tx1"/>
                </a:solidFill>
              </a:defRPr>
            </a:lvl3pPr>
            <a:lvl4pPr marL="685800" indent="0">
              <a:buNone/>
              <a:defRPr sz="1600">
                <a:solidFill>
                  <a:schemeClr val="tx1"/>
                </a:solidFill>
              </a:defRPr>
            </a:lvl4pPr>
            <a:lvl5pPr marL="914400" indent="0">
              <a:buNone/>
              <a:defRPr sz="16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55FE6CEC-AEBC-8860-A62E-637765B0DE26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7263186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 2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30" y="1756098"/>
            <a:ext cx="10923925" cy="2595476"/>
          </a:xfrm>
        </p:spPr>
        <p:txBody>
          <a:bodyPr anchor="b">
            <a:noAutofit/>
          </a:bodyPr>
          <a:lstStyle>
            <a:lvl1pPr>
              <a:defRPr sz="4000" b="0" i="0">
                <a:solidFill>
                  <a:schemeClr val="bg1"/>
                </a:solidFill>
                <a:latin typeface="+mn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6C31587E-E768-0BED-F16B-618390A49DBC}"/>
              </a:ext>
            </a:extLst>
          </p:cNvPr>
          <p:cNvCxnSpPr/>
          <p:nvPr userDrawn="1"/>
        </p:nvCxnSpPr>
        <p:spPr>
          <a:xfrm>
            <a:off x="429209" y="164150"/>
            <a:ext cx="11762791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GROWTH MARKETING PLAN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2C9D3C1B-3A72-4E86-BA17-923EE76E5763}" type="datetime1">
              <a:rPr lang="en-US" smtClean="0"/>
              <a:pPr/>
              <a:t>7/11/2026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53FFEDA-E57B-DF13-2394-A1514E15F85A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33485" y="4732574"/>
            <a:ext cx="6595990" cy="1605164"/>
          </a:xfrm>
        </p:spPr>
        <p:txBody>
          <a:bodyPr anchor="b">
            <a:noAutofit/>
          </a:bodyPr>
          <a:lstStyle>
            <a:lvl1pPr marL="0" indent="0">
              <a:lnSpc>
                <a:spcPct val="120000"/>
              </a:lnSpc>
              <a:spcBef>
                <a:spcPts val="1000"/>
              </a:spcBef>
              <a:buNone/>
              <a:defRPr sz="1600">
                <a:solidFill>
                  <a:schemeClr val="bg1"/>
                </a:solidFill>
              </a:defRPr>
            </a:lvl1pPr>
            <a:lvl2pPr marL="228600" indent="0">
              <a:lnSpc>
                <a:spcPct val="120000"/>
              </a:lnSpc>
              <a:spcBef>
                <a:spcPts val="1000"/>
              </a:spcBef>
              <a:buNone/>
              <a:defRPr sz="1600">
                <a:solidFill>
                  <a:schemeClr val="bg1"/>
                </a:solidFill>
              </a:defRPr>
            </a:lvl2pPr>
            <a:lvl3pPr marL="457200" indent="0">
              <a:lnSpc>
                <a:spcPct val="120000"/>
              </a:lnSpc>
              <a:spcBef>
                <a:spcPts val="1000"/>
              </a:spcBef>
              <a:buNone/>
              <a:defRPr sz="1600">
                <a:solidFill>
                  <a:schemeClr val="bg1"/>
                </a:solidFill>
              </a:defRPr>
            </a:lvl3pPr>
            <a:lvl4pPr marL="685800" indent="0">
              <a:lnSpc>
                <a:spcPct val="120000"/>
              </a:lnSpc>
              <a:spcBef>
                <a:spcPts val="1000"/>
              </a:spcBef>
              <a:buNone/>
              <a:defRPr sz="1600">
                <a:solidFill>
                  <a:schemeClr val="bg1"/>
                </a:solidFill>
              </a:defRPr>
            </a:lvl4pPr>
            <a:lvl5pPr marL="914400" indent="0">
              <a:lnSpc>
                <a:spcPct val="120000"/>
              </a:lnSpc>
              <a:spcBef>
                <a:spcPts val="1000"/>
              </a:spcBef>
              <a:buNone/>
              <a:defRPr sz="16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A329D384-6BDA-A5B3-C1ED-7DADE9654365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5796612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9" Type="http://schemas.openxmlformats.org/officeDocument/2006/relationships/slideLayout" Target="../slideLayouts/slideLayout39.xml"/><Relationship Id="rId21" Type="http://schemas.openxmlformats.org/officeDocument/2006/relationships/slideLayout" Target="../slideLayouts/slideLayout21.xml"/><Relationship Id="rId34" Type="http://schemas.openxmlformats.org/officeDocument/2006/relationships/slideLayout" Target="../slideLayouts/slideLayout34.xml"/><Relationship Id="rId42" Type="http://schemas.openxmlformats.org/officeDocument/2006/relationships/slideLayout" Target="../slideLayouts/slideLayout42.xml"/><Relationship Id="rId47" Type="http://schemas.openxmlformats.org/officeDocument/2006/relationships/slideLayout" Target="../slideLayouts/slideLayout47.xml"/><Relationship Id="rId50" Type="http://schemas.openxmlformats.org/officeDocument/2006/relationships/slideLayout" Target="../slideLayouts/slideLayout50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9" Type="http://schemas.openxmlformats.org/officeDocument/2006/relationships/slideLayout" Target="../slideLayouts/slideLayout29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slideLayout" Target="../slideLayouts/slideLayout32.xml"/><Relationship Id="rId37" Type="http://schemas.openxmlformats.org/officeDocument/2006/relationships/slideLayout" Target="../slideLayouts/slideLayout37.xml"/><Relationship Id="rId40" Type="http://schemas.openxmlformats.org/officeDocument/2006/relationships/slideLayout" Target="../slideLayouts/slideLayout40.xml"/><Relationship Id="rId45" Type="http://schemas.openxmlformats.org/officeDocument/2006/relationships/slideLayout" Target="../slideLayouts/slideLayout45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36" Type="http://schemas.openxmlformats.org/officeDocument/2006/relationships/slideLayout" Target="../slideLayouts/slideLayout36.xml"/><Relationship Id="rId49" Type="http://schemas.openxmlformats.org/officeDocument/2006/relationships/slideLayout" Target="../slideLayouts/slideLayout49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31" Type="http://schemas.openxmlformats.org/officeDocument/2006/relationships/slideLayout" Target="../slideLayouts/slideLayout31.xml"/><Relationship Id="rId44" Type="http://schemas.openxmlformats.org/officeDocument/2006/relationships/slideLayout" Target="../slideLayouts/slideLayout44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35" Type="http://schemas.openxmlformats.org/officeDocument/2006/relationships/slideLayout" Target="../slideLayouts/slideLayout35.xml"/><Relationship Id="rId43" Type="http://schemas.openxmlformats.org/officeDocument/2006/relationships/slideLayout" Target="../slideLayouts/slideLayout43.xml"/><Relationship Id="rId48" Type="http://schemas.openxmlformats.org/officeDocument/2006/relationships/slideLayout" Target="../slideLayouts/slideLayout48.xml"/><Relationship Id="rId8" Type="http://schemas.openxmlformats.org/officeDocument/2006/relationships/slideLayout" Target="../slideLayouts/slideLayout8.xml"/><Relationship Id="rId51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slideLayout" Target="../slideLayouts/slideLayout33.xml"/><Relationship Id="rId38" Type="http://schemas.openxmlformats.org/officeDocument/2006/relationships/slideLayout" Target="../slideLayouts/slideLayout38.xml"/><Relationship Id="rId46" Type="http://schemas.openxmlformats.org/officeDocument/2006/relationships/slideLayout" Target="../slideLayouts/slideLayout46.xml"/><Relationship Id="rId20" Type="http://schemas.openxmlformats.org/officeDocument/2006/relationships/slideLayout" Target="../slideLayouts/slideLayout20.xml"/><Relationship Id="rId41" Type="http://schemas.openxmlformats.org/officeDocument/2006/relationships/slideLayout" Target="../slideLayouts/slideLayout4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2" y="6492513"/>
            <a:ext cx="42920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800" b="0" i="0">
                <a:solidFill>
                  <a:schemeClr val="tx1"/>
                </a:solidFill>
                <a:latin typeface="+mn-lt"/>
                <a:ea typeface="Batang" panose="02030600000101010101" pitchFamily="18" charset="-127"/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16200000">
            <a:off x="-2067304" y="2231454"/>
            <a:ext cx="4564376" cy="4297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 b="0" i="0">
                <a:solidFill>
                  <a:schemeClr val="tx1"/>
                </a:solidFill>
                <a:latin typeface="+mn-lt"/>
                <a:ea typeface="Batang" panose="02030600000101010101" pitchFamily="18" charset="-127"/>
              </a:defRPr>
            </a:lvl1pPr>
          </a:lstStyle>
          <a:p>
            <a:r>
              <a:rPr lang="en-US" dirty="0"/>
              <a:t>GROWTH MARKETING PLAN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16200000">
            <a:off x="-532352" y="5260879"/>
            <a:ext cx="1494475" cy="4297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b="0" i="0">
                <a:solidFill>
                  <a:schemeClr val="tx1"/>
                </a:solidFill>
                <a:latin typeface="+mn-lt"/>
                <a:ea typeface="Batang" panose="02030600000101010101" pitchFamily="18" charset="-127"/>
              </a:defRPr>
            </a:lvl1pPr>
          </a:lstStyle>
          <a:p>
            <a:fld id="{652F8955-0F19-465D-B095-4EFD5ED08188}" type="datetime1">
              <a:rPr lang="en-US" smtClean="0"/>
              <a:pPr/>
              <a:t>7/11/2026</a:t>
            </a:fld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4030" y="2129474"/>
            <a:ext cx="10923934" cy="40935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30" y="1001714"/>
            <a:ext cx="10923934" cy="755659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376271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5" r:id="rId1"/>
    <p:sldLayoutId id="2147483766" r:id="rId2"/>
    <p:sldLayoutId id="2147483767" r:id="rId3"/>
    <p:sldLayoutId id="2147483768" r:id="rId4"/>
    <p:sldLayoutId id="2147483769" r:id="rId5"/>
    <p:sldLayoutId id="2147483770" r:id="rId6"/>
    <p:sldLayoutId id="2147483771" r:id="rId7"/>
    <p:sldLayoutId id="2147483772" r:id="rId8"/>
    <p:sldLayoutId id="2147483773" r:id="rId9"/>
    <p:sldLayoutId id="2147483774" r:id="rId10"/>
    <p:sldLayoutId id="2147483775" r:id="rId11"/>
    <p:sldLayoutId id="2147483776" r:id="rId12"/>
    <p:sldLayoutId id="2147483777" r:id="rId13"/>
    <p:sldLayoutId id="2147483778" r:id="rId14"/>
    <p:sldLayoutId id="2147483779" r:id="rId15"/>
    <p:sldLayoutId id="2147483780" r:id="rId16"/>
    <p:sldLayoutId id="2147483781" r:id="rId17"/>
    <p:sldLayoutId id="2147483783" r:id="rId18"/>
    <p:sldLayoutId id="2147483784" r:id="rId19"/>
    <p:sldLayoutId id="2147483785" r:id="rId20"/>
    <p:sldLayoutId id="2147483786" r:id="rId21"/>
    <p:sldLayoutId id="2147483787" r:id="rId22"/>
    <p:sldLayoutId id="2147483788" r:id="rId23"/>
    <p:sldLayoutId id="2147483789" r:id="rId24"/>
    <p:sldLayoutId id="2147483790" r:id="rId25"/>
    <p:sldLayoutId id="2147483791" r:id="rId26"/>
    <p:sldLayoutId id="2147483792" r:id="rId27"/>
    <p:sldLayoutId id="2147483793" r:id="rId28"/>
    <p:sldLayoutId id="2147483794" r:id="rId29"/>
    <p:sldLayoutId id="2147483795" r:id="rId30"/>
    <p:sldLayoutId id="2147483796" r:id="rId31"/>
    <p:sldLayoutId id="2147483797" r:id="rId32"/>
    <p:sldLayoutId id="2147483782" r:id="rId33"/>
    <p:sldLayoutId id="2147483798" r:id="rId34"/>
    <p:sldLayoutId id="2147483799" r:id="rId35"/>
    <p:sldLayoutId id="2147483800" r:id="rId36"/>
    <p:sldLayoutId id="2147483801" r:id="rId37"/>
    <p:sldLayoutId id="2147483802" r:id="rId38"/>
    <p:sldLayoutId id="2147483803" r:id="rId39"/>
    <p:sldLayoutId id="2147483804" r:id="rId40"/>
    <p:sldLayoutId id="2147483805" r:id="rId41"/>
    <p:sldLayoutId id="2147483806" r:id="rId42"/>
    <p:sldLayoutId id="2147483807" r:id="rId43"/>
    <p:sldLayoutId id="2147483808" r:id="rId44"/>
    <p:sldLayoutId id="2147483809" r:id="rId45"/>
    <p:sldLayoutId id="2147483810" r:id="rId46"/>
    <p:sldLayoutId id="2147483811" r:id="rId47"/>
    <p:sldLayoutId id="2147483812" r:id="rId48"/>
    <p:sldLayoutId id="2147483813" r:id="rId49"/>
    <p:sldLayoutId id="2147483814" r:id="rId50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000" b="0" i="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1600" b="0" 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b="0" i="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b="0" i="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b="0" i="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b="0" i="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5" orient="horz" pos="2160">
          <p15:clr>
            <a:srgbClr val="F26B43"/>
          </p15:clr>
        </p15:guide>
        <p15:guide id="6" pos="38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33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3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2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2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8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8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g"/><Relationship Id="rId1" Type="http://schemas.openxmlformats.org/officeDocument/2006/relationships/slideLayout" Target="../slideLayouts/slideLayout8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g"/><Relationship Id="rId1" Type="http://schemas.openxmlformats.org/officeDocument/2006/relationships/slideLayout" Target="../slideLayouts/slideLayout8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jpg"/><Relationship Id="rId1" Type="http://schemas.openxmlformats.org/officeDocument/2006/relationships/slideLayout" Target="../slideLayouts/slideLayout8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jpg"/><Relationship Id="rId1" Type="http://schemas.openxmlformats.org/officeDocument/2006/relationships/slideLayout" Target="../slideLayouts/slideLayout8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8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016/j.ssaho.2026.102651" TargetMode="External"/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16.xml"/><Relationship Id="rId4" Type="http://schemas.openxmlformats.org/officeDocument/2006/relationships/hyperlink" Target="https://doi.org/10.1016/j.ijme.2025.101188" TargetMode="Externa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057989-07E4-B482-9F2A-EBF670F7FA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8971" y="2270234"/>
            <a:ext cx="7040945" cy="4208992"/>
          </a:xfrm>
        </p:spPr>
        <p:txBody>
          <a:bodyPr>
            <a:normAutofit fontScale="90000"/>
          </a:bodyPr>
          <a:lstStyle/>
          <a:p>
            <a:r>
              <a:rPr lang="en-US" sz="5300" dirty="0"/>
              <a:t>(</a:t>
            </a:r>
            <a:r>
              <a:rPr lang="en-US" sz="5300" b="1" dirty="0"/>
              <a:t>PDP</a:t>
            </a:r>
            <a:r>
              <a:rPr lang="en-US" sz="5300" dirty="0"/>
              <a:t>)Professional </a:t>
            </a:r>
            <a:br>
              <a:rPr lang="en-US" sz="5300" dirty="0"/>
            </a:br>
            <a:r>
              <a:rPr lang="en-US" sz="5300" dirty="0"/>
              <a:t>Development plan</a:t>
            </a:r>
            <a:br>
              <a:rPr lang="en-US" dirty="0"/>
            </a:br>
            <a:r>
              <a:rPr lang="en-GB" sz="2800" dirty="0"/>
              <a:t>By: Yulian Marianov</a:t>
            </a:r>
            <a:br>
              <a:rPr lang="en-GB" sz="2800" dirty="0"/>
            </a:br>
            <a:r>
              <a:rPr lang="en-GB" sz="2800" dirty="0"/>
              <a:t>Student Number: 2537245</a:t>
            </a:r>
            <a:br>
              <a:rPr lang="en-GB" sz="2800" dirty="0"/>
            </a:br>
            <a:br>
              <a:rPr lang="en-GB" sz="1600" dirty="0"/>
            </a:br>
            <a:br>
              <a:rPr lang="en-GB" sz="1600" dirty="0"/>
            </a:br>
            <a:br>
              <a:rPr lang="en-GB" sz="1600" dirty="0"/>
            </a:br>
            <a:br>
              <a:rPr lang="en-GB" sz="1600" dirty="0"/>
            </a:br>
            <a:r>
              <a:rPr lang="en-GB" sz="1600" b="1" dirty="0"/>
              <a:t>programme</a:t>
            </a:r>
            <a:r>
              <a:rPr lang="en-GB" sz="1600" dirty="0"/>
              <a:t>:       </a:t>
            </a:r>
            <a:r>
              <a:rPr lang="en-GB" sz="1600" dirty="0" err="1"/>
              <a:t>CertHE</a:t>
            </a:r>
            <a:r>
              <a:rPr lang="en-GB" sz="1600" dirty="0"/>
              <a:t> Computing Skill for Workplace</a:t>
            </a:r>
            <a:br>
              <a:rPr lang="en-GB" sz="1600" dirty="0"/>
            </a:br>
            <a:r>
              <a:rPr lang="en-GB" sz="1600" b="1" dirty="0"/>
              <a:t>Module</a:t>
            </a:r>
            <a:r>
              <a:rPr lang="en-GB" sz="1600" dirty="0"/>
              <a:t>:	              Learning in the Digital Era</a:t>
            </a:r>
            <a:br>
              <a:rPr lang="en-GB" sz="1600" dirty="0"/>
            </a:br>
            <a:r>
              <a:rPr lang="en-GB" sz="1600" b="1" dirty="0"/>
              <a:t>Module</a:t>
            </a:r>
            <a:r>
              <a:rPr lang="en-GB" sz="1600" dirty="0"/>
              <a:t> </a:t>
            </a:r>
            <a:r>
              <a:rPr lang="en-GB" sz="1600" b="1" dirty="0"/>
              <a:t>code</a:t>
            </a:r>
            <a:r>
              <a:rPr lang="en-GB" sz="1600" dirty="0"/>
              <a:t>:    ACCA4025	</a:t>
            </a:r>
            <a:br>
              <a:rPr lang="en-GB" sz="1600" dirty="0"/>
            </a:br>
            <a:r>
              <a:rPr lang="en-GB" sz="1600" b="1" dirty="0"/>
              <a:t>Lecturer</a:t>
            </a:r>
            <a:r>
              <a:rPr lang="en-GB" sz="1600" dirty="0"/>
              <a:t>:             Martin Svejda</a:t>
            </a:r>
            <a:br>
              <a:rPr lang="en-GB" sz="1600" dirty="0"/>
            </a:br>
            <a:br>
              <a:rPr lang="en-GB" sz="1600" dirty="0"/>
            </a:br>
            <a:r>
              <a:rPr lang="en-GB" sz="1600" b="1" dirty="0"/>
              <a:t>data</a:t>
            </a:r>
            <a:r>
              <a:rPr lang="en-GB" sz="1600" dirty="0"/>
              <a:t>:                      12/7/2026</a:t>
            </a:r>
            <a:br>
              <a:rPr lang="en-GB" sz="1600" dirty="0"/>
            </a:br>
            <a:r>
              <a:rPr lang="en-GB" sz="1600" dirty="0"/>
              <a:t>	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63CF5F8-0028-8636-5006-5D5C52B32774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177414" y="6375748"/>
            <a:ext cx="4847572" cy="363255"/>
          </a:xfrm>
        </p:spPr>
        <p:txBody>
          <a:bodyPr>
            <a:normAutofit lnSpcReduction="10000"/>
          </a:bodyPr>
          <a:lstStyle/>
          <a:p>
            <a:endParaRPr lang="en-US" dirty="0"/>
          </a:p>
        </p:txBody>
      </p:sp>
      <p:pic>
        <p:nvPicPr>
          <p:cNvPr id="7" name="Picture Placeholder 6" descr="Close-up of documents and charts">
            <a:extLst>
              <a:ext uri="{FF2B5EF4-FFF2-40B4-BE49-F238E27FC236}">
                <a16:creationId xmlns:a16="http://schemas.microsoft.com/office/drawing/2014/main" id="{FF3D96A1-2E22-7771-3B80-C839C1A8F76F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517" r="22517"/>
          <a:stretch>
            <a:fillRect/>
          </a:stretch>
        </p:blipFill>
        <p:spPr>
          <a:xfrm>
            <a:off x="7065403" y="-1"/>
            <a:ext cx="5131677" cy="6858001"/>
          </a:xfr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FAA21629-CF66-2BFE-4A56-65839BE197EC}"/>
              </a:ext>
            </a:extLst>
          </p:cNvPr>
          <p:cNvSpPr/>
          <p:nvPr/>
        </p:nvSpPr>
        <p:spPr>
          <a:xfrm>
            <a:off x="556458" y="532479"/>
            <a:ext cx="3603872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b="1" cap="none" spc="0" dirty="0">
                <a:ln w="1270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pattFill prst="narHorz">
                  <a:fgClr>
                    <a:schemeClr val="accent3"/>
                  </a:fgClr>
                  <a:bgClr>
                    <a:schemeClr val="accent3">
                      <a:lumMod val="40000"/>
                      <a:lumOff val="60000"/>
                    </a:schemeClr>
                  </a:bgClr>
                </a:pattFill>
                <a:effectLst>
                  <a:innerShdw blurRad="177800">
                    <a:schemeClr val="accent3">
                      <a:lumMod val="50000"/>
                    </a:schemeClr>
                  </a:innerShdw>
                </a:effectLst>
              </a:rPr>
              <a:t>Assignment 2:</a:t>
            </a:r>
          </a:p>
        </p:txBody>
      </p:sp>
    </p:spTree>
    <p:extLst>
      <p:ext uri="{BB962C8B-B14F-4D97-AF65-F5344CB8AC3E}">
        <p14:creationId xmlns:p14="http://schemas.microsoft.com/office/powerpoint/2010/main" val="177383137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1BD1F0E-C139-D9FC-418C-59BD3C3F6B4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AF7EF2-57CF-3AB0-4235-52EE5C7105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6299" y="2270234"/>
            <a:ext cx="7192879" cy="3320941"/>
          </a:xfrm>
        </p:spPr>
        <p:txBody>
          <a:bodyPr>
            <a:normAutofit/>
          </a:bodyPr>
          <a:lstStyle/>
          <a:p>
            <a:r>
              <a:rPr lang="en-US" sz="5300" dirty="0"/>
              <a:t>agenda</a:t>
            </a:r>
            <a:br>
              <a:rPr lang="en-US" dirty="0"/>
            </a:br>
            <a:br>
              <a:rPr lang="en-GB" sz="2800" dirty="0"/>
            </a:br>
            <a:r>
              <a:rPr lang="en-GB" sz="2400" dirty="0"/>
              <a:t>Self-evaluation</a:t>
            </a:r>
            <a:br>
              <a:rPr lang="en-GB" sz="2400" dirty="0"/>
            </a:br>
            <a:br>
              <a:rPr lang="en-GB" sz="2400" dirty="0"/>
            </a:br>
            <a:r>
              <a:rPr lang="en-GB" sz="2400" dirty="0"/>
              <a:t>Professional development plan</a:t>
            </a:r>
            <a:br>
              <a:rPr lang="en-GB" sz="2400" dirty="0"/>
            </a:br>
            <a:br>
              <a:rPr lang="en-GB" sz="2400" dirty="0"/>
            </a:br>
            <a:r>
              <a:rPr lang="en-GB" sz="2400" dirty="0"/>
              <a:t>unit-4: topic summery</a:t>
            </a:r>
            <a:r>
              <a:rPr lang="en-GB" sz="1600" dirty="0"/>
              <a:t>	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5A662D1-3A81-7030-BB94-9C8D9C551387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177414" y="6375748"/>
            <a:ext cx="4847572" cy="363255"/>
          </a:xfrm>
        </p:spPr>
        <p:txBody>
          <a:bodyPr>
            <a:normAutofit lnSpcReduction="10000"/>
          </a:bodyPr>
          <a:lstStyle/>
          <a:p>
            <a:endParaRPr lang="en-US" dirty="0"/>
          </a:p>
        </p:txBody>
      </p:sp>
      <p:pic>
        <p:nvPicPr>
          <p:cNvPr id="7" name="Picture Placeholder 6" descr="Close-up of documents and charts">
            <a:extLst>
              <a:ext uri="{FF2B5EF4-FFF2-40B4-BE49-F238E27FC236}">
                <a16:creationId xmlns:a16="http://schemas.microsoft.com/office/drawing/2014/main" id="{50B28A17-52FF-8FFC-285A-DBAA62686BF8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517" r="22517"/>
          <a:stretch>
            <a:fillRect/>
          </a:stretch>
        </p:blipFill>
        <p:spPr>
          <a:xfrm>
            <a:off x="7038753" y="-1"/>
            <a:ext cx="5158327" cy="6858001"/>
          </a:xfrm>
        </p:spPr>
      </p:pic>
    </p:spTree>
    <p:extLst>
      <p:ext uri="{BB962C8B-B14F-4D97-AF65-F5344CB8AC3E}">
        <p14:creationId xmlns:p14="http://schemas.microsoft.com/office/powerpoint/2010/main" val="1197124071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BE6AFD-01B4-DF66-5F99-9861E15C43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30408" y="409933"/>
            <a:ext cx="5536687" cy="2205676"/>
          </a:xfrm>
        </p:spPr>
        <p:txBody>
          <a:bodyPr anchor="t">
            <a:normAutofit/>
          </a:bodyPr>
          <a:lstStyle/>
          <a:p>
            <a:r>
              <a:rPr lang="en-US" sz="6000" dirty="0"/>
              <a:t>Self </a:t>
            </a:r>
            <a:br>
              <a:rPr lang="en-US" sz="6000" dirty="0"/>
            </a:br>
            <a:r>
              <a:rPr lang="en-US" sz="6000" dirty="0"/>
              <a:t>Evaluation</a:t>
            </a:r>
            <a:endParaRPr lang="en-GB" sz="6000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96E84EB-0A5B-88A8-0E98-6D9583CC80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16200000">
            <a:off x="-2067304" y="2231454"/>
            <a:ext cx="4564376" cy="429768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/>
              <a:t>GROWTH MARKETING PLAN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828C380-D88B-D081-374B-ABDB38364C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2" y="6492513"/>
            <a:ext cx="429207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CC057153-B650-4DEB-B370-79DDCFDCE934}" type="slidenum">
              <a:rPr lang="en-US" smtClean="0"/>
              <a:pPr>
                <a:spcAft>
                  <a:spcPts val="600"/>
                </a:spcAft>
              </a:pPr>
              <a:t>3</a:t>
            </a:fld>
            <a:endParaRPr lang="en-US"/>
          </a:p>
        </p:txBody>
      </p:sp>
      <p:pic>
        <p:nvPicPr>
          <p:cNvPr id="9" name="Content Placeholder 8" descr="Teacher smiling and writing on whiteboard">
            <a:extLst>
              <a:ext uri="{FF2B5EF4-FFF2-40B4-BE49-F238E27FC236}">
                <a16:creationId xmlns:a16="http://schemas.microsoft.com/office/drawing/2014/main" id="{9984DDA8-34D8-2396-5B7F-0E8A23B66529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" t="23306" r="35581" b="27879"/>
          <a:stretch>
            <a:fillRect/>
          </a:stretch>
        </p:blipFill>
        <p:spPr>
          <a:xfrm>
            <a:off x="429209" y="13898"/>
            <a:ext cx="5790838" cy="2839425"/>
          </a:xfrm>
          <a:noFill/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59E71A6E-F8C8-1922-71F9-5A21B93CE12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87765" y="2983805"/>
            <a:ext cx="8954599" cy="3707988"/>
          </a:xfrm>
          <a:prstGeom prst="rect">
            <a:avLst/>
          </a:prstGeom>
        </p:spPr>
      </p:pic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F4546D85-AACE-6EC0-6D69-971F610931CB}"/>
              </a:ext>
            </a:extLst>
          </p:cNvPr>
          <p:cNvCxnSpPr/>
          <p:nvPr/>
        </p:nvCxnSpPr>
        <p:spPr>
          <a:xfrm>
            <a:off x="429209" y="2853323"/>
            <a:ext cx="11762791" cy="0"/>
          </a:xfrm>
          <a:prstGeom prst="line">
            <a:avLst/>
          </a:prstGeom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728653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300">
        <p14:pan dir="u"/>
      </p:transition>
    </mc:Choice>
    <mc:Fallback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48A4187-2D46-2592-D41D-9DA49D4E943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FF13EA-7F4A-2F4D-2931-25C2CBCD2F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30408" y="409933"/>
            <a:ext cx="5536687" cy="2205676"/>
          </a:xfrm>
        </p:spPr>
        <p:txBody>
          <a:bodyPr anchor="t">
            <a:normAutofit/>
          </a:bodyPr>
          <a:lstStyle/>
          <a:p>
            <a:r>
              <a:rPr lang="en-US" sz="6000" dirty="0"/>
              <a:t>Self </a:t>
            </a:r>
            <a:br>
              <a:rPr lang="en-US" sz="6000" dirty="0"/>
            </a:br>
            <a:r>
              <a:rPr lang="en-US" sz="6000" dirty="0"/>
              <a:t>Evaluation</a:t>
            </a:r>
            <a:endParaRPr lang="en-GB" sz="6000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47CBBBD-7C40-7833-9D4D-6F1421A382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16200000">
            <a:off x="-2067304" y="2231454"/>
            <a:ext cx="4564376" cy="429768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/>
              <a:t>GROWTH MARKETING PLAN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7C53BB7-0DFA-698E-4A7E-9FB32B9BA0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2" y="6492513"/>
            <a:ext cx="429207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CC057153-B650-4DEB-B370-79DDCFDCE934}" type="slidenum">
              <a:rPr lang="en-US" smtClean="0"/>
              <a:pPr>
                <a:spcAft>
                  <a:spcPts val="600"/>
                </a:spcAft>
              </a:pPr>
              <a:t>4</a:t>
            </a:fld>
            <a:endParaRPr lang="en-US"/>
          </a:p>
        </p:txBody>
      </p:sp>
      <p:pic>
        <p:nvPicPr>
          <p:cNvPr id="9" name="Content Placeholder 8" descr="Teacher smiling and writing on whiteboard">
            <a:extLst>
              <a:ext uri="{FF2B5EF4-FFF2-40B4-BE49-F238E27FC236}">
                <a16:creationId xmlns:a16="http://schemas.microsoft.com/office/drawing/2014/main" id="{73AA36B4-0F64-12D2-36DC-EF194C80DBB2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" t="23306" r="35581" b="27879"/>
          <a:stretch>
            <a:fillRect/>
          </a:stretch>
        </p:blipFill>
        <p:spPr>
          <a:xfrm>
            <a:off x="429209" y="13898"/>
            <a:ext cx="5790838" cy="2839425"/>
          </a:xfrm>
          <a:noFill/>
        </p:spPr>
      </p:pic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9BE4E4EC-2DC8-9186-595C-6A16F092B69F}"/>
              </a:ext>
            </a:extLst>
          </p:cNvPr>
          <p:cNvCxnSpPr/>
          <p:nvPr/>
        </p:nvCxnSpPr>
        <p:spPr>
          <a:xfrm>
            <a:off x="429209" y="2853323"/>
            <a:ext cx="11762791" cy="0"/>
          </a:xfrm>
          <a:prstGeom prst="line">
            <a:avLst/>
          </a:prstGeom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sp>
        <p:nvSpPr>
          <p:cNvPr id="5" name="TextBox 4">
            <a:extLst>
              <a:ext uri="{FF2B5EF4-FFF2-40B4-BE49-F238E27FC236}">
                <a16:creationId xmlns:a16="http://schemas.microsoft.com/office/drawing/2014/main" id="{F66BBB22-D029-1BF1-2CD6-88A7055BCDDE}"/>
              </a:ext>
            </a:extLst>
          </p:cNvPr>
          <p:cNvSpPr txBox="1"/>
          <p:nvPr/>
        </p:nvSpPr>
        <p:spPr>
          <a:xfrm>
            <a:off x="1616528" y="3429000"/>
            <a:ext cx="9805307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/>
              <a:t>THINGS TO IMPROVE:</a:t>
            </a:r>
          </a:p>
          <a:p>
            <a:endParaRPr lang="en-US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Effective time management / Planning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Good note-taking / Academic study skills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Prioritize / Split into smaller manageable tasks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Set weakly goals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Set better organization of my files and sources</a:t>
            </a:r>
          </a:p>
          <a:p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endParaRPr lang="en-US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4990677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300">
        <p14:pan dir="u"/>
      </p:transition>
    </mc:Choice>
    <mc:Fallback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2B422F2-4C71-64B1-9D4C-9CF2C67CE19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27CA04-E6F4-FB7A-B518-30338726444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933506" y="951034"/>
            <a:ext cx="6624447" cy="2132408"/>
          </a:xfrm>
        </p:spPr>
        <p:txBody>
          <a:bodyPr>
            <a:normAutofit fontScale="90000"/>
          </a:bodyPr>
          <a:lstStyle/>
          <a:p>
            <a:r>
              <a:rPr lang="en-US" dirty="0"/>
              <a:t>Professional</a:t>
            </a:r>
            <a:br>
              <a:rPr lang="en-US" dirty="0"/>
            </a:br>
            <a:r>
              <a:rPr lang="en-US" dirty="0"/>
              <a:t>development plan</a:t>
            </a:r>
            <a:endParaRPr lang="en-GB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3F5AB67-C1EB-C12C-4741-2F406498E3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GROWTH MARKETING PLAN</a:t>
            </a: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D456D28-B2DC-5687-C7A1-921E3A97C7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5</a:t>
            </a:fld>
            <a:endParaRPr lang="en-US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53071D31-CDA6-465F-BC4F-6EB9087D9C49}"/>
              </a:ext>
            </a:extLst>
          </p:cNvPr>
          <p:cNvSpPr/>
          <p:nvPr/>
        </p:nvSpPr>
        <p:spPr>
          <a:xfrm>
            <a:off x="5063319" y="3083441"/>
            <a:ext cx="7128681" cy="3249119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endParaRPr lang="en-GB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62144EE7-08DC-CDA5-96FA-D45A756D8B52}"/>
              </a:ext>
            </a:extLst>
          </p:cNvPr>
          <p:cNvSpPr/>
          <p:nvPr/>
        </p:nvSpPr>
        <p:spPr>
          <a:xfrm>
            <a:off x="5943600" y="3644641"/>
            <a:ext cx="4550735" cy="2123658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marL="685800" indent="-685800">
              <a:buFont typeface="Arial" panose="020B0604020202020204" pitchFamily="34" charset="0"/>
              <a:buChar char="•"/>
            </a:pPr>
            <a:r>
              <a:rPr lang="en-US" sz="4400" b="0" cap="none" spc="0" dirty="0">
                <a:ln w="0"/>
                <a:solidFill>
                  <a:schemeClr val="accent3">
                    <a:lumMod val="25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Reflection</a:t>
            </a:r>
          </a:p>
          <a:p>
            <a:pPr marL="685800" indent="-685800">
              <a:buFont typeface="Arial" panose="020B0604020202020204" pitchFamily="34" charset="0"/>
              <a:buChar char="•"/>
            </a:pPr>
            <a:r>
              <a:rPr lang="en-US" sz="4400" b="0" cap="none" spc="0" dirty="0">
                <a:ln w="0"/>
                <a:solidFill>
                  <a:schemeClr val="accent3">
                    <a:lumMod val="25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Plan</a:t>
            </a:r>
          </a:p>
          <a:p>
            <a:pPr marL="685800" indent="-685800">
              <a:buFont typeface="Arial" panose="020B0604020202020204" pitchFamily="34" charset="0"/>
              <a:buChar char="•"/>
            </a:pPr>
            <a:r>
              <a:rPr lang="en-US" sz="4400" b="0" cap="none" spc="0" dirty="0">
                <a:ln w="0"/>
                <a:solidFill>
                  <a:schemeClr val="accent3">
                    <a:lumMod val="25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Goals</a:t>
            </a:r>
          </a:p>
        </p:txBody>
      </p:sp>
      <p:pic>
        <p:nvPicPr>
          <p:cNvPr id="8" name="Picture 7" descr="Businesswoman brainstorming at board in office">
            <a:extLst>
              <a:ext uri="{FF2B5EF4-FFF2-40B4-BE49-F238E27FC236}">
                <a16:creationId xmlns:a16="http://schemas.microsoft.com/office/drawing/2014/main" id="{90B52C71-C3CC-31ED-E2C4-77FBDB1C4EA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697" t="5639" r="21204" b="-5639"/>
          <a:stretch>
            <a:fillRect/>
          </a:stretch>
        </p:blipFill>
        <p:spPr>
          <a:xfrm>
            <a:off x="531067" y="215641"/>
            <a:ext cx="4125994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251255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000202-09DA-C3EC-2A36-0242DA2DD5A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3478" y="329610"/>
            <a:ext cx="10924476" cy="882502"/>
          </a:xfrm>
        </p:spPr>
        <p:txBody>
          <a:bodyPr>
            <a:normAutofit fontScale="90000"/>
          </a:bodyPr>
          <a:lstStyle/>
          <a:p>
            <a:r>
              <a:rPr lang="en-US" sz="6000" dirty="0"/>
              <a:t>Development plan</a:t>
            </a:r>
            <a:endParaRPr lang="en-GB" sz="6000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6CE7E75-2A7A-48B5-26CB-2F291C01CF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GROWTH MARKETING PLAN</a:t>
            </a: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6F9203B-CD1D-420D-6CE0-AE6CDA0114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6</a:t>
            </a:fld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A7E0451-8280-349E-0384-B56415031E0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3591" y="1190846"/>
            <a:ext cx="11144250" cy="510540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D6F1646C-AECE-DCB4-7E64-6BB0E0A5EE24}"/>
              </a:ext>
            </a:extLst>
          </p:cNvPr>
          <p:cNvSpPr txBox="1"/>
          <p:nvPr/>
        </p:nvSpPr>
        <p:spPr>
          <a:xfrm>
            <a:off x="6804837" y="6270126"/>
            <a:ext cx="486300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>
                <a:solidFill>
                  <a:schemeClr val="bg1">
                    <a:lumMod val="85000"/>
                    <a:lumOff val="15000"/>
                  </a:schemeClr>
                </a:solidFill>
              </a:rPr>
              <a:t>Tab. 1: </a:t>
            </a:r>
            <a:r>
              <a:rPr lang="en-US" sz="2000" b="1" i="1" dirty="0">
                <a:solidFill>
                  <a:schemeClr val="bg1">
                    <a:lumMod val="85000"/>
                    <a:lumOff val="15000"/>
                  </a:schemeClr>
                </a:solidFill>
              </a:rPr>
              <a:t>SMART</a:t>
            </a:r>
            <a:r>
              <a:rPr lang="en-US" sz="2000" i="1" dirty="0">
                <a:solidFill>
                  <a:schemeClr val="bg1">
                    <a:lumMod val="85000"/>
                    <a:lumOff val="15000"/>
                  </a:schemeClr>
                </a:solidFill>
              </a:rPr>
              <a:t> development goals in a table</a:t>
            </a:r>
            <a:endParaRPr lang="en-GB" sz="2000" i="1" dirty="0">
              <a:solidFill>
                <a:schemeClr val="bg1">
                  <a:lumMod val="85000"/>
                  <a:lumOff val="1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61010696"/>
      </p:ext>
    </p:extLst>
  </p:cSld>
  <p:clrMapOvr>
    <a:masterClrMapping/>
  </p:clrMapOvr>
  <p:transition spd="slow">
    <p:push dir="u"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9C4E4872-7C43-FFDF-C454-521FCE722F8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44279" y="542260"/>
            <a:ext cx="9314125" cy="1031359"/>
          </a:xfrm>
        </p:spPr>
        <p:txBody>
          <a:bodyPr/>
          <a:lstStyle/>
          <a:p>
            <a:pPr algn="l"/>
            <a:r>
              <a:rPr lang="en-US" dirty="0"/>
              <a:t>My </a:t>
            </a:r>
            <a:r>
              <a:rPr lang="en-US" b="1" dirty="0"/>
              <a:t>SMART</a:t>
            </a:r>
            <a:r>
              <a:rPr lang="en-US" dirty="0"/>
              <a:t> GOALS</a:t>
            </a:r>
          </a:p>
        </p:txBody>
      </p:sp>
      <p:sp>
        <p:nvSpPr>
          <p:cNvPr id="11" name="Subtitle 2">
            <a:extLst>
              <a:ext uri="{FF2B5EF4-FFF2-40B4-BE49-F238E27FC236}">
                <a16:creationId xmlns:a16="http://schemas.microsoft.com/office/drawing/2014/main" id="{B78B1BFD-DCA1-D86C-0338-2C965BB5646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600876" y="1733107"/>
            <a:ext cx="6763809" cy="4759406"/>
          </a:xfrm>
        </p:spPr>
        <p:txBody>
          <a:bodyPr>
            <a:normAutofit lnSpcReduction="10000"/>
          </a:bodyPr>
          <a:lstStyle/>
          <a:p>
            <a:pPr algn="l"/>
            <a:r>
              <a:rPr lang="en-GB" sz="2000" dirty="0">
                <a:solidFill>
                  <a:schemeClr val="tx2">
                    <a:lumMod val="75000"/>
                    <a:lumOff val="25000"/>
                  </a:schemeClr>
                </a:solidFill>
              </a:rPr>
              <a:t>Goal 1: </a:t>
            </a:r>
            <a:r>
              <a:rPr lang="en-GB" sz="2000" b="1" dirty="0">
                <a:solidFill>
                  <a:schemeClr val="tx2">
                    <a:lumMod val="75000"/>
                    <a:lumOff val="25000"/>
                  </a:schemeClr>
                </a:solidFill>
              </a:rPr>
              <a:t>Build a Professional Portfolio Showcasing All Skills</a:t>
            </a:r>
          </a:p>
          <a:p>
            <a:pPr algn="l"/>
            <a:r>
              <a:rPr lang="en-GB" sz="2000" dirty="0"/>
              <a:t>• </a:t>
            </a:r>
            <a:r>
              <a:rPr lang="en-GB" sz="2000" b="1" dirty="0"/>
              <a:t>Specific</a:t>
            </a:r>
            <a:r>
              <a:rPr lang="en-GB" sz="2000" dirty="0"/>
              <a:t>: Create a comprehensive portfolio website combining Google Sites, HTML/CSS, and design projects. </a:t>
            </a:r>
          </a:p>
          <a:p>
            <a:pPr algn="l"/>
            <a:r>
              <a:rPr lang="en-GB" sz="2000" dirty="0"/>
              <a:t>• </a:t>
            </a:r>
            <a:r>
              <a:rPr lang="en-GB" sz="2000" b="1" dirty="0"/>
              <a:t>Measurable</a:t>
            </a:r>
            <a:r>
              <a:rPr lang="en-GB" sz="2000" dirty="0"/>
              <a:t>: Launch a fully functional E-Portfolio with at least 8-10 professional projects by December 2026. </a:t>
            </a:r>
          </a:p>
          <a:p>
            <a:pPr algn="l"/>
            <a:r>
              <a:rPr lang="en-GB" sz="2000" dirty="0"/>
              <a:t>• </a:t>
            </a:r>
            <a:r>
              <a:rPr lang="en-GB" sz="2000" b="1" dirty="0"/>
              <a:t>Achievable</a:t>
            </a:r>
            <a:r>
              <a:rPr lang="en-GB" sz="2000" dirty="0"/>
              <a:t>: Utilize existing WordPress and Blogger knowledge; integrate new design work. </a:t>
            </a:r>
          </a:p>
          <a:p>
            <a:pPr algn="l"/>
            <a:r>
              <a:rPr lang="en-GB" sz="2000" dirty="0"/>
              <a:t>• </a:t>
            </a:r>
            <a:r>
              <a:rPr lang="en-GB" sz="2000" b="1" dirty="0"/>
              <a:t>Relevant</a:t>
            </a:r>
            <a:r>
              <a:rPr lang="en-GB" sz="2000" dirty="0"/>
              <a:t>: A strong portfolio is essential for securing graphic design positions and freelance opportunities. </a:t>
            </a:r>
          </a:p>
          <a:p>
            <a:pPr algn="l"/>
            <a:r>
              <a:rPr lang="en-GB" sz="2000" dirty="0"/>
              <a:t>• </a:t>
            </a:r>
            <a:r>
              <a:rPr lang="en-GB" sz="2000" b="1" dirty="0"/>
              <a:t>Time-bound</a:t>
            </a:r>
            <a:r>
              <a:rPr lang="en-GB" sz="2000" dirty="0"/>
              <a:t>: Basic – this semester / Complete - by end of 2026.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9189EF4-F993-2F1A-1F4D-318F649119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16200000">
            <a:off x="-2067304" y="2231454"/>
            <a:ext cx="4564376" cy="429768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 dirty="0"/>
              <a:t>GROWTH MARKETING PLAN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A4A9814-E4D1-9C79-E78B-27669CF938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2" y="6492513"/>
            <a:ext cx="429207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CC057153-B650-4DEB-B370-79DDCFDCE934}" type="slidenum">
              <a:rPr lang="en-US" smtClean="0"/>
              <a:pPr>
                <a:spcAft>
                  <a:spcPts val="600"/>
                </a:spcAft>
              </a:pPr>
              <a:t>7</a:t>
            </a:fld>
            <a:endParaRPr lang="en-US"/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1C0D60E9-1B1D-0700-4B8E-21C540DA359F}"/>
              </a:ext>
            </a:extLst>
          </p:cNvPr>
          <p:cNvSpPr/>
          <p:nvPr/>
        </p:nvSpPr>
        <p:spPr>
          <a:xfrm>
            <a:off x="899400" y="2185750"/>
            <a:ext cx="818707" cy="606056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b="1" dirty="0">
                <a:solidFill>
                  <a:schemeClr val="tx2">
                    <a:lumMod val="75000"/>
                    <a:lumOff val="25000"/>
                  </a:schemeClr>
                </a:solidFill>
              </a:rPr>
              <a:t>S</a:t>
            </a:r>
            <a:endParaRPr lang="en-GB" sz="3200" b="1" dirty="0">
              <a:solidFill>
                <a:schemeClr val="tx2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AFC6482D-7BAD-50CA-2030-8382FC71E07E}"/>
              </a:ext>
            </a:extLst>
          </p:cNvPr>
          <p:cNvSpPr/>
          <p:nvPr/>
        </p:nvSpPr>
        <p:spPr>
          <a:xfrm>
            <a:off x="899400" y="2976104"/>
            <a:ext cx="818707" cy="606056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>
                <a:solidFill>
                  <a:schemeClr val="tx2">
                    <a:lumMod val="75000"/>
                    <a:lumOff val="25000"/>
                  </a:schemeClr>
                </a:solidFill>
              </a:rPr>
              <a:t>M</a:t>
            </a:r>
            <a:endParaRPr lang="en-GB" sz="2800" b="1" dirty="0">
              <a:solidFill>
                <a:schemeClr val="tx2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71F2171-7D49-4D3B-90B3-0393B5789543}"/>
              </a:ext>
            </a:extLst>
          </p:cNvPr>
          <p:cNvSpPr/>
          <p:nvPr/>
        </p:nvSpPr>
        <p:spPr>
          <a:xfrm>
            <a:off x="899400" y="3754053"/>
            <a:ext cx="818707" cy="606056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>
                <a:solidFill>
                  <a:schemeClr val="tx2">
                    <a:lumMod val="75000"/>
                    <a:lumOff val="25000"/>
                  </a:schemeClr>
                </a:solidFill>
              </a:rPr>
              <a:t>A</a:t>
            </a:r>
            <a:endParaRPr lang="en-GB" sz="2800" dirty="0"/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5571998C-0D6F-9418-98F8-1AB1CD4B53FB}"/>
              </a:ext>
            </a:extLst>
          </p:cNvPr>
          <p:cNvSpPr/>
          <p:nvPr/>
        </p:nvSpPr>
        <p:spPr>
          <a:xfrm>
            <a:off x="899400" y="4544407"/>
            <a:ext cx="818707" cy="606056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>
                <a:solidFill>
                  <a:schemeClr val="tx2">
                    <a:lumMod val="75000"/>
                    <a:lumOff val="25000"/>
                  </a:schemeClr>
                </a:solidFill>
              </a:rPr>
              <a:t>R</a:t>
            </a:r>
            <a:endParaRPr lang="en-GB" sz="2800" dirty="0"/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A358175F-FA7C-E1CE-FAB0-6B05E5376B9A}"/>
              </a:ext>
            </a:extLst>
          </p:cNvPr>
          <p:cNvSpPr/>
          <p:nvPr/>
        </p:nvSpPr>
        <p:spPr>
          <a:xfrm>
            <a:off x="899400" y="5357360"/>
            <a:ext cx="818707" cy="606056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>
                <a:solidFill>
                  <a:schemeClr val="tx2">
                    <a:lumMod val="75000"/>
                    <a:lumOff val="25000"/>
                  </a:schemeClr>
                </a:solidFill>
              </a:rPr>
              <a:t>T</a:t>
            </a:r>
            <a:endParaRPr lang="en-GB" sz="2800" dirty="0"/>
          </a:p>
        </p:txBody>
      </p:sp>
      <p:sp>
        <p:nvSpPr>
          <p:cNvPr id="18" name="Rectangle: Rounded Corners 17">
            <a:extLst>
              <a:ext uri="{FF2B5EF4-FFF2-40B4-BE49-F238E27FC236}">
                <a16:creationId xmlns:a16="http://schemas.microsoft.com/office/drawing/2014/main" id="{6D445770-3003-E755-F662-4A9FBA9605DA}"/>
              </a:ext>
            </a:extLst>
          </p:cNvPr>
          <p:cNvSpPr/>
          <p:nvPr/>
        </p:nvSpPr>
        <p:spPr>
          <a:xfrm>
            <a:off x="1781620" y="2185750"/>
            <a:ext cx="2071562" cy="606056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/>
              <a:t>SPECIFIC</a:t>
            </a:r>
            <a:endParaRPr lang="en-GB" dirty="0"/>
          </a:p>
        </p:txBody>
      </p:sp>
      <p:sp>
        <p:nvSpPr>
          <p:cNvPr id="20" name="Rectangle: Rounded Corners 19">
            <a:extLst>
              <a:ext uri="{FF2B5EF4-FFF2-40B4-BE49-F238E27FC236}">
                <a16:creationId xmlns:a16="http://schemas.microsoft.com/office/drawing/2014/main" id="{0D4DF95A-3B38-EE0A-5994-0BA22E125448}"/>
              </a:ext>
            </a:extLst>
          </p:cNvPr>
          <p:cNvSpPr/>
          <p:nvPr/>
        </p:nvSpPr>
        <p:spPr>
          <a:xfrm>
            <a:off x="1781620" y="2976104"/>
            <a:ext cx="2071562" cy="606056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/>
              <a:t>MEASURABLE</a:t>
            </a:r>
            <a:endParaRPr lang="en-GB" dirty="0"/>
          </a:p>
        </p:txBody>
      </p:sp>
      <p:sp>
        <p:nvSpPr>
          <p:cNvPr id="22" name="Rectangle: Rounded Corners 21">
            <a:extLst>
              <a:ext uri="{FF2B5EF4-FFF2-40B4-BE49-F238E27FC236}">
                <a16:creationId xmlns:a16="http://schemas.microsoft.com/office/drawing/2014/main" id="{D08CE65D-2D93-7133-A5C9-2DFC82C7B11B}"/>
              </a:ext>
            </a:extLst>
          </p:cNvPr>
          <p:cNvSpPr/>
          <p:nvPr/>
        </p:nvSpPr>
        <p:spPr>
          <a:xfrm>
            <a:off x="1781620" y="3798355"/>
            <a:ext cx="2071562" cy="606056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/>
              <a:t>ATTAINABLE </a:t>
            </a:r>
            <a:endParaRPr lang="en-GB" dirty="0"/>
          </a:p>
        </p:txBody>
      </p:sp>
      <p:sp>
        <p:nvSpPr>
          <p:cNvPr id="24" name="Rectangle: Rounded Corners 23">
            <a:extLst>
              <a:ext uri="{FF2B5EF4-FFF2-40B4-BE49-F238E27FC236}">
                <a16:creationId xmlns:a16="http://schemas.microsoft.com/office/drawing/2014/main" id="{79620B18-1359-D967-6DB2-0DF4C40A3859}"/>
              </a:ext>
            </a:extLst>
          </p:cNvPr>
          <p:cNvSpPr/>
          <p:nvPr/>
        </p:nvSpPr>
        <p:spPr>
          <a:xfrm>
            <a:off x="1781620" y="4570894"/>
            <a:ext cx="2071562" cy="606056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/>
              <a:t>RELEVANT </a:t>
            </a:r>
            <a:endParaRPr lang="en-GB" dirty="0"/>
          </a:p>
        </p:txBody>
      </p:sp>
      <p:sp>
        <p:nvSpPr>
          <p:cNvPr id="26" name="Rectangle: Rounded Corners 25">
            <a:extLst>
              <a:ext uri="{FF2B5EF4-FFF2-40B4-BE49-F238E27FC236}">
                <a16:creationId xmlns:a16="http://schemas.microsoft.com/office/drawing/2014/main" id="{1E4CFC17-279A-DC54-31C1-1EDE2A5718E3}"/>
              </a:ext>
            </a:extLst>
          </p:cNvPr>
          <p:cNvSpPr/>
          <p:nvPr/>
        </p:nvSpPr>
        <p:spPr>
          <a:xfrm>
            <a:off x="1781620" y="5357360"/>
            <a:ext cx="2071562" cy="606056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/>
              <a:t>TIMELY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20686657"/>
      </p:ext>
    </p:extLst>
  </p:cSld>
  <p:clrMapOvr>
    <a:masterClrMapping/>
  </p:clrMapOvr>
  <p:transition spd="slow">
    <p:push dir="u"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171002E-B366-936C-9062-46448A3EFDA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0A1F2A-31AA-5C95-D592-ACF79AE7E5A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3762" y="785806"/>
            <a:ext cx="10924476" cy="794827"/>
          </a:xfrm>
        </p:spPr>
        <p:txBody>
          <a:bodyPr>
            <a:normAutofit fontScale="90000"/>
          </a:bodyPr>
          <a:lstStyle/>
          <a:p>
            <a:r>
              <a:rPr lang="en-US" dirty="0"/>
              <a:t>Reflection goals</a:t>
            </a:r>
            <a:endParaRPr lang="en-GB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382E9CF-9833-62CA-A762-6365E5E451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GROWTH MARKETING PLAN</a:t>
            </a: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9DB5FBF-23B0-FAE6-6944-7C634EEAB1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8</a:t>
            </a:fld>
            <a:endParaRPr lang="en-US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7EF43F9A-53CD-98AF-CAD3-39368E2B5D26}"/>
              </a:ext>
            </a:extLst>
          </p:cNvPr>
          <p:cNvSpPr/>
          <p:nvPr/>
        </p:nvSpPr>
        <p:spPr>
          <a:xfrm>
            <a:off x="85061" y="1945758"/>
            <a:ext cx="12106940" cy="454675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endParaRPr lang="en-GB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7FE7E4EB-BDE4-3257-B765-2F8B76145A94}"/>
              </a:ext>
            </a:extLst>
          </p:cNvPr>
          <p:cNvSpPr/>
          <p:nvPr/>
        </p:nvSpPr>
        <p:spPr>
          <a:xfrm>
            <a:off x="4784271" y="2416629"/>
            <a:ext cx="6688259" cy="3508653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en-US" sz="2400" dirty="0">
                <a:solidFill>
                  <a:schemeClr val="bg1">
                    <a:lumMod val="75000"/>
                    <a:lumOff val="25000"/>
                  </a:schemeClr>
                </a:solidFill>
              </a:rPr>
              <a:t>Reflect on the experience:</a:t>
            </a:r>
          </a:p>
          <a:p>
            <a:endParaRPr lang="en-GB" sz="2400" dirty="0">
              <a:solidFill>
                <a:schemeClr val="bg1">
                  <a:lumMod val="75000"/>
                  <a:lumOff val="25000"/>
                </a:schemeClr>
              </a:solidFill>
            </a:endParaRPr>
          </a:p>
          <a:p>
            <a:r>
              <a:rPr lang="en-US" sz="2400" dirty="0">
                <a:solidFill>
                  <a:schemeClr val="bg1">
                    <a:lumMod val="75000"/>
                    <a:lumOff val="25000"/>
                  </a:schemeClr>
                </a:solidFill>
              </a:rPr>
              <a:t>- What was learned by this experience? </a:t>
            </a:r>
            <a:endParaRPr lang="en-GB" sz="2400" dirty="0">
              <a:solidFill>
                <a:schemeClr val="bg1">
                  <a:lumMod val="75000"/>
                  <a:lumOff val="25000"/>
                </a:schemeClr>
              </a:solidFill>
            </a:endParaRPr>
          </a:p>
          <a:p>
            <a:r>
              <a:rPr lang="en-US" sz="2400" dirty="0">
                <a:solidFill>
                  <a:schemeClr val="bg1">
                    <a:lumMod val="75000"/>
                    <a:lumOff val="25000"/>
                  </a:schemeClr>
                </a:solidFill>
              </a:rPr>
              <a:t>- What actions to take after this reflection?</a:t>
            </a:r>
            <a:endParaRPr lang="en-GB" sz="2400" dirty="0">
              <a:solidFill>
                <a:schemeClr val="bg1">
                  <a:lumMod val="75000"/>
                  <a:lumOff val="25000"/>
                </a:schemeClr>
              </a:solidFill>
            </a:endParaRPr>
          </a:p>
          <a:p>
            <a:r>
              <a:rPr lang="en-US" sz="2400" dirty="0">
                <a:solidFill>
                  <a:schemeClr val="bg1">
                    <a:lumMod val="75000"/>
                    <a:lumOff val="25000"/>
                  </a:schemeClr>
                </a:solidFill>
              </a:rPr>
              <a:t> </a:t>
            </a:r>
          </a:p>
          <a:p>
            <a:r>
              <a:rPr lang="en-US" sz="2400" dirty="0">
                <a:solidFill>
                  <a:schemeClr val="bg1">
                    <a:lumMod val="75000"/>
                    <a:lumOff val="25000"/>
                  </a:schemeClr>
                </a:solidFill>
              </a:rPr>
              <a:t>(change a behavior, try something new or carry on as we are)</a:t>
            </a:r>
            <a:endParaRPr lang="en-GB" sz="2400" dirty="0">
              <a:solidFill>
                <a:schemeClr val="bg1">
                  <a:lumMod val="75000"/>
                  <a:lumOff val="25000"/>
                </a:schemeClr>
              </a:solidFill>
            </a:endParaRPr>
          </a:p>
          <a:p>
            <a:pPr marL="685800" indent="-685800">
              <a:buFont typeface="Arial" panose="020B0604020202020204" pitchFamily="34" charset="0"/>
              <a:buChar char="•"/>
            </a:pPr>
            <a:endParaRPr lang="en-US" sz="5400" b="0" cap="none" spc="0" dirty="0">
              <a:ln w="0"/>
              <a:solidFill>
                <a:schemeClr val="accent3">
                  <a:lumMod val="25000"/>
                </a:schemeClr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F0FBCA1-E5D3-42E5-A284-989BDB2832FA}"/>
              </a:ext>
            </a:extLst>
          </p:cNvPr>
          <p:cNvSpPr txBox="1"/>
          <p:nvPr/>
        </p:nvSpPr>
        <p:spPr>
          <a:xfrm>
            <a:off x="1208314" y="2530929"/>
            <a:ext cx="3377862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>
                <a:solidFill>
                  <a:schemeClr val="bg2">
                    <a:lumMod val="90000"/>
                    <a:lumOff val="10000"/>
                  </a:schemeClr>
                </a:solidFill>
              </a:rPr>
              <a:t>EXPERIENCE</a:t>
            </a:r>
          </a:p>
          <a:p>
            <a:endParaRPr lang="en-US" sz="2800" dirty="0">
              <a:solidFill>
                <a:schemeClr val="bg2">
                  <a:lumMod val="90000"/>
                  <a:lumOff val="10000"/>
                </a:schemeClr>
              </a:solidFill>
            </a:endParaRPr>
          </a:p>
          <a:p>
            <a:r>
              <a:rPr lang="en-US" sz="2800" dirty="0">
                <a:solidFill>
                  <a:schemeClr val="bg2">
                    <a:lumMod val="90000"/>
                    <a:lumOff val="10000"/>
                  </a:schemeClr>
                </a:solidFill>
              </a:rPr>
              <a:t>REFLECTION</a:t>
            </a:r>
          </a:p>
          <a:p>
            <a:endParaRPr lang="en-US" sz="2800" dirty="0">
              <a:solidFill>
                <a:schemeClr val="bg2">
                  <a:lumMod val="90000"/>
                  <a:lumOff val="10000"/>
                </a:schemeClr>
              </a:solidFill>
            </a:endParaRPr>
          </a:p>
          <a:p>
            <a:r>
              <a:rPr lang="en-US" sz="2800" dirty="0">
                <a:solidFill>
                  <a:schemeClr val="bg2">
                    <a:lumMod val="90000"/>
                    <a:lumOff val="10000"/>
                  </a:schemeClr>
                </a:solidFill>
              </a:rPr>
              <a:t>GOALS</a:t>
            </a:r>
            <a:endParaRPr lang="en-GB" dirty="0">
              <a:solidFill>
                <a:schemeClr val="bg2">
                  <a:lumMod val="90000"/>
                  <a:lumOff val="1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23944627"/>
      </p:ext>
    </p:extLst>
  </p:cSld>
  <p:clrMapOvr>
    <a:masterClrMapping/>
  </p:clrMapOvr>
  <p:transition spd="slow">
    <p:wipe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5E7FF1-5503-2674-1549-435687ECBA0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3478" y="951034"/>
            <a:ext cx="6086299" cy="1079785"/>
          </a:xfrm>
        </p:spPr>
        <p:txBody>
          <a:bodyPr>
            <a:noAutofit/>
          </a:bodyPr>
          <a:lstStyle/>
          <a:p>
            <a:r>
              <a:rPr lang="en-US" sz="6000" dirty="0"/>
              <a:t>Goals </a:t>
            </a:r>
            <a:br>
              <a:rPr lang="en-US" sz="6000" dirty="0"/>
            </a:br>
            <a:r>
              <a:rPr lang="en-US" sz="6000" dirty="0"/>
              <a:t>and progress</a:t>
            </a:r>
            <a:endParaRPr lang="en-GB" sz="6000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FF220E0-E26A-7CA4-FF1B-560E1EEA16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GROWTH MARKETING PLAN</a:t>
            </a: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5779688-8C89-A314-FED0-E54595DA41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9</a:t>
            </a:fld>
            <a:endParaRPr lang="en-US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D20B1F42-8FD0-A6E1-ACEE-E5E3609688E8}"/>
              </a:ext>
            </a:extLst>
          </p:cNvPr>
          <p:cNvSpPr/>
          <p:nvPr/>
        </p:nvSpPr>
        <p:spPr>
          <a:xfrm>
            <a:off x="0" y="3794805"/>
            <a:ext cx="6516068" cy="2244489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endParaRPr lang="en-GB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B758FA64-BCF9-84AD-5700-3BD0AB28B4D0}"/>
              </a:ext>
            </a:extLst>
          </p:cNvPr>
          <p:cNvSpPr/>
          <p:nvPr/>
        </p:nvSpPr>
        <p:spPr>
          <a:xfrm>
            <a:off x="2584430" y="3953390"/>
            <a:ext cx="4401878" cy="175432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marL="685800" indent="-685800">
              <a:buFont typeface="Arial" panose="020B0604020202020204" pitchFamily="34" charset="0"/>
              <a:buChar char="•"/>
            </a:pPr>
            <a:r>
              <a:rPr lang="en-US" sz="3600" b="0" cap="none" spc="0" dirty="0">
                <a:ln w="0"/>
                <a:solidFill>
                  <a:schemeClr val="accent3">
                    <a:lumMod val="25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Mind-Map</a:t>
            </a:r>
          </a:p>
          <a:p>
            <a:pPr marL="685800" indent="-685800">
              <a:buFont typeface="Arial" panose="020B0604020202020204" pitchFamily="34" charset="0"/>
              <a:buChar char="•"/>
            </a:pPr>
            <a:r>
              <a:rPr lang="en-US" sz="3600" b="0" cap="none" spc="0" dirty="0">
                <a:ln w="0"/>
                <a:solidFill>
                  <a:schemeClr val="accent3">
                    <a:lumMod val="25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Poster</a:t>
            </a:r>
          </a:p>
          <a:p>
            <a:pPr marL="685800" indent="-685800">
              <a:buFont typeface="Arial" panose="020B0604020202020204" pitchFamily="34" charset="0"/>
              <a:buChar char="•"/>
            </a:pPr>
            <a:r>
              <a:rPr lang="en-US" sz="3600" b="0" cap="none" spc="0" dirty="0">
                <a:ln w="0"/>
                <a:solidFill>
                  <a:schemeClr val="accent3">
                    <a:lumMod val="25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E-Portfolio</a:t>
            </a:r>
            <a:endParaRPr lang="en-US" sz="5400" b="0" cap="none" spc="0" dirty="0">
              <a:ln w="0"/>
              <a:solidFill>
                <a:schemeClr val="accent3">
                  <a:lumMod val="25000"/>
                </a:schemeClr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880671B4-0C5B-7ECC-D997-20C5ADFF022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86308" y="183586"/>
            <a:ext cx="5205690" cy="6174684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C16F1D3C-8AD3-15EE-FAB5-8287A9B5F8DB}"/>
              </a:ext>
            </a:extLst>
          </p:cNvPr>
          <p:cNvSpPr txBox="1"/>
          <p:nvPr/>
        </p:nvSpPr>
        <p:spPr>
          <a:xfrm>
            <a:off x="7485321" y="6358270"/>
            <a:ext cx="448693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chemeClr val="bg1">
                    <a:lumMod val="85000"/>
                    <a:lumOff val="15000"/>
                  </a:schemeClr>
                </a:solidFill>
              </a:rPr>
              <a:t>Image 1</a:t>
            </a:r>
            <a:r>
              <a:rPr lang="en-US" dirty="0">
                <a:solidFill>
                  <a:schemeClr val="bg1">
                    <a:lumMod val="85000"/>
                    <a:lumOff val="15000"/>
                  </a:schemeClr>
                </a:solidFill>
              </a:rPr>
              <a:t>. My E-Portfolio tasks</a:t>
            </a:r>
            <a:endParaRPr lang="en-GB" dirty="0">
              <a:solidFill>
                <a:schemeClr val="bg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9F76F52-B4DA-DA92-AA43-C628EDD8CDA9}"/>
              </a:ext>
            </a:extLst>
          </p:cNvPr>
          <p:cNvSpPr txBox="1"/>
          <p:nvPr/>
        </p:nvSpPr>
        <p:spPr>
          <a:xfrm>
            <a:off x="752673" y="2124543"/>
            <a:ext cx="5847907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>
                    <a:lumMod val="85000"/>
                    <a:lumOff val="15000"/>
                  </a:schemeClr>
                </a:solidFill>
              </a:rPr>
              <a:t>Develop skills in Digital Design, work with professional programs, and master the proper academic principles. I have achieved progress in several areas: Referencing tools, using new programing tools for developing the following projects (Image 1). </a:t>
            </a:r>
            <a:endParaRPr lang="en-GB" dirty="0">
              <a:solidFill>
                <a:schemeClr val="bg1">
                  <a:lumMod val="85000"/>
                  <a:lumOff val="1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14591076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fallOver"/>
      </p:transition>
    </mc:Choice>
    <mc:Fallback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405582-9CDF-9A2C-6C7B-6A15ADA8E2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0948" y="5220164"/>
            <a:ext cx="3771900" cy="1803106"/>
          </a:xfrm>
        </p:spPr>
        <p:txBody>
          <a:bodyPr/>
          <a:lstStyle/>
          <a:p>
            <a:r>
              <a:rPr lang="en-GB" dirty="0"/>
              <a:t>EFFECTIVE TEAMWORK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63ACCAB-C628-72C4-6F02-A51465CE42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GROWTH MARKETING PLAN</a:t>
            </a: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FB35A4C-B5D2-53B9-547D-6AC403410B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10</a:t>
            </a:fld>
            <a:endParaRPr lang="en-US" dirty="0"/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9BA331EC-41F9-98F4-65B5-6B77A8373303}"/>
              </a:ext>
            </a:extLst>
          </p:cNvPr>
          <p:cNvSpPr/>
          <p:nvPr/>
        </p:nvSpPr>
        <p:spPr>
          <a:xfrm>
            <a:off x="539828" y="892366"/>
            <a:ext cx="4070364" cy="4076241"/>
          </a:xfrm>
          <a:prstGeom prst="ellipse">
            <a:avLst/>
          </a:prstGeom>
          <a:effectLst>
            <a:reflection blurRad="6350" stA="50000" endA="300" endPos="55000" dir="5400000" sy="-100000" algn="bl" rotWithShape="0"/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108477E7-786E-52DF-FC0B-4C12005E91E3}"/>
              </a:ext>
            </a:extLst>
          </p:cNvPr>
          <p:cNvSpPr/>
          <p:nvPr/>
        </p:nvSpPr>
        <p:spPr>
          <a:xfrm>
            <a:off x="834042" y="2207211"/>
            <a:ext cx="3615093" cy="144655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4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EFFECTIVE </a:t>
            </a:r>
          </a:p>
          <a:p>
            <a:pPr algn="ctr"/>
            <a:r>
              <a:rPr lang="en-US" sz="44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TEAMWORK</a:t>
            </a: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6F4BBB50-6DDA-79C8-4139-F944C4FC0A65}"/>
              </a:ext>
            </a:extLst>
          </p:cNvPr>
          <p:cNvSpPr/>
          <p:nvPr/>
        </p:nvSpPr>
        <p:spPr>
          <a:xfrm>
            <a:off x="5056742" y="396607"/>
            <a:ext cx="3316077" cy="88135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8B5CE394-9314-FA71-6AD2-DDF2628B4440}"/>
              </a:ext>
            </a:extLst>
          </p:cNvPr>
          <p:cNvSpPr/>
          <p:nvPr/>
        </p:nvSpPr>
        <p:spPr>
          <a:xfrm>
            <a:off x="5056741" y="1582757"/>
            <a:ext cx="3316077" cy="88135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1F88F441-837D-9256-EF78-F0839AC6FDBA}"/>
              </a:ext>
            </a:extLst>
          </p:cNvPr>
          <p:cNvSpPr/>
          <p:nvPr/>
        </p:nvSpPr>
        <p:spPr>
          <a:xfrm>
            <a:off x="5056741" y="2768907"/>
            <a:ext cx="3316077" cy="88135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E859475B-DF10-6692-9DBB-54965AEFAC58}"/>
              </a:ext>
            </a:extLst>
          </p:cNvPr>
          <p:cNvSpPr/>
          <p:nvPr/>
        </p:nvSpPr>
        <p:spPr>
          <a:xfrm>
            <a:off x="5056740" y="3955057"/>
            <a:ext cx="3316077" cy="88135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449F07E2-C56F-615B-862D-65174201917F}"/>
              </a:ext>
            </a:extLst>
          </p:cNvPr>
          <p:cNvSpPr/>
          <p:nvPr/>
        </p:nvSpPr>
        <p:spPr>
          <a:xfrm>
            <a:off x="5056739" y="5141207"/>
            <a:ext cx="3316077" cy="88135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277BF00F-7B72-DA3B-6F9A-7A04CA8A7064}"/>
              </a:ext>
            </a:extLst>
          </p:cNvPr>
          <p:cNvCxnSpPr>
            <a:cxnSpLocks/>
            <a:stCxn id="6" idx="7"/>
          </p:cNvCxnSpPr>
          <p:nvPr/>
        </p:nvCxnSpPr>
        <p:spPr>
          <a:xfrm flipV="1">
            <a:off x="4014101" y="900432"/>
            <a:ext cx="1042638" cy="588886"/>
          </a:xfrm>
          <a:prstGeom prst="line">
            <a:avLst/>
          </a:pr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A986296C-CC67-9D1F-BE93-9A4649D617E3}"/>
              </a:ext>
            </a:extLst>
          </p:cNvPr>
          <p:cNvCxnSpPr>
            <a:cxnSpLocks/>
            <a:endCxn id="9" idx="1"/>
          </p:cNvCxnSpPr>
          <p:nvPr/>
        </p:nvCxnSpPr>
        <p:spPr>
          <a:xfrm flipV="1">
            <a:off x="4449135" y="2023432"/>
            <a:ext cx="607606" cy="20504"/>
          </a:xfrm>
          <a:prstGeom prst="line">
            <a:avLst/>
          </a:pr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395A4BE6-BEEC-C9FC-E844-6C6A3D213420}"/>
              </a:ext>
            </a:extLst>
          </p:cNvPr>
          <p:cNvCxnSpPr>
            <a:cxnSpLocks/>
            <a:stCxn id="6" idx="6"/>
            <a:endCxn id="10" idx="1"/>
          </p:cNvCxnSpPr>
          <p:nvPr/>
        </p:nvCxnSpPr>
        <p:spPr>
          <a:xfrm>
            <a:off x="4610192" y="2930487"/>
            <a:ext cx="446549" cy="279095"/>
          </a:xfrm>
          <a:prstGeom prst="line">
            <a:avLst/>
          </a:pr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70891DE4-8FE4-288E-0DB8-E245567B6211}"/>
              </a:ext>
            </a:extLst>
          </p:cNvPr>
          <p:cNvCxnSpPr>
            <a:cxnSpLocks/>
          </p:cNvCxnSpPr>
          <p:nvPr/>
        </p:nvCxnSpPr>
        <p:spPr>
          <a:xfrm>
            <a:off x="4461171" y="3773430"/>
            <a:ext cx="810033" cy="701259"/>
          </a:xfrm>
          <a:prstGeom prst="line">
            <a:avLst/>
          </a:pr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5B4993D8-A33A-DFE3-56AA-8A1B3F7E35A6}"/>
              </a:ext>
            </a:extLst>
          </p:cNvPr>
          <p:cNvCxnSpPr>
            <a:cxnSpLocks/>
            <a:endCxn id="12" idx="1"/>
          </p:cNvCxnSpPr>
          <p:nvPr/>
        </p:nvCxnSpPr>
        <p:spPr>
          <a:xfrm>
            <a:off x="4088875" y="4214105"/>
            <a:ext cx="967864" cy="1367777"/>
          </a:xfrm>
          <a:prstGeom prst="line">
            <a:avLst/>
          </a:pr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sp>
        <p:nvSpPr>
          <p:cNvPr id="27" name="Rectangle 26">
            <a:extLst>
              <a:ext uri="{FF2B5EF4-FFF2-40B4-BE49-F238E27FC236}">
                <a16:creationId xmlns:a16="http://schemas.microsoft.com/office/drawing/2014/main" id="{480E47F6-B55C-25D7-A082-E9AB1521CB88}"/>
              </a:ext>
            </a:extLst>
          </p:cNvPr>
          <p:cNvSpPr/>
          <p:nvPr/>
        </p:nvSpPr>
        <p:spPr>
          <a:xfrm>
            <a:off x="5116491" y="553195"/>
            <a:ext cx="3158236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3200" b="1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5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Communication</a:t>
            </a:r>
            <a:endParaRPr lang="en-US" sz="54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chemeClr val="accent5"/>
              </a:solidFill>
              <a:effectLst>
                <a:outerShdw blurRad="12700" dist="38100" dir="2700000" algn="tl" rotWithShape="0">
                  <a:schemeClr val="accent5">
                    <a:lumMod val="60000"/>
                    <a:lumOff val="40000"/>
                  </a:schemeClr>
                </a:outerShdw>
              </a:effectLst>
            </a:endParaRP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737BB080-D167-B637-DB63-2340BCE51D1E}"/>
              </a:ext>
            </a:extLst>
          </p:cNvPr>
          <p:cNvSpPr txBox="1"/>
          <p:nvPr/>
        </p:nvSpPr>
        <p:spPr>
          <a:xfrm>
            <a:off x="8637225" y="396607"/>
            <a:ext cx="3426246" cy="76020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accent6">
                    <a:lumMod val="75000"/>
                    <a:lumOff val="25000"/>
                  </a:schemeClr>
                </a:solidFill>
              </a:rPr>
              <a:t>Active listening, clear messaging, regular feedback, open channels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>
              <a:solidFill>
                <a:schemeClr val="accent6">
                  <a:lumMod val="75000"/>
                  <a:lumOff val="25000"/>
                </a:schemeClr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accent6">
                    <a:lumMod val="75000"/>
                    <a:lumOff val="25000"/>
                  </a:schemeClr>
                </a:solidFill>
              </a:rPr>
              <a:t>Reliability, honesty, psychological safety, inclusivity.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>
              <a:solidFill>
                <a:schemeClr val="accent6">
                  <a:lumMod val="75000"/>
                  <a:lumOff val="25000"/>
                </a:schemeClr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accent6">
                    <a:lumMod val="75000"/>
                    <a:lumOff val="25000"/>
                  </a:schemeClr>
                </a:solidFill>
              </a:rPr>
              <a:t>SMART objectives, alignment, measurable outcomes, celebration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>
              <a:solidFill>
                <a:schemeClr val="accent6">
                  <a:lumMod val="75000"/>
                  <a:lumOff val="25000"/>
                </a:schemeClr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accent6">
                    <a:lumMod val="75000"/>
                    <a:lumOff val="25000"/>
                  </a:schemeClr>
                </a:solidFill>
              </a:rPr>
              <a:t>Defined tasks, accountability, skill matching, flexibility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>
              <a:solidFill>
                <a:schemeClr val="accent6">
                  <a:lumMod val="75000"/>
                  <a:lumOff val="25000"/>
                </a:schemeClr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accent6">
                    <a:lumMod val="75000"/>
                    <a:lumOff val="25000"/>
                  </a:schemeClr>
                </a:solidFill>
              </a:rPr>
              <a:t>Address issues early, constructive dialogue, compromise, mediation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solidFill>
                <a:schemeClr val="accent6">
                  <a:lumMod val="75000"/>
                  <a:lumOff val="25000"/>
                </a:schemeClr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solidFill>
                <a:schemeClr val="accent6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C8165B22-89CE-3029-D82B-99015ECC9E82}"/>
              </a:ext>
            </a:extLst>
          </p:cNvPr>
          <p:cNvSpPr/>
          <p:nvPr/>
        </p:nvSpPr>
        <p:spPr>
          <a:xfrm>
            <a:off x="5037570" y="1751548"/>
            <a:ext cx="3316077" cy="58477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3200" b="1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5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Trust &amp; Respect</a:t>
            </a:r>
            <a:endParaRPr lang="en-US" sz="54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chemeClr val="accent5"/>
              </a:solidFill>
              <a:effectLst>
                <a:outerShdw blurRad="12700" dist="38100" dir="2700000" algn="tl" rotWithShape="0">
                  <a:schemeClr val="accent5">
                    <a:lumMod val="60000"/>
                    <a:lumOff val="40000"/>
                  </a:schemeClr>
                </a:outerShdw>
              </a:effectLst>
            </a:endParaRPr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AC31996E-C15D-6B2B-917F-49227BF84776}"/>
              </a:ext>
            </a:extLst>
          </p:cNvPr>
          <p:cNvSpPr/>
          <p:nvPr/>
        </p:nvSpPr>
        <p:spPr>
          <a:xfrm>
            <a:off x="5164517" y="2883855"/>
            <a:ext cx="3100529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3200" b="1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5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Common Goals</a:t>
            </a:r>
            <a:endParaRPr lang="en-US" sz="54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chemeClr val="accent5"/>
              </a:solidFill>
              <a:effectLst>
                <a:outerShdw blurRad="12700" dist="38100" dir="2700000" algn="tl" rotWithShape="0">
                  <a:schemeClr val="accent5">
                    <a:lumMod val="60000"/>
                    <a:lumOff val="40000"/>
                  </a:schemeClr>
                </a:outerShdw>
              </a:effectLst>
            </a:endParaRPr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765C676C-1D34-5A72-603B-561E77B32BCA}"/>
              </a:ext>
            </a:extLst>
          </p:cNvPr>
          <p:cNvSpPr/>
          <p:nvPr/>
        </p:nvSpPr>
        <p:spPr>
          <a:xfrm>
            <a:off x="5521987" y="4111645"/>
            <a:ext cx="2385589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3200" b="1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5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Clear Roles</a:t>
            </a:r>
            <a:endParaRPr lang="en-US" sz="54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chemeClr val="accent5"/>
              </a:solidFill>
              <a:effectLst>
                <a:outerShdw blurRad="12700" dist="38100" dir="2700000" algn="tl" rotWithShape="0">
                  <a:schemeClr val="accent5">
                    <a:lumMod val="60000"/>
                    <a:lumOff val="40000"/>
                  </a:schemeClr>
                </a:outerShdw>
              </a:effectLst>
            </a:endParaRPr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31F18D2B-61B3-C5E3-A414-8F2CCB1A5C33}"/>
              </a:ext>
            </a:extLst>
          </p:cNvPr>
          <p:cNvSpPr/>
          <p:nvPr/>
        </p:nvSpPr>
        <p:spPr>
          <a:xfrm>
            <a:off x="5007491" y="5379751"/>
            <a:ext cx="3376245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800" b="1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5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Conflict Resolution</a:t>
            </a:r>
            <a:endParaRPr lang="en-US" sz="48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chemeClr val="accent5"/>
              </a:solidFill>
              <a:effectLst>
                <a:outerShdw blurRad="12700" dist="38100" dir="2700000" algn="tl" rotWithShape="0">
                  <a:schemeClr val="accent5">
                    <a:lumMod val="60000"/>
                    <a:lumOff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300532122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ageCurlDouble"/>
      </p:transition>
    </mc:Choice>
    <mc:Fallback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9FA56C6-8D8F-93C3-4454-F57D8CAB9A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GROWTH MARKETING PLAN</a:t>
            </a: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F39335E-9F8B-4743-849A-390BF2991A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11</a:t>
            </a:fld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7ACCF71-54C7-FF07-3947-942ABD268A9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600" y="164150"/>
            <a:ext cx="12090400" cy="6063808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B47E4B67-9429-BFAE-D478-484A1012D52D}"/>
              </a:ext>
            </a:extLst>
          </p:cNvPr>
          <p:cNvSpPr txBox="1"/>
          <p:nvPr/>
        </p:nvSpPr>
        <p:spPr>
          <a:xfrm>
            <a:off x="7102549" y="6358270"/>
            <a:ext cx="486971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chemeClr val="bg1">
                    <a:lumMod val="85000"/>
                    <a:lumOff val="15000"/>
                  </a:schemeClr>
                </a:solidFill>
              </a:rPr>
              <a:t>Image 2</a:t>
            </a:r>
            <a:r>
              <a:rPr lang="en-US" dirty="0">
                <a:solidFill>
                  <a:schemeClr val="bg1">
                    <a:lumMod val="85000"/>
                    <a:lumOff val="15000"/>
                  </a:schemeClr>
                </a:solidFill>
              </a:rPr>
              <a:t>. Mind-Map: Software Applications</a:t>
            </a:r>
            <a:endParaRPr lang="en-GB" dirty="0">
              <a:solidFill>
                <a:schemeClr val="bg1">
                  <a:lumMod val="85000"/>
                  <a:lumOff val="1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57475978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ageCurlDouble"/>
      </p:transition>
    </mc:Choice>
    <mc:Fallback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9F6D742-1A71-F05C-5431-4A4427CE36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GROWTH MARKETING PLAN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6C5E365-12D6-88CC-A022-05A26262DC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12</a:t>
            </a:fld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90ADB47-FCF5-0258-2463-82CEFD923A5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0363" y="92365"/>
            <a:ext cx="7655441" cy="6765273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29AE5F8F-143A-F0EB-D0C3-A40DE42BDBC5}"/>
              </a:ext>
            </a:extLst>
          </p:cNvPr>
          <p:cNvSpPr/>
          <p:nvPr/>
        </p:nvSpPr>
        <p:spPr>
          <a:xfrm>
            <a:off x="8378456" y="2009192"/>
            <a:ext cx="3813544" cy="3530371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endParaRPr lang="en-GB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9C9E181-16C9-252B-95BC-1D85C7B76F98}"/>
              </a:ext>
            </a:extLst>
          </p:cNvPr>
          <p:cNvSpPr/>
          <p:nvPr/>
        </p:nvSpPr>
        <p:spPr>
          <a:xfrm>
            <a:off x="8706293" y="2446338"/>
            <a:ext cx="3157870" cy="366254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en-US" sz="2400" b="0" cap="none" spc="0" dirty="0">
                <a:ln w="0"/>
                <a:solidFill>
                  <a:schemeClr val="accent3">
                    <a:lumMod val="25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What was my idea?</a:t>
            </a:r>
          </a:p>
          <a:p>
            <a:endParaRPr lang="en-US" sz="2400" dirty="0">
              <a:ln w="0"/>
              <a:solidFill>
                <a:schemeClr val="accent3">
                  <a:lumMod val="25000"/>
                </a:schemeClr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r>
              <a:rPr lang="en-US" sz="2400" b="0" cap="none" spc="0" dirty="0">
                <a:ln w="0"/>
                <a:solidFill>
                  <a:schemeClr val="accent3">
                    <a:lumMod val="25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What did I learn?</a:t>
            </a:r>
          </a:p>
          <a:p>
            <a:endParaRPr lang="en-US" sz="2400" dirty="0">
              <a:ln w="0"/>
              <a:solidFill>
                <a:schemeClr val="accent3">
                  <a:lumMod val="25000"/>
                </a:schemeClr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r>
              <a:rPr lang="en-US" sz="2400" b="0" cap="none" spc="0" dirty="0">
                <a:ln w="0"/>
                <a:solidFill>
                  <a:schemeClr val="accent3">
                    <a:lumMod val="25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What I want to develop further?</a:t>
            </a:r>
          </a:p>
          <a:p>
            <a:endParaRPr lang="en-US" sz="2400" dirty="0">
              <a:ln w="0"/>
              <a:solidFill>
                <a:schemeClr val="accent3">
                  <a:lumMod val="25000"/>
                </a:schemeClr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endParaRPr lang="en-US" sz="2400" b="0" cap="none" spc="0" dirty="0">
              <a:ln w="0"/>
              <a:solidFill>
                <a:schemeClr val="accent3">
                  <a:lumMod val="25000"/>
                </a:schemeClr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endParaRPr lang="en-US" sz="2000" dirty="0">
              <a:ln w="0"/>
              <a:solidFill>
                <a:schemeClr val="accent3">
                  <a:lumMod val="25000"/>
                </a:schemeClr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endParaRPr lang="en-US" sz="2000" b="0" cap="none" spc="0" dirty="0">
              <a:ln w="0"/>
              <a:solidFill>
                <a:schemeClr val="accent3">
                  <a:lumMod val="25000"/>
                </a:schemeClr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226B88F-3BB6-9E44-40F7-00BB278E105B}"/>
              </a:ext>
            </a:extLst>
          </p:cNvPr>
          <p:cNvSpPr txBox="1"/>
          <p:nvPr/>
        </p:nvSpPr>
        <p:spPr>
          <a:xfrm>
            <a:off x="8378456" y="426088"/>
            <a:ext cx="370013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>
                <a:solidFill>
                  <a:schemeClr val="bg1">
                    <a:lumMod val="85000"/>
                    <a:lumOff val="15000"/>
                  </a:schemeClr>
                </a:solidFill>
              </a:rPr>
              <a:t>ACADEMIC POSTER</a:t>
            </a:r>
            <a:endParaRPr lang="en-GB" sz="2800" dirty="0">
              <a:solidFill>
                <a:schemeClr val="bg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270ABD96-250A-3476-807B-6FC8B19619F8}"/>
              </a:ext>
            </a:extLst>
          </p:cNvPr>
          <p:cNvSpPr txBox="1"/>
          <p:nvPr/>
        </p:nvSpPr>
        <p:spPr>
          <a:xfrm>
            <a:off x="8378456" y="5953116"/>
            <a:ext cx="448693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chemeClr val="bg1">
                    <a:lumMod val="85000"/>
                    <a:lumOff val="15000"/>
                  </a:schemeClr>
                </a:solidFill>
              </a:rPr>
              <a:t>Image 3</a:t>
            </a:r>
            <a:r>
              <a:rPr lang="en-US" dirty="0">
                <a:solidFill>
                  <a:schemeClr val="bg1">
                    <a:lumMod val="85000"/>
                    <a:lumOff val="15000"/>
                  </a:schemeClr>
                </a:solidFill>
              </a:rPr>
              <a:t>. </a:t>
            </a:r>
          </a:p>
          <a:p>
            <a:r>
              <a:rPr lang="en-US" dirty="0">
                <a:solidFill>
                  <a:schemeClr val="bg1">
                    <a:lumMod val="85000"/>
                    <a:lumOff val="15000"/>
                  </a:schemeClr>
                </a:solidFill>
              </a:rPr>
              <a:t>Academic Poster on Teamwork</a:t>
            </a:r>
            <a:endParaRPr lang="en-GB" dirty="0">
              <a:solidFill>
                <a:schemeClr val="bg1">
                  <a:lumMod val="85000"/>
                  <a:lumOff val="1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06903521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ageCurlDouble"/>
      </p:transition>
    </mc:Choice>
    <mc:Fallback>
      <p:transition spd="slow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6EE571E-7499-09B5-E501-D89BE2AA569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C7C399E-9490-A48C-AE86-257A6990B6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GROWTH MARKETING PLAN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1BE4491-5406-7982-318D-EF496AD345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13</a:t>
            </a:fld>
            <a:endParaRPr lang="en-US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7E0E4A93-2DE5-A869-3D9B-8236318652E4}"/>
              </a:ext>
            </a:extLst>
          </p:cNvPr>
          <p:cNvSpPr txBox="1"/>
          <p:nvPr/>
        </p:nvSpPr>
        <p:spPr>
          <a:xfrm>
            <a:off x="9781953" y="5676117"/>
            <a:ext cx="484968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chemeClr val="bg1">
                    <a:lumMod val="85000"/>
                    <a:lumOff val="15000"/>
                  </a:schemeClr>
                </a:solidFill>
              </a:rPr>
              <a:t>Image 3</a:t>
            </a:r>
            <a:r>
              <a:rPr lang="en-US" dirty="0">
                <a:solidFill>
                  <a:schemeClr val="bg1">
                    <a:lumMod val="85000"/>
                    <a:lumOff val="15000"/>
                  </a:schemeClr>
                </a:solidFill>
              </a:rPr>
              <a:t>. </a:t>
            </a:r>
          </a:p>
          <a:p>
            <a:r>
              <a:rPr lang="en-US" dirty="0">
                <a:solidFill>
                  <a:schemeClr val="bg1">
                    <a:lumMod val="85000"/>
                    <a:lumOff val="15000"/>
                  </a:schemeClr>
                </a:solidFill>
              </a:rPr>
              <a:t>Academic Poster </a:t>
            </a:r>
          </a:p>
          <a:p>
            <a:r>
              <a:rPr lang="en-US" dirty="0">
                <a:solidFill>
                  <a:schemeClr val="bg1">
                    <a:lumMod val="85000"/>
                    <a:lumOff val="15000"/>
                  </a:schemeClr>
                </a:solidFill>
              </a:rPr>
              <a:t>on Teamwork</a:t>
            </a:r>
            <a:endParaRPr lang="en-GB" dirty="0">
              <a:solidFill>
                <a:schemeClr val="bg1">
                  <a:lumMod val="85000"/>
                  <a:lumOff val="15000"/>
                </a:schemeClr>
              </a:solidFill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6345500-4CE1-998A-1FC1-0AC1D429939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9209" y="0"/>
            <a:ext cx="9165265" cy="68406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7017753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ageCurlDouble"/>
      </p:transition>
    </mc:Choice>
    <mc:Fallback>
      <p:transition spd="slow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EB1991F-971A-88C7-4383-1B491FA744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GROWTH MARKETING PLAN</a:t>
            </a: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8182996-1C21-470D-EBDA-6D23B86750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14</a:t>
            </a:fld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24891FA-ED53-5ED2-9478-E3800993757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74336"/>
            <a:ext cx="8793127" cy="6600739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9AE0C6FC-B9E2-B2D7-8E99-FBB4D44AF6E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12639" y="0"/>
            <a:ext cx="4079359" cy="67420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8745112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ageCurlDouble"/>
      </p:transition>
    </mc:Choice>
    <mc:Fallback>
      <p:transition spd="slow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656454B-8776-DD4A-7E56-9D98A800365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393AFB4C-8F24-1291-047E-E712F4384BD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44279" y="542260"/>
            <a:ext cx="10995964" cy="1031359"/>
          </a:xfrm>
        </p:spPr>
        <p:txBody>
          <a:bodyPr/>
          <a:lstStyle/>
          <a:p>
            <a:pPr algn="l"/>
            <a:r>
              <a:rPr lang="en-US" dirty="0"/>
              <a:t>my </a:t>
            </a:r>
            <a:r>
              <a:rPr lang="en-US" b="1" dirty="0"/>
              <a:t>SMART</a:t>
            </a:r>
            <a:r>
              <a:rPr lang="en-US" dirty="0"/>
              <a:t> GOALS</a:t>
            </a:r>
          </a:p>
        </p:txBody>
      </p:sp>
      <p:sp>
        <p:nvSpPr>
          <p:cNvPr id="11" name="Subtitle 2">
            <a:extLst>
              <a:ext uri="{FF2B5EF4-FFF2-40B4-BE49-F238E27FC236}">
                <a16:creationId xmlns:a16="http://schemas.microsoft.com/office/drawing/2014/main" id="{2C60E36F-42CE-3148-B55D-51177423A27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755997" y="1855571"/>
            <a:ext cx="6763809" cy="4759406"/>
          </a:xfrm>
        </p:spPr>
        <p:txBody>
          <a:bodyPr>
            <a:normAutofit fontScale="92500" lnSpcReduction="20000"/>
          </a:bodyPr>
          <a:lstStyle/>
          <a:p>
            <a:pPr algn="l"/>
            <a:r>
              <a:rPr lang="en-GB" sz="2400" dirty="0">
                <a:solidFill>
                  <a:schemeClr val="tx2">
                    <a:lumMod val="75000"/>
                    <a:lumOff val="25000"/>
                  </a:schemeClr>
                </a:solidFill>
              </a:rPr>
              <a:t>Goal 2: </a:t>
            </a:r>
            <a:r>
              <a:rPr lang="en-GB" sz="2400" b="1" dirty="0">
                <a:solidFill>
                  <a:schemeClr val="tx2">
                    <a:lumMod val="75000"/>
                    <a:lumOff val="25000"/>
                  </a:schemeClr>
                </a:solidFill>
              </a:rPr>
              <a:t>Strengthen HTML and CSS Coding Skills</a:t>
            </a:r>
          </a:p>
          <a:p>
            <a:pPr algn="l"/>
            <a:r>
              <a:rPr lang="en-GB" sz="2400" dirty="0"/>
              <a:t>• </a:t>
            </a:r>
            <a:r>
              <a:rPr lang="en-GB" sz="2400" b="1" dirty="0"/>
              <a:t>Specific</a:t>
            </a:r>
            <a:r>
              <a:rPr lang="en-GB" sz="2400" dirty="0"/>
              <a:t>: Advance from basic HTML to intermediate HTML5 and CSS3 for web design integration. </a:t>
            </a:r>
          </a:p>
          <a:p>
            <a:pPr algn="l"/>
            <a:r>
              <a:rPr lang="en-GB" sz="2400" dirty="0"/>
              <a:t>• </a:t>
            </a:r>
            <a:r>
              <a:rPr lang="en-GB" sz="2400" b="1" dirty="0"/>
              <a:t>Measurable</a:t>
            </a:r>
            <a:r>
              <a:rPr lang="en-GB" sz="2400" dirty="0"/>
              <a:t>: Build 2 responsive websites from scratch using HTML and CSS by August 2026. </a:t>
            </a:r>
          </a:p>
          <a:p>
            <a:pPr algn="l"/>
            <a:r>
              <a:rPr lang="en-GB" sz="2400" dirty="0"/>
              <a:t>• </a:t>
            </a:r>
            <a:r>
              <a:rPr lang="en-GB" sz="2400" b="1" dirty="0"/>
              <a:t>Achievable</a:t>
            </a:r>
            <a:r>
              <a:rPr lang="en-GB" sz="2400" dirty="0"/>
              <a:t>: Practice few hours weekly through platforms like </a:t>
            </a:r>
            <a:r>
              <a:rPr lang="en-GB" sz="2400" dirty="0" err="1"/>
              <a:t>Codecademy</a:t>
            </a:r>
            <a:r>
              <a:rPr lang="en-GB" sz="2400" dirty="0"/>
              <a:t> or </a:t>
            </a:r>
            <a:r>
              <a:rPr lang="en-GB" sz="2400" dirty="0" err="1"/>
              <a:t>freeCodeCamp</a:t>
            </a:r>
            <a:r>
              <a:rPr lang="en-GB" sz="2400" dirty="0"/>
              <a:t>. </a:t>
            </a:r>
          </a:p>
          <a:p>
            <a:pPr algn="l"/>
            <a:r>
              <a:rPr lang="en-GB" sz="2400" dirty="0"/>
              <a:t>• </a:t>
            </a:r>
            <a:r>
              <a:rPr lang="en-GB" sz="2400" b="1" dirty="0"/>
              <a:t>Relevant</a:t>
            </a:r>
            <a:r>
              <a:rPr lang="en-GB" sz="2400" dirty="0"/>
              <a:t>: Coding skills make designers more versatile and marketable for web-based roles. </a:t>
            </a:r>
          </a:p>
          <a:p>
            <a:pPr algn="l"/>
            <a:r>
              <a:rPr lang="en-GB" sz="2400" dirty="0"/>
              <a:t>• </a:t>
            </a:r>
            <a:r>
              <a:rPr lang="en-GB" sz="2400" b="1" dirty="0"/>
              <a:t>Time-bound</a:t>
            </a:r>
            <a:r>
              <a:rPr lang="en-GB" sz="2400" dirty="0"/>
              <a:t>: Complete by end of 2027.</a:t>
            </a:r>
            <a:endParaRPr lang="en-US" sz="2400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5E751FB-C5C7-C84C-B22F-8AE7C3DE39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16200000">
            <a:off x="-2067304" y="2231454"/>
            <a:ext cx="4564376" cy="429768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 dirty="0"/>
              <a:t>GROWTH MARKETING PLAN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EE931C7-C60D-D3C3-0D20-AECC2201E4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2" y="6492513"/>
            <a:ext cx="429207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CC057153-B650-4DEB-B370-79DDCFDCE934}" type="slidenum">
              <a:rPr lang="en-US" smtClean="0"/>
              <a:pPr>
                <a:spcAft>
                  <a:spcPts val="600"/>
                </a:spcAft>
              </a:pPr>
              <a:t>15</a:t>
            </a:fld>
            <a:endParaRPr lang="en-US"/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A9DE1BD9-3F4C-616D-2F56-BACAA05C6C2B}"/>
              </a:ext>
            </a:extLst>
          </p:cNvPr>
          <p:cNvSpPr/>
          <p:nvPr/>
        </p:nvSpPr>
        <p:spPr>
          <a:xfrm>
            <a:off x="899400" y="2185750"/>
            <a:ext cx="818707" cy="606056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b="1" dirty="0">
                <a:solidFill>
                  <a:schemeClr val="tx2">
                    <a:lumMod val="75000"/>
                    <a:lumOff val="25000"/>
                  </a:schemeClr>
                </a:solidFill>
              </a:rPr>
              <a:t>S</a:t>
            </a:r>
            <a:endParaRPr lang="en-GB" sz="3200" b="1" dirty="0">
              <a:solidFill>
                <a:schemeClr val="tx2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8E863A86-F26C-F866-96C4-9EB9BE91C61C}"/>
              </a:ext>
            </a:extLst>
          </p:cNvPr>
          <p:cNvSpPr/>
          <p:nvPr/>
        </p:nvSpPr>
        <p:spPr>
          <a:xfrm>
            <a:off x="899400" y="2976104"/>
            <a:ext cx="818707" cy="606056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>
                <a:solidFill>
                  <a:schemeClr val="tx2">
                    <a:lumMod val="75000"/>
                    <a:lumOff val="25000"/>
                  </a:schemeClr>
                </a:solidFill>
              </a:rPr>
              <a:t>M</a:t>
            </a:r>
            <a:endParaRPr lang="en-GB" sz="2800" b="1" dirty="0">
              <a:solidFill>
                <a:schemeClr val="tx2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6655A43D-7080-4A0A-0581-E3B30BE2AA67}"/>
              </a:ext>
            </a:extLst>
          </p:cNvPr>
          <p:cNvSpPr/>
          <p:nvPr/>
        </p:nvSpPr>
        <p:spPr>
          <a:xfrm>
            <a:off x="899400" y="3754053"/>
            <a:ext cx="818707" cy="606056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>
                <a:solidFill>
                  <a:schemeClr val="tx2">
                    <a:lumMod val="75000"/>
                    <a:lumOff val="25000"/>
                  </a:schemeClr>
                </a:solidFill>
              </a:rPr>
              <a:t>A</a:t>
            </a:r>
            <a:endParaRPr lang="en-GB" sz="2800" dirty="0"/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D61B137D-5FF0-FE47-E0F2-05DEFFC0153A}"/>
              </a:ext>
            </a:extLst>
          </p:cNvPr>
          <p:cNvSpPr/>
          <p:nvPr/>
        </p:nvSpPr>
        <p:spPr>
          <a:xfrm>
            <a:off x="899400" y="4544407"/>
            <a:ext cx="818707" cy="606056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>
                <a:solidFill>
                  <a:schemeClr val="tx2">
                    <a:lumMod val="75000"/>
                    <a:lumOff val="25000"/>
                  </a:schemeClr>
                </a:solidFill>
              </a:rPr>
              <a:t>R</a:t>
            </a:r>
            <a:endParaRPr lang="en-GB" sz="2800" dirty="0"/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3D065F2A-2637-28F9-5B13-DA6ABD1BF989}"/>
              </a:ext>
            </a:extLst>
          </p:cNvPr>
          <p:cNvSpPr/>
          <p:nvPr/>
        </p:nvSpPr>
        <p:spPr>
          <a:xfrm>
            <a:off x="899400" y="5357360"/>
            <a:ext cx="818707" cy="606056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>
                <a:solidFill>
                  <a:schemeClr val="tx2">
                    <a:lumMod val="75000"/>
                    <a:lumOff val="25000"/>
                  </a:schemeClr>
                </a:solidFill>
              </a:rPr>
              <a:t>T</a:t>
            </a:r>
            <a:endParaRPr lang="en-GB" sz="2800" dirty="0"/>
          </a:p>
        </p:txBody>
      </p:sp>
      <p:sp>
        <p:nvSpPr>
          <p:cNvPr id="18" name="Rectangle: Rounded Corners 17">
            <a:extLst>
              <a:ext uri="{FF2B5EF4-FFF2-40B4-BE49-F238E27FC236}">
                <a16:creationId xmlns:a16="http://schemas.microsoft.com/office/drawing/2014/main" id="{E33A6CB4-00E2-0CC6-3550-9ACA5D40099C}"/>
              </a:ext>
            </a:extLst>
          </p:cNvPr>
          <p:cNvSpPr/>
          <p:nvPr/>
        </p:nvSpPr>
        <p:spPr>
          <a:xfrm>
            <a:off x="1781620" y="2185750"/>
            <a:ext cx="2071562" cy="606056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/>
              <a:t>SPECIFIC</a:t>
            </a:r>
            <a:endParaRPr lang="en-GB" dirty="0"/>
          </a:p>
        </p:txBody>
      </p:sp>
      <p:sp>
        <p:nvSpPr>
          <p:cNvPr id="20" name="Rectangle: Rounded Corners 19">
            <a:extLst>
              <a:ext uri="{FF2B5EF4-FFF2-40B4-BE49-F238E27FC236}">
                <a16:creationId xmlns:a16="http://schemas.microsoft.com/office/drawing/2014/main" id="{8AEF2F67-32FB-CF64-20C2-74DC4283B246}"/>
              </a:ext>
            </a:extLst>
          </p:cNvPr>
          <p:cNvSpPr/>
          <p:nvPr/>
        </p:nvSpPr>
        <p:spPr>
          <a:xfrm>
            <a:off x="1781620" y="2976104"/>
            <a:ext cx="2071562" cy="606056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/>
              <a:t>MEASURABLE</a:t>
            </a:r>
            <a:endParaRPr lang="en-GB" dirty="0"/>
          </a:p>
        </p:txBody>
      </p:sp>
      <p:sp>
        <p:nvSpPr>
          <p:cNvPr id="22" name="Rectangle: Rounded Corners 21">
            <a:extLst>
              <a:ext uri="{FF2B5EF4-FFF2-40B4-BE49-F238E27FC236}">
                <a16:creationId xmlns:a16="http://schemas.microsoft.com/office/drawing/2014/main" id="{FAC3925D-AFCF-6866-45DF-DAAAD6ECD487}"/>
              </a:ext>
            </a:extLst>
          </p:cNvPr>
          <p:cNvSpPr/>
          <p:nvPr/>
        </p:nvSpPr>
        <p:spPr>
          <a:xfrm>
            <a:off x="1781620" y="3798355"/>
            <a:ext cx="2071562" cy="606056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/>
              <a:t>ATTAINABLE </a:t>
            </a:r>
            <a:endParaRPr lang="en-GB" dirty="0"/>
          </a:p>
        </p:txBody>
      </p:sp>
      <p:sp>
        <p:nvSpPr>
          <p:cNvPr id="24" name="Rectangle: Rounded Corners 23">
            <a:extLst>
              <a:ext uri="{FF2B5EF4-FFF2-40B4-BE49-F238E27FC236}">
                <a16:creationId xmlns:a16="http://schemas.microsoft.com/office/drawing/2014/main" id="{EABD89D8-96DE-4F3B-CD84-27ECA1D32E99}"/>
              </a:ext>
            </a:extLst>
          </p:cNvPr>
          <p:cNvSpPr/>
          <p:nvPr/>
        </p:nvSpPr>
        <p:spPr>
          <a:xfrm>
            <a:off x="1781620" y="4570894"/>
            <a:ext cx="2071562" cy="606056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/>
              <a:t>RELEVANT </a:t>
            </a:r>
            <a:endParaRPr lang="en-GB" dirty="0"/>
          </a:p>
        </p:txBody>
      </p:sp>
      <p:sp>
        <p:nvSpPr>
          <p:cNvPr id="26" name="Rectangle: Rounded Corners 25">
            <a:extLst>
              <a:ext uri="{FF2B5EF4-FFF2-40B4-BE49-F238E27FC236}">
                <a16:creationId xmlns:a16="http://schemas.microsoft.com/office/drawing/2014/main" id="{F161D70E-A40E-189E-9882-853A9892B237}"/>
              </a:ext>
            </a:extLst>
          </p:cNvPr>
          <p:cNvSpPr/>
          <p:nvPr/>
        </p:nvSpPr>
        <p:spPr>
          <a:xfrm>
            <a:off x="1781620" y="5357360"/>
            <a:ext cx="2071562" cy="606056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/>
              <a:t>TIMELY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84505205"/>
      </p:ext>
    </p:extLst>
  </p:cSld>
  <p:clrMapOvr>
    <a:masterClrMapping/>
  </p:clrMapOvr>
  <p:transition spd="slow">
    <p:push dir="u"/>
  </p:transition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41F3F3B-92E0-40EC-BBE2-F5A7033D5C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GROWTH MARKETING PLAN</a:t>
            </a: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6D26AA8-6945-AE61-ED6C-BC57DAE114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16</a:t>
            </a:fld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E2E3442-01BE-DF69-054F-7F0EB2BD101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9209" y="164150"/>
            <a:ext cx="5968410" cy="6607883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288AFF0F-365D-B88C-7A41-DCF127DBE566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5861"/>
          <a:stretch>
            <a:fillRect/>
          </a:stretch>
        </p:blipFill>
        <p:spPr>
          <a:xfrm>
            <a:off x="6723404" y="2073349"/>
            <a:ext cx="4828865" cy="4586852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12EF2313-9F36-3CDF-7BCC-2F6149C02359}"/>
              </a:ext>
            </a:extLst>
          </p:cNvPr>
          <p:cNvSpPr txBox="1"/>
          <p:nvPr/>
        </p:nvSpPr>
        <p:spPr>
          <a:xfrm>
            <a:off x="6723404" y="197799"/>
            <a:ext cx="5377184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dirty="0">
                <a:solidFill>
                  <a:schemeClr val="bg1">
                    <a:lumMod val="85000"/>
                    <a:lumOff val="15000"/>
                  </a:schemeClr>
                </a:solidFill>
              </a:rPr>
              <a:t>GOAL PROGRESS</a:t>
            </a:r>
          </a:p>
          <a:p>
            <a:r>
              <a:rPr lang="en-US" dirty="0">
                <a:solidFill>
                  <a:schemeClr val="bg1">
                    <a:lumMod val="85000"/>
                    <a:lumOff val="15000"/>
                  </a:schemeClr>
                </a:solidFill>
              </a:rPr>
              <a:t>EXPERIMENT WITH HTML IN GOOGLE SITES:</a:t>
            </a:r>
            <a:endParaRPr lang="en-GB" dirty="0">
              <a:solidFill>
                <a:schemeClr val="bg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7399FD5-866A-D1B7-C404-6082D6724BDD}"/>
              </a:ext>
            </a:extLst>
          </p:cNvPr>
          <p:cNvSpPr txBox="1"/>
          <p:nvPr/>
        </p:nvSpPr>
        <p:spPr>
          <a:xfrm>
            <a:off x="6723404" y="1274073"/>
            <a:ext cx="507173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b="1" dirty="0">
                <a:solidFill>
                  <a:schemeClr val="bg1">
                    <a:lumMod val="85000"/>
                    <a:lumOff val="15000"/>
                  </a:schemeClr>
                </a:solidFill>
              </a:rPr>
              <a:t>Image 6</a:t>
            </a:r>
            <a:r>
              <a:rPr lang="en-US" sz="1600" dirty="0">
                <a:solidFill>
                  <a:schemeClr val="bg1">
                    <a:lumMod val="85000"/>
                    <a:lumOff val="15000"/>
                  </a:schemeClr>
                </a:solidFill>
              </a:rPr>
              <a:t>. Added </a:t>
            </a:r>
            <a:r>
              <a:rPr lang="en-US" sz="1600" i="1" dirty="0">
                <a:solidFill>
                  <a:schemeClr val="bg1">
                    <a:lumMod val="85000"/>
                    <a:lumOff val="15000"/>
                  </a:schemeClr>
                </a:solidFill>
              </a:rPr>
              <a:t>Side Menu      </a:t>
            </a:r>
          </a:p>
          <a:p>
            <a:r>
              <a:rPr lang="en-US" sz="1600" b="1" dirty="0">
                <a:solidFill>
                  <a:schemeClr val="bg1">
                    <a:lumMod val="85000"/>
                    <a:lumOff val="15000"/>
                  </a:schemeClr>
                </a:solidFill>
              </a:rPr>
              <a:t>Image 7</a:t>
            </a:r>
            <a:r>
              <a:rPr lang="en-US" sz="1600" dirty="0">
                <a:solidFill>
                  <a:schemeClr val="bg1">
                    <a:lumMod val="85000"/>
                    <a:lumOff val="15000"/>
                  </a:schemeClr>
                </a:solidFill>
              </a:rPr>
              <a:t>. </a:t>
            </a:r>
            <a:r>
              <a:rPr lang="en-US" sz="1600" i="1" dirty="0">
                <a:solidFill>
                  <a:schemeClr val="bg1">
                    <a:lumMod val="85000"/>
                    <a:lumOff val="15000"/>
                  </a:schemeClr>
                </a:solidFill>
              </a:rPr>
              <a:t>Using HTML code</a:t>
            </a:r>
            <a:endParaRPr lang="en-GB" sz="1600" i="1" dirty="0">
              <a:solidFill>
                <a:schemeClr val="bg1">
                  <a:lumMod val="85000"/>
                  <a:lumOff val="1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29044077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ageCurlDouble"/>
      </p:transition>
    </mc:Choice>
    <mc:Fallback>
      <p:transition spd="slow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83984F2-EFD5-DFB5-FB24-A8A70B45721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D3236DE9-4B59-A988-5B64-EBF37F06E70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44279" y="542260"/>
            <a:ext cx="10995964" cy="1031359"/>
          </a:xfrm>
        </p:spPr>
        <p:txBody>
          <a:bodyPr/>
          <a:lstStyle/>
          <a:p>
            <a:pPr algn="l"/>
            <a:r>
              <a:rPr lang="en-US" dirty="0"/>
              <a:t>future </a:t>
            </a:r>
            <a:r>
              <a:rPr lang="en-US" b="1" dirty="0"/>
              <a:t>SMART</a:t>
            </a:r>
            <a:r>
              <a:rPr lang="en-US" dirty="0"/>
              <a:t> GOALS</a:t>
            </a:r>
          </a:p>
        </p:txBody>
      </p:sp>
      <p:sp>
        <p:nvSpPr>
          <p:cNvPr id="11" name="Subtitle 2">
            <a:extLst>
              <a:ext uri="{FF2B5EF4-FFF2-40B4-BE49-F238E27FC236}">
                <a16:creationId xmlns:a16="http://schemas.microsoft.com/office/drawing/2014/main" id="{67E64AAF-5914-2EF5-9F14-3B6A1E93C8A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755997" y="1855571"/>
            <a:ext cx="6763809" cy="4759406"/>
          </a:xfrm>
        </p:spPr>
        <p:txBody>
          <a:bodyPr>
            <a:normAutofit/>
          </a:bodyPr>
          <a:lstStyle/>
          <a:p>
            <a:pPr algn="l"/>
            <a:r>
              <a:rPr lang="en-GB" sz="2000" dirty="0">
                <a:solidFill>
                  <a:schemeClr val="tx2">
                    <a:lumMod val="75000"/>
                    <a:lumOff val="25000"/>
                  </a:schemeClr>
                </a:solidFill>
              </a:rPr>
              <a:t>Goal 3: </a:t>
            </a:r>
            <a:r>
              <a:rPr lang="en-GB" sz="2000" b="1" dirty="0">
                <a:solidFill>
                  <a:schemeClr val="tx2">
                    <a:lumMod val="75000"/>
                    <a:lumOff val="25000"/>
                  </a:schemeClr>
                </a:solidFill>
              </a:rPr>
              <a:t>Learn Motion Graphics and Video Editing</a:t>
            </a:r>
          </a:p>
          <a:p>
            <a:pPr algn="l"/>
            <a:r>
              <a:rPr lang="en-GB" sz="2000" dirty="0"/>
              <a:t>• </a:t>
            </a:r>
            <a:r>
              <a:rPr lang="en-GB" sz="2000" b="1" dirty="0"/>
              <a:t>Specific</a:t>
            </a:r>
            <a:r>
              <a:rPr lang="en-GB" sz="2000" dirty="0"/>
              <a:t>: Gain proficiency in Adobe After Effects or DaVinci Resolve for motion graphics and video editing. </a:t>
            </a:r>
          </a:p>
          <a:p>
            <a:pPr algn="l"/>
            <a:r>
              <a:rPr lang="en-GB" sz="2000" dirty="0"/>
              <a:t>• </a:t>
            </a:r>
            <a:r>
              <a:rPr lang="en-GB" sz="2000" b="1" dirty="0"/>
              <a:t>Measurable</a:t>
            </a:r>
            <a:r>
              <a:rPr lang="en-GB" sz="2000" dirty="0"/>
              <a:t>: Create 2 professional motion graphics projects or edited videos by November 2026. </a:t>
            </a:r>
          </a:p>
          <a:p>
            <a:pPr algn="l"/>
            <a:r>
              <a:rPr lang="en-GB" sz="2000" dirty="0"/>
              <a:t>• </a:t>
            </a:r>
            <a:r>
              <a:rPr lang="en-GB" sz="2000" b="1" dirty="0"/>
              <a:t>Achievable</a:t>
            </a:r>
            <a:r>
              <a:rPr lang="en-GB" sz="2000" dirty="0"/>
              <a:t>: Allocate 4-5 hours weekly; use YouTube tutorials and online courses. </a:t>
            </a:r>
          </a:p>
          <a:p>
            <a:pPr algn="l"/>
            <a:r>
              <a:rPr lang="en-GB" sz="2000" dirty="0"/>
              <a:t>• </a:t>
            </a:r>
            <a:r>
              <a:rPr lang="en-GB" sz="2000" b="1" dirty="0"/>
              <a:t>Relevant</a:t>
            </a:r>
            <a:r>
              <a:rPr lang="en-GB" sz="2000" dirty="0"/>
              <a:t>: Motion graphics skills are increasingly valuable for social media, marketing, and multimedia content. </a:t>
            </a:r>
          </a:p>
          <a:p>
            <a:pPr algn="l"/>
            <a:r>
              <a:rPr lang="en-GB" sz="2000" dirty="0"/>
              <a:t>• </a:t>
            </a:r>
            <a:r>
              <a:rPr lang="en-GB" sz="2000" b="1" dirty="0"/>
              <a:t>Time-bound</a:t>
            </a:r>
            <a:r>
              <a:rPr lang="en-GB" sz="2000" dirty="0"/>
              <a:t>: Complete by end of Q4 2026.</a:t>
            </a:r>
            <a:endParaRPr lang="en-US" sz="3200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DEC721C-0A65-8C44-C825-5E7539E9F1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16200000">
            <a:off x="-2067304" y="2231454"/>
            <a:ext cx="4564376" cy="429768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 dirty="0"/>
              <a:t>GROWTH MARKETING PLAN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918584D-3CF9-9D15-E5DD-B130B55378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2" y="6492513"/>
            <a:ext cx="429207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CC057153-B650-4DEB-B370-79DDCFDCE934}" type="slidenum">
              <a:rPr lang="en-US" smtClean="0"/>
              <a:pPr>
                <a:spcAft>
                  <a:spcPts val="600"/>
                </a:spcAft>
              </a:pPr>
              <a:t>17</a:t>
            </a:fld>
            <a:endParaRPr lang="en-US"/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F1BBD1D1-6048-BA51-7141-6F689246CD89}"/>
              </a:ext>
            </a:extLst>
          </p:cNvPr>
          <p:cNvSpPr/>
          <p:nvPr/>
        </p:nvSpPr>
        <p:spPr>
          <a:xfrm>
            <a:off x="899400" y="2185750"/>
            <a:ext cx="818707" cy="606056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b="1" dirty="0">
                <a:solidFill>
                  <a:schemeClr val="tx2">
                    <a:lumMod val="75000"/>
                    <a:lumOff val="25000"/>
                  </a:schemeClr>
                </a:solidFill>
              </a:rPr>
              <a:t>S</a:t>
            </a:r>
            <a:endParaRPr lang="en-GB" sz="3200" b="1" dirty="0">
              <a:solidFill>
                <a:schemeClr val="tx2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68FD7B00-7CE8-35C1-C0EC-2E849A6E1C17}"/>
              </a:ext>
            </a:extLst>
          </p:cNvPr>
          <p:cNvSpPr/>
          <p:nvPr/>
        </p:nvSpPr>
        <p:spPr>
          <a:xfrm>
            <a:off x="899400" y="2976104"/>
            <a:ext cx="818707" cy="606056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>
                <a:solidFill>
                  <a:schemeClr val="tx2">
                    <a:lumMod val="75000"/>
                    <a:lumOff val="25000"/>
                  </a:schemeClr>
                </a:solidFill>
              </a:rPr>
              <a:t>M</a:t>
            </a:r>
            <a:endParaRPr lang="en-GB" sz="2800" b="1" dirty="0">
              <a:solidFill>
                <a:schemeClr val="tx2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4FFEF192-78A8-3327-F941-71DC244DE272}"/>
              </a:ext>
            </a:extLst>
          </p:cNvPr>
          <p:cNvSpPr/>
          <p:nvPr/>
        </p:nvSpPr>
        <p:spPr>
          <a:xfrm>
            <a:off x="899400" y="3754053"/>
            <a:ext cx="818707" cy="606056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>
                <a:solidFill>
                  <a:schemeClr val="tx2">
                    <a:lumMod val="75000"/>
                    <a:lumOff val="25000"/>
                  </a:schemeClr>
                </a:solidFill>
              </a:rPr>
              <a:t>A</a:t>
            </a:r>
            <a:endParaRPr lang="en-GB" sz="2800" dirty="0"/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9F66F0AB-46BA-EE8C-46F0-90E09145C414}"/>
              </a:ext>
            </a:extLst>
          </p:cNvPr>
          <p:cNvSpPr/>
          <p:nvPr/>
        </p:nvSpPr>
        <p:spPr>
          <a:xfrm>
            <a:off x="899400" y="4544407"/>
            <a:ext cx="818707" cy="606056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>
                <a:solidFill>
                  <a:schemeClr val="tx2">
                    <a:lumMod val="75000"/>
                    <a:lumOff val="25000"/>
                  </a:schemeClr>
                </a:solidFill>
              </a:rPr>
              <a:t>R</a:t>
            </a:r>
            <a:endParaRPr lang="en-GB" sz="2800" dirty="0"/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BBDD3708-7C64-7B3F-3107-CB2609134947}"/>
              </a:ext>
            </a:extLst>
          </p:cNvPr>
          <p:cNvSpPr/>
          <p:nvPr/>
        </p:nvSpPr>
        <p:spPr>
          <a:xfrm>
            <a:off x="899400" y="5357360"/>
            <a:ext cx="818707" cy="606056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>
                <a:solidFill>
                  <a:schemeClr val="tx2">
                    <a:lumMod val="75000"/>
                    <a:lumOff val="25000"/>
                  </a:schemeClr>
                </a:solidFill>
              </a:rPr>
              <a:t>T</a:t>
            </a:r>
            <a:endParaRPr lang="en-GB" sz="2800" dirty="0"/>
          </a:p>
        </p:txBody>
      </p:sp>
      <p:sp>
        <p:nvSpPr>
          <p:cNvPr id="18" name="Rectangle: Rounded Corners 17">
            <a:extLst>
              <a:ext uri="{FF2B5EF4-FFF2-40B4-BE49-F238E27FC236}">
                <a16:creationId xmlns:a16="http://schemas.microsoft.com/office/drawing/2014/main" id="{35F9E8D2-CDAB-02E0-EB70-3799F88AD152}"/>
              </a:ext>
            </a:extLst>
          </p:cNvPr>
          <p:cNvSpPr/>
          <p:nvPr/>
        </p:nvSpPr>
        <p:spPr>
          <a:xfrm>
            <a:off x="1781620" y="2185750"/>
            <a:ext cx="2071562" cy="606056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/>
              <a:t>SPECIFIC</a:t>
            </a:r>
            <a:endParaRPr lang="en-GB" dirty="0"/>
          </a:p>
        </p:txBody>
      </p:sp>
      <p:sp>
        <p:nvSpPr>
          <p:cNvPr id="20" name="Rectangle: Rounded Corners 19">
            <a:extLst>
              <a:ext uri="{FF2B5EF4-FFF2-40B4-BE49-F238E27FC236}">
                <a16:creationId xmlns:a16="http://schemas.microsoft.com/office/drawing/2014/main" id="{457A9907-A445-8C55-5335-D7F44849087D}"/>
              </a:ext>
            </a:extLst>
          </p:cNvPr>
          <p:cNvSpPr/>
          <p:nvPr/>
        </p:nvSpPr>
        <p:spPr>
          <a:xfrm>
            <a:off x="1781620" y="2976104"/>
            <a:ext cx="2071562" cy="606056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/>
              <a:t>MEASURABLE</a:t>
            </a:r>
            <a:endParaRPr lang="en-GB" dirty="0"/>
          </a:p>
        </p:txBody>
      </p:sp>
      <p:sp>
        <p:nvSpPr>
          <p:cNvPr id="22" name="Rectangle: Rounded Corners 21">
            <a:extLst>
              <a:ext uri="{FF2B5EF4-FFF2-40B4-BE49-F238E27FC236}">
                <a16:creationId xmlns:a16="http://schemas.microsoft.com/office/drawing/2014/main" id="{E4CEB2DA-0AF8-208D-D5BE-8D9E73803B62}"/>
              </a:ext>
            </a:extLst>
          </p:cNvPr>
          <p:cNvSpPr/>
          <p:nvPr/>
        </p:nvSpPr>
        <p:spPr>
          <a:xfrm>
            <a:off x="1781620" y="3798355"/>
            <a:ext cx="2071562" cy="606056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/>
              <a:t>ATTAINABLE </a:t>
            </a:r>
            <a:endParaRPr lang="en-GB" dirty="0"/>
          </a:p>
        </p:txBody>
      </p:sp>
      <p:sp>
        <p:nvSpPr>
          <p:cNvPr id="24" name="Rectangle: Rounded Corners 23">
            <a:extLst>
              <a:ext uri="{FF2B5EF4-FFF2-40B4-BE49-F238E27FC236}">
                <a16:creationId xmlns:a16="http://schemas.microsoft.com/office/drawing/2014/main" id="{0BD88B3B-1FCF-DC20-4468-639815C8D3BE}"/>
              </a:ext>
            </a:extLst>
          </p:cNvPr>
          <p:cNvSpPr/>
          <p:nvPr/>
        </p:nvSpPr>
        <p:spPr>
          <a:xfrm>
            <a:off x="1781620" y="4570894"/>
            <a:ext cx="2071562" cy="606056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/>
              <a:t>RELEVANT </a:t>
            </a:r>
            <a:endParaRPr lang="en-GB" dirty="0"/>
          </a:p>
        </p:txBody>
      </p:sp>
      <p:sp>
        <p:nvSpPr>
          <p:cNvPr id="26" name="Rectangle: Rounded Corners 25">
            <a:extLst>
              <a:ext uri="{FF2B5EF4-FFF2-40B4-BE49-F238E27FC236}">
                <a16:creationId xmlns:a16="http://schemas.microsoft.com/office/drawing/2014/main" id="{80A0DA34-75AD-CC41-AE1A-AD455C4FD2AC}"/>
              </a:ext>
            </a:extLst>
          </p:cNvPr>
          <p:cNvSpPr/>
          <p:nvPr/>
        </p:nvSpPr>
        <p:spPr>
          <a:xfrm>
            <a:off x="1781620" y="5357360"/>
            <a:ext cx="2071562" cy="606056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/>
              <a:t>TIMELY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65890852"/>
      </p:ext>
    </p:extLst>
  </p:cSld>
  <p:clrMapOvr>
    <a:masterClrMapping/>
  </p:clrMapOvr>
  <p:transition spd="slow">
    <p:push dir="u"/>
  </p:transition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3978657-55AC-0E1D-59D0-1C8618D0A92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35E3C2-D8A7-5E9E-63EF-F71448CE495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3762" y="785806"/>
            <a:ext cx="10924476" cy="532631"/>
          </a:xfrm>
        </p:spPr>
        <p:txBody>
          <a:bodyPr>
            <a:normAutofit fontScale="90000"/>
          </a:bodyPr>
          <a:lstStyle/>
          <a:p>
            <a:r>
              <a:rPr lang="en-US" dirty="0"/>
              <a:t>Unit-4: topic summery</a:t>
            </a:r>
            <a:endParaRPr lang="en-GB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5F5417B-7328-2BEB-4190-5C651496DD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GROWTH MARKETING PLAN</a:t>
            </a: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75FE771-D3BA-6A8D-2E09-A4F5E8D482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18</a:t>
            </a:fld>
            <a:endParaRPr lang="en-US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238F64B4-4BF9-F882-F17E-DAD3A37BBB6F}"/>
              </a:ext>
            </a:extLst>
          </p:cNvPr>
          <p:cNvSpPr/>
          <p:nvPr/>
        </p:nvSpPr>
        <p:spPr>
          <a:xfrm>
            <a:off x="85061" y="2222204"/>
            <a:ext cx="12106940" cy="454675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endParaRPr lang="en-GB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13DA9CA5-7488-B8E3-4D60-FE9592734435}"/>
              </a:ext>
            </a:extLst>
          </p:cNvPr>
          <p:cNvSpPr/>
          <p:nvPr/>
        </p:nvSpPr>
        <p:spPr>
          <a:xfrm>
            <a:off x="5305647" y="2512839"/>
            <a:ext cx="6539023" cy="4616648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en-GB" sz="2000" dirty="0">
                <a:solidFill>
                  <a:schemeClr val="bg1">
                    <a:lumMod val="85000"/>
                    <a:lumOff val="15000"/>
                  </a:schemeClr>
                </a:solidFill>
              </a:rPr>
              <a:t>There are three key mobilizing factors becoming lifelong learners: </a:t>
            </a:r>
          </a:p>
          <a:p>
            <a:endParaRPr lang="en-GB" sz="2000" dirty="0">
              <a:solidFill>
                <a:schemeClr val="bg1">
                  <a:lumMod val="85000"/>
                  <a:lumOff val="15000"/>
                </a:schemeClr>
              </a:solidFill>
            </a:endParaRPr>
          </a:p>
          <a:p>
            <a:pPr marL="800100" lvl="1" indent="-342900">
              <a:buFont typeface="+mj-lt"/>
              <a:buAutoNum type="arabicPeriod"/>
            </a:pPr>
            <a:r>
              <a:rPr lang="en-GB" sz="2000" dirty="0">
                <a:solidFill>
                  <a:schemeClr val="bg1">
                    <a:lumMod val="85000"/>
                    <a:lumOff val="15000"/>
                  </a:schemeClr>
                </a:solidFill>
              </a:rPr>
              <a:t>Lifelong learning mindset. </a:t>
            </a:r>
          </a:p>
          <a:p>
            <a:pPr marL="800100" lvl="1" indent="-342900">
              <a:buFont typeface="+mj-lt"/>
              <a:buAutoNum type="arabicPeriod"/>
            </a:pPr>
            <a:r>
              <a:rPr lang="en-GB" sz="2000" dirty="0">
                <a:solidFill>
                  <a:schemeClr val="bg1">
                    <a:lumMod val="85000"/>
                    <a:lumOff val="15000"/>
                  </a:schemeClr>
                </a:solidFill>
              </a:rPr>
              <a:t>Acquire good learning habits</a:t>
            </a:r>
          </a:p>
          <a:p>
            <a:pPr marL="800100" lvl="1" indent="-342900">
              <a:buFont typeface="+mj-lt"/>
              <a:buAutoNum type="arabicPeriod"/>
            </a:pPr>
            <a:r>
              <a:rPr lang="en-GB" sz="2000" dirty="0">
                <a:solidFill>
                  <a:schemeClr val="bg1">
                    <a:lumMod val="85000"/>
                    <a:lumOff val="15000"/>
                  </a:schemeClr>
                </a:solidFill>
              </a:rPr>
              <a:t>Become a self-directed learner. </a:t>
            </a:r>
          </a:p>
          <a:p>
            <a:endParaRPr lang="en-US" sz="2000" dirty="0">
              <a:solidFill>
                <a:schemeClr val="bg1">
                  <a:lumMod val="85000"/>
                  <a:lumOff val="15000"/>
                </a:schemeClr>
              </a:solidFill>
            </a:endParaRPr>
          </a:p>
          <a:p>
            <a:r>
              <a:rPr lang="en-US" sz="2000" dirty="0">
                <a:solidFill>
                  <a:schemeClr val="bg1">
                    <a:lumMod val="85000"/>
                    <a:lumOff val="15000"/>
                  </a:schemeClr>
                </a:solidFill>
              </a:rPr>
              <a:t>Skills are most important for my future:</a:t>
            </a:r>
          </a:p>
          <a:p>
            <a:endParaRPr lang="en-GB" sz="2000" dirty="0">
              <a:solidFill>
                <a:schemeClr val="bg1">
                  <a:lumMod val="85000"/>
                  <a:lumOff val="15000"/>
                </a:schemeClr>
              </a:solidFill>
            </a:endParaRP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bg1">
                    <a:lumMod val="85000"/>
                    <a:lumOff val="15000"/>
                  </a:schemeClr>
                </a:solidFill>
              </a:rPr>
              <a:t>Taking risks, delving in new situations</a:t>
            </a:r>
            <a:endParaRPr lang="en-GB" sz="2000" dirty="0">
              <a:solidFill>
                <a:schemeClr val="bg1">
                  <a:lumMod val="85000"/>
                  <a:lumOff val="15000"/>
                </a:schemeClr>
              </a:solidFill>
            </a:endParaRP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bg1">
                    <a:lumMod val="85000"/>
                    <a:lumOff val="15000"/>
                  </a:schemeClr>
                </a:solidFill>
              </a:rPr>
              <a:t>Learn from the mistakes </a:t>
            </a:r>
            <a:endParaRPr lang="en-GB" sz="2000" dirty="0">
              <a:solidFill>
                <a:schemeClr val="bg1">
                  <a:lumMod val="85000"/>
                  <a:lumOff val="15000"/>
                </a:schemeClr>
              </a:solidFill>
            </a:endParaRP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bg1">
                    <a:lumMod val="85000"/>
                    <a:lumOff val="15000"/>
                  </a:schemeClr>
                </a:solidFill>
              </a:rPr>
              <a:t>Learn and unlearn habits</a:t>
            </a:r>
            <a:endParaRPr lang="en-GB" sz="2000" dirty="0">
              <a:solidFill>
                <a:schemeClr val="bg1">
                  <a:lumMod val="85000"/>
                  <a:lumOff val="15000"/>
                </a:schemeClr>
              </a:solidFill>
            </a:endParaRPr>
          </a:p>
          <a:p>
            <a:pPr marL="685800" indent="-685800">
              <a:buFont typeface="Arial" panose="020B0604020202020204" pitchFamily="34" charset="0"/>
              <a:buChar char="•"/>
            </a:pPr>
            <a:endParaRPr lang="en-US" sz="5400" b="0" cap="none" spc="0" dirty="0">
              <a:ln w="0"/>
              <a:solidFill>
                <a:schemeClr val="accent3">
                  <a:lumMod val="25000"/>
                </a:schemeClr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18D510F9-D625-0184-9FA4-26C4E2B27C4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4605" y="2464027"/>
            <a:ext cx="4833907" cy="3899986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30921334-AFAB-0FA9-C32A-2204666EE777}"/>
              </a:ext>
            </a:extLst>
          </p:cNvPr>
          <p:cNvSpPr txBox="1"/>
          <p:nvPr/>
        </p:nvSpPr>
        <p:spPr>
          <a:xfrm>
            <a:off x="676293" y="1209418"/>
            <a:ext cx="1092447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800" dirty="0">
                <a:solidFill>
                  <a:schemeClr val="bg1">
                    <a:lumMod val="85000"/>
                    <a:lumOff val="15000"/>
                  </a:schemeClr>
                </a:solidFill>
              </a:rPr>
              <a:t>“Becoming a Lifelong Learner”</a:t>
            </a:r>
            <a:endParaRPr lang="en-GB" sz="4800" dirty="0">
              <a:solidFill>
                <a:schemeClr val="bg1">
                  <a:lumMod val="85000"/>
                  <a:lumOff val="1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356950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BD8C4C-7C0E-8605-1C45-F4C7685B0F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13785" y="863486"/>
            <a:ext cx="6444179" cy="603801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sz="4400" b="0" i="0" kern="1200" cap="all" baseline="0" dirty="0">
                <a:latin typeface="+mj-lt"/>
                <a:ea typeface="+mj-ea"/>
                <a:cs typeface="+mj-cs"/>
              </a:rPr>
              <a:t>references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57BC4EB-20B1-0EE6-911D-1F43346459F0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>
            <a:off x="-2067304" y="2231454"/>
            <a:ext cx="4564376" cy="42976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 b="0" i="0" kern="1200">
                <a:latin typeface="+mn-lt"/>
                <a:ea typeface="Batang" panose="02030600000101010101" pitchFamily="18" charset="-127"/>
                <a:cs typeface="+mn-cs"/>
              </a:rPr>
              <a:t>GROWTH MARKETING PLAN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4C69EC6-BB60-2BA3-E444-6681CA5573B0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2" y="6492513"/>
            <a:ext cx="429207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CC057153-B650-4DEB-B370-79DDCFDCE934}" type="slidenum">
              <a:rPr lang="en-US" smtClean="0"/>
              <a:pPr>
                <a:spcAft>
                  <a:spcPts val="600"/>
                </a:spcAft>
              </a:pPr>
              <a:t>19</a:t>
            </a:fld>
            <a:endParaRPr lang="en-US"/>
          </a:p>
        </p:txBody>
      </p:sp>
      <p:pic>
        <p:nvPicPr>
          <p:cNvPr id="7" name="Picture 6" descr="Woman studying book in library">
            <a:extLst>
              <a:ext uri="{FF2B5EF4-FFF2-40B4-BE49-F238E27FC236}">
                <a16:creationId xmlns:a16="http://schemas.microsoft.com/office/drawing/2014/main" id="{13E4F0FD-9EFE-A10E-14C4-8D7DA131005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430" r="29428" b="-2"/>
          <a:stretch>
            <a:fillRect/>
          </a:stretch>
        </p:blipFill>
        <p:spPr>
          <a:xfrm>
            <a:off x="598328" y="1"/>
            <a:ext cx="4124206" cy="6858000"/>
          </a:xfrm>
          <a:prstGeom prst="rect">
            <a:avLst/>
          </a:prstGeom>
          <a:noFill/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EC71449B-0312-063B-208D-44CBE85DA9DB}"/>
              </a:ext>
            </a:extLst>
          </p:cNvPr>
          <p:cNvSpPr txBox="1"/>
          <p:nvPr/>
        </p:nvSpPr>
        <p:spPr>
          <a:xfrm>
            <a:off x="5018092" y="1751904"/>
            <a:ext cx="6444179" cy="460237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228600">
              <a:lnSpc>
                <a:spcPct val="110000"/>
              </a:lnSpc>
              <a:spcBef>
                <a:spcPts val="500"/>
              </a:spcBef>
            </a:pPr>
            <a:r>
              <a:rPr lang="en-US" sz="1400" dirty="0"/>
              <a:t>[1] </a:t>
            </a:r>
            <a:r>
              <a:rPr lang="en-US" sz="1400" dirty="0" err="1"/>
              <a:t>Wongwanich</a:t>
            </a:r>
            <a:r>
              <a:rPr lang="en-US" sz="1400" dirty="0"/>
              <a:t>, T., </a:t>
            </a:r>
            <a:r>
              <a:rPr lang="en-US" sz="1400" dirty="0" err="1"/>
              <a:t>Pathumcharoenwattana</a:t>
            </a:r>
            <a:r>
              <a:rPr lang="en-US" sz="1400" dirty="0"/>
              <a:t>, W., &amp; Ratana-Ubol, A. (2026). Design principles for developing the module to enhance lifelong learning mindset, learning habits, and self-directed learning of elementary school teachers. Social Sciences &amp; Humanities Open, 13, Article 102651. </a:t>
            </a:r>
            <a:r>
              <a:rPr lang="en-US" sz="1400" dirty="0"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https://doi.org/10.1016/j.ssaho.2026.102651</a:t>
            </a:r>
            <a:endParaRPr lang="en-US" sz="1400" dirty="0"/>
          </a:p>
          <a:p>
            <a:pPr marL="228600">
              <a:lnSpc>
                <a:spcPct val="110000"/>
              </a:lnSpc>
              <a:spcBef>
                <a:spcPts val="500"/>
              </a:spcBef>
            </a:pPr>
            <a:endParaRPr lang="en-US" sz="1400" dirty="0"/>
          </a:p>
          <a:p>
            <a:pPr marL="228600">
              <a:lnSpc>
                <a:spcPct val="110000"/>
              </a:lnSpc>
              <a:spcBef>
                <a:spcPts val="500"/>
              </a:spcBef>
            </a:pPr>
            <a:r>
              <a:rPr lang="en-US" sz="1400" dirty="0"/>
              <a:t>[2] </a:t>
            </a:r>
            <a:r>
              <a:rPr lang="en-US" sz="1400" dirty="0" err="1"/>
              <a:t>Vaszkun</a:t>
            </a:r>
            <a:r>
              <a:rPr lang="en-US" sz="1400" dirty="0"/>
              <a:t>, B., &amp; </a:t>
            </a:r>
            <a:r>
              <a:rPr lang="en-US" sz="1400" dirty="0" err="1"/>
              <a:t>Mihalkov</a:t>
            </a:r>
            <a:r>
              <a:rPr lang="en-US" sz="1400" dirty="0"/>
              <a:t> Szakács, K. (2025). Looking for student success factors outside of the educators’ scope: The effect of digital literacy, personal skills, and learning habits and conditions on self-evaluated online learning effectiveness in management education. The International Journal of Management Education, 23(2), Article 101188. </a:t>
            </a:r>
            <a:r>
              <a:rPr lang="en-US" sz="1400" u="sng" dirty="0"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https://doi.org/10.1016/j.ijme.2025.101188</a:t>
            </a:r>
            <a:r>
              <a:rPr lang="en-US" sz="1400" u="sng" dirty="0"/>
              <a:t> </a:t>
            </a:r>
          </a:p>
          <a:p>
            <a:pPr marL="228600">
              <a:lnSpc>
                <a:spcPct val="110000"/>
              </a:lnSpc>
              <a:spcBef>
                <a:spcPts val="500"/>
              </a:spcBef>
            </a:pPr>
            <a:endParaRPr lang="en-US" sz="1400" dirty="0"/>
          </a:p>
          <a:p>
            <a:pPr marL="228600">
              <a:lnSpc>
                <a:spcPct val="110000"/>
              </a:lnSpc>
              <a:spcBef>
                <a:spcPts val="500"/>
              </a:spcBef>
            </a:pPr>
            <a:r>
              <a:rPr lang="en-US" sz="1400" dirty="0"/>
              <a:t>[3] </a:t>
            </a:r>
            <a:r>
              <a:rPr lang="en-US" sz="1400" dirty="0" err="1"/>
              <a:t>Cannavacciuolo</a:t>
            </a:r>
            <a:r>
              <a:rPr lang="en-US" sz="1400" dirty="0"/>
              <a:t>, L., Iandoli, L., </a:t>
            </a:r>
            <a:r>
              <a:rPr lang="en-US" sz="1400" dirty="0" err="1"/>
              <a:t>Ponsiglione</a:t>
            </a:r>
            <a:r>
              <a:rPr lang="en-US" sz="1400" dirty="0"/>
              <a:t>, C., &amp; Zollo, G. (2017). Learning by failure vs learning by habits: Entrepreneurial learning micro-strategies as determinants of the emergence of co-located entrepreneurial networks. International Journal of Entrepreneurial </a:t>
            </a:r>
            <a:r>
              <a:rPr lang="en-US" sz="1400" dirty="0" err="1"/>
              <a:t>Behaviour</a:t>
            </a:r>
            <a:r>
              <a:rPr lang="en-US" sz="1400" dirty="0"/>
              <a:t> &amp; Research, 23(3), 524–546. https://doi.org/10.1108/IJEBR-11-2015-0238</a:t>
            </a:r>
          </a:p>
        </p:txBody>
      </p:sp>
    </p:spTree>
    <p:extLst>
      <p:ext uri="{BB962C8B-B14F-4D97-AF65-F5344CB8AC3E}">
        <p14:creationId xmlns:p14="http://schemas.microsoft.com/office/powerpoint/2010/main" val="30785343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881819-EC6A-60C5-4568-FF148B83EEC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3478" y="1748475"/>
            <a:ext cx="10924476" cy="45719"/>
          </a:xfrm>
        </p:spPr>
        <p:txBody>
          <a:bodyPr>
            <a:normAutofit fontScale="90000"/>
          </a:bodyPr>
          <a:lstStyle/>
          <a:p>
            <a:r>
              <a:rPr lang="en-US" dirty="0"/>
              <a:t>conclusion</a:t>
            </a:r>
            <a:endParaRPr lang="en-GB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CE6A487-4D66-FBE7-B275-3CBC321265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GROWTH MARKETING PLAN</a:t>
            </a: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B4F9328-AD55-12ED-F664-72021C0900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20</a:t>
            </a:fld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B7973A3-EEF2-901D-138A-3A7AA3C86413}"/>
              </a:ext>
            </a:extLst>
          </p:cNvPr>
          <p:cNvSpPr txBox="1"/>
          <p:nvPr/>
        </p:nvSpPr>
        <p:spPr>
          <a:xfrm>
            <a:off x="5794743" y="2521059"/>
            <a:ext cx="6550019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bg2">
                    <a:lumMod val="90000"/>
                    <a:lumOff val="10000"/>
                  </a:schemeClr>
                </a:solidFill>
              </a:rPr>
              <a:t>I faced many challenges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bg2">
                    <a:lumMod val="90000"/>
                    <a:lumOff val="10000"/>
                  </a:schemeClr>
                </a:solidFill>
              </a:rPr>
              <a:t>Some I could overcome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bg2">
                    <a:lumMod val="90000"/>
                    <a:lumOff val="10000"/>
                  </a:schemeClr>
                </a:solidFill>
              </a:rPr>
              <a:t>I could reflect on what to do better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bg2">
                    <a:lumMod val="90000"/>
                    <a:lumOff val="10000"/>
                  </a:schemeClr>
                </a:solidFill>
              </a:rPr>
              <a:t>I made some breakthroughs.</a:t>
            </a:r>
            <a:endParaRPr lang="en-GB" sz="2800" dirty="0">
              <a:solidFill>
                <a:schemeClr val="bg2">
                  <a:lumMod val="90000"/>
                  <a:lumOff val="10000"/>
                </a:schemeClr>
              </a:solidFill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C5658E1E-6E26-524A-5139-0AE5E14E5EF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0079" y="1905043"/>
            <a:ext cx="4711942" cy="4026107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1F09C209-4DBB-FDBF-3E4A-FD1F1E0D4BCC}"/>
              </a:ext>
            </a:extLst>
          </p:cNvPr>
          <p:cNvSpPr txBox="1"/>
          <p:nvPr/>
        </p:nvSpPr>
        <p:spPr>
          <a:xfrm>
            <a:off x="820079" y="6039293"/>
            <a:ext cx="56338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chemeClr val="bg1">
                    <a:lumMod val="85000"/>
                    <a:lumOff val="15000"/>
                  </a:schemeClr>
                </a:solidFill>
              </a:rPr>
              <a:t>Image 8</a:t>
            </a:r>
            <a:r>
              <a:rPr lang="en-US" dirty="0">
                <a:solidFill>
                  <a:schemeClr val="bg1">
                    <a:lumMod val="85000"/>
                    <a:lumOff val="15000"/>
                  </a:schemeClr>
                </a:solidFill>
              </a:rPr>
              <a:t>. </a:t>
            </a:r>
            <a:r>
              <a:rPr lang="en-GB" i="1" dirty="0">
                <a:solidFill>
                  <a:schemeClr val="bg1"/>
                </a:solidFill>
              </a:rPr>
              <a:t>Kolb’s Model: Experiential Learning Cycle</a:t>
            </a:r>
            <a:endParaRPr lang="en-GB" i="1" dirty="0">
              <a:solidFill>
                <a:schemeClr val="bg1">
                  <a:lumMod val="85000"/>
                  <a:lumOff val="15000"/>
                </a:schemeClr>
              </a:solidFill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616798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>
</file>

<file path=ppt/theme/theme1.xml><?xml version="1.0" encoding="utf-8"?>
<a:theme xmlns:a="http://schemas.openxmlformats.org/drawingml/2006/main" name="JapandiLinearHarmony">
  <a:themeElements>
    <a:clrScheme name="Japandi Linear Harmony">
      <a:dk1>
        <a:srgbClr val="000000"/>
      </a:dk1>
      <a:lt1>
        <a:srgbClr val="FFFFFF"/>
      </a:lt1>
      <a:dk2>
        <a:srgbClr val="2C3932"/>
      </a:dk2>
      <a:lt2>
        <a:srgbClr val="FEFDFB"/>
      </a:lt2>
      <a:accent1>
        <a:srgbClr val="ECE7DA"/>
      </a:accent1>
      <a:accent2>
        <a:srgbClr val="8A835B"/>
      </a:accent2>
      <a:accent3>
        <a:srgbClr val="D7D9CF"/>
      </a:accent3>
      <a:accent4>
        <a:srgbClr val="A39382"/>
      </a:accent4>
      <a:accent5>
        <a:srgbClr val="87A3BF"/>
      </a:accent5>
      <a:accent6>
        <a:srgbClr val="343826"/>
      </a:accent6>
      <a:hlink>
        <a:srgbClr val="169C9A"/>
      </a:hlink>
      <a:folHlink>
        <a:srgbClr val="E15C3D"/>
      </a:folHlink>
    </a:clrScheme>
    <a:fontScheme name="Custom 24">
      <a:majorFont>
        <a:latin typeface="Nunito Sans"/>
        <a:ea typeface=""/>
        <a:cs typeface=""/>
      </a:majorFont>
      <a:minorFont>
        <a:latin typeface="Nunito Sans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Japandi linear marketing presentation" id="{D9100712-EB1F-4491-9CB8-0D0AC4493715}" vid="{BCA198F0-C38D-4294-8912-77867E74687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DA3F46C0B2A77F4AAB923CA00B36000F" ma:contentTypeVersion="5" ma:contentTypeDescription="Create a new document." ma:contentTypeScope="" ma:versionID="c056640b8b852ba28b23e2e175cf589b">
  <xsd:schema xmlns:xsd="http://www.w3.org/2001/XMLSchema" xmlns:xs="http://www.w3.org/2001/XMLSchema" xmlns:p="http://schemas.microsoft.com/office/2006/metadata/properties" xmlns:ns3="936e02c4-a484-4998-a51a-c24e6dc61f3e" targetNamespace="http://schemas.microsoft.com/office/2006/metadata/properties" ma:root="true" ma:fieldsID="6de1c3eb75aef01ed405fab360a2dc03" ns3:_="">
    <xsd:import namespace="936e02c4-a484-4998-a51a-c24e6dc61f3e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36e02c4-a484-4998-a51a-c24e6dc61f3e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936e02c4-a484-4998-a51a-c24e6dc61f3e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0076A95E-B869-4924-915B-B3636FB5AB71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36e02c4-a484-4998-a51a-c24e6dc61f3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D1CEDABF-7176-4A42-8EF9-E5D4DD31FF6C}">
  <ds:schemaRefs>
    <ds:schemaRef ds:uri="http://schemas.microsoft.com/office/2006/documentManagement/types"/>
    <ds:schemaRef ds:uri="http://schemas.openxmlformats.org/package/2006/metadata/core-properties"/>
    <ds:schemaRef ds:uri="936e02c4-a484-4998-a51a-c24e6dc61f3e"/>
    <ds:schemaRef ds:uri="http://schemas.microsoft.com/office/infopath/2007/PartnerControls"/>
    <ds:schemaRef ds:uri="http://purl.org/dc/elements/1.1/"/>
    <ds:schemaRef ds:uri="http://purl.org/dc/terms/"/>
    <ds:schemaRef ds:uri="http://schemas.microsoft.com/office/2006/metadata/properties"/>
    <ds:schemaRef ds:uri="http://www.w3.org/XML/1998/namespace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D3301439-688F-4D19-B908-B48B62C56078}">
  <ds:schemaRefs>
    <ds:schemaRef ds:uri="http://schemas.microsoft.com/sharepoint/v3/contenttype/forms"/>
  </ds:schemaRefs>
</ds:datastoreItem>
</file>

<file path=docMetadata/LabelInfo.xml><?xml version="1.0" encoding="utf-8"?>
<clbl:labelList xmlns:clbl="http://schemas.microsoft.com/office/2020/mipLabelMetadata">
  <clbl:label id="{87867195-f2b8-4ac2-b0b6-6bb73cb33afc}" enabled="1" method="Privileged" siteId="{72f988bf-86f1-41af-91ab-2d7cd011db47}" contentBits="0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11794</TotalTime>
  <Words>1025</Words>
  <Application>Microsoft Office PowerPoint</Application>
  <PresentationFormat>Widescreen</PresentationFormat>
  <Paragraphs>189</Paragraphs>
  <Slides>20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5" baseType="lpstr">
      <vt:lpstr>Aptos</vt:lpstr>
      <vt:lpstr>Arial</vt:lpstr>
      <vt:lpstr>Nunito Sans</vt:lpstr>
      <vt:lpstr>Univers Light</vt:lpstr>
      <vt:lpstr>JapandiLinearHarmony</vt:lpstr>
      <vt:lpstr>(PDP)Professional  Development plan By: Yulian Marianov Student Number: 2537245     programme:       CertHE Computing Skill for Workplace Module:               Learning in the Digital Era Module code:    ACCA4025  Lecturer:             Martin Svejda  data:                      12/7/2026  </vt:lpstr>
      <vt:lpstr>agenda  Self-evaluation  Professional development plan  unit-4: topic summery </vt:lpstr>
      <vt:lpstr>Self  Evaluation</vt:lpstr>
      <vt:lpstr>Self  Evaluation</vt:lpstr>
      <vt:lpstr>Professional development plan</vt:lpstr>
      <vt:lpstr>Development plan</vt:lpstr>
      <vt:lpstr>My SMART GOALS</vt:lpstr>
      <vt:lpstr>Reflection goals</vt:lpstr>
      <vt:lpstr>Goals  and progress</vt:lpstr>
      <vt:lpstr>EFFECTIVE TEAMWORK</vt:lpstr>
      <vt:lpstr>PowerPoint Presentation</vt:lpstr>
      <vt:lpstr>PowerPoint Presentation</vt:lpstr>
      <vt:lpstr>PowerPoint Presentation</vt:lpstr>
      <vt:lpstr>PowerPoint Presentation</vt:lpstr>
      <vt:lpstr>my SMART GOALS</vt:lpstr>
      <vt:lpstr>PowerPoint Presentation</vt:lpstr>
      <vt:lpstr>future SMART GOALS</vt:lpstr>
      <vt:lpstr>Unit-4: topic summery</vt:lpstr>
      <vt:lpstr>references</vt:lpstr>
      <vt:lpstr>conclusion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Yuli Uts</dc:creator>
  <cp:lastModifiedBy>Yulian Marianov (2537245)</cp:lastModifiedBy>
  <cp:revision>37</cp:revision>
  <dcterms:created xsi:type="dcterms:W3CDTF">2026-07-01T13:57:59Z</dcterms:created>
  <dcterms:modified xsi:type="dcterms:W3CDTF">2026-07-15T13:03:16Z</dcterms:modified>
  <cp:contentStatus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0x010100DA3F46C0B2A77F4AAB923CA00B36000F</vt:lpwstr>
  </property>
  <property fmtid="{D5CDD505-2E9C-101B-9397-08002B2CF9AE}" pid="3" name="MediaServiceImageTags">
    <vt:lpwstr/>
  </property>
</Properties>
</file>