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67" r:id="rId3"/>
    <p:sldId id="257" r:id="rId4"/>
    <p:sldId id="258" r:id="rId5"/>
    <p:sldId id="259" r:id="rId6"/>
    <p:sldId id="260" r:id="rId7"/>
    <p:sldId id="261" r:id="rId8"/>
    <p:sldId id="262" r:id="rId9"/>
    <p:sldId id="266" r:id="rId10"/>
    <p:sldId id="263"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0D688C-9F4F-47C2-941F-5AA1B2FEE21D}" v="1" dt="2026-07-11T12:13:35.4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1699" autoAdjust="0"/>
  </p:normalViewPr>
  <p:slideViewPr>
    <p:cSldViewPr>
      <p:cViewPr varScale="1">
        <p:scale>
          <a:sx n="78" d="100"/>
          <a:sy n="78" d="100"/>
        </p:scale>
        <p:origin x="1594" y="6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5B255DB-56B3-4A70-BB38-687011DF48C8}"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F4C9F8E0-874B-4666-9AEC-D44F346109E5}">
      <dgm:prSet/>
      <dgm:spPr/>
      <dgm:t>
        <a:bodyPr/>
        <a:lstStyle/>
        <a:p>
          <a:r>
            <a:rPr lang="en-US" dirty="0"/>
            <a:t>An older man was admitted to the hospital.</a:t>
          </a:r>
        </a:p>
      </dgm:t>
    </dgm:pt>
    <dgm:pt modelId="{F62DC132-D6C8-47EF-8E27-E96EED6F823E}" type="parTrans" cxnId="{1207E231-578C-4970-A2D8-2D0EB95AB4F9}">
      <dgm:prSet/>
      <dgm:spPr/>
      <dgm:t>
        <a:bodyPr/>
        <a:lstStyle/>
        <a:p>
          <a:endParaRPr lang="en-US"/>
        </a:p>
      </dgm:t>
    </dgm:pt>
    <dgm:pt modelId="{BD1DC643-0081-43A3-990F-9FC2376A21CC}" type="sibTrans" cxnId="{1207E231-578C-4970-A2D8-2D0EB95AB4F9}">
      <dgm:prSet/>
      <dgm:spPr/>
      <dgm:t>
        <a:bodyPr/>
        <a:lstStyle/>
        <a:p>
          <a:endParaRPr lang="en-US"/>
        </a:p>
      </dgm:t>
    </dgm:pt>
    <dgm:pt modelId="{7DEA56AA-C0AE-44F8-A866-12FE62C3C7F5}">
      <dgm:prSet/>
      <dgm:spPr/>
      <dgm:t>
        <a:bodyPr/>
        <a:lstStyle/>
        <a:p>
          <a:r>
            <a:rPr lang="en-US" dirty="0"/>
            <a:t>The doctor examines the patient's condition.</a:t>
          </a:r>
        </a:p>
      </dgm:t>
    </dgm:pt>
    <dgm:pt modelId="{3C9CF226-EFA6-4D0D-95F9-626A43F1DDCD}" type="parTrans" cxnId="{FA0FC38A-9FBD-4B1A-BCF7-E56B77856A10}">
      <dgm:prSet/>
      <dgm:spPr/>
      <dgm:t>
        <a:bodyPr/>
        <a:lstStyle/>
        <a:p>
          <a:endParaRPr lang="en-US"/>
        </a:p>
      </dgm:t>
    </dgm:pt>
    <dgm:pt modelId="{A1E1A561-8E17-4F25-BE38-670A569B0B2B}" type="sibTrans" cxnId="{FA0FC38A-9FBD-4B1A-BCF7-E56B77856A10}">
      <dgm:prSet/>
      <dgm:spPr/>
      <dgm:t>
        <a:bodyPr/>
        <a:lstStyle/>
        <a:p>
          <a:endParaRPr lang="en-US"/>
        </a:p>
      </dgm:t>
    </dgm:pt>
    <dgm:pt modelId="{47B9507C-8900-415E-AFE3-B0DF07F63229}">
      <dgm:prSet/>
      <dgm:spPr/>
      <dgm:t>
        <a:bodyPr/>
        <a:lstStyle/>
        <a:p>
          <a:r>
            <a:rPr lang="en-US" dirty="0"/>
            <a:t>The nurse provides and administers daily care and medication.</a:t>
          </a:r>
        </a:p>
      </dgm:t>
    </dgm:pt>
    <dgm:pt modelId="{02C08489-D442-4248-ADCC-BFB4AE2BC7F5}" type="parTrans" cxnId="{39D257DB-C844-4A99-ADAE-1A476310ED10}">
      <dgm:prSet/>
      <dgm:spPr/>
      <dgm:t>
        <a:bodyPr/>
        <a:lstStyle/>
        <a:p>
          <a:endParaRPr lang="en-US"/>
        </a:p>
      </dgm:t>
    </dgm:pt>
    <dgm:pt modelId="{FF53C797-8A2F-4F47-ACDE-C6FE285FE8E1}" type="sibTrans" cxnId="{39D257DB-C844-4A99-ADAE-1A476310ED10}">
      <dgm:prSet/>
      <dgm:spPr/>
      <dgm:t>
        <a:bodyPr/>
        <a:lstStyle/>
        <a:p>
          <a:endParaRPr lang="en-US"/>
        </a:p>
      </dgm:t>
    </dgm:pt>
    <dgm:pt modelId="{E692EC19-0FDF-4BF5-952B-3A5CEA418C53}">
      <dgm:prSet/>
      <dgm:spPr/>
      <dgm:t>
        <a:bodyPr/>
        <a:lstStyle/>
        <a:p>
          <a:r>
            <a:rPr lang="en-US" dirty="0"/>
            <a:t>Physiotherapist helps with movement.</a:t>
          </a:r>
        </a:p>
      </dgm:t>
    </dgm:pt>
    <dgm:pt modelId="{4292D7F4-20F2-4337-8723-5B2DDA410C90}" type="parTrans" cxnId="{28CF0874-AAF0-427D-89DC-F8A277BBA86C}">
      <dgm:prSet/>
      <dgm:spPr/>
      <dgm:t>
        <a:bodyPr/>
        <a:lstStyle/>
        <a:p>
          <a:endParaRPr lang="en-US"/>
        </a:p>
      </dgm:t>
    </dgm:pt>
    <dgm:pt modelId="{6466A8FA-EBA2-4DB4-AB75-EED3CD92B2C9}" type="sibTrans" cxnId="{28CF0874-AAF0-427D-89DC-F8A277BBA86C}">
      <dgm:prSet/>
      <dgm:spPr/>
      <dgm:t>
        <a:bodyPr/>
        <a:lstStyle/>
        <a:p>
          <a:endParaRPr lang="en-US"/>
        </a:p>
      </dgm:t>
    </dgm:pt>
    <dgm:pt modelId="{3E6F6506-CF58-4FEF-8F84-0103F079D26B}">
      <dgm:prSet/>
      <dgm:spPr/>
      <dgm:t>
        <a:bodyPr/>
        <a:lstStyle/>
        <a:p>
          <a:r>
            <a:rPr lang="en-US" dirty="0"/>
            <a:t>A social worker makes arrangement for discharge.</a:t>
          </a:r>
        </a:p>
      </dgm:t>
    </dgm:pt>
    <dgm:pt modelId="{F15BE5FE-579D-472D-B0DB-67030545FC9E}" type="parTrans" cxnId="{CE40E81B-B96B-47FE-B00A-CE7CF8619D5F}">
      <dgm:prSet/>
      <dgm:spPr/>
      <dgm:t>
        <a:bodyPr/>
        <a:lstStyle/>
        <a:p>
          <a:endParaRPr lang="en-US"/>
        </a:p>
      </dgm:t>
    </dgm:pt>
    <dgm:pt modelId="{4B87D68B-53F6-4D1E-A49C-372CB7E0B0DB}" type="sibTrans" cxnId="{CE40E81B-B96B-47FE-B00A-CE7CF8619D5F}">
      <dgm:prSet/>
      <dgm:spPr/>
      <dgm:t>
        <a:bodyPr/>
        <a:lstStyle/>
        <a:p>
          <a:endParaRPr lang="en-US"/>
        </a:p>
      </dgm:t>
    </dgm:pt>
    <dgm:pt modelId="{82442664-0E94-4476-B243-E6A748D1FE3E}">
      <dgm:prSet/>
      <dgm:spPr/>
      <dgm:t>
        <a:bodyPr/>
        <a:lstStyle/>
        <a:p>
          <a:r>
            <a:rPr lang="en-US" dirty="0"/>
            <a:t>Team communicates information for improved care.</a:t>
          </a:r>
        </a:p>
      </dgm:t>
    </dgm:pt>
    <dgm:pt modelId="{40B44900-D3A7-471F-8276-B3447B0AE4A9}" type="parTrans" cxnId="{07BF85F3-1F80-45FA-9E34-112E507DF791}">
      <dgm:prSet/>
      <dgm:spPr/>
      <dgm:t>
        <a:bodyPr/>
        <a:lstStyle/>
        <a:p>
          <a:endParaRPr lang="en-US"/>
        </a:p>
      </dgm:t>
    </dgm:pt>
    <dgm:pt modelId="{2D4F396F-EC46-41E1-83B3-DDB09F2D540E}" type="sibTrans" cxnId="{07BF85F3-1F80-45FA-9E34-112E507DF791}">
      <dgm:prSet/>
      <dgm:spPr/>
      <dgm:t>
        <a:bodyPr/>
        <a:lstStyle/>
        <a:p>
          <a:endParaRPr lang="en-US"/>
        </a:p>
      </dgm:t>
    </dgm:pt>
    <dgm:pt modelId="{90FD96C0-1F8D-4284-8A29-666744887B82}" type="pres">
      <dgm:prSet presAssocID="{E5B255DB-56B3-4A70-BB38-687011DF48C8}" presName="linear" presStyleCnt="0">
        <dgm:presLayoutVars>
          <dgm:animLvl val="lvl"/>
          <dgm:resizeHandles val="exact"/>
        </dgm:presLayoutVars>
      </dgm:prSet>
      <dgm:spPr/>
    </dgm:pt>
    <dgm:pt modelId="{7DE926ED-E62D-4AB0-9C3B-DACA4B074C1D}" type="pres">
      <dgm:prSet presAssocID="{F4C9F8E0-874B-4666-9AEC-D44F346109E5}" presName="parentText" presStyleLbl="node1" presStyleIdx="0" presStyleCnt="6" custLinFactY="-7995" custLinFactNeighborX="-20" custLinFactNeighborY="-100000">
        <dgm:presLayoutVars>
          <dgm:chMax val="0"/>
          <dgm:bulletEnabled val="1"/>
        </dgm:presLayoutVars>
      </dgm:prSet>
      <dgm:spPr/>
    </dgm:pt>
    <dgm:pt modelId="{32EB8D46-9A16-482F-806A-5212C914801B}" type="pres">
      <dgm:prSet presAssocID="{BD1DC643-0081-43A3-990F-9FC2376A21CC}" presName="spacer" presStyleCnt="0"/>
      <dgm:spPr/>
    </dgm:pt>
    <dgm:pt modelId="{2855D369-A4FA-4586-802B-C50203D845D5}" type="pres">
      <dgm:prSet presAssocID="{7DEA56AA-C0AE-44F8-A866-12FE62C3C7F5}" presName="parentText" presStyleLbl="node1" presStyleIdx="1" presStyleCnt="6" custLinFactNeighborX="589" custLinFactNeighborY="56122">
        <dgm:presLayoutVars>
          <dgm:chMax val="0"/>
          <dgm:bulletEnabled val="1"/>
        </dgm:presLayoutVars>
      </dgm:prSet>
      <dgm:spPr/>
    </dgm:pt>
    <dgm:pt modelId="{1647A820-716E-4E9B-B8E4-0BAFBF1A48B1}" type="pres">
      <dgm:prSet presAssocID="{A1E1A561-8E17-4F25-BE38-670A569B0B2B}" presName="spacer" presStyleCnt="0"/>
      <dgm:spPr/>
    </dgm:pt>
    <dgm:pt modelId="{7CABEE56-E4F9-4EFC-82FC-22AE5BF325A8}" type="pres">
      <dgm:prSet presAssocID="{47B9507C-8900-415E-AFE3-B0DF07F63229}" presName="parentText" presStyleLbl="node1" presStyleIdx="2" presStyleCnt="6" custLinFactY="-204" custLinFactNeighborX="123" custLinFactNeighborY="-100000">
        <dgm:presLayoutVars>
          <dgm:chMax val="0"/>
          <dgm:bulletEnabled val="1"/>
        </dgm:presLayoutVars>
      </dgm:prSet>
      <dgm:spPr/>
    </dgm:pt>
    <dgm:pt modelId="{56A0AD7D-7FCF-4B3F-A8FB-78B677D52CD5}" type="pres">
      <dgm:prSet presAssocID="{FF53C797-8A2F-4F47-ACDE-C6FE285FE8E1}" presName="spacer" presStyleCnt="0"/>
      <dgm:spPr/>
    </dgm:pt>
    <dgm:pt modelId="{C126C7CF-3E91-4528-8D37-F783B6B92208}" type="pres">
      <dgm:prSet presAssocID="{E692EC19-0FDF-4BF5-952B-3A5CEA418C53}" presName="parentText" presStyleLbl="node1" presStyleIdx="3" presStyleCnt="6">
        <dgm:presLayoutVars>
          <dgm:chMax val="0"/>
          <dgm:bulletEnabled val="1"/>
        </dgm:presLayoutVars>
      </dgm:prSet>
      <dgm:spPr/>
    </dgm:pt>
    <dgm:pt modelId="{E0D7FE35-9EBB-412F-B6FB-90FD40BBC0D1}" type="pres">
      <dgm:prSet presAssocID="{6466A8FA-EBA2-4DB4-AB75-EED3CD92B2C9}" presName="spacer" presStyleCnt="0"/>
      <dgm:spPr/>
    </dgm:pt>
    <dgm:pt modelId="{89F532FD-27F8-4F30-8C31-D0BD7860B85A}" type="pres">
      <dgm:prSet presAssocID="{3E6F6506-CF58-4FEF-8F84-0103F079D26B}" presName="parentText" presStyleLbl="node1" presStyleIdx="4" presStyleCnt="6">
        <dgm:presLayoutVars>
          <dgm:chMax val="0"/>
          <dgm:bulletEnabled val="1"/>
        </dgm:presLayoutVars>
      </dgm:prSet>
      <dgm:spPr/>
    </dgm:pt>
    <dgm:pt modelId="{CF4DAD91-E5D5-4893-B678-2320D759E195}" type="pres">
      <dgm:prSet presAssocID="{4B87D68B-53F6-4D1E-A49C-372CB7E0B0DB}" presName="spacer" presStyleCnt="0"/>
      <dgm:spPr/>
    </dgm:pt>
    <dgm:pt modelId="{296CA671-77CF-456F-B072-CB71DB255172}" type="pres">
      <dgm:prSet presAssocID="{82442664-0E94-4476-B243-E6A748D1FE3E}" presName="parentText" presStyleLbl="node1" presStyleIdx="5" presStyleCnt="6">
        <dgm:presLayoutVars>
          <dgm:chMax val="0"/>
          <dgm:bulletEnabled val="1"/>
        </dgm:presLayoutVars>
      </dgm:prSet>
      <dgm:spPr/>
    </dgm:pt>
  </dgm:ptLst>
  <dgm:cxnLst>
    <dgm:cxn modelId="{E6FF3A01-0BC6-4525-AD6D-3486771B22FF}" type="presOf" srcId="{7DEA56AA-C0AE-44F8-A866-12FE62C3C7F5}" destId="{2855D369-A4FA-4586-802B-C50203D845D5}" srcOrd="0" destOrd="0" presId="urn:microsoft.com/office/officeart/2005/8/layout/vList2"/>
    <dgm:cxn modelId="{CE40E81B-B96B-47FE-B00A-CE7CF8619D5F}" srcId="{E5B255DB-56B3-4A70-BB38-687011DF48C8}" destId="{3E6F6506-CF58-4FEF-8F84-0103F079D26B}" srcOrd="4" destOrd="0" parTransId="{F15BE5FE-579D-472D-B0DB-67030545FC9E}" sibTransId="{4B87D68B-53F6-4D1E-A49C-372CB7E0B0DB}"/>
    <dgm:cxn modelId="{1207E231-578C-4970-A2D8-2D0EB95AB4F9}" srcId="{E5B255DB-56B3-4A70-BB38-687011DF48C8}" destId="{F4C9F8E0-874B-4666-9AEC-D44F346109E5}" srcOrd="0" destOrd="0" parTransId="{F62DC132-D6C8-47EF-8E27-E96EED6F823E}" sibTransId="{BD1DC643-0081-43A3-990F-9FC2376A21CC}"/>
    <dgm:cxn modelId="{1952B55E-52B9-4E04-8A93-4FEAA48A6D8B}" type="presOf" srcId="{3E6F6506-CF58-4FEF-8F84-0103F079D26B}" destId="{89F532FD-27F8-4F30-8C31-D0BD7860B85A}" srcOrd="0" destOrd="0" presId="urn:microsoft.com/office/officeart/2005/8/layout/vList2"/>
    <dgm:cxn modelId="{C381A95F-512D-4B75-8921-6E1DD08EB8A2}" type="presOf" srcId="{E5B255DB-56B3-4A70-BB38-687011DF48C8}" destId="{90FD96C0-1F8D-4284-8A29-666744887B82}" srcOrd="0" destOrd="0" presId="urn:microsoft.com/office/officeart/2005/8/layout/vList2"/>
    <dgm:cxn modelId="{28CF0874-AAF0-427D-89DC-F8A277BBA86C}" srcId="{E5B255DB-56B3-4A70-BB38-687011DF48C8}" destId="{E692EC19-0FDF-4BF5-952B-3A5CEA418C53}" srcOrd="3" destOrd="0" parTransId="{4292D7F4-20F2-4337-8723-5B2DDA410C90}" sibTransId="{6466A8FA-EBA2-4DB4-AB75-EED3CD92B2C9}"/>
    <dgm:cxn modelId="{42EB0759-6A85-4898-8336-21155D135284}" type="presOf" srcId="{82442664-0E94-4476-B243-E6A748D1FE3E}" destId="{296CA671-77CF-456F-B072-CB71DB255172}" srcOrd="0" destOrd="0" presId="urn:microsoft.com/office/officeart/2005/8/layout/vList2"/>
    <dgm:cxn modelId="{FA0FC38A-9FBD-4B1A-BCF7-E56B77856A10}" srcId="{E5B255DB-56B3-4A70-BB38-687011DF48C8}" destId="{7DEA56AA-C0AE-44F8-A866-12FE62C3C7F5}" srcOrd="1" destOrd="0" parTransId="{3C9CF226-EFA6-4D0D-95F9-626A43F1DDCD}" sibTransId="{A1E1A561-8E17-4F25-BE38-670A569B0B2B}"/>
    <dgm:cxn modelId="{CCB83891-7394-49D2-AA39-020BBEF43A1F}" type="presOf" srcId="{47B9507C-8900-415E-AFE3-B0DF07F63229}" destId="{7CABEE56-E4F9-4EFC-82FC-22AE5BF325A8}" srcOrd="0" destOrd="0" presId="urn:microsoft.com/office/officeart/2005/8/layout/vList2"/>
    <dgm:cxn modelId="{7B15DFAF-C60D-477D-ADCB-0315339F2DDB}" type="presOf" srcId="{E692EC19-0FDF-4BF5-952B-3A5CEA418C53}" destId="{C126C7CF-3E91-4528-8D37-F783B6B92208}" srcOrd="0" destOrd="0" presId="urn:microsoft.com/office/officeart/2005/8/layout/vList2"/>
    <dgm:cxn modelId="{139298CA-D6EA-4337-8884-F91F12536472}" type="presOf" srcId="{F4C9F8E0-874B-4666-9AEC-D44F346109E5}" destId="{7DE926ED-E62D-4AB0-9C3B-DACA4B074C1D}" srcOrd="0" destOrd="0" presId="urn:microsoft.com/office/officeart/2005/8/layout/vList2"/>
    <dgm:cxn modelId="{39D257DB-C844-4A99-ADAE-1A476310ED10}" srcId="{E5B255DB-56B3-4A70-BB38-687011DF48C8}" destId="{47B9507C-8900-415E-AFE3-B0DF07F63229}" srcOrd="2" destOrd="0" parTransId="{02C08489-D442-4248-ADCC-BFB4AE2BC7F5}" sibTransId="{FF53C797-8A2F-4F47-ACDE-C6FE285FE8E1}"/>
    <dgm:cxn modelId="{07BF85F3-1F80-45FA-9E34-112E507DF791}" srcId="{E5B255DB-56B3-4A70-BB38-687011DF48C8}" destId="{82442664-0E94-4476-B243-E6A748D1FE3E}" srcOrd="5" destOrd="0" parTransId="{40B44900-D3A7-471F-8276-B3447B0AE4A9}" sibTransId="{2D4F396F-EC46-41E1-83B3-DDB09F2D540E}"/>
    <dgm:cxn modelId="{7EA465D4-364B-4EB7-9454-CFAB435FA461}" type="presParOf" srcId="{90FD96C0-1F8D-4284-8A29-666744887B82}" destId="{7DE926ED-E62D-4AB0-9C3B-DACA4B074C1D}" srcOrd="0" destOrd="0" presId="urn:microsoft.com/office/officeart/2005/8/layout/vList2"/>
    <dgm:cxn modelId="{D90F68F8-8EE0-42C7-8D07-A47A29EFC1E6}" type="presParOf" srcId="{90FD96C0-1F8D-4284-8A29-666744887B82}" destId="{32EB8D46-9A16-482F-806A-5212C914801B}" srcOrd="1" destOrd="0" presId="urn:microsoft.com/office/officeart/2005/8/layout/vList2"/>
    <dgm:cxn modelId="{41739454-2473-41C7-8823-230CD1B414C0}" type="presParOf" srcId="{90FD96C0-1F8D-4284-8A29-666744887B82}" destId="{2855D369-A4FA-4586-802B-C50203D845D5}" srcOrd="2" destOrd="0" presId="urn:microsoft.com/office/officeart/2005/8/layout/vList2"/>
    <dgm:cxn modelId="{FB2A2836-EFE2-4AC7-AEE4-7146FFE2F936}" type="presParOf" srcId="{90FD96C0-1F8D-4284-8A29-666744887B82}" destId="{1647A820-716E-4E9B-B8E4-0BAFBF1A48B1}" srcOrd="3" destOrd="0" presId="urn:microsoft.com/office/officeart/2005/8/layout/vList2"/>
    <dgm:cxn modelId="{3D13EE95-8A2B-48E2-9B31-2DAEEBF96538}" type="presParOf" srcId="{90FD96C0-1F8D-4284-8A29-666744887B82}" destId="{7CABEE56-E4F9-4EFC-82FC-22AE5BF325A8}" srcOrd="4" destOrd="0" presId="urn:microsoft.com/office/officeart/2005/8/layout/vList2"/>
    <dgm:cxn modelId="{DDFC4D92-8FEE-477E-8170-8148672627CE}" type="presParOf" srcId="{90FD96C0-1F8D-4284-8A29-666744887B82}" destId="{56A0AD7D-7FCF-4B3F-A8FB-78B677D52CD5}" srcOrd="5" destOrd="0" presId="urn:microsoft.com/office/officeart/2005/8/layout/vList2"/>
    <dgm:cxn modelId="{FC564F5F-44B8-416A-8D51-51693F7B2687}" type="presParOf" srcId="{90FD96C0-1F8D-4284-8A29-666744887B82}" destId="{C126C7CF-3E91-4528-8D37-F783B6B92208}" srcOrd="6" destOrd="0" presId="urn:microsoft.com/office/officeart/2005/8/layout/vList2"/>
    <dgm:cxn modelId="{7E04DEAF-0369-4A58-B946-B0725DBF3FBE}" type="presParOf" srcId="{90FD96C0-1F8D-4284-8A29-666744887B82}" destId="{E0D7FE35-9EBB-412F-B6FB-90FD40BBC0D1}" srcOrd="7" destOrd="0" presId="urn:microsoft.com/office/officeart/2005/8/layout/vList2"/>
    <dgm:cxn modelId="{EE9333FE-7E20-4039-AAB7-0FBC8E2D43C6}" type="presParOf" srcId="{90FD96C0-1F8D-4284-8A29-666744887B82}" destId="{89F532FD-27F8-4F30-8C31-D0BD7860B85A}" srcOrd="8" destOrd="0" presId="urn:microsoft.com/office/officeart/2005/8/layout/vList2"/>
    <dgm:cxn modelId="{4636AC96-1A87-41CF-992A-2633C51F04D0}" type="presParOf" srcId="{90FD96C0-1F8D-4284-8A29-666744887B82}" destId="{CF4DAD91-E5D5-4893-B678-2320D759E195}" srcOrd="9" destOrd="0" presId="urn:microsoft.com/office/officeart/2005/8/layout/vList2"/>
    <dgm:cxn modelId="{DDB1FCE2-E9E1-4367-A526-2432DF6C396C}" type="presParOf" srcId="{90FD96C0-1F8D-4284-8A29-666744887B82}" destId="{296CA671-77CF-456F-B072-CB71DB255172}"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99F717C-C179-4FA6-959E-E7C28C92D784}" type="doc">
      <dgm:prSet loTypeId="urn:microsoft.com/office/officeart/2005/8/layout/matrix3" loCatId="matrix" qsTypeId="urn:microsoft.com/office/officeart/2005/8/quickstyle/simple1" qsCatId="simple" csTypeId="urn:microsoft.com/office/officeart/2005/8/colors/colorful1" csCatId="colorful"/>
      <dgm:spPr/>
      <dgm:t>
        <a:bodyPr/>
        <a:lstStyle/>
        <a:p>
          <a:endParaRPr lang="en-US"/>
        </a:p>
      </dgm:t>
    </dgm:pt>
    <dgm:pt modelId="{8D7FC705-74CC-4D87-9CEE-C3B7A31C6225}">
      <dgm:prSet/>
      <dgm:spPr/>
      <dgm:t>
        <a:bodyPr/>
        <a:lstStyle/>
        <a:p>
          <a:r>
            <a:rPr lang="en-US"/>
            <a:t>Work is more effective when done in teams.</a:t>
          </a:r>
        </a:p>
      </dgm:t>
    </dgm:pt>
    <dgm:pt modelId="{C71E3A42-4988-47CD-ABFC-7DF9A0C0430B}" type="parTrans" cxnId="{3B35E030-6A1E-4667-B5E1-4AF05A14CE7E}">
      <dgm:prSet/>
      <dgm:spPr/>
      <dgm:t>
        <a:bodyPr/>
        <a:lstStyle/>
        <a:p>
          <a:endParaRPr lang="en-US"/>
        </a:p>
      </dgm:t>
    </dgm:pt>
    <dgm:pt modelId="{F694ADE0-EA18-41ED-9F85-572E986B5779}" type="sibTrans" cxnId="{3B35E030-6A1E-4667-B5E1-4AF05A14CE7E}">
      <dgm:prSet/>
      <dgm:spPr/>
      <dgm:t>
        <a:bodyPr/>
        <a:lstStyle/>
        <a:p>
          <a:endParaRPr lang="en-US"/>
        </a:p>
      </dgm:t>
    </dgm:pt>
    <dgm:pt modelId="{4B210BC3-13A9-457B-A1AA-C8FBA7A04384}">
      <dgm:prSet/>
      <dgm:spPr/>
      <dgm:t>
        <a:bodyPr/>
        <a:lstStyle/>
        <a:p>
          <a:r>
            <a:rPr lang="en-US"/>
            <a:t>Lots of communication is crucial.</a:t>
          </a:r>
        </a:p>
      </dgm:t>
    </dgm:pt>
    <dgm:pt modelId="{231D9B4A-F52A-475A-8D26-1B0BE6EB7BE0}" type="parTrans" cxnId="{831D3A24-91AE-4ED6-B34A-1E1AF4EF5EBF}">
      <dgm:prSet/>
      <dgm:spPr/>
      <dgm:t>
        <a:bodyPr/>
        <a:lstStyle/>
        <a:p>
          <a:endParaRPr lang="en-US"/>
        </a:p>
      </dgm:t>
    </dgm:pt>
    <dgm:pt modelId="{EDEB06BF-05C6-4946-9BBD-114D4A4E1ADA}" type="sibTrans" cxnId="{831D3A24-91AE-4ED6-B34A-1E1AF4EF5EBF}">
      <dgm:prSet/>
      <dgm:spPr/>
      <dgm:t>
        <a:bodyPr/>
        <a:lstStyle/>
        <a:p>
          <a:endParaRPr lang="en-US"/>
        </a:p>
      </dgm:t>
    </dgm:pt>
    <dgm:pt modelId="{A14157D8-1BC9-43AD-B3E3-C3824736F6FC}">
      <dgm:prSet/>
      <dgm:spPr/>
      <dgm:t>
        <a:bodyPr/>
        <a:lstStyle/>
        <a:p>
          <a:r>
            <a:rPr lang="en-US"/>
            <a:t>All team members are important.</a:t>
          </a:r>
        </a:p>
      </dgm:t>
    </dgm:pt>
    <dgm:pt modelId="{DCDB6542-8A15-416B-9A7F-820BC1D578A9}" type="parTrans" cxnId="{5FB64EEA-F079-44AF-9B04-C2A3DBF4B079}">
      <dgm:prSet/>
      <dgm:spPr/>
      <dgm:t>
        <a:bodyPr/>
        <a:lstStyle/>
        <a:p>
          <a:endParaRPr lang="en-US"/>
        </a:p>
      </dgm:t>
    </dgm:pt>
    <dgm:pt modelId="{F9AD8ECF-B640-469B-A11E-E7B407E1CC82}" type="sibTrans" cxnId="{5FB64EEA-F079-44AF-9B04-C2A3DBF4B079}">
      <dgm:prSet/>
      <dgm:spPr/>
      <dgm:t>
        <a:bodyPr/>
        <a:lstStyle/>
        <a:p>
          <a:endParaRPr lang="en-US"/>
        </a:p>
      </dgm:t>
    </dgm:pt>
    <dgm:pt modelId="{798F1E42-F811-42CB-BE03-73016C6EC0DF}">
      <dgm:prSet/>
      <dgm:spPr/>
      <dgm:t>
        <a:bodyPr/>
        <a:lstStyle/>
        <a:p>
          <a:r>
            <a:rPr lang="en-US"/>
            <a:t>Tuckman's Model is a model to understand teamwork.</a:t>
          </a:r>
        </a:p>
      </dgm:t>
    </dgm:pt>
    <dgm:pt modelId="{D31614C5-62A3-465E-B59D-8D4AC60C4398}" type="parTrans" cxnId="{B6B1E316-5BD5-43E5-925E-B535C02EE251}">
      <dgm:prSet/>
      <dgm:spPr/>
      <dgm:t>
        <a:bodyPr/>
        <a:lstStyle/>
        <a:p>
          <a:endParaRPr lang="en-US"/>
        </a:p>
      </dgm:t>
    </dgm:pt>
    <dgm:pt modelId="{AADE06BC-6D86-4EB8-9318-BD1A8C25E745}" type="sibTrans" cxnId="{B6B1E316-5BD5-43E5-925E-B535C02EE251}">
      <dgm:prSet/>
      <dgm:spPr/>
      <dgm:t>
        <a:bodyPr/>
        <a:lstStyle/>
        <a:p>
          <a:endParaRPr lang="en-US"/>
        </a:p>
      </dgm:t>
    </dgm:pt>
    <dgm:pt modelId="{08E11A87-558F-4798-9B32-6AD89A3144E1}" type="pres">
      <dgm:prSet presAssocID="{F99F717C-C179-4FA6-959E-E7C28C92D784}" presName="matrix" presStyleCnt="0">
        <dgm:presLayoutVars>
          <dgm:chMax val="1"/>
          <dgm:dir/>
          <dgm:resizeHandles val="exact"/>
        </dgm:presLayoutVars>
      </dgm:prSet>
      <dgm:spPr/>
    </dgm:pt>
    <dgm:pt modelId="{96B2D676-E01D-42EC-9F24-F09D667D278C}" type="pres">
      <dgm:prSet presAssocID="{F99F717C-C179-4FA6-959E-E7C28C92D784}" presName="diamond" presStyleLbl="bgShp" presStyleIdx="0" presStyleCnt="1"/>
      <dgm:spPr/>
    </dgm:pt>
    <dgm:pt modelId="{62317514-8A8A-4697-A0D4-9979F632F70A}" type="pres">
      <dgm:prSet presAssocID="{F99F717C-C179-4FA6-959E-E7C28C92D784}" presName="quad1" presStyleLbl="node1" presStyleIdx="0" presStyleCnt="4">
        <dgm:presLayoutVars>
          <dgm:chMax val="0"/>
          <dgm:chPref val="0"/>
          <dgm:bulletEnabled val="1"/>
        </dgm:presLayoutVars>
      </dgm:prSet>
      <dgm:spPr/>
    </dgm:pt>
    <dgm:pt modelId="{253ED50B-9199-49BD-AE91-833D7CA9902A}" type="pres">
      <dgm:prSet presAssocID="{F99F717C-C179-4FA6-959E-E7C28C92D784}" presName="quad2" presStyleLbl="node1" presStyleIdx="1" presStyleCnt="4">
        <dgm:presLayoutVars>
          <dgm:chMax val="0"/>
          <dgm:chPref val="0"/>
          <dgm:bulletEnabled val="1"/>
        </dgm:presLayoutVars>
      </dgm:prSet>
      <dgm:spPr/>
    </dgm:pt>
    <dgm:pt modelId="{56B56717-6E07-4FC6-AE4F-156F33FC8DAB}" type="pres">
      <dgm:prSet presAssocID="{F99F717C-C179-4FA6-959E-E7C28C92D784}" presName="quad3" presStyleLbl="node1" presStyleIdx="2" presStyleCnt="4">
        <dgm:presLayoutVars>
          <dgm:chMax val="0"/>
          <dgm:chPref val="0"/>
          <dgm:bulletEnabled val="1"/>
        </dgm:presLayoutVars>
      </dgm:prSet>
      <dgm:spPr/>
    </dgm:pt>
    <dgm:pt modelId="{F9FEDDA6-A18D-4CD9-B190-090E1DFD1CC0}" type="pres">
      <dgm:prSet presAssocID="{F99F717C-C179-4FA6-959E-E7C28C92D784}" presName="quad4" presStyleLbl="node1" presStyleIdx="3" presStyleCnt="4">
        <dgm:presLayoutVars>
          <dgm:chMax val="0"/>
          <dgm:chPref val="0"/>
          <dgm:bulletEnabled val="1"/>
        </dgm:presLayoutVars>
      </dgm:prSet>
      <dgm:spPr/>
    </dgm:pt>
  </dgm:ptLst>
  <dgm:cxnLst>
    <dgm:cxn modelId="{B6B1E316-5BD5-43E5-925E-B535C02EE251}" srcId="{F99F717C-C179-4FA6-959E-E7C28C92D784}" destId="{798F1E42-F811-42CB-BE03-73016C6EC0DF}" srcOrd="3" destOrd="0" parTransId="{D31614C5-62A3-465E-B59D-8D4AC60C4398}" sibTransId="{AADE06BC-6D86-4EB8-9318-BD1A8C25E745}"/>
    <dgm:cxn modelId="{5EDE4F18-1D4C-4D3F-88C9-8C99201681FD}" type="presOf" srcId="{A14157D8-1BC9-43AD-B3E3-C3824736F6FC}" destId="{56B56717-6E07-4FC6-AE4F-156F33FC8DAB}" srcOrd="0" destOrd="0" presId="urn:microsoft.com/office/officeart/2005/8/layout/matrix3"/>
    <dgm:cxn modelId="{831D3A24-91AE-4ED6-B34A-1E1AF4EF5EBF}" srcId="{F99F717C-C179-4FA6-959E-E7C28C92D784}" destId="{4B210BC3-13A9-457B-A1AA-C8FBA7A04384}" srcOrd="1" destOrd="0" parTransId="{231D9B4A-F52A-475A-8D26-1B0BE6EB7BE0}" sibTransId="{EDEB06BF-05C6-4946-9BBD-114D4A4E1ADA}"/>
    <dgm:cxn modelId="{3B35E030-6A1E-4667-B5E1-4AF05A14CE7E}" srcId="{F99F717C-C179-4FA6-959E-E7C28C92D784}" destId="{8D7FC705-74CC-4D87-9CEE-C3B7A31C6225}" srcOrd="0" destOrd="0" parTransId="{C71E3A42-4988-47CD-ABFC-7DF9A0C0430B}" sibTransId="{F694ADE0-EA18-41ED-9F85-572E986B5779}"/>
    <dgm:cxn modelId="{A515B9DA-C995-47D0-8B4B-895844108894}" type="presOf" srcId="{8D7FC705-74CC-4D87-9CEE-C3B7A31C6225}" destId="{62317514-8A8A-4697-A0D4-9979F632F70A}" srcOrd="0" destOrd="0" presId="urn:microsoft.com/office/officeart/2005/8/layout/matrix3"/>
    <dgm:cxn modelId="{9EF81EE7-FFEB-44A9-96D3-2DD9B8BAFB4F}" type="presOf" srcId="{4B210BC3-13A9-457B-A1AA-C8FBA7A04384}" destId="{253ED50B-9199-49BD-AE91-833D7CA9902A}" srcOrd="0" destOrd="0" presId="urn:microsoft.com/office/officeart/2005/8/layout/matrix3"/>
    <dgm:cxn modelId="{3AA569E7-3DB2-4077-A50C-08CD88A88AC1}" type="presOf" srcId="{798F1E42-F811-42CB-BE03-73016C6EC0DF}" destId="{F9FEDDA6-A18D-4CD9-B190-090E1DFD1CC0}" srcOrd="0" destOrd="0" presId="urn:microsoft.com/office/officeart/2005/8/layout/matrix3"/>
    <dgm:cxn modelId="{5FB64EEA-F079-44AF-9B04-C2A3DBF4B079}" srcId="{F99F717C-C179-4FA6-959E-E7C28C92D784}" destId="{A14157D8-1BC9-43AD-B3E3-C3824736F6FC}" srcOrd="2" destOrd="0" parTransId="{DCDB6542-8A15-416B-9A7F-820BC1D578A9}" sibTransId="{F9AD8ECF-B640-469B-A11E-E7B407E1CC82}"/>
    <dgm:cxn modelId="{E3056FF6-75F7-460F-BFC7-79456E301657}" type="presOf" srcId="{F99F717C-C179-4FA6-959E-E7C28C92D784}" destId="{08E11A87-558F-4798-9B32-6AD89A3144E1}" srcOrd="0" destOrd="0" presId="urn:microsoft.com/office/officeart/2005/8/layout/matrix3"/>
    <dgm:cxn modelId="{E15572F9-7BCF-4A24-A982-0881E16A6F40}" type="presParOf" srcId="{08E11A87-558F-4798-9B32-6AD89A3144E1}" destId="{96B2D676-E01D-42EC-9F24-F09D667D278C}" srcOrd="0" destOrd="0" presId="urn:microsoft.com/office/officeart/2005/8/layout/matrix3"/>
    <dgm:cxn modelId="{713C8FF4-0996-44AF-B96D-19B30397F0A6}" type="presParOf" srcId="{08E11A87-558F-4798-9B32-6AD89A3144E1}" destId="{62317514-8A8A-4697-A0D4-9979F632F70A}" srcOrd="1" destOrd="0" presId="urn:microsoft.com/office/officeart/2005/8/layout/matrix3"/>
    <dgm:cxn modelId="{F67C8D3F-171F-411B-8464-C1AB1F9C63AF}" type="presParOf" srcId="{08E11A87-558F-4798-9B32-6AD89A3144E1}" destId="{253ED50B-9199-49BD-AE91-833D7CA9902A}" srcOrd="2" destOrd="0" presId="urn:microsoft.com/office/officeart/2005/8/layout/matrix3"/>
    <dgm:cxn modelId="{A99A38B7-7FED-40E7-99A7-B7899EE64D6C}" type="presParOf" srcId="{08E11A87-558F-4798-9B32-6AD89A3144E1}" destId="{56B56717-6E07-4FC6-AE4F-156F33FC8DAB}" srcOrd="3" destOrd="0" presId="urn:microsoft.com/office/officeart/2005/8/layout/matrix3"/>
    <dgm:cxn modelId="{914B162A-BE98-4243-BE8B-7EF0E473D3C1}" type="presParOf" srcId="{08E11A87-558F-4798-9B32-6AD89A3144E1}" destId="{F9FEDDA6-A18D-4CD9-B190-090E1DFD1CC0}"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E926ED-E62D-4AB0-9C3B-DACA4B074C1D}">
      <dsp:nvSpPr>
        <dsp:cNvPr id="0" name=""/>
        <dsp:cNvSpPr/>
      </dsp:nvSpPr>
      <dsp:spPr>
        <a:xfrm>
          <a:off x="0" y="0"/>
          <a:ext cx="5175384" cy="91494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An older man was admitted to the hospital.</a:t>
          </a:r>
        </a:p>
      </dsp:txBody>
      <dsp:txXfrm>
        <a:off x="44664" y="44664"/>
        <a:ext cx="5086056" cy="825612"/>
      </dsp:txXfrm>
    </dsp:sp>
    <dsp:sp modelId="{2855D369-A4FA-4586-802B-C50203D845D5}">
      <dsp:nvSpPr>
        <dsp:cNvPr id="0" name=""/>
        <dsp:cNvSpPr/>
      </dsp:nvSpPr>
      <dsp:spPr>
        <a:xfrm>
          <a:off x="0" y="1064124"/>
          <a:ext cx="5175384" cy="914940"/>
        </a:xfrm>
        <a:prstGeom prst="roundRect">
          <a:avLst/>
        </a:prstGeom>
        <a:solidFill>
          <a:schemeClr val="accent2">
            <a:hueOff val="936304"/>
            <a:satOff val="-1168"/>
            <a:lumOff val="27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The doctor examines the patient's condition.</a:t>
          </a:r>
        </a:p>
      </dsp:txBody>
      <dsp:txXfrm>
        <a:off x="44664" y="1108788"/>
        <a:ext cx="5086056" cy="825612"/>
      </dsp:txXfrm>
    </dsp:sp>
    <dsp:sp modelId="{7CABEE56-E4F9-4EFC-82FC-22AE5BF325A8}">
      <dsp:nvSpPr>
        <dsp:cNvPr id="0" name=""/>
        <dsp:cNvSpPr/>
      </dsp:nvSpPr>
      <dsp:spPr>
        <a:xfrm>
          <a:off x="0" y="1940022"/>
          <a:ext cx="5175384" cy="914940"/>
        </a:xfrm>
        <a:prstGeom prst="roundRect">
          <a:avLst/>
        </a:prstGeom>
        <a:solidFill>
          <a:schemeClr val="accent2">
            <a:hueOff val="1872608"/>
            <a:satOff val="-2336"/>
            <a:lumOff val="54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The nurse provides and administers daily care and medication.</a:t>
          </a:r>
        </a:p>
      </dsp:txBody>
      <dsp:txXfrm>
        <a:off x="44664" y="1984686"/>
        <a:ext cx="5086056" cy="825612"/>
      </dsp:txXfrm>
    </dsp:sp>
    <dsp:sp modelId="{C126C7CF-3E91-4528-8D37-F783B6B92208}">
      <dsp:nvSpPr>
        <dsp:cNvPr id="0" name=""/>
        <dsp:cNvSpPr/>
      </dsp:nvSpPr>
      <dsp:spPr>
        <a:xfrm>
          <a:off x="0" y="2989309"/>
          <a:ext cx="5175384" cy="914940"/>
        </a:xfrm>
        <a:prstGeom prst="roundRect">
          <a:avLst/>
        </a:prstGeom>
        <a:solidFill>
          <a:schemeClr val="accent2">
            <a:hueOff val="2808911"/>
            <a:satOff val="-3503"/>
            <a:lumOff val="82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Physiotherapist helps with movement.</a:t>
          </a:r>
        </a:p>
      </dsp:txBody>
      <dsp:txXfrm>
        <a:off x="44664" y="3033973"/>
        <a:ext cx="5086056" cy="825612"/>
      </dsp:txXfrm>
    </dsp:sp>
    <dsp:sp modelId="{89F532FD-27F8-4F30-8C31-D0BD7860B85A}">
      <dsp:nvSpPr>
        <dsp:cNvPr id="0" name=""/>
        <dsp:cNvSpPr/>
      </dsp:nvSpPr>
      <dsp:spPr>
        <a:xfrm>
          <a:off x="0" y="3970489"/>
          <a:ext cx="5175384" cy="914940"/>
        </a:xfrm>
        <a:prstGeom prst="roundRect">
          <a:avLst/>
        </a:prstGeom>
        <a:solidFill>
          <a:schemeClr val="accent2">
            <a:hueOff val="3745215"/>
            <a:satOff val="-4671"/>
            <a:lumOff val="10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A social worker makes arrangement for discharge.</a:t>
          </a:r>
        </a:p>
      </dsp:txBody>
      <dsp:txXfrm>
        <a:off x="44664" y="4015153"/>
        <a:ext cx="5086056" cy="825612"/>
      </dsp:txXfrm>
    </dsp:sp>
    <dsp:sp modelId="{296CA671-77CF-456F-B072-CB71DB255172}">
      <dsp:nvSpPr>
        <dsp:cNvPr id="0" name=""/>
        <dsp:cNvSpPr/>
      </dsp:nvSpPr>
      <dsp:spPr>
        <a:xfrm>
          <a:off x="0" y="4951669"/>
          <a:ext cx="5175384" cy="914940"/>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Team communicates information for improved care.</a:t>
          </a:r>
        </a:p>
      </dsp:txBody>
      <dsp:txXfrm>
        <a:off x="44664" y="4996333"/>
        <a:ext cx="5086056" cy="8256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B2D676-E01D-42EC-9F24-F09D667D278C}">
      <dsp:nvSpPr>
        <dsp:cNvPr id="0" name=""/>
        <dsp:cNvSpPr/>
      </dsp:nvSpPr>
      <dsp:spPr>
        <a:xfrm>
          <a:off x="0" y="180378"/>
          <a:ext cx="5175384" cy="5175384"/>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317514-8A8A-4697-A0D4-9979F632F70A}">
      <dsp:nvSpPr>
        <dsp:cNvPr id="0" name=""/>
        <dsp:cNvSpPr/>
      </dsp:nvSpPr>
      <dsp:spPr>
        <a:xfrm>
          <a:off x="491661" y="672039"/>
          <a:ext cx="2018399" cy="2018399"/>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Work is more effective when done in teams.</a:t>
          </a:r>
        </a:p>
      </dsp:txBody>
      <dsp:txXfrm>
        <a:off x="590191" y="770569"/>
        <a:ext cx="1821339" cy="1821339"/>
      </dsp:txXfrm>
    </dsp:sp>
    <dsp:sp modelId="{253ED50B-9199-49BD-AE91-833D7CA9902A}">
      <dsp:nvSpPr>
        <dsp:cNvPr id="0" name=""/>
        <dsp:cNvSpPr/>
      </dsp:nvSpPr>
      <dsp:spPr>
        <a:xfrm>
          <a:off x="2665322" y="672039"/>
          <a:ext cx="2018399" cy="2018399"/>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Lots of communication is crucial.</a:t>
          </a:r>
        </a:p>
      </dsp:txBody>
      <dsp:txXfrm>
        <a:off x="2763852" y="770569"/>
        <a:ext cx="1821339" cy="1821339"/>
      </dsp:txXfrm>
    </dsp:sp>
    <dsp:sp modelId="{56B56717-6E07-4FC6-AE4F-156F33FC8DAB}">
      <dsp:nvSpPr>
        <dsp:cNvPr id="0" name=""/>
        <dsp:cNvSpPr/>
      </dsp:nvSpPr>
      <dsp:spPr>
        <a:xfrm>
          <a:off x="491661" y="2845701"/>
          <a:ext cx="2018399" cy="2018399"/>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All team members are important.</a:t>
          </a:r>
        </a:p>
      </dsp:txBody>
      <dsp:txXfrm>
        <a:off x="590191" y="2944231"/>
        <a:ext cx="1821339" cy="1821339"/>
      </dsp:txXfrm>
    </dsp:sp>
    <dsp:sp modelId="{F9FEDDA6-A18D-4CD9-B190-090E1DFD1CC0}">
      <dsp:nvSpPr>
        <dsp:cNvPr id="0" name=""/>
        <dsp:cNvSpPr/>
      </dsp:nvSpPr>
      <dsp:spPr>
        <a:xfrm>
          <a:off x="2665322" y="2845701"/>
          <a:ext cx="2018399" cy="2018399"/>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Tuckman's Model is a model to understand teamwork.</a:t>
          </a:r>
        </a:p>
      </dsp:txBody>
      <dsp:txXfrm>
        <a:off x="2763852" y="2944231"/>
        <a:ext cx="1821339" cy="182133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3E27E9D-56AA-4531-BE71-C935DFEF50DC}" type="datetimeFigureOut">
              <a:rPr lang="en-US" smtClean="0"/>
              <a:t>7/20/2026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045510-9AB1-4D85-9E39-B78D9E71E7AD}" type="slidenum">
              <a:rPr lang="en-US" smtClean="0"/>
              <a:t>‹#›</a:t>
            </a:fld>
            <a:endParaRPr lang="en-US"/>
          </a:p>
        </p:txBody>
      </p:sp>
    </p:spTree>
    <p:extLst>
      <p:ext uri="{BB962C8B-B14F-4D97-AF65-F5344CB8AC3E}">
        <p14:creationId xmlns:p14="http://schemas.microsoft.com/office/powerpoint/2010/main" val="7048874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teams, different professionals in the healthcare field use their skills collectively to reach the same objective. All team members play an important role. Increased patient safety and quality care due to improved communication, trust, and teamwork. According to Meneses-La-Riva et al. (2025), teamwork includes supporting a working environment where groups manage strong performance in the services. It is one of the most crucial skills for all health and social care professionals.</a:t>
            </a:r>
          </a:p>
          <a:p>
            <a:r>
              <a:rPr lang="en-US" sz="1200" kern="1200" dirty="0">
                <a:solidFill>
                  <a:schemeClr val="tx1"/>
                </a:solidFill>
                <a:effectLst/>
                <a:latin typeface="+mn-lt"/>
                <a:ea typeface="+mn-ea"/>
                <a:cs typeface="+mn-cs"/>
              </a:rPr>
              <a:t>Teamwork skills will also help to enhance my professional growth as they will assist me to communicate and be confident in my work, as well as create an effective work team with the various disciplines in my future career path in health.</a:t>
            </a:r>
            <a:endParaRPr lang="en-US" dirty="0"/>
          </a:p>
        </p:txBody>
      </p:sp>
      <p:sp>
        <p:nvSpPr>
          <p:cNvPr id="4" name="Slide Number Placeholder 3"/>
          <p:cNvSpPr>
            <a:spLocks noGrp="1"/>
          </p:cNvSpPr>
          <p:nvPr>
            <p:ph type="sldNum" sz="quarter" idx="10"/>
          </p:nvPr>
        </p:nvSpPr>
        <p:spPr/>
        <p:txBody>
          <a:bodyPr/>
          <a:lstStyle/>
          <a:p>
            <a:fld id="{FF045510-9AB1-4D85-9E39-B78D9E71E7AD}" type="slidenum">
              <a:rPr lang="en-US" smtClean="0"/>
              <a:t>4</a:t>
            </a:fld>
            <a:endParaRPr lang="en-US"/>
          </a:p>
        </p:txBody>
      </p:sp>
    </p:spTree>
    <p:extLst>
      <p:ext uri="{BB962C8B-B14F-4D97-AF65-F5344CB8AC3E}">
        <p14:creationId xmlns:p14="http://schemas.microsoft.com/office/powerpoint/2010/main" val="12744074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Teamwork is important due to the need for collaborative effort between staff members and the sharing of information. Effective communication is an effective way of preventing errors and ensuring patient safety. According to Efthymiou (2024), in some ways, doctor-nurse teamwork can affect the overall quality of care received by patients. Caring for patients is improved by collaborative working. Collaboration also develops a friendly environment in the workplace, as employees respect each other and are able to work through their problems better. Through effective working with others, I will keep to be a better professional in my career, develop positive working relationships and be able to provide safer, person </a:t>
            </a:r>
            <a:r>
              <a:rPr lang="en-US" sz="1200" kern="1200" dirty="0" err="1">
                <a:solidFill>
                  <a:schemeClr val="tx1"/>
                </a:solidFill>
                <a:effectLst/>
                <a:latin typeface="+mn-lt"/>
                <a:ea typeface="+mn-ea"/>
                <a:cs typeface="+mn-cs"/>
              </a:rPr>
              <a:t>centred</a:t>
            </a:r>
            <a:r>
              <a:rPr lang="en-US" sz="1200" kern="1200" dirty="0">
                <a:solidFill>
                  <a:schemeClr val="tx1"/>
                </a:solidFill>
                <a:effectLst/>
                <a:latin typeface="+mn-lt"/>
                <a:ea typeface="+mn-ea"/>
                <a:cs typeface="+mn-cs"/>
              </a:rPr>
              <a:t> care which continues throughout my career.</a:t>
            </a:r>
          </a:p>
          <a:p>
            <a:pPr algn="just"/>
            <a:endParaRPr lang="en-US" dirty="0"/>
          </a:p>
        </p:txBody>
      </p:sp>
      <p:sp>
        <p:nvSpPr>
          <p:cNvPr id="4" name="Slide Number Placeholder 3"/>
          <p:cNvSpPr>
            <a:spLocks noGrp="1"/>
          </p:cNvSpPr>
          <p:nvPr>
            <p:ph type="sldNum" sz="quarter" idx="10"/>
          </p:nvPr>
        </p:nvSpPr>
        <p:spPr/>
        <p:txBody>
          <a:bodyPr/>
          <a:lstStyle/>
          <a:p>
            <a:fld id="{FF045510-9AB1-4D85-9E39-B78D9E71E7AD}" type="slidenum">
              <a:rPr lang="en-US" smtClean="0"/>
              <a:t>5</a:t>
            </a:fld>
            <a:endParaRPr lang="en-US"/>
          </a:p>
        </p:txBody>
      </p:sp>
    </p:spTree>
    <p:extLst>
      <p:ext uri="{BB962C8B-B14F-4D97-AF65-F5344CB8AC3E}">
        <p14:creationId xmlns:p14="http://schemas.microsoft.com/office/powerpoint/2010/main" val="13528840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Tuckman's Model illustrates the development and growth of teams. People meet one another initially. There may be differences in opinions if they do that. According to </a:t>
            </a:r>
            <a:r>
              <a:rPr lang="en-US" sz="1200" kern="1200" dirty="0" err="1">
                <a:solidFill>
                  <a:schemeClr val="tx1"/>
                </a:solidFill>
                <a:effectLst/>
                <a:latin typeface="+mn-lt"/>
                <a:ea typeface="+mn-ea"/>
                <a:cs typeface="+mn-cs"/>
              </a:rPr>
              <a:t>Vaida</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Șerban</a:t>
            </a:r>
            <a:r>
              <a:rPr lang="en-US" sz="1200" kern="1200" dirty="0">
                <a:solidFill>
                  <a:schemeClr val="tx1"/>
                </a:solidFill>
                <a:effectLst/>
                <a:latin typeface="+mn-lt"/>
                <a:ea typeface="+mn-ea"/>
                <a:cs typeface="+mn-cs"/>
              </a:rPr>
              <a:t> (2021), with the help of this model, it can be addressed as a requirement for a team vision. They then assign roles and get along because they work better together.  Lastly, they achieve success in completing their work. This model can assist others in the healthcare team to grasp how they function.</a:t>
            </a:r>
          </a:p>
          <a:p>
            <a:r>
              <a:rPr lang="en-US" sz="1200" kern="1200" dirty="0" err="1">
                <a:solidFill>
                  <a:schemeClr val="tx1"/>
                </a:solidFill>
                <a:effectLst/>
                <a:latin typeface="+mn-lt"/>
                <a:ea typeface="+mn-ea"/>
                <a:cs typeface="+mn-cs"/>
              </a:rPr>
              <a:t>Tuckman's</a:t>
            </a:r>
            <a:r>
              <a:rPr lang="en-US" sz="1200" kern="1200" dirty="0">
                <a:solidFill>
                  <a:schemeClr val="tx1"/>
                </a:solidFill>
                <a:effectLst/>
                <a:latin typeface="+mn-lt"/>
                <a:ea typeface="+mn-ea"/>
                <a:cs typeface="+mn-cs"/>
              </a:rPr>
              <a:t> Model of team development is helpful but assumes the teams will always go through each of the stages. In actual practice the teams can transition within the stages and sometimes more flexible models of the team dynamics can be more appropriate.</a:t>
            </a:r>
            <a:endParaRPr lang="en-US" dirty="0"/>
          </a:p>
        </p:txBody>
      </p:sp>
      <p:sp>
        <p:nvSpPr>
          <p:cNvPr id="4" name="Slide Number Placeholder 3"/>
          <p:cNvSpPr>
            <a:spLocks noGrp="1"/>
          </p:cNvSpPr>
          <p:nvPr>
            <p:ph type="sldNum" sz="quarter" idx="10"/>
          </p:nvPr>
        </p:nvSpPr>
        <p:spPr/>
        <p:txBody>
          <a:bodyPr/>
          <a:lstStyle/>
          <a:p>
            <a:fld id="{FF045510-9AB1-4D85-9E39-B78D9E71E7AD}" type="slidenum">
              <a:rPr lang="en-US" smtClean="0"/>
              <a:t>6</a:t>
            </a:fld>
            <a:endParaRPr lang="en-US"/>
          </a:p>
        </p:txBody>
      </p:sp>
    </p:spTree>
    <p:extLst>
      <p:ext uri="{BB962C8B-B14F-4D97-AF65-F5344CB8AC3E}">
        <p14:creationId xmlns:p14="http://schemas.microsoft.com/office/powerpoint/2010/main" val="32204243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Think of an older person visiting a hospital. The doctor does the treatment, the nurse gives medicines, the physiotherapist helps with the exercises, and the social worker works on the care planning after discharge. They exchange information and communicate on a regular basis. Established protocols enable them to work in harmony and deliver safe, effective, and patient-</a:t>
            </a:r>
            <a:r>
              <a:rPr lang="en-US" sz="1200" kern="1200" dirty="0" err="1">
                <a:solidFill>
                  <a:schemeClr val="tx1"/>
                </a:solidFill>
                <a:effectLst/>
                <a:latin typeface="+mn-lt"/>
                <a:ea typeface="+mn-ea"/>
                <a:cs typeface="+mn-cs"/>
              </a:rPr>
              <a:t>centred</a:t>
            </a:r>
            <a:r>
              <a:rPr lang="en-US" sz="1200" kern="1200" dirty="0">
                <a:solidFill>
                  <a:schemeClr val="tx1"/>
                </a:solidFill>
                <a:effectLst/>
                <a:latin typeface="+mn-lt"/>
                <a:ea typeface="+mn-ea"/>
                <a:cs typeface="+mn-cs"/>
              </a:rPr>
              <a:t> care. This, I would do by giving my best in communication, give some attention to others, and accept other professionals wisdom. I also acknowledge that I will need to keep becoming more at ease in the process of making connections in a thematic approach.</a:t>
            </a:r>
          </a:p>
          <a:p>
            <a:endParaRPr lang="en-US" dirty="0"/>
          </a:p>
        </p:txBody>
      </p:sp>
      <p:sp>
        <p:nvSpPr>
          <p:cNvPr id="4" name="Slide Number Placeholder 3"/>
          <p:cNvSpPr>
            <a:spLocks noGrp="1"/>
          </p:cNvSpPr>
          <p:nvPr>
            <p:ph type="sldNum" sz="quarter" idx="10"/>
          </p:nvPr>
        </p:nvSpPr>
        <p:spPr/>
        <p:txBody>
          <a:bodyPr/>
          <a:lstStyle/>
          <a:p>
            <a:fld id="{FF045510-9AB1-4D85-9E39-B78D9E71E7AD}" type="slidenum">
              <a:rPr lang="en-US" smtClean="0"/>
              <a:t>7</a:t>
            </a:fld>
            <a:endParaRPr lang="en-US"/>
          </a:p>
        </p:txBody>
      </p:sp>
    </p:spTree>
    <p:extLst>
      <p:ext uri="{BB962C8B-B14F-4D97-AF65-F5344CB8AC3E}">
        <p14:creationId xmlns:p14="http://schemas.microsoft.com/office/powerpoint/2010/main" val="5523719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It is concluded that the ability to work in teams is critical in health and social care. It boosts communication, lowers the risk of errors and offers enhanced care for patients. By understanding Tuckman's Model, we are able to demonstrate an understanding of teamwork. I will further build my healthcare collaborative abilities and will be an accomplished healthcare professional. </a:t>
            </a:r>
          </a:p>
          <a:p>
            <a:r>
              <a:rPr lang="en-US" sz="1200" kern="1200" dirty="0">
                <a:solidFill>
                  <a:schemeClr val="tx1"/>
                </a:solidFill>
                <a:effectLst/>
                <a:latin typeface="+mn-lt"/>
                <a:ea typeface="+mn-ea"/>
                <a:cs typeface="+mn-cs"/>
              </a:rPr>
              <a:t>I will continue to develop my team working skills in line with professional standards to ensure that I can deliver safe, respectful care throughout my career that is </a:t>
            </a:r>
            <a:r>
              <a:rPr lang="en-US" sz="1200" kern="1200">
                <a:solidFill>
                  <a:schemeClr val="tx1"/>
                </a:solidFill>
                <a:effectLst/>
                <a:latin typeface="+mn-lt"/>
                <a:ea typeface="+mn-ea"/>
                <a:cs typeface="+mn-cs"/>
              </a:rPr>
              <a:t>person centred, </a:t>
            </a:r>
            <a:r>
              <a:rPr lang="en-US" sz="1200" kern="1200" dirty="0">
                <a:solidFill>
                  <a:schemeClr val="tx1"/>
                </a:solidFill>
                <a:effectLst/>
                <a:latin typeface="+mn-lt"/>
                <a:ea typeface="+mn-ea"/>
                <a:cs typeface="+mn-cs"/>
              </a:rPr>
              <a:t>in line with NHS values and HCPC/NMC codes.</a:t>
            </a:r>
            <a:endParaRPr lang="en-US" dirty="0"/>
          </a:p>
        </p:txBody>
      </p:sp>
      <p:sp>
        <p:nvSpPr>
          <p:cNvPr id="4" name="Slide Number Placeholder 3"/>
          <p:cNvSpPr>
            <a:spLocks noGrp="1"/>
          </p:cNvSpPr>
          <p:nvPr>
            <p:ph type="sldNum" sz="quarter" idx="10"/>
          </p:nvPr>
        </p:nvSpPr>
        <p:spPr/>
        <p:txBody>
          <a:bodyPr/>
          <a:lstStyle/>
          <a:p>
            <a:fld id="{FF045510-9AB1-4D85-9E39-B78D9E71E7AD}" type="slidenum">
              <a:rPr lang="en-US" smtClean="0"/>
              <a:t>8</a:t>
            </a:fld>
            <a:endParaRPr lang="en-US"/>
          </a:p>
        </p:txBody>
      </p:sp>
    </p:spTree>
    <p:extLst>
      <p:ext uri="{BB962C8B-B14F-4D97-AF65-F5344CB8AC3E}">
        <p14:creationId xmlns:p14="http://schemas.microsoft.com/office/powerpoint/2010/main" val="20274873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F045510-9AB1-4D85-9E39-B78D9E71E7AD}" type="slidenum">
              <a:rPr lang="en-US" smtClean="0"/>
              <a:t>9</a:t>
            </a:fld>
            <a:endParaRPr lang="en-US"/>
          </a:p>
        </p:txBody>
      </p:sp>
    </p:spTree>
    <p:extLst>
      <p:ext uri="{BB962C8B-B14F-4D97-AF65-F5344CB8AC3E}">
        <p14:creationId xmlns:p14="http://schemas.microsoft.com/office/powerpoint/2010/main" val="31211573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F045510-9AB1-4D85-9E39-B78D9E71E7AD}" type="slidenum">
              <a:rPr lang="en-US" smtClean="0"/>
              <a:t>10</a:t>
            </a:fld>
            <a:endParaRPr lang="en-US"/>
          </a:p>
        </p:txBody>
      </p:sp>
    </p:spTree>
    <p:extLst>
      <p:ext uri="{BB962C8B-B14F-4D97-AF65-F5344CB8AC3E}">
        <p14:creationId xmlns:p14="http://schemas.microsoft.com/office/powerpoint/2010/main" val="5340226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5232D63-551E-4E05-AC93-C618F9CAA5EA}" type="datetimeFigureOut">
              <a:rPr lang="en-US" smtClean="0"/>
              <a:t>7/20/2026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20373E-66D1-4891-A7E6-02D4CB727CC2}" type="slidenum">
              <a:rPr lang="en-US" smtClean="0"/>
              <a:t>‹#›</a:t>
            </a:fld>
            <a:endParaRPr lang="en-US"/>
          </a:p>
        </p:txBody>
      </p:sp>
    </p:spTree>
    <p:extLst>
      <p:ext uri="{BB962C8B-B14F-4D97-AF65-F5344CB8AC3E}">
        <p14:creationId xmlns:p14="http://schemas.microsoft.com/office/powerpoint/2010/main" val="36873576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232D63-551E-4E05-AC93-C618F9CAA5EA}" type="datetimeFigureOut">
              <a:rPr lang="en-US" smtClean="0"/>
              <a:t>7/20/2026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20373E-66D1-4891-A7E6-02D4CB727CC2}" type="slidenum">
              <a:rPr lang="en-US" smtClean="0"/>
              <a:t>‹#›</a:t>
            </a:fld>
            <a:endParaRPr lang="en-US"/>
          </a:p>
        </p:txBody>
      </p:sp>
    </p:spTree>
    <p:extLst>
      <p:ext uri="{BB962C8B-B14F-4D97-AF65-F5344CB8AC3E}">
        <p14:creationId xmlns:p14="http://schemas.microsoft.com/office/powerpoint/2010/main" val="31889289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232D63-551E-4E05-AC93-C618F9CAA5EA}" type="datetimeFigureOut">
              <a:rPr lang="en-US" smtClean="0"/>
              <a:t>7/20/2026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20373E-66D1-4891-A7E6-02D4CB727CC2}" type="slidenum">
              <a:rPr lang="en-US" smtClean="0"/>
              <a:t>‹#›</a:t>
            </a:fld>
            <a:endParaRPr lang="en-US"/>
          </a:p>
        </p:txBody>
      </p:sp>
    </p:spTree>
    <p:extLst>
      <p:ext uri="{BB962C8B-B14F-4D97-AF65-F5344CB8AC3E}">
        <p14:creationId xmlns:p14="http://schemas.microsoft.com/office/powerpoint/2010/main" val="12405195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5232D63-551E-4E05-AC93-C618F9CAA5EA}" type="datetimeFigureOut">
              <a:rPr lang="en-US" smtClean="0"/>
              <a:t>7/20/2026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20373E-66D1-4891-A7E6-02D4CB727CC2}" type="slidenum">
              <a:rPr lang="en-US" smtClean="0"/>
              <a:t>‹#›</a:t>
            </a:fld>
            <a:endParaRPr lang="en-US"/>
          </a:p>
        </p:txBody>
      </p:sp>
    </p:spTree>
    <p:extLst>
      <p:ext uri="{BB962C8B-B14F-4D97-AF65-F5344CB8AC3E}">
        <p14:creationId xmlns:p14="http://schemas.microsoft.com/office/powerpoint/2010/main" val="27677083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5232D63-551E-4E05-AC93-C618F9CAA5EA}" type="datetimeFigureOut">
              <a:rPr lang="en-US" smtClean="0"/>
              <a:t>7/20/2026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F20373E-66D1-4891-A7E6-02D4CB727CC2}" type="slidenum">
              <a:rPr lang="en-US" smtClean="0"/>
              <a:t>‹#›</a:t>
            </a:fld>
            <a:endParaRPr lang="en-US"/>
          </a:p>
        </p:txBody>
      </p:sp>
    </p:spTree>
    <p:extLst>
      <p:ext uri="{BB962C8B-B14F-4D97-AF65-F5344CB8AC3E}">
        <p14:creationId xmlns:p14="http://schemas.microsoft.com/office/powerpoint/2010/main" val="2224157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5232D63-551E-4E05-AC93-C618F9CAA5EA}" type="datetimeFigureOut">
              <a:rPr lang="en-US" smtClean="0"/>
              <a:t>7/20/2026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F20373E-66D1-4891-A7E6-02D4CB727CC2}" type="slidenum">
              <a:rPr lang="en-US" smtClean="0"/>
              <a:t>‹#›</a:t>
            </a:fld>
            <a:endParaRPr lang="en-US"/>
          </a:p>
        </p:txBody>
      </p:sp>
    </p:spTree>
    <p:extLst>
      <p:ext uri="{BB962C8B-B14F-4D97-AF65-F5344CB8AC3E}">
        <p14:creationId xmlns:p14="http://schemas.microsoft.com/office/powerpoint/2010/main" val="187091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232D63-551E-4E05-AC93-C618F9CAA5EA}" type="datetimeFigureOut">
              <a:rPr lang="en-US" smtClean="0"/>
              <a:t>7/20/2026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F20373E-66D1-4891-A7E6-02D4CB727CC2}" type="slidenum">
              <a:rPr lang="en-US" smtClean="0"/>
              <a:t>‹#›</a:t>
            </a:fld>
            <a:endParaRPr lang="en-US"/>
          </a:p>
        </p:txBody>
      </p:sp>
    </p:spTree>
    <p:extLst>
      <p:ext uri="{BB962C8B-B14F-4D97-AF65-F5344CB8AC3E}">
        <p14:creationId xmlns:p14="http://schemas.microsoft.com/office/powerpoint/2010/main" val="37882308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5232D63-551E-4E05-AC93-C618F9CAA5EA}" type="datetimeFigureOut">
              <a:rPr lang="en-US" smtClean="0"/>
              <a:t>7/20/2026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20373E-66D1-4891-A7E6-02D4CB727CC2}" type="slidenum">
              <a:rPr lang="en-US" smtClean="0"/>
              <a:t>‹#›</a:t>
            </a:fld>
            <a:endParaRPr lang="en-US"/>
          </a:p>
        </p:txBody>
      </p:sp>
    </p:spTree>
    <p:extLst>
      <p:ext uri="{BB962C8B-B14F-4D97-AF65-F5344CB8AC3E}">
        <p14:creationId xmlns:p14="http://schemas.microsoft.com/office/powerpoint/2010/main" val="3902700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5232D63-551E-4E05-AC93-C618F9CAA5EA}" type="datetimeFigureOut">
              <a:rPr lang="en-US" smtClean="0"/>
              <a:t>7/20/2026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20373E-66D1-4891-A7E6-02D4CB727CC2}" type="slidenum">
              <a:rPr lang="en-US" smtClean="0"/>
              <a:t>‹#›</a:t>
            </a:fld>
            <a:endParaRPr lang="en-US"/>
          </a:p>
        </p:txBody>
      </p:sp>
    </p:spTree>
    <p:extLst>
      <p:ext uri="{BB962C8B-B14F-4D97-AF65-F5344CB8AC3E}">
        <p14:creationId xmlns:p14="http://schemas.microsoft.com/office/powerpoint/2010/main" val="26260365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232D63-551E-4E05-AC93-C618F9CAA5EA}" type="datetimeFigureOut">
              <a:rPr lang="en-US" smtClean="0"/>
              <a:t>7/20/2026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20373E-66D1-4891-A7E6-02D4CB727CC2}" type="slidenum">
              <a:rPr lang="en-US" smtClean="0"/>
              <a:t>‹#›</a:t>
            </a:fld>
            <a:endParaRPr lang="en-US"/>
          </a:p>
        </p:txBody>
      </p:sp>
    </p:spTree>
    <p:extLst>
      <p:ext uri="{BB962C8B-B14F-4D97-AF65-F5344CB8AC3E}">
        <p14:creationId xmlns:p14="http://schemas.microsoft.com/office/powerpoint/2010/main" val="20881051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232D63-551E-4E05-AC93-C618F9CAA5EA}" type="datetimeFigureOut">
              <a:rPr lang="en-US" smtClean="0"/>
              <a:t>7/20/2026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20373E-66D1-4891-A7E6-02D4CB727CC2}" type="slidenum">
              <a:rPr lang="en-US" smtClean="0"/>
              <a:t>‹#›</a:t>
            </a:fld>
            <a:endParaRPr lang="en-US"/>
          </a:p>
        </p:txBody>
      </p:sp>
    </p:spTree>
    <p:extLst>
      <p:ext uri="{BB962C8B-B14F-4D97-AF65-F5344CB8AC3E}">
        <p14:creationId xmlns:p14="http://schemas.microsoft.com/office/powerpoint/2010/main" val="28329979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232D63-551E-4E05-AC93-C618F9CAA5EA}" type="datetimeFigureOut">
              <a:rPr lang="en-US" smtClean="0"/>
              <a:t>7/20/2026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20373E-66D1-4891-A7E6-02D4CB727CC2}" type="slidenum">
              <a:rPr lang="en-US" smtClean="0"/>
              <a:t>‹#›</a:t>
            </a:fld>
            <a:endParaRPr lang="en-US"/>
          </a:p>
        </p:txBody>
      </p:sp>
    </p:spTree>
    <p:extLst>
      <p:ext uri="{BB962C8B-B14F-4D97-AF65-F5344CB8AC3E}">
        <p14:creationId xmlns:p14="http://schemas.microsoft.com/office/powerpoint/2010/main" val="19325397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6906711-0AFB-47DD-A4B6-4E94B38B8C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AA91F649-894C-41F6-A21D-3D1AC558E9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2877832"/>
          </a:xfrm>
          <a:custGeom>
            <a:avLst/>
            <a:gdLst>
              <a:gd name="connsiteX0" fmla="*/ 6789701 w 12192000"/>
              <a:gd name="connsiteY0" fmla="*/ 2809623 h 2877832"/>
              <a:gd name="connsiteX1" fmla="*/ 6788702 w 12192000"/>
              <a:gd name="connsiteY1" fmla="*/ 2809701 h 2877832"/>
              <a:gd name="connsiteX2" fmla="*/ 6788476 w 12192000"/>
              <a:gd name="connsiteY2" fmla="*/ 2810235 h 2877832"/>
              <a:gd name="connsiteX3" fmla="*/ 0 w 12192000"/>
              <a:gd name="connsiteY3" fmla="*/ 0 h 2877832"/>
              <a:gd name="connsiteX4" fmla="*/ 12192000 w 12192000"/>
              <a:gd name="connsiteY4" fmla="*/ 0 h 2877832"/>
              <a:gd name="connsiteX5" fmla="*/ 12192000 w 12192000"/>
              <a:gd name="connsiteY5" fmla="*/ 1915388 h 2877832"/>
              <a:gd name="connsiteX6" fmla="*/ 12061096 w 12192000"/>
              <a:gd name="connsiteY6" fmla="*/ 1954428 h 2877832"/>
              <a:gd name="connsiteX7" fmla="*/ 11676800 w 12192000"/>
              <a:gd name="connsiteY7" fmla="*/ 2058003 h 2877832"/>
              <a:gd name="connsiteX8" fmla="*/ 10425355 w 12192000"/>
              <a:gd name="connsiteY8" fmla="*/ 2341542 h 2877832"/>
              <a:gd name="connsiteX9" fmla="*/ 9424022 w 12192000"/>
              <a:gd name="connsiteY9" fmla="*/ 2516704 h 2877832"/>
              <a:gd name="connsiteX10" fmla="*/ 8458419 w 12192000"/>
              <a:gd name="connsiteY10" fmla="*/ 2650405 h 2877832"/>
              <a:gd name="connsiteX11" fmla="*/ 7715970 w 12192000"/>
              <a:gd name="connsiteY11" fmla="*/ 2730352 h 2877832"/>
              <a:gd name="connsiteX12" fmla="*/ 6951716 w 12192000"/>
              <a:gd name="connsiteY12" fmla="*/ 2796132 h 2877832"/>
              <a:gd name="connsiteX13" fmla="*/ 6936303 w 12192000"/>
              <a:gd name="connsiteY13" fmla="*/ 2798203 h 2877832"/>
              <a:gd name="connsiteX14" fmla="*/ 6790448 w 12192000"/>
              <a:gd name="connsiteY14" fmla="*/ 2809564 h 2877832"/>
              <a:gd name="connsiteX15" fmla="*/ 6799941 w 12192000"/>
              <a:gd name="connsiteY15" fmla="*/ 2811384 h 2877832"/>
              <a:gd name="connsiteX16" fmla="*/ 6835432 w 12192000"/>
              <a:gd name="connsiteY16" fmla="*/ 2809677 h 2877832"/>
              <a:gd name="connsiteX17" fmla="*/ 6884003 w 12192000"/>
              <a:gd name="connsiteY17" fmla="*/ 2806699 h 2877832"/>
              <a:gd name="connsiteX18" fmla="*/ 7578771 w 12192000"/>
              <a:gd name="connsiteY18" fmla="*/ 2774172 h 2877832"/>
              <a:gd name="connsiteX19" fmla="*/ 8623845 w 12192000"/>
              <a:gd name="connsiteY19" fmla="*/ 2687275 h 2877832"/>
              <a:gd name="connsiteX20" fmla="*/ 9479970 w 12192000"/>
              <a:gd name="connsiteY20" fmla="*/ 2583369 h 2877832"/>
              <a:gd name="connsiteX21" fmla="*/ 10629308 w 12192000"/>
              <a:gd name="connsiteY21" fmla="*/ 2389212 h 2877832"/>
              <a:gd name="connsiteX22" fmla="*/ 11998498 w 12192000"/>
              <a:gd name="connsiteY22" fmla="*/ 2063218 h 2877832"/>
              <a:gd name="connsiteX23" fmla="*/ 12192000 w 12192000"/>
              <a:gd name="connsiteY23" fmla="*/ 2006219 h 2877832"/>
              <a:gd name="connsiteX24" fmla="*/ 12192000 w 12192000"/>
              <a:gd name="connsiteY24" fmla="*/ 2060956 h 2877832"/>
              <a:gd name="connsiteX25" fmla="*/ 11829257 w 12192000"/>
              <a:gd name="connsiteY25" fmla="*/ 2166255 h 2877832"/>
              <a:gd name="connsiteX26" fmla="*/ 10939183 w 12192000"/>
              <a:gd name="connsiteY26" fmla="*/ 2380770 h 2877832"/>
              <a:gd name="connsiteX27" fmla="*/ 9985530 w 12192000"/>
              <a:gd name="connsiteY27" fmla="*/ 2560775 h 2877832"/>
              <a:gd name="connsiteX28" fmla="*/ 9186882 w 12192000"/>
              <a:gd name="connsiteY28" fmla="*/ 2676722 h 2877832"/>
              <a:gd name="connsiteX29" fmla="*/ 8578198 w 12192000"/>
              <a:gd name="connsiteY29" fmla="*/ 2746241 h 2877832"/>
              <a:gd name="connsiteX30" fmla="*/ 7864358 w 12192000"/>
              <a:gd name="connsiteY30" fmla="*/ 2807692 h 2877832"/>
              <a:gd name="connsiteX31" fmla="*/ 6935502 w 12192000"/>
              <a:gd name="connsiteY31" fmla="*/ 2859086 h 2877832"/>
              <a:gd name="connsiteX32" fmla="*/ 6477750 w 12192000"/>
              <a:gd name="connsiteY32" fmla="*/ 2872989 h 2877832"/>
              <a:gd name="connsiteX33" fmla="*/ 6362294 w 12192000"/>
              <a:gd name="connsiteY33" fmla="*/ 2877832 h 2877832"/>
              <a:gd name="connsiteX34" fmla="*/ 6057129 w 12192000"/>
              <a:gd name="connsiteY34" fmla="*/ 2877832 h 2877832"/>
              <a:gd name="connsiteX35" fmla="*/ 5977784 w 12192000"/>
              <a:gd name="connsiteY35" fmla="*/ 2873238 h 2877832"/>
              <a:gd name="connsiteX36" fmla="*/ 5265087 w 12192000"/>
              <a:gd name="connsiteY36" fmla="*/ 2836989 h 2877832"/>
              <a:gd name="connsiteX37" fmla="*/ 4346277 w 12192000"/>
              <a:gd name="connsiteY37" fmla="*/ 2774919 h 2877832"/>
              <a:gd name="connsiteX38" fmla="*/ 3373045 w 12192000"/>
              <a:gd name="connsiteY38" fmla="*/ 2676350 h 2877832"/>
              <a:gd name="connsiteX39" fmla="*/ 2362173 w 12192000"/>
              <a:gd name="connsiteY39" fmla="*/ 2557423 h 2877832"/>
              <a:gd name="connsiteX40" fmla="*/ 1233178 w 12192000"/>
              <a:gd name="connsiteY40" fmla="*/ 2384247 h 2877832"/>
              <a:gd name="connsiteX41" fmla="*/ 68500 w 12192000"/>
              <a:gd name="connsiteY41" fmla="*/ 2144540 h 2877832"/>
              <a:gd name="connsiteX42" fmla="*/ 0 w 12192000"/>
              <a:gd name="connsiteY42" fmla="*/ 2127185 h 2877832"/>
              <a:gd name="connsiteX43" fmla="*/ 0 w 12192000"/>
              <a:gd name="connsiteY43" fmla="*/ 2070696 h 2877832"/>
              <a:gd name="connsiteX44" fmla="*/ 72441 w 12192000"/>
              <a:gd name="connsiteY44" fmla="*/ 2089473 h 2877832"/>
              <a:gd name="connsiteX45" fmla="*/ 600716 w 12192000"/>
              <a:gd name="connsiteY45" fmla="*/ 2207843 h 2877832"/>
              <a:gd name="connsiteX46" fmla="*/ 1769512 w 12192000"/>
              <a:gd name="connsiteY46" fmla="*/ 2418011 h 2877832"/>
              <a:gd name="connsiteX47" fmla="*/ 2613554 w 12192000"/>
              <a:gd name="connsiteY47" fmla="*/ 2534953 h 2877832"/>
              <a:gd name="connsiteX48" fmla="*/ 2581134 w 12192000"/>
              <a:gd name="connsiteY48" fmla="*/ 2525022 h 2877832"/>
              <a:gd name="connsiteX49" fmla="*/ 1112635 w 12192000"/>
              <a:gd name="connsiteY49" fmla="*/ 2192325 h 2877832"/>
              <a:gd name="connsiteX50" fmla="*/ 420412 w 12192000"/>
              <a:gd name="connsiteY50" fmla="*/ 1992892 h 2877832"/>
              <a:gd name="connsiteX51" fmla="*/ 0 w 12192000"/>
              <a:gd name="connsiteY51" fmla="*/ 1853975 h 2877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000" h="2877832">
                <a:moveTo>
                  <a:pt x="6789701" y="2809623"/>
                </a:moveTo>
                <a:lnTo>
                  <a:pt x="6788702" y="2809701"/>
                </a:lnTo>
                <a:lnTo>
                  <a:pt x="6788476" y="2810235"/>
                </a:lnTo>
                <a:close/>
                <a:moveTo>
                  <a:pt x="0" y="0"/>
                </a:moveTo>
                <a:lnTo>
                  <a:pt x="12192000" y="0"/>
                </a:lnTo>
                <a:lnTo>
                  <a:pt x="12192000" y="1915388"/>
                </a:lnTo>
                <a:lnTo>
                  <a:pt x="12061096" y="1954428"/>
                </a:lnTo>
                <a:cubicBezTo>
                  <a:pt x="11933500" y="1990642"/>
                  <a:pt x="11805390" y="2025171"/>
                  <a:pt x="11676800" y="2058003"/>
                </a:cubicBezTo>
                <a:cubicBezTo>
                  <a:pt x="11262789" y="2165510"/>
                  <a:pt x="10845343" y="2259112"/>
                  <a:pt x="10425355" y="2341542"/>
                </a:cubicBezTo>
                <a:cubicBezTo>
                  <a:pt x="10092810" y="2406753"/>
                  <a:pt x="9759033" y="2465150"/>
                  <a:pt x="9424022" y="2516704"/>
                </a:cubicBezTo>
                <a:cubicBezTo>
                  <a:pt x="9102997" y="2566361"/>
                  <a:pt x="8781133" y="2610928"/>
                  <a:pt x="8458419" y="2650405"/>
                </a:cubicBezTo>
                <a:cubicBezTo>
                  <a:pt x="8211360" y="2680571"/>
                  <a:pt x="7963792" y="2706144"/>
                  <a:pt x="7715970" y="2730352"/>
                </a:cubicBezTo>
                <a:lnTo>
                  <a:pt x="6951716" y="2796132"/>
                </a:lnTo>
                <a:lnTo>
                  <a:pt x="6936303" y="2798203"/>
                </a:lnTo>
                <a:lnTo>
                  <a:pt x="6790448" y="2809564"/>
                </a:lnTo>
                <a:lnTo>
                  <a:pt x="6799941" y="2811384"/>
                </a:lnTo>
                <a:cubicBezTo>
                  <a:pt x="6811623" y="2811850"/>
                  <a:pt x="6823734" y="2809677"/>
                  <a:pt x="6835432" y="2809677"/>
                </a:cubicBezTo>
                <a:cubicBezTo>
                  <a:pt x="6851580" y="2809677"/>
                  <a:pt x="6867729" y="2807070"/>
                  <a:pt x="6884003" y="2806699"/>
                </a:cubicBezTo>
                <a:cubicBezTo>
                  <a:pt x="7115805" y="2801237"/>
                  <a:pt x="7347351" y="2789070"/>
                  <a:pt x="7578771" y="2774172"/>
                </a:cubicBezTo>
                <a:cubicBezTo>
                  <a:pt x="7927552" y="2751704"/>
                  <a:pt x="8276080" y="2723525"/>
                  <a:pt x="8623845" y="2687275"/>
                </a:cubicBezTo>
                <a:cubicBezTo>
                  <a:pt x="8909939" y="2657977"/>
                  <a:pt x="9195310" y="2623342"/>
                  <a:pt x="9479970" y="2583369"/>
                </a:cubicBezTo>
                <a:cubicBezTo>
                  <a:pt x="9864901" y="2528995"/>
                  <a:pt x="10248014" y="2464281"/>
                  <a:pt x="10629308" y="2389212"/>
                </a:cubicBezTo>
                <a:cubicBezTo>
                  <a:pt x="11090114" y="2298092"/>
                  <a:pt x="11546975" y="2190586"/>
                  <a:pt x="11998498" y="2063218"/>
                </a:cubicBezTo>
                <a:lnTo>
                  <a:pt x="12192000" y="2006219"/>
                </a:lnTo>
                <a:lnTo>
                  <a:pt x="12192000" y="2060956"/>
                </a:lnTo>
                <a:lnTo>
                  <a:pt x="11829257" y="2166255"/>
                </a:lnTo>
                <a:cubicBezTo>
                  <a:pt x="11534769" y="2245952"/>
                  <a:pt x="11238120" y="2316838"/>
                  <a:pt x="10939183" y="2380770"/>
                </a:cubicBezTo>
                <a:cubicBezTo>
                  <a:pt x="10622824" y="2448552"/>
                  <a:pt x="10304941" y="2508549"/>
                  <a:pt x="9985530" y="2560775"/>
                </a:cubicBezTo>
                <a:cubicBezTo>
                  <a:pt x="9720036" y="2604224"/>
                  <a:pt x="9453814" y="2642869"/>
                  <a:pt x="9186882" y="2676722"/>
                </a:cubicBezTo>
                <a:cubicBezTo>
                  <a:pt x="8984197" y="2702296"/>
                  <a:pt x="8781514" y="2726379"/>
                  <a:pt x="8578198" y="2746241"/>
                </a:cubicBezTo>
                <a:cubicBezTo>
                  <a:pt x="8340547" y="2768961"/>
                  <a:pt x="8102644" y="2790436"/>
                  <a:pt x="7864358" y="2807692"/>
                </a:cubicBezTo>
                <a:cubicBezTo>
                  <a:pt x="7554994" y="2830036"/>
                  <a:pt x="7245502" y="2847914"/>
                  <a:pt x="6935502" y="2859086"/>
                </a:cubicBezTo>
                <a:cubicBezTo>
                  <a:pt x="6782917" y="2864549"/>
                  <a:pt x="6630334" y="2868397"/>
                  <a:pt x="6477750" y="2872989"/>
                </a:cubicBezTo>
                <a:cubicBezTo>
                  <a:pt x="6439195" y="2870905"/>
                  <a:pt x="6400529" y="2872530"/>
                  <a:pt x="6362294" y="2877832"/>
                </a:cubicBezTo>
                <a:lnTo>
                  <a:pt x="6057129" y="2877832"/>
                </a:lnTo>
                <a:lnTo>
                  <a:pt x="5977784" y="2873238"/>
                </a:lnTo>
                <a:cubicBezTo>
                  <a:pt x="5740261" y="2860825"/>
                  <a:pt x="5502739" y="2847046"/>
                  <a:pt x="5265087" y="2836989"/>
                </a:cubicBezTo>
                <a:cubicBezTo>
                  <a:pt x="4958267" y="2824573"/>
                  <a:pt x="4651826" y="2804093"/>
                  <a:pt x="4346277" y="2774919"/>
                </a:cubicBezTo>
                <a:cubicBezTo>
                  <a:pt x="4021654" y="2744007"/>
                  <a:pt x="3697795" y="2709372"/>
                  <a:pt x="3373045" y="2676350"/>
                </a:cubicBezTo>
                <a:cubicBezTo>
                  <a:pt x="3035412" y="2642088"/>
                  <a:pt x="2698456" y="2602449"/>
                  <a:pt x="2362173" y="2557423"/>
                </a:cubicBezTo>
                <a:cubicBezTo>
                  <a:pt x="1984692" y="2507270"/>
                  <a:pt x="1608364" y="2449544"/>
                  <a:pt x="1233178" y="2384247"/>
                </a:cubicBezTo>
                <a:cubicBezTo>
                  <a:pt x="842181" y="2315534"/>
                  <a:pt x="453758" y="2237046"/>
                  <a:pt x="68500" y="2144540"/>
                </a:cubicBezTo>
                <a:lnTo>
                  <a:pt x="0" y="2127185"/>
                </a:lnTo>
                <a:lnTo>
                  <a:pt x="0" y="2070696"/>
                </a:lnTo>
                <a:lnTo>
                  <a:pt x="72441" y="2089473"/>
                </a:lnTo>
                <a:cubicBezTo>
                  <a:pt x="247961" y="2131651"/>
                  <a:pt x="424164" y="2170911"/>
                  <a:pt x="600716" y="2207843"/>
                </a:cubicBezTo>
                <a:cubicBezTo>
                  <a:pt x="988279" y="2288657"/>
                  <a:pt x="1378133" y="2357555"/>
                  <a:pt x="1769512" y="2418011"/>
                </a:cubicBezTo>
                <a:cubicBezTo>
                  <a:pt x="2052426" y="2461587"/>
                  <a:pt x="2335725" y="2501684"/>
                  <a:pt x="2613554" y="2534953"/>
                </a:cubicBezTo>
                <a:cubicBezTo>
                  <a:pt x="2605544" y="2537560"/>
                  <a:pt x="2594611" y="2527504"/>
                  <a:pt x="2581134" y="2525022"/>
                </a:cubicBezTo>
                <a:cubicBezTo>
                  <a:pt x="2087178" y="2433070"/>
                  <a:pt x="1597684" y="2322177"/>
                  <a:pt x="1112635" y="2192325"/>
                </a:cubicBezTo>
                <a:cubicBezTo>
                  <a:pt x="880453" y="2130254"/>
                  <a:pt x="649713" y="2063776"/>
                  <a:pt x="420412" y="1992892"/>
                </a:cubicBezTo>
                <a:lnTo>
                  <a:pt x="0" y="185397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ctrTitle"/>
          </p:nvPr>
        </p:nvSpPr>
        <p:spPr>
          <a:xfrm>
            <a:off x="479160" y="390525"/>
            <a:ext cx="8182230" cy="1510301"/>
          </a:xfrm>
        </p:spPr>
        <p:txBody>
          <a:bodyPr anchor="ctr">
            <a:normAutofit/>
          </a:bodyPr>
          <a:lstStyle/>
          <a:p>
            <a:pPr>
              <a:lnSpc>
                <a:spcPct val="90000"/>
              </a:lnSpc>
            </a:pPr>
            <a:r>
              <a:rPr lang="en-US" sz="1900" b="1" i="1" u="sng" dirty="0">
                <a:solidFill>
                  <a:srgbClr val="FFFFFF"/>
                </a:solidFill>
              </a:rPr>
              <a:t>LCHS4009 PROFESSIONAL DEVELOPMENT WITHIN HEALTH AND SOCIAL CARE COMPONENT 1</a:t>
            </a:r>
            <a:br>
              <a:rPr lang="en-US" sz="1900" dirty="0">
                <a:solidFill>
                  <a:srgbClr val="FFFFFF"/>
                </a:solidFill>
              </a:rPr>
            </a:br>
            <a:r>
              <a:rPr lang="en-US" sz="1900" b="1" dirty="0">
                <a:solidFill>
                  <a:srgbClr val="FFFFFF"/>
                </a:solidFill>
              </a:rPr>
              <a:t> </a:t>
            </a:r>
            <a:br>
              <a:rPr lang="en-US" sz="1900" dirty="0">
                <a:solidFill>
                  <a:srgbClr val="FFFFFF"/>
                </a:solidFill>
              </a:rPr>
            </a:br>
            <a:r>
              <a:rPr lang="en-US" sz="1900" b="1" i="1" u="sng" dirty="0">
                <a:solidFill>
                  <a:srgbClr val="FFFFFF"/>
                </a:solidFill>
              </a:rPr>
              <a:t>SELF-AWARENESS PRESENTATION</a:t>
            </a:r>
            <a:br>
              <a:rPr lang="en-US" sz="1900" dirty="0">
                <a:solidFill>
                  <a:srgbClr val="FFFFFF"/>
                </a:solidFill>
              </a:rPr>
            </a:br>
            <a:endParaRPr lang="en-US" sz="1900" dirty="0">
              <a:solidFill>
                <a:srgbClr val="FFFFFF"/>
              </a:solidFill>
            </a:endParaRPr>
          </a:p>
        </p:txBody>
      </p:sp>
      <p:sp>
        <p:nvSpPr>
          <p:cNvPr id="3" name="Subtitle 2"/>
          <p:cNvSpPr>
            <a:spLocks noGrp="1"/>
          </p:cNvSpPr>
          <p:nvPr>
            <p:ph type="subTitle" idx="1"/>
          </p:nvPr>
        </p:nvSpPr>
        <p:spPr>
          <a:xfrm>
            <a:off x="3545883" y="3886199"/>
            <a:ext cx="4797153" cy="1402917"/>
          </a:xfrm>
        </p:spPr>
        <p:txBody>
          <a:bodyPr anchor="ctr">
            <a:normAutofit/>
          </a:bodyPr>
          <a:lstStyle/>
          <a:p>
            <a:pPr>
              <a:lnSpc>
                <a:spcPct val="90000"/>
              </a:lnSpc>
            </a:pPr>
            <a:r>
              <a:rPr lang="en-US" sz="2000" b="1" dirty="0">
                <a:solidFill>
                  <a:schemeClr val="tx1"/>
                </a:solidFill>
              </a:rPr>
              <a:t>Student Name: Jenelyn Bacero</a:t>
            </a:r>
            <a:endParaRPr lang="en-US" sz="2000" dirty="0">
              <a:solidFill>
                <a:schemeClr val="tx1"/>
              </a:solidFill>
            </a:endParaRPr>
          </a:p>
          <a:p>
            <a:pPr>
              <a:lnSpc>
                <a:spcPct val="90000"/>
              </a:lnSpc>
            </a:pPr>
            <a:r>
              <a:rPr lang="en-US" sz="2000" b="1" dirty="0">
                <a:solidFill>
                  <a:schemeClr val="tx1"/>
                </a:solidFill>
              </a:rPr>
              <a:t>Student ID: 2514341</a:t>
            </a:r>
          </a:p>
          <a:p>
            <a:pPr>
              <a:lnSpc>
                <a:spcPct val="90000"/>
              </a:lnSpc>
            </a:pPr>
            <a:r>
              <a:rPr lang="en-US" sz="2000" b="1" dirty="0">
                <a:solidFill>
                  <a:schemeClr val="tx1"/>
                </a:solidFill>
              </a:rPr>
              <a:t>Lecturer: </a:t>
            </a:r>
            <a:r>
              <a:rPr lang="en-US" sz="2000" b="1" dirty="0" err="1">
                <a:solidFill>
                  <a:schemeClr val="tx1"/>
                </a:solidFill>
              </a:rPr>
              <a:t>Dilhara</a:t>
            </a:r>
            <a:r>
              <a:rPr lang="en-US" sz="2000" b="1" dirty="0">
                <a:solidFill>
                  <a:schemeClr val="tx1"/>
                </a:solidFill>
              </a:rPr>
              <a:t> </a:t>
            </a:r>
            <a:r>
              <a:rPr lang="en-US" sz="2000" b="1" dirty="0" err="1">
                <a:solidFill>
                  <a:schemeClr val="tx1"/>
                </a:solidFill>
              </a:rPr>
              <a:t>Mampitiya</a:t>
            </a:r>
            <a:endParaRPr lang="en-US" sz="2000" b="1" dirty="0">
              <a:solidFill>
                <a:schemeClr val="tx1"/>
              </a:solidFill>
            </a:endParaRPr>
          </a:p>
          <a:p>
            <a:pPr>
              <a:lnSpc>
                <a:spcPct val="90000"/>
              </a:lnSpc>
            </a:pPr>
            <a:r>
              <a:rPr lang="en-US" sz="2000" b="1" dirty="0">
                <a:solidFill>
                  <a:srgbClr val="FFFFFF"/>
                </a:solidFill>
              </a:rPr>
              <a:t>J</a:t>
            </a:r>
          </a:p>
        </p:txBody>
      </p:sp>
      <p:sp>
        <p:nvSpPr>
          <p:cNvPr id="13" name="sketch line">
            <a:extLst>
              <a:ext uri="{FF2B5EF4-FFF2-40B4-BE49-F238E27FC236}">
                <a16:creationId xmlns:a16="http://schemas.microsoft.com/office/drawing/2014/main" id="{56037404-66BD-46B5-9323-1B53131967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980654" y="1753266"/>
            <a:ext cx="3182692" cy="18288"/>
          </a:xfrm>
          <a:custGeom>
            <a:avLst/>
            <a:gdLst>
              <a:gd name="csX0" fmla="*/ 0 w 3182692"/>
              <a:gd name="csY0" fmla="*/ 0 h 18288"/>
              <a:gd name="csX1" fmla="*/ 604711 w 3182692"/>
              <a:gd name="csY1" fmla="*/ 0 h 18288"/>
              <a:gd name="csX2" fmla="*/ 1241250 w 3182692"/>
              <a:gd name="csY2" fmla="*/ 0 h 18288"/>
              <a:gd name="csX3" fmla="*/ 1909615 w 3182692"/>
              <a:gd name="csY3" fmla="*/ 0 h 18288"/>
              <a:gd name="csX4" fmla="*/ 2577981 w 3182692"/>
              <a:gd name="csY4" fmla="*/ 0 h 18288"/>
              <a:gd name="csX5" fmla="*/ 3182692 w 3182692"/>
              <a:gd name="csY5" fmla="*/ 0 h 18288"/>
              <a:gd name="csX6" fmla="*/ 3182692 w 3182692"/>
              <a:gd name="csY6" fmla="*/ 18288 h 18288"/>
              <a:gd name="csX7" fmla="*/ 2482500 w 3182692"/>
              <a:gd name="csY7" fmla="*/ 18288 h 18288"/>
              <a:gd name="csX8" fmla="*/ 1782308 w 3182692"/>
              <a:gd name="csY8" fmla="*/ 18288 h 18288"/>
              <a:gd name="csX9" fmla="*/ 1145769 w 3182692"/>
              <a:gd name="csY9" fmla="*/ 18288 h 18288"/>
              <a:gd name="csX10" fmla="*/ 0 w 3182692"/>
              <a:gd name="csY10" fmla="*/ 18288 h 18288"/>
              <a:gd name="csX11" fmla="*/ 0 w 3182692"/>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182692" h="18288" fill="none" extrusionOk="0">
                <a:moveTo>
                  <a:pt x="0" y="0"/>
                </a:moveTo>
                <a:cubicBezTo>
                  <a:pt x="126686" y="-21366"/>
                  <a:pt x="467788" y="9025"/>
                  <a:pt x="604711" y="0"/>
                </a:cubicBezTo>
                <a:cubicBezTo>
                  <a:pt x="741634" y="-9025"/>
                  <a:pt x="1061620" y="6814"/>
                  <a:pt x="1241250" y="0"/>
                </a:cubicBezTo>
                <a:cubicBezTo>
                  <a:pt x="1420880" y="-6814"/>
                  <a:pt x="1713773" y="13383"/>
                  <a:pt x="1909615" y="0"/>
                </a:cubicBezTo>
                <a:cubicBezTo>
                  <a:pt x="2105457" y="-13383"/>
                  <a:pt x="2257256" y="13567"/>
                  <a:pt x="2577981" y="0"/>
                </a:cubicBezTo>
                <a:cubicBezTo>
                  <a:pt x="2898706" y="-13567"/>
                  <a:pt x="3026063" y="6328"/>
                  <a:pt x="3182692" y="0"/>
                </a:cubicBezTo>
                <a:cubicBezTo>
                  <a:pt x="3181983" y="8157"/>
                  <a:pt x="3182279" y="12125"/>
                  <a:pt x="3182692" y="18288"/>
                </a:cubicBezTo>
                <a:cubicBezTo>
                  <a:pt x="2998421" y="21742"/>
                  <a:pt x="2675038" y="19014"/>
                  <a:pt x="2482500" y="18288"/>
                </a:cubicBezTo>
                <a:cubicBezTo>
                  <a:pt x="2289962" y="17562"/>
                  <a:pt x="1930644" y="6834"/>
                  <a:pt x="1782308" y="18288"/>
                </a:cubicBezTo>
                <a:cubicBezTo>
                  <a:pt x="1633972" y="29742"/>
                  <a:pt x="1287388" y="-1992"/>
                  <a:pt x="1145769" y="18288"/>
                </a:cubicBezTo>
                <a:cubicBezTo>
                  <a:pt x="1004150" y="38568"/>
                  <a:pt x="256377" y="-37438"/>
                  <a:pt x="0" y="18288"/>
                </a:cubicBezTo>
                <a:cubicBezTo>
                  <a:pt x="-46" y="12483"/>
                  <a:pt x="-203" y="6491"/>
                  <a:pt x="0" y="0"/>
                </a:cubicBezTo>
                <a:close/>
              </a:path>
              <a:path w="3182692" h="18288" stroke="0" extrusionOk="0">
                <a:moveTo>
                  <a:pt x="0" y="0"/>
                </a:moveTo>
                <a:cubicBezTo>
                  <a:pt x="283446" y="18201"/>
                  <a:pt x="432812" y="7290"/>
                  <a:pt x="604711" y="0"/>
                </a:cubicBezTo>
                <a:cubicBezTo>
                  <a:pt x="776610" y="-7290"/>
                  <a:pt x="982253" y="15478"/>
                  <a:pt x="1145769" y="0"/>
                </a:cubicBezTo>
                <a:cubicBezTo>
                  <a:pt x="1309285" y="-15478"/>
                  <a:pt x="1514247" y="-25520"/>
                  <a:pt x="1845961" y="0"/>
                </a:cubicBezTo>
                <a:cubicBezTo>
                  <a:pt x="2177675" y="25520"/>
                  <a:pt x="2297588" y="16646"/>
                  <a:pt x="2450673" y="0"/>
                </a:cubicBezTo>
                <a:cubicBezTo>
                  <a:pt x="2603758" y="-16646"/>
                  <a:pt x="3023048" y="-21196"/>
                  <a:pt x="3182692" y="0"/>
                </a:cubicBezTo>
                <a:cubicBezTo>
                  <a:pt x="3182428" y="4493"/>
                  <a:pt x="3183076" y="9472"/>
                  <a:pt x="3182692" y="18288"/>
                </a:cubicBezTo>
                <a:cubicBezTo>
                  <a:pt x="3039109" y="-12701"/>
                  <a:pt x="2823860" y="13848"/>
                  <a:pt x="2546154" y="18288"/>
                </a:cubicBezTo>
                <a:cubicBezTo>
                  <a:pt x="2268448" y="22728"/>
                  <a:pt x="2098674" y="5291"/>
                  <a:pt x="1845961" y="18288"/>
                </a:cubicBezTo>
                <a:cubicBezTo>
                  <a:pt x="1593248" y="31285"/>
                  <a:pt x="1456743" y="27560"/>
                  <a:pt x="1304904" y="18288"/>
                </a:cubicBezTo>
                <a:cubicBezTo>
                  <a:pt x="1153065" y="9016"/>
                  <a:pt x="947204" y="11126"/>
                  <a:pt x="668365" y="18288"/>
                </a:cubicBezTo>
                <a:cubicBezTo>
                  <a:pt x="389526" y="25450"/>
                  <a:pt x="288244" y="-4628"/>
                  <a:pt x="0" y="18288"/>
                </a:cubicBezTo>
                <a:cubicBezTo>
                  <a:pt x="843" y="9577"/>
                  <a:pt x="371" y="6900"/>
                  <a:pt x="0" y="0"/>
                </a:cubicBezTo>
                <a:close/>
              </a:path>
            </a:pathLst>
          </a:custGeom>
          <a:solidFill>
            <a:srgbClr val="FFFFFF"/>
          </a:solidFill>
          <a:ln w="38100"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p:nvPr/>
        </p:nvPicPr>
        <p:blipFill>
          <a:blip r:embed="rId2"/>
          <a:stretch>
            <a:fillRect/>
          </a:stretch>
        </p:blipFill>
        <p:spPr>
          <a:xfrm>
            <a:off x="776383" y="4388133"/>
            <a:ext cx="2119217" cy="1402917"/>
          </a:xfrm>
          <a:prstGeom prst="rect">
            <a:avLst/>
          </a:prstGeom>
        </p:spPr>
      </p:pic>
    </p:spTree>
    <p:extLst>
      <p:ext uri="{BB962C8B-B14F-4D97-AF65-F5344CB8AC3E}">
        <p14:creationId xmlns:p14="http://schemas.microsoft.com/office/powerpoint/2010/main" val="20098298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418EF-2F42-4434-2422-61323AA84940}"/>
              </a:ext>
            </a:extLst>
          </p:cNvPr>
          <p:cNvSpPr>
            <a:spLocks noGrp="1"/>
          </p:cNvSpPr>
          <p:nvPr>
            <p:ph type="title"/>
          </p:nvPr>
        </p:nvSpPr>
        <p:spPr/>
        <p:txBody>
          <a:bodyPr/>
          <a:lstStyle/>
          <a:p>
            <a:r>
              <a:rPr lang="en-GB" b="1" dirty="0"/>
              <a:t>AI Declaration</a:t>
            </a:r>
          </a:p>
        </p:txBody>
      </p:sp>
      <p:sp>
        <p:nvSpPr>
          <p:cNvPr id="3" name="Content Placeholder 2">
            <a:extLst>
              <a:ext uri="{FF2B5EF4-FFF2-40B4-BE49-F238E27FC236}">
                <a16:creationId xmlns:a16="http://schemas.microsoft.com/office/drawing/2014/main" id="{4839F100-ABE3-FFA7-36BC-DAC5FA513902}"/>
              </a:ext>
            </a:extLst>
          </p:cNvPr>
          <p:cNvSpPr>
            <a:spLocks noGrp="1"/>
          </p:cNvSpPr>
          <p:nvPr>
            <p:ph idx="1"/>
          </p:nvPr>
        </p:nvSpPr>
        <p:spPr/>
        <p:txBody>
          <a:bodyPr/>
          <a:lstStyle/>
          <a:p>
            <a:pPr marL="0" indent="0" algn="just">
              <a:buNone/>
            </a:pPr>
            <a:r>
              <a:rPr lang="en-GB" dirty="0"/>
              <a:t>I did not use Artificial Intelligence tools to generate, paraphrase or structure any part of this assignment.</a:t>
            </a:r>
          </a:p>
        </p:txBody>
      </p:sp>
    </p:spTree>
    <p:extLst>
      <p:ext uri="{BB962C8B-B14F-4D97-AF65-F5344CB8AC3E}">
        <p14:creationId xmlns:p14="http://schemas.microsoft.com/office/powerpoint/2010/main" val="2908895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US" b="1">
                <a:solidFill>
                  <a:srgbClr val="FFFFFF"/>
                </a:solidFill>
              </a:rPr>
              <a:t>Table of contents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3335480" y="591344"/>
            <a:ext cx="5579919" cy="5585619"/>
          </a:xfrm>
        </p:spPr>
        <p:txBody>
          <a:bodyPr anchor="ctr">
            <a:normAutofit/>
          </a:bodyPr>
          <a:lstStyle/>
          <a:p>
            <a:pPr>
              <a:lnSpc>
                <a:spcPct val="90000"/>
              </a:lnSpc>
            </a:pPr>
            <a:r>
              <a:rPr lang="en-US" sz="2800" b="1" dirty="0"/>
              <a:t>Slide 1: Introduction: Working in Teams	</a:t>
            </a:r>
          </a:p>
          <a:p>
            <a:pPr>
              <a:lnSpc>
                <a:spcPct val="90000"/>
              </a:lnSpc>
            </a:pPr>
            <a:r>
              <a:rPr lang="en-US" sz="2800" b="1" dirty="0"/>
              <a:t>Slide 2: Importance of teamwork in Health and Social Care</a:t>
            </a:r>
          </a:p>
          <a:p>
            <a:pPr>
              <a:lnSpc>
                <a:spcPct val="90000"/>
              </a:lnSpc>
            </a:pPr>
            <a:r>
              <a:rPr lang="en-US" sz="2800" b="1" dirty="0"/>
              <a:t>Slide 3: Tuckman's Team Development Model</a:t>
            </a:r>
          </a:p>
          <a:p>
            <a:pPr>
              <a:lnSpc>
                <a:spcPct val="90000"/>
              </a:lnSpc>
            </a:pPr>
            <a:r>
              <a:rPr lang="en-US" sz="2800" b="1" dirty="0"/>
              <a:t>Slide 4: Practical Example of Teamwork	</a:t>
            </a:r>
          </a:p>
          <a:p>
            <a:pPr>
              <a:lnSpc>
                <a:spcPct val="90000"/>
              </a:lnSpc>
            </a:pPr>
            <a:r>
              <a:rPr lang="en-US" sz="2800" b="1" dirty="0"/>
              <a:t>Slide 5: Conclusion</a:t>
            </a:r>
          </a:p>
          <a:p>
            <a:pPr>
              <a:lnSpc>
                <a:spcPct val="90000"/>
              </a:lnSpc>
            </a:pPr>
            <a:r>
              <a:rPr lang="en-US" sz="2800" b="1" dirty="0"/>
              <a:t>References</a:t>
            </a:r>
          </a:p>
          <a:p>
            <a:pPr>
              <a:lnSpc>
                <a:spcPct val="90000"/>
              </a:lnSpc>
            </a:pPr>
            <a:r>
              <a:rPr lang="en-US" sz="2800" b="1" dirty="0"/>
              <a:t>Questions	</a:t>
            </a:r>
          </a:p>
          <a:p>
            <a:pPr>
              <a:lnSpc>
                <a:spcPct val="90000"/>
              </a:lnSpc>
            </a:pPr>
            <a:endParaRPr lang="en-US" sz="3000" dirty="0"/>
          </a:p>
        </p:txBody>
      </p:sp>
    </p:spTree>
    <p:extLst>
      <p:ext uri="{BB962C8B-B14F-4D97-AF65-F5344CB8AC3E}">
        <p14:creationId xmlns:p14="http://schemas.microsoft.com/office/powerpoint/2010/main" val="16886159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tretch>
            <a:fillRect/>
          </a:stretch>
        </p:blipFill>
        <p:spPr bwMode="auto">
          <a:xfrm>
            <a:off x="573741" y="1536321"/>
            <a:ext cx="2526726" cy="378535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33" name="Freeform: Shape 1032">
            <a:extLst>
              <a:ext uri="{FF2B5EF4-FFF2-40B4-BE49-F238E27FC236}">
                <a16:creationId xmlns:a16="http://schemas.microsoft.com/office/drawing/2014/main" id="{15109354-9C5D-4F8C-B0E6-D1043C7BF2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2494" y="0"/>
            <a:ext cx="5671506" cy="6858000"/>
          </a:xfrm>
          <a:custGeom>
            <a:avLst/>
            <a:gdLst>
              <a:gd name="connsiteX0" fmla="*/ 7529613 w 7529613"/>
              <a:gd name="connsiteY0" fmla="*/ 0 h 6858000"/>
              <a:gd name="connsiteX1" fmla="*/ 1222331 w 7529613"/>
              <a:gd name="connsiteY1" fmla="*/ 0 h 6858000"/>
              <a:gd name="connsiteX2" fmla="*/ 1126483 w 7529613"/>
              <a:gd name="connsiteY2" fmla="*/ 148742 h 6858000"/>
              <a:gd name="connsiteX3" fmla="*/ 767554 w 7529613"/>
              <a:gd name="connsiteY3" fmla="*/ 819975 h 6858000"/>
              <a:gd name="connsiteX4" fmla="*/ 742103 w 7529613"/>
              <a:gd name="connsiteY4" fmla="*/ 854514 h 6858000"/>
              <a:gd name="connsiteX5" fmla="*/ 785881 w 7529613"/>
              <a:gd name="connsiteY5" fmla="*/ 750263 h 6858000"/>
              <a:gd name="connsiteX6" fmla="*/ 978978 w 7529613"/>
              <a:gd name="connsiteY6" fmla="*/ 331786 h 6858000"/>
              <a:gd name="connsiteX7" fmla="*/ 1155717 w 7529613"/>
              <a:gd name="connsiteY7" fmla="*/ 0 h 6858000"/>
              <a:gd name="connsiteX8" fmla="*/ 1098249 w 7529613"/>
              <a:gd name="connsiteY8" fmla="*/ 0 h 6858000"/>
              <a:gd name="connsiteX9" fmla="*/ 991458 w 7529613"/>
              <a:gd name="connsiteY9" fmla="*/ 196614 h 6858000"/>
              <a:gd name="connsiteX10" fmla="*/ 493941 w 7529613"/>
              <a:gd name="connsiteY10" fmla="*/ 1371196 h 6858000"/>
              <a:gd name="connsiteX11" fmla="*/ 46485 w 7529613"/>
              <a:gd name="connsiteY11" fmla="*/ 3331516 h 6858000"/>
              <a:gd name="connsiteX12" fmla="*/ 12252 w 7529613"/>
              <a:gd name="connsiteY12" fmla="*/ 4357388 h 6858000"/>
              <a:gd name="connsiteX13" fmla="*/ 170821 w 7529613"/>
              <a:gd name="connsiteY13" fmla="*/ 5552906 h 6858000"/>
              <a:gd name="connsiteX14" fmla="*/ 537265 w 7529613"/>
              <a:gd name="connsiteY14" fmla="*/ 6828295 h 6858000"/>
              <a:gd name="connsiteX15" fmla="*/ 549692 w 7529613"/>
              <a:gd name="connsiteY15" fmla="*/ 6858000 h 6858000"/>
              <a:gd name="connsiteX16" fmla="*/ 602234 w 7529613"/>
              <a:gd name="connsiteY16" fmla="*/ 6858000 h 6858000"/>
              <a:gd name="connsiteX17" fmla="*/ 595414 w 7529613"/>
              <a:gd name="connsiteY17" fmla="*/ 6841549 h 6858000"/>
              <a:gd name="connsiteX18" fmla="*/ 364260 w 7529613"/>
              <a:gd name="connsiteY18" fmla="*/ 6142729 h 6858000"/>
              <a:gd name="connsiteX19" fmla="*/ 213071 w 7529613"/>
              <a:gd name="connsiteY19" fmla="*/ 5513923 h 6858000"/>
              <a:gd name="connsiteX20" fmla="*/ 211290 w 7529613"/>
              <a:gd name="connsiteY20" fmla="*/ 5480401 h 6858000"/>
              <a:gd name="connsiteX21" fmla="*/ 311446 w 7529613"/>
              <a:gd name="connsiteY21" fmla="*/ 5830359 h 6858000"/>
              <a:gd name="connsiteX22" fmla="*/ 622963 w 7529613"/>
              <a:gd name="connsiteY22" fmla="*/ 6670527 h 6858000"/>
              <a:gd name="connsiteX23" fmla="*/ 710464 w 7529613"/>
              <a:gd name="connsiteY23" fmla="*/ 6858000 h 6858000"/>
              <a:gd name="connsiteX24" fmla="*/ 7529613 w 7529613"/>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529613" h="6858000">
                <a:moveTo>
                  <a:pt x="7529613" y="0"/>
                </a:moveTo>
                <a:lnTo>
                  <a:pt x="1222331" y="0"/>
                </a:lnTo>
                <a:lnTo>
                  <a:pt x="1126483" y="148742"/>
                </a:lnTo>
                <a:cubicBezTo>
                  <a:pt x="995323" y="365513"/>
                  <a:pt x="876174" y="589569"/>
                  <a:pt x="767554" y="819975"/>
                </a:cubicBezTo>
                <a:cubicBezTo>
                  <a:pt x="762210" y="833492"/>
                  <a:pt x="753441" y="845393"/>
                  <a:pt x="742103" y="854514"/>
                </a:cubicBezTo>
                <a:cubicBezTo>
                  <a:pt x="756737" y="819849"/>
                  <a:pt x="770991" y="784928"/>
                  <a:pt x="785881" y="750263"/>
                </a:cubicBezTo>
                <a:cubicBezTo>
                  <a:pt x="846713" y="608712"/>
                  <a:pt x="910948" y="469145"/>
                  <a:pt x="978978" y="331786"/>
                </a:cubicBezTo>
                <a:lnTo>
                  <a:pt x="1155717" y="0"/>
                </a:lnTo>
                <a:lnTo>
                  <a:pt x="1098249" y="0"/>
                </a:lnTo>
                <a:lnTo>
                  <a:pt x="991458" y="196614"/>
                </a:lnTo>
                <a:cubicBezTo>
                  <a:pt x="797017" y="573253"/>
                  <a:pt x="633548" y="966066"/>
                  <a:pt x="493941" y="1371196"/>
                </a:cubicBezTo>
                <a:cubicBezTo>
                  <a:pt x="276630" y="2007265"/>
                  <a:pt x="126659" y="2664286"/>
                  <a:pt x="46485" y="3331516"/>
                </a:cubicBezTo>
                <a:cubicBezTo>
                  <a:pt x="4488" y="3672965"/>
                  <a:pt x="-14219" y="4013908"/>
                  <a:pt x="12252" y="4357388"/>
                </a:cubicBezTo>
                <a:cubicBezTo>
                  <a:pt x="43558" y="4758899"/>
                  <a:pt x="90773" y="5157998"/>
                  <a:pt x="170821" y="5552906"/>
                </a:cubicBezTo>
                <a:cubicBezTo>
                  <a:pt x="259109" y="5988893"/>
                  <a:pt x="378967" y="6414594"/>
                  <a:pt x="537265" y="6828295"/>
                </a:cubicBezTo>
                <a:lnTo>
                  <a:pt x="549692" y="6858000"/>
                </a:lnTo>
                <a:lnTo>
                  <a:pt x="602234" y="6858000"/>
                </a:lnTo>
                <a:lnTo>
                  <a:pt x="595414" y="6841549"/>
                </a:lnTo>
                <a:cubicBezTo>
                  <a:pt x="507884" y="6614016"/>
                  <a:pt x="431296" y="6380817"/>
                  <a:pt x="364260" y="6142729"/>
                </a:cubicBezTo>
                <a:cubicBezTo>
                  <a:pt x="305974" y="5935370"/>
                  <a:pt x="262958" y="5723695"/>
                  <a:pt x="213071" y="5513923"/>
                </a:cubicBezTo>
                <a:cubicBezTo>
                  <a:pt x="211892" y="5502788"/>
                  <a:pt x="211299" y="5491601"/>
                  <a:pt x="211290" y="5480401"/>
                </a:cubicBezTo>
                <a:cubicBezTo>
                  <a:pt x="247814" y="5607635"/>
                  <a:pt x="276958" y="5719759"/>
                  <a:pt x="311446" y="5830359"/>
                </a:cubicBezTo>
                <a:cubicBezTo>
                  <a:pt x="401357" y="6118381"/>
                  <a:pt x="505060" y="6398531"/>
                  <a:pt x="622963" y="6670527"/>
                </a:cubicBezTo>
                <a:lnTo>
                  <a:pt x="710464" y="6858000"/>
                </a:lnTo>
                <a:lnTo>
                  <a:pt x="7529613" y="6858000"/>
                </a:lnTo>
                <a:close/>
              </a:path>
            </a:pathLst>
          </a:custGeom>
          <a:solidFill>
            <a:schemeClr val="accent2"/>
          </a:solidFill>
          <a:ln w="6857" cap="flat">
            <a:noFill/>
            <a:prstDash val="solid"/>
            <a:miter/>
          </a:ln>
        </p:spPr>
        <p:txBody>
          <a:bodyPr wrap="square" rtlCol="0" anchor="ctr">
            <a:noAutofit/>
          </a:bodyPr>
          <a:lstStyle/>
          <a:p>
            <a:endParaRPr lang="en-US"/>
          </a:p>
        </p:txBody>
      </p:sp>
      <p:sp>
        <p:nvSpPr>
          <p:cNvPr id="2" name="Title 1"/>
          <p:cNvSpPr>
            <a:spLocks noGrp="1"/>
          </p:cNvSpPr>
          <p:nvPr>
            <p:ph type="title"/>
          </p:nvPr>
        </p:nvSpPr>
        <p:spPr>
          <a:xfrm>
            <a:off x="4319515" y="457201"/>
            <a:ext cx="4002953" cy="1835911"/>
          </a:xfrm>
        </p:spPr>
        <p:txBody>
          <a:bodyPr vert="horz" lIns="91440" tIns="45720" rIns="91440" bIns="45720" rtlCol="0" anchor="b">
            <a:normAutofit/>
          </a:bodyPr>
          <a:lstStyle/>
          <a:p>
            <a:pPr algn="l">
              <a:lnSpc>
                <a:spcPct val="90000"/>
              </a:lnSpc>
            </a:pPr>
            <a:r>
              <a:rPr lang="en-US" sz="3300" b="1" kern="1200">
                <a:solidFill>
                  <a:srgbClr val="FFFFFF"/>
                </a:solidFill>
                <a:latin typeface="+mj-lt"/>
                <a:ea typeface="+mj-ea"/>
                <a:cs typeface="+mj-cs"/>
              </a:rPr>
              <a:t>Slide 1: Introduction: Working in Teams</a:t>
            </a:r>
            <a:br>
              <a:rPr lang="en-US" sz="3300" b="1" kern="1200">
                <a:solidFill>
                  <a:srgbClr val="FFFFFF"/>
                </a:solidFill>
                <a:latin typeface="+mj-lt"/>
                <a:ea typeface="+mj-ea"/>
                <a:cs typeface="+mj-cs"/>
              </a:rPr>
            </a:br>
            <a:endParaRPr lang="en-US" sz="3300" kern="1200">
              <a:solidFill>
                <a:srgbClr val="FFFFFF"/>
              </a:solidFill>
              <a:latin typeface="+mj-lt"/>
              <a:ea typeface="+mj-ea"/>
              <a:cs typeface="+mj-cs"/>
            </a:endParaRPr>
          </a:p>
        </p:txBody>
      </p:sp>
      <p:sp>
        <p:nvSpPr>
          <p:cNvPr id="1035" name="sketch line">
            <a:extLst>
              <a:ext uri="{FF2B5EF4-FFF2-40B4-BE49-F238E27FC236}">
                <a16:creationId xmlns:a16="http://schemas.microsoft.com/office/drawing/2014/main" id="{49B530FE-A87D-41A0-A920-ADC6539EA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19514" y="2560829"/>
            <a:ext cx="3771900" cy="18288"/>
          </a:xfrm>
          <a:custGeom>
            <a:avLst/>
            <a:gdLst>
              <a:gd name="csX0" fmla="*/ 0 w 3771900"/>
              <a:gd name="csY0" fmla="*/ 0 h 18288"/>
              <a:gd name="csX1" fmla="*/ 704088 w 3771900"/>
              <a:gd name="csY1" fmla="*/ 0 h 18288"/>
              <a:gd name="csX2" fmla="*/ 1370457 w 3771900"/>
              <a:gd name="csY2" fmla="*/ 0 h 18288"/>
              <a:gd name="csX3" fmla="*/ 2036826 w 3771900"/>
              <a:gd name="csY3" fmla="*/ 0 h 18288"/>
              <a:gd name="csX4" fmla="*/ 2552319 w 3771900"/>
              <a:gd name="csY4" fmla="*/ 0 h 18288"/>
              <a:gd name="csX5" fmla="*/ 3105531 w 3771900"/>
              <a:gd name="csY5" fmla="*/ 0 h 18288"/>
              <a:gd name="csX6" fmla="*/ 3771900 w 3771900"/>
              <a:gd name="csY6" fmla="*/ 0 h 18288"/>
              <a:gd name="csX7" fmla="*/ 3771900 w 3771900"/>
              <a:gd name="csY7" fmla="*/ 18288 h 18288"/>
              <a:gd name="csX8" fmla="*/ 3143250 w 3771900"/>
              <a:gd name="csY8" fmla="*/ 18288 h 18288"/>
              <a:gd name="csX9" fmla="*/ 2627757 w 3771900"/>
              <a:gd name="csY9" fmla="*/ 18288 h 18288"/>
              <a:gd name="csX10" fmla="*/ 2112264 w 3771900"/>
              <a:gd name="csY10" fmla="*/ 18288 h 18288"/>
              <a:gd name="csX11" fmla="*/ 1445895 w 3771900"/>
              <a:gd name="csY11" fmla="*/ 18288 h 18288"/>
              <a:gd name="csX12" fmla="*/ 892683 w 3771900"/>
              <a:gd name="csY12" fmla="*/ 18288 h 18288"/>
              <a:gd name="csX13" fmla="*/ 0 w 3771900"/>
              <a:gd name="csY13" fmla="*/ 18288 h 18288"/>
              <a:gd name="csX14" fmla="*/ 0 w 3771900"/>
              <a:gd name="csY14"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771900" h="18288" fill="none" extrusionOk="0">
                <a:moveTo>
                  <a:pt x="0" y="0"/>
                </a:moveTo>
                <a:cubicBezTo>
                  <a:pt x="285982" y="-16509"/>
                  <a:pt x="373591" y="28957"/>
                  <a:pt x="704088" y="0"/>
                </a:cubicBezTo>
                <a:cubicBezTo>
                  <a:pt x="1034585" y="-28957"/>
                  <a:pt x="1127575" y="15529"/>
                  <a:pt x="1370457" y="0"/>
                </a:cubicBezTo>
                <a:cubicBezTo>
                  <a:pt x="1613339" y="-15529"/>
                  <a:pt x="1901330" y="-18417"/>
                  <a:pt x="2036826" y="0"/>
                </a:cubicBezTo>
                <a:cubicBezTo>
                  <a:pt x="2172322" y="18417"/>
                  <a:pt x="2391554" y="24426"/>
                  <a:pt x="2552319" y="0"/>
                </a:cubicBezTo>
                <a:cubicBezTo>
                  <a:pt x="2713084" y="-24426"/>
                  <a:pt x="2832344" y="19126"/>
                  <a:pt x="3105531" y="0"/>
                </a:cubicBezTo>
                <a:cubicBezTo>
                  <a:pt x="3378718" y="-19126"/>
                  <a:pt x="3624591" y="4962"/>
                  <a:pt x="3771900" y="0"/>
                </a:cubicBezTo>
                <a:cubicBezTo>
                  <a:pt x="3771400" y="8855"/>
                  <a:pt x="3772009" y="14521"/>
                  <a:pt x="3771900" y="18288"/>
                </a:cubicBezTo>
                <a:cubicBezTo>
                  <a:pt x="3458898" y="17742"/>
                  <a:pt x="3421743" y="-6827"/>
                  <a:pt x="3143250" y="18288"/>
                </a:cubicBezTo>
                <a:cubicBezTo>
                  <a:pt x="2864757" y="43403"/>
                  <a:pt x="2852800" y="27764"/>
                  <a:pt x="2627757" y="18288"/>
                </a:cubicBezTo>
                <a:cubicBezTo>
                  <a:pt x="2402714" y="8812"/>
                  <a:pt x="2240384" y="-3809"/>
                  <a:pt x="2112264" y="18288"/>
                </a:cubicBezTo>
                <a:cubicBezTo>
                  <a:pt x="1984144" y="40385"/>
                  <a:pt x="1648028" y="25259"/>
                  <a:pt x="1445895" y="18288"/>
                </a:cubicBezTo>
                <a:cubicBezTo>
                  <a:pt x="1243762" y="11317"/>
                  <a:pt x="1123026" y="22466"/>
                  <a:pt x="892683" y="18288"/>
                </a:cubicBezTo>
                <a:cubicBezTo>
                  <a:pt x="662340" y="14110"/>
                  <a:pt x="180978" y="-26198"/>
                  <a:pt x="0" y="18288"/>
                </a:cubicBezTo>
                <a:cubicBezTo>
                  <a:pt x="683" y="12014"/>
                  <a:pt x="724" y="5908"/>
                  <a:pt x="0" y="0"/>
                </a:cubicBezTo>
                <a:close/>
              </a:path>
              <a:path w="3771900" h="18288" stroke="0" extrusionOk="0">
                <a:moveTo>
                  <a:pt x="0" y="0"/>
                </a:moveTo>
                <a:cubicBezTo>
                  <a:pt x="168080" y="-24280"/>
                  <a:pt x="426899" y="-27643"/>
                  <a:pt x="590931" y="0"/>
                </a:cubicBezTo>
                <a:cubicBezTo>
                  <a:pt x="754963" y="27643"/>
                  <a:pt x="943937" y="-964"/>
                  <a:pt x="1106424" y="0"/>
                </a:cubicBezTo>
                <a:cubicBezTo>
                  <a:pt x="1268911" y="964"/>
                  <a:pt x="1620128" y="24107"/>
                  <a:pt x="1810512" y="0"/>
                </a:cubicBezTo>
                <a:cubicBezTo>
                  <a:pt x="2000896" y="-24107"/>
                  <a:pt x="2173109" y="23508"/>
                  <a:pt x="2401443" y="0"/>
                </a:cubicBezTo>
                <a:cubicBezTo>
                  <a:pt x="2629777" y="-23508"/>
                  <a:pt x="2762620" y="-19902"/>
                  <a:pt x="2992374" y="0"/>
                </a:cubicBezTo>
                <a:cubicBezTo>
                  <a:pt x="3222128" y="19902"/>
                  <a:pt x="3483193" y="6322"/>
                  <a:pt x="3771900" y="0"/>
                </a:cubicBezTo>
                <a:cubicBezTo>
                  <a:pt x="3771002" y="7180"/>
                  <a:pt x="3772069" y="13790"/>
                  <a:pt x="3771900" y="18288"/>
                </a:cubicBezTo>
                <a:cubicBezTo>
                  <a:pt x="3466427" y="17166"/>
                  <a:pt x="3360902" y="-2444"/>
                  <a:pt x="3143250" y="18288"/>
                </a:cubicBezTo>
                <a:cubicBezTo>
                  <a:pt x="2925598" y="39020"/>
                  <a:pt x="2852709" y="34774"/>
                  <a:pt x="2627757" y="18288"/>
                </a:cubicBezTo>
                <a:cubicBezTo>
                  <a:pt x="2402805" y="1802"/>
                  <a:pt x="2156087" y="-12568"/>
                  <a:pt x="1999107" y="18288"/>
                </a:cubicBezTo>
                <a:cubicBezTo>
                  <a:pt x="1842127" y="49144"/>
                  <a:pt x="1528676" y="3672"/>
                  <a:pt x="1370457" y="18288"/>
                </a:cubicBezTo>
                <a:cubicBezTo>
                  <a:pt x="1212238" y="32905"/>
                  <a:pt x="1007440" y="24475"/>
                  <a:pt x="779526" y="18288"/>
                </a:cubicBezTo>
                <a:cubicBezTo>
                  <a:pt x="551612" y="12101"/>
                  <a:pt x="175765" y="8638"/>
                  <a:pt x="0" y="18288"/>
                </a:cubicBezTo>
                <a:cubicBezTo>
                  <a:pt x="571" y="10093"/>
                  <a:pt x="-125" y="8407"/>
                  <a:pt x="0" y="0"/>
                </a:cubicBezTo>
                <a:close/>
              </a:path>
            </a:pathLst>
          </a:custGeom>
          <a:solidFill>
            <a:srgbClr val="FFFFFF"/>
          </a:solidFill>
          <a:ln w="38100"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sz="half" idx="1"/>
          </p:nvPr>
        </p:nvSpPr>
        <p:spPr>
          <a:xfrm>
            <a:off x="4319515" y="2798064"/>
            <a:ext cx="4095821" cy="3417611"/>
          </a:xfrm>
        </p:spPr>
        <p:txBody>
          <a:bodyPr vert="horz" lIns="91440" tIns="45720" rIns="91440" bIns="45720" rtlCol="0" anchor="t">
            <a:normAutofit/>
          </a:bodyPr>
          <a:lstStyle/>
          <a:p>
            <a:pPr lvl="0" indent="-228600">
              <a:lnSpc>
                <a:spcPct val="90000"/>
              </a:lnSpc>
            </a:pPr>
            <a:r>
              <a:rPr lang="en-US" sz="1600" dirty="0">
                <a:solidFill>
                  <a:srgbClr val="FFFFFF"/>
                </a:solidFill>
              </a:rPr>
              <a:t>Togetherness is a way of operation in teamwork</a:t>
            </a:r>
          </a:p>
          <a:p>
            <a:pPr lvl="0" indent="-228600">
              <a:lnSpc>
                <a:spcPct val="90000"/>
              </a:lnSpc>
            </a:pPr>
            <a:r>
              <a:rPr lang="en-US" sz="1600" dirty="0">
                <a:solidFill>
                  <a:srgbClr val="FFFFFF"/>
                </a:solidFill>
              </a:rPr>
              <a:t>People have their own set of skills and responsibilities</a:t>
            </a:r>
          </a:p>
          <a:p>
            <a:pPr lvl="0" indent="-228600">
              <a:lnSpc>
                <a:spcPct val="90000"/>
              </a:lnSpc>
            </a:pPr>
            <a:r>
              <a:rPr lang="en-US" sz="1600" dirty="0">
                <a:solidFill>
                  <a:srgbClr val="FFFFFF"/>
                </a:solidFill>
              </a:rPr>
              <a:t>Having a team can help to deliver quality patient care</a:t>
            </a:r>
          </a:p>
          <a:p>
            <a:pPr lvl="0" indent="-228600">
              <a:lnSpc>
                <a:spcPct val="90000"/>
              </a:lnSpc>
            </a:pPr>
            <a:r>
              <a:rPr lang="en-US" sz="1600" dirty="0">
                <a:solidFill>
                  <a:srgbClr val="FFFFFF"/>
                </a:solidFill>
              </a:rPr>
              <a:t>Teamwork enhances communication and trust</a:t>
            </a:r>
          </a:p>
          <a:p>
            <a:pPr lvl="0" indent="-228600">
              <a:lnSpc>
                <a:spcPct val="90000"/>
              </a:lnSpc>
            </a:pPr>
            <a:r>
              <a:rPr lang="en-US" sz="1600" dirty="0">
                <a:solidFill>
                  <a:srgbClr val="FFFFFF"/>
                </a:solidFill>
              </a:rPr>
              <a:t>An effective skill in health and social care.</a:t>
            </a:r>
          </a:p>
          <a:p>
            <a:pPr lvl="0" indent="-228600">
              <a:lnSpc>
                <a:spcPct val="90000"/>
              </a:lnSpc>
            </a:pPr>
            <a:r>
              <a:rPr lang="en-US" sz="1600" dirty="0">
                <a:solidFill>
                  <a:srgbClr val="FFFFFF"/>
                </a:solidFill>
              </a:rPr>
              <a:t>This presentation explains why teamwork matters</a:t>
            </a:r>
          </a:p>
          <a:p>
            <a:pPr marL="114300" lvl="0" indent="0">
              <a:lnSpc>
                <a:spcPct val="90000"/>
              </a:lnSpc>
              <a:buNone/>
            </a:pPr>
            <a:endParaRPr lang="en-US" sz="1600" dirty="0">
              <a:solidFill>
                <a:srgbClr val="FFFFFF"/>
              </a:solidFill>
            </a:endParaRPr>
          </a:p>
          <a:p>
            <a:pPr marL="114300" indent="0">
              <a:lnSpc>
                <a:spcPct val="90000"/>
              </a:lnSpc>
              <a:buNone/>
            </a:pPr>
            <a:r>
              <a:rPr lang="en-US" sz="1600" dirty="0">
                <a:solidFill>
                  <a:srgbClr val="FFFFFF"/>
                </a:solidFill>
              </a:rPr>
              <a:t>(Meneses-La-Riva et al. 2025)</a:t>
            </a:r>
          </a:p>
        </p:txBody>
      </p:sp>
    </p:spTree>
    <p:extLst>
      <p:ext uri="{BB962C8B-B14F-4D97-AF65-F5344CB8AC3E}">
        <p14:creationId xmlns:p14="http://schemas.microsoft.com/office/powerpoint/2010/main" val="15463359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70" name="Rectangle 2069">
            <a:extLst>
              <a:ext uri="{FF2B5EF4-FFF2-40B4-BE49-F238E27FC236}">
                <a16:creationId xmlns:a16="http://schemas.microsoft.com/office/drawing/2014/main" id="{C681C32C-7AFC-4BB3-9088-65CBDFC5D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9144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7956" y="4583953"/>
            <a:ext cx="3514393" cy="1465973"/>
          </a:xfrm>
        </p:spPr>
        <p:txBody>
          <a:bodyPr vert="horz" lIns="91440" tIns="45720" rIns="91440" bIns="45720" rtlCol="0" anchor="t">
            <a:normAutofit/>
          </a:bodyPr>
          <a:lstStyle/>
          <a:p>
            <a:pPr algn="l">
              <a:lnSpc>
                <a:spcPct val="90000"/>
              </a:lnSpc>
            </a:pPr>
            <a:r>
              <a:rPr lang="en-US" sz="2500" b="1"/>
              <a:t>Slide 2: Importance of teamwork in Health and Social Care </a:t>
            </a:r>
            <a:br>
              <a:rPr lang="en-US" sz="2500" b="1"/>
            </a:br>
            <a:endParaRPr lang="en-US" sz="2500"/>
          </a:p>
        </p:txBody>
      </p:sp>
      <p:pic>
        <p:nvPicPr>
          <p:cNvPr id="2050"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t="6605" b="6627"/>
          <a:stretch>
            <a:fillRect/>
          </a:stretch>
        </p:blipFill>
        <p:spPr bwMode="auto">
          <a:xfrm>
            <a:off x="20" y="432"/>
            <a:ext cx="9143980" cy="4244759"/>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sz="half" idx="1"/>
          </p:nvPr>
        </p:nvSpPr>
        <p:spPr>
          <a:xfrm>
            <a:off x="4572000" y="4495800"/>
            <a:ext cx="4229100" cy="1729563"/>
          </a:xfrm>
        </p:spPr>
        <p:txBody>
          <a:bodyPr vert="horz" lIns="91440" tIns="45720" rIns="91440" bIns="45720" rtlCol="0">
            <a:normAutofit fontScale="32500" lnSpcReduction="20000"/>
          </a:bodyPr>
          <a:lstStyle/>
          <a:p>
            <a:pPr lvl="0" indent="-228600">
              <a:lnSpc>
                <a:spcPct val="90000"/>
              </a:lnSpc>
            </a:pPr>
            <a:r>
              <a:rPr lang="en-US" sz="4000" dirty="0"/>
              <a:t>Improves patient safety</a:t>
            </a:r>
          </a:p>
          <a:p>
            <a:pPr lvl="0" indent="-228600">
              <a:lnSpc>
                <a:spcPct val="90000"/>
              </a:lnSpc>
            </a:pPr>
            <a:r>
              <a:rPr lang="en-US" sz="4000" dirty="0"/>
              <a:t>Enables employees to express themselves clearly</a:t>
            </a:r>
          </a:p>
          <a:p>
            <a:pPr lvl="0" indent="-228600">
              <a:lnSpc>
                <a:spcPct val="90000"/>
              </a:lnSpc>
            </a:pPr>
            <a:r>
              <a:rPr lang="en-US" sz="4000" dirty="0"/>
              <a:t>Reduces mistakes in care</a:t>
            </a:r>
          </a:p>
          <a:p>
            <a:pPr lvl="0" indent="-228600">
              <a:lnSpc>
                <a:spcPct val="90000"/>
              </a:lnSpc>
            </a:pPr>
            <a:r>
              <a:rPr lang="en-US" sz="4000" dirty="0"/>
              <a:t>Supports faster decision-making</a:t>
            </a:r>
          </a:p>
          <a:p>
            <a:pPr lvl="0" indent="-228600">
              <a:lnSpc>
                <a:spcPct val="90000"/>
              </a:lnSpc>
            </a:pPr>
            <a:r>
              <a:rPr lang="en-US" sz="4000" dirty="0"/>
              <a:t>Creates a positive workplace</a:t>
            </a:r>
          </a:p>
          <a:p>
            <a:pPr lvl="0" indent="-228600">
              <a:lnSpc>
                <a:spcPct val="90000"/>
              </a:lnSpc>
            </a:pPr>
            <a:r>
              <a:rPr lang="en-US" sz="4000" dirty="0"/>
              <a:t>Increases patient satisfaction</a:t>
            </a:r>
          </a:p>
          <a:p>
            <a:pPr marL="114300" indent="0">
              <a:lnSpc>
                <a:spcPct val="90000"/>
              </a:lnSpc>
              <a:buNone/>
            </a:pPr>
            <a:endParaRPr lang="en-US" sz="2900" dirty="0"/>
          </a:p>
          <a:p>
            <a:pPr marL="114300" indent="0">
              <a:lnSpc>
                <a:spcPct val="90000"/>
              </a:lnSpc>
              <a:buNone/>
            </a:pPr>
            <a:r>
              <a:rPr lang="en-US" sz="3000" dirty="0"/>
              <a:t>         (Efthymiou 2024)</a:t>
            </a:r>
          </a:p>
          <a:p>
            <a:pPr marL="114300" lvl="0" indent="0">
              <a:lnSpc>
                <a:spcPct val="90000"/>
              </a:lnSpc>
              <a:buNone/>
            </a:pPr>
            <a:endParaRPr lang="en-US" sz="1400" dirty="0"/>
          </a:p>
        </p:txBody>
      </p:sp>
      <p:sp>
        <p:nvSpPr>
          <p:cNvPr id="2072" name="Rectangle 2071">
            <a:extLst>
              <a:ext uri="{FF2B5EF4-FFF2-40B4-BE49-F238E27FC236}">
                <a16:creationId xmlns:a16="http://schemas.microsoft.com/office/drawing/2014/main" id="{199C0ED0-69DE-4C31-A5CF-E2A46FD302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9144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4" name="Rectangle 2073">
            <a:extLst>
              <a:ext uri="{FF2B5EF4-FFF2-40B4-BE49-F238E27FC236}">
                <a16:creationId xmlns:a16="http://schemas.microsoft.com/office/drawing/2014/main" id="{8D42B8BD-40AF-488E-8A79-D7256C9172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28950" y="6400799"/>
            <a:ext cx="611504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586996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202" y="639520"/>
            <a:ext cx="2571750" cy="1719072"/>
          </a:xfrm>
        </p:spPr>
        <p:txBody>
          <a:bodyPr vert="horz" lIns="91440" tIns="45720" rIns="91440" bIns="45720" rtlCol="0" anchor="b">
            <a:normAutofit/>
          </a:bodyPr>
          <a:lstStyle/>
          <a:p>
            <a:pPr algn="l">
              <a:lnSpc>
                <a:spcPct val="90000"/>
              </a:lnSpc>
            </a:pPr>
            <a:r>
              <a:rPr lang="en-US" sz="2200" b="1" kern="1200" dirty="0">
                <a:solidFill>
                  <a:schemeClr val="tx1"/>
                </a:solidFill>
                <a:latin typeface="+mj-lt"/>
                <a:ea typeface="+mj-ea"/>
                <a:cs typeface="+mj-cs"/>
              </a:rPr>
              <a:t>Slide 3: Tuckman's Team Development Model</a:t>
            </a:r>
            <a:br>
              <a:rPr lang="en-US" sz="2200" b="1" kern="1200" dirty="0">
                <a:solidFill>
                  <a:schemeClr val="tx1"/>
                </a:solidFill>
                <a:latin typeface="+mj-lt"/>
                <a:ea typeface="+mj-ea"/>
                <a:cs typeface="+mj-cs"/>
              </a:rPr>
            </a:br>
            <a:endParaRPr lang="en-US" sz="2200" kern="1200" dirty="0">
              <a:solidFill>
                <a:schemeClr val="tx1"/>
              </a:solidFill>
              <a:latin typeface="+mj-lt"/>
              <a:ea typeface="+mj-ea"/>
              <a:cs typeface="+mj-cs"/>
            </a:endParaRPr>
          </a:p>
        </p:txBody>
      </p:sp>
      <p:sp>
        <p:nvSpPr>
          <p:cNvPr id="3081"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573756"/>
            <a:ext cx="2441321" cy="18288"/>
          </a:xfrm>
          <a:custGeom>
            <a:avLst/>
            <a:gdLst>
              <a:gd name="csX0" fmla="*/ 0 w 2441321"/>
              <a:gd name="csY0" fmla="*/ 0 h 18288"/>
              <a:gd name="csX1" fmla="*/ 585917 w 2441321"/>
              <a:gd name="csY1" fmla="*/ 0 h 18288"/>
              <a:gd name="csX2" fmla="*/ 1196247 w 2441321"/>
              <a:gd name="csY2" fmla="*/ 0 h 18288"/>
              <a:gd name="csX3" fmla="*/ 1806578 w 2441321"/>
              <a:gd name="csY3" fmla="*/ 0 h 18288"/>
              <a:gd name="csX4" fmla="*/ 2441321 w 2441321"/>
              <a:gd name="csY4" fmla="*/ 0 h 18288"/>
              <a:gd name="csX5" fmla="*/ 2441321 w 2441321"/>
              <a:gd name="csY5" fmla="*/ 18288 h 18288"/>
              <a:gd name="csX6" fmla="*/ 1830991 w 2441321"/>
              <a:gd name="csY6" fmla="*/ 18288 h 18288"/>
              <a:gd name="csX7" fmla="*/ 1269487 w 2441321"/>
              <a:gd name="csY7" fmla="*/ 18288 h 18288"/>
              <a:gd name="csX8" fmla="*/ 707983 w 2441321"/>
              <a:gd name="csY8" fmla="*/ 18288 h 18288"/>
              <a:gd name="csX9" fmla="*/ 0 w 2441321"/>
              <a:gd name="csY9" fmla="*/ 18288 h 18288"/>
              <a:gd name="csX10" fmla="*/ 0 w 2441321"/>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sz="half" idx="1"/>
          </p:nvPr>
        </p:nvSpPr>
        <p:spPr>
          <a:xfrm>
            <a:off x="473202" y="2807208"/>
            <a:ext cx="2571750" cy="3410712"/>
          </a:xfrm>
        </p:spPr>
        <p:txBody>
          <a:bodyPr vert="horz" lIns="91440" tIns="45720" rIns="91440" bIns="45720" rtlCol="0" anchor="t">
            <a:normAutofit lnSpcReduction="10000"/>
          </a:bodyPr>
          <a:lstStyle/>
          <a:p>
            <a:pPr lvl="0" indent="-228600">
              <a:lnSpc>
                <a:spcPct val="90000"/>
              </a:lnSpc>
            </a:pPr>
            <a:r>
              <a:rPr lang="en-US" sz="1600" dirty="0"/>
              <a:t>Forming: Team members get together.</a:t>
            </a:r>
          </a:p>
          <a:p>
            <a:pPr lvl="0" indent="-228600">
              <a:lnSpc>
                <a:spcPct val="90000"/>
              </a:lnSpc>
            </a:pPr>
            <a:r>
              <a:rPr lang="en-US" sz="1600" dirty="0"/>
              <a:t>Storming: Different ideas are discussed.</a:t>
            </a:r>
          </a:p>
          <a:p>
            <a:pPr lvl="0" indent="-228600">
              <a:lnSpc>
                <a:spcPct val="90000"/>
              </a:lnSpc>
            </a:pPr>
            <a:r>
              <a:rPr lang="en-US" sz="1600" dirty="0"/>
              <a:t>Norming: Team establishes roles </a:t>
            </a:r>
          </a:p>
          <a:p>
            <a:pPr lvl="0" indent="-228600">
              <a:lnSpc>
                <a:spcPct val="90000"/>
              </a:lnSpc>
            </a:pPr>
            <a:r>
              <a:rPr lang="en-US" sz="1600" dirty="0"/>
              <a:t>Performing: The team works well together.</a:t>
            </a:r>
          </a:p>
          <a:p>
            <a:pPr lvl="0" indent="-228600">
              <a:lnSpc>
                <a:spcPct val="90000"/>
              </a:lnSpc>
            </a:pPr>
            <a:r>
              <a:rPr lang="en-US" sz="1600" dirty="0"/>
              <a:t>Adjourning – Work is completed.</a:t>
            </a:r>
          </a:p>
          <a:p>
            <a:pPr lvl="0" indent="-228600">
              <a:lnSpc>
                <a:spcPct val="90000"/>
              </a:lnSpc>
            </a:pPr>
            <a:r>
              <a:rPr lang="en-US" sz="1600" dirty="0"/>
              <a:t>Supports teams to improve the way that they function.</a:t>
            </a:r>
          </a:p>
          <a:p>
            <a:pPr marL="114300" lvl="0" indent="0">
              <a:lnSpc>
                <a:spcPct val="90000"/>
              </a:lnSpc>
              <a:buNone/>
            </a:pPr>
            <a:r>
              <a:rPr lang="en-GB" sz="1200" i="1" dirty="0"/>
              <a:t>(Tuckman and Jensen, 1977</a:t>
            </a:r>
            <a:r>
              <a:rPr lang="en-GB" sz="1600" i="1" dirty="0"/>
              <a:t>)</a:t>
            </a:r>
            <a:r>
              <a:rPr lang="en-GB" sz="1600" dirty="0"/>
              <a:t> </a:t>
            </a:r>
            <a:endParaRPr lang="en-US" sz="1600" dirty="0"/>
          </a:p>
        </p:txBody>
      </p:sp>
      <p:pic>
        <p:nvPicPr>
          <p:cNvPr id="3074"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3490722" y="1940386"/>
            <a:ext cx="5177790" cy="297722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418812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6250" y="640823"/>
            <a:ext cx="2563994" cy="5583148"/>
          </a:xfrm>
        </p:spPr>
        <p:txBody>
          <a:bodyPr anchor="ctr">
            <a:normAutofit/>
          </a:bodyPr>
          <a:lstStyle/>
          <a:p>
            <a:r>
              <a:rPr lang="en-US" sz="4300" b="1" dirty="0"/>
              <a:t>Slide 4: Practical Example of Teamwork</a:t>
            </a:r>
            <a:br>
              <a:rPr lang="en-US" sz="4300" b="1" dirty="0"/>
            </a:br>
            <a:r>
              <a:rPr lang="en-GB" sz="2000" b="1" dirty="0"/>
              <a:t>(Collin et al., 2025)</a:t>
            </a:r>
            <a:r>
              <a:rPr lang="en-GB" sz="2000" dirty="0"/>
              <a:t>.</a:t>
            </a:r>
            <a:endParaRPr lang="en-US" sz="2000" dirty="0"/>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44313" y="3465005"/>
            <a:ext cx="5410200" cy="13716"/>
          </a:xfrm>
          <a:custGeom>
            <a:avLst/>
            <a:gdLst>
              <a:gd name="csX0" fmla="*/ 0 w 5410200"/>
              <a:gd name="csY0" fmla="*/ 0 h 13716"/>
              <a:gd name="csX1" fmla="*/ 568071 w 5410200"/>
              <a:gd name="csY1" fmla="*/ 0 h 13716"/>
              <a:gd name="csX2" fmla="*/ 1298448 w 5410200"/>
              <a:gd name="csY2" fmla="*/ 0 h 13716"/>
              <a:gd name="csX3" fmla="*/ 1920621 w 5410200"/>
              <a:gd name="csY3" fmla="*/ 0 h 13716"/>
              <a:gd name="csX4" fmla="*/ 2488692 w 5410200"/>
              <a:gd name="csY4" fmla="*/ 0 h 13716"/>
              <a:gd name="csX5" fmla="*/ 3219069 w 5410200"/>
              <a:gd name="csY5" fmla="*/ 0 h 13716"/>
              <a:gd name="csX6" fmla="*/ 3895344 w 5410200"/>
              <a:gd name="csY6" fmla="*/ 0 h 13716"/>
              <a:gd name="csX7" fmla="*/ 4571619 w 5410200"/>
              <a:gd name="csY7" fmla="*/ 0 h 13716"/>
              <a:gd name="csX8" fmla="*/ 5410200 w 5410200"/>
              <a:gd name="csY8" fmla="*/ 0 h 13716"/>
              <a:gd name="csX9" fmla="*/ 5410200 w 5410200"/>
              <a:gd name="csY9" fmla="*/ 13716 h 13716"/>
              <a:gd name="csX10" fmla="*/ 4842129 w 5410200"/>
              <a:gd name="csY10" fmla="*/ 13716 h 13716"/>
              <a:gd name="csX11" fmla="*/ 4328160 w 5410200"/>
              <a:gd name="csY11" fmla="*/ 13716 h 13716"/>
              <a:gd name="csX12" fmla="*/ 3597783 w 5410200"/>
              <a:gd name="csY12" fmla="*/ 13716 h 13716"/>
              <a:gd name="csX13" fmla="*/ 3029712 w 5410200"/>
              <a:gd name="csY13" fmla="*/ 13716 h 13716"/>
              <a:gd name="csX14" fmla="*/ 2299335 w 5410200"/>
              <a:gd name="csY14" fmla="*/ 13716 h 13716"/>
              <a:gd name="csX15" fmla="*/ 1514856 w 5410200"/>
              <a:gd name="csY15" fmla="*/ 13716 h 13716"/>
              <a:gd name="csX16" fmla="*/ 892683 w 5410200"/>
              <a:gd name="csY16" fmla="*/ 13716 h 13716"/>
              <a:gd name="csX17" fmla="*/ 0 w 5410200"/>
              <a:gd name="csY17" fmla="*/ 13716 h 13716"/>
              <a:gd name="csX18" fmla="*/ 0 w 5410200"/>
              <a:gd name="csY18" fmla="*/ 0 h 1371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3716"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09587" y="2854"/>
                  <a:pt x="5409791" y="9451"/>
                  <a:pt x="5410200" y="13716"/>
                </a:cubicBezTo>
                <a:cubicBezTo>
                  <a:pt x="5139060" y="2179"/>
                  <a:pt x="5121593" y="26463"/>
                  <a:pt x="4842129" y="13716"/>
                </a:cubicBezTo>
                <a:cubicBezTo>
                  <a:pt x="4562665" y="969"/>
                  <a:pt x="4448273" y="4915"/>
                  <a:pt x="4328160" y="13716"/>
                </a:cubicBezTo>
                <a:cubicBezTo>
                  <a:pt x="4208047" y="22517"/>
                  <a:pt x="3760936" y="17995"/>
                  <a:pt x="3597783" y="13716"/>
                </a:cubicBezTo>
                <a:cubicBezTo>
                  <a:pt x="3434630" y="9437"/>
                  <a:pt x="3299718" y="28641"/>
                  <a:pt x="3029712" y="13716"/>
                </a:cubicBezTo>
                <a:cubicBezTo>
                  <a:pt x="2759706" y="-1209"/>
                  <a:pt x="2640159" y="22822"/>
                  <a:pt x="2299335" y="13716"/>
                </a:cubicBezTo>
                <a:cubicBezTo>
                  <a:pt x="1958511" y="4610"/>
                  <a:pt x="1801186" y="24413"/>
                  <a:pt x="1514856" y="13716"/>
                </a:cubicBezTo>
                <a:cubicBezTo>
                  <a:pt x="1228526" y="3019"/>
                  <a:pt x="1063509" y="-9877"/>
                  <a:pt x="892683" y="13716"/>
                </a:cubicBezTo>
                <a:cubicBezTo>
                  <a:pt x="721857" y="37309"/>
                  <a:pt x="186945" y="-25469"/>
                  <a:pt x="0" y="13716"/>
                </a:cubicBezTo>
                <a:cubicBezTo>
                  <a:pt x="-342" y="9537"/>
                  <a:pt x="-97" y="6817"/>
                  <a:pt x="0" y="0"/>
                </a:cubicBezTo>
                <a:close/>
              </a:path>
              <a:path w="5410200" h="13716"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10660" y="2787"/>
                  <a:pt x="5410166" y="9748"/>
                  <a:pt x="5410200" y="13716"/>
                </a:cubicBezTo>
                <a:cubicBezTo>
                  <a:pt x="5163327" y="36922"/>
                  <a:pt x="5008749" y="6121"/>
                  <a:pt x="4842129" y="13716"/>
                </a:cubicBezTo>
                <a:cubicBezTo>
                  <a:pt x="4675509" y="21311"/>
                  <a:pt x="4433401" y="-5187"/>
                  <a:pt x="4165854" y="13716"/>
                </a:cubicBezTo>
                <a:cubicBezTo>
                  <a:pt x="3898308" y="32619"/>
                  <a:pt x="3809032" y="-13282"/>
                  <a:pt x="3543681" y="13716"/>
                </a:cubicBezTo>
                <a:cubicBezTo>
                  <a:pt x="3278330" y="40714"/>
                  <a:pt x="3073876" y="-20489"/>
                  <a:pt x="2759202" y="13716"/>
                </a:cubicBezTo>
                <a:cubicBezTo>
                  <a:pt x="2444528" y="47921"/>
                  <a:pt x="2204144" y="-1200"/>
                  <a:pt x="1974723" y="13716"/>
                </a:cubicBezTo>
                <a:cubicBezTo>
                  <a:pt x="1745302" y="28632"/>
                  <a:pt x="1602335" y="26918"/>
                  <a:pt x="1406652" y="13716"/>
                </a:cubicBezTo>
                <a:cubicBezTo>
                  <a:pt x="1210969" y="514"/>
                  <a:pt x="923948" y="-1411"/>
                  <a:pt x="730377" y="13716"/>
                </a:cubicBezTo>
                <a:cubicBezTo>
                  <a:pt x="536806" y="28843"/>
                  <a:pt x="336496" y="-4713"/>
                  <a:pt x="0" y="13716"/>
                </a:cubicBezTo>
                <a:cubicBezTo>
                  <a:pt x="-535" y="9547"/>
                  <a:pt x="488" y="451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E34D0E8D-AFCC-507D-1833-6E38BD7F646C}"/>
              </a:ext>
            </a:extLst>
          </p:cNvPr>
          <p:cNvGraphicFramePr>
            <a:graphicFrameLocks noGrp="1"/>
          </p:cNvGraphicFramePr>
          <p:nvPr>
            <p:ph idx="1"/>
            <p:extLst>
              <p:ext uri="{D42A27DB-BD31-4B8C-83A1-F6EECF244321}">
                <p14:modId xmlns:p14="http://schemas.microsoft.com/office/powerpoint/2010/main" val="1681854768"/>
              </p:ext>
            </p:extLst>
          </p:nvPr>
        </p:nvGraphicFramePr>
        <p:xfrm>
          <a:off x="3486013" y="640822"/>
          <a:ext cx="5175384" cy="59123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Arrow: Down 2">
            <a:extLst>
              <a:ext uri="{FF2B5EF4-FFF2-40B4-BE49-F238E27FC236}">
                <a16:creationId xmlns:a16="http://schemas.microsoft.com/office/drawing/2014/main" id="{98C629C3-1858-1DCD-69FC-09F8CF81C921}"/>
              </a:ext>
            </a:extLst>
          </p:cNvPr>
          <p:cNvSpPr/>
          <p:nvPr/>
        </p:nvSpPr>
        <p:spPr>
          <a:xfrm>
            <a:off x="5848663" y="1392445"/>
            <a:ext cx="484632" cy="292608"/>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4" name="Arrow: Down 3">
            <a:extLst>
              <a:ext uri="{FF2B5EF4-FFF2-40B4-BE49-F238E27FC236}">
                <a16:creationId xmlns:a16="http://schemas.microsoft.com/office/drawing/2014/main" id="{A0A60EC1-55E8-13A5-B2CB-D3EF922FDEF3}"/>
              </a:ext>
            </a:extLst>
          </p:cNvPr>
          <p:cNvSpPr/>
          <p:nvPr/>
        </p:nvSpPr>
        <p:spPr>
          <a:xfrm>
            <a:off x="5858966" y="2436676"/>
            <a:ext cx="484632" cy="292608"/>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Down 5">
            <a:extLst>
              <a:ext uri="{FF2B5EF4-FFF2-40B4-BE49-F238E27FC236}">
                <a16:creationId xmlns:a16="http://schemas.microsoft.com/office/drawing/2014/main" id="{462EF35F-BCD5-7397-AA67-F55B51498FEF}"/>
              </a:ext>
            </a:extLst>
          </p:cNvPr>
          <p:cNvSpPr/>
          <p:nvPr/>
        </p:nvSpPr>
        <p:spPr>
          <a:xfrm>
            <a:off x="5885822" y="3435958"/>
            <a:ext cx="484632" cy="292608"/>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Arrow: Down 6">
            <a:extLst>
              <a:ext uri="{FF2B5EF4-FFF2-40B4-BE49-F238E27FC236}">
                <a16:creationId xmlns:a16="http://schemas.microsoft.com/office/drawing/2014/main" id="{E68CA24A-4FBC-7CA5-4EE6-B794849705DF}"/>
              </a:ext>
            </a:extLst>
          </p:cNvPr>
          <p:cNvSpPr/>
          <p:nvPr/>
        </p:nvSpPr>
        <p:spPr>
          <a:xfrm>
            <a:off x="5885822" y="4245028"/>
            <a:ext cx="484632" cy="292609"/>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Arrow: Down 7">
            <a:extLst>
              <a:ext uri="{FF2B5EF4-FFF2-40B4-BE49-F238E27FC236}">
                <a16:creationId xmlns:a16="http://schemas.microsoft.com/office/drawing/2014/main" id="{3A894839-2B93-57DB-518B-78C85E431913}"/>
              </a:ext>
            </a:extLst>
          </p:cNvPr>
          <p:cNvSpPr/>
          <p:nvPr/>
        </p:nvSpPr>
        <p:spPr>
          <a:xfrm>
            <a:off x="5900570" y="5197577"/>
            <a:ext cx="484632" cy="404767"/>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495403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6250" y="640823"/>
            <a:ext cx="2563994" cy="5583148"/>
          </a:xfrm>
        </p:spPr>
        <p:txBody>
          <a:bodyPr anchor="ctr">
            <a:normAutofit/>
          </a:bodyPr>
          <a:lstStyle/>
          <a:p>
            <a:r>
              <a:rPr lang="en-US" sz="4000" b="1"/>
              <a:t>Slide 5: Conclusion  </a:t>
            </a:r>
            <a:br>
              <a:rPr lang="en-US" sz="4000" b="1"/>
            </a:br>
            <a:endParaRPr lang="en-US" sz="4000"/>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44313" y="3465005"/>
            <a:ext cx="5410200" cy="13716"/>
          </a:xfrm>
          <a:custGeom>
            <a:avLst/>
            <a:gdLst>
              <a:gd name="csX0" fmla="*/ 0 w 5410200"/>
              <a:gd name="csY0" fmla="*/ 0 h 13716"/>
              <a:gd name="csX1" fmla="*/ 568071 w 5410200"/>
              <a:gd name="csY1" fmla="*/ 0 h 13716"/>
              <a:gd name="csX2" fmla="*/ 1298448 w 5410200"/>
              <a:gd name="csY2" fmla="*/ 0 h 13716"/>
              <a:gd name="csX3" fmla="*/ 1920621 w 5410200"/>
              <a:gd name="csY3" fmla="*/ 0 h 13716"/>
              <a:gd name="csX4" fmla="*/ 2488692 w 5410200"/>
              <a:gd name="csY4" fmla="*/ 0 h 13716"/>
              <a:gd name="csX5" fmla="*/ 3219069 w 5410200"/>
              <a:gd name="csY5" fmla="*/ 0 h 13716"/>
              <a:gd name="csX6" fmla="*/ 3895344 w 5410200"/>
              <a:gd name="csY6" fmla="*/ 0 h 13716"/>
              <a:gd name="csX7" fmla="*/ 4571619 w 5410200"/>
              <a:gd name="csY7" fmla="*/ 0 h 13716"/>
              <a:gd name="csX8" fmla="*/ 5410200 w 5410200"/>
              <a:gd name="csY8" fmla="*/ 0 h 13716"/>
              <a:gd name="csX9" fmla="*/ 5410200 w 5410200"/>
              <a:gd name="csY9" fmla="*/ 13716 h 13716"/>
              <a:gd name="csX10" fmla="*/ 4842129 w 5410200"/>
              <a:gd name="csY10" fmla="*/ 13716 h 13716"/>
              <a:gd name="csX11" fmla="*/ 4328160 w 5410200"/>
              <a:gd name="csY11" fmla="*/ 13716 h 13716"/>
              <a:gd name="csX12" fmla="*/ 3597783 w 5410200"/>
              <a:gd name="csY12" fmla="*/ 13716 h 13716"/>
              <a:gd name="csX13" fmla="*/ 3029712 w 5410200"/>
              <a:gd name="csY13" fmla="*/ 13716 h 13716"/>
              <a:gd name="csX14" fmla="*/ 2299335 w 5410200"/>
              <a:gd name="csY14" fmla="*/ 13716 h 13716"/>
              <a:gd name="csX15" fmla="*/ 1514856 w 5410200"/>
              <a:gd name="csY15" fmla="*/ 13716 h 13716"/>
              <a:gd name="csX16" fmla="*/ 892683 w 5410200"/>
              <a:gd name="csY16" fmla="*/ 13716 h 13716"/>
              <a:gd name="csX17" fmla="*/ 0 w 5410200"/>
              <a:gd name="csY17" fmla="*/ 13716 h 13716"/>
              <a:gd name="csX18" fmla="*/ 0 w 5410200"/>
              <a:gd name="csY18" fmla="*/ 0 h 1371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3716"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09587" y="2854"/>
                  <a:pt x="5409791" y="9451"/>
                  <a:pt x="5410200" y="13716"/>
                </a:cubicBezTo>
                <a:cubicBezTo>
                  <a:pt x="5139060" y="2179"/>
                  <a:pt x="5121593" y="26463"/>
                  <a:pt x="4842129" y="13716"/>
                </a:cubicBezTo>
                <a:cubicBezTo>
                  <a:pt x="4562665" y="969"/>
                  <a:pt x="4448273" y="4915"/>
                  <a:pt x="4328160" y="13716"/>
                </a:cubicBezTo>
                <a:cubicBezTo>
                  <a:pt x="4208047" y="22517"/>
                  <a:pt x="3760936" y="17995"/>
                  <a:pt x="3597783" y="13716"/>
                </a:cubicBezTo>
                <a:cubicBezTo>
                  <a:pt x="3434630" y="9437"/>
                  <a:pt x="3299718" y="28641"/>
                  <a:pt x="3029712" y="13716"/>
                </a:cubicBezTo>
                <a:cubicBezTo>
                  <a:pt x="2759706" y="-1209"/>
                  <a:pt x="2640159" y="22822"/>
                  <a:pt x="2299335" y="13716"/>
                </a:cubicBezTo>
                <a:cubicBezTo>
                  <a:pt x="1958511" y="4610"/>
                  <a:pt x="1801186" y="24413"/>
                  <a:pt x="1514856" y="13716"/>
                </a:cubicBezTo>
                <a:cubicBezTo>
                  <a:pt x="1228526" y="3019"/>
                  <a:pt x="1063509" y="-9877"/>
                  <a:pt x="892683" y="13716"/>
                </a:cubicBezTo>
                <a:cubicBezTo>
                  <a:pt x="721857" y="37309"/>
                  <a:pt x="186945" y="-25469"/>
                  <a:pt x="0" y="13716"/>
                </a:cubicBezTo>
                <a:cubicBezTo>
                  <a:pt x="-342" y="9537"/>
                  <a:pt x="-97" y="6817"/>
                  <a:pt x="0" y="0"/>
                </a:cubicBezTo>
                <a:close/>
              </a:path>
              <a:path w="5410200" h="13716"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10660" y="2787"/>
                  <a:pt x="5410166" y="9748"/>
                  <a:pt x="5410200" y="13716"/>
                </a:cubicBezTo>
                <a:cubicBezTo>
                  <a:pt x="5163327" y="36922"/>
                  <a:pt x="5008749" y="6121"/>
                  <a:pt x="4842129" y="13716"/>
                </a:cubicBezTo>
                <a:cubicBezTo>
                  <a:pt x="4675509" y="21311"/>
                  <a:pt x="4433401" y="-5187"/>
                  <a:pt x="4165854" y="13716"/>
                </a:cubicBezTo>
                <a:cubicBezTo>
                  <a:pt x="3898308" y="32619"/>
                  <a:pt x="3809032" y="-13282"/>
                  <a:pt x="3543681" y="13716"/>
                </a:cubicBezTo>
                <a:cubicBezTo>
                  <a:pt x="3278330" y="40714"/>
                  <a:pt x="3073876" y="-20489"/>
                  <a:pt x="2759202" y="13716"/>
                </a:cubicBezTo>
                <a:cubicBezTo>
                  <a:pt x="2444528" y="47921"/>
                  <a:pt x="2204144" y="-1200"/>
                  <a:pt x="1974723" y="13716"/>
                </a:cubicBezTo>
                <a:cubicBezTo>
                  <a:pt x="1745302" y="28632"/>
                  <a:pt x="1602335" y="26918"/>
                  <a:pt x="1406652" y="13716"/>
                </a:cubicBezTo>
                <a:cubicBezTo>
                  <a:pt x="1210969" y="514"/>
                  <a:pt x="923948" y="-1411"/>
                  <a:pt x="730377" y="13716"/>
                </a:cubicBezTo>
                <a:cubicBezTo>
                  <a:pt x="536806" y="28843"/>
                  <a:pt x="336496" y="-4713"/>
                  <a:pt x="0" y="13716"/>
                </a:cubicBezTo>
                <a:cubicBezTo>
                  <a:pt x="-535" y="9547"/>
                  <a:pt x="488" y="451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B1713685-6BE1-705A-4E3F-BEB1DBA19F54}"/>
              </a:ext>
            </a:extLst>
          </p:cNvPr>
          <p:cNvGraphicFramePr>
            <a:graphicFrameLocks noGrp="1"/>
          </p:cNvGraphicFramePr>
          <p:nvPr>
            <p:ph idx="1"/>
            <p:extLst>
              <p:ext uri="{D42A27DB-BD31-4B8C-83A1-F6EECF244321}">
                <p14:modId xmlns:p14="http://schemas.microsoft.com/office/powerpoint/2010/main" val="227949494"/>
              </p:ext>
            </p:extLst>
          </p:nvPr>
        </p:nvGraphicFramePr>
        <p:xfrm>
          <a:off x="3486013" y="640822"/>
          <a:ext cx="5175384"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439319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US" sz="3700" b="1">
                <a:solidFill>
                  <a:srgbClr val="FFFFFF"/>
                </a:solidFill>
              </a:rPr>
              <a:t>References </a:t>
            </a:r>
            <a:br>
              <a:rPr lang="en-US" sz="3700" b="1">
                <a:solidFill>
                  <a:srgbClr val="FFFFFF"/>
                </a:solidFill>
              </a:rPr>
            </a:br>
            <a:endParaRPr lang="en-US" sz="3700">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3335481" y="591344"/>
            <a:ext cx="5179868" cy="5585619"/>
          </a:xfrm>
        </p:spPr>
        <p:txBody>
          <a:bodyPr anchor="ctr">
            <a:normAutofit/>
          </a:bodyPr>
          <a:lstStyle/>
          <a:p>
            <a:pPr marL="0" indent="0" algn="just">
              <a:lnSpc>
                <a:spcPct val="90000"/>
              </a:lnSpc>
              <a:buNone/>
            </a:pPr>
            <a:r>
              <a:rPr lang="en-US" sz="1600" dirty="0"/>
              <a:t>Efthymiou, I.P., 2024. The importance of soft skills in healthcare: The impact of communication, empathy, and teamwork on doctor-nurse interactions. </a:t>
            </a:r>
            <a:r>
              <a:rPr lang="en-US" sz="1600" i="1" dirty="0"/>
              <a:t>International Case Studies Journal</a:t>
            </a:r>
            <a:r>
              <a:rPr lang="en-US" sz="1600" dirty="0"/>
              <a:t>, </a:t>
            </a:r>
            <a:r>
              <a:rPr lang="en-US" sz="1600" i="1" dirty="0"/>
              <a:t>13</a:t>
            </a:r>
            <a:r>
              <a:rPr lang="en-US" sz="1600" dirty="0"/>
              <a:t>(11), pp.6-11.https://www.casestudiesjournal.com/Volume%2013%20Issue%2011%20Paper%202.pdf</a:t>
            </a:r>
          </a:p>
          <a:p>
            <a:pPr marL="0" indent="0" algn="just">
              <a:lnSpc>
                <a:spcPct val="90000"/>
              </a:lnSpc>
              <a:buNone/>
            </a:pPr>
            <a:endParaRPr lang="en-US" sz="1600" dirty="0"/>
          </a:p>
          <a:p>
            <a:pPr marL="0" indent="0" algn="just">
              <a:lnSpc>
                <a:spcPct val="90000"/>
              </a:lnSpc>
              <a:buNone/>
            </a:pPr>
            <a:r>
              <a:rPr lang="en-US" sz="1600" dirty="0"/>
              <a:t>Meneses-La-Riva, M.E., Fernández-Bedoya, V.H., </a:t>
            </a:r>
            <a:r>
              <a:rPr lang="en-US" sz="1600" dirty="0" err="1"/>
              <a:t>Suyo</a:t>
            </a:r>
            <a:r>
              <a:rPr lang="en-US" sz="1600" dirty="0"/>
              <a:t>-Vega, J.A., </a:t>
            </a:r>
            <a:r>
              <a:rPr lang="en-US" sz="1600" dirty="0" err="1"/>
              <a:t>Ocupa</a:t>
            </a:r>
            <a:r>
              <a:rPr lang="en-US" sz="1600" dirty="0"/>
              <a:t>-Cabrera, H.G., Grijalva-Salazar, R.V. and </a:t>
            </a:r>
            <a:r>
              <a:rPr lang="en-US" sz="1600" dirty="0" err="1"/>
              <a:t>Ocupa</a:t>
            </a:r>
            <a:r>
              <a:rPr lang="en-US" sz="1600" dirty="0"/>
              <a:t>-Meneses, G.D.D., 2025. Enhancing healthcare efficiency: the relationship between effective communication and teamwork among nurses in Peru. </a:t>
            </a:r>
            <a:r>
              <a:rPr lang="en-US" sz="1600" i="1" dirty="0"/>
              <a:t>Nursing Reports</a:t>
            </a:r>
            <a:r>
              <a:rPr lang="en-US" sz="1600" dirty="0"/>
              <a:t>, </a:t>
            </a:r>
            <a:r>
              <a:rPr lang="en-US" sz="1600" i="1" dirty="0"/>
              <a:t>15</a:t>
            </a:r>
            <a:r>
              <a:rPr lang="en-US" sz="1600" dirty="0"/>
              <a:t>(2), p.59.https://www.mdpi.com/2039-4403/15/2/59</a:t>
            </a:r>
          </a:p>
          <a:p>
            <a:pPr marL="0" indent="0" algn="just">
              <a:lnSpc>
                <a:spcPct val="90000"/>
              </a:lnSpc>
              <a:buNone/>
            </a:pPr>
            <a:endParaRPr lang="en-US" sz="1600" dirty="0"/>
          </a:p>
          <a:p>
            <a:pPr marL="0" indent="0" algn="just">
              <a:lnSpc>
                <a:spcPct val="90000"/>
              </a:lnSpc>
              <a:buNone/>
            </a:pPr>
            <a:r>
              <a:rPr lang="en-US" sz="1600" dirty="0"/>
              <a:t>Vaida, S.E.B.A.S.T.I.A.N. and Șerban, D., 2021. Group development stages. A brief comparative analysis of various models. </a:t>
            </a:r>
            <a:r>
              <a:rPr lang="en-US" sz="1600" i="1" dirty="0"/>
              <a:t>Studia Universitatis Babeș-Bolyai </a:t>
            </a:r>
            <a:r>
              <a:rPr lang="en-US" sz="1600" i="1" dirty="0" err="1"/>
              <a:t>Psychologia-Paedagogia</a:t>
            </a:r>
            <a:r>
              <a:rPr lang="en-US" sz="1600" dirty="0"/>
              <a:t>, </a:t>
            </a:r>
            <a:r>
              <a:rPr lang="en-US" sz="1600" i="1" dirty="0"/>
              <a:t>66</a:t>
            </a:r>
            <a:r>
              <a:rPr lang="en-US" sz="1600" dirty="0"/>
              <a:t>(1), pp.91-110.https://www.researchgate.net/profile/Sebastian-Vaida/publication/352815932_Group_Development_Stages_A_Brief_Comparative_Analysis_of_Various_Models/links/60dacf91458515d6fbe7adf8/Group-Development-Stages-A-Brief-Comparative-Analysis-of-Various-Models.pdf</a:t>
            </a:r>
          </a:p>
          <a:p>
            <a:pPr>
              <a:lnSpc>
                <a:spcPct val="90000"/>
              </a:lnSpc>
            </a:pPr>
            <a:endParaRPr lang="en-US" sz="1500" dirty="0"/>
          </a:p>
        </p:txBody>
      </p:sp>
    </p:spTree>
    <p:extLst>
      <p:ext uri="{BB962C8B-B14F-4D97-AF65-F5344CB8AC3E}">
        <p14:creationId xmlns:p14="http://schemas.microsoft.com/office/powerpoint/2010/main" val="27802174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3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4" name="Rectangle 13">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391835"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ontent Placeholder 5"/>
          <p:cNvSpPr>
            <a:spLocks noGrp="1"/>
          </p:cNvSpPr>
          <p:nvPr>
            <p:ph idx="1"/>
          </p:nvPr>
        </p:nvSpPr>
        <p:spPr>
          <a:xfrm>
            <a:off x="571351" y="2743200"/>
            <a:ext cx="3485179" cy="3613149"/>
          </a:xfrm>
        </p:spPr>
        <p:txBody>
          <a:bodyPr anchor="ctr">
            <a:normAutofit/>
          </a:bodyPr>
          <a:lstStyle/>
          <a:p>
            <a:pPr marL="0" lvl="0" indent="0" algn="ctr">
              <a:buNone/>
            </a:pPr>
            <a:r>
              <a:rPr lang="en-US" sz="4400" b="1" dirty="0">
                <a:solidFill>
                  <a:srgbClr val="92D050"/>
                </a:solidFill>
              </a:rPr>
              <a:t>ANY QUESTIONS?</a:t>
            </a:r>
          </a:p>
        </p:txBody>
      </p:sp>
      <p:pic>
        <p:nvPicPr>
          <p:cNvPr id="8" name="Picture 7" descr="Colorful carved figures of humans">
            <a:extLst>
              <a:ext uri="{FF2B5EF4-FFF2-40B4-BE49-F238E27FC236}">
                <a16:creationId xmlns:a16="http://schemas.microsoft.com/office/drawing/2014/main" id="{9F24D6F9-4D52-F88D-8BF5-0A034D8F171A}"/>
              </a:ext>
            </a:extLst>
          </p:cNvPr>
          <p:cNvPicPr>
            <a:picLocks noChangeAspect="1"/>
          </p:cNvPicPr>
          <p:nvPr/>
        </p:nvPicPr>
        <p:blipFill>
          <a:blip r:embed="rId3"/>
          <a:srcRect l="26631" r="25818" b="-10"/>
          <a:stretch>
            <a:fillRect/>
          </a:stretch>
        </p:blipFill>
        <p:spPr>
          <a:xfrm>
            <a:off x="4572000" y="1"/>
            <a:ext cx="4577118" cy="6858000"/>
          </a:xfrm>
          <a:prstGeom prst="rect">
            <a:avLst/>
          </a:prstGeom>
        </p:spPr>
      </p:pic>
    </p:spTree>
    <p:extLst>
      <p:ext uri="{BB962C8B-B14F-4D97-AF65-F5344CB8AC3E}">
        <p14:creationId xmlns:p14="http://schemas.microsoft.com/office/powerpoint/2010/main" val="27935999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114</TotalTime>
  <Words>1204</Words>
  <Application>Microsoft Office PowerPoint</Application>
  <PresentationFormat>On-screen Show (4:3)</PresentationFormat>
  <Paragraphs>75</Paragraphs>
  <Slides>10</Slides>
  <Notes>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Office Theme</vt:lpstr>
      <vt:lpstr>LCHS4009 PROFESSIONAL DEVELOPMENT WITHIN HEALTH AND SOCIAL CARE COMPONENT 1   SELF-AWARENESS PRESENTATION </vt:lpstr>
      <vt:lpstr>AI Declaration</vt:lpstr>
      <vt:lpstr>Table of contents</vt:lpstr>
      <vt:lpstr>Slide 1: Introduction: Working in Teams </vt:lpstr>
      <vt:lpstr>Slide 2: Importance of teamwork in Health and Social Care  </vt:lpstr>
      <vt:lpstr>Slide 3: Tuckman's Team Development Model </vt:lpstr>
      <vt:lpstr>Slide 4: Practical Example of Teamwork (Collin et al., 2025).</vt:lpstr>
      <vt:lpstr>Slide 5: Conclusion   </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Jenelyn Guerra Bacero (2514341)</cp:lastModifiedBy>
  <cp:revision>37</cp:revision>
  <dcterms:created xsi:type="dcterms:W3CDTF">2026-07-11T23:14:42Z</dcterms:created>
  <dcterms:modified xsi:type="dcterms:W3CDTF">2026-07-20T00:11:47Z</dcterms:modified>
</cp:coreProperties>
</file>