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4" r:id="rId5"/>
    <p:sldId id="265" r:id="rId6"/>
    <p:sldId id="259" r:id="rId7"/>
    <p:sldId id="260" r:id="rId8"/>
    <p:sldId id="262" r:id="rId9"/>
    <p:sldId id="261" r:id="rId10"/>
    <p:sldId id="263" r:id="rId11"/>
    <p:sldId id="266" r:id="rId12"/>
    <p:sldId id="270"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89103C-51A5-5F4B-AECB-36FE3234B0EE}" v="224" dt="2020-02-17T12:41:25.158"/>
    <p1510:client id="{9B389B7D-1348-4176-968C-89CFEAB151D1}" v="1" dt="2020-02-17T14:17:50.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8"/>
    <p:restoredTop sz="94787"/>
  </p:normalViewPr>
  <p:slideViewPr>
    <p:cSldViewPr snapToGrid="0" snapToObjects="1">
      <p:cViewPr varScale="1">
        <p:scale>
          <a:sx n="71" d="100"/>
          <a:sy n="71" d="100"/>
        </p:scale>
        <p:origin x="155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70DC75-E92E-4D4E-8C36-C273D0D228A4}"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A3630BCD-E238-41BE-972C-DBB60BAEF3DB}">
      <dgm:prSet/>
      <dgm:spPr/>
      <dgm:t>
        <a:bodyPr/>
        <a:lstStyle/>
        <a:p>
          <a:r>
            <a:rPr lang="en-GB" dirty="0"/>
            <a:t>The Oxford dictionary (1929) states that poverty means to be in the “state of being poor.”</a:t>
          </a:r>
          <a:endParaRPr lang="en-US" dirty="0"/>
        </a:p>
      </dgm:t>
    </dgm:pt>
    <dgm:pt modelId="{F1B2897C-C534-4EEE-A5E8-6C342F7CF662}" type="parTrans" cxnId="{F4EF58C3-BA58-4654-8D2C-00B549301395}">
      <dgm:prSet/>
      <dgm:spPr/>
      <dgm:t>
        <a:bodyPr/>
        <a:lstStyle/>
        <a:p>
          <a:endParaRPr lang="en-US"/>
        </a:p>
      </dgm:t>
    </dgm:pt>
    <dgm:pt modelId="{B4C4C22B-3082-48F6-B88D-0E82D56EE8B5}" type="sibTrans" cxnId="{F4EF58C3-BA58-4654-8D2C-00B549301395}">
      <dgm:prSet/>
      <dgm:spPr/>
      <dgm:t>
        <a:bodyPr/>
        <a:lstStyle/>
        <a:p>
          <a:endParaRPr lang="en-US"/>
        </a:p>
      </dgm:t>
    </dgm:pt>
    <dgm:pt modelId="{021C87B7-5CA6-49C5-817B-DDC91581D5F3}">
      <dgm:prSet/>
      <dgm:spPr/>
      <dgm:t>
        <a:bodyPr/>
        <a:lstStyle/>
        <a:p>
          <a:r>
            <a:rPr lang="en-GB" dirty="0"/>
            <a:t>The definition of attainment, according to the Oxford dictionary (1929) means the “personal accomplishments.” </a:t>
          </a:r>
          <a:endParaRPr lang="en-US" dirty="0"/>
        </a:p>
      </dgm:t>
    </dgm:pt>
    <dgm:pt modelId="{357654CA-B24A-4BD0-9FD8-34CF677C5561}" type="parTrans" cxnId="{3C1956F2-BF38-4F9A-99AD-6CA3392FBD9D}">
      <dgm:prSet/>
      <dgm:spPr/>
      <dgm:t>
        <a:bodyPr/>
        <a:lstStyle/>
        <a:p>
          <a:endParaRPr lang="en-US"/>
        </a:p>
      </dgm:t>
    </dgm:pt>
    <dgm:pt modelId="{0D008FC0-ECFA-4F5F-AFE4-04002E6FD059}" type="sibTrans" cxnId="{3C1956F2-BF38-4F9A-99AD-6CA3392FBD9D}">
      <dgm:prSet/>
      <dgm:spPr/>
      <dgm:t>
        <a:bodyPr/>
        <a:lstStyle/>
        <a:p>
          <a:endParaRPr lang="en-US"/>
        </a:p>
      </dgm:t>
    </dgm:pt>
    <dgm:pt modelId="{DE8EB4D1-9597-854D-A80F-D2D9A5746602}" type="pres">
      <dgm:prSet presAssocID="{D870DC75-E92E-4D4E-8C36-C273D0D228A4}" presName="hierChild1" presStyleCnt="0">
        <dgm:presLayoutVars>
          <dgm:chPref val="1"/>
          <dgm:dir/>
          <dgm:animOne val="branch"/>
          <dgm:animLvl val="lvl"/>
          <dgm:resizeHandles/>
        </dgm:presLayoutVars>
      </dgm:prSet>
      <dgm:spPr/>
    </dgm:pt>
    <dgm:pt modelId="{3FEA79C2-FD40-C042-992C-4CC5F1C1070C}" type="pres">
      <dgm:prSet presAssocID="{A3630BCD-E238-41BE-972C-DBB60BAEF3DB}" presName="hierRoot1" presStyleCnt="0"/>
      <dgm:spPr/>
    </dgm:pt>
    <dgm:pt modelId="{E225E0E9-3C43-9447-A9B9-B57AF3B23E5A}" type="pres">
      <dgm:prSet presAssocID="{A3630BCD-E238-41BE-972C-DBB60BAEF3DB}" presName="composite" presStyleCnt="0"/>
      <dgm:spPr/>
    </dgm:pt>
    <dgm:pt modelId="{91E14ACE-B986-4C44-8AE7-FAE9E8E390EA}" type="pres">
      <dgm:prSet presAssocID="{A3630BCD-E238-41BE-972C-DBB60BAEF3DB}" presName="background" presStyleLbl="node0" presStyleIdx="0" presStyleCnt="2"/>
      <dgm:spPr/>
    </dgm:pt>
    <dgm:pt modelId="{ECFB9ACA-0C3D-5443-B5DC-20F09768A707}" type="pres">
      <dgm:prSet presAssocID="{A3630BCD-E238-41BE-972C-DBB60BAEF3DB}" presName="text" presStyleLbl="fgAcc0" presStyleIdx="0" presStyleCnt="2">
        <dgm:presLayoutVars>
          <dgm:chPref val="3"/>
        </dgm:presLayoutVars>
      </dgm:prSet>
      <dgm:spPr/>
    </dgm:pt>
    <dgm:pt modelId="{7E6075F8-F65C-F54D-931E-1B8F50DC3E82}" type="pres">
      <dgm:prSet presAssocID="{A3630BCD-E238-41BE-972C-DBB60BAEF3DB}" presName="hierChild2" presStyleCnt="0"/>
      <dgm:spPr/>
    </dgm:pt>
    <dgm:pt modelId="{BC12337D-ED85-194E-A0C0-0E398C114F8D}" type="pres">
      <dgm:prSet presAssocID="{021C87B7-5CA6-49C5-817B-DDC91581D5F3}" presName="hierRoot1" presStyleCnt="0"/>
      <dgm:spPr/>
    </dgm:pt>
    <dgm:pt modelId="{1A0C0EBF-35A3-E04F-B3DC-6FB78DE57152}" type="pres">
      <dgm:prSet presAssocID="{021C87B7-5CA6-49C5-817B-DDC91581D5F3}" presName="composite" presStyleCnt="0"/>
      <dgm:spPr/>
    </dgm:pt>
    <dgm:pt modelId="{6154D727-2988-A842-A331-3FDCA0623FB6}" type="pres">
      <dgm:prSet presAssocID="{021C87B7-5CA6-49C5-817B-DDC91581D5F3}" presName="background" presStyleLbl="node0" presStyleIdx="1" presStyleCnt="2"/>
      <dgm:spPr/>
    </dgm:pt>
    <dgm:pt modelId="{377B5602-EDA0-6641-A12D-CAB1C08732C7}" type="pres">
      <dgm:prSet presAssocID="{021C87B7-5CA6-49C5-817B-DDC91581D5F3}" presName="text" presStyleLbl="fgAcc0" presStyleIdx="1" presStyleCnt="2">
        <dgm:presLayoutVars>
          <dgm:chPref val="3"/>
        </dgm:presLayoutVars>
      </dgm:prSet>
      <dgm:spPr/>
    </dgm:pt>
    <dgm:pt modelId="{B5CEBA91-C940-8D43-BD27-79A4D718FCFA}" type="pres">
      <dgm:prSet presAssocID="{021C87B7-5CA6-49C5-817B-DDC91581D5F3}" presName="hierChild2" presStyleCnt="0"/>
      <dgm:spPr/>
    </dgm:pt>
  </dgm:ptLst>
  <dgm:cxnLst>
    <dgm:cxn modelId="{1D5D7F3F-0C02-8444-854F-A88CFB26C7C6}" type="presOf" srcId="{021C87B7-5CA6-49C5-817B-DDC91581D5F3}" destId="{377B5602-EDA0-6641-A12D-CAB1C08732C7}" srcOrd="0" destOrd="0" presId="urn:microsoft.com/office/officeart/2005/8/layout/hierarchy1"/>
    <dgm:cxn modelId="{F4EF58C3-BA58-4654-8D2C-00B549301395}" srcId="{D870DC75-E92E-4D4E-8C36-C273D0D228A4}" destId="{A3630BCD-E238-41BE-972C-DBB60BAEF3DB}" srcOrd="0" destOrd="0" parTransId="{F1B2897C-C534-4EEE-A5E8-6C342F7CF662}" sibTransId="{B4C4C22B-3082-48F6-B88D-0E82D56EE8B5}"/>
    <dgm:cxn modelId="{782FA9DD-734B-6043-9D8A-90DEF964D81E}" type="presOf" srcId="{A3630BCD-E238-41BE-972C-DBB60BAEF3DB}" destId="{ECFB9ACA-0C3D-5443-B5DC-20F09768A707}" srcOrd="0" destOrd="0" presId="urn:microsoft.com/office/officeart/2005/8/layout/hierarchy1"/>
    <dgm:cxn modelId="{5D5B0DEF-FB70-F746-9FD9-9CEE90840F42}" type="presOf" srcId="{D870DC75-E92E-4D4E-8C36-C273D0D228A4}" destId="{DE8EB4D1-9597-854D-A80F-D2D9A5746602}" srcOrd="0" destOrd="0" presId="urn:microsoft.com/office/officeart/2005/8/layout/hierarchy1"/>
    <dgm:cxn modelId="{3C1956F2-BF38-4F9A-99AD-6CA3392FBD9D}" srcId="{D870DC75-E92E-4D4E-8C36-C273D0D228A4}" destId="{021C87B7-5CA6-49C5-817B-DDC91581D5F3}" srcOrd="1" destOrd="0" parTransId="{357654CA-B24A-4BD0-9FD8-34CF677C5561}" sibTransId="{0D008FC0-ECFA-4F5F-AFE4-04002E6FD059}"/>
    <dgm:cxn modelId="{A825C956-CD40-9B43-B851-043711C39691}" type="presParOf" srcId="{DE8EB4D1-9597-854D-A80F-D2D9A5746602}" destId="{3FEA79C2-FD40-C042-992C-4CC5F1C1070C}" srcOrd="0" destOrd="0" presId="urn:microsoft.com/office/officeart/2005/8/layout/hierarchy1"/>
    <dgm:cxn modelId="{23B7DEA7-1D75-AB4E-AA62-839A3AC2B3A3}" type="presParOf" srcId="{3FEA79C2-FD40-C042-992C-4CC5F1C1070C}" destId="{E225E0E9-3C43-9447-A9B9-B57AF3B23E5A}" srcOrd="0" destOrd="0" presId="urn:microsoft.com/office/officeart/2005/8/layout/hierarchy1"/>
    <dgm:cxn modelId="{CFA10BBF-A299-194F-B7B6-D6713FBC5B9C}" type="presParOf" srcId="{E225E0E9-3C43-9447-A9B9-B57AF3B23E5A}" destId="{91E14ACE-B986-4C44-8AE7-FAE9E8E390EA}" srcOrd="0" destOrd="0" presId="urn:microsoft.com/office/officeart/2005/8/layout/hierarchy1"/>
    <dgm:cxn modelId="{361195F2-92CD-1C48-9E23-94191B4B0D4F}" type="presParOf" srcId="{E225E0E9-3C43-9447-A9B9-B57AF3B23E5A}" destId="{ECFB9ACA-0C3D-5443-B5DC-20F09768A707}" srcOrd="1" destOrd="0" presId="urn:microsoft.com/office/officeart/2005/8/layout/hierarchy1"/>
    <dgm:cxn modelId="{478B6106-DC2B-214F-B595-8ED1342077CC}" type="presParOf" srcId="{3FEA79C2-FD40-C042-992C-4CC5F1C1070C}" destId="{7E6075F8-F65C-F54D-931E-1B8F50DC3E82}" srcOrd="1" destOrd="0" presId="urn:microsoft.com/office/officeart/2005/8/layout/hierarchy1"/>
    <dgm:cxn modelId="{2659F13E-FBC3-3648-922E-02EDD8690EDB}" type="presParOf" srcId="{DE8EB4D1-9597-854D-A80F-D2D9A5746602}" destId="{BC12337D-ED85-194E-A0C0-0E398C114F8D}" srcOrd="1" destOrd="0" presId="urn:microsoft.com/office/officeart/2005/8/layout/hierarchy1"/>
    <dgm:cxn modelId="{558EDD96-0586-584D-91B3-764A1257FECF}" type="presParOf" srcId="{BC12337D-ED85-194E-A0C0-0E398C114F8D}" destId="{1A0C0EBF-35A3-E04F-B3DC-6FB78DE57152}" srcOrd="0" destOrd="0" presId="urn:microsoft.com/office/officeart/2005/8/layout/hierarchy1"/>
    <dgm:cxn modelId="{529A1B7D-0BBD-4441-8FB1-F403E5B81025}" type="presParOf" srcId="{1A0C0EBF-35A3-E04F-B3DC-6FB78DE57152}" destId="{6154D727-2988-A842-A331-3FDCA0623FB6}" srcOrd="0" destOrd="0" presId="urn:microsoft.com/office/officeart/2005/8/layout/hierarchy1"/>
    <dgm:cxn modelId="{E00E9715-78B5-F94C-9576-DE7C9A26B7FE}" type="presParOf" srcId="{1A0C0EBF-35A3-E04F-B3DC-6FB78DE57152}" destId="{377B5602-EDA0-6641-A12D-CAB1C08732C7}" srcOrd="1" destOrd="0" presId="urn:microsoft.com/office/officeart/2005/8/layout/hierarchy1"/>
    <dgm:cxn modelId="{ABBBA7ED-EC4A-5F43-8F84-57467530C972}" type="presParOf" srcId="{BC12337D-ED85-194E-A0C0-0E398C114F8D}" destId="{B5CEBA91-C940-8D43-BD27-79A4D718FC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1BDF97-FDDE-407E-B51C-D6BDEB25973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C109260-C50B-4E9E-AD5B-0090779DF5F6}">
      <dgm:prSet/>
      <dgm:spPr>
        <a:noFill/>
      </dgm:spPr>
      <dgm:t>
        <a:bodyPr/>
        <a:lstStyle/>
        <a:p>
          <a:r>
            <a:rPr lang="en-US" dirty="0">
              <a:ln>
                <a:noFill/>
              </a:ln>
              <a:solidFill>
                <a:schemeClr val="tx1"/>
              </a:solidFill>
            </a:rPr>
            <a:t>According to the Flying Start website, they have bases in:</a:t>
          </a:r>
        </a:p>
      </dgm:t>
    </dgm:pt>
    <dgm:pt modelId="{DDE631B8-3725-45F8-BA27-E93FB23D0955}" type="parTrans" cxnId="{808465B1-E877-4132-9915-20BF41457DC2}">
      <dgm:prSet/>
      <dgm:spPr/>
      <dgm:t>
        <a:bodyPr/>
        <a:lstStyle/>
        <a:p>
          <a:endParaRPr lang="en-US"/>
        </a:p>
      </dgm:t>
    </dgm:pt>
    <dgm:pt modelId="{28941DF3-4D6B-49E9-B474-CC9767AE8EC3}" type="sibTrans" cxnId="{808465B1-E877-4132-9915-20BF41457DC2}">
      <dgm:prSet/>
      <dgm:spPr/>
      <dgm:t>
        <a:bodyPr/>
        <a:lstStyle/>
        <a:p>
          <a:endParaRPr lang="en-US"/>
        </a:p>
      </dgm:t>
    </dgm:pt>
    <dgm:pt modelId="{D5C0074D-851D-4F26-9375-74D599B01F7C}">
      <dgm:prSet/>
      <dgm:spPr>
        <a:noFill/>
      </dgm:spPr>
      <dgm:t>
        <a:bodyPr/>
        <a:lstStyle/>
        <a:p>
          <a:r>
            <a:rPr lang="en-US" dirty="0" err="1">
              <a:ln>
                <a:noFill/>
              </a:ln>
              <a:solidFill>
                <a:schemeClr val="tx1"/>
              </a:solidFill>
            </a:rPr>
            <a:t>Merthyr</a:t>
          </a:r>
          <a:r>
            <a:rPr lang="en-US" dirty="0">
              <a:ln>
                <a:noFill/>
              </a:ln>
              <a:solidFill>
                <a:schemeClr val="tx1"/>
              </a:solidFill>
            </a:rPr>
            <a:t> </a:t>
          </a:r>
          <a:r>
            <a:rPr lang="en-US" dirty="0" err="1">
              <a:ln>
                <a:noFill/>
              </a:ln>
              <a:solidFill>
                <a:schemeClr val="tx1"/>
              </a:solidFill>
            </a:rPr>
            <a:t>Tydfil</a:t>
          </a:r>
          <a:endParaRPr lang="en-US" dirty="0">
            <a:ln>
              <a:noFill/>
            </a:ln>
            <a:solidFill>
              <a:schemeClr val="tx1"/>
            </a:solidFill>
          </a:endParaRPr>
        </a:p>
      </dgm:t>
    </dgm:pt>
    <dgm:pt modelId="{3EA2F3BA-DC1A-4E9C-AC0D-B5179EA2A4A8}" type="parTrans" cxnId="{539F3224-5643-42B5-8695-B29AFDE69F11}">
      <dgm:prSet/>
      <dgm:spPr/>
      <dgm:t>
        <a:bodyPr/>
        <a:lstStyle/>
        <a:p>
          <a:endParaRPr lang="en-US"/>
        </a:p>
      </dgm:t>
    </dgm:pt>
    <dgm:pt modelId="{9881409F-B440-455E-83D6-F6564BDDD43E}" type="sibTrans" cxnId="{539F3224-5643-42B5-8695-B29AFDE69F11}">
      <dgm:prSet/>
      <dgm:spPr/>
      <dgm:t>
        <a:bodyPr/>
        <a:lstStyle/>
        <a:p>
          <a:endParaRPr lang="en-US"/>
        </a:p>
      </dgm:t>
    </dgm:pt>
    <dgm:pt modelId="{2245814C-E8BE-4618-852E-BF6A45EE1B1A}">
      <dgm:prSet/>
      <dgm:spPr>
        <a:noFill/>
      </dgm:spPr>
      <dgm:t>
        <a:bodyPr/>
        <a:lstStyle/>
        <a:p>
          <a:r>
            <a:rPr lang="en-US" dirty="0" err="1">
              <a:ln>
                <a:noFill/>
              </a:ln>
              <a:solidFill>
                <a:schemeClr val="tx1"/>
              </a:solidFill>
            </a:rPr>
            <a:t>Llanelli</a:t>
          </a:r>
          <a:endParaRPr lang="en-US" dirty="0">
            <a:ln>
              <a:noFill/>
            </a:ln>
            <a:solidFill>
              <a:schemeClr val="tx1"/>
            </a:solidFill>
          </a:endParaRPr>
        </a:p>
      </dgm:t>
    </dgm:pt>
    <dgm:pt modelId="{D465FD60-283E-43DE-AD35-0A1FA5AB6E80}" type="parTrans" cxnId="{213D75D8-AE07-4C2B-8078-39E7C80CA890}">
      <dgm:prSet/>
      <dgm:spPr/>
      <dgm:t>
        <a:bodyPr/>
        <a:lstStyle/>
        <a:p>
          <a:endParaRPr lang="en-US"/>
        </a:p>
      </dgm:t>
    </dgm:pt>
    <dgm:pt modelId="{BED1538C-A20B-44F6-8CC2-ECE32505F5CA}" type="sibTrans" cxnId="{213D75D8-AE07-4C2B-8078-39E7C80CA890}">
      <dgm:prSet/>
      <dgm:spPr/>
      <dgm:t>
        <a:bodyPr/>
        <a:lstStyle/>
        <a:p>
          <a:endParaRPr lang="en-US"/>
        </a:p>
      </dgm:t>
    </dgm:pt>
    <dgm:pt modelId="{B90D2081-42FE-489B-B9EE-6732A8495E19}">
      <dgm:prSet/>
      <dgm:spPr>
        <a:noFill/>
      </dgm:spPr>
      <dgm:t>
        <a:bodyPr/>
        <a:lstStyle/>
        <a:p>
          <a:r>
            <a:rPr lang="en-US" dirty="0">
              <a:ln>
                <a:noFill/>
              </a:ln>
              <a:solidFill>
                <a:schemeClr val="tx1"/>
              </a:solidFill>
            </a:rPr>
            <a:t>Cardigan</a:t>
          </a:r>
        </a:p>
      </dgm:t>
    </dgm:pt>
    <dgm:pt modelId="{45A6E9B2-6D47-4135-9E86-757D2E710C59}" type="parTrans" cxnId="{0DBA60E7-6CEE-443C-BDC6-B48A22C57DAF}">
      <dgm:prSet/>
      <dgm:spPr/>
      <dgm:t>
        <a:bodyPr/>
        <a:lstStyle/>
        <a:p>
          <a:endParaRPr lang="en-US"/>
        </a:p>
      </dgm:t>
    </dgm:pt>
    <dgm:pt modelId="{1C40D311-A835-4371-BFD0-6964AF292C48}" type="sibTrans" cxnId="{0DBA60E7-6CEE-443C-BDC6-B48A22C57DAF}">
      <dgm:prSet/>
      <dgm:spPr/>
      <dgm:t>
        <a:bodyPr/>
        <a:lstStyle/>
        <a:p>
          <a:endParaRPr lang="en-US"/>
        </a:p>
      </dgm:t>
    </dgm:pt>
    <dgm:pt modelId="{42AE905E-FBEB-4A34-919B-44E50621438B}">
      <dgm:prSet/>
      <dgm:spPr>
        <a:noFill/>
      </dgm:spPr>
      <dgm:t>
        <a:bodyPr/>
        <a:lstStyle/>
        <a:p>
          <a:r>
            <a:rPr lang="en-US" dirty="0">
              <a:ln>
                <a:noFill/>
              </a:ln>
              <a:solidFill>
                <a:schemeClr val="tx1"/>
              </a:solidFill>
            </a:rPr>
            <a:t>Cardiff</a:t>
          </a:r>
        </a:p>
      </dgm:t>
    </dgm:pt>
    <dgm:pt modelId="{B09CA231-2DD3-421D-AECB-0FB1CE964298}" type="sibTrans" cxnId="{33CED83E-5908-424C-904E-197E36EDC437}">
      <dgm:prSet/>
      <dgm:spPr/>
      <dgm:t>
        <a:bodyPr/>
        <a:lstStyle/>
        <a:p>
          <a:endParaRPr lang="en-US"/>
        </a:p>
      </dgm:t>
    </dgm:pt>
    <dgm:pt modelId="{5698E73D-6DE5-4CB9-BC69-B72C136B838C}" type="parTrans" cxnId="{33CED83E-5908-424C-904E-197E36EDC437}">
      <dgm:prSet/>
      <dgm:spPr/>
      <dgm:t>
        <a:bodyPr/>
        <a:lstStyle/>
        <a:p>
          <a:endParaRPr lang="en-US"/>
        </a:p>
      </dgm:t>
    </dgm:pt>
    <dgm:pt modelId="{D34EE2EB-54CD-D748-8CB4-FA14F07072D4}" type="pres">
      <dgm:prSet presAssocID="{501BDF97-FDDE-407E-B51C-D6BDEB25973A}" presName="diagram" presStyleCnt="0">
        <dgm:presLayoutVars>
          <dgm:dir/>
          <dgm:resizeHandles val="exact"/>
        </dgm:presLayoutVars>
      </dgm:prSet>
      <dgm:spPr/>
    </dgm:pt>
    <dgm:pt modelId="{0C3FE421-CB08-5A48-8ECB-66BE59549400}" type="pres">
      <dgm:prSet presAssocID="{2C109260-C50B-4E9E-AD5B-0090779DF5F6}" presName="node" presStyleLbl="node1" presStyleIdx="0" presStyleCnt="1">
        <dgm:presLayoutVars>
          <dgm:bulletEnabled val="1"/>
        </dgm:presLayoutVars>
      </dgm:prSet>
      <dgm:spPr/>
    </dgm:pt>
  </dgm:ptLst>
  <dgm:cxnLst>
    <dgm:cxn modelId="{539F3224-5643-42B5-8695-B29AFDE69F11}" srcId="{2C109260-C50B-4E9E-AD5B-0090779DF5F6}" destId="{D5C0074D-851D-4F26-9375-74D599B01F7C}" srcOrd="1" destOrd="0" parTransId="{3EA2F3BA-DC1A-4E9C-AC0D-B5179EA2A4A8}" sibTransId="{9881409F-B440-455E-83D6-F6564BDDD43E}"/>
    <dgm:cxn modelId="{6C6FB82E-830E-9B46-93DA-62D85F3743A2}" type="presOf" srcId="{2C109260-C50B-4E9E-AD5B-0090779DF5F6}" destId="{0C3FE421-CB08-5A48-8ECB-66BE59549400}" srcOrd="0" destOrd="0" presId="urn:microsoft.com/office/officeart/2005/8/layout/default"/>
    <dgm:cxn modelId="{33CED83E-5908-424C-904E-197E36EDC437}" srcId="{2C109260-C50B-4E9E-AD5B-0090779DF5F6}" destId="{42AE905E-FBEB-4A34-919B-44E50621438B}" srcOrd="0" destOrd="0" parTransId="{5698E73D-6DE5-4CB9-BC69-B72C136B838C}" sibTransId="{B09CA231-2DD3-421D-AECB-0FB1CE964298}"/>
    <dgm:cxn modelId="{10CDED85-B8E3-F54A-9212-AA74DC56A8CA}" type="presOf" srcId="{42AE905E-FBEB-4A34-919B-44E50621438B}" destId="{0C3FE421-CB08-5A48-8ECB-66BE59549400}" srcOrd="0" destOrd="1" presId="urn:microsoft.com/office/officeart/2005/8/layout/default"/>
    <dgm:cxn modelId="{BCAF7B92-1ECE-D545-8B20-183635C4BE58}" type="presOf" srcId="{D5C0074D-851D-4F26-9375-74D599B01F7C}" destId="{0C3FE421-CB08-5A48-8ECB-66BE59549400}" srcOrd="0" destOrd="2" presId="urn:microsoft.com/office/officeart/2005/8/layout/default"/>
    <dgm:cxn modelId="{8C074599-F8FF-744B-AACA-AA45D91310D2}" type="presOf" srcId="{2245814C-E8BE-4618-852E-BF6A45EE1B1A}" destId="{0C3FE421-CB08-5A48-8ECB-66BE59549400}" srcOrd="0" destOrd="3" presId="urn:microsoft.com/office/officeart/2005/8/layout/default"/>
    <dgm:cxn modelId="{2280C9A7-7BFB-D840-9ACE-3FD8BF8E4EFC}" type="presOf" srcId="{B90D2081-42FE-489B-B9EE-6732A8495E19}" destId="{0C3FE421-CB08-5A48-8ECB-66BE59549400}" srcOrd="0" destOrd="4" presId="urn:microsoft.com/office/officeart/2005/8/layout/default"/>
    <dgm:cxn modelId="{E1AFE1A8-7AB1-9E4A-AB64-420BE22E78C3}" type="presOf" srcId="{501BDF97-FDDE-407E-B51C-D6BDEB25973A}" destId="{D34EE2EB-54CD-D748-8CB4-FA14F07072D4}" srcOrd="0" destOrd="0" presId="urn:microsoft.com/office/officeart/2005/8/layout/default"/>
    <dgm:cxn modelId="{808465B1-E877-4132-9915-20BF41457DC2}" srcId="{501BDF97-FDDE-407E-B51C-D6BDEB25973A}" destId="{2C109260-C50B-4E9E-AD5B-0090779DF5F6}" srcOrd="0" destOrd="0" parTransId="{DDE631B8-3725-45F8-BA27-E93FB23D0955}" sibTransId="{28941DF3-4D6B-49E9-B474-CC9767AE8EC3}"/>
    <dgm:cxn modelId="{213D75D8-AE07-4C2B-8078-39E7C80CA890}" srcId="{2C109260-C50B-4E9E-AD5B-0090779DF5F6}" destId="{2245814C-E8BE-4618-852E-BF6A45EE1B1A}" srcOrd="2" destOrd="0" parTransId="{D465FD60-283E-43DE-AD35-0A1FA5AB6E80}" sibTransId="{BED1538C-A20B-44F6-8CC2-ECE32505F5CA}"/>
    <dgm:cxn modelId="{0DBA60E7-6CEE-443C-BDC6-B48A22C57DAF}" srcId="{2C109260-C50B-4E9E-AD5B-0090779DF5F6}" destId="{B90D2081-42FE-489B-B9EE-6732A8495E19}" srcOrd="3" destOrd="0" parTransId="{45A6E9B2-6D47-4135-9E86-757D2E710C59}" sibTransId="{1C40D311-A835-4371-BFD0-6964AF292C48}"/>
    <dgm:cxn modelId="{AB9B59A1-5F8D-DA45-83C4-964E3586BE76}" type="presParOf" srcId="{D34EE2EB-54CD-D748-8CB4-FA14F07072D4}" destId="{0C3FE421-CB08-5A48-8ECB-66BE59549400}"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762532-906F-4D53-8389-6B9125ED09E7}"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A6E56949-C488-46D5-94E7-3BD19255127D}">
      <dgm:prSet/>
      <dgm:spPr/>
      <dgm:t>
        <a:bodyPr/>
        <a:lstStyle/>
        <a:p>
          <a:r>
            <a:rPr lang="en-GB" dirty="0"/>
            <a:t>In conclusion my research has confirmed how powerful the assistance and support offered to parents and their families by Government Initiatives such as the Flying start programme. Without this type of scheme, the gap between poverty and attainment would increase. </a:t>
          </a:r>
          <a:endParaRPr lang="en-US" dirty="0"/>
        </a:p>
      </dgm:t>
    </dgm:pt>
    <dgm:pt modelId="{756909DC-4D55-4157-B3A6-6C03C83CFD8D}" type="parTrans" cxnId="{9AF2281A-BC37-4047-9752-9EF61BE4115A}">
      <dgm:prSet/>
      <dgm:spPr/>
      <dgm:t>
        <a:bodyPr/>
        <a:lstStyle/>
        <a:p>
          <a:endParaRPr lang="en-US"/>
        </a:p>
      </dgm:t>
    </dgm:pt>
    <dgm:pt modelId="{1C27C025-27DC-496B-AC91-A24F0BA74356}" type="sibTrans" cxnId="{9AF2281A-BC37-4047-9752-9EF61BE4115A}">
      <dgm:prSet/>
      <dgm:spPr/>
      <dgm:t>
        <a:bodyPr/>
        <a:lstStyle/>
        <a:p>
          <a:endParaRPr lang="en-US"/>
        </a:p>
      </dgm:t>
    </dgm:pt>
    <dgm:pt modelId="{C4ADDBC8-5FE6-43C5-85F7-AD097975636B}">
      <dgm:prSet/>
      <dgm:spPr/>
      <dgm:t>
        <a:bodyPr/>
        <a:lstStyle/>
        <a:p>
          <a:r>
            <a:rPr lang="en-GB"/>
            <a:t>Many families have been able to remove themselves from the poverty status by early education and interventions provided by Flying Start. There is a knock-on effect from supporting new parents even before their new-born arrive.</a:t>
          </a:r>
          <a:endParaRPr lang="en-US"/>
        </a:p>
      </dgm:t>
    </dgm:pt>
    <dgm:pt modelId="{A2DEAD73-15FF-4583-90FE-212B292E658B}" type="parTrans" cxnId="{7DE9FAE1-2587-4AD6-AEA4-BE95F889A3FB}">
      <dgm:prSet/>
      <dgm:spPr/>
      <dgm:t>
        <a:bodyPr/>
        <a:lstStyle/>
        <a:p>
          <a:endParaRPr lang="en-US"/>
        </a:p>
      </dgm:t>
    </dgm:pt>
    <dgm:pt modelId="{798FC512-856A-49FA-9894-5D2C44E5777E}" type="sibTrans" cxnId="{7DE9FAE1-2587-4AD6-AEA4-BE95F889A3FB}">
      <dgm:prSet/>
      <dgm:spPr/>
      <dgm:t>
        <a:bodyPr/>
        <a:lstStyle/>
        <a:p>
          <a:endParaRPr lang="en-US"/>
        </a:p>
      </dgm:t>
    </dgm:pt>
    <dgm:pt modelId="{280EA245-FA2F-4134-900A-93ADED10A307}">
      <dgm:prSet/>
      <dgm:spPr/>
      <dgm:t>
        <a:bodyPr/>
        <a:lstStyle/>
        <a:p>
          <a:r>
            <a:rPr lang="en-GB"/>
            <a:t>There is firm evidence to suggest that these types of Intervening projects largely reduce the gap between poverty and attainment.  </a:t>
          </a:r>
          <a:endParaRPr lang="en-US"/>
        </a:p>
      </dgm:t>
    </dgm:pt>
    <dgm:pt modelId="{93ED93A5-18AC-48A5-94FB-8CCF99EF31BF}" type="parTrans" cxnId="{881A1679-486B-4E54-8182-BAB6DC3D8587}">
      <dgm:prSet/>
      <dgm:spPr/>
      <dgm:t>
        <a:bodyPr/>
        <a:lstStyle/>
        <a:p>
          <a:endParaRPr lang="en-US"/>
        </a:p>
      </dgm:t>
    </dgm:pt>
    <dgm:pt modelId="{E68921E8-05CB-434D-87FC-A4113B8162E1}" type="sibTrans" cxnId="{881A1679-486B-4E54-8182-BAB6DC3D8587}">
      <dgm:prSet/>
      <dgm:spPr/>
      <dgm:t>
        <a:bodyPr/>
        <a:lstStyle/>
        <a:p>
          <a:endParaRPr lang="en-US"/>
        </a:p>
      </dgm:t>
    </dgm:pt>
    <dgm:pt modelId="{3AA1CA0F-9B97-46F3-8D15-73A7BAF22922}" type="pres">
      <dgm:prSet presAssocID="{72762532-906F-4D53-8389-6B9125ED09E7}" presName="root" presStyleCnt="0">
        <dgm:presLayoutVars>
          <dgm:dir/>
          <dgm:resizeHandles val="exact"/>
        </dgm:presLayoutVars>
      </dgm:prSet>
      <dgm:spPr/>
    </dgm:pt>
    <dgm:pt modelId="{BB897CDB-A987-48D6-BDFF-6568E2EB97CC}" type="pres">
      <dgm:prSet presAssocID="{A6E56949-C488-46D5-94E7-3BD19255127D}" presName="compNode" presStyleCnt="0"/>
      <dgm:spPr/>
    </dgm:pt>
    <dgm:pt modelId="{AA6C2636-74F8-4E7B-850C-3D6A32897D4A}" type="pres">
      <dgm:prSet presAssocID="{A6E56949-C488-46D5-94E7-3BD19255127D}" presName="bgRect" presStyleLbl="bgShp" presStyleIdx="0" presStyleCnt="3"/>
      <dgm:spPr/>
    </dgm:pt>
    <dgm:pt modelId="{D38BC38F-55FE-410E-9255-FE6AA4C9B6BB}" type="pres">
      <dgm:prSet presAssocID="{A6E56949-C488-46D5-94E7-3BD1925512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B76928CA-8CE6-4EF8-84C3-FD4FB5BB39CE}" type="pres">
      <dgm:prSet presAssocID="{A6E56949-C488-46D5-94E7-3BD19255127D}" presName="spaceRect" presStyleCnt="0"/>
      <dgm:spPr/>
    </dgm:pt>
    <dgm:pt modelId="{CD3DC583-DAAF-4DD5-9D25-691FB1A99633}" type="pres">
      <dgm:prSet presAssocID="{A6E56949-C488-46D5-94E7-3BD19255127D}" presName="parTx" presStyleLbl="revTx" presStyleIdx="0" presStyleCnt="3">
        <dgm:presLayoutVars>
          <dgm:chMax val="0"/>
          <dgm:chPref val="0"/>
        </dgm:presLayoutVars>
      </dgm:prSet>
      <dgm:spPr/>
    </dgm:pt>
    <dgm:pt modelId="{160FB723-BD4A-44A2-A472-391F95ECAB06}" type="pres">
      <dgm:prSet presAssocID="{1C27C025-27DC-496B-AC91-A24F0BA74356}" presName="sibTrans" presStyleCnt="0"/>
      <dgm:spPr/>
    </dgm:pt>
    <dgm:pt modelId="{E700315C-F540-4A28-9066-481971B0B064}" type="pres">
      <dgm:prSet presAssocID="{C4ADDBC8-5FE6-43C5-85F7-AD097975636B}" presName="compNode" presStyleCnt="0"/>
      <dgm:spPr/>
    </dgm:pt>
    <dgm:pt modelId="{9E80FF7C-E66A-4E9F-8037-239A4729AC2E}" type="pres">
      <dgm:prSet presAssocID="{C4ADDBC8-5FE6-43C5-85F7-AD097975636B}" presName="bgRect" presStyleLbl="bgShp" presStyleIdx="1" presStyleCnt="3"/>
      <dgm:spPr/>
    </dgm:pt>
    <dgm:pt modelId="{E27CD6FB-866C-4F1C-97A6-1DA2C4405F90}" type="pres">
      <dgm:prSet presAssocID="{C4ADDBC8-5FE6-43C5-85F7-AD09797563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roller"/>
        </a:ext>
      </dgm:extLst>
    </dgm:pt>
    <dgm:pt modelId="{23A2F6D9-2D3F-4AC3-9565-0A2FA67DCC9F}" type="pres">
      <dgm:prSet presAssocID="{C4ADDBC8-5FE6-43C5-85F7-AD097975636B}" presName="spaceRect" presStyleCnt="0"/>
      <dgm:spPr/>
    </dgm:pt>
    <dgm:pt modelId="{B2C3D3C1-ABA1-4061-9B6B-0D54FC187E31}" type="pres">
      <dgm:prSet presAssocID="{C4ADDBC8-5FE6-43C5-85F7-AD097975636B}" presName="parTx" presStyleLbl="revTx" presStyleIdx="1" presStyleCnt="3">
        <dgm:presLayoutVars>
          <dgm:chMax val="0"/>
          <dgm:chPref val="0"/>
        </dgm:presLayoutVars>
      </dgm:prSet>
      <dgm:spPr/>
    </dgm:pt>
    <dgm:pt modelId="{094F6DA3-71F1-4C2C-97D8-11B27710E510}" type="pres">
      <dgm:prSet presAssocID="{798FC512-856A-49FA-9894-5D2C44E5777E}" presName="sibTrans" presStyleCnt="0"/>
      <dgm:spPr/>
    </dgm:pt>
    <dgm:pt modelId="{2D999061-1CB7-42EB-891B-328DFB6CFA01}" type="pres">
      <dgm:prSet presAssocID="{280EA245-FA2F-4134-900A-93ADED10A307}" presName="compNode" presStyleCnt="0"/>
      <dgm:spPr/>
    </dgm:pt>
    <dgm:pt modelId="{2C00AF81-9407-4404-8BD1-BF17BDC864A9}" type="pres">
      <dgm:prSet presAssocID="{280EA245-FA2F-4134-900A-93ADED10A307}" presName="bgRect" presStyleLbl="bgShp" presStyleIdx="2" presStyleCnt="3"/>
      <dgm:spPr/>
    </dgm:pt>
    <dgm:pt modelId="{FB467E4A-CFB7-4F9D-96ED-0EF1E82A49C3}" type="pres">
      <dgm:prSet presAssocID="{280EA245-FA2F-4134-900A-93ADED10A3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B6DCE16C-7754-40FC-BC65-74EC302B0C9D}" type="pres">
      <dgm:prSet presAssocID="{280EA245-FA2F-4134-900A-93ADED10A307}" presName="spaceRect" presStyleCnt="0"/>
      <dgm:spPr/>
    </dgm:pt>
    <dgm:pt modelId="{1869A4AD-C2DA-4BBC-9F0C-38792EA0D15D}" type="pres">
      <dgm:prSet presAssocID="{280EA245-FA2F-4134-900A-93ADED10A307}" presName="parTx" presStyleLbl="revTx" presStyleIdx="2" presStyleCnt="3">
        <dgm:presLayoutVars>
          <dgm:chMax val="0"/>
          <dgm:chPref val="0"/>
        </dgm:presLayoutVars>
      </dgm:prSet>
      <dgm:spPr/>
    </dgm:pt>
  </dgm:ptLst>
  <dgm:cxnLst>
    <dgm:cxn modelId="{9AF2281A-BC37-4047-9752-9EF61BE4115A}" srcId="{72762532-906F-4D53-8389-6B9125ED09E7}" destId="{A6E56949-C488-46D5-94E7-3BD19255127D}" srcOrd="0" destOrd="0" parTransId="{756909DC-4D55-4157-B3A6-6C03C83CFD8D}" sibTransId="{1C27C025-27DC-496B-AC91-A24F0BA74356}"/>
    <dgm:cxn modelId="{3DCE781F-DB71-4AD0-811E-9870C2B74E39}" type="presOf" srcId="{C4ADDBC8-5FE6-43C5-85F7-AD097975636B}" destId="{B2C3D3C1-ABA1-4061-9B6B-0D54FC187E31}" srcOrd="0" destOrd="0" presId="urn:microsoft.com/office/officeart/2018/2/layout/IconVerticalSolidList"/>
    <dgm:cxn modelId="{BA9BD052-048E-4C88-84EF-01384EC9410A}" type="presOf" srcId="{A6E56949-C488-46D5-94E7-3BD19255127D}" destId="{CD3DC583-DAAF-4DD5-9D25-691FB1A99633}" srcOrd="0" destOrd="0" presId="urn:microsoft.com/office/officeart/2018/2/layout/IconVerticalSolidList"/>
    <dgm:cxn modelId="{881A1679-486B-4E54-8182-BAB6DC3D8587}" srcId="{72762532-906F-4D53-8389-6B9125ED09E7}" destId="{280EA245-FA2F-4134-900A-93ADED10A307}" srcOrd="2" destOrd="0" parTransId="{93ED93A5-18AC-48A5-94FB-8CCF99EF31BF}" sibTransId="{E68921E8-05CB-434D-87FC-A4113B8162E1}"/>
    <dgm:cxn modelId="{1B45EDB0-E811-49D1-BA4D-9ED1BCFB7AD5}" type="presOf" srcId="{280EA245-FA2F-4134-900A-93ADED10A307}" destId="{1869A4AD-C2DA-4BBC-9F0C-38792EA0D15D}" srcOrd="0" destOrd="0" presId="urn:microsoft.com/office/officeart/2018/2/layout/IconVerticalSolidList"/>
    <dgm:cxn modelId="{7DE9FAE1-2587-4AD6-AEA4-BE95F889A3FB}" srcId="{72762532-906F-4D53-8389-6B9125ED09E7}" destId="{C4ADDBC8-5FE6-43C5-85F7-AD097975636B}" srcOrd="1" destOrd="0" parTransId="{A2DEAD73-15FF-4583-90FE-212B292E658B}" sibTransId="{798FC512-856A-49FA-9894-5D2C44E5777E}"/>
    <dgm:cxn modelId="{A0A243FA-1C72-4F81-A591-B7D61D511E26}" type="presOf" srcId="{72762532-906F-4D53-8389-6B9125ED09E7}" destId="{3AA1CA0F-9B97-46F3-8D15-73A7BAF22922}" srcOrd="0" destOrd="0" presId="urn:microsoft.com/office/officeart/2018/2/layout/IconVerticalSolidList"/>
    <dgm:cxn modelId="{3364EDE9-6A1D-4C50-BE9C-A813F0231691}" type="presParOf" srcId="{3AA1CA0F-9B97-46F3-8D15-73A7BAF22922}" destId="{BB897CDB-A987-48D6-BDFF-6568E2EB97CC}" srcOrd="0" destOrd="0" presId="urn:microsoft.com/office/officeart/2018/2/layout/IconVerticalSolidList"/>
    <dgm:cxn modelId="{90BF349A-6494-4661-B3EA-F8B74B2FA574}" type="presParOf" srcId="{BB897CDB-A987-48D6-BDFF-6568E2EB97CC}" destId="{AA6C2636-74F8-4E7B-850C-3D6A32897D4A}" srcOrd="0" destOrd="0" presId="urn:microsoft.com/office/officeart/2018/2/layout/IconVerticalSolidList"/>
    <dgm:cxn modelId="{9BC1EC9B-5C07-401A-BD40-E5DAEC7EF019}" type="presParOf" srcId="{BB897CDB-A987-48D6-BDFF-6568E2EB97CC}" destId="{D38BC38F-55FE-410E-9255-FE6AA4C9B6BB}" srcOrd="1" destOrd="0" presId="urn:microsoft.com/office/officeart/2018/2/layout/IconVerticalSolidList"/>
    <dgm:cxn modelId="{588686D5-FFD8-44F8-B122-61AD590C58AF}" type="presParOf" srcId="{BB897CDB-A987-48D6-BDFF-6568E2EB97CC}" destId="{B76928CA-8CE6-4EF8-84C3-FD4FB5BB39CE}" srcOrd="2" destOrd="0" presId="urn:microsoft.com/office/officeart/2018/2/layout/IconVerticalSolidList"/>
    <dgm:cxn modelId="{8D116197-7D15-4C7A-A1EC-FA806C1EF2AF}" type="presParOf" srcId="{BB897CDB-A987-48D6-BDFF-6568E2EB97CC}" destId="{CD3DC583-DAAF-4DD5-9D25-691FB1A99633}" srcOrd="3" destOrd="0" presId="urn:microsoft.com/office/officeart/2018/2/layout/IconVerticalSolidList"/>
    <dgm:cxn modelId="{D2CAD74D-FE3F-45B2-BF7B-401F6346DEEB}" type="presParOf" srcId="{3AA1CA0F-9B97-46F3-8D15-73A7BAF22922}" destId="{160FB723-BD4A-44A2-A472-391F95ECAB06}" srcOrd="1" destOrd="0" presId="urn:microsoft.com/office/officeart/2018/2/layout/IconVerticalSolidList"/>
    <dgm:cxn modelId="{9A35A3D6-B8E3-4F51-A10C-EB6390529438}" type="presParOf" srcId="{3AA1CA0F-9B97-46F3-8D15-73A7BAF22922}" destId="{E700315C-F540-4A28-9066-481971B0B064}" srcOrd="2" destOrd="0" presId="urn:microsoft.com/office/officeart/2018/2/layout/IconVerticalSolidList"/>
    <dgm:cxn modelId="{4FABFF9F-598E-4CBA-BFEA-19F03EDF0BA6}" type="presParOf" srcId="{E700315C-F540-4A28-9066-481971B0B064}" destId="{9E80FF7C-E66A-4E9F-8037-239A4729AC2E}" srcOrd="0" destOrd="0" presId="urn:microsoft.com/office/officeart/2018/2/layout/IconVerticalSolidList"/>
    <dgm:cxn modelId="{6E8DA3B4-735A-4169-AE24-B373698900C9}" type="presParOf" srcId="{E700315C-F540-4A28-9066-481971B0B064}" destId="{E27CD6FB-866C-4F1C-97A6-1DA2C4405F90}" srcOrd="1" destOrd="0" presId="urn:microsoft.com/office/officeart/2018/2/layout/IconVerticalSolidList"/>
    <dgm:cxn modelId="{15B01E4B-B3C9-4A95-9042-A9C9DE6F10C8}" type="presParOf" srcId="{E700315C-F540-4A28-9066-481971B0B064}" destId="{23A2F6D9-2D3F-4AC3-9565-0A2FA67DCC9F}" srcOrd="2" destOrd="0" presId="urn:microsoft.com/office/officeart/2018/2/layout/IconVerticalSolidList"/>
    <dgm:cxn modelId="{4D43243F-2E54-4E61-8363-25A09A517DA0}" type="presParOf" srcId="{E700315C-F540-4A28-9066-481971B0B064}" destId="{B2C3D3C1-ABA1-4061-9B6B-0D54FC187E31}" srcOrd="3" destOrd="0" presId="urn:microsoft.com/office/officeart/2018/2/layout/IconVerticalSolidList"/>
    <dgm:cxn modelId="{D2487321-8227-466F-83BD-E42ED687C6D5}" type="presParOf" srcId="{3AA1CA0F-9B97-46F3-8D15-73A7BAF22922}" destId="{094F6DA3-71F1-4C2C-97D8-11B27710E510}" srcOrd="3" destOrd="0" presId="urn:microsoft.com/office/officeart/2018/2/layout/IconVerticalSolidList"/>
    <dgm:cxn modelId="{0F2E3014-1FA0-4021-9FD5-B210DDD83B77}" type="presParOf" srcId="{3AA1CA0F-9B97-46F3-8D15-73A7BAF22922}" destId="{2D999061-1CB7-42EB-891B-328DFB6CFA01}" srcOrd="4" destOrd="0" presId="urn:microsoft.com/office/officeart/2018/2/layout/IconVerticalSolidList"/>
    <dgm:cxn modelId="{EB90F26D-C41C-4B8B-9DF9-25229B8AE919}" type="presParOf" srcId="{2D999061-1CB7-42EB-891B-328DFB6CFA01}" destId="{2C00AF81-9407-4404-8BD1-BF17BDC864A9}" srcOrd="0" destOrd="0" presId="urn:microsoft.com/office/officeart/2018/2/layout/IconVerticalSolidList"/>
    <dgm:cxn modelId="{7D44A588-E64C-4FAA-B435-CCA58EB4142D}" type="presParOf" srcId="{2D999061-1CB7-42EB-891B-328DFB6CFA01}" destId="{FB467E4A-CFB7-4F9D-96ED-0EF1E82A49C3}" srcOrd="1" destOrd="0" presId="urn:microsoft.com/office/officeart/2018/2/layout/IconVerticalSolidList"/>
    <dgm:cxn modelId="{913A4A77-D041-4CB6-A0F5-0E0FD1BADFF1}" type="presParOf" srcId="{2D999061-1CB7-42EB-891B-328DFB6CFA01}" destId="{B6DCE16C-7754-40FC-BC65-74EC302B0C9D}" srcOrd="2" destOrd="0" presId="urn:microsoft.com/office/officeart/2018/2/layout/IconVerticalSolidList"/>
    <dgm:cxn modelId="{BA02EE5D-2655-4674-BB87-386DF8489F04}" type="presParOf" srcId="{2D999061-1CB7-42EB-891B-328DFB6CFA01}" destId="{1869A4AD-C2DA-4BBC-9F0C-38792EA0D1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14ACE-B986-4C44-8AE7-FAE9E8E390EA}">
      <dsp:nvSpPr>
        <dsp:cNvPr id="0" name=""/>
        <dsp:cNvSpPr/>
      </dsp:nvSpPr>
      <dsp:spPr>
        <a:xfrm>
          <a:off x="130938" y="1393"/>
          <a:ext cx="4224635" cy="26826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FB9ACA-0C3D-5443-B5DC-20F09768A707}">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The Oxford dictionary (1929) states that poverty means to be in the “state of being poor.”</a:t>
          </a:r>
          <a:endParaRPr lang="en-US" sz="2700" kern="1200" dirty="0"/>
        </a:p>
      </dsp:txBody>
      <dsp:txXfrm>
        <a:off x="678914" y="525899"/>
        <a:ext cx="4067491" cy="2525499"/>
      </dsp:txXfrm>
    </dsp:sp>
    <dsp:sp modelId="{6154D727-2988-A842-A331-3FDCA0623FB6}">
      <dsp:nvSpPr>
        <dsp:cNvPr id="0" name=""/>
        <dsp:cNvSpPr/>
      </dsp:nvSpPr>
      <dsp:spPr>
        <a:xfrm>
          <a:off x="5294381" y="1393"/>
          <a:ext cx="4224635" cy="26826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7B5602-EDA0-6641-A12D-CAB1C08732C7}">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The definition of attainment, according to the Oxford dictionary (1929) means the “personal accomplishments.” </a:t>
          </a:r>
          <a:endParaRPr lang="en-US" sz="2700" kern="1200" dirty="0"/>
        </a:p>
      </dsp:txBody>
      <dsp:txXfrm>
        <a:off x="5842357" y="525899"/>
        <a:ext cx="4067491" cy="2525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FE421-CB08-5A48-8ECB-66BE59549400}">
      <dsp:nvSpPr>
        <dsp:cNvPr id="0" name=""/>
        <dsp:cNvSpPr/>
      </dsp:nvSpPr>
      <dsp:spPr>
        <a:xfrm>
          <a:off x="0" y="72412"/>
          <a:ext cx="4321551" cy="2592930"/>
        </a:xfrm>
        <a:prstGeom prst="rect">
          <a:avLst/>
        </a:prstGeom>
        <a:no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n>
                <a:noFill/>
              </a:ln>
              <a:solidFill>
                <a:schemeClr val="tx1"/>
              </a:solidFill>
            </a:rPr>
            <a:t>According to the Flying Start website, they have bases in:</a:t>
          </a:r>
        </a:p>
        <a:p>
          <a:pPr marL="228600" lvl="1" indent="-228600" algn="l" defTabSz="977900">
            <a:lnSpc>
              <a:spcPct val="90000"/>
            </a:lnSpc>
            <a:spcBef>
              <a:spcPct val="0"/>
            </a:spcBef>
            <a:spcAft>
              <a:spcPct val="15000"/>
            </a:spcAft>
            <a:buChar char="•"/>
          </a:pPr>
          <a:r>
            <a:rPr lang="en-US" sz="2200" kern="1200" dirty="0">
              <a:ln>
                <a:noFill/>
              </a:ln>
              <a:solidFill>
                <a:schemeClr val="tx1"/>
              </a:solidFill>
            </a:rPr>
            <a:t>Cardiff</a:t>
          </a:r>
        </a:p>
        <a:p>
          <a:pPr marL="228600" lvl="1" indent="-228600" algn="l" defTabSz="977900">
            <a:lnSpc>
              <a:spcPct val="90000"/>
            </a:lnSpc>
            <a:spcBef>
              <a:spcPct val="0"/>
            </a:spcBef>
            <a:spcAft>
              <a:spcPct val="15000"/>
            </a:spcAft>
            <a:buChar char="•"/>
          </a:pPr>
          <a:r>
            <a:rPr lang="en-US" sz="2200" kern="1200" dirty="0" err="1">
              <a:ln>
                <a:noFill/>
              </a:ln>
              <a:solidFill>
                <a:schemeClr val="tx1"/>
              </a:solidFill>
            </a:rPr>
            <a:t>Merthyr</a:t>
          </a:r>
          <a:r>
            <a:rPr lang="en-US" sz="2200" kern="1200" dirty="0">
              <a:ln>
                <a:noFill/>
              </a:ln>
              <a:solidFill>
                <a:schemeClr val="tx1"/>
              </a:solidFill>
            </a:rPr>
            <a:t> </a:t>
          </a:r>
          <a:r>
            <a:rPr lang="en-US" sz="2200" kern="1200" dirty="0" err="1">
              <a:ln>
                <a:noFill/>
              </a:ln>
              <a:solidFill>
                <a:schemeClr val="tx1"/>
              </a:solidFill>
            </a:rPr>
            <a:t>Tydfil</a:t>
          </a:r>
          <a:endParaRPr lang="en-US" sz="2200" kern="1200" dirty="0">
            <a:ln>
              <a:noFill/>
            </a:ln>
            <a:solidFill>
              <a:schemeClr val="tx1"/>
            </a:solidFill>
          </a:endParaRPr>
        </a:p>
        <a:p>
          <a:pPr marL="228600" lvl="1" indent="-228600" algn="l" defTabSz="977900">
            <a:lnSpc>
              <a:spcPct val="90000"/>
            </a:lnSpc>
            <a:spcBef>
              <a:spcPct val="0"/>
            </a:spcBef>
            <a:spcAft>
              <a:spcPct val="15000"/>
            </a:spcAft>
            <a:buChar char="•"/>
          </a:pPr>
          <a:r>
            <a:rPr lang="en-US" sz="2200" kern="1200" dirty="0" err="1">
              <a:ln>
                <a:noFill/>
              </a:ln>
              <a:solidFill>
                <a:schemeClr val="tx1"/>
              </a:solidFill>
            </a:rPr>
            <a:t>Llanelli</a:t>
          </a:r>
          <a:endParaRPr lang="en-US" sz="2200" kern="1200" dirty="0">
            <a:ln>
              <a:noFill/>
            </a:ln>
            <a:solidFill>
              <a:schemeClr val="tx1"/>
            </a:solidFill>
          </a:endParaRPr>
        </a:p>
        <a:p>
          <a:pPr marL="228600" lvl="1" indent="-228600" algn="l" defTabSz="977900">
            <a:lnSpc>
              <a:spcPct val="90000"/>
            </a:lnSpc>
            <a:spcBef>
              <a:spcPct val="0"/>
            </a:spcBef>
            <a:spcAft>
              <a:spcPct val="15000"/>
            </a:spcAft>
            <a:buChar char="•"/>
          </a:pPr>
          <a:r>
            <a:rPr lang="en-US" sz="2200" kern="1200" dirty="0">
              <a:ln>
                <a:noFill/>
              </a:ln>
              <a:solidFill>
                <a:schemeClr val="tx1"/>
              </a:solidFill>
            </a:rPr>
            <a:t>Cardigan</a:t>
          </a:r>
        </a:p>
      </dsp:txBody>
      <dsp:txXfrm>
        <a:off x="0" y="72412"/>
        <a:ext cx="4321551" cy="25929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C2636-74F8-4E7B-850C-3D6A32897D4A}">
      <dsp:nvSpPr>
        <dsp:cNvPr id="0" name=""/>
        <dsp:cNvSpPr/>
      </dsp:nvSpPr>
      <dsp:spPr>
        <a:xfrm>
          <a:off x="0" y="531"/>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BC38F-55FE-410E-9255-FE6AA4C9B6BB}">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DC583-DAAF-4DD5-9D25-691FB1A99633}">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00100">
            <a:lnSpc>
              <a:spcPct val="90000"/>
            </a:lnSpc>
            <a:spcBef>
              <a:spcPct val="0"/>
            </a:spcBef>
            <a:spcAft>
              <a:spcPct val="35000"/>
            </a:spcAft>
            <a:buNone/>
          </a:pPr>
          <a:r>
            <a:rPr lang="en-GB" sz="1800" kern="1200" dirty="0"/>
            <a:t>In conclusion my research has confirmed how powerful the assistance and support offered to parents and their families by Government Initiatives such as the Flying start programme. Without this type of scheme, the gap between poverty and attainment would increase. </a:t>
          </a:r>
          <a:endParaRPr lang="en-US" sz="1800" kern="1200" dirty="0"/>
        </a:p>
      </dsp:txBody>
      <dsp:txXfrm>
        <a:off x="1435988" y="531"/>
        <a:ext cx="9079611" cy="1243280"/>
      </dsp:txXfrm>
    </dsp:sp>
    <dsp:sp modelId="{9E80FF7C-E66A-4E9F-8037-239A4729AC2E}">
      <dsp:nvSpPr>
        <dsp:cNvPr id="0" name=""/>
        <dsp:cNvSpPr/>
      </dsp:nvSpPr>
      <dsp:spPr>
        <a:xfrm>
          <a:off x="0" y="1554631"/>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CD6FB-866C-4F1C-97A6-1DA2C4405F90}">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3D3C1-ABA1-4061-9B6B-0D54FC187E31}">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00100">
            <a:lnSpc>
              <a:spcPct val="90000"/>
            </a:lnSpc>
            <a:spcBef>
              <a:spcPct val="0"/>
            </a:spcBef>
            <a:spcAft>
              <a:spcPct val="35000"/>
            </a:spcAft>
            <a:buNone/>
          </a:pPr>
          <a:r>
            <a:rPr lang="en-GB" sz="1800" kern="1200"/>
            <a:t>Many families have been able to remove themselves from the poverty status by early education and interventions provided by Flying Start. There is a knock-on effect from supporting new parents even before their new-born arrive.</a:t>
          </a:r>
          <a:endParaRPr lang="en-US" sz="1800" kern="1200"/>
        </a:p>
      </dsp:txBody>
      <dsp:txXfrm>
        <a:off x="1435988" y="1554631"/>
        <a:ext cx="9079611" cy="1243280"/>
      </dsp:txXfrm>
    </dsp:sp>
    <dsp:sp modelId="{2C00AF81-9407-4404-8BD1-BF17BDC864A9}">
      <dsp:nvSpPr>
        <dsp:cNvPr id="0" name=""/>
        <dsp:cNvSpPr/>
      </dsp:nvSpPr>
      <dsp:spPr>
        <a:xfrm>
          <a:off x="0" y="3108732"/>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67E4A-CFB7-4F9D-96ED-0EF1E82A49C3}">
      <dsp:nvSpPr>
        <dsp:cNvPr id="0" name=""/>
        <dsp:cNvSpPr/>
      </dsp:nvSpPr>
      <dsp:spPr>
        <a:xfrm>
          <a:off x="376092" y="3388470"/>
          <a:ext cx="683804" cy="6838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69A4AD-C2DA-4BBC-9F0C-38792EA0D15D}">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00100">
            <a:lnSpc>
              <a:spcPct val="90000"/>
            </a:lnSpc>
            <a:spcBef>
              <a:spcPct val="0"/>
            </a:spcBef>
            <a:spcAft>
              <a:spcPct val="35000"/>
            </a:spcAft>
            <a:buNone/>
          </a:pPr>
          <a:r>
            <a:rPr lang="en-GB" sz="1800" kern="1200"/>
            <a:t>There is firm evidence to suggest that these types of Intervening projects largely reduce the gap between poverty and attainment.  </a:t>
          </a:r>
          <a:endParaRPr lang="en-US" sz="1800" kern="1200"/>
        </a:p>
      </dsp:txBody>
      <dsp:txXfrm>
        <a:off x="1435988" y="3108732"/>
        <a:ext cx="9079611" cy="12432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A8627-48E3-4A4C-83A3-2637D1EA55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801138C-FF92-904B-81FF-08CA731CDF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242707-298C-7E45-A083-6C5B0F1C256C}"/>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5" name="Footer Placeholder 4">
            <a:extLst>
              <a:ext uri="{FF2B5EF4-FFF2-40B4-BE49-F238E27FC236}">
                <a16:creationId xmlns:a16="http://schemas.microsoft.com/office/drawing/2014/main" id="{70CB974F-5248-534C-AD4B-7B3DF6D57C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EEA1EC-B7E2-494F-BD5B-72E0AE6853B4}"/>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4051517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C79DA-0C1F-F84E-9FCA-0E8F1B831F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59647F-3686-2243-ADD5-A64A94735E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A83B51-ACB1-4141-B21A-7E8AE326A981}"/>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5" name="Footer Placeholder 4">
            <a:extLst>
              <a:ext uri="{FF2B5EF4-FFF2-40B4-BE49-F238E27FC236}">
                <a16:creationId xmlns:a16="http://schemas.microsoft.com/office/drawing/2014/main" id="{B1BC2E41-0DD6-3A4B-9B9C-5A616EA60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F771BB-FFEE-FC40-9C28-8C38A1C6579E}"/>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4187827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5D99-A61D-0E43-85A9-27815B4F58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79F5492-858C-3B43-9CD1-22D99371A8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EC87CA-329B-E74C-97F4-867368A58BED}"/>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5" name="Footer Placeholder 4">
            <a:extLst>
              <a:ext uri="{FF2B5EF4-FFF2-40B4-BE49-F238E27FC236}">
                <a16:creationId xmlns:a16="http://schemas.microsoft.com/office/drawing/2014/main" id="{20EFF145-ED66-F34E-8DAE-D425E995AB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8D49A3-517B-E644-BFA3-6F10ACD7547C}"/>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2394499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FE8F6-3598-EE42-839F-B9E966368A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53335F2-61F2-7F49-BAF8-808ACCD7A0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F871D73-BB72-FF4C-BC1C-CE7A110BDE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D682E4D-3EB9-2849-9935-C0DE76CBC7CA}"/>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6" name="Footer Placeholder 5">
            <a:extLst>
              <a:ext uri="{FF2B5EF4-FFF2-40B4-BE49-F238E27FC236}">
                <a16:creationId xmlns:a16="http://schemas.microsoft.com/office/drawing/2014/main" id="{ACA2BF0A-A186-A749-9CE3-C5C49316B5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AEC9C7-9798-7544-8C1C-281BC4A33E3A}"/>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3533223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2BAC4-DE44-874A-B6EE-1F63183F453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E3E37A-9ACF-CA47-AF1E-A5A36AAA35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AE162E-9292-274F-95F7-718C0A31A6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7B5CCF8-7CD2-804A-96B3-0B10EE0581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68BE7E-F112-0143-B476-D559078956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F8B149-EAC2-4546-B231-A4E928A8D34D}"/>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8" name="Footer Placeholder 7">
            <a:extLst>
              <a:ext uri="{FF2B5EF4-FFF2-40B4-BE49-F238E27FC236}">
                <a16:creationId xmlns:a16="http://schemas.microsoft.com/office/drawing/2014/main" id="{EC73CA82-BDBB-1B42-8D22-39382F4B6F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2FE59E8-E57F-6342-923F-1E6A381565D1}"/>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3323471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AF93C-D5D4-FF44-9FEB-6D4D73DDA61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146A03-38CE-ED4B-AAA1-74EA5808618A}"/>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4" name="Footer Placeholder 3">
            <a:extLst>
              <a:ext uri="{FF2B5EF4-FFF2-40B4-BE49-F238E27FC236}">
                <a16:creationId xmlns:a16="http://schemas.microsoft.com/office/drawing/2014/main" id="{A0F9AC16-8B27-0A49-BFE9-C640FEEDB6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BA31DE-8A5C-6F49-AB44-A2C8AFD182E8}"/>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1184796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C120CD-30F5-D04D-8FC7-A9DC36BF70EE}"/>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3" name="Footer Placeholder 2">
            <a:extLst>
              <a:ext uri="{FF2B5EF4-FFF2-40B4-BE49-F238E27FC236}">
                <a16:creationId xmlns:a16="http://schemas.microsoft.com/office/drawing/2014/main" id="{FA34F40B-B511-874A-B115-7FB08074F0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168BDC0-1F4B-1146-A733-7999195A6053}"/>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3082793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40D9B-04F9-1142-B0D3-FFECAB2554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7D48BF6-2A85-3C47-A5EB-8B2092AA42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A44C20F-125B-B941-B486-EAFA95A9A8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7A5BA8-0245-1A43-AC50-93EDE6E31ACB}"/>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6" name="Footer Placeholder 5">
            <a:extLst>
              <a:ext uri="{FF2B5EF4-FFF2-40B4-BE49-F238E27FC236}">
                <a16:creationId xmlns:a16="http://schemas.microsoft.com/office/drawing/2014/main" id="{1CC14A96-776D-E84F-BA34-AFC45B47FA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987226-C8B6-F240-A0BF-13190216104B}"/>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1863995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CC7C2-B3C8-5544-B2E6-8875C93223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07BC555-C5FD-7C49-A003-C9D713BCFE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B1DAF5-101D-4246-AB2F-BB4A63A114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50DF3C-1057-F248-B039-1A53E942F3C0}"/>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6" name="Footer Placeholder 5">
            <a:extLst>
              <a:ext uri="{FF2B5EF4-FFF2-40B4-BE49-F238E27FC236}">
                <a16:creationId xmlns:a16="http://schemas.microsoft.com/office/drawing/2014/main" id="{1FFB4A7B-CDF5-E743-B188-EBDE0999B9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5AE0B4-75C6-1D42-B1D8-1EE3FDE427A8}"/>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1444602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A9B95-ED24-9144-A685-6866BC81709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189097-21C0-E34F-8073-B649ADB49C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78D846-B427-7940-9FF7-A2789ADE0542}"/>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5" name="Footer Placeholder 4">
            <a:extLst>
              <a:ext uri="{FF2B5EF4-FFF2-40B4-BE49-F238E27FC236}">
                <a16:creationId xmlns:a16="http://schemas.microsoft.com/office/drawing/2014/main" id="{F7A55A30-802D-7B4A-970C-3E0053EB62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A8A52E-1480-DD4F-BA1D-2AA969004C14}"/>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377256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6AF283-FA66-CA4A-B1CB-CEABD6B32A3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30D112-96CA-7E4C-BD51-70B208D503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7F8C11-7401-F44A-8672-2582A31D1534}"/>
              </a:ext>
            </a:extLst>
          </p:cNvPr>
          <p:cNvSpPr>
            <a:spLocks noGrp="1"/>
          </p:cNvSpPr>
          <p:nvPr>
            <p:ph type="dt" sz="half" idx="10"/>
          </p:nvPr>
        </p:nvSpPr>
        <p:spPr/>
        <p:txBody>
          <a:bodyPr/>
          <a:lstStyle/>
          <a:p>
            <a:fld id="{4D7832D9-93AF-1840-8234-EFBDD81B4D47}" type="datetimeFigureOut">
              <a:rPr lang="en-US" smtClean="0"/>
              <a:t>2/18/2020</a:t>
            </a:fld>
            <a:endParaRPr lang="en-US"/>
          </a:p>
        </p:txBody>
      </p:sp>
      <p:sp>
        <p:nvSpPr>
          <p:cNvPr id="5" name="Footer Placeholder 4">
            <a:extLst>
              <a:ext uri="{FF2B5EF4-FFF2-40B4-BE49-F238E27FC236}">
                <a16:creationId xmlns:a16="http://schemas.microsoft.com/office/drawing/2014/main" id="{A6FE673D-C595-FA44-9336-8A2B09557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35659-2C2D-D248-B00B-3EE08E602D93}"/>
              </a:ext>
            </a:extLst>
          </p:cNvPr>
          <p:cNvSpPr>
            <a:spLocks noGrp="1"/>
          </p:cNvSpPr>
          <p:nvPr>
            <p:ph type="sldNum" sz="quarter" idx="12"/>
          </p:nvPr>
        </p:nvSpPr>
        <p:spPr/>
        <p:txBody>
          <a:bodyPr/>
          <a:lstStyle/>
          <a:p>
            <a:fld id="{3090BDDA-FF81-7548-A485-B6BD7AE6DE1A}" type="slidenum">
              <a:rPr lang="en-US" smtClean="0"/>
              <a:t>‹#›</a:t>
            </a:fld>
            <a:endParaRPr lang="en-US"/>
          </a:p>
        </p:txBody>
      </p:sp>
    </p:spTree>
    <p:extLst>
      <p:ext uri="{BB962C8B-B14F-4D97-AF65-F5344CB8AC3E}">
        <p14:creationId xmlns:p14="http://schemas.microsoft.com/office/powerpoint/2010/main" val="3741191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7E839F-7248-464D-BC88-D92BF1AA7B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E9E16B-CE81-B847-9AF4-0AC5ECCE9D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974595-36B0-F24F-89E0-FB19BAC9EF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7832D9-93AF-1840-8234-EFBDD81B4D47}" type="datetimeFigureOut">
              <a:rPr lang="en-US" smtClean="0"/>
              <a:t>2/18/2020</a:t>
            </a:fld>
            <a:endParaRPr lang="en-US"/>
          </a:p>
        </p:txBody>
      </p:sp>
      <p:sp>
        <p:nvSpPr>
          <p:cNvPr id="5" name="Footer Placeholder 4">
            <a:extLst>
              <a:ext uri="{FF2B5EF4-FFF2-40B4-BE49-F238E27FC236}">
                <a16:creationId xmlns:a16="http://schemas.microsoft.com/office/drawing/2014/main" id="{129C9EEB-D9AD-FD42-B601-C953BC490C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44FF971-E3B6-E943-872B-F73596A6E1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90BDDA-FF81-7548-A485-B6BD7AE6DE1A}" type="slidenum">
              <a:rPr lang="en-US" smtClean="0"/>
              <a:t>‹#›</a:t>
            </a:fld>
            <a:endParaRPr lang="en-US"/>
          </a:p>
        </p:txBody>
      </p:sp>
    </p:spTree>
    <p:extLst>
      <p:ext uri="{BB962C8B-B14F-4D97-AF65-F5344CB8AC3E}">
        <p14:creationId xmlns:p14="http://schemas.microsoft.com/office/powerpoint/2010/main" val="1255510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tif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yingstartcardiff.co.uk/about-flying-start/" TargetMode="External"/><Relationship Id="rId2" Type="http://schemas.openxmlformats.org/officeDocument/2006/relationships/hyperlink" Target="https://readytoread.com.au/news/speech-language-key-academic-success/" TargetMode="External"/><Relationship Id="rId1" Type="http://schemas.openxmlformats.org/officeDocument/2006/relationships/slideLayout" Target="../slideLayouts/slideLayout1.xml"/><Relationship Id="rId5" Type="http://schemas.openxmlformats.org/officeDocument/2006/relationships/hyperlink" Target="https://www.pinterest.de/pin/607563805954401012/" TargetMode="External"/><Relationship Id="rId4" Type="http://schemas.openxmlformats.org/officeDocument/2006/relationships/hyperlink" Target="https://www.npt.gov.uk/19216"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gov.wales/sites/default/files/publications/2019-07/flying-start-strategy-guidance-for-local-authorities.pdf" TargetMode="External"/><Relationship Id="rId2" Type="http://schemas.openxmlformats.org/officeDocument/2006/relationships/hyperlink" Target="https://gov.wales/sites/default/files/statistics-and-research/2019-07/flying-start-summary-statistics-april-2018-to-march-2019-279.pdf"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7/flying-start-parenting-support-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3E521-D851-3C44-96D0-90D7B83D78C5}"/>
              </a:ext>
            </a:extLst>
          </p:cNvPr>
          <p:cNvSpPr>
            <a:spLocks noGrp="1"/>
          </p:cNvSpPr>
          <p:nvPr>
            <p:ph type="ctrTitle"/>
          </p:nvPr>
        </p:nvSpPr>
        <p:spPr>
          <a:xfrm>
            <a:off x="838199" y="4525347"/>
            <a:ext cx="6801321" cy="1737360"/>
          </a:xfrm>
        </p:spPr>
        <p:txBody>
          <a:bodyPr anchor="ctr">
            <a:normAutofit/>
          </a:bodyPr>
          <a:lstStyle/>
          <a:p>
            <a:pPr algn="r"/>
            <a:r>
              <a:rPr lang="en-US" dirty="0"/>
              <a:t>Flying Start</a:t>
            </a:r>
            <a:endParaRPr lang="en-US"/>
          </a:p>
        </p:txBody>
      </p:sp>
      <p:sp>
        <p:nvSpPr>
          <p:cNvPr id="3" name="Subtitle 2">
            <a:extLst>
              <a:ext uri="{FF2B5EF4-FFF2-40B4-BE49-F238E27FC236}">
                <a16:creationId xmlns:a16="http://schemas.microsoft.com/office/drawing/2014/main" id="{22AB31F1-5D04-8044-B832-9FEE42FDB080}"/>
              </a:ext>
            </a:extLst>
          </p:cNvPr>
          <p:cNvSpPr>
            <a:spLocks noGrp="1"/>
          </p:cNvSpPr>
          <p:nvPr>
            <p:ph type="subTitle" idx="1"/>
          </p:nvPr>
        </p:nvSpPr>
        <p:spPr>
          <a:xfrm>
            <a:off x="7961258" y="4525347"/>
            <a:ext cx="3258675" cy="1737360"/>
          </a:xfrm>
        </p:spPr>
        <p:txBody>
          <a:bodyPr anchor="ctr">
            <a:normAutofit/>
          </a:bodyPr>
          <a:lstStyle/>
          <a:p>
            <a:pPr algn="l"/>
            <a:r>
              <a:rPr lang="en-US" dirty="0"/>
              <a:t>By Imogen Fish</a:t>
            </a:r>
            <a:endParaRPr lang="en-US"/>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6930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4C134F-21E2-114D-BB02-1803F6DBC1DD}"/>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rPr>
              <a:t>What does Poverty and Attainment mean?</a:t>
            </a:r>
          </a:p>
        </p:txBody>
      </p:sp>
      <p:graphicFrame>
        <p:nvGraphicFramePr>
          <p:cNvPr id="5" name="Content Placeholder 2">
            <a:extLst>
              <a:ext uri="{FF2B5EF4-FFF2-40B4-BE49-F238E27FC236}">
                <a16:creationId xmlns:a16="http://schemas.microsoft.com/office/drawing/2014/main" id="{8418C701-4889-461C-BC77-D0EDBE648B10}"/>
              </a:ext>
            </a:extLst>
          </p:cNvPr>
          <p:cNvGraphicFramePr>
            <a:graphicFrameLocks noGrp="1"/>
          </p:cNvGraphicFramePr>
          <p:nvPr>
            <p:ph idx="1"/>
            <p:extLst>
              <p:ext uri="{D42A27DB-BD31-4B8C-83A1-F6EECF244321}">
                <p14:modId xmlns:p14="http://schemas.microsoft.com/office/powerpoint/2010/main" val="3720211495"/>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8166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4" name="Rectangle 133">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6" name="Picture 135">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83DCFD1A-D73A-EC4C-BDAC-CDE1B7EA2CC5}"/>
              </a:ext>
            </a:extLst>
          </p:cNvPr>
          <p:cNvSpPr>
            <a:spLocks noGrp="1"/>
          </p:cNvSpPr>
          <p:nvPr>
            <p:ph type="title"/>
          </p:nvPr>
        </p:nvSpPr>
        <p:spPr>
          <a:xfrm>
            <a:off x="801340" y="802955"/>
            <a:ext cx="4766330" cy="1454051"/>
          </a:xfrm>
        </p:spPr>
        <p:txBody>
          <a:bodyPr>
            <a:normAutofit/>
          </a:bodyPr>
          <a:lstStyle/>
          <a:p>
            <a:r>
              <a:rPr lang="en-US" sz="3600">
                <a:solidFill>
                  <a:srgbClr val="000000"/>
                </a:solidFill>
              </a:rPr>
              <a:t>Who are Flying Start?</a:t>
            </a:r>
          </a:p>
        </p:txBody>
      </p:sp>
      <p:sp>
        <p:nvSpPr>
          <p:cNvPr id="3" name="Content Placeholder 2">
            <a:extLst>
              <a:ext uri="{FF2B5EF4-FFF2-40B4-BE49-F238E27FC236}">
                <a16:creationId xmlns:a16="http://schemas.microsoft.com/office/drawing/2014/main" id="{5E5D474B-6AD0-0D4D-B3D5-9B7867ACBA8D}"/>
              </a:ext>
            </a:extLst>
          </p:cNvPr>
          <p:cNvSpPr>
            <a:spLocks noGrp="1"/>
          </p:cNvSpPr>
          <p:nvPr>
            <p:ph idx="1"/>
          </p:nvPr>
        </p:nvSpPr>
        <p:spPr>
          <a:xfrm>
            <a:off x="804672" y="2421683"/>
            <a:ext cx="4765949" cy="3353476"/>
          </a:xfrm>
        </p:spPr>
        <p:txBody>
          <a:bodyPr anchor="t">
            <a:normAutofit/>
          </a:bodyPr>
          <a:lstStyle/>
          <a:p>
            <a:r>
              <a:rPr lang="en-US" sz="1800" dirty="0">
                <a:solidFill>
                  <a:srgbClr val="000000"/>
                </a:solidFill>
              </a:rPr>
              <a:t>They are a Government Funded Program, founded in 2007. </a:t>
            </a:r>
          </a:p>
          <a:p>
            <a:r>
              <a:rPr lang="en-GB" sz="1800" dirty="0">
                <a:solidFill>
                  <a:srgbClr val="000000"/>
                </a:solidFill>
              </a:rPr>
              <a:t>The programme is there to help support children in “deprived catchment areas” of Wales aged between 0 to 3 years old. </a:t>
            </a:r>
          </a:p>
          <a:p>
            <a:r>
              <a:rPr lang="en-GB" sz="1800" dirty="0">
                <a:solidFill>
                  <a:srgbClr val="000000"/>
                </a:solidFill>
              </a:rPr>
              <a:t>Flying Start do not only help children, but their families too.</a:t>
            </a:r>
            <a:endParaRPr lang="en-US" sz="1800" dirty="0">
              <a:solidFill>
                <a:srgbClr val="000000"/>
              </a:solidFill>
            </a:endParaRPr>
          </a:p>
        </p:txBody>
      </p:sp>
      <p:sp>
        <p:nvSpPr>
          <p:cNvPr id="138"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5" name="Picture 1" descr="page8image2876922400">
            <a:extLst>
              <a:ext uri="{FF2B5EF4-FFF2-40B4-BE49-F238E27FC236}">
                <a16:creationId xmlns:a16="http://schemas.microsoft.com/office/drawing/2014/main" id="{03B2BA0E-EC0F-5245-8B37-E852CE1A16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1819656"/>
            <a:ext cx="4142232" cy="4142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2980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1EAA3D9-8688-474B-8424-12EF41BCE66E}"/>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rPr>
              <a:t>Where are they based?</a:t>
            </a:r>
          </a:p>
        </p:txBody>
      </p:sp>
      <p:graphicFrame>
        <p:nvGraphicFramePr>
          <p:cNvPr id="39" name="Content Placeholder 2">
            <a:extLst>
              <a:ext uri="{FF2B5EF4-FFF2-40B4-BE49-F238E27FC236}">
                <a16:creationId xmlns:a16="http://schemas.microsoft.com/office/drawing/2014/main" id="{CA9B0944-1391-4EB5-936E-E881E45902C9}"/>
              </a:ext>
            </a:extLst>
          </p:cNvPr>
          <p:cNvGraphicFramePr>
            <a:graphicFrameLocks noGrp="1"/>
          </p:cNvGraphicFramePr>
          <p:nvPr>
            <p:ph idx="1"/>
            <p:extLst>
              <p:ext uri="{D42A27DB-BD31-4B8C-83A1-F6EECF244321}">
                <p14:modId xmlns:p14="http://schemas.microsoft.com/office/powerpoint/2010/main" val="2725751512"/>
              </p:ext>
            </p:extLst>
          </p:nvPr>
        </p:nvGraphicFramePr>
        <p:xfrm>
          <a:off x="-27521" y="2429251"/>
          <a:ext cx="4321551" cy="27377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B8DEFD9-EF8B-BB4E-83CB-2ADB803138A2}"/>
              </a:ext>
            </a:extLst>
          </p:cNvPr>
          <p:cNvPicPr>
            <a:picLocks noChangeAspect="1"/>
          </p:cNvPicPr>
          <p:nvPr/>
        </p:nvPicPr>
        <p:blipFill>
          <a:blip r:embed="rId8"/>
          <a:stretch>
            <a:fillRect/>
          </a:stretch>
        </p:blipFill>
        <p:spPr>
          <a:xfrm>
            <a:off x="5864491" y="2713135"/>
            <a:ext cx="3653560" cy="3781435"/>
          </a:xfrm>
          <a:prstGeom prst="rect">
            <a:avLst/>
          </a:prstGeom>
        </p:spPr>
      </p:pic>
      <p:cxnSp>
        <p:nvCxnSpPr>
          <p:cNvPr id="8" name="Straight Arrow Connector 7">
            <a:extLst>
              <a:ext uri="{FF2B5EF4-FFF2-40B4-BE49-F238E27FC236}">
                <a16:creationId xmlns:a16="http://schemas.microsoft.com/office/drawing/2014/main" id="{DDCE6673-3EBE-BE4F-B6B2-FDAB826A6B75}"/>
              </a:ext>
            </a:extLst>
          </p:cNvPr>
          <p:cNvCxnSpPr>
            <a:cxnSpLocks/>
          </p:cNvCxnSpPr>
          <p:nvPr/>
        </p:nvCxnSpPr>
        <p:spPr>
          <a:xfrm flipH="1" flipV="1">
            <a:off x="8891611" y="6151007"/>
            <a:ext cx="1963414" cy="2524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60642EF1-92D7-2249-BC83-70C28B27CE71}"/>
              </a:ext>
            </a:extLst>
          </p:cNvPr>
          <p:cNvCxnSpPr>
            <a:cxnSpLocks/>
          </p:cNvCxnSpPr>
          <p:nvPr/>
        </p:nvCxnSpPr>
        <p:spPr>
          <a:xfrm flipH="1">
            <a:off x="8643309" y="4709176"/>
            <a:ext cx="1845161" cy="98727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CF253BB8-FFBE-5E46-80D1-1D80B14FFC38}"/>
              </a:ext>
            </a:extLst>
          </p:cNvPr>
          <p:cNvCxnSpPr>
            <a:cxnSpLocks/>
          </p:cNvCxnSpPr>
          <p:nvPr/>
        </p:nvCxnSpPr>
        <p:spPr>
          <a:xfrm flipV="1">
            <a:off x="5324163" y="5696453"/>
            <a:ext cx="2533916" cy="3419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CA6B2D14-288E-3342-8BFC-CF9727963E8A}"/>
              </a:ext>
            </a:extLst>
          </p:cNvPr>
          <p:cNvCxnSpPr/>
          <p:nvPr/>
        </p:nvCxnSpPr>
        <p:spPr>
          <a:xfrm>
            <a:off x="4930787" y="4210046"/>
            <a:ext cx="2292096" cy="95696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6" name="TextBox 25">
            <a:extLst>
              <a:ext uri="{FF2B5EF4-FFF2-40B4-BE49-F238E27FC236}">
                <a16:creationId xmlns:a16="http://schemas.microsoft.com/office/drawing/2014/main" id="{857B8820-26B5-0A43-BC31-83E75CA190F7}"/>
              </a:ext>
            </a:extLst>
          </p:cNvPr>
          <p:cNvSpPr txBox="1"/>
          <p:nvPr/>
        </p:nvSpPr>
        <p:spPr>
          <a:xfrm>
            <a:off x="4432275" y="3849191"/>
            <a:ext cx="1060483" cy="369332"/>
          </a:xfrm>
          <a:prstGeom prst="rect">
            <a:avLst/>
          </a:prstGeom>
          <a:noFill/>
        </p:spPr>
        <p:txBody>
          <a:bodyPr wrap="none" rtlCol="0">
            <a:spAutoFit/>
          </a:bodyPr>
          <a:lstStyle/>
          <a:p>
            <a:r>
              <a:rPr lang="en-US" dirty="0"/>
              <a:t>Cardigan </a:t>
            </a:r>
          </a:p>
        </p:txBody>
      </p:sp>
      <p:sp>
        <p:nvSpPr>
          <p:cNvPr id="28" name="TextBox 27">
            <a:extLst>
              <a:ext uri="{FF2B5EF4-FFF2-40B4-BE49-F238E27FC236}">
                <a16:creationId xmlns:a16="http://schemas.microsoft.com/office/drawing/2014/main" id="{E91E6B38-61E2-D242-80BD-A4A5F81FABAA}"/>
              </a:ext>
            </a:extLst>
          </p:cNvPr>
          <p:cNvSpPr txBox="1"/>
          <p:nvPr/>
        </p:nvSpPr>
        <p:spPr>
          <a:xfrm>
            <a:off x="4774894" y="5966341"/>
            <a:ext cx="894797" cy="369332"/>
          </a:xfrm>
          <a:prstGeom prst="rect">
            <a:avLst/>
          </a:prstGeom>
          <a:noFill/>
        </p:spPr>
        <p:txBody>
          <a:bodyPr wrap="none" rtlCol="0">
            <a:spAutoFit/>
          </a:bodyPr>
          <a:lstStyle/>
          <a:p>
            <a:r>
              <a:rPr lang="en-US" dirty="0" err="1"/>
              <a:t>Llanelli</a:t>
            </a:r>
            <a:r>
              <a:rPr lang="en-US" dirty="0"/>
              <a:t> </a:t>
            </a:r>
          </a:p>
        </p:txBody>
      </p:sp>
      <p:sp>
        <p:nvSpPr>
          <p:cNvPr id="29" name="TextBox 28">
            <a:extLst>
              <a:ext uri="{FF2B5EF4-FFF2-40B4-BE49-F238E27FC236}">
                <a16:creationId xmlns:a16="http://schemas.microsoft.com/office/drawing/2014/main" id="{459307A3-6DB6-1444-9FAD-03C1CC319B37}"/>
              </a:ext>
            </a:extLst>
          </p:cNvPr>
          <p:cNvSpPr txBox="1"/>
          <p:nvPr/>
        </p:nvSpPr>
        <p:spPr>
          <a:xfrm>
            <a:off x="9921802" y="4339844"/>
            <a:ext cx="1510542" cy="369332"/>
          </a:xfrm>
          <a:prstGeom prst="rect">
            <a:avLst/>
          </a:prstGeom>
          <a:noFill/>
        </p:spPr>
        <p:txBody>
          <a:bodyPr wrap="none" rtlCol="0">
            <a:spAutoFit/>
          </a:bodyPr>
          <a:lstStyle/>
          <a:p>
            <a:r>
              <a:rPr lang="en-US" dirty="0" err="1"/>
              <a:t>Merthyr</a:t>
            </a:r>
            <a:r>
              <a:rPr lang="en-US" dirty="0"/>
              <a:t> </a:t>
            </a:r>
            <a:r>
              <a:rPr lang="en-US" dirty="0" err="1"/>
              <a:t>Tydfil</a:t>
            </a:r>
            <a:endParaRPr lang="en-US" dirty="0"/>
          </a:p>
        </p:txBody>
      </p:sp>
      <p:sp>
        <p:nvSpPr>
          <p:cNvPr id="30" name="TextBox 29">
            <a:extLst>
              <a:ext uri="{FF2B5EF4-FFF2-40B4-BE49-F238E27FC236}">
                <a16:creationId xmlns:a16="http://schemas.microsoft.com/office/drawing/2014/main" id="{A0D87670-690C-484D-8E49-DAE09E3563FB}"/>
              </a:ext>
            </a:extLst>
          </p:cNvPr>
          <p:cNvSpPr txBox="1"/>
          <p:nvPr/>
        </p:nvSpPr>
        <p:spPr>
          <a:xfrm>
            <a:off x="10802449" y="6151007"/>
            <a:ext cx="809261" cy="369332"/>
          </a:xfrm>
          <a:prstGeom prst="rect">
            <a:avLst/>
          </a:prstGeom>
          <a:noFill/>
        </p:spPr>
        <p:txBody>
          <a:bodyPr wrap="none" rtlCol="0">
            <a:spAutoFit/>
          </a:bodyPr>
          <a:lstStyle/>
          <a:p>
            <a:r>
              <a:rPr lang="en-US" dirty="0"/>
              <a:t>Cardiff</a:t>
            </a:r>
          </a:p>
        </p:txBody>
      </p:sp>
    </p:spTree>
    <p:extLst>
      <p:ext uri="{BB962C8B-B14F-4D97-AF65-F5344CB8AC3E}">
        <p14:creationId xmlns:p14="http://schemas.microsoft.com/office/powerpoint/2010/main" val="3302750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28661-BDC6-044F-A096-AB7E272E37D5}"/>
              </a:ext>
            </a:extLst>
          </p:cNvPr>
          <p:cNvSpPr>
            <a:spLocks noGrp="1"/>
          </p:cNvSpPr>
          <p:nvPr>
            <p:ph type="title"/>
          </p:nvPr>
        </p:nvSpPr>
        <p:spPr>
          <a:xfrm>
            <a:off x="1136428" y="627564"/>
            <a:ext cx="7474172" cy="1325563"/>
          </a:xfrm>
        </p:spPr>
        <p:txBody>
          <a:bodyPr>
            <a:normAutofit/>
          </a:bodyPr>
          <a:lstStyle/>
          <a:p>
            <a:r>
              <a:rPr lang="en-US"/>
              <a:t>Where are children eligible in Neath?</a:t>
            </a:r>
            <a:endParaRPr lang="en-US" dirty="0"/>
          </a:p>
        </p:txBody>
      </p:sp>
      <p:sp>
        <p:nvSpPr>
          <p:cNvPr id="152" name="Content Placeholder 2">
            <a:extLst>
              <a:ext uri="{FF2B5EF4-FFF2-40B4-BE49-F238E27FC236}">
                <a16:creationId xmlns:a16="http://schemas.microsoft.com/office/drawing/2014/main" id="{75E79886-7053-C44A-9458-F952740CA323}"/>
              </a:ext>
            </a:extLst>
          </p:cNvPr>
          <p:cNvSpPr>
            <a:spLocks noGrp="1"/>
          </p:cNvSpPr>
          <p:nvPr>
            <p:ph idx="1"/>
          </p:nvPr>
        </p:nvSpPr>
        <p:spPr>
          <a:xfrm>
            <a:off x="1136429" y="2278173"/>
            <a:ext cx="6467867" cy="3450613"/>
          </a:xfrm>
        </p:spPr>
        <p:txBody>
          <a:bodyPr anchor="ctr">
            <a:normAutofit/>
          </a:bodyPr>
          <a:lstStyle/>
          <a:p>
            <a:pPr marL="0" indent="0">
              <a:buNone/>
            </a:pPr>
            <a:r>
              <a:rPr lang="en-US" sz="1500" dirty="0"/>
              <a:t>In Neath, children along with their families are eligible within certain postcode areas, which are:</a:t>
            </a:r>
          </a:p>
          <a:p>
            <a:pPr marL="0" indent="0" fontAlgn="t">
              <a:buNone/>
            </a:pPr>
            <a:r>
              <a:rPr lang="en-GB" sz="1500" dirty="0"/>
              <a:t>- </a:t>
            </a:r>
            <a:r>
              <a:rPr lang="en-GB" sz="1500" dirty="0" err="1"/>
              <a:t>Aberafan</a:t>
            </a:r>
            <a:r>
              <a:rPr lang="en-GB" sz="1500" dirty="0"/>
              <a:t>                -</a:t>
            </a:r>
            <a:r>
              <a:rPr lang="en-GB" sz="1500" dirty="0" err="1"/>
              <a:t>Abergwynfi</a:t>
            </a:r>
            <a:r>
              <a:rPr lang="en-GB" sz="1500" dirty="0"/>
              <a:t>            -</a:t>
            </a:r>
            <a:r>
              <a:rPr lang="en-GB" sz="1500" dirty="0" err="1"/>
              <a:t>Glynneath</a:t>
            </a:r>
            <a:r>
              <a:rPr lang="en-GB" sz="1500" dirty="0"/>
              <a:t>       -</a:t>
            </a:r>
            <a:r>
              <a:rPr lang="en-GB" sz="1500" dirty="0" err="1"/>
              <a:t>Gwaun</a:t>
            </a:r>
            <a:r>
              <a:rPr lang="en-GB" sz="1500" dirty="0"/>
              <a:t> </a:t>
            </a:r>
            <a:r>
              <a:rPr lang="en-GB" sz="1500" dirty="0" err="1"/>
              <a:t>Cae</a:t>
            </a:r>
            <a:r>
              <a:rPr lang="en-GB" sz="1500" dirty="0"/>
              <a:t> </a:t>
            </a:r>
            <a:r>
              <a:rPr lang="en-GB" sz="1500" dirty="0" err="1"/>
              <a:t>Gurwen</a:t>
            </a:r>
            <a:endParaRPr lang="en-GB" sz="1500" dirty="0"/>
          </a:p>
          <a:p>
            <a:pPr marL="0" indent="0" fontAlgn="t">
              <a:buNone/>
            </a:pPr>
            <a:r>
              <a:rPr lang="en-GB" sz="1500" dirty="0"/>
              <a:t>-</a:t>
            </a:r>
            <a:r>
              <a:rPr lang="en-GB" sz="1500" dirty="0" err="1"/>
              <a:t>Blaengwynfi</a:t>
            </a:r>
            <a:r>
              <a:rPr lang="en-GB" sz="1500" dirty="0"/>
              <a:t>            -</a:t>
            </a:r>
            <a:r>
              <a:rPr lang="en-GB" sz="1500" dirty="0" err="1"/>
              <a:t>Melin</a:t>
            </a:r>
            <a:r>
              <a:rPr lang="en-GB" sz="1500" dirty="0"/>
              <a:t>                     -Briton Ferry     -</a:t>
            </a:r>
            <a:r>
              <a:rPr lang="en-GB" sz="1500" dirty="0" err="1"/>
              <a:t>Pontardawe</a:t>
            </a:r>
            <a:endParaRPr lang="en-GB" sz="1500" dirty="0"/>
          </a:p>
          <a:p>
            <a:pPr marL="0" indent="0" fontAlgn="t">
              <a:buNone/>
            </a:pPr>
            <a:r>
              <a:rPr lang="en-GB" sz="1500" dirty="0"/>
              <a:t>-</a:t>
            </a:r>
            <a:r>
              <a:rPr lang="en-GB" sz="1500" dirty="0" err="1"/>
              <a:t>Brynhyfryd</a:t>
            </a:r>
            <a:r>
              <a:rPr lang="en-GB" sz="1500" dirty="0"/>
              <a:t>              -</a:t>
            </a:r>
            <a:r>
              <a:rPr lang="en-GB" sz="1500" dirty="0" err="1"/>
              <a:t>Rhydyfro</a:t>
            </a:r>
            <a:r>
              <a:rPr lang="en-GB" sz="1500" dirty="0"/>
              <a:t>               -</a:t>
            </a:r>
            <a:r>
              <a:rPr lang="en-GB" sz="1500" dirty="0" err="1"/>
              <a:t>Croeserw</a:t>
            </a:r>
            <a:r>
              <a:rPr lang="en-GB" sz="1500" dirty="0"/>
              <a:t>          -Sandfields</a:t>
            </a:r>
          </a:p>
          <a:p>
            <a:pPr marL="0" indent="0" fontAlgn="t">
              <a:buNone/>
            </a:pPr>
            <a:r>
              <a:rPr lang="en-GB" sz="1500" dirty="0"/>
              <a:t>-</a:t>
            </a:r>
            <a:r>
              <a:rPr lang="en-GB" sz="1500" dirty="0" err="1"/>
              <a:t>Cwmavon</a:t>
            </a:r>
            <a:r>
              <a:rPr lang="en-GB" sz="1500" dirty="0"/>
              <a:t>                -</a:t>
            </a:r>
            <a:r>
              <a:rPr lang="en-GB" sz="1500" dirty="0" err="1"/>
              <a:t>Skewen</a:t>
            </a:r>
            <a:r>
              <a:rPr lang="en-GB" sz="1500" dirty="0"/>
              <a:t>                 -</a:t>
            </a:r>
            <a:r>
              <a:rPr lang="en-GB" sz="1500" dirty="0" err="1"/>
              <a:t>Cymmer</a:t>
            </a:r>
            <a:r>
              <a:rPr lang="en-GB" sz="1500" dirty="0"/>
              <a:t>            -</a:t>
            </a:r>
            <a:r>
              <a:rPr lang="en-GB" sz="1500" dirty="0" err="1"/>
              <a:t>Taibach</a:t>
            </a:r>
            <a:endParaRPr lang="en-GB" sz="1500" dirty="0"/>
          </a:p>
          <a:p>
            <a:pPr marL="0" indent="0" fontAlgn="t">
              <a:buNone/>
            </a:pPr>
            <a:r>
              <a:rPr lang="en-GB" sz="1500" dirty="0"/>
              <a:t>-Fairyland                 -</a:t>
            </a:r>
            <a:r>
              <a:rPr lang="en-GB" sz="1500" dirty="0" err="1"/>
              <a:t>Ystalyfera</a:t>
            </a:r>
            <a:r>
              <a:rPr lang="en-GB" sz="1500" dirty="0"/>
              <a:t>              -</a:t>
            </a:r>
            <a:r>
              <a:rPr lang="en-GB" sz="1500" dirty="0" err="1"/>
              <a:t>Glyncorrwg</a:t>
            </a:r>
            <a:endParaRPr lang="en-GB" sz="1500" dirty="0"/>
          </a:p>
          <a:p>
            <a:endParaRPr lang="en-US" sz="1500" dirty="0"/>
          </a:p>
          <a:p>
            <a:endParaRPr lang="en-US" sz="1500" dirty="0"/>
          </a:p>
          <a:p>
            <a:pPr marL="0" indent="0">
              <a:buNone/>
            </a:pPr>
            <a:r>
              <a:rPr lang="en-US" sz="1500" dirty="0"/>
              <a:t> </a:t>
            </a:r>
          </a:p>
        </p:txBody>
      </p:sp>
      <p:sp>
        <p:nvSpPr>
          <p:cNvPr id="153"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 name="Picture 142">
            <a:extLst>
              <a:ext uri="{FF2B5EF4-FFF2-40B4-BE49-F238E27FC236}">
                <a16:creationId xmlns:a16="http://schemas.microsoft.com/office/drawing/2014/main" id="{4F6D9822-566D-134E-B6A5-F32B3275AC5B}"/>
              </a:ext>
            </a:extLst>
          </p:cNvPr>
          <p:cNvPicPr>
            <a:picLocks noChangeAspect="1"/>
          </p:cNvPicPr>
          <p:nvPr/>
        </p:nvPicPr>
        <p:blipFill rotWithShape="1">
          <a:blip r:embed="rId2">
            <a:alphaModFix/>
          </a:blip>
          <a:srcRect r="3" b="4234"/>
          <a:stretch/>
        </p:blipFill>
        <p:spPr>
          <a:xfrm>
            <a:off x="9215747" y="2623348"/>
            <a:ext cx="1539478" cy="1611302"/>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TextBox 2">
            <a:extLst>
              <a:ext uri="{FF2B5EF4-FFF2-40B4-BE49-F238E27FC236}">
                <a16:creationId xmlns:a16="http://schemas.microsoft.com/office/drawing/2014/main" id="{C8745831-1A44-174B-A330-CD9CB22A59E8}"/>
              </a:ext>
            </a:extLst>
          </p:cNvPr>
          <p:cNvSpPr txBox="1"/>
          <p:nvPr/>
        </p:nvSpPr>
        <p:spPr>
          <a:xfrm>
            <a:off x="10088880" y="6148137"/>
            <a:ext cx="2255519" cy="646331"/>
          </a:xfrm>
          <a:prstGeom prst="rect">
            <a:avLst/>
          </a:prstGeom>
          <a:noFill/>
        </p:spPr>
        <p:txBody>
          <a:bodyPr wrap="square" rtlCol="0">
            <a:spAutoFit/>
          </a:bodyPr>
          <a:lstStyle/>
          <a:p>
            <a:r>
              <a:rPr lang="en-US" dirty="0"/>
              <a:t>Image from Government Website </a:t>
            </a:r>
          </a:p>
        </p:txBody>
      </p:sp>
    </p:spTree>
    <p:extLst>
      <p:ext uri="{BB962C8B-B14F-4D97-AF65-F5344CB8AC3E}">
        <p14:creationId xmlns:p14="http://schemas.microsoft.com/office/powerpoint/2010/main" val="2620093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5E28EF1-CFC8-BC4D-8057-4C693DD33F44}"/>
              </a:ext>
            </a:extLst>
          </p:cNvPr>
          <p:cNvSpPr>
            <a:spLocks noGrp="1"/>
          </p:cNvSpPr>
          <p:nvPr>
            <p:ph type="title"/>
          </p:nvPr>
        </p:nvSpPr>
        <p:spPr>
          <a:xfrm>
            <a:off x="640079" y="2053641"/>
            <a:ext cx="3669161" cy="2760098"/>
          </a:xfrm>
        </p:spPr>
        <p:txBody>
          <a:bodyPr>
            <a:normAutofit/>
          </a:bodyPr>
          <a:lstStyle/>
          <a:p>
            <a:r>
              <a:rPr lang="en-US">
                <a:solidFill>
                  <a:srgbClr val="FFFFFF"/>
                </a:solidFill>
              </a:rPr>
              <a:t>What are their aims?</a:t>
            </a:r>
          </a:p>
        </p:txBody>
      </p:sp>
      <p:sp>
        <p:nvSpPr>
          <p:cNvPr id="3" name="Content Placeholder 2">
            <a:extLst>
              <a:ext uri="{FF2B5EF4-FFF2-40B4-BE49-F238E27FC236}">
                <a16:creationId xmlns:a16="http://schemas.microsoft.com/office/drawing/2014/main" id="{39EB12C0-3BFD-404A-8A19-EEC9207D8843}"/>
              </a:ext>
            </a:extLst>
          </p:cNvPr>
          <p:cNvSpPr>
            <a:spLocks noGrp="1"/>
          </p:cNvSpPr>
          <p:nvPr>
            <p:ph idx="1"/>
          </p:nvPr>
        </p:nvSpPr>
        <p:spPr>
          <a:xfrm>
            <a:off x="6090574" y="801866"/>
            <a:ext cx="5306084" cy="5230634"/>
          </a:xfrm>
        </p:spPr>
        <p:txBody>
          <a:bodyPr anchor="ctr">
            <a:normAutofit/>
          </a:bodyPr>
          <a:lstStyle/>
          <a:p>
            <a:pPr marL="0" indent="0">
              <a:buNone/>
            </a:pPr>
            <a:r>
              <a:rPr lang="en-US" sz="2400" dirty="0">
                <a:solidFill>
                  <a:srgbClr val="000000"/>
                </a:solidFill>
              </a:rPr>
              <a:t>Flying Start have 4 main aims, which according to the Government Website (2012) are:</a:t>
            </a:r>
          </a:p>
          <a:p>
            <a:pPr lvl="0"/>
            <a:r>
              <a:rPr lang="en-GB" sz="2400" dirty="0"/>
              <a:t>Provide free quality childcare</a:t>
            </a:r>
          </a:p>
          <a:p>
            <a:r>
              <a:rPr lang="en-GB" sz="2400" dirty="0"/>
              <a:t>Provide intensive health visitor support, such as midwifery </a:t>
            </a:r>
          </a:p>
          <a:p>
            <a:pPr lvl="0"/>
            <a:r>
              <a:rPr lang="en-GB" sz="2400" dirty="0"/>
              <a:t>Provide parenting support</a:t>
            </a:r>
          </a:p>
          <a:p>
            <a:pPr lvl="0"/>
            <a:r>
              <a:rPr lang="en-GB" sz="2400" dirty="0"/>
              <a:t>To provide support for early literacy</a:t>
            </a:r>
          </a:p>
          <a:p>
            <a:endParaRPr lang="en-US" sz="2400" dirty="0">
              <a:solidFill>
                <a:srgbClr val="000000"/>
              </a:solidFill>
            </a:endParaRPr>
          </a:p>
          <a:p>
            <a:pPr marL="0" indent="0">
              <a:buNone/>
            </a:pPr>
            <a:endParaRPr lang="en-US" sz="2400" dirty="0">
              <a:solidFill>
                <a:srgbClr val="000000"/>
              </a:solidFill>
            </a:endParaRPr>
          </a:p>
        </p:txBody>
      </p:sp>
    </p:spTree>
    <p:extLst>
      <p:ext uri="{BB962C8B-B14F-4D97-AF65-F5344CB8AC3E}">
        <p14:creationId xmlns:p14="http://schemas.microsoft.com/office/powerpoint/2010/main" val="46011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BCF710E-1238-A644-8ED3-FF800B002D2F}"/>
              </a:ext>
            </a:extLst>
          </p:cNvPr>
          <p:cNvSpPr>
            <a:spLocks noGrp="1"/>
          </p:cNvSpPr>
          <p:nvPr>
            <p:ph type="title"/>
          </p:nvPr>
        </p:nvSpPr>
        <p:spPr>
          <a:xfrm>
            <a:off x="6094105" y="802955"/>
            <a:ext cx="4977976" cy="1454051"/>
          </a:xfrm>
        </p:spPr>
        <p:txBody>
          <a:bodyPr>
            <a:normAutofit/>
          </a:bodyPr>
          <a:lstStyle/>
          <a:p>
            <a:r>
              <a:rPr lang="en-GB" sz="3100">
                <a:solidFill>
                  <a:srgbClr val="000000"/>
                </a:solidFill>
              </a:rPr>
              <a:t>Providing free quality childcare</a:t>
            </a:r>
            <a:br>
              <a:rPr lang="en-GB" sz="3100">
                <a:solidFill>
                  <a:srgbClr val="000000"/>
                </a:solidFill>
              </a:rPr>
            </a:br>
            <a:endParaRPr lang="en-US" sz="3100">
              <a:solidFill>
                <a:srgbClr val="000000"/>
              </a:solidFill>
            </a:endParaRPr>
          </a:p>
        </p:txBody>
      </p:sp>
      <p:sp>
        <p:nvSpPr>
          <p:cNvPr id="2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F36CDD34-DC35-FA4A-B9FD-D823C8205EE3}"/>
              </a:ext>
            </a:extLst>
          </p:cNvPr>
          <p:cNvPicPr>
            <a:picLocks noChangeAspect="1"/>
          </p:cNvPicPr>
          <p:nvPr/>
        </p:nvPicPr>
        <p:blipFill rotWithShape="1">
          <a:blip r:embed="rId3">
            <a:alphaModFix/>
          </a:blip>
          <a:srcRect r="3" b="4234"/>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F1EC08B-A2E6-1D44-A71E-12C434EA19F1}"/>
              </a:ext>
            </a:extLst>
          </p:cNvPr>
          <p:cNvSpPr>
            <a:spLocks noGrp="1"/>
          </p:cNvSpPr>
          <p:nvPr>
            <p:ph idx="1"/>
          </p:nvPr>
        </p:nvSpPr>
        <p:spPr>
          <a:xfrm>
            <a:off x="6090574" y="2421682"/>
            <a:ext cx="5180400" cy="3639289"/>
          </a:xfrm>
        </p:spPr>
        <p:txBody>
          <a:bodyPr anchor="ctr">
            <a:normAutofit fontScale="92500" lnSpcReduction="10000"/>
          </a:bodyPr>
          <a:lstStyle/>
          <a:p>
            <a:pPr marL="0" indent="0">
              <a:buNone/>
            </a:pPr>
            <a:r>
              <a:rPr lang="en-US" sz="2000" dirty="0">
                <a:solidFill>
                  <a:srgbClr val="000000"/>
                </a:solidFill>
              </a:rPr>
              <a:t>They provide 2 and a half hours a day of free childcare, 5 days a week, 39 weeks of the year, which the Government website (2012) states that there should be “at least 15 sessions,” of childcare included during the school holidays. </a:t>
            </a:r>
          </a:p>
          <a:p>
            <a:pPr marL="0" indent="0">
              <a:buNone/>
            </a:pPr>
            <a:r>
              <a:rPr lang="en-US" sz="2000" dirty="0">
                <a:solidFill>
                  <a:srgbClr val="000000"/>
                </a:solidFill>
              </a:rPr>
              <a:t>This then will reduce the gap between poverty and attainment as </a:t>
            </a:r>
            <a:r>
              <a:rPr lang="en-GB" sz="2000" dirty="0"/>
              <a:t>some people cannot afford childcare, so then may become a stay at home parent, so then as an impact do not have a lot of money, due to the fact that they are not working. Therefore, they cannot afford basic needs. Whereas, if they work, they can afford the needs, which could enable them to get a better life, which will impact on their child's achievements. </a:t>
            </a:r>
            <a:endParaRPr lang="en-US" sz="2000" dirty="0">
              <a:solidFill>
                <a:srgbClr val="000000"/>
              </a:solidFill>
            </a:endParaRPr>
          </a:p>
        </p:txBody>
      </p:sp>
    </p:spTree>
    <p:extLst>
      <p:ext uri="{BB962C8B-B14F-4D97-AF65-F5344CB8AC3E}">
        <p14:creationId xmlns:p14="http://schemas.microsoft.com/office/powerpoint/2010/main" val="2393818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E730259-61D6-E543-AB21-A6E3DFB0B75F}"/>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Providing intensive health visitor support, such as midwifery </a:t>
            </a:r>
            <a:br>
              <a:rPr lang="en-GB" sz="3700">
                <a:solidFill>
                  <a:srgbClr val="FFFFFF"/>
                </a:solidFill>
              </a:rPr>
            </a:br>
            <a:endParaRPr lang="en-US" sz="3700">
              <a:solidFill>
                <a:srgbClr val="FFFFFF"/>
              </a:solidFill>
            </a:endParaRPr>
          </a:p>
        </p:txBody>
      </p:sp>
      <p:sp>
        <p:nvSpPr>
          <p:cNvPr id="3" name="Content Placeholder 2">
            <a:extLst>
              <a:ext uri="{FF2B5EF4-FFF2-40B4-BE49-F238E27FC236}">
                <a16:creationId xmlns:a16="http://schemas.microsoft.com/office/drawing/2014/main" id="{8112A274-9B44-004B-99B9-41526348D70B}"/>
              </a:ext>
            </a:extLst>
          </p:cNvPr>
          <p:cNvSpPr>
            <a:spLocks noGrp="1"/>
          </p:cNvSpPr>
          <p:nvPr>
            <p:ph idx="1"/>
          </p:nvPr>
        </p:nvSpPr>
        <p:spPr>
          <a:xfrm>
            <a:off x="6090574" y="801866"/>
            <a:ext cx="5306084" cy="5230634"/>
          </a:xfrm>
        </p:spPr>
        <p:txBody>
          <a:bodyPr anchor="ctr">
            <a:normAutofit/>
          </a:bodyPr>
          <a:lstStyle/>
          <a:p>
            <a:pPr marL="0" indent="0">
              <a:buNone/>
            </a:pPr>
            <a:r>
              <a:rPr lang="en-GB" sz="2000" dirty="0">
                <a:solidFill>
                  <a:srgbClr val="000000"/>
                </a:solidFill>
              </a:rPr>
              <a:t>Their aim is to deliver the requirement that there must be one full time health visitor or equivalent per 110 children who are under the age of 4 years old. </a:t>
            </a:r>
          </a:p>
          <a:p>
            <a:pPr marL="0" indent="0">
              <a:buNone/>
            </a:pPr>
            <a:r>
              <a:rPr lang="en-GB" sz="2000" dirty="0">
                <a:solidFill>
                  <a:srgbClr val="000000"/>
                </a:solidFill>
              </a:rPr>
              <a:t>The purpose of the  Health Visitor is not just to see how the child is developing, but also to look at the families and the support they may require. They are graded in of “high, medium and low risk,” according to the Government website (2012).</a:t>
            </a:r>
          </a:p>
          <a:p>
            <a:pPr marL="0" indent="0">
              <a:buNone/>
            </a:pPr>
            <a:r>
              <a:rPr lang="en-GB" sz="2000" dirty="0">
                <a:solidFill>
                  <a:srgbClr val="000000"/>
                </a:solidFill>
              </a:rPr>
              <a:t>Children who are living in poverty, may be struggling with some sort of learning difficulty, or even a condition from birth, and if Flying Start is able to identify this, then it means that the child is able to get an early diagnosis, before they start school.  </a:t>
            </a:r>
            <a:endParaRPr lang="en-US" sz="2000" dirty="0">
              <a:solidFill>
                <a:srgbClr val="000000"/>
              </a:solidFill>
            </a:endParaRPr>
          </a:p>
        </p:txBody>
      </p:sp>
    </p:spTree>
    <p:extLst>
      <p:ext uri="{BB962C8B-B14F-4D97-AF65-F5344CB8AC3E}">
        <p14:creationId xmlns:p14="http://schemas.microsoft.com/office/powerpoint/2010/main" val="3211283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16229A-3A85-4B4E-9DFE-3BF41CF47FE9}"/>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Providing parenting support</a:t>
            </a:r>
            <a:br>
              <a:rPr lang="en-GB" sz="4000">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9900518D-4930-5340-A5B4-B16B598ECCFA}"/>
              </a:ext>
            </a:extLst>
          </p:cNvPr>
          <p:cNvSpPr>
            <a:spLocks noGrp="1"/>
          </p:cNvSpPr>
          <p:nvPr>
            <p:ph idx="1"/>
          </p:nvPr>
        </p:nvSpPr>
        <p:spPr>
          <a:xfrm>
            <a:off x="1179226" y="3092970"/>
            <a:ext cx="9833548" cy="2693976"/>
          </a:xfrm>
        </p:spPr>
        <p:txBody>
          <a:bodyPr>
            <a:normAutofit/>
          </a:bodyPr>
          <a:lstStyle/>
          <a:p>
            <a:pPr marL="0" indent="0">
              <a:buNone/>
            </a:pPr>
            <a:r>
              <a:rPr lang="en-GB" sz="1600" dirty="0">
                <a:solidFill>
                  <a:srgbClr val="000000"/>
                </a:solidFill>
              </a:rPr>
              <a:t>Their third aim was Parenting Support, which included 3 things:</a:t>
            </a:r>
          </a:p>
          <a:p>
            <a:pPr lvl="0"/>
            <a:r>
              <a:rPr lang="en-GB" sz="1600" dirty="0">
                <a:solidFill>
                  <a:srgbClr val="000000"/>
                </a:solidFill>
              </a:rPr>
              <a:t>Perinatal and support in the early years; </a:t>
            </a:r>
          </a:p>
          <a:p>
            <a:pPr lvl="0"/>
            <a:r>
              <a:rPr lang="en-GB" sz="1600" dirty="0">
                <a:solidFill>
                  <a:srgbClr val="000000"/>
                </a:solidFill>
              </a:rPr>
              <a:t>Early intervention approaches to supporting vulnerable parents; and </a:t>
            </a:r>
          </a:p>
          <a:p>
            <a:r>
              <a:rPr lang="en-GB" sz="1600" dirty="0">
                <a:solidFill>
                  <a:srgbClr val="000000"/>
                </a:solidFill>
              </a:rPr>
              <a:t>Programmes to support parents in positive parenting. (According to the 2012 Government document.) </a:t>
            </a:r>
            <a:endParaRPr lang="en-US" sz="1600" dirty="0">
              <a:solidFill>
                <a:srgbClr val="000000"/>
              </a:solidFill>
            </a:endParaRPr>
          </a:p>
        </p:txBody>
      </p:sp>
    </p:spTree>
    <p:extLst>
      <p:ext uri="{BB962C8B-B14F-4D97-AF65-F5344CB8AC3E}">
        <p14:creationId xmlns:p14="http://schemas.microsoft.com/office/powerpoint/2010/main" val="176599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9294082-4BEC-174F-B1FA-B8E791EF3763}"/>
              </a:ext>
            </a:extLst>
          </p:cNvPr>
          <p:cNvSpPr>
            <a:spLocks noGrp="1"/>
          </p:cNvSpPr>
          <p:nvPr>
            <p:ph type="title"/>
          </p:nvPr>
        </p:nvSpPr>
        <p:spPr>
          <a:xfrm>
            <a:off x="640079" y="2053641"/>
            <a:ext cx="3669161" cy="2760098"/>
          </a:xfrm>
        </p:spPr>
        <p:txBody>
          <a:bodyPr>
            <a:normAutofit/>
          </a:bodyPr>
          <a:lstStyle/>
          <a:p>
            <a:r>
              <a:rPr lang="en-GB">
                <a:solidFill>
                  <a:srgbClr val="FFFFFF"/>
                </a:solidFill>
              </a:rPr>
              <a:t>Providing support for early literacy</a:t>
            </a:r>
            <a:br>
              <a:rPr lang="en-GB">
                <a:solidFill>
                  <a:srgbClr val="FFFFFF"/>
                </a:solidFill>
              </a:rPr>
            </a:br>
            <a:endParaRPr lang="en-US">
              <a:solidFill>
                <a:srgbClr val="FFFFFF"/>
              </a:solidFill>
            </a:endParaRPr>
          </a:p>
        </p:txBody>
      </p:sp>
      <p:sp>
        <p:nvSpPr>
          <p:cNvPr id="59" name="Content Placeholder 2">
            <a:extLst>
              <a:ext uri="{FF2B5EF4-FFF2-40B4-BE49-F238E27FC236}">
                <a16:creationId xmlns:a16="http://schemas.microsoft.com/office/drawing/2014/main" id="{CD0FA8C2-52E2-854B-9B72-52F01A393D11}"/>
              </a:ext>
            </a:extLst>
          </p:cNvPr>
          <p:cNvSpPr>
            <a:spLocks noGrp="1"/>
          </p:cNvSpPr>
          <p:nvPr>
            <p:ph idx="1"/>
          </p:nvPr>
        </p:nvSpPr>
        <p:spPr>
          <a:xfrm>
            <a:off x="6090574" y="801866"/>
            <a:ext cx="5306084" cy="5230634"/>
          </a:xfrm>
        </p:spPr>
        <p:txBody>
          <a:bodyPr anchor="ctr">
            <a:normAutofit/>
          </a:bodyPr>
          <a:lstStyle/>
          <a:p>
            <a:pPr marL="0" indent="0">
              <a:buNone/>
            </a:pPr>
            <a:r>
              <a:rPr lang="en-GB" sz="2200" dirty="0">
                <a:solidFill>
                  <a:srgbClr val="000000"/>
                </a:solidFill>
              </a:rPr>
              <a:t>The language a child learns at the early ages of their life are vital.</a:t>
            </a:r>
          </a:p>
          <a:p>
            <a:pPr marL="0" indent="0">
              <a:buNone/>
            </a:pPr>
            <a:r>
              <a:rPr lang="en-GB" sz="2200" dirty="0">
                <a:solidFill>
                  <a:srgbClr val="000000"/>
                </a:solidFill>
              </a:rPr>
              <a:t>Flying Start employ speech and language therapists as a key part of their team, to enable the children to get the best start and support in life. </a:t>
            </a:r>
          </a:p>
          <a:p>
            <a:pPr marL="0" indent="0">
              <a:buNone/>
            </a:pPr>
            <a:r>
              <a:rPr lang="en-GB" sz="2200" dirty="0">
                <a:solidFill>
                  <a:srgbClr val="000000"/>
                </a:solidFill>
              </a:rPr>
              <a:t>Reducing the gap between poverty and attainment, Flying Start is providing early intervention for the children who need speech and language support. This then will enable them to get the best  start. Which then will enable them to better succeed. </a:t>
            </a:r>
            <a:endParaRPr lang="en-US" sz="2200" dirty="0">
              <a:solidFill>
                <a:srgbClr val="000000"/>
              </a:solidFill>
            </a:endParaRPr>
          </a:p>
        </p:txBody>
      </p:sp>
    </p:spTree>
    <p:extLst>
      <p:ext uri="{BB962C8B-B14F-4D97-AF65-F5344CB8AC3E}">
        <p14:creationId xmlns:p14="http://schemas.microsoft.com/office/powerpoint/2010/main" val="1021629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77AC7-DD87-2147-B13D-261FF7557966}"/>
              </a:ext>
            </a:extLst>
          </p:cNvPr>
          <p:cNvSpPr>
            <a:spLocks noGrp="1"/>
          </p:cNvSpPr>
          <p:nvPr>
            <p:ph type="title"/>
          </p:nvPr>
        </p:nvSpPr>
        <p:spPr>
          <a:xfrm>
            <a:off x="838200" y="365125"/>
            <a:ext cx="10515600" cy="1325563"/>
          </a:xfrm>
        </p:spPr>
        <p:txBody>
          <a:bodyPr>
            <a:normAutofit/>
          </a:bodyPr>
          <a:lstStyle/>
          <a:p>
            <a:pPr algn="ctr"/>
            <a:r>
              <a:rPr lang="en-US" dirty="0"/>
              <a:t>Conclusion</a:t>
            </a:r>
          </a:p>
        </p:txBody>
      </p:sp>
      <p:graphicFrame>
        <p:nvGraphicFramePr>
          <p:cNvPr id="5" name="Content Placeholder 2">
            <a:extLst>
              <a:ext uri="{FF2B5EF4-FFF2-40B4-BE49-F238E27FC236}">
                <a16:creationId xmlns:a16="http://schemas.microsoft.com/office/drawing/2014/main" id="{37E060DF-BC16-4F5E-A5FC-15E90241B606}"/>
              </a:ext>
            </a:extLst>
          </p:cNvPr>
          <p:cNvGraphicFramePr>
            <a:graphicFrameLocks noGrp="1"/>
          </p:cNvGraphicFramePr>
          <p:nvPr>
            <p:ph idx="1"/>
            <p:extLst>
              <p:ext uri="{D42A27DB-BD31-4B8C-83A1-F6EECF244321}">
                <p14:modId xmlns:p14="http://schemas.microsoft.com/office/powerpoint/2010/main" val="117784995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0351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D44D3-28C2-F54E-91D4-7FCC849D61F3}"/>
              </a:ext>
            </a:extLst>
          </p:cNvPr>
          <p:cNvSpPr>
            <a:spLocks noGrp="1"/>
          </p:cNvSpPr>
          <p:nvPr>
            <p:ph type="ctrTitle"/>
          </p:nvPr>
        </p:nvSpPr>
        <p:spPr>
          <a:xfrm>
            <a:off x="838200" y="963877"/>
            <a:ext cx="3494362" cy="4930246"/>
          </a:xfrm>
        </p:spPr>
        <p:txBody>
          <a:bodyPr vert="horz" lIns="91440" tIns="45720" rIns="91440" bIns="45720" rtlCol="0" anchor="ctr">
            <a:normAutofit/>
          </a:bodyPr>
          <a:lstStyle/>
          <a:p>
            <a:r>
              <a:rPr lang="en-US" sz="4400" kern="1200" dirty="0">
                <a:latin typeface="+mj-lt"/>
                <a:ea typeface="+mj-ea"/>
                <a:cs typeface="+mj-cs"/>
              </a:rPr>
              <a:t>References</a:t>
            </a:r>
          </a:p>
        </p:txBody>
      </p:sp>
      <p:cxnSp>
        <p:nvCxnSpPr>
          <p:cNvPr id="22"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3B95A18-C71F-B44F-8E88-C3321C71DE86}"/>
              </a:ext>
            </a:extLst>
          </p:cNvPr>
          <p:cNvSpPr>
            <a:spLocks noGrp="1"/>
          </p:cNvSpPr>
          <p:nvPr>
            <p:ph type="subTitle" idx="1"/>
          </p:nvPr>
        </p:nvSpPr>
        <p:spPr>
          <a:xfrm>
            <a:off x="4976031" y="963877"/>
            <a:ext cx="6377769" cy="4930246"/>
          </a:xfrm>
        </p:spPr>
        <p:txBody>
          <a:bodyPr vert="horz" lIns="91440" tIns="45720" rIns="91440" bIns="45720" rtlCol="0" anchor="ctr">
            <a:normAutofit/>
          </a:bodyPr>
          <a:lstStyle/>
          <a:p>
            <a:pPr algn="l"/>
            <a:r>
              <a:rPr lang="en-US" sz="1200" dirty="0"/>
              <a:t>Costello. M (2019), Speech and Language- The key to academic success, Ready to Read [Online]</a:t>
            </a:r>
            <a:br>
              <a:rPr lang="en-US" sz="1200" dirty="0"/>
            </a:br>
            <a:r>
              <a:rPr lang="en-US" sz="1200" dirty="0"/>
              <a:t>Available at:</a:t>
            </a:r>
            <a:br>
              <a:rPr lang="en-US" sz="1200" dirty="0"/>
            </a:br>
            <a:r>
              <a:rPr lang="en-US" sz="1200" u="sng" dirty="0">
                <a:hlinkClick r:id="rId2"/>
              </a:rPr>
              <a:t>https://readytoread.com.au/news/speech-language-key-academic-success/</a:t>
            </a:r>
            <a:r>
              <a:rPr lang="en-US" sz="1200" dirty="0"/>
              <a:t> [Accessed on 12</a:t>
            </a:r>
            <a:r>
              <a:rPr lang="en-US" sz="1200" baseline="30000" dirty="0"/>
              <a:t>th</a:t>
            </a:r>
            <a:r>
              <a:rPr lang="en-US" sz="1200" dirty="0"/>
              <a:t> February]</a:t>
            </a:r>
            <a:br>
              <a:rPr lang="en-US" sz="1200" dirty="0"/>
            </a:br>
            <a:r>
              <a:rPr lang="en-US" sz="1200" dirty="0"/>
              <a:t> </a:t>
            </a:r>
            <a:br>
              <a:rPr lang="en-US" sz="1200" dirty="0"/>
            </a:br>
            <a:r>
              <a:rPr lang="en-US" sz="1200" dirty="0"/>
              <a:t>Flying Start Cardiff (2020), About Flying Start, About us, Flying Start [Online] </a:t>
            </a:r>
            <a:br>
              <a:rPr lang="en-US" sz="1200" dirty="0"/>
            </a:br>
            <a:r>
              <a:rPr lang="en-US" sz="1200" dirty="0"/>
              <a:t>Available at: </a:t>
            </a:r>
            <a:br>
              <a:rPr lang="en-US" sz="1200" dirty="0"/>
            </a:br>
            <a:r>
              <a:rPr lang="en-US" sz="1200" u="sng" dirty="0">
                <a:hlinkClick r:id="rId3"/>
              </a:rPr>
              <a:t>https://www.flyingstartcardiff.co.uk/about-flying-start/</a:t>
            </a:r>
            <a:r>
              <a:rPr lang="en-US" sz="1200" dirty="0"/>
              <a:t>  [Accessed on 5</a:t>
            </a:r>
            <a:r>
              <a:rPr lang="en-US" sz="1200" baseline="30000" dirty="0"/>
              <a:t>th</a:t>
            </a:r>
            <a:r>
              <a:rPr lang="en-US" sz="1200" dirty="0"/>
              <a:t> February]</a:t>
            </a:r>
            <a:br>
              <a:rPr lang="en-US" sz="1200" dirty="0"/>
            </a:br>
            <a:r>
              <a:rPr lang="en-US" sz="1200" dirty="0"/>
              <a:t>Neath Port Talbot Council, Flying Start, Family Information Services, Children and Family Services, NPT Gov [Online] Available at:</a:t>
            </a:r>
            <a:br>
              <a:rPr lang="en-US" sz="1200" dirty="0"/>
            </a:br>
            <a:r>
              <a:rPr lang="en-US" sz="1200" u="sng" dirty="0">
                <a:hlinkClick r:id="rId4"/>
              </a:rPr>
              <a:t>https://www.npt.gov.uk/19216</a:t>
            </a:r>
            <a:r>
              <a:rPr lang="en-US" sz="1200" dirty="0"/>
              <a:t> [Accessed on 9th February]</a:t>
            </a:r>
            <a:br>
              <a:rPr lang="en-US" sz="1200" dirty="0"/>
            </a:br>
            <a:r>
              <a:rPr lang="en-US" sz="1200" dirty="0"/>
              <a:t> </a:t>
            </a:r>
            <a:br>
              <a:rPr lang="en-US" sz="1200" dirty="0"/>
            </a:br>
            <a:r>
              <a:rPr lang="en-US" sz="1200" dirty="0"/>
              <a:t>Oxford Dictionary (1929), Attainment, The Concise Oxford Dictionary, New Edition, Page 60 [Book]</a:t>
            </a:r>
            <a:br>
              <a:rPr lang="en-US" sz="1200" dirty="0"/>
            </a:br>
            <a:r>
              <a:rPr lang="en-US" sz="1200" dirty="0"/>
              <a:t> </a:t>
            </a:r>
            <a:br>
              <a:rPr lang="en-US" sz="1200" dirty="0"/>
            </a:br>
            <a:r>
              <a:rPr lang="en-US" sz="1200" dirty="0"/>
              <a:t>Oxford Dictionary (1929), Poverty, The Concise Oxford Dictionary New Edition, Page 866 [Book]</a:t>
            </a:r>
            <a:br>
              <a:rPr lang="en-US" sz="1200" dirty="0"/>
            </a:br>
            <a:r>
              <a:rPr lang="en-US" sz="1200" dirty="0"/>
              <a:t> </a:t>
            </a:r>
            <a:br>
              <a:rPr lang="en-US" sz="1200" dirty="0"/>
            </a:br>
            <a:r>
              <a:rPr lang="en-US" sz="1200" dirty="0"/>
              <a:t>Parra. L, Pinterest, Discover Ideas about Milford Haven, Pinterest [Online] </a:t>
            </a:r>
            <a:br>
              <a:rPr lang="en-US" sz="1200" dirty="0"/>
            </a:br>
            <a:r>
              <a:rPr lang="en-US" sz="1200" dirty="0"/>
              <a:t>Available at: </a:t>
            </a:r>
            <a:r>
              <a:rPr lang="en-US" sz="1200" u="sng" dirty="0">
                <a:hlinkClick r:id="rId5"/>
              </a:rPr>
              <a:t>https://www.pinterest.de/pin/607563805954401012/</a:t>
            </a:r>
            <a:r>
              <a:rPr lang="en-US" sz="1200" dirty="0"/>
              <a:t> [Accessed on 17</a:t>
            </a:r>
            <a:r>
              <a:rPr lang="en-US" sz="1200" baseline="30000" dirty="0"/>
              <a:t>th</a:t>
            </a:r>
            <a:r>
              <a:rPr lang="en-US" sz="1200" dirty="0"/>
              <a:t> February] </a:t>
            </a:r>
            <a:br>
              <a:rPr lang="en-US" sz="1200" dirty="0"/>
            </a:br>
            <a:r>
              <a:rPr lang="en-US" sz="1200" dirty="0"/>
              <a:t> </a:t>
            </a:r>
            <a:br>
              <a:rPr lang="en-US" sz="1200" dirty="0"/>
            </a:br>
            <a:r>
              <a:rPr lang="en-US" sz="1200" dirty="0" err="1"/>
              <a:t>Senedd</a:t>
            </a:r>
            <a:r>
              <a:rPr lang="en-US" sz="1200" dirty="0"/>
              <a:t> Research (2018), What is Flying Start? Is the Welsh Government giving a ‘Flying Start’ to all children who need it?, </a:t>
            </a:r>
            <a:r>
              <a:rPr lang="en-US" sz="1200" dirty="0" err="1"/>
              <a:t>Senedd</a:t>
            </a:r>
            <a:r>
              <a:rPr lang="en-US" sz="1200" dirty="0"/>
              <a:t> Research, National Assembly for Wales [Online]</a:t>
            </a:r>
            <a:br>
              <a:rPr lang="en-US" sz="1200" dirty="0"/>
            </a:br>
            <a:r>
              <a:rPr lang="en-US" sz="1200" dirty="0"/>
              <a:t>Available at:</a:t>
            </a:r>
            <a:br>
              <a:rPr lang="en-US" sz="1200" dirty="0"/>
            </a:br>
            <a:r>
              <a:rPr lang="en-US" sz="1200" dirty="0"/>
              <a:t>https://</a:t>
            </a:r>
            <a:r>
              <a:rPr lang="en-US" sz="1200" dirty="0" err="1"/>
              <a:t>seneddresearch.blog</a:t>
            </a:r>
            <a:r>
              <a:rPr lang="en-US" sz="1200" dirty="0"/>
              <a:t>/2018/05/21/is-the-welsh-government-giving-a-flying-start-to-all-children-who-need-it/ [Accessed on 5</a:t>
            </a:r>
            <a:r>
              <a:rPr lang="en-US" sz="1200" baseline="30000" dirty="0"/>
              <a:t>th</a:t>
            </a:r>
            <a:r>
              <a:rPr lang="en-US" sz="1200" dirty="0"/>
              <a:t> February]</a:t>
            </a:r>
            <a:br>
              <a:rPr lang="en-US" sz="1200" dirty="0"/>
            </a:br>
            <a:r>
              <a:rPr lang="en-US" sz="1200" dirty="0"/>
              <a:t> </a:t>
            </a:r>
            <a:br>
              <a:rPr lang="en-US" sz="1100" dirty="0"/>
            </a:br>
            <a:endParaRPr lang="en-US" sz="1100" dirty="0"/>
          </a:p>
        </p:txBody>
      </p:sp>
    </p:spTree>
    <p:extLst>
      <p:ext uri="{BB962C8B-B14F-4D97-AF65-F5344CB8AC3E}">
        <p14:creationId xmlns:p14="http://schemas.microsoft.com/office/powerpoint/2010/main" val="2974343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B57CB-A01C-FB47-88F7-DE00BE549CCE}"/>
              </a:ext>
            </a:extLst>
          </p:cNvPr>
          <p:cNvSpPr>
            <a:spLocks noGrp="1"/>
          </p:cNvSpPr>
          <p:nvPr>
            <p:ph type="title"/>
          </p:nvPr>
        </p:nvSpPr>
        <p:spPr>
          <a:xfrm>
            <a:off x="838200" y="963877"/>
            <a:ext cx="3494362" cy="4930246"/>
          </a:xfrm>
        </p:spPr>
        <p:txBody>
          <a:bodyPr>
            <a:normAutofit/>
          </a:bodyPr>
          <a:lstStyle/>
          <a:p>
            <a:pPr algn="ctr"/>
            <a:r>
              <a:rPr lang="en-US" dirty="0"/>
              <a:t>References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BD3376-5306-8B43-978B-687E32F8E2D7}"/>
              </a:ext>
            </a:extLst>
          </p:cNvPr>
          <p:cNvSpPr>
            <a:spLocks noGrp="1"/>
          </p:cNvSpPr>
          <p:nvPr>
            <p:ph idx="1"/>
          </p:nvPr>
        </p:nvSpPr>
        <p:spPr>
          <a:xfrm>
            <a:off x="4976031" y="963877"/>
            <a:ext cx="6377769" cy="4930246"/>
          </a:xfrm>
        </p:spPr>
        <p:txBody>
          <a:bodyPr anchor="ctr">
            <a:normAutofit fontScale="92500" lnSpcReduction="20000"/>
          </a:bodyPr>
          <a:lstStyle/>
          <a:p>
            <a:pPr marL="0" indent="0">
              <a:buNone/>
            </a:pPr>
            <a:r>
              <a:rPr lang="en-GB" sz="1200" dirty="0"/>
              <a:t>Thomas. C, Welsh Government (2019), Flying Start, summary statistics 2018-2019, Statistical First Release, Statistics for Wales, Welsh Government, Page 1 [Online] Available at:</a:t>
            </a:r>
            <a:br>
              <a:rPr lang="en-GB" sz="1200" dirty="0"/>
            </a:br>
            <a:r>
              <a:rPr lang="en-GB" sz="1200" u="sng" dirty="0">
                <a:hlinkClick r:id="rId2"/>
              </a:rPr>
              <a:t>https://gov.wales/sites/default/files/statistics-and-research/2019-07/flying-start-summary-statistics-april-2018-to-march-2019-279.pdf</a:t>
            </a:r>
            <a:r>
              <a:rPr lang="en-GB" sz="1200" dirty="0"/>
              <a:t> [Accessed on 6</a:t>
            </a:r>
            <a:r>
              <a:rPr lang="en-GB" sz="1200" baseline="30000" dirty="0"/>
              <a:t>th</a:t>
            </a:r>
            <a:r>
              <a:rPr lang="en-GB" sz="1200" dirty="0"/>
              <a:t> February] </a:t>
            </a:r>
            <a:br>
              <a:rPr lang="en-GB" sz="1200" dirty="0"/>
            </a:br>
            <a:r>
              <a:rPr lang="en-GB" sz="1200" dirty="0"/>
              <a:t> </a:t>
            </a:r>
            <a:br>
              <a:rPr lang="en-GB" sz="1200" dirty="0"/>
            </a:br>
            <a:r>
              <a:rPr lang="en-GB" sz="1200" dirty="0"/>
              <a:t> </a:t>
            </a:r>
            <a:br>
              <a:rPr lang="en-GB" sz="1200" dirty="0"/>
            </a:br>
            <a:r>
              <a:rPr lang="en-GB" sz="1200" dirty="0"/>
              <a:t>Welsh Government (2012), Childcare, Flying Start Core Elements, Flying Start Strategic Guidance, Welsh Government, Pages 4-5 [Online] </a:t>
            </a:r>
            <a:br>
              <a:rPr lang="en-GB" sz="1200" dirty="0"/>
            </a:br>
            <a:r>
              <a:rPr lang="en-GB" sz="1200" dirty="0"/>
              <a:t>Available at:</a:t>
            </a:r>
            <a:br>
              <a:rPr lang="en-GB" sz="1200" dirty="0"/>
            </a:br>
            <a:r>
              <a:rPr lang="en-GB" sz="1200" u="sng" dirty="0">
                <a:hlinkClick r:id="rId3"/>
              </a:rPr>
              <a:t>https://gov.wales/sites/default/files/publications/2019-07/flying-start-strategy-guidance-for-local-authorities.pdf</a:t>
            </a:r>
            <a:r>
              <a:rPr lang="en-GB" sz="1200" dirty="0"/>
              <a:t>  [Accessed on 6</a:t>
            </a:r>
            <a:r>
              <a:rPr lang="en-GB" sz="1200" baseline="30000" dirty="0"/>
              <a:t>th</a:t>
            </a:r>
            <a:r>
              <a:rPr lang="en-GB" sz="1200" dirty="0"/>
              <a:t> February]</a:t>
            </a:r>
            <a:br>
              <a:rPr lang="en-GB" sz="1200" dirty="0"/>
            </a:br>
            <a:r>
              <a:rPr lang="en-GB" sz="1200" dirty="0"/>
              <a:t> </a:t>
            </a:r>
            <a:br>
              <a:rPr lang="en-GB" sz="1200" dirty="0"/>
            </a:br>
            <a:r>
              <a:rPr lang="en-GB" sz="1200" dirty="0"/>
              <a:t> </a:t>
            </a:r>
            <a:br>
              <a:rPr lang="en-GB" sz="1200" dirty="0"/>
            </a:br>
            <a:r>
              <a:rPr lang="en-GB" sz="1200" dirty="0"/>
              <a:t>Welsh Government (2012), Flying Start Core Elements, Flying Start- Strategic Guidance, Page 8 [Online] </a:t>
            </a:r>
            <a:br>
              <a:rPr lang="en-GB" sz="1200" dirty="0"/>
            </a:br>
            <a:r>
              <a:rPr lang="en-GB" sz="1200" dirty="0"/>
              <a:t>Available at:</a:t>
            </a:r>
            <a:br>
              <a:rPr lang="en-GB" sz="1200" dirty="0"/>
            </a:br>
            <a:r>
              <a:rPr lang="en-GB" sz="1200" u="sng" dirty="0">
                <a:hlinkClick r:id="rId3"/>
              </a:rPr>
              <a:t>https://gov.wales/sites/default/files/publications/2019-07/flying-start-strategy-guidance-for-local-authorities.pdf</a:t>
            </a:r>
            <a:r>
              <a:rPr lang="en-GB" sz="1200" dirty="0"/>
              <a:t> [Accessed on 17th February] </a:t>
            </a:r>
            <a:br>
              <a:rPr lang="en-GB" sz="1200" dirty="0"/>
            </a:br>
            <a:r>
              <a:rPr lang="en-GB" sz="1200" dirty="0"/>
              <a:t> </a:t>
            </a:r>
            <a:br>
              <a:rPr lang="en-GB" sz="1200" dirty="0"/>
            </a:br>
            <a:r>
              <a:rPr lang="en-GB" sz="1200" dirty="0"/>
              <a:t>Welsh Government (2012), Flying Start Guidance- A Strategic Direction, Flying Start Strategies, Welsh Government, Page 3 [Online] </a:t>
            </a:r>
            <a:br>
              <a:rPr lang="en-GB" sz="1200" dirty="0"/>
            </a:br>
            <a:r>
              <a:rPr lang="en-GB" sz="1200" dirty="0"/>
              <a:t>Available at:</a:t>
            </a:r>
            <a:br>
              <a:rPr lang="en-GB" sz="1200" dirty="0"/>
            </a:br>
            <a:r>
              <a:rPr lang="en-GB" sz="1200" u="sng" dirty="0">
                <a:hlinkClick r:id="rId3"/>
              </a:rPr>
              <a:t>https://gov.wales/sites/default/files/publications/2019-07/flying-start-strategy-guidance-for-local-authorities.pdf</a:t>
            </a:r>
            <a:r>
              <a:rPr lang="en-GB" sz="1200" dirty="0"/>
              <a:t>  [Accessed on 5</a:t>
            </a:r>
            <a:r>
              <a:rPr lang="en-GB" sz="1200" baseline="30000" dirty="0"/>
              <a:t>th</a:t>
            </a:r>
            <a:r>
              <a:rPr lang="en-GB" sz="1200" dirty="0"/>
              <a:t> February] </a:t>
            </a:r>
            <a:br>
              <a:rPr lang="en-GB" sz="1200" dirty="0"/>
            </a:br>
            <a:r>
              <a:rPr lang="en-GB" sz="1200" dirty="0"/>
              <a:t> </a:t>
            </a:r>
            <a:br>
              <a:rPr lang="en-GB" sz="1200" dirty="0"/>
            </a:br>
            <a:r>
              <a:rPr lang="en-GB" sz="1200" dirty="0"/>
              <a:t>Welsh Government (2012), Health Visiting and Midwifery, Flying Start Core Elements, Flying Start Strategic Guidance, Welsh Government, Page 5 [Online] Available at:</a:t>
            </a:r>
            <a:br>
              <a:rPr lang="en-GB" sz="1200" dirty="0"/>
            </a:br>
            <a:r>
              <a:rPr lang="en-GB" sz="1200" u="sng" dirty="0">
                <a:hlinkClick r:id="rId3"/>
              </a:rPr>
              <a:t>https://gov.wales/sites/default/files/publications/2019-07/flying-start-strategy-guidance-for-local-authorities.pdf</a:t>
            </a:r>
            <a:r>
              <a:rPr lang="en-GB" sz="1200" dirty="0"/>
              <a:t>  [Accessed on 6</a:t>
            </a:r>
            <a:r>
              <a:rPr lang="en-GB" sz="1200" baseline="30000" dirty="0"/>
              <a:t>th</a:t>
            </a:r>
            <a:r>
              <a:rPr lang="en-GB" sz="1200" dirty="0"/>
              <a:t> February]</a:t>
            </a:r>
            <a:br>
              <a:rPr lang="en-GB" sz="1200" dirty="0"/>
            </a:br>
            <a:r>
              <a:rPr lang="en-GB" sz="1200" dirty="0"/>
              <a:t> </a:t>
            </a:r>
            <a:br>
              <a:rPr lang="en-GB" sz="1200" dirty="0"/>
            </a:br>
            <a:r>
              <a:rPr lang="en-GB" sz="1200" dirty="0"/>
              <a:t>Welsh Government (2012), Parenting, Flying Start Core Elements, Flying Start Strategic Guidance, Welsh Government, Pages 5-6 [Online]</a:t>
            </a:r>
            <a:br>
              <a:rPr lang="en-GB" sz="1200" dirty="0"/>
            </a:br>
            <a:r>
              <a:rPr lang="en-GB" sz="1200" dirty="0"/>
              <a:t>Available at:</a:t>
            </a:r>
            <a:br>
              <a:rPr lang="en-GB" sz="1200" dirty="0"/>
            </a:br>
            <a:r>
              <a:rPr lang="en-GB" sz="1200" u="sng" dirty="0">
                <a:hlinkClick r:id="rId3"/>
              </a:rPr>
              <a:t>https://gov.wales/sites/default/files/publications/2019-07/flying-start-strategy-guidance-for-local-authorities.pdf</a:t>
            </a:r>
            <a:r>
              <a:rPr lang="en-GB" sz="1200" dirty="0"/>
              <a:t>  [Accessed on 6</a:t>
            </a:r>
            <a:r>
              <a:rPr lang="en-GB" sz="1200" baseline="30000" dirty="0"/>
              <a:t>th</a:t>
            </a:r>
            <a:r>
              <a:rPr lang="en-GB" sz="1200" dirty="0"/>
              <a:t> February]</a:t>
            </a:r>
            <a:br>
              <a:rPr lang="en-GB" sz="1200" dirty="0"/>
            </a:br>
            <a:r>
              <a:rPr lang="en-GB" sz="1200" dirty="0"/>
              <a:t> </a:t>
            </a:r>
            <a:br>
              <a:rPr lang="en-GB" sz="1200" dirty="0"/>
            </a:br>
            <a:r>
              <a:rPr lang="en-GB" sz="1200" dirty="0"/>
              <a:t>Welsh Government (2017), Perinatal and support in the early years to age 4, Focus of Parenting Support, Parenting Support Guidance, Flying Start- Annex, page 15 [Online] </a:t>
            </a:r>
            <a:br>
              <a:rPr lang="en-GB" sz="1200" dirty="0"/>
            </a:br>
            <a:r>
              <a:rPr lang="en-GB" sz="1200" dirty="0"/>
              <a:t>Available at:</a:t>
            </a:r>
            <a:br>
              <a:rPr lang="en-GB" sz="1200" dirty="0"/>
            </a:br>
            <a:r>
              <a:rPr lang="en-GB" sz="1200" u="sng" dirty="0">
                <a:hlinkClick r:id="rId4"/>
              </a:rPr>
              <a:t>https://gov.wales/sites/default/files/publications/2019-07/flying-start-parenting-support-guidance.pdf</a:t>
            </a:r>
            <a:r>
              <a:rPr lang="en-GB" sz="1200" dirty="0"/>
              <a:t>  [Accessed on 17</a:t>
            </a:r>
            <a:r>
              <a:rPr lang="en-GB" sz="1200" baseline="30000" dirty="0"/>
              <a:t>th</a:t>
            </a:r>
            <a:r>
              <a:rPr lang="en-GB" sz="1200" dirty="0"/>
              <a:t> February] </a:t>
            </a:r>
            <a:br>
              <a:rPr lang="en-GB" sz="800" dirty="0"/>
            </a:br>
            <a:endParaRPr lang="en-US" sz="800" dirty="0"/>
          </a:p>
        </p:txBody>
      </p:sp>
    </p:spTree>
    <p:extLst>
      <p:ext uri="{BB962C8B-B14F-4D97-AF65-F5344CB8AC3E}">
        <p14:creationId xmlns:p14="http://schemas.microsoft.com/office/powerpoint/2010/main" val="729021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1484</Words>
  <Application>Microsoft Office PowerPoint</Application>
  <PresentationFormat>Widescreen</PresentationFormat>
  <Paragraphs>60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Flying Start</vt:lpstr>
      <vt:lpstr>What does Poverty and Attainment mean?</vt:lpstr>
      <vt:lpstr>Who are Flying Start?</vt:lpstr>
      <vt:lpstr>Where are they based?</vt:lpstr>
      <vt:lpstr>Where are children eligible in Neath?</vt:lpstr>
      <vt:lpstr>What are their aims?</vt:lpstr>
      <vt:lpstr>Providing free quality childcare </vt:lpstr>
      <vt:lpstr>Providing intensive health visitor support, such as midwifery  </vt:lpstr>
      <vt:lpstr>Providing parenting support </vt:lpstr>
      <vt:lpstr>Providing support for early literacy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Imogen Fish (1900833)</dc:creator>
  <cp:lastModifiedBy>Immy Fish</cp:lastModifiedBy>
  <cp:revision>4</cp:revision>
  <dcterms:created xsi:type="dcterms:W3CDTF">2020-02-17T12:40:40Z</dcterms:created>
  <dcterms:modified xsi:type="dcterms:W3CDTF">2020-02-18T10:04:23Z</dcterms:modified>
</cp:coreProperties>
</file>