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55" r:id="rId1"/>
  </p:sldMasterIdLst>
  <p:notesMasterIdLst>
    <p:notesMasterId r:id="rId12"/>
  </p:notesMasterIdLst>
  <p:sldIdLst>
    <p:sldId id="292" r:id="rId2"/>
    <p:sldId id="290" r:id="rId3"/>
    <p:sldId id="297" r:id="rId4"/>
    <p:sldId id="293" r:id="rId5"/>
    <p:sldId id="299" r:id="rId6"/>
    <p:sldId id="300" r:id="rId7"/>
    <p:sldId id="301" r:id="rId8"/>
    <p:sldId id="298" r:id="rId9"/>
    <p:sldId id="302" r:id="rId10"/>
    <p:sldId id="29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CFE5"/>
    <a:srgbClr val="E3E0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74811"/>
  </p:normalViewPr>
  <p:slideViewPr>
    <p:cSldViewPr snapToGrid="0" snapToObjects="1">
      <p:cViewPr>
        <p:scale>
          <a:sx n="66" d="100"/>
          <a:sy n="66" d="100"/>
        </p:scale>
        <p:origin x="2256"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F3C7B5-754E-D44B-928B-5CED624D1470}" type="datetimeFigureOut">
              <a:rPr lang="en-US" smtClean="0"/>
              <a:t>12/12/2018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08A4AB-9B98-7343-A840-14D4FAA32CBF}" type="slidenum">
              <a:rPr lang="en-US" smtClean="0"/>
              <a:t>‹#›</a:t>
            </a:fld>
            <a:endParaRPr lang="en-US"/>
          </a:p>
        </p:txBody>
      </p:sp>
    </p:spTree>
    <p:extLst>
      <p:ext uri="{BB962C8B-B14F-4D97-AF65-F5344CB8AC3E}">
        <p14:creationId xmlns:p14="http://schemas.microsoft.com/office/powerpoint/2010/main" val="92429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we’ll look at just some of the smaller but just as significant freshwater habitats where these organisms live.</a:t>
            </a:r>
            <a:br>
              <a:rPr lang="en-US" dirty="0"/>
            </a:br>
            <a:r>
              <a:rPr lang="en-US" dirty="0"/>
              <a:t>A lot of these habitats will be ones you’ve likely encountered.</a:t>
            </a:r>
          </a:p>
          <a:p>
            <a:endParaRPr lang="en-US"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1</a:t>
            </a:fld>
            <a:endParaRPr lang="en-US"/>
          </a:p>
        </p:txBody>
      </p:sp>
    </p:spTree>
    <p:extLst>
      <p:ext uri="{BB962C8B-B14F-4D97-AF65-F5344CB8AC3E}">
        <p14:creationId xmlns:p14="http://schemas.microsoft.com/office/powerpoint/2010/main" val="3099865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terms of definition, a pond can be any body of water (usually fresh but sometimes can be brackish if it’s in an intertidal estuary), varying between just 1 square meter to 2 hectares - the </a:t>
            </a:r>
            <a:r>
              <a:rPr lang="en-US" dirty="0" err="1"/>
              <a:t>equvalent</a:t>
            </a:r>
            <a:r>
              <a:rPr lang="en-US" dirty="0"/>
              <a:t> to about 2 and a half football pitches. In addition to this, a pond will hold water for four months of the year or more.</a:t>
            </a:r>
          </a:p>
          <a:p>
            <a:endParaRPr lang="en-US" dirty="0"/>
          </a:p>
          <a:p>
            <a:r>
              <a:rPr lang="en-US" dirty="0"/>
              <a:t>Normally when you think of a pond, you think of a man made environment, and you’re not necessarily wrong. Many ponds have been created by people (e.g. the majority of those seen at WWT Llanelli!), and in fact for centuries they were an essential part of people’s lives – nearly every village and farm in Britain had a pond. This was because centuries ago, both humans and animals needed clean, accessible water ready and available, and ponds were one of the cleanest and easiest ways to ensure you had that.</a:t>
            </a:r>
            <a:br>
              <a:rPr lang="en-US" dirty="0"/>
            </a:br>
            <a:r>
              <a:rPr lang="en-US" dirty="0"/>
              <a:t/>
            </a:r>
            <a:br>
              <a:rPr lang="en-US" dirty="0"/>
            </a:br>
            <a:r>
              <a:rPr lang="en-US" dirty="0"/>
              <a:t>However there are plenty of ponds created through natural processes. Some may have been created by glacial erosion as many of Wales’ larger ponds and lakes are, through a fallen tree’s root pit filling with rainwater, or even through the action of animals such as boars, wolves or bears – the latter two of which being applicable to Europe and America.</a:t>
            </a:r>
          </a:p>
          <a:p>
            <a:endParaRPr lang="en-US"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2</a:t>
            </a:fld>
            <a:endParaRPr lang="en-US"/>
          </a:p>
        </p:txBody>
      </p:sp>
    </p:spTree>
    <p:extLst>
      <p:ext uri="{BB962C8B-B14F-4D97-AF65-F5344CB8AC3E}">
        <p14:creationId xmlns:p14="http://schemas.microsoft.com/office/powerpoint/2010/main" val="2116324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There’s a number of reasons for managing, monitoring and even creating ponds, including the simple fact that these habitats though small, support two thirds of all freshwater species on Earth.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Though we recognize their importance, they have not been protected and cared for. During the last century, here in Britain we lost 50% of our pond habitats.</a:t>
            </a:r>
            <a:br>
              <a:rPr lang="en-US" dirty="0"/>
            </a:br>
            <a:r>
              <a:rPr lang="en-US" dirty="0"/>
              <a:t>And of those we have left 80% are suggested to be in poor condition. As mentioned in the last slide where nearly every farm in Britain had a pond, this became less and less a necessity as technology advanced and water became available at the turn of a tap. This of course in the UK’s case, left many ponds neglected and taken over by nature, filled in or drained for use of the land. </a:t>
            </a:r>
          </a:p>
          <a:p>
            <a:endParaRPr lang="en-US" dirty="0"/>
          </a:p>
          <a:p>
            <a:r>
              <a:rPr lang="en-US" dirty="0"/>
              <a:t>Sadly this mean’s most of Britain’s original ponds have disappeared, leaving the ponds of our countryside considered by some as an endangered habitat.</a:t>
            </a:r>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3</a:t>
            </a:fld>
            <a:endParaRPr lang="en-US"/>
          </a:p>
        </p:txBody>
      </p:sp>
    </p:spTree>
    <p:extLst>
      <p:ext uri="{BB962C8B-B14F-4D97-AF65-F5344CB8AC3E}">
        <p14:creationId xmlns:p14="http://schemas.microsoft.com/office/powerpoint/2010/main" val="2528679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Canals are defined as man-made waterways, built with the purpose of couriering and delivering goods from one plate to another via boat.</a:t>
            </a:r>
          </a:p>
          <a:p>
            <a:r>
              <a:rPr lang="en-US" dirty="0"/>
              <a:t>Though some rivers have been modified and made wider or deeper to permit the travel of canal boats both historically and more recently. </a:t>
            </a:r>
          </a:p>
          <a:p>
            <a:endParaRPr lang="en-US" dirty="0"/>
          </a:p>
          <a:p>
            <a:r>
              <a:rPr lang="en-US" dirty="0"/>
              <a:t>Though not utilised for their purpose now as greatly as they once were, in terms of natural benefits the UK’s network of canals provide habitat for a wide variety of plants and wildlife.</a:t>
            </a:r>
            <a:br>
              <a:rPr lang="en-US" dirty="0"/>
            </a:br>
            <a:r>
              <a:rPr lang="en-US" dirty="0"/>
              <a:t>Significantly, some of these waterways run through very rural areas, providing great secluded habitat for wildlife. On the flip-side, they can also be found in towns and cities, providing wildlife with vital green spaces to colonise and make use of in many of our concrete jungles (e.g. London).</a:t>
            </a:r>
          </a:p>
          <a:p>
            <a:endParaRPr lang="en-US" dirty="0"/>
          </a:p>
          <a:p>
            <a:r>
              <a:rPr lang="en-US" dirty="0"/>
              <a:t>In the latter respect, canals in urban areas act much like valuable ‘green corridors’ for many species, allowing animals to move freely from one place to another.</a:t>
            </a:r>
          </a:p>
          <a:p>
            <a:endParaRPr lang="en-US" dirty="0"/>
          </a:p>
          <a:p>
            <a:r>
              <a:rPr lang="en-US" dirty="0"/>
              <a:t>With these two points above considered it’s no wonder that 200 years after their initial construction, many are designated as important or significant nature sites at local, national and international levels. With their slow flows and managed water levels, canals provide a unique and stable habitat which has become a vital resource that many species have come to depend upon.</a:t>
            </a:r>
          </a:p>
          <a:p>
            <a:endParaRPr lang="en-US" b="1" dirty="0"/>
          </a:p>
          <a:p>
            <a:r>
              <a:rPr lang="en-US" b="1" dirty="0"/>
              <a:t>Even surrounding the canal, there are benefits for wildlife:</a:t>
            </a:r>
          </a:p>
          <a:p>
            <a:pPr marL="171450" indent="-171450">
              <a:buFont typeface="Arial" panose="020B0604020202020204" pitchFamily="34" charset="0"/>
              <a:buChar char="•"/>
            </a:pPr>
            <a:r>
              <a:rPr lang="en-US" b="1" dirty="0"/>
              <a:t>Waterway banks </a:t>
            </a:r>
            <a:r>
              <a:rPr lang="en-US" dirty="0"/>
              <a:t>provide fantastic habitat for dragonflies, water birds, water voles, native crayfish and otters.</a:t>
            </a:r>
          </a:p>
          <a:p>
            <a:pPr marL="171450" indent="-171450">
              <a:buFont typeface="Arial" panose="020B0604020202020204" pitchFamily="34" charset="0"/>
              <a:buChar char="•"/>
            </a:pPr>
            <a:r>
              <a:rPr lang="en-US" b="1" dirty="0"/>
              <a:t>Towpath verges </a:t>
            </a:r>
            <a:r>
              <a:rPr lang="en-US" dirty="0"/>
              <a:t>which can extend for miles along waterways support flora (especially important where over the decades we’ve lost many of our meadow and wildflower habitats).</a:t>
            </a:r>
            <a:br>
              <a:rPr lang="en-US" dirty="0"/>
            </a:br>
            <a:r>
              <a:rPr lang="en-US" dirty="0"/>
              <a:t>Over the last 50 years as towing boats declined, towpaths have been managed to ensure flower-rich verges are maintained, providing food and shelter for many insects and larger animals.</a:t>
            </a:r>
          </a:p>
          <a:p>
            <a:pPr marL="171450" indent="-171450">
              <a:buFont typeface="Arial" panose="020B0604020202020204" pitchFamily="34" charset="0"/>
              <a:buChar char="•"/>
            </a:pPr>
            <a:r>
              <a:rPr lang="en-US" b="1" dirty="0"/>
              <a:t>Hedgerows </a:t>
            </a:r>
            <a:r>
              <a:rPr lang="en-US" b="0" dirty="0"/>
              <a:t>along the canals were frequently planted by the original canal companies, meaning they are therefore some of our oldest established habitats in the country!</a:t>
            </a:r>
            <a:br>
              <a:rPr lang="en-US" b="0" dirty="0"/>
            </a:br>
            <a:r>
              <a:rPr lang="en-US" b="0" dirty="0"/>
              <a:t>Of course these habitats provide shelter, food and act as corridors between isolated habitats.</a:t>
            </a:r>
          </a:p>
          <a:p>
            <a:pPr marL="171450" indent="-171450">
              <a:buFont typeface="Arial" panose="020B0604020202020204" pitchFamily="34" charset="0"/>
              <a:buChar char="•"/>
            </a:pPr>
            <a:r>
              <a:rPr lang="en-US" b="0" dirty="0"/>
              <a:t>Many</a:t>
            </a:r>
            <a:r>
              <a:rPr lang="en-US" b="1" dirty="0"/>
              <a:t> Cuttings and Embankments </a:t>
            </a:r>
            <a:r>
              <a:rPr lang="en-US" b="0" dirty="0"/>
              <a:t>have actually been designated as Wildlife Sites for their wildlife and geological interest, consisting of rock exposures, grassland, woodland and scrub.</a:t>
            </a:r>
          </a:p>
          <a:p>
            <a:pPr marL="171450" indent="-171450">
              <a:buFont typeface="Arial" panose="020B0604020202020204" pitchFamily="34" charset="0"/>
              <a:buChar char="•"/>
            </a:pPr>
            <a:r>
              <a:rPr lang="en-US" b="0" dirty="0"/>
              <a:t>Lastly of course the </a:t>
            </a:r>
            <a:r>
              <a:rPr lang="en-US" b="1" dirty="0"/>
              <a:t>built structures, </a:t>
            </a:r>
            <a:r>
              <a:rPr lang="en-US" b="0" dirty="0"/>
              <a:t>which can play an important but often overlooked role in biodiversity. As they’re beside the water, they can support a range of plants and animals including white-clawed crayfish, freshwater sponges and nesting birds.</a:t>
            </a:r>
            <a:endParaRPr lang="en-US" b="1"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4</a:t>
            </a:fld>
            <a:endParaRPr lang="en-US"/>
          </a:p>
        </p:txBody>
      </p:sp>
    </p:spTree>
    <p:extLst>
      <p:ext uri="{BB962C8B-B14F-4D97-AF65-F5344CB8AC3E}">
        <p14:creationId xmlns:p14="http://schemas.microsoft.com/office/powerpoint/2010/main" val="1464640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Ditches are distinguished from streams as they are usually straight, follow linear field boundaries, often turn at right angles and show little relationship with the natural landscape’s contours.</a:t>
            </a:r>
          </a:p>
          <a:p>
            <a:r>
              <a:rPr lang="en-US" dirty="0"/>
              <a:t>Though they can be quite big, so in some cases it can be difficult to determine them from heavily engineered small streams. Their key purpose is to drain land, keeping water off roads and therefore aiding in flood management or at least mitigating the affects of flooding in areas.</a:t>
            </a:r>
          </a:p>
          <a:p>
            <a:endParaRPr lang="en-US" dirty="0"/>
          </a:p>
          <a:p>
            <a:r>
              <a:rPr lang="en-US" dirty="0"/>
              <a:t>Amazingly, the UK has over half a million kilometers of ditches out in the British landscape, where they’re found almost everywhere in the lowlands and reach up surprisingly far into the hills.</a:t>
            </a:r>
          </a:p>
          <a:p>
            <a:r>
              <a:rPr lang="en-US" dirty="0"/>
              <a:t>Some of the most iconic species of lowland marsh ditches call these habitats their home, including the Great Silver Water Beetle – our largest water beetle and now almost entirely restricted to these environments.</a:t>
            </a:r>
          </a:p>
        </p:txBody>
      </p:sp>
      <p:sp>
        <p:nvSpPr>
          <p:cNvPr id="4" name="Slide Number Placeholder 3"/>
          <p:cNvSpPr>
            <a:spLocks noGrp="1"/>
          </p:cNvSpPr>
          <p:nvPr>
            <p:ph type="sldNum" sz="quarter" idx="5"/>
          </p:nvPr>
        </p:nvSpPr>
        <p:spPr/>
        <p:txBody>
          <a:bodyPr/>
          <a:lstStyle/>
          <a:p>
            <a:fld id="{8A08A4AB-9B98-7343-A840-14D4FAA32CBF}" type="slidenum">
              <a:rPr lang="en-US" smtClean="0"/>
              <a:t>5</a:t>
            </a:fld>
            <a:endParaRPr lang="en-US"/>
          </a:p>
        </p:txBody>
      </p:sp>
    </p:spTree>
    <p:extLst>
      <p:ext uri="{BB962C8B-B14F-4D97-AF65-F5344CB8AC3E}">
        <p14:creationId xmlns:p14="http://schemas.microsoft.com/office/powerpoint/2010/main" val="3532526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Flushes are areas where water from underground, flows out onto the surface to create an area of saturated ground, rather than a a well-defined channel.</a:t>
            </a:r>
            <a:br>
              <a:rPr lang="en-US" dirty="0"/>
            </a:br>
            <a:r>
              <a:rPr lang="en-US" dirty="0"/>
              <a:t>They can be areas of open, stony ground with only sparse plant coverage or complete/dense coverage.</a:t>
            </a:r>
          </a:p>
          <a:p>
            <a:endParaRPr lang="en-US" dirty="0"/>
          </a:p>
          <a:p>
            <a:r>
              <a:rPr lang="en-US" dirty="0"/>
              <a:t>Though they can be found all throughout the country, they’ve never actually been counted or surveyed according to the Freshwater Habitats Trust.</a:t>
            </a:r>
          </a:p>
          <a:p>
            <a:endParaRPr lang="en-US" dirty="0"/>
          </a:p>
          <a:p>
            <a:r>
              <a:rPr lang="en-US" dirty="0"/>
              <a:t>These habitats can support a variety of wetland plants and invertebrates, which are adapted to survive in the very shallow densely vegetated and waterlogged conditions of these habitats.</a:t>
            </a:r>
          </a:p>
          <a:p>
            <a:r>
              <a:rPr lang="en-US" dirty="0"/>
              <a:t>Alkaline flush habitats are also noted to be important for a range of endangered mosses and liverworts.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6</a:t>
            </a:fld>
            <a:endParaRPr lang="en-US"/>
          </a:p>
        </p:txBody>
      </p:sp>
    </p:spTree>
    <p:extLst>
      <p:ext uri="{BB962C8B-B14F-4D97-AF65-F5344CB8AC3E}">
        <p14:creationId xmlns:p14="http://schemas.microsoft.com/office/powerpoint/2010/main" val="77073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Similarly to flushes, Springs are places where underground water emerges at the surface, though these are often the start of many streams and some ponds.</a:t>
            </a:r>
          </a:p>
          <a:p>
            <a:r>
              <a:rPr lang="en-US" dirty="0"/>
              <a:t>They can turn into small seepages and become flushes, or they could be the beginning of a substantial water course further downstream.</a:t>
            </a:r>
          </a:p>
          <a:p>
            <a:endParaRPr lang="en-US" dirty="0"/>
          </a:p>
          <a:p>
            <a:r>
              <a:rPr lang="en-US" dirty="0"/>
              <a:t>Found all over the country in all different types of landscape, they are understandably less common where land drainage has lowered groundwater levels.</a:t>
            </a:r>
          </a:p>
          <a:p>
            <a:endParaRPr lang="en-US" dirty="0"/>
          </a:p>
          <a:p>
            <a:r>
              <a:rPr lang="en-US" dirty="0"/>
              <a:t>They are greatly biodiverse habitats, especially for smaller plants and animals including (similarly to Flushes again) mosses and liverworts, as well as cold water flatworms, caddisflies and mayflies. Often they also support </a:t>
            </a:r>
            <a:r>
              <a:rPr lang="en-US" dirty="0" err="1"/>
              <a:t>specialised</a:t>
            </a:r>
            <a:r>
              <a:rPr lang="en-US" dirty="0"/>
              <a:t> or understudied species that require cool, permanently flowing water to survive.</a:t>
            </a:r>
          </a:p>
          <a:p>
            <a:r>
              <a:rPr lang="en-US" dirty="0"/>
              <a:t>The rare southern damselfly has been regularly found very close to the start of springs and seepages, making this a key habitat for this species.</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7</a:t>
            </a:fld>
            <a:endParaRPr lang="en-US"/>
          </a:p>
        </p:txBody>
      </p:sp>
    </p:spTree>
    <p:extLst>
      <p:ext uri="{BB962C8B-B14F-4D97-AF65-F5344CB8AC3E}">
        <p14:creationId xmlns:p14="http://schemas.microsoft.com/office/powerpoint/2010/main" val="3350039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schemeClr>
                </a:solidFill>
              </a:rPr>
              <a:t>Providing protection both legally and scientifically for smaller waterbodies is challenging, but there are projects out there nationally in the UK to support them. Here are just a few of them:</a:t>
            </a:r>
            <a:br>
              <a:rPr lang="en-US" dirty="0">
                <a:solidFill>
                  <a:schemeClr val="tx1">
                    <a:lumMod val="95000"/>
                  </a:schemeClr>
                </a:solidFill>
              </a:rPr>
            </a:br>
            <a:endParaRPr lang="en-US" dirty="0">
              <a:solidFill>
                <a:schemeClr val="tx1">
                  <a:lumMod val="95000"/>
                </a:schemeClr>
              </a:solidFill>
            </a:endParaRPr>
          </a:p>
          <a:p>
            <a:r>
              <a:rPr lang="en-US" dirty="0">
                <a:solidFill>
                  <a:schemeClr val="tx1">
                    <a:lumMod val="95000"/>
                  </a:schemeClr>
                </a:solidFill>
              </a:rPr>
              <a:t>The </a:t>
            </a:r>
            <a:r>
              <a:rPr lang="en-US" b="1" dirty="0" err="1">
                <a:solidFill>
                  <a:schemeClr val="tx1">
                    <a:lumMod val="95000"/>
                  </a:schemeClr>
                </a:solidFill>
              </a:rPr>
              <a:t>PondNet</a:t>
            </a:r>
            <a:r>
              <a:rPr lang="en-US" b="0" dirty="0">
                <a:solidFill>
                  <a:schemeClr val="tx1">
                    <a:lumMod val="95000"/>
                  </a:schemeClr>
                </a:solidFill>
              </a:rPr>
              <a:t> – </a:t>
            </a:r>
            <a:r>
              <a:rPr lang="en-US" dirty="0">
                <a:solidFill>
                  <a:schemeClr val="tx1">
                    <a:lumMod val="95000"/>
                  </a:schemeClr>
                </a:solidFill>
              </a:rPr>
              <a:t>One we mentioned last lecture in favor of the Pond Mud Snail’s protection. </a:t>
            </a:r>
            <a:r>
              <a:rPr lang="en-US" b="0" dirty="0">
                <a:solidFill>
                  <a:schemeClr val="tx1">
                    <a:lumMod val="95000"/>
                  </a:schemeClr>
                </a:solidFill>
              </a:rPr>
              <a:t>A national volunteer survey in the UK to collect info about trends in pond quality and the species that live in them (including rare plants and animals). Through this citizen science-enhanced survey, a database of ponds will enhance the current datasets on the importance of freshwater habitats, their productivity and possibly their protection.</a:t>
            </a:r>
            <a:endParaRPr lang="en-US" dirty="0">
              <a:solidFill>
                <a:schemeClr val="tx1">
                  <a:lumMod val="95000"/>
                </a:schemeClr>
              </a:solidFill>
            </a:endParaRPr>
          </a:p>
          <a:p>
            <a:endParaRPr lang="en-US" dirty="0">
              <a:solidFill>
                <a:schemeClr val="tx1">
                  <a:lumMod val="95000"/>
                </a:schemeClr>
              </a:solidFill>
            </a:endParaRPr>
          </a:p>
          <a:p>
            <a:r>
              <a:rPr lang="en-US" dirty="0">
                <a:solidFill>
                  <a:schemeClr val="tx1">
                    <a:lumMod val="95000"/>
                  </a:schemeClr>
                </a:solidFill>
              </a:rPr>
              <a:t>There’s also the </a:t>
            </a:r>
            <a:r>
              <a:rPr lang="en-US" b="1" dirty="0">
                <a:solidFill>
                  <a:schemeClr val="tx1">
                    <a:lumMod val="95000"/>
                  </a:schemeClr>
                </a:solidFill>
              </a:rPr>
              <a:t>Blueprint for Water </a:t>
            </a:r>
            <a:r>
              <a:rPr lang="en-US" dirty="0">
                <a:solidFill>
                  <a:schemeClr val="tx1">
                    <a:lumMod val="95000"/>
                  </a:schemeClr>
                </a:solidFill>
              </a:rPr>
              <a:t>Campaign Group – a coalition of 18 organisations, together representing over 6 million people. Their goal is to develop, support and campaign sustainable solutions for UK water issues.</a:t>
            </a:r>
          </a:p>
          <a:p>
            <a:endParaRPr lang="en-US" dirty="0">
              <a:solidFill>
                <a:schemeClr val="tx1">
                  <a:lumMod val="9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lumMod val="95000"/>
                  </a:schemeClr>
                </a:solidFill>
              </a:rPr>
              <a:t>Million Ponds Project – </a:t>
            </a:r>
            <a:r>
              <a:rPr lang="en-US" dirty="0">
                <a:solidFill>
                  <a:schemeClr val="tx1">
                    <a:lumMod val="95000"/>
                  </a:schemeClr>
                </a:solidFill>
              </a:rPr>
              <a:t>A initiative and project managed by the Freshwater Habitats Trust, to create a network of ponds enriching the British landscape as they did 100 years ago.</a:t>
            </a:r>
            <a:br>
              <a:rPr lang="en-US" dirty="0">
                <a:solidFill>
                  <a:schemeClr val="tx1">
                    <a:lumMod val="95000"/>
                  </a:schemeClr>
                </a:solidFill>
              </a:rPr>
            </a:br>
            <a:r>
              <a:rPr lang="en-US" dirty="0">
                <a:solidFill>
                  <a:schemeClr val="tx1">
                    <a:lumMod val="95000"/>
                  </a:schemeClr>
                </a:solidFill>
              </a:rPr>
              <a:t>Anyone can get involves with it just by registering their pond (whether they created it themselves or are just monitoring it as a citizen scientist).</a:t>
            </a:r>
            <a:endParaRPr lang="en-US" b="1" dirty="0">
              <a:solidFill>
                <a:schemeClr val="tx1">
                  <a:lumMod val="95000"/>
                </a:schemeClr>
              </a:solidFill>
            </a:endParaRPr>
          </a:p>
          <a:p>
            <a:endParaRPr lang="en-US" dirty="0">
              <a:solidFill>
                <a:schemeClr val="tx1">
                  <a:lumMod val="95000"/>
                </a:schemeClr>
              </a:solidFill>
            </a:endParaRPr>
          </a:p>
        </p:txBody>
      </p:sp>
      <p:sp>
        <p:nvSpPr>
          <p:cNvPr id="4" name="Slide Number Placeholder 3"/>
          <p:cNvSpPr>
            <a:spLocks noGrp="1"/>
          </p:cNvSpPr>
          <p:nvPr>
            <p:ph type="sldNum" sz="quarter" idx="5"/>
          </p:nvPr>
        </p:nvSpPr>
        <p:spPr/>
        <p:txBody>
          <a:bodyPr/>
          <a:lstStyle/>
          <a:p>
            <a:fld id="{8A08A4AB-9B98-7343-A840-14D4FAA32CBF}" type="slidenum">
              <a:rPr lang="en-US" smtClean="0"/>
              <a:t>8</a:t>
            </a:fld>
            <a:endParaRPr lang="en-US"/>
          </a:p>
        </p:txBody>
      </p:sp>
    </p:spTree>
    <p:extLst>
      <p:ext uri="{BB962C8B-B14F-4D97-AF65-F5344CB8AC3E}">
        <p14:creationId xmlns:p14="http://schemas.microsoft.com/office/powerpoint/2010/main" val="2888703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Knowing we need to monitor waterbodies for their health and our health depending on how we utilise these water sources, what are we looking for?..</a:t>
            </a:r>
          </a:p>
          <a:p>
            <a:r>
              <a:rPr lang="en-US" dirty="0"/>
              <a:t>The answer more often than not as we’ve noted throughout the beginning of the module, in one form or another, is </a:t>
            </a:r>
            <a:r>
              <a:rPr lang="en-US" b="1" dirty="0"/>
              <a:t>pollution.</a:t>
            </a:r>
          </a:p>
          <a:p>
            <a:endParaRPr lang="en-US" b="1" dirty="0"/>
          </a:p>
          <a:p>
            <a:r>
              <a:rPr lang="en-US" dirty="0"/>
              <a:t>A pollutant is describes as </a:t>
            </a:r>
            <a:r>
              <a:rPr lang="en-US" dirty="0">
                <a:solidFill>
                  <a:schemeClr val="tx1">
                    <a:lumMod val="95000"/>
                  </a:schemeClr>
                </a:solidFill>
              </a:rPr>
              <a:t>Any such substance or living organism present in quantities, making water unfit for a specific purpose.</a:t>
            </a:r>
          </a:p>
          <a:p>
            <a:r>
              <a:rPr lang="en-US" dirty="0">
                <a:solidFill>
                  <a:schemeClr val="tx1">
                    <a:lumMod val="95000"/>
                  </a:schemeClr>
                </a:solidFill>
              </a:rPr>
              <a:t>And can full under one of the following categories: </a:t>
            </a:r>
          </a:p>
          <a:p>
            <a:endParaRPr lang="en-US" dirty="0"/>
          </a:p>
          <a:p>
            <a:r>
              <a:rPr lang="en-US" b="1" dirty="0"/>
              <a:t>Non-Toxics</a:t>
            </a:r>
          </a:p>
          <a:p>
            <a:r>
              <a:rPr lang="en-US" b="0" dirty="0"/>
              <a:t>Normally are substances entering waterbodies which are natural ingredients of aquatic ecosystems, some being really critical to their cycles.</a:t>
            </a:r>
          </a:p>
          <a:p>
            <a:r>
              <a:rPr lang="en-US" b="0" dirty="0"/>
              <a:t>Some examples include biodegradable organic materials, nutrients (nitrates/phosphates) and minerals. They’re non-toxic organic molecules.</a:t>
            </a:r>
            <a:br>
              <a:rPr lang="en-US" b="0" dirty="0"/>
            </a:br>
            <a:r>
              <a:rPr lang="en-US" b="0" dirty="0"/>
              <a:t>More regularly than natural however, they are produced by industrial wastes, </a:t>
            </a:r>
            <a:r>
              <a:rPr lang="en-GB" sz="1200" b="0" i="0" u="none" strike="noStrike" kern="1200" dirty="0">
                <a:solidFill>
                  <a:schemeClr val="tx1"/>
                </a:solidFill>
                <a:effectLst/>
                <a:latin typeface="+mn-lt"/>
                <a:ea typeface="+mn-ea"/>
                <a:cs typeface="+mn-cs"/>
              </a:rPr>
              <a:t>sewage water, or run-off water from livestock grazing farms atop of their natural production from metabolic activities of the organisms that live in that water.</a:t>
            </a:r>
          </a:p>
          <a:p>
            <a:r>
              <a:rPr lang="en-US" b="0" dirty="0"/>
              <a:t>As we’ve talked about in earlier lectures, excessive amounts of nitrates and phosphates can cause eutrophication, and result in the abundance of </a:t>
            </a:r>
            <a:r>
              <a:rPr lang="en-US" b="0" dirty="0" err="1"/>
              <a:t>neusence</a:t>
            </a:r>
            <a:r>
              <a:rPr lang="en-US" b="0" dirty="0"/>
              <a:t> or even invasive species of algal blooms or plants.</a:t>
            </a:r>
          </a:p>
          <a:p>
            <a:endParaRPr lang="en-US" b="0" dirty="0"/>
          </a:p>
          <a:p>
            <a:r>
              <a:rPr lang="en-US" b="1" dirty="0"/>
              <a:t>Toxic Pollutants</a:t>
            </a:r>
          </a:p>
          <a:p>
            <a:r>
              <a:rPr lang="en-US" b="0" dirty="0"/>
              <a:t>This category consists of substances that are toxic to living organisms, potentially lethally. </a:t>
            </a:r>
          </a:p>
          <a:p>
            <a:r>
              <a:rPr lang="en-US" b="0" dirty="0"/>
              <a:t>Most of them are not a natural part of aquatic ecosystems, and more often are introduced through human activities.</a:t>
            </a:r>
          </a:p>
          <a:p>
            <a:r>
              <a:rPr lang="en-US" b="0" dirty="0"/>
              <a:t>Some examples of toxic pollutants can be </a:t>
            </a:r>
            <a:r>
              <a:rPr lang="en-GB" sz="1200" b="0" i="0" u="none" strike="noStrike" kern="1200" dirty="0">
                <a:solidFill>
                  <a:schemeClr val="tx1"/>
                </a:solidFill>
                <a:effectLst/>
                <a:latin typeface="+mn-lt"/>
                <a:ea typeface="+mn-ea"/>
                <a:cs typeface="+mn-cs"/>
              </a:rPr>
              <a:t>chemical compounds from industries, pesticides, detergents, heavy metals, oil and radioactive materials.</a:t>
            </a:r>
          </a:p>
          <a:p>
            <a:r>
              <a:rPr lang="en-GB" sz="1200" b="0" i="0" u="none" strike="noStrike" kern="1200" dirty="0">
                <a:solidFill>
                  <a:schemeClr val="tx1"/>
                </a:solidFill>
                <a:effectLst/>
                <a:latin typeface="+mn-lt"/>
                <a:ea typeface="+mn-ea"/>
                <a:cs typeface="+mn-cs"/>
              </a:rPr>
              <a:t>Currently, scientists estimate that every year around 300 billion kilograms of synthetic compounds from agricultural, industrial and consumer products are routed to natural freshwater.</a:t>
            </a:r>
          </a:p>
          <a:p>
            <a:r>
              <a:rPr lang="en-GB" sz="1200" b="0" i="0" u="none" strike="noStrike" kern="1200" dirty="0">
                <a:solidFill>
                  <a:schemeClr val="tx1"/>
                </a:solidFill>
                <a:effectLst/>
                <a:latin typeface="+mn-lt"/>
                <a:ea typeface="+mn-ea"/>
                <a:cs typeface="+mn-cs"/>
              </a:rPr>
              <a:t>Obviously many industrial chemicals, metals and pesticides are toxic to aquatic animals and humans, affecting sensitive organs and the neuroendocrine system. </a:t>
            </a:r>
          </a:p>
          <a:p>
            <a:r>
              <a:rPr lang="en-GB" sz="1200" b="0" i="0" u="none" strike="noStrike" kern="1200" dirty="0">
                <a:solidFill>
                  <a:schemeClr val="tx1"/>
                </a:solidFill>
                <a:effectLst/>
                <a:latin typeface="+mn-lt"/>
                <a:ea typeface="+mn-ea"/>
                <a:cs typeface="+mn-cs"/>
              </a:rPr>
              <a:t>Most substances are also non-biodegradable, persisting in the environment for a long time and even bioaccumulating in the bodies of animals and even us.</a:t>
            </a:r>
          </a:p>
          <a:p>
            <a:endParaRPr lang="en-US" b="0" dirty="0"/>
          </a:p>
          <a:p>
            <a:r>
              <a:rPr lang="en-US" b="1" dirty="0"/>
              <a:t>Siltation </a:t>
            </a:r>
            <a:endParaRPr lang="en-US" b="0" dirty="0"/>
          </a:p>
          <a:p>
            <a:r>
              <a:rPr lang="en-US" b="0" dirty="0"/>
              <a:t>This refers to the addition of silt or fine grainy material from rocks or soil to water bodies, sometimes it’s called an </a:t>
            </a:r>
            <a:r>
              <a:rPr lang="en-US" b="0" i="1" dirty="0"/>
              <a:t>‘increased sediment load’.</a:t>
            </a:r>
            <a:r>
              <a:rPr lang="en-US" b="0" dirty="0"/>
              <a:t> They remain suspended in water, giving it a higher turbidity.</a:t>
            </a:r>
          </a:p>
          <a:p>
            <a:r>
              <a:rPr lang="en-US" b="0" dirty="0"/>
              <a:t>It can occur naturally from the degradation of hills and other forms of soil erosion in the surrounding landscape. But anthropogenic activities like deforestation, intensive agriculture, developments such as housing schemes and road building projects leave large dumps of soil and debris, which have and can cause a massive increase in the addition of suspended soils to water in the catchment area.</a:t>
            </a:r>
          </a:p>
          <a:p>
            <a:r>
              <a:rPr lang="en-US" b="0" dirty="0"/>
              <a:t>Affects-wise, it can cut down the rate of photosynthesis as we’ve previously discussed as it depletes the depth at which light can penetrate the water. As well as this, animals can suffocate in it, or it may even destroy spawning sites of many species due to lack of oxygenated water.</a:t>
            </a:r>
          </a:p>
          <a:p>
            <a:endParaRPr lang="en-US" b="0" dirty="0"/>
          </a:p>
          <a:p>
            <a:r>
              <a:rPr lang="en-US" b="1" dirty="0"/>
              <a:t>Thermal Pollutants</a:t>
            </a:r>
          </a:p>
          <a:p>
            <a:r>
              <a:rPr lang="en-US" b="0" dirty="0"/>
              <a:t>These will be the processes which alter the ambient temperature of a water body.</a:t>
            </a:r>
            <a:br>
              <a:rPr lang="en-US" b="0" dirty="0"/>
            </a:br>
            <a:r>
              <a:rPr lang="en-US" b="0" dirty="0"/>
              <a:t>Some industries and power plants use natural water as coolant agents for their machinery and products, releasing warm water back into the natural environment.</a:t>
            </a:r>
            <a:br>
              <a:rPr lang="en-US" b="0" dirty="0"/>
            </a:br>
            <a:r>
              <a:rPr lang="en-US" b="0" dirty="0"/>
              <a:t>As well as the obvious change in water temperature this as we know will affect dissolved oxygen within water, which can massively affect ecosystems, killing fish and plants in the process.</a:t>
            </a:r>
          </a:p>
          <a:p>
            <a:r>
              <a:rPr lang="en-US" b="0" dirty="0"/>
              <a:t>There’s both pros and cons to this type of pollution; where done with considered mitigation, it can be beneficial to some species. E.g. Manatees in Florida and along the gulf, which take refuge in both natural warm springs and the waterways of industrial thermal effluents during the colder winter months. </a:t>
            </a:r>
          </a:p>
          <a:p>
            <a:endParaRPr lang="en-US" b="1" dirty="0"/>
          </a:p>
          <a:p>
            <a:r>
              <a:rPr lang="en-US" b="1" dirty="0"/>
              <a:t>Biological Pollutants</a:t>
            </a:r>
          </a:p>
          <a:p>
            <a:r>
              <a:rPr lang="en-US" b="0" dirty="0"/>
              <a:t>Lastly, this category of pollutants includes disease-causing microbes, mainly introduced through untreated sewage and surface runoff from intensive livestock grazing. </a:t>
            </a:r>
            <a:br>
              <a:rPr lang="en-US" b="0" dirty="0"/>
            </a:br>
            <a:r>
              <a:rPr lang="en-US" b="0" dirty="0"/>
              <a:t>They account for a large number of waterborne disease outbreaks and mortalities in humans.</a:t>
            </a:r>
          </a:p>
          <a:p>
            <a:endParaRPr lang="en-US" b="0" dirty="0"/>
          </a:p>
          <a:p>
            <a:r>
              <a:rPr lang="en-US" b="0" dirty="0"/>
              <a:t>In summary, the major sources of water pollutants are natural, industrial, sewage water, recreational, agricultural run off containing fertilisers and pesticides, mining, deforestation and nuclear wastes.</a:t>
            </a:r>
          </a:p>
          <a:p>
            <a:r>
              <a:rPr lang="en-US" dirty="0"/>
              <a:t>They render the water unfit for use by both people and the natural animals. In human terms, it’s estimated that the destruction of water quality accounts for around 50 million human deaths world-wide every year.</a:t>
            </a:r>
          </a:p>
          <a:p>
            <a:endParaRPr lang="en-US" dirty="0"/>
          </a:p>
          <a:p>
            <a:r>
              <a:rPr lang="en-US" dirty="0"/>
              <a:t>We’ll finish up with a documentary on freshwater pollution likened to the biblical plagues (so Christmassy..!)</a:t>
            </a:r>
            <a:br>
              <a:rPr lang="en-US" dirty="0"/>
            </a:br>
            <a:endParaRPr lang="en-US" dirty="0"/>
          </a:p>
          <a:p>
            <a:endParaRPr lang="en-US" dirty="0"/>
          </a:p>
          <a:p>
            <a:r>
              <a:rPr lang="en-US" b="0" dirty="0"/>
              <a:t>https://</a:t>
            </a:r>
            <a:r>
              <a:rPr lang="en-US" b="0" dirty="0" err="1"/>
              <a:t>www.youtube.com</a:t>
            </a:r>
            <a:r>
              <a:rPr lang="en-US" b="0" dirty="0"/>
              <a:t>/</a:t>
            </a:r>
            <a:r>
              <a:rPr lang="en-US" b="0" dirty="0" err="1"/>
              <a:t>watch?v</a:t>
            </a:r>
            <a:r>
              <a:rPr lang="en-US" b="0" dirty="0"/>
              <a:t>=</a:t>
            </a:r>
            <a:r>
              <a:rPr lang="en-US" b="0" dirty="0" err="1"/>
              <a:t>CCynQVpzzQA</a:t>
            </a:r>
            <a:endParaRPr lang="en-US" b="0" dirty="0"/>
          </a:p>
          <a:p>
            <a:endParaRPr lang="en-US" b="0" dirty="0"/>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9</a:t>
            </a:fld>
            <a:endParaRPr lang="en-US"/>
          </a:p>
        </p:txBody>
      </p:sp>
    </p:spTree>
    <p:extLst>
      <p:ext uri="{BB962C8B-B14F-4D97-AF65-F5344CB8AC3E}">
        <p14:creationId xmlns:p14="http://schemas.microsoft.com/office/powerpoint/2010/main" val="2041664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10</a:t>
            </a:fld>
            <a:endParaRPr lang="en-US"/>
          </a:p>
        </p:txBody>
      </p:sp>
    </p:spTree>
    <p:extLst>
      <p:ext uri="{BB962C8B-B14F-4D97-AF65-F5344CB8AC3E}">
        <p14:creationId xmlns:p14="http://schemas.microsoft.com/office/powerpoint/2010/main" val="3546808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612196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363176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413226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788802-CDF7-2C43-B1E7-4E405FC0FCB6}" type="datetimeFigureOut">
              <a:rPr lang="en-US" smtClean="0"/>
              <a:t>12/12/2018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10867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788802-CDF7-2C43-B1E7-4E405FC0FCB6}" type="datetimeFigureOut">
              <a:rPr lang="en-US" smtClean="0"/>
              <a:t>12/12/2018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866130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78015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318075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384079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788802-CDF7-2C43-B1E7-4E405FC0FCB6}" type="datetimeFigureOut">
              <a:rPr lang="en-US" smtClean="0"/>
              <a:t>12/12/2018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6128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788802-CDF7-2C43-B1E7-4E405FC0FCB6}" type="datetimeFigureOut">
              <a:rPr lang="en-US" smtClean="0"/>
              <a:t>12/12/2018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15212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94829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00397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880699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989824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02605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188885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074097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E788802-CDF7-2C43-B1E7-4E405FC0FCB6}" type="datetimeFigureOut">
              <a:rPr lang="en-US" smtClean="0"/>
              <a:t>12/12/2018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19B0AA0-912E-DB47-85F3-FF466594F68C}" type="slidenum">
              <a:rPr lang="en-US" smtClean="0"/>
              <a:t>‹#›</a:t>
            </a:fld>
            <a:endParaRPr lang="en-US"/>
          </a:p>
        </p:txBody>
      </p:sp>
    </p:spTree>
    <p:extLst>
      <p:ext uri="{BB962C8B-B14F-4D97-AF65-F5344CB8AC3E}">
        <p14:creationId xmlns:p14="http://schemas.microsoft.com/office/powerpoint/2010/main" val="3494664143"/>
      </p:ext>
    </p:extLst>
  </p:cSld>
  <p:clrMap bg1="dk1" tx1="lt1" bg2="dk2" tx2="lt2" accent1="accent1" accent2="accent2" accent3="accent3" accent4="accent4" accent5="accent5" accent6="accent6" hlink="hlink" folHlink="folHlink"/>
  <p:sldLayoutIdLst>
    <p:sldLayoutId id="2147484556" r:id="rId1"/>
    <p:sldLayoutId id="2147484557" r:id="rId2"/>
    <p:sldLayoutId id="2147484558" r:id="rId3"/>
    <p:sldLayoutId id="2147484559" r:id="rId4"/>
    <p:sldLayoutId id="2147484560" r:id="rId5"/>
    <p:sldLayoutId id="2147484561" r:id="rId6"/>
    <p:sldLayoutId id="2147484562" r:id="rId7"/>
    <p:sldLayoutId id="2147484563" r:id="rId8"/>
    <p:sldLayoutId id="2147484564" r:id="rId9"/>
    <p:sldLayoutId id="2147484565" r:id="rId10"/>
    <p:sldLayoutId id="2147484566" r:id="rId11"/>
    <p:sldLayoutId id="2147484567" r:id="rId12"/>
    <p:sldLayoutId id="2147484568" r:id="rId13"/>
    <p:sldLayoutId id="2147484569" r:id="rId14"/>
    <p:sldLayoutId id="2147484570" r:id="rId15"/>
    <p:sldLayoutId id="2147484571" r:id="rId16"/>
    <p:sldLayoutId id="21474845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tiff"/><Relationship Id="rId4" Type="http://schemas.openxmlformats.org/officeDocument/2006/relationships/image" Target="../media/image9.tiff"/></Relationships>
</file>

<file path=ppt/slides/_rels/slide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8.xml.rels><?xml version="1.0" encoding="UTF-8" standalone="yes"?>
<Relationships xmlns="http://schemas.openxmlformats.org/package/2006/relationships"><Relationship Id="rId8" Type="http://schemas.openxmlformats.org/officeDocument/2006/relationships/image" Target="../media/image19.tiff"/><Relationship Id="rId3" Type="http://schemas.openxmlformats.org/officeDocument/2006/relationships/hyperlink" Target="https://freshwaterhabitats.org.uk/projects/pondnet/" TargetMode="External"/><Relationship Id="rId7" Type="http://schemas.openxmlformats.org/officeDocument/2006/relationships/image" Target="../media/image18.tif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freshwaterhabitats.org.uk/projects/million-ponds/" TargetMode="External"/><Relationship Id="rId4" Type="http://schemas.openxmlformats.org/officeDocument/2006/relationships/hyperlink" Target="https://www.wcl.org.uk/blueprintforwater.asp"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CCynQVpzzQ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0.xml.rels><?xml version="1.0" encoding="UTF-8" standalone="yes"?>
<Relationships xmlns="http://schemas.openxmlformats.org/package/2006/relationships"><Relationship Id="rId8" Type="http://schemas.openxmlformats.org/officeDocument/2006/relationships/hyperlink" Target="https://www.fba.org.uk/practical-guidance-sampling-and-collecting" TargetMode="External"/><Relationship Id="rId3" Type="http://schemas.openxmlformats.org/officeDocument/2006/relationships/hyperlink" Target="http://jncc.defra.gov.uk/page-2232" TargetMode="External"/><Relationship Id="rId7" Type="http://schemas.openxmlformats.org/officeDocument/2006/relationships/hyperlink" Target="https://freshwaterhabitats.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iucn.org/theme/species/about/species-survival-commission/ssc-committees/freshwater-conservation-committee" TargetMode="External"/><Relationship Id="rId5" Type="http://schemas.openxmlformats.org/officeDocument/2006/relationships/hyperlink" Target="https://www.worldwildlife.org/initiatives/fresh-water" TargetMode="External"/><Relationship Id="rId4" Type="http://schemas.openxmlformats.org/officeDocument/2006/relationships/hyperlink" Target="http://jncc.defra.gov.uk/page-6697" TargetMode="External"/><Relationship Id="rId9" Type="http://schemas.openxmlformats.org/officeDocument/2006/relationships/hyperlink" Target="https://www.nfwf.org/whatwedo/themes/Pages/freshwater.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1027111" y="2281518"/>
            <a:ext cx="10280969" cy="1802802"/>
          </a:xfrm>
        </p:spPr>
        <p:txBody>
          <a:bodyPr/>
          <a:lstStyle/>
          <a:p>
            <a:pPr algn="ctr"/>
            <a:r>
              <a:rPr lang="en-US" sz="7000" b="1" dirty="0">
                <a:solidFill>
                  <a:schemeClr val="tx1">
                    <a:lumMod val="95000"/>
                  </a:schemeClr>
                </a:solidFill>
              </a:rPr>
              <a:t>Small Freshwater habitats</a:t>
            </a:r>
            <a:r>
              <a:rPr lang="en-US" b="1" dirty="0">
                <a:solidFill>
                  <a:schemeClr val="tx1">
                    <a:lumMod val="95000"/>
                  </a:schemeClr>
                </a:solidFill>
              </a:rPr>
              <a:t/>
            </a:r>
            <a:br>
              <a:rPr lang="en-US" b="1" dirty="0">
                <a:solidFill>
                  <a:schemeClr val="tx1">
                    <a:lumMod val="95000"/>
                  </a:schemeClr>
                </a:solidFill>
              </a:rPr>
            </a:br>
            <a:r>
              <a:rPr lang="en-US" sz="3000" dirty="0">
                <a:solidFill>
                  <a:schemeClr val="tx1">
                    <a:lumMod val="95000"/>
                  </a:schemeClr>
                </a:solidFill>
              </a:rPr>
              <a:t>Ponds, Canals, Ditches, Flushes, and Springs</a:t>
            </a:r>
          </a:p>
        </p:txBody>
      </p:sp>
    </p:spTree>
    <p:extLst>
      <p:ext uri="{BB962C8B-B14F-4D97-AF65-F5344CB8AC3E}">
        <p14:creationId xmlns:p14="http://schemas.microsoft.com/office/powerpoint/2010/main" val="2643733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Ponds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478280"/>
            <a:ext cx="5739449" cy="5166359"/>
          </a:xfrm>
        </p:spPr>
        <p:txBody>
          <a:bodyPr>
            <a:normAutofit/>
          </a:bodyPr>
          <a:lstStyle/>
          <a:p>
            <a:pPr marL="0" indent="0">
              <a:buClr>
                <a:schemeClr val="tx1">
                  <a:lumMod val="95000"/>
                </a:schemeClr>
              </a:buClr>
              <a:buNone/>
            </a:pPr>
            <a:r>
              <a:rPr lang="en-US" b="1" dirty="0">
                <a:solidFill>
                  <a:schemeClr val="tx1">
                    <a:lumMod val="95000"/>
                  </a:schemeClr>
                </a:solidFill>
              </a:rPr>
              <a:t>What defines a Pond?...</a:t>
            </a:r>
          </a:p>
          <a:p>
            <a:pPr>
              <a:buClr>
                <a:schemeClr val="tx1">
                  <a:lumMod val="95000"/>
                </a:schemeClr>
              </a:buClr>
            </a:pPr>
            <a:r>
              <a:rPr lang="en-US" dirty="0">
                <a:solidFill>
                  <a:schemeClr val="tx1">
                    <a:lumMod val="95000"/>
                  </a:schemeClr>
                </a:solidFill>
              </a:rPr>
              <a:t>Body of water (normally fresh but sometimes brackish) varying in size between 1 square meter – 2 hectares.</a:t>
            </a:r>
          </a:p>
          <a:p>
            <a:pPr>
              <a:buClr>
                <a:schemeClr val="tx1">
                  <a:lumMod val="95000"/>
                </a:schemeClr>
              </a:buClr>
            </a:pPr>
            <a:r>
              <a:rPr lang="en-US" dirty="0">
                <a:solidFill>
                  <a:schemeClr val="tx1">
                    <a:lumMod val="95000"/>
                  </a:schemeClr>
                </a:solidFill>
              </a:rPr>
              <a:t>Holds water for 4 or more months of the year.</a:t>
            </a:r>
          </a:p>
          <a:p>
            <a:pPr marL="0" indent="0">
              <a:buClr>
                <a:schemeClr val="tx1">
                  <a:lumMod val="95000"/>
                </a:schemeClr>
              </a:buClr>
              <a:buNone/>
            </a:pPr>
            <a:endParaRPr lang="en-US" b="1"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Created by…</a:t>
            </a:r>
          </a:p>
          <a:p>
            <a:pPr>
              <a:buClr>
                <a:schemeClr val="tx1">
                  <a:lumMod val="95000"/>
                </a:schemeClr>
              </a:buClr>
            </a:pPr>
            <a:r>
              <a:rPr lang="en-US" dirty="0">
                <a:solidFill>
                  <a:schemeClr val="tx1">
                    <a:lumMod val="95000"/>
                  </a:schemeClr>
                </a:solidFill>
              </a:rPr>
              <a:t>Manmade</a:t>
            </a:r>
          </a:p>
          <a:p>
            <a:pPr>
              <a:buClr>
                <a:schemeClr val="tx1">
                  <a:lumMod val="95000"/>
                </a:schemeClr>
              </a:buClr>
            </a:pPr>
            <a:r>
              <a:rPr lang="en-US" dirty="0">
                <a:solidFill>
                  <a:schemeClr val="tx1">
                    <a:lumMod val="95000"/>
                  </a:schemeClr>
                </a:solidFill>
              </a:rPr>
              <a:t>Glacier erosion</a:t>
            </a:r>
          </a:p>
          <a:p>
            <a:pPr>
              <a:buClr>
                <a:schemeClr val="tx1">
                  <a:lumMod val="95000"/>
                </a:schemeClr>
              </a:buClr>
            </a:pPr>
            <a:r>
              <a:rPr lang="en-US" dirty="0">
                <a:solidFill>
                  <a:schemeClr val="tx1">
                    <a:lumMod val="95000"/>
                  </a:schemeClr>
                </a:solidFill>
              </a:rPr>
              <a:t>Root pit of fallen tree</a:t>
            </a:r>
          </a:p>
          <a:p>
            <a:pPr>
              <a:buClr>
                <a:schemeClr val="tx1">
                  <a:lumMod val="95000"/>
                </a:schemeClr>
              </a:buClr>
            </a:pPr>
            <a:r>
              <a:rPr lang="en-US" dirty="0">
                <a:solidFill>
                  <a:schemeClr val="tx1">
                    <a:lumMod val="95000"/>
                  </a:schemeClr>
                </a:solidFill>
              </a:rPr>
              <a:t>Animal-made (boars/wolves/bears)</a:t>
            </a:r>
            <a:br>
              <a:rPr lang="en-US" dirty="0">
                <a:solidFill>
                  <a:schemeClr val="tx1">
                    <a:lumMod val="95000"/>
                  </a:schemeClr>
                </a:solidFill>
              </a:rPr>
            </a:br>
            <a:endParaRPr lang="en-US" dirty="0">
              <a:solidFill>
                <a:schemeClr val="tx1">
                  <a:lumMod val="95000"/>
                </a:schemeClr>
              </a:solidFill>
            </a:endParaRPr>
          </a:p>
        </p:txBody>
      </p:sp>
      <p:pic>
        <p:nvPicPr>
          <p:cNvPr id="8" name="Picture 7">
            <a:extLst>
              <a:ext uri="{FF2B5EF4-FFF2-40B4-BE49-F238E27FC236}">
                <a16:creationId xmlns:a16="http://schemas.microsoft.com/office/drawing/2014/main" id="{C5CCA120-5F79-CA4D-BC84-9FE17C970467}"/>
              </a:ext>
            </a:extLst>
          </p:cNvPr>
          <p:cNvPicPr>
            <a:picLocks noChangeAspect="1"/>
          </p:cNvPicPr>
          <p:nvPr/>
        </p:nvPicPr>
        <p:blipFill>
          <a:blip r:embed="rId3"/>
          <a:stretch>
            <a:fillRect/>
          </a:stretch>
        </p:blipFill>
        <p:spPr>
          <a:xfrm>
            <a:off x="6187440" y="1853248"/>
            <a:ext cx="5524500" cy="3822700"/>
          </a:xfrm>
          <a:prstGeom prst="rect">
            <a:avLst/>
          </a:prstGeom>
        </p:spPr>
      </p:pic>
    </p:spTree>
    <p:extLst>
      <p:ext uri="{BB962C8B-B14F-4D97-AF65-F5344CB8AC3E}">
        <p14:creationId xmlns:p14="http://schemas.microsoft.com/office/powerpoint/2010/main" val="2051722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Ponds </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371600"/>
            <a:ext cx="5739449" cy="5273039"/>
          </a:xfrm>
        </p:spPr>
        <p:txBody>
          <a:bodyPr>
            <a:normAutofit/>
          </a:bodyPr>
          <a:lstStyle/>
          <a:p>
            <a:pPr marL="0" indent="0">
              <a:buClr>
                <a:schemeClr val="tx1">
                  <a:lumMod val="95000"/>
                </a:schemeClr>
              </a:buClr>
              <a:buNone/>
            </a:pPr>
            <a:r>
              <a:rPr lang="en-US" b="1" dirty="0">
                <a:solidFill>
                  <a:schemeClr val="tx1">
                    <a:lumMod val="95000"/>
                  </a:schemeClr>
                </a:solidFill>
              </a:rPr>
              <a:t>Importance</a:t>
            </a:r>
          </a:p>
          <a:p>
            <a:pPr>
              <a:buClr>
                <a:schemeClr val="tx1">
                  <a:lumMod val="95000"/>
                </a:schemeClr>
              </a:buClr>
            </a:pPr>
            <a:r>
              <a:rPr lang="en-US" dirty="0">
                <a:solidFill>
                  <a:schemeClr val="tx1">
                    <a:lumMod val="95000"/>
                  </a:schemeClr>
                </a:solidFill>
              </a:rPr>
              <a:t>Support 2/3 of all freshwater species</a:t>
            </a:r>
          </a:p>
          <a:p>
            <a:pPr marL="0" indent="0">
              <a:buClr>
                <a:schemeClr val="tx1">
                  <a:lumMod val="95000"/>
                </a:schemeClr>
              </a:buClr>
              <a:buNone/>
            </a:pPr>
            <a:endParaRPr lang="en-US" b="1"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Half the habitat</a:t>
            </a:r>
            <a:br>
              <a:rPr lang="en-US" b="1" dirty="0">
                <a:solidFill>
                  <a:schemeClr val="tx1">
                    <a:lumMod val="95000"/>
                  </a:schemeClr>
                </a:solidFill>
              </a:rPr>
            </a:br>
            <a:r>
              <a:rPr lang="en-US" sz="1500" dirty="0">
                <a:solidFill>
                  <a:schemeClr val="tx1">
                    <a:lumMod val="95000"/>
                  </a:schemeClr>
                </a:solidFill>
              </a:rPr>
              <a:t>(Freshwater Habitats Trust, 2018)</a:t>
            </a:r>
            <a:endParaRPr lang="en-US" sz="1500" b="1" dirty="0">
              <a:solidFill>
                <a:schemeClr val="tx1">
                  <a:lumMod val="95000"/>
                </a:schemeClr>
              </a:solidFill>
            </a:endParaRPr>
          </a:p>
          <a:p>
            <a:pPr>
              <a:buClr>
                <a:schemeClr val="tx1">
                  <a:lumMod val="95000"/>
                </a:schemeClr>
              </a:buClr>
            </a:pPr>
            <a:r>
              <a:rPr lang="en-US" dirty="0">
                <a:solidFill>
                  <a:schemeClr val="tx1">
                    <a:lumMod val="95000"/>
                  </a:schemeClr>
                </a:solidFill>
              </a:rPr>
              <a:t>50% lost during 20</a:t>
            </a:r>
            <a:r>
              <a:rPr lang="en-US" baseline="30000" dirty="0">
                <a:solidFill>
                  <a:schemeClr val="tx1">
                    <a:lumMod val="95000"/>
                  </a:schemeClr>
                </a:solidFill>
              </a:rPr>
              <a:t>th</a:t>
            </a:r>
            <a:r>
              <a:rPr lang="en-US" dirty="0">
                <a:solidFill>
                  <a:schemeClr val="tx1">
                    <a:lumMod val="95000"/>
                  </a:schemeClr>
                </a:solidFill>
              </a:rPr>
              <a:t> Century</a:t>
            </a:r>
          </a:p>
          <a:p>
            <a:pPr>
              <a:buClr>
                <a:schemeClr val="tx1">
                  <a:lumMod val="95000"/>
                </a:schemeClr>
              </a:buClr>
            </a:pPr>
            <a:r>
              <a:rPr lang="en-US" dirty="0">
                <a:solidFill>
                  <a:schemeClr val="tx1">
                    <a:lumMod val="95000"/>
                  </a:schemeClr>
                </a:solidFill>
              </a:rPr>
              <a:t>Of those, 80% are in poor condition</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Historic use and British culture</a:t>
            </a:r>
          </a:p>
          <a:p>
            <a:pPr>
              <a:buClr>
                <a:schemeClr val="tx1">
                  <a:lumMod val="95000"/>
                </a:schemeClr>
              </a:buClr>
            </a:pPr>
            <a:r>
              <a:rPr lang="en-US" dirty="0">
                <a:solidFill>
                  <a:schemeClr val="tx1">
                    <a:lumMod val="95000"/>
                  </a:schemeClr>
                </a:solidFill>
              </a:rPr>
              <a:t>Farm necessity</a:t>
            </a:r>
          </a:p>
          <a:p>
            <a:pPr>
              <a:buClr>
                <a:schemeClr val="tx1">
                  <a:lumMod val="95000"/>
                </a:schemeClr>
              </a:buClr>
            </a:pPr>
            <a:r>
              <a:rPr lang="en-US" dirty="0">
                <a:solidFill>
                  <a:schemeClr val="tx1">
                    <a:lumMod val="95000"/>
                  </a:schemeClr>
                </a:solidFill>
              </a:rPr>
              <a:t>2x as many ponds in UK 50 years ago</a:t>
            </a:r>
            <a:br>
              <a:rPr lang="en-US" dirty="0">
                <a:solidFill>
                  <a:schemeClr val="tx1">
                    <a:lumMod val="95000"/>
                  </a:schemeClr>
                </a:solidFill>
              </a:rPr>
            </a:br>
            <a:endParaRPr lang="en-US" dirty="0">
              <a:solidFill>
                <a:schemeClr val="tx1">
                  <a:lumMod val="95000"/>
                </a:schemeClr>
              </a:solidFill>
            </a:endParaRPr>
          </a:p>
        </p:txBody>
      </p:sp>
      <p:pic>
        <p:nvPicPr>
          <p:cNvPr id="4" name="Picture 3">
            <a:extLst>
              <a:ext uri="{FF2B5EF4-FFF2-40B4-BE49-F238E27FC236}">
                <a16:creationId xmlns:a16="http://schemas.microsoft.com/office/drawing/2014/main" id="{01EABA78-DED8-984A-90FC-CBC42DDA13A6}"/>
              </a:ext>
            </a:extLst>
          </p:cNvPr>
          <p:cNvPicPr>
            <a:picLocks noChangeAspect="1"/>
          </p:cNvPicPr>
          <p:nvPr/>
        </p:nvPicPr>
        <p:blipFill>
          <a:blip r:embed="rId3"/>
          <a:stretch>
            <a:fillRect/>
          </a:stretch>
        </p:blipFill>
        <p:spPr>
          <a:xfrm>
            <a:off x="5970351" y="1635760"/>
            <a:ext cx="5913120" cy="3942080"/>
          </a:xfrm>
          <a:prstGeom prst="rect">
            <a:avLst/>
          </a:prstGeom>
        </p:spPr>
      </p:pic>
    </p:spTree>
    <p:extLst>
      <p:ext uri="{BB962C8B-B14F-4D97-AF65-F5344CB8AC3E}">
        <p14:creationId xmlns:p14="http://schemas.microsoft.com/office/powerpoint/2010/main" val="371242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Canals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371601"/>
            <a:ext cx="5693729" cy="5288280"/>
          </a:xfrm>
        </p:spPr>
        <p:txBody>
          <a:bodyPr>
            <a:normAutofit/>
          </a:bodyPr>
          <a:lstStyle/>
          <a:p>
            <a:pPr marL="0" indent="0">
              <a:buClr>
                <a:schemeClr val="tx1">
                  <a:lumMod val="95000"/>
                </a:schemeClr>
              </a:buClr>
              <a:buNone/>
            </a:pPr>
            <a:r>
              <a:rPr lang="en-US" b="1" dirty="0">
                <a:solidFill>
                  <a:schemeClr val="tx1">
                    <a:lumMod val="95000"/>
                  </a:schemeClr>
                </a:solidFill>
              </a:rPr>
              <a:t>What defines a Canal?...</a:t>
            </a:r>
          </a:p>
          <a:p>
            <a:pPr>
              <a:buClr>
                <a:schemeClr val="tx1">
                  <a:lumMod val="95000"/>
                </a:schemeClr>
              </a:buClr>
            </a:pPr>
            <a:r>
              <a:rPr lang="en-US" dirty="0">
                <a:solidFill>
                  <a:schemeClr val="tx1">
                    <a:lumMod val="95000"/>
                  </a:schemeClr>
                </a:solidFill>
              </a:rPr>
              <a:t>Man-made waterways</a:t>
            </a:r>
          </a:p>
          <a:p>
            <a:pPr>
              <a:buClr>
                <a:schemeClr val="tx1">
                  <a:lumMod val="95000"/>
                </a:schemeClr>
              </a:buClr>
            </a:pPr>
            <a:r>
              <a:rPr lang="en-US" dirty="0">
                <a:solidFill>
                  <a:schemeClr val="tx1">
                    <a:lumMod val="95000"/>
                  </a:schemeClr>
                </a:solidFill>
              </a:rPr>
              <a:t>Widening/deepening of current waterways.</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Importance</a:t>
            </a:r>
          </a:p>
          <a:p>
            <a:pPr>
              <a:buClr>
                <a:schemeClr val="tx1">
                  <a:lumMod val="95000"/>
                </a:schemeClr>
              </a:buClr>
            </a:pPr>
            <a:r>
              <a:rPr lang="en-US" dirty="0">
                <a:solidFill>
                  <a:schemeClr val="tx1">
                    <a:lumMod val="95000"/>
                  </a:schemeClr>
                </a:solidFill>
              </a:rPr>
              <a:t>Provide habitat for biodiversity in rural areas, towns and cities.</a:t>
            </a:r>
          </a:p>
          <a:p>
            <a:pPr>
              <a:buClr>
                <a:schemeClr val="tx1">
                  <a:lumMod val="95000"/>
                </a:schemeClr>
              </a:buClr>
            </a:pPr>
            <a:r>
              <a:rPr lang="en-US" dirty="0">
                <a:solidFill>
                  <a:schemeClr val="tx1">
                    <a:lumMod val="95000"/>
                  </a:schemeClr>
                </a:solidFill>
              </a:rPr>
              <a:t>Act as Green corridors</a:t>
            </a:r>
          </a:p>
          <a:p>
            <a:pPr>
              <a:buClr>
                <a:schemeClr val="tx1">
                  <a:lumMod val="95000"/>
                </a:schemeClr>
              </a:buClr>
            </a:pPr>
            <a:r>
              <a:rPr lang="en-US" dirty="0">
                <a:solidFill>
                  <a:schemeClr val="tx1">
                    <a:lumMod val="95000"/>
                  </a:schemeClr>
                </a:solidFill>
              </a:rPr>
              <a:t>200 years on </a:t>
            </a:r>
            <a:r>
              <a:rPr lang="en-US" dirty="0">
                <a:solidFill>
                  <a:schemeClr val="tx1">
                    <a:lumMod val="95000"/>
                  </a:schemeClr>
                </a:solidFill>
                <a:sym typeface="Wingdings" pitchFamily="2" charset="2"/>
              </a:rPr>
              <a:t> </a:t>
            </a:r>
            <a:r>
              <a:rPr lang="en-US" dirty="0">
                <a:solidFill>
                  <a:schemeClr val="tx1">
                    <a:lumMod val="95000"/>
                  </a:schemeClr>
                </a:solidFill>
              </a:rPr>
              <a:t>Designated sites</a:t>
            </a:r>
          </a:p>
          <a:p>
            <a:pPr>
              <a:buClr>
                <a:schemeClr val="tx1">
                  <a:lumMod val="95000"/>
                </a:schemeClr>
              </a:buClr>
            </a:pPr>
            <a:r>
              <a:rPr lang="en-US" dirty="0">
                <a:solidFill>
                  <a:schemeClr val="tx1">
                    <a:lumMod val="95000"/>
                  </a:schemeClr>
                </a:solidFill>
              </a:rPr>
              <a:t>Surrounding habitat benefits…</a:t>
            </a:r>
            <a:br>
              <a:rPr lang="en-US" dirty="0">
                <a:solidFill>
                  <a:schemeClr val="tx1">
                    <a:lumMod val="95000"/>
                  </a:schemeClr>
                </a:solidFill>
              </a:rPr>
            </a:br>
            <a:r>
              <a:rPr lang="en-US" b="1" dirty="0">
                <a:solidFill>
                  <a:schemeClr val="tx1">
                    <a:lumMod val="95000"/>
                  </a:schemeClr>
                </a:solidFill>
              </a:rPr>
              <a:t>Waterway banks, towpath verges, hedgerows, cuttings &amp; embankments</a:t>
            </a:r>
            <a:endParaRPr lang="en-US" dirty="0">
              <a:solidFill>
                <a:schemeClr val="tx1">
                  <a:lumMod val="95000"/>
                </a:schemeClr>
              </a:solidFill>
            </a:endParaRPr>
          </a:p>
        </p:txBody>
      </p:sp>
      <p:pic>
        <p:nvPicPr>
          <p:cNvPr id="4" name="Picture 3">
            <a:extLst>
              <a:ext uri="{FF2B5EF4-FFF2-40B4-BE49-F238E27FC236}">
                <a16:creationId xmlns:a16="http://schemas.microsoft.com/office/drawing/2014/main" id="{722C5C9C-51D5-B447-B8C0-AB55683D1446}"/>
              </a:ext>
            </a:extLst>
          </p:cNvPr>
          <p:cNvPicPr>
            <a:picLocks noChangeAspect="1"/>
          </p:cNvPicPr>
          <p:nvPr/>
        </p:nvPicPr>
        <p:blipFill>
          <a:blip r:embed="rId3"/>
          <a:stretch>
            <a:fillRect/>
          </a:stretch>
        </p:blipFill>
        <p:spPr>
          <a:xfrm>
            <a:off x="6035040" y="1651499"/>
            <a:ext cx="5638800" cy="3732349"/>
          </a:xfrm>
          <a:prstGeom prst="rect">
            <a:avLst/>
          </a:prstGeom>
        </p:spPr>
      </p:pic>
      <p:pic>
        <p:nvPicPr>
          <p:cNvPr id="5" name="Picture 4">
            <a:extLst>
              <a:ext uri="{FF2B5EF4-FFF2-40B4-BE49-F238E27FC236}">
                <a16:creationId xmlns:a16="http://schemas.microsoft.com/office/drawing/2014/main" id="{7F6EE5BB-7907-8043-8AE5-037203BB4A15}"/>
              </a:ext>
            </a:extLst>
          </p:cNvPr>
          <p:cNvPicPr>
            <a:picLocks noChangeAspect="1"/>
          </p:cNvPicPr>
          <p:nvPr/>
        </p:nvPicPr>
        <p:blipFill>
          <a:blip r:embed="rId4"/>
          <a:stretch>
            <a:fillRect/>
          </a:stretch>
        </p:blipFill>
        <p:spPr>
          <a:xfrm>
            <a:off x="5555945" y="600960"/>
            <a:ext cx="2639391" cy="1821180"/>
          </a:xfrm>
          <a:prstGeom prst="rect">
            <a:avLst/>
          </a:prstGeom>
        </p:spPr>
      </p:pic>
      <p:pic>
        <p:nvPicPr>
          <p:cNvPr id="6" name="Picture 5">
            <a:extLst>
              <a:ext uri="{FF2B5EF4-FFF2-40B4-BE49-F238E27FC236}">
                <a16:creationId xmlns:a16="http://schemas.microsoft.com/office/drawing/2014/main" id="{12EEA516-D2D2-2049-ABFA-F54AF718EBC1}"/>
              </a:ext>
            </a:extLst>
          </p:cNvPr>
          <p:cNvPicPr>
            <a:picLocks noChangeAspect="1"/>
          </p:cNvPicPr>
          <p:nvPr/>
        </p:nvPicPr>
        <p:blipFill>
          <a:blip r:embed="rId5"/>
          <a:stretch>
            <a:fillRect/>
          </a:stretch>
        </p:blipFill>
        <p:spPr>
          <a:xfrm>
            <a:off x="9662882" y="4871107"/>
            <a:ext cx="2301788" cy="1585278"/>
          </a:xfrm>
          <a:prstGeom prst="rect">
            <a:avLst/>
          </a:prstGeom>
        </p:spPr>
      </p:pic>
    </p:spTree>
    <p:extLst>
      <p:ext uri="{BB962C8B-B14F-4D97-AF65-F5344CB8AC3E}">
        <p14:creationId xmlns:p14="http://schemas.microsoft.com/office/powerpoint/2010/main" val="2329455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Ditches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417321"/>
            <a:ext cx="5180649" cy="5166359"/>
          </a:xfrm>
        </p:spPr>
        <p:txBody>
          <a:bodyPr>
            <a:normAutofit/>
          </a:bodyPr>
          <a:lstStyle/>
          <a:p>
            <a:pPr marL="0" indent="0">
              <a:buClr>
                <a:schemeClr val="tx1">
                  <a:lumMod val="95000"/>
                </a:schemeClr>
              </a:buClr>
              <a:buNone/>
            </a:pPr>
            <a:r>
              <a:rPr lang="en-US" b="1" dirty="0">
                <a:solidFill>
                  <a:schemeClr val="tx1">
                    <a:lumMod val="95000"/>
                  </a:schemeClr>
                </a:solidFill>
              </a:rPr>
              <a:t>What defines a Ditch?...</a:t>
            </a:r>
          </a:p>
          <a:p>
            <a:pPr>
              <a:buClr>
                <a:schemeClr val="tx1">
                  <a:lumMod val="95000"/>
                </a:schemeClr>
              </a:buClr>
            </a:pPr>
            <a:r>
              <a:rPr lang="en-US" dirty="0">
                <a:solidFill>
                  <a:schemeClr val="tx1">
                    <a:lumMod val="95000"/>
                  </a:schemeClr>
                </a:solidFill>
              </a:rPr>
              <a:t>Man-made waterways</a:t>
            </a:r>
          </a:p>
          <a:p>
            <a:pPr>
              <a:buClr>
                <a:schemeClr val="tx1">
                  <a:lumMod val="95000"/>
                </a:schemeClr>
              </a:buClr>
            </a:pPr>
            <a:r>
              <a:rPr lang="en-US" dirty="0">
                <a:solidFill>
                  <a:schemeClr val="tx1">
                    <a:lumMod val="95000"/>
                  </a:schemeClr>
                </a:solidFill>
              </a:rPr>
              <a:t>Used mainly to drain the land</a:t>
            </a:r>
          </a:p>
          <a:p>
            <a:pPr>
              <a:buClr>
                <a:schemeClr val="tx1">
                  <a:lumMod val="95000"/>
                </a:schemeClr>
              </a:buClr>
            </a:pPr>
            <a:r>
              <a:rPr lang="en-US" dirty="0">
                <a:solidFill>
                  <a:schemeClr val="tx1">
                    <a:lumMod val="95000"/>
                  </a:schemeClr>
                </a:solidFill>
              </a:rPr>
              <a:t>Flood management</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Importance</a:t>
            </a:r>
          </a:p>
          <a:p>
            <a:pPr>
              <a:buClr>
                <a:schemeClr val="tx1">
                  <a:lumMod val="95000"/>
                </a:schemeClr>
              </a:buClr>
            </a:pPr>
            <a:r>
              <a:rPr lang="en-US" dirty="0">
                <a:solidFill>
                  <a:schemeClr val="tx1">
                    <a:lumMod val="95000"/>
                  </a:schemeClr>
                </a:solidFill>
              </a:rPr>
              <a:t>Over half a million km of ditches </a:t>
            </a:r>
          </a:p>
          <a:p>
            <a:pPr>
              <a:buClr>
                <a:schemeClr val="tx1">
                  <a:lumMod val="95000"/>
                </a:schemeClr>
              </a:buClr>
            </a:pPr>
            <a:r>
              <a:rPr lang="en-US" dirty="0">
                <a:solidFill>
                  <a:schemeClr val="tx1">
                    <a:lumMod val="95000"/>
                  </a:schemeClr>
                </a:solidFill>
              </a:rPr>
              <a:t>Fenland ditches - as rich in biodiversity as best rivers in the UK, with higher macroinvertebrate species richness.</a:t>
            </a:r>
          </a:p>
          <a:p>
            <a:pPr>
              <a:buClr>
                <a:schemeClr val="tx1">
                  <a:lumMod val="95000"/>
                </a:schemeClr>
              </a:buClr>
            </a:pPr>
            <a:r>
              <a:rPr lang="en-US" dirty="0">
                <a:solidFill>
                  <a:schemeClr val="tx1">
                    <a:lumMod val="95000"/>
                  </a:schemeClr>
                </a:solidFill>
              </a:rPr>
              <a:t>Provide habitat for significant species</a:t>
            </a:r>
          </a:p>
        </p:txBody>
      </p:sp>
      <p:pic>
        <p:nvPicPr>
          <p:cNvPr id="5" name="Picture 4">
            <a:extLst>
              <a:ext uri="{FF2B5EF4-FFF2-40B4-BE49-F238E27FC236}">
                <a16:creationId xmlns:a16="http://schemas.microsoft.com/office/drawing/2014/main" id="{3477AFBA-1810-A343-A31B-A85847D3C495}"/>
              </a:ext>
            </a:extLst>
          </p:cNvPr>
          <p:cNvPicPr>
            <a:picLocks noChangeAspect="1"/>
          </p:cNvPicPr>
          <p:nvPr/>
        </p:nvPicPr>
        <p:blipFill>
          <a:blip r:embed="rId3"/>
          <a:stretch>
            <a:fillRect/>
          </a:stretch>
        </p:blipFill>
        <p:spPr>
          <a:xfrm>
            <a:off x="6731000" y="2682240"/>
            <a:ext cx="5140960" cy="3855720"/>
          </a:xfrm>
          <a:prstGeom prst="rect">
            <a:avLst/>
          </a:prstGeom>
        </p:spPr>
      </p:pic>
      <p:pic>
        <p:nvPicPr>
          <p:cNvPr id="7" name="Picture 6">
            <a:extLst>
              <a:ext uri="{FF2B5EF4-FFF2-40B4-BE49-F238E27FC236}">
                <a16:creationId xmlns:a16="http://schemas.microsoft.com/office/drawing/2014/main" id="{99250BEA-B92D-B041-9CE4-DB64E0A9E951}"/>
              </a:ext>
            </a:extLst>
          </p:cNvPr>
          <p:cNvPicPr>
            <a:picLocks noChangeAspect="1"/>
          </p:cNvPicPr>
          <p:nvPr/>
        </p:nvPicPr>
        <p:blipFill>
          <a:blip r:embed="rId4"/>
          <a:stretch>
            <a:fillRect/>
          </a:stretch>
        </p:blipFill>
        <p:spPr>
          <a:xfrm>
            <a:off x="5590594" y="392748"/>
            <a:ext cx="3556000" cy="2921000"/>
          </a:xfrm>
          <a:prstGeom prst="rect">
            <a:avLst/>
          </a:prstGeom>
        </p:spPr>
      </p:pic>
    </p:spTree>
    <p:extLst>
      <p:ext uri="{BB962C8B-B14F-4D97-AF65-F5344CB8AC3E}">
        <p14:creationId xmlns:p14="http://schemas.microsoft.com/office/powerpoint/2010/main" val="29424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Flushes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645919"/>
            <a:ext cx="5693729" cy="5013961"/>
          </a:xfrm>
        </p:spPr>
        <p:txBody>
          <a:bodyPr>
            <a:normAutofit/>
          </a:bodyPr>
          <a:lstStyle/>
          <a:p>
            <a:pPr marL="0" indent="0">
              <a:buClr>
                <a:schemeClr val="tx1">
                  <a:lumMod val="95000"/>
                </a:schemeClr>
              </a:buClr>
              <a:buNone/>
            </a:pPr>
            <a:r>
              <a:rPr lang="en-US" b="1" dirty="0">
                <a:solidFill>
                  <a:schemeClr val="tx1">
                    <a:lumMod val="95000"/>
                  </a:schemeClr>
                </a:solidFill>
              </a:rPr>
              <a:t>What defines a Canal?...</a:t>
            </a:r>
          </a:p>
          <a:p>
            <a:pPr>
              <a:buClr>
                <a:schemeClr val="tx1">
                  <a:lumMod val="95000"/>
                </a:schemeClr>
              </a:buClr>
            </a:pPr>
            <a:r>
              <a:rPr lang="en-US" dirty="0">
                <a:solidFill>
                  <a:schemeClr val="tx1">
                    <a:lumMod val="95000"/>
                  </a:schemeClr>
                </a:solidFill>
              </a:rPr>
              <a:t>Underground water flowing out, creating saturated patch. </a:t>
            </a:r>
          </a:p>
          <a:p>
            <a:pPr marL="0" indent="0">
              <a:buClr>
                <a:schemeClr val="tx1">
                  <a:lumMod val="95000"/>
                </a:schemeClr>
              </a:buClr>
              <a:buNone/>
            </a:pP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Importance</a:t>
            </a:r>
          </a:p>
          <a:p>
            <a:pPr>
              <a:buClr>
                <a:schemeClr val="tx1">
                  <a:lumMod val="95000"/>
                </a:schemeClr>
              </a:buClr>
            </a:pPr>
            <a:r>
              <a:rPr lang="en-US" dirty="0">
                <a:solidFill>
                  <a:schemeClr val="tx1">
                    <a:lumMod val="95000"/>
                  </a:schemeClr>
                </a:solidFill>
              </a:rPr>
              <a:t>Count/Survey deficient</a:t>
            </a:r>
          </a:p>
          <a:p>
            <a:pPr>
              <a:buClr>
                <a:schemeClr val="tx1">
                  <a:lumMod val="95000"/>
                </a:schemeClr>
              </a:buClr>
            </a:pPr>
            <a:r>
              <a:rPr lang="en-US" dirty="0">
                <a:solidFill>
                  <a:schemeClr val="tx1">
                    <a:lumMod val="95000"/>
                  </a:schemeClr>
                </a:solidFill>
              </a:rPr>
              <a:t>Support variety of wetland plants and invertebrates.</a:t>
            </a:r>
          </a:p>
          <a:p>
            <a:pPr>
              <a:buClr>
                <a:schemeClr val="tx1">
                  <a:lumMod val="95000"/>
                </a:schemeClr>
              </a:buClr>
            </a:pPr>
            <a:r>
              <a:rPr lang="en-US" dirty="0">
                <a:solidFill>
                  <a:schemeClr val="tx1">
                    <a:lumMod val="95000"/>
                  </a:schemeClr>
                </a:solidFill>
              </a:rPr>
              <a:t>Endangered mosses, liverworts and uncommon smaller animals.</a:t>
            </a:r>
          </a:p>
        </p:txBody>
      </p:sp>
      <p:pic>
        <p:nvPicPr>
          <p:cNvPr id="5" name="Picture 4">
            <a:extLst>
              <a:ext uri="{FF2B5EF4-FFF2-40B4-BE49-F238E27FC236}">
                <a16:creationId xmlns:a16="http://schemas.microsoft.com/office/drawing/2014/main" id="{A49DB205-8A04-B14E-8D3F-76079F7A97D0}"/>
              </a:ext>
            </a:extLst>
          </p:cNvPr>
          <p:cNvPicPr>
            <a:picLocks noChangeAspect="1"/>
          </p:cNvPicPr>
          <p:nvPr/>
        </p:nvPicPr>
        <p:blipFill>
          <a:blip r:embed="rId3"/>
          <a:stretch>
            <a:fillRect/>
          </a:stretch>
        </p:blipFill>
        <p:spPr>
          <a:xfrm>
            <a:off x="6625872" y="2247899"/>
            <a:ext cx="5080000" cy="3810000"/>
          </a:xfrm>
          <a:prstGeom prst="rect">
            <a:avLst/>
          </a:prstGeom>
        </p:spPr>
      </p:pic>
      <p:pic>
        <p:nvPicPr>
          <p:cNvPr id="7" name="Picture 6">
            <a:extLst>
              <a:ext uri="{FF2B5EF4-FFF2-40B4-BE49-F238E27FC236}">
                <a16:creationId xmlns:a16="http://schemas.microsoft.com/office/drawing/2014/main" id="{7801A6F8-9971-8A42-BDEA-6152C9E1A024}"/>
              </a:ext>
            </a:extLst>
          </p:cNvPr>
          <p:cNvPicPr>
            <a:picLocks noChangeAspect="1"/>
          </p:cNvPicPr>
          <p:nvPr/>
        </p:nvPicPr>
        <p:blipFill>
          <a:blip r:embed="rId4"/>
          <a:stretch>
            <a:fillRect/>
          </a:stretch>
        </p:blipFill>
        <p:spPr>
          <a:xfrm>
            <a:off x="6339840" y="452718"/>
            <a:ext cx="2826032" cy="2564802"/>
          </a:xfrm>
          <a:prstGeom prst="rect">
            <a:avLst/>
          </a:prstGeom>
        </p:spPr>
      </p:pic>
    </p:spTree>
    <p:extLst>
      <p:ext uri="{BB962C8B-B14F-4D97-AF65-F5344CB8AC3E}">
        <p14:creationId xmlns:p14="http://schemas.microsoft.com/office/powerpoint/2010/main" val="1311540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Springs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645919"/>
            <a:ext cx="5693729" cy="5013961"/>
          </a:xfrm>
        </p:spPr>
        <p:txBody>
          <a:bodyPr>
            <a:normAutofit/>
          </a:bodyPr>
          <a:lstStyle/>
          <a:p>
            <a:pPr marL="0" indent="0">
              <a:buClr>
                <a:schemeClr val="tx1">
                  <a:lumMod val="95000"/>
                </a:schemeClr>
              </a:buClr>
              <a:buNone/>
            </a:pPr>
            <a:r>
              <a:rPr lang="en-US" b="1" dirty="0">
                <a:solidFill>
                  <a:schemeClr val="tx1">
                    <a:lumMod val="95000"/>
                  </a:schemeClr>
                </a:solidFill>
              </a:rPr>
              <a:t>What defines a Canal?...</a:t>
            </a:r>
          </a:p>
          <a:p>
            <a:pPr>
              <a:buClr>
                <a:schemeClr val="tx1">
                  <a:lumMod val="95000"/>
                </a:schemeClr>
              </a:buClr>
            </a:pPr>
            <a:r>
              <a:rPr lang="en-US" dirty="0">
                <a:solidFill>
                  <a:schemeClr val="tx1">
                    <a:lumMod val="95000"/>
                  </a:schemeClr>
                </a:solidFill>
              </a:rPr>
              <a:t>Underground water flowing out – start of streams and ponds.</a:t>
            </a:r>
          </a:p>
          <a:p>
            <a:pPr marL="0" indent="0">
              <a:buClr>
                <a:schemeClr val="tx1">
                  <a:lumMod val="95000"/>
                </a:schemeClr>
              </a:buClr>
              <a:buNone/>
            </a:pP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Importance</a:t>
            </a:r>
          </a:p>
          <a:p>
            <a:pPr>
              <a:buClr>
                <a:schemeClr val="tx1">
                  <a:lumMod val="95000"/>
                </a:schemeClr>
              </a:buClr>
            </a:pPr>
            <a:r>
              <a:rPr lang="en-US" dirty="0">
                <a:solidFill>
                  <a:schemeClr val="tx1">
                    <a:lumMod val="95000"/>
                  </a:schemeClr>
                </a:solidFill>
              </a:rPr>
              <a:t>Key habitat for small plants and animals.</a:t>
            </a:r>
          </a:p>
          <a:p>
            <a:pPr>
              <a:buClr>
                <a:schemeClr val="tx1">
                  <a:lumMod val="95000"/>
                </a:schemeClr>
              </a:buClr>
            </a:pPr>
            <a:r>
              <a:rPr lang="en-US" dirty="0">
                <a:solidFill>
                  <a:schemeClr val="tx1">
                    <a:lumMod val="95000"/>
                  </a:schemeClr>
                </a:solidFill>
              </a:rPr>
              <a:t>Support </a:t>
            </a:r>
            <a:r>
              <a:rPr lang="en-US" dirty="0" err="1">
                <a:solidFill>
                  <a:schemeClr val="tx1">
                    <a:lumMod val="95000"/>
                  </a:schemeClr>
                </a:solidFill>
              </a:rPr>
              <a:t>specialised</a:t>
            </a:r>
            <a:r>
              <a:rPr lang="en-US" dirty="0">
                <a:solidFill>
                  <a:schemeClr val="tx1">
                    <a:lumMod val="95000"/>
                  </a:schemeClr>
                </a:solidFill>
              </a:rPr>
              <a:t>/often understudied species which require cool, permanent flows.</a:t>
            </a:r>
          </a:p>
          <a:p>
            <a:pPr>
              <a:buClr>
                <a:schemeClr val="tx1">
                  <a:lumMod val="95000"/>
                </a:schemeClr>
              </a:buClr>
            </a:pPr>
            <a:r>
              <a:rPr lang="en-US" dirty="0">
                <a:solidFill>
                  <a:schemeClr val="tx1">
                    <a:lumMod val="95000"/>
                  </a:schemeClr>
                </a:solidFill>
              </a:rPr>
              <a:t>Endangered Southern Damselfly </a:t>
            </a:r>
          </a:p>
        </p:txBody>
      </p:sp>
      <p:pic>
        <p:nvPicPr>
          <p:cNvPr id="6" name="Picture 5">
            <a:extLst>
              <a:ext uri="{FF2B5EF4-FFF2-40B4-BE49-F238E27FC236}">
                <a16:creationId xmlns:a16="http://schemas.microsoft.com/office/drawing/2014/main" id="{13FCE58A-36F8-1547-8265-0CD5AA74A8AA}"/>
              </a:ext>
            </a:extLst>
          </p:cNvPr>
          <p:cNvPicPr>
            <a:picLocks noChangeAspect="1"/>
          </p:cNvPicPr>
          <p:nvPr/>
        </p:nvPicPr>
        <p:blipFill>
          <a:blip r:embed="rId3"/>
          <a:stretch>
            <a:fillRect/>
          </a:stretch>
        </p:blipFill>
        <p:spPr>
          <a:xfrm>
            <a:off x="7193280" y="2008646"/>
            <a:ext cx="4532340" cy="4478060"/>
          </a:xfrm>
          <a:prstGeom prst="rect">
            <a:avLst/>
          </a:prstGeom>
        </p:spPr>
      </p:pic>
      <p:pic>
        <p:nvPicPr>
          <p:cNvPr id="7" name="Picture 6">
            <a:extLst>
              <a:ext uri="{FF2B5EF4-FFF2-40B4-BE49-F238E27FC236}">
                <a16:creationId xmlns:a16="http://schemas.microsoft.com/office/drawing/2014/main" id="{DE19EEF6-60B4-F344-BEAE-9E66E79B0C4D}"/>
              </a:ext>
            </a:extLst>
          </p:cNvPr>
          <p:cNvPicPr>
            <a:picLocks noChangeAspect="1"/>
          </p:cNvPicPr>
          <p:nvPr/>
        </p:nvPicPr>
        <p:blipFill>
          <a:blip r:embed="rId4"/>
          <a:stretch>
            <a:fillRect/>
          </a:stretch>
        </p:blipFill>
        <p:spPr>
          <a:xfrm>
            <a:off x="6339840" y="723264"/>
            <a:ext cx="3292033" cy="1845310"/>
          </a:xfrm>
          <a:prstGeom prst="rect">
            <a:avLst/>
          </a:prstGeom>
        </p:spPr>
      </p:pic>
    </p:spTree>
    <p:extLst>
      <p:ext uri="{BB962C8B-B14F-4D97-AF65-F5344CB8AC3E}">
        <p14:creationId xmlns:p14="http://schemas.microsoft.com/office/powerpoint/2010/main" val="145157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579120"/>
            <a:ext cx="9404723" cy="1274128"/>
          </a:xfrm>
        </p:spPr>
        <p:txBody>
          <a:bodyPr/>
          <a:lstStyle/>
          <a:p>
            <a:r>
              <a:rPr lang="en-US" b="1" dirty="0">
                <a:solidFill>
                  <a:schemeClr val="tx1">
                    <a:lumMod val="95000"/>
                  </a:schemeClr>
                </a:solidFill>
              </a:rPr>
              <a:t>Support for smaller waterbodies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853248"/>
            <a:ext cx="9016049" cy="4623752"/>
          </a:xfrm>
        </p:spPr>
        <p:txBody>
          <a:bodyPr>
            <a:normAutofit/>
          </a:bodyPr>
          <a:lstStyle/>
          <a:p>
            <a:pPr marL="0" indent="0">
              <a:buClr>
                <a:schemeClr val="tx1">
                  <a:lumMod val="95000"/>
                </a:schemeClr>
              </a:buClr>
              <a:buNone/>
            </a:pPr>
            <a:r>
              <a:rPr lang="en-US" dirty="0">
                <a:solidFill>
                  <a:schemeClr val="tx1">
                    <a:lumMod val="95000"/>
                  </a:schemeClr>
                </a:solidFill>
              </a:rPr>
              <a:t>Challenging to gain support and protection…</a:t>
            </a:r>
            <a:br>
              <a:rPr lang="en-US" dirty="0">
                <a:solidFill>
                  <a:schemeClr val="tx1">
                    <a:lumMod val="95000"/>
                  </a:schemeClr>
                </a:solidFill>
              </a:rPr>
            </a:br>
            <a:endParaRPr lang="en-US" dirty="0">
              <a:solidFill>
                <a:schemeClr val="tx1">
                  <a:lumMod val="95000"/>
                </a:schemeClr>
              </a:solidFill>
            </a:endParaRPr>
          </a:p>
          <a:p>
            <a:pPr>
              <a:buClr>
                <a:schemeClr val="tx1">
                  <a:lumMod val="95000"/>
                </a:schemeClr>
              </a:buClr>
            </a:pPr>
            <a:r>
              <a:rPr lang="en-US" b="1" dirty="0" err="1">
                <a:solidFill>
                  <a:schemeClr val="tx1">
                    <a:lumMod val="95000"/>
                  </a:schemeClr>
                </a:solidFill>
              </a:rPr>
              <a:t>PondNet</a:t>
            </a:r>
            <a:r>
              <a:rPr lang="en-US" b="1" dirty="0">
                <a:solidFill>
                  <a:schemeClr val="tx1">
                    <a:lumMod val="95000"/>
                  </a:schemeClr>
                </a:solidFill>
              </a:rPr>
              <a:t> –</a:t>
            </a:r>
            <a:r>
              <a:rPr lang="en-US" dirty="0">
                <a:solidFill>
                  <a:schemeClr val="tx1">
                    <a:lumMod val="95000"/>
                  </a:schemeClr>
                </a:solidFill>
              </a:rPr>
              <a:t> national volunteer survey</a:t>
            </a:r>
            <a:br>
              <a:rPr lang="en-US" dirty="0">
                <a:solidFill>
                  <a:schemeClr val="tx1">
                    <a:lumMod val="95000"/>
                  </a:schemeClr>
                </a:solidFill>
              </a:rPr>
            </a:br>
            <a:r>
              <a:rPr lang="en-US" b="1" dirty="0">
                <a:solidFill>
                  <a:schemeClr val="tx1">
                    <a:lumMod val="95000"/>
                  </a:schemeClr>
                </a:solidFill>
                <a:hlinkClick r:id="rId3"/>
              </a:rPr>
              <a:t>https://freshwaterhabitats.org.uk/projects/pondnet/</a:t>
            </a:r>
            <a:r>
              <a:rPr lang="en-US" b="1" dirty="0">
                <a:solidFill>
                  <a:schemeClr val="tx1">
                    <a:lumMod val="95000"/>
                  </a:schemeClr>
                </a:solidFill>
              </a:rPr>
              <a:t> </a:t>
            </a:r>
          </a:p>
          <a:p>
            <a:pPr marL="0" indent="0">
              <a:buClr>
                <a:schemeClr val="tx1">
                  <a:lumMod val="95000"/>
                </a:schemeClr>
              </a:buClr>
              <a:buNone/>
            </a:pPr>
            <a:endParaRPr lang="en-US" b="1" dirty="0">
              <a:solidFill>
                <a:schemeClr val="tx1">
                  <a:lumMod val="95000"/>
                </a:schemeClr>
              </a:solidFill>
            </a:endParaRPr>
          </a:p>
          <a:p>
            <a:pPr>
              <a:buClr>
                <a:schemeClr val="tx1">
                  <a:lumMod val="95000"/>
                </a:schemeClr>
              </a:buClr>
            </a:pPr>
            <a:r>
              <a:rPr lang="en-US" dirty="0">
                <a:solidFill>
                  <a:schemeClr val="tx1">
                    <a:lumMod val="95000"/>
                  </a:schemeClr>
                </a:solidFill>
              </a:rPr>
              <a:t>Wildlife and Countryside Link’s </a:t>
            </a:r>
            <a:r>
              <a:rPr lang="en-US" b="1" dirty="0">
                <a:solidFill>
                  <a:schemeClr val="tx1">
                    <a:lumMod val="95000"/>
                  </a:schemeClr>
                </a:solidFill>
              </a:rPr>
              <a:t>Blueprint for Water Campaign Group </a:t>
            </a:r>
            <a:r>
              <a:rPr lang="en-US" dirty="0">
                <a:solidFill>
                  <a:schemeClr val="tx1">
                    <a:lumMod val="95000"/>
                  </a:schemeClr>
                </a:solidFill>
              </a:rPr>
              <a:t>– </a:t>
            </a:r>
            <a:br>
              <a:rPr lang="en-US" dirty="0">
                <a:solidFill>
                  <a:schemeClr val="tx1">
                    <a:lumMod val="95000"/>
                  </a:schemeClr>
                </a:solidFill>
              </a:rPr>
            </a:br>
            <a:r>
              <a:rPr lang="en-US" dirty="0">
                <a:solidFill>
                  <a:schemeClr val="tx1">
                    <a:lumMod val="95000"/>
                  </a:schemeClr>
                </a:solidFill>
              </a:rPr>
              <a:t>coalition of orgs </a:t>
            </a:r>
            <a:r>
              <a:rPr lang="en-US" b="1" dirty="0">
                <a:solidFill>
                  <a:schemeClr val="tx1">
                    <a:lumMod val="95000"/>
                  </a:schemeClr>
                </a:solidFill>
                <a:hlinkClick r:id="rId4"/>
              </a:rPr>
              <a:t>https://www.wcl.org.uk/blueprintforwater.asp</a:t>
            </a:r>
            <a:r>
              <a:rPr lang="en-US" b="1" dirty="0">
                <a:solidFill>
                  <a:schemeClr val="tx1">
                    <a:lumMod val="95000"/>
                  </a:schemeClr>
                </a:solidFill>
              </a:rPr>
              <a:t> </a:t>
            </a:r>
            <a:r>
              <a:rPr lang="en-US" dirty="0">
                <a:solidFill>
                  <a:schemeClr val="tx1">
                    <a:lumMod val="95000"/>
                  </a:schemeClr>
                </a:solidFill>
              </a:rPr>
              <a:t/>
            </a:r>
            <a:br>
              <a:rPr lang="en-US" dirty="0">
                <a:solidFill>
                  <a:schemeClr val="tx1">
                    <a:lumMod val="95000"/>
                  </a:schemeClr>
                </a:solidFill>
              </a:rPr>
            </a:br>
            <a:endParaRPr lang="en-US" dirty="0">
              <a:solidFill>
                <a:schemeClr val="tx1">
                  <a:lumMod val="95000"/>
                </a:schemeClr>
              </a:solidFill>
            </a:endParaRPr>
          </a:p>
          <a:p>
            <a:pPr>
              <a:buClr>
                <a:schemeClr val="tx1">
                  <a:lumMod val="95000"/>
                </a:schemeClr>
              </a:buClr>
            </a:pPr>
            <a:r>
              <a:rPr lang="en-US" b="1" dirty="0">
                <a:solidFill>
                  <a:schemeClr val="tx1">
                    <a:lumMod val="95000"/>
                  </a:schemeClr>
                </a:solidFill>
              </a:rPr>
              <a:t>Million Ponds Project – </a:t>
            </a:r>
            <a:r>
              <a:rPr lang="en-US" dirty="0">
                <a:solidFill>
                  <a:schemeClr val="tx1">
                    <a:lumMod val="95000"/>
                  </a:schemeClr>
                </a:solidFill>
              </a:rPr>
              <a:t>creation of a network of ponds</a:t>
            </a:r>
            <a:br>
              <a:rPr lang="en-US" dirty="0">
                <a:solidFill>
                  <a:schemeClr val="tx1">
                    <a:lumMod val="95000"/>
                  </a:schemeClr>
                </a:solidFill>
              </a:rPr>
            </a:br>
            <a:r>
              <a:rPr lang="en-US" b="1" dirty="0">
                <a:solidFill>
                  <a:schemeClr val="tx1">
                    <a:lumMod val="95000"/>
                  </a:schemeClr>
                </a:solidFill>
                <a:hlinkClick r:id="rId5"/>
              </a:rPr>
              <a:t>https://freshwaterhabitats.org.uk/projects/million-ponds/</a:t>
            </a:r>
            <a:r>
              <a:rPr lang="en-US" b="1" dirty="0">
                <a:solidFill>
                  <a:schemeClr val="tx1">
                    <a:lumMod val="95000"/>
                  </a:schemeClr>
                </a:solidFill>
              </a:rPr>
              <a:t> </a:t>
            </a:r>
          </a:p>
          <a:p>
            <a:pPr marL="0" indent="0">
              <a:buClr>
                <a:schemeClr val="tx1">
                  <a:lumMod val="95000"/>
                </a:schemeClr>
              </a:buClr>
              <a:buNone/>
            </a:pPr>
            <a:endParaRPr lang="en-US" dirty="0">
              <a:solidFill>
                <a:schemeClr val="tx1">
                  <a:lumMod val="95000"/>
                </a:schemeClr>
              </a:solidFill>
            </a:endParaRPr>
          </a:p>
        </p:txBody>
      </p:sp>
      <p:pic>
        <p:nvPicPr>
          <p:cNvPr id="5" name="Picture 4">
            <a:extLst>
              <a:ext uri="{FF2B5EF4-FFF2-40B4-BE49-F238E27FC236}">
                <a16:creationId xmlns:a16="http://schemas.microsoft.com/office/drawing/2014/main" id="{D7B0137F-32E6-CA43-9EFB-1E89B48152A8}"/>
              </a:ext>
            </a:extLst>
          </p:cNvPr>
          <p:cNvPicPr>
            <a:picLocks noChangeAspect="1"/>
          </p:cNvPicPr>
          <p:nvPr/>
        </p:nvPicPr>
        <p:blipFill>
          <a:blip r:embed="rId6"/>
          <a:stretch>
            <a:fillRect/>
          </a:stretch>
        </p:blipFill>
        <p:spPr>
          <a:xfrm rot="1071066">
            <a:off x="9412026" y="5068021"/>
            <a:ext cx="2096770" cy="975242"/>
          </a:xfrm>
          <a:prstGeom prst="rect">
            <a:avLst/>
          </a:prstGeom>
        </p:spPr>
      </p:pic>
      <p:pic>
        <p:nvPicPr>
          <p:cNvPr id="6" name="Picture 5">
            <a:extLst>
              <a:ext uri="{FF2B5EF4-FFF2-40B4-BE49-F238E27FC236}">
                <a16:creationId xmlns:a16="http://schemas.microsoft.com/office/drawing/2014/main" id="{646CF944-C144-4D44-B8EB-B16AF19FCACF}"/>
              </a:ext>
            </a:extLst>
          </p:cNvPr>
          <p:cNvPicPr>
            <a:picLocks noChangeAspect="1"/>
          </p:cNvPicPr>
          <p:nvPr/>
        </p:nvPicPr>
        <p:blipFill>
          <a:blip r:embed="rId7"/>
          <a:stretch>
            <a:fillRect/>
          </a:stretch>
        </p:blipFill>
        <p:spPr>
          <a:xfrm rot="20798382">
            <a:off x="8042945" y="1743883"/>
            <a:ext cx="2357120" cy="798379"/>
          </a:xfrm>
          <a:prstGeom prst="rect">
            <a:avLst/>
          </a:prstGeom>
        </p:spPr>
      </p:pic>
      <p:pic>
        <p:nvPicPr>
          <p:cNvPr id="7" name="Picture 6">
            <a:extLst>
              <a:ext uri="{FF2B5EF4-FFF2-40B4-BE49-F238E27FC236}">
                <a16:creationId xmlns:a16="http://schemas.microsoft.com/office/drawing/2014/main" id="{4BD1EB90-A418-EC45-A857-84FC6FCA4605}"/>
              </a:ext>
            </a:extLst>
          </p:cNvPr>
          <p:cNvPicPr>
            <a:picLocks noChangeAspect="1"/>
          </p:cNvPicPr>
          <p:nvPr/>
        </p:nvPicPr>
        <p:blipFill>
          <a:blip r:embed="rId8"/>
          <a:stretch>
            <a:fillRect/>
          </a:stretch>
        </p:blipFill>
        <p:spPr>
          <a:xfrm>
            <a:off x="9753601" y="3083580"/>
            <a:ext cx="1854200" cy="1112520"/>
          </a:xfrm>
          <a:prstGeom prst="rect">
            <a:avLst/>
          </a:prstGeom>
        </p:spPr>
      </p:pic>
    </p:spTree>
    <p:extLst>
      <p:ext uri="{BB962C8B-B14F-4D97-AF65-F5344CB8AC3E}">
        <p14:creationId xmlns:p14="http://schemas.microsoft.com/office/powerpoint/2010/main" val="3691463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300318"/>
            <a:ext cx="9404723" cy="1400530"/>
          </a:xfrm>
        </p:spPr>
        <p:txBody>
          <a:bodyPr/>
          <a:lstStyle/>
          <a:p>
            <a:r>
              <a:rPr lang="en-US" b="1" dirty="0">
                <a:solidFill>
                  <a:schemeClr val="tx1">
                    <a:lumMod val="95000"/>
                  </a:schemeClr>
                </a:solidFill>
              </a:rPr>
              <a:t>Pollution and it’s impacts on Freshwater environments…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3286442"/>
            <a:ext cx="5693729" cy="3297238"/>
          </a:xfrm>
        </p:spPr>
        <p:txBody>
          <a:bodyPr>
            <a:normAutofit/>
          </a:bodyPr>
          <a:lstStyle/>
          <a:p>
            <a:pPr marL="0" indent="0">
              <a:buClr>
                <a:schemeClr val="tx1">
                  <a:lumMod val="95000"/>
                </a:schemeClr>
              </a:buClr>
              <a:buNone/>
            </a:pPr>
            <a:r>
              <a:rPr lang="en-US" sz="2500" b="1" dirty="0">
                <a:solidFill>
                  <a:schemeClr val="tx1">
                    <a:lumMod val="95000"/>
                  </a:schemeClr>
                </a:solidFill>
              </a:rPr>
              <a:t>Key categories:</a:t>
            </a:r>
          </a:p>
          <a:p>
            <a:pPr marL="0" indent="0">
              <a:buClr>
                <a:schemeClr val="tx1">
                  <a:lumMod val="95000"/>
                </a:schemeClr>
              </a:buClr>
              <a:buNone/>
            </a:pPr>
            <a:endParaRPr lang="en-US" sz="1000" b="1" dirty="0">
              <a:solidFill>
                <a:schemeClr val="tx1">
                  <a:lumMod val="95000"/>
                </a:schemeClr>
              </a:solidFill>
            </a:endParaRPr>
          </a:p>
          <a:p>
            <a:pPr>
              <a:buClr>
                <a:schemeClr val="tx1">
                  <a:lumMod val="95000"/>
                </a:schemeClr>
              </a:buClr>
            </a:pPr>
            <a:r>
              <a:rPr lang="en-US" b="1" dirty="0">
                <a:solidFill>
                  <a:schemeClr val="tx1">
                    <a:lumMod val="95000"/>
                  </a:schemeClr>
                </a:solidFill>
              </a:rPr>
              <a:t>Non-Toxic Pollutants</a:t>
            </a:r>
          </a:p>
          <a:p>
            <a:pPr>
              <a:buClr>
                <a:schemeClr val="tx1">
                  <a:lumMod val="95000"/>
                </a:schemeClr>
              </a:buClr>
            </a:pPr>
            <a:r>
              <a:rPr lang="en-US" b="1" dirty="0">
                <a:solidFill>
                  <a:schemeClr val="tx1">
                    <a:lumMod val="95000"/>
                  </a:schemeClr>
                </a:solidFill>
              </a:rPr>
              <a:t>Toxic Pollutants</a:t>
            </a:r>
          </a:p>
          <a:p>
            <a:pPr>
              <a:buClr>
                <a:schemeClr val="tx1">
                  <a:lumMod val="95000"/>
                </a:schemeClr>
              </a:buClr>
            </a:pPr>
            <a:r>
              <a:rPr lang="en-US" b="1" dirty="0">
                <a:solidFill>
                  <a:schemeClr val="tx1">
                    <a:lumMod val="95000"/>
                  </a:schemeClr>
                </a:solidFill>
              </a:rPr>
              <a:t>Siltation</a:t>
            </a:r>
          </a:p>
          <a:p>
            <a:pPr>
              <a:buClr>
                <a:schemeClr val="tx1">
                  <a:lumMod val="95000"/>
                </a:schemeClr>
              </a:buClr>
            </a:pPr>
            <a:r>
              <a:rPr lang="en-US" b="1" dirty="0">
                <a:solidFill>
                  <a:schemeClr val="tx1">
                    <a:lumMod val="95000"/>
                  </a:schemeClr>
                </a:solidFill>
              </a:rPr>
              <a:t>Thermal Pollutants</a:t>
            </a:r>
          </a:p>
          <a:p>
            <a:pPr>
              <a:buClr>
                <a:schemeClr val="tx1">
                  <a:lumMod val="95000"/>
                </a:schemeClr>
              </a:buClr>
            </a:pPr>
            <a:r>
              <a:rPr lang="en-US" b="1" dirty="0">
                <a:solidFill>
                  <a:schemeClr val="tx1">
                    <a:lumMod val="95000"/>
                  </a:schemeClr>
                </a:solidFill>
              </a:rPr>
              <a:t>Biological Pollutants</a:t>
            </a:r>
          </a:p>
          <a:p>
            <a:pPr marL="0" indent="0">
              <a:buClr>
                <a:schemeClr val="tx1">
                  <a:lumMod val="95000"/>
                </a:schemeClr>
              </a:buClr>
              <a:buNone/>
            </a:pPr>
            <a:endParaRPr lang="en-US" b="1" dirty="0">
              <a:solidFill>
                <a:schemeClr val="tx1">
                  <a:lumMod val="95000"/>
                </a:schemeClr>
              </a:solidFill>
            </a:endParaRPr>
          </a:p>
        </p:txBody>
      </p:sp>
      <p:sp>
        <p:nvSpPr>
          <p:cNvPr id="10" name="Rectangle 9">
            <a:extLst>
              <a:ext uri="{FF2B5EF4-FFF2-40B4-BE49-F238E27FC236}">
                <a16:creationId xmlns:a16="http://schemas.microsoft.com/office/drawing/2014/main" id="{5F1C2C6A-91CF-974A-9DCC-F1C4478C91D8}"/>
              </a:ext>
            </a:extLst>
          </p:cNvPr>
          <p:cNvSpPr/>
          <p:nvPr/>
        </p:nvSpPr>
        <p:spPr>
          <a:xfrm>
            <a:off x="646111" y="2001500"/>
            <a:ext cx="4962209" cy="923330"/>
          </a:xfrm>
          <a:prstGeom prst="rect">
            <a:avLst/>
          </a:prstGeom>
        </p:spPr>
        <p:txBody>
          <a:bodyPr wrap="square">
            <a:spAutoFit/>
          </a:bodyPr>
          <a:lstStyle/>
          <a:p>
            <a:r>
              <a:rPr lang="en-US" b="1" i="1" dirty="0">
                <a:solidFill>
                  <a:schemeClr val="tx1">
                    <a:lumMod val="95000"/>
                  </a:schemeClr>
                </a:solidFill>
              </a:rPr>
              <a:t>Pollutant</a:t>
            </a:r>
            <a:r>
              <a:rPr lang="en-US" b="1" dirty="0">
                <a:solidFill>
                  <a:schemeClr val="tx1">
                    <a:lumMod val="95000"/>
                  </a:schemeClr>
                </a:solidFill>
              </a:rPr>
              <a:t> – </a:t>
            </a:r>
            <a:r>
              <a:rPr lang="en-US" dirty="0">
                <a:solidFill>
                  <a:schemeClr val="tx1">
                    <a:lumMod val="95000"/>
                  </a:schemeClr>
                </a:solidFill>
              </a:rPr>
              <a:t>substance / living organism present in quantities, making water unfit for a specific purpose.</a:t>
            </a:r>
            <a:endParaRPr lang="en-US" dirty="0"/>
          </a:p>
        </p:txBody>
      </p:sp>
      <p:sp>
        <p:nvSpPr>
          <p:cNvPr id="11" name="Rectangle 10">
            <a:extLst>
              <a:ext uri="{FF2B5EF4-FFF2-40B4-BE49-F238E27FC236}">
                <a16:creationId xmlns:a16="http://schemas.microsoft.com/office/drawing/2014/main" id="{889CC2EB-8C13-B547-9AA6-02C2CC3B6755}"/>
              </a:ext>
            </a:extLst>
          </p:cNvPr>
          <p:cNvSpPr/>
          <p:nvPr/>
        </p:nvSpPr>
        <p:spPr>
          <a:xfrm>
            <a:off x="5608320" y="5900205"/>
            <a:ext cx="6173485" cy="646331"/>
          </a:xfrm>
          <a:prstGeom prst="rect">
            <a:avLst/>
          </a:prstGeom>
        </p:spPr>
        <p:txBody>
          <a:bodyPr wrap="none">
            <a:spAutoFit/>
          </a:bodyPr>
          <a:lstStyle/>
          <a:p>
            <a:pPr algn="ctr"/>
            <a:r>
              <a:rPr lang="en-US" b="1" u="sng" dirty="0">
                <a:hlinkClick r:id="rId3">
                  <a:extLst>
                    <a:ext uri="{A12FA001-AC4F-418D-AE19-62706E023703}">
                      <ahyp:hlinkClr xmlns:ahyp="http://schemas.microsoft.com/office/drawing/2018/hyperlinkcolor" xmlns="" val="tx"/>
                    </a:ext>
                  </a:extLst>
                </a:hlinkClick>
              </a:rPr>
              <a:t>Return of the Plagues – Deadly Waters</a:t>
            </a:r>
            <a:r>
              <a:rPr lang="en-US" dirty="0">
                <a:hlinkClick r:id="rId3">
                  <a:extLst>
                    <a:ext uri="{A12FA001-AC4F-418D-AE19-62706E023703}">
                      <ahyp:hlinkClr xmlns:ahyp="http://schemas.microsoft.com/office/drawing/2018/hyperlinkcolor" xmlns="" val="tx"/>
                    </a:ext>
                  </a:extLst>
                </a:hlinkClick>
              </a:rPr>
              <a:t/>
            </a:r>
            <a:br>
              <a:rPr lang="en-US" dirty="0">
                <a:hlinkClick r:id="rId3">
                  <a:extLst>
                    <a:ext uri="{A12FA001-AC4F-418D-AE19-62706E023703}">
                      <ahyp:hlinkClr xmlns:ahyp="http://schemas.microsoft.com/office/drawing/2018/hyperlinkcolor" xmlns="" val="tx"/>
                    </a:ext>
                  </a:extLst>
                </a:hlinkClick>
              </a:rPr>
            </a:br>
            <a:r>
              <a:rPr lang="en-US" dirty="0">
                <a:hlinkClick r:id="rId3">
                  <a:extLst>
                    <a:ext uri="{A12FA001-AC4F-418D-AE19-62706E023703}">
                      <ahyp:hlinkClr xmlns:ahyp="http://schemas.microsoft.com/office/drawing/2018/hyperlinkcolor" xmlns="" val="tx"/>
                    </a:ext>
                  </a:extLst>
                </a:hlinkClick>
              </a:rPr>
              <a:t>https://www.youtube.com/watch?v=CCynQVpzzQA</a:t>
            </a:r>
            <a:r>
              <a:rPr lang="en-US" dirty="0"/>
              <a:t> </a:t>
            </a:r>
          </a:p>
        </p:txBody>
      </p:sp>
      <p:pic>
        <p:nvPicPr>
          <p:cNvPr id="12" name="Picture 11">
            <a:extLst>
              <a:ext uri="{FF2B5EF4-FFF2-40B4-BE49-F238E27FC236}">
                <a16:creationId xmlns:a16="http://schemas.microsoft.com/office/drawing/2014/main" id="{6470B740-5827-A743-9275-481CA117985A}"/>
              </a:ext>
            </a:extLst>
          </p:cNvPr>
          <p:cNvPicPr>
            <a:picLocks noChangeAspect="1"/>
          </p:cNvPicPr>
          <p:nvPr/>
        </p:nvPicPr>
        <p:blipFill>
          <a:blip r:embed="rId4"/>
          <a:stretch>
            <a:fillRect/>
          </a:stretch>
        </p:blipFill>
        <p:spPr>
          <a:xfrm>
            <a:off x="5830238" y="1940540"/>
            <a:ext cx="5828362" cy="3719973"/>
          </a:xfrm>
          <a:prstGeom prst="rect">
            <a:avLst/>
          </a:prstGeom>
        </p:spPr>
      </p:pic>
    </p:spTree>
    <p:extLst>
      <p:ext uri="{BB962C8B-B14F-4D97-AF65-F5344CB8AC3E}">
        <p14:creationId xmlns:p14="http://schemas.microsoft.com/office/powerpoint/2010/main" val="1942093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285078"/>
            <a:ext cx="9404723" cy="1400530"/>
          </a:xfrm>
        </p:spPr>
        <p:txBody>
          <a:bodyPr/>
          <a:lstStyle/>
          <a:p>
            <a:r>
              <a:rPr lang="en-US" b="1" dirty="0">
                <a:solidFill>
                  <a:schemeClr val="tx1">
                    <a:lumMod val="95000"/>
                  </a:schemeClr>
                </a:solidFill>
              </a:rPr>
              <a:t>Useful links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960120"/>
            <a:ext cx="10753409" cy="5730240"/>
          </a:xfrm>
        </p:spPr>
        <p:txBody>
          <a:bodyPr>
            <a:normAutofit fontScale="92500" lnSpcReduction="20000"/>
          </a:bodyPr>
          <a:lstStyle/>
          <a:p>
            <a:pPr marL="0" indent="0">
              <a:buClr>
                <a:schemeClr val="tx1">
                  <a:lumMod val="95000"/>
                </a:schemeClr>
              </a:buClr>
              <a:buNone/>
            </a:pPr>
            <a:r>
              <a:rPr lang="en-US" dirty="0">
                <a:solidFill>
                  <a:schemeClr val="tx1">
                    <a:lumMod val="95000"/>
                  </a:schemeClr>
                </a:solidFill>
              </a:rPr>
              <a:t>May be useful/applicable to your assignment...</a:t>
            </a:r>
            <a:r>
              <a:rPr lang="en-US" b="1" dirty="0">
                <a:solidFill>
                  <a:schemeClr val="tx1">
                    <a:lumMod val="95000"/>
                  </a:schemeClr>
                </a:solidFill>
              </a:rPr>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JNCC Common Standards Monitoring Guidance for Freshwater Habitats and Species – </a:t>
            </a:r>
            <a:r>
              <a:rPr lang="en-US" b="1" dirty="0">
                <a:solidFill>
                  <a:schemeClr val="tx1">
                    <a:lumMod val="95000"/>
                  </a:schemeClr>
                </a:solidFill>
                <a:hlinkClick r:id="rId3"/>
              </a:rPr>
              <a:t>http://jncc.defra.gov.uk/page-2232</a:t>
            </a:r>
            <a:r>
              <a:rPr lang="en-US" b="1" dirty="0">
                <a:solidFill>
                  <a:schemeClr val="tx1">
                    <a:lumMod val="95000"/>
                  </a:schemeClr>
                </a:solidFill>
              </a:rPr>
              <a:t>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JNCC Management of Freshwater Habitats - </a:t>
            </a:r>
            <a:r>
              <a:rPr lang="en-US" b="1" dirty="0">
                <a:solidFill>
                  <a:schemeClr val="tx1">
                    <a:lumMod val="95000"/>
                  </a:schemeClr>
                </a:solidFill>
                <a:hlinkClick r:id="rId4"/>
              </a:rPr>
              <a:t>http://jncc.defra.gov.uk/page-6697</a:t>
            </a:r>
            <a:r>
              <a:rPr lang="en-US" b="1" dirty="0">
                <a:solidFill>
                  <a:schemeClr val="tx1">
                    <a:lumMod val="95000"/>
                  </a:schemeClr>
                </a:solidFill>
              </a:rPr>
              <a:t>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WWF Freshwater Initiatives – </a:t>
            </a:r>
            <a:r>
              <a:rPr lang="en-US" b="1" dirty="0">
                <a:solidFill>
                  <a:schemeClr val="tx1">
                    <a:lumMod val="95000"/>
                  </a:schemeClr>
                </a:solidFill>
                <a:hlinkClick r:id="rId5"/>
              </a:rPr>
              <a:t>https://www.worldwildlife.org/initiatives/fresh-water</a:t>
            </a:r>
            <a:r>
              <a:rPr lang="en-US" b="1" dirty="0">
                <a:solidFill>
                  <a:schemeClr val="tx1">
                    <a:lumMod val="95000"/>
                  </a:schemeClr>
                </a:solidFill>
              </a:rPr>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IUCN Freshwater Conservation Committee – </a:t>
            </a:r>
            <a:r>
              <a:rPr lang="en-US" b="1" dirty="0">
                <a:solidFill>
                  <a:schemeClr val="tx1">
                    <a:lumMod val="95000"/>
                  </a:schemeClr>
                </a:solidFill>
                <a:hlinkClick r:id="rId6"/>
              </a:rPr>
              <a:t>https://www.iucn.org/theme/species/about/species-survival-commission/ssc-committees/freshwater-conservation-committee</a:t>
            </a:r>
            <a:r>
              <a:rPr lang="en-US" b="1" dirty="0">
                <a:solidFill>
                  <a:schemeClr val="tx1">
                    <a:lumMod val="95000"/>
                  </a:schemeClr>
                </a:solidFill>
              </a:rPr>
              <a:t>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Freshwater Habitats Trust – </a:t>
            </a:r>
            <a:r>
              <a:rPr lang="en-US" b="1" dirty="0">
                <a:solidFill>
                  <a:schemeClr val="tx1">
                    <a:lumMod val="95000"/>
                  </a:schemeClr>
                </a:solidFill>
                <a:hlinkClick r:id="rId7"/>
              </a:rPr>
              <a:t>https://freshwaterhabitats.org.uk</a:t>
            </a:r>
            <a:r>
              <a:rPr lang="en-US" b="1" dirty="0">
                <a:solidFill>
                  <a:schemeClr val="tx1">
                    <a:lumMod val="95000"/>
                  </a:schemeClr>
                </a:solidFill>
              </a:rPr>
              <a:t>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Freshwater Biological Association, </a:t>
            </a:r>
            <a:r>
              <a:rPr lang="en-GB" dirty="0"/>
              <a:t>Practical Guidance on Sampling and Collecting</a:t>
            </a:r>
            <a:r>
              <a:rPr lang="en-US" dirty="0">
                <a:solidFill>
                  <a:schemeClr val="tx1">
                    <a:lumMod val="95000"/>
                  </a:schemeClr>
                </a:solidFill>
              </a:rPr>
              <a:t> </a:t>
            </a:r>
            <a:r>
              <a:rPr lang="en-US" b="1" dirty="0">
                <a:solidFill>
                  <a:schemeClr val="tx1">
                    <a:lumMod val="95000"/>
                  </a:schemeClr>
                </a:solidFill>
              </a:rPr>
              <a:t>– </a:t>
            </a:r>
            <a:r>
              <a:rPr lang="en-US" b="1" dirty="0">
                <a:solidFill>
                  <a:schemeClr val="tx1">
                    <a:lumMod val="95000"/>
                  </a:schemeClr>
                </a:solidFill>
                <a:hlinkClick r:id="rId8"/>
              </a:rPr>
              <a:t>https://www.fba.org.uk/practical-guidance-sampling-and-collecting</a:t>
            </a:r>
            <a:r>
              <a:rPr lang="en-US" b="1" dirty="0">
                <a:solidFill>
                  <a:schemeClr val="tx1">
                    <a:lumMod val="95000"/>
                  </a:schemeClr>
                </a:solidFill>
              </a:rPr>
              <a:t> </a:t>
            </a:r>
            <a:br>
              <a:rPr lang="en-US" b="1" dirty="0">
                <a:solidFill>
                  <a:schemeClr val="tx1">
                    <a:lumMod val="95000"/>
                  </a:schemeClr>
                </a:solidFill>
              </a:rPr>
            </a:br>
            <a:endParaRPr lang="en-US" b="1" dirty="0">
              <a:solidFill>
                <a:schemeClr val="tx1">
                  <a:lumMod val="95000"/>
                </a:schemeClr>
              </a:solidFill>
            </a:endParaRPr>
          </a:p>
          <a:p>
            <a:pPr>
              <a:buClr>
                <a:schemeClr val="tx1">
                  <a:lumMod val="95000"/>
                </a:schemeClr>
              </a:buClr>
            </a:pPr>
            <a:r>
              <a:rPr lang="en-US" b="1" dirty="0">
                <a:solidFill>
                  <a:schemeClr val="tx1">
                    <a:lumMod val="95000"/>
                  </a:schemeClr>
                </a:solidFill>
              </a:rPr>
              <a:t>National Fish and Wildlife Foundation (NFWF) USA, Freshwater –   </a:t>
            </a:r>
            <a:r>
              <a:rPr lang="en-US" b="1" dirty="0">
                <a:solidFill>
                  <a:schemeClr val="tx1">
                    <a:lumMod val="95000"/>
                  </a:schemeClr>
                </a:solidFill>
                <a:hlinkClick r:id="rId9"/>
              </a:rPr>
              <a:t>https://www.nfwf.org/whatwedo/themes/Pages/freshwater.aspx</a:t>
            </a:r>
            <a:r>
              <a:rPr lang="en-US" b="1" dirty="0">
                <a:solidFill>
                  <a:schemeClr val="tx1">
                    <a:lumMod val="95000"/>
                  </a:schemeClr>
                </a:solidFill>
              </a:rPr>
              <a:t> </a:t>
            </a:r>
          </a:p>
        </p:txBody>
      </p:sp>
    </p:spTree>
    <p:extLst>
      <p:ext uri="{BB962C8B-B14F-4D97-AF65-F5344CB8AC3E}">
        <p14:creationId xmlns:p14="http://schemas.microsoft.com/office/powerpoint/2010/main" val="20027345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{FABDE24B-DBFE-DC41-B96E-542727618070}tf10001062</Template>
  <TotalTime>1703</TotalTime>
  <Words>1083</Words>
  <Application>Microsoft Office PowerPoint</Application>
  <PresentationFormat>Widescreen</PresentationFormat>
  <Paragraphs>181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3</vt:lpstr>
      <vt:lpstr>Ion</vt:lpstr>
      <vt:lpstr>Small Freshwater habitats Ponds, Canals, Ditches, Flushes, and Springs</vt:lpstr>
      <vt:lpstr>Ponds</vt:lpstr>
      <vt:lpstr>Ponds </vt:lpstr>
      <vt:lpstr>Canals</vt:lpstr>
      <vt:lpstr>Ditches</vt:lpstr>
      <vt:lpstr>Flushes</vt:lpstr>
      <vt:lpstr>Springs</vt:lpstr>
      <vt:lpstr>Support for smaller waterbodies</vt:lpstr>
      <vt:lpstr>Pollution and it’s impacts on Freshwater environments…</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Freshwater Sampling Methods  (Ponds, lakes, streams and rivers)</dc:title>
  <dc:creator>Sam! Sam!</dc:creator>
  <cp:lastModifiedBy>Samantha Pengelly</cp:lastModifiedBy>
  <cp:revision>146</cp:revision>
  <dcterms:created xsi:type="dcterms:W3CDTF">2018-11-15T20:55:31Z</dcterms:created>
  <dcterms:modified xsi:type="dcterms:W3CDTF">2018-12-12T08:47:45Z</dcterms:modified>
</cp:coreProperties>
</file>