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A403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B0C0A-B1F1-48E0-AC61-FFF332502C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C4DB53-0062-4381-94F1-7A8D146CDA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D2F32E-9EAD-40FB-B1EB-956BCFE3EB63}"/>
              </a:ext>
            </a:extLst>
          </p:cNvPr>
          <p:cNvSpPr>
            <a:spLocks noGrp="1"/>
          </p:cNvSpPr>
          <p:nvPr>
            <p:ph type="dt" sz="half" idx="10"/>
          </p:nvPr>
        </p:nvSpPr>
        <p:spPr/>
        <p:txBody>
          <a:bodyPr/>
          <a:lstStyle/>
          <a:p>
            <a:fld id="{4AB52775-FD2C-4F4C-9178-B6D38A1FF529}" type="datetimeFigureOut">
              <a:rPr lang="en-GB" smtClean="0"/>
              <a:t>07/05/2019</a:t>
            </a:fld>
            <a:endParaRPr lang="en-GB"/>
          </a:p>
        </p:txBody>
      </p:sp>
      <p:sp>
        <p:nvSpPr>
          <p:cNvPr id="5" name="Footer Placeholder 4">
            <a:extLst>
              <a:ext uri="{FF2B5EF4-FFF2-40B4-BE49-F238E27FC236}">
                <a16:creationId xmlns:a16="http://schemas.microsoft.com/office/drawing/2014/main" id="{17180D86-CBFA-416F-99B0-E8F3238488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BD6CBA-5AA5-4878-BE77-7F8ED2F2DF6A}"/>
              </a:ext>
            </a:extLst>
          </p:cNvPr>
          <p:cNvSpPr>
            <a:spLocks noGrp="1"/>
          </p:cNvSpPr>
          <p:nvPr>
            <p:ph type="sldNum" sz="quarter" idx="12"/>
          </p:nvPr>
        </p:nvSpPr>
        <p:spPr/>
        <p:txBody>
          <a:bodyPr/>
          <a:lstStyle/>
          <a:p>
            <a:fld id="{9F89B3D0-4076-44CE-B188-1BB16183CA54}" type="slidenum">
              <a:rPr lang="en-GB" smtClean="0"/>
              <a:t>‹#›</a:t>
            </a:fld>
            <a:endParaRPr lang="en-GB"/>
          </a:p>
        </p:txBody>
      </p:sp>
    </p:spTree>
    <p:extLst>
      <p:ext uri="{BB962C8B-B14F-4D97-AF65-F5344CB8AC3E}">
        <p14:creationId xmlns:p14="http://schemas.microsoft.com/office/powerpoint/2010/main" val="1570142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47424-49BF-4344-9399-3CB7C1EE07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88C06D-9541-40E8-8732-3C40F3BD0D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87E024-6EB9-4305-9050-71C8EE8FA5FE}"/>
              </a:ext>
            </a:extLst>
          </p:cNvPr>
          <p:cNvSpPr>
            <a:spLocks noGrp="1"/>
          </p:cNvSpPr>
          <p:nvPr>
            <p:ph type="dt" sz="half" idx="10"/>
          </p:nvPr>
        </p:nvSpPr>
        <p:spPr/>
        <p:txBody>
          <a:bodyPr/>
          <a:lstStyle/>
          <a:p>
            <a:fld id="{4AB52775-FD2C-4F4C-9178-B6D38A1FF529}" type="datetimeFigureOut">
              <a:rPr lang="en-GB" smtClean="0"/>
              <a:t>07/05/2019</a:t>
            </a:fld>
            <a:endParaRPr lang="en-GB"/>
          </a:p>
        </p:txBody>
      </p:sp>
      <p:sp>
        <p:nvSpPr>
          <p:cNvPr id="5" name="Footer Placeholder 4">
            <a:extLst>
              <a:ext uri="{FF2B5EF4-FFF2-40B4-BE49-F238E27FC236}">
                <a16:creationId xmlns:a16="http://schemas.microsoft.com/office/drawing/2014/main" id="{F30FD71D-37F2-4DDA-8413-61C1D65D07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E09B6F-2C79-46E2-B6FD-5B2D1D610C99}"/>
              </a:ext>
            </a:extLst>
          </p:cNvPr>
          <p:cNvSpPr>
            <a:spLocks noGrp="1"/>
          </p:cNvSpPr>
          <p:nvPr>
            <p:ph type="sldNum" sz="quarter" idx="12"/>
          </p:nvPr>
        </p:nvSpPr>
        <p:spPr/>
        <p:txBody>
          <a:bodyPr/>
          <a:lstStyle/>
          <a:p>
            <a:fld id="{9F89B3D0-4076-44CE-B188-1BB16183CA54}" type="slidenum">
              <a:rPr lang="en-GB" smtClean="0"/>
              <a:t>‹#›</a:t>
            </a:fld>
            <a:endParaRPr lang="en-GB"/>
          </a:p>
        </p:txBody>
      </p:sp>
    </p:spTree>
    <p:extLst>
      <p:ext uri="{BB962C8B-B14F-4D97-AF65-F5344CB8AC3E}">
        <p14:creationId xmlns:p14="http://schemas.microsoft.com/office/powerpoint/2010/main" val="551793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580EA-D160-4ACF-B741-14DC9660F2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CB566E-9B57-42DC-A5D9-04335F10E6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FDED28-6DCF-401F-9B98-AF31ACE1BF8B}"/>
              </a:ext>
            </a:extLst>
          </p:cNvPr>
          <p:cNvSpPr>
            <a:spLocks noGrp="1"/>
          </p:cNvSpPr>
          <p:nvPr>
            <p:ph type="dt" sz="half" idx="10"/>
          </p:nvPr>
        </p:nvSpPr>
        <p:spPr/>
        <p:txBody>
          <a:bodyPr/>
          <a:lstStyle/>
          <a:p>
            <a:fld id="{4AB52775-FD2C-4F4C-9178-B6D38A1FF529}" type="datetimeFigureOut">
              <a:rPr lang="en-GB" smtClean="0"/>
              <a:t>07/05/2019</a:t>
            </a:fld>
            <a:endParaRPr lang="en-GB"/>
          </a:p>
        </p:txBody>
      </p:sp>
      <p:sp>
        <p:nvSpPr>
          <p:cNvPr id="5" name="Footer Placeholder 4">
            <a:extLst>
              <a:ext uri="{FF2B5EF4-FFF2-40B4-BE49-F238E27FC236}">
                <a16:creationId xmlns:a16="http://schemas.microsoft.com/office/drawing/2014/main" id="{152BBE1A-BE99-459E-A82F-5AE7098DF4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045B09-1D57-45EA-8F3F-2868FE7913B9}"/>
              </a:ext>
            </a:extLst>
          </p:cNvPr>
          <p:cNvSpPr>
            <a:spLocks noGrp="1"/>
          </p:cNvSpPr>
          <p:nvPr>
            <p:ph type="sldNum" sz="quarter" idx="12"/>
          </p:nvPr>
        </p:nvSpPr>
        <p:spPr/>
        <p:txBody>
          <a:bodyPr/>
          <a:lstStyle/>
          <a:p>
            <a:fld id="{9F89B3D0-4076-44CE-B188-1BB16183CA54}" type="slidenum">
              <a:rPr lang="en-GB" smtClean="0"/>
              <a:t>‹#›</a:t>
            </a:fld>
            <a:endParaRPr lang="en-GB"/>
          </a:p>
        </p:txBody>
      </p:sp>
    </p:spTree>
    <p:extLst>
      <p:ext uri="{BB962C8B-B14F-4D97-AF65-F5344CB8AC3E}">
        <p14:creationId xmlns:p14="http://schemas.microsoft.com/office/powerpoint/2010/main" val="2266206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82D6-D38A-4D1E-A14E-C0C5D60904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944A28-85CE-440B-861C-F4205E93D8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E60B1B-ECA1-4099-BE08-33709E0605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DA8323-DBC2-4BC4-A9F1-47FC471A2999}"/>
              </a:ext>
            </a:extLst>
          </p:cNvPr>
          <p:cNvSpPr>
            <a:spLocks noGrp="1"/>
          </p:cNvSpPr>
          <p:nvPr>
            <p:ph type="dt" sz="half" idx="10"/>
          </p:nvPr>
        </p:nvSpPr>
        <p:spPr/>
        <p:txBody>
          <a:bodyPr/>
          <a:lstStyle/>
          <a:p>
            <a:fld id="{4AB52775-FD2C-4F4C-9178-B6D38A1FF529}" type="datetimeFigureOut">
              <a:rPr lang="en-GB" smtClean="0"/>
              <a:t>07/05/2019</a:t>
            </a:fld>
            <a:endParaRPr lang="en-GB"/>
          </a:p>
        </p:txBody>
      </p:sp>
      <p:sp>
        <p:nvSpPr>
          <p:cNvPr id="6" name="Footer Placeholder 5">
            <a:extLst>
              <a:ext uri="{FF2B5EF4-FFF2-40B4-BE49-F238E27FC236}">
                <a16:creationId xmlns:a16="http://schemas.microsoft.com/office/drawing/2014/main" id="{41F306B9-0A19-4DB5-98CB-3C62CCA8C4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3ED68E-17E2-444A-AC2D-2E0F58DCD702}"/>
              </a:ext>
            </a:extLst>
          </p:cNvPr>
          <p:cNvSpPr>
            <a:spLocks noGrp="1"/>
          </p:cNvSpPr>
          <p:nvPr>
            <p:ph type="sldNum" sz="quarter" idx="12"/>
          </p:nvPr>
        </p:nvSpPr>
        <p:spPr/>
        <p:txBody>
          <a:bodyPr/>
          <a:lstStyle/>
          <a:p>
            <a:fld id="{9F89B3D0-4076-44CE-B188-1BB16183CA54}" type="slidenum">
              <a:rPr lang="en-GB" smtClean="0"/>
              <a:t>‹#›</a:t>
            </a:fld>
            <a:endParaRPr lang="en-GB"/>
          </a:p>
        </p:txBody>
      </p:sp>
    </p:spTree>
    <p:extLst>
      <p:ext uri="{BB962C8B-B14F-4D97-AF65-F5344CB8AC3E}">
        <p14:creationId xmlns:p14="http://schemas.microsoft.com/office/powerpoint/2010/main" val="785962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6006B-9469-4389-8346-50D012F32D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46A3FF-201F-406A-B106-6A085BD6EA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FCFE6D-9EA4-4411-8403-87E6AE8A8B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8FED54-BDD5-4177-AEAE-5A01F6CFE5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9802F3-7FF2-4674-9822-88CCBA691C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28FF09-F402-484C-AB1D-23F676C98053}"/>
              </a:ext>
            </a:extLst>
          </p:cNvPr>
          <p:cNvSpPr>
            <a:spLocks noGrp="1"/>
          </p:cNvSpPr>
          <p:nvPr>
            <p:ph type="dt" sz="half" idx="10"/>
          </p:nvPr>
        </p:nvSpPr>
        <p:spPr/>
        <p:txBody>
          <a:bodyPr/>
          <a:lstStyle/>
          <a:p>
            <a:fld id="{4AB52775-FD2C-4F4C-9178-B6D38A1FF529}" type="datetimeFigureOut">
              <a:rPr lang="en-GB" smtClean="0"/>
              <a:t>07/05/2019</a:t>
            </a:fld>
            <a:endParaRPr lang="en-GB"/>
          </a:p>
        </p:txBody>
      </p:sp>
      <p:sp>
        <p:nvSpPr>
          <p:cNvPr id="8" name="Footer Placeholder 7">
            <a:extLst>
              <a:ext uri="{FF2B5EF4-FFF2-40B4-BE49-F238E27FC236}">
                <a16:creationId xmlns:a16="http://schemas.microsoft.com/office/drawing/2014/main" id="{F8BFA63A-670E-4244-9874-9E940A71CB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39E565-9BF9-4D10-AF4E-49A3B1DAD952}"/>
              </a:ext>
            </a:extLst>
          </p:cNvPr>
          <p:cNvSpPr>
            <a:spLocks noGrp="1"/>
          </p:cNvSpPr>
          <p:nvPr>
            <p:ph type="sldNum" sz="quarter" idx="12"/>
          </p:nvPr>
        </p:nvSpPr>
        <p:spPr/>
        <p:txBody>
          <a:bodyPr/>
          <a:lstStyle/>
          <a:p>
            <a:fld id="{9F89B3D0-4076-44CE-B188-1BB16183CA54}" type="slidenum">
              <a:rPr lang="en-GB" smtClean="0"/>
              <a:t>‹#›</a:t>
            </a:fld>
            <a:endParaRPr lang="en-GB"/>
          </a:p>
        </p:txBody>
      </p:sp>
    </p:spTree>
    <p:extLst>
      <p:ext uri="{BB962C8B-B14F-4D97-AF65-F5344CB8AC3E}">
        <p14:creationId xmlns:p14="http://schemas.microsoft.com/office/powerpoint/2010/main" val="763585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41F6-368D-4D36-AAAC-713C2B7553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56D9CB2-C46A-41FA-BE21-428FE73743A9}"/>
              </a:ext>
            </a:extLst>
          </p:cNvPr>
          <p:cNvSpPr>
            <a:spLocks noGrp="1"/>
          </p:cNvSpPr>
          <p:nvPr>
            <p:ph type="dt" sz="half" idx="10"/>
          </p:nvPr>
        </p:nvSpPr>
        <p:spPr/>
        <p:txBody>
          <a:bodyPr/>
          <a:lstStyle/>
          <a:p>
            <a:fld id="{4AB52775-FD2C-4F4C-9178-B6D38A1FF529}" type="datetimeFigureOut">
              <a:rPr lang="en-GB" smtClean="0"/>
              <a:t>07/05/2019</a:t>
            </a:fld>
            <a:endParaRPr lang="en-GB"/>
          </a:p>
        </p:txBody>
      </p:sp>
      <p:sp>
        <p:nvSpPr>
          <p:cNvPr id="4" name="Footer Placeholder 3">
            <a:extLst>
              <a:ext uri="{FF2B5EF4-FFF2-40B4-BE49-F238E27FC236}">
                <a16:creationId xmlns:a16="http://schemas.microsoft.com/office/drawing/2014/main" id="{6B6AED5B-C7BE-4B42-B4B4-CA0D43369D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013FFC-BDDC-4CC6-B2CC-5C003FE9F377}"/>
              </a:ext>
            </a:extLst>
          </p:cNvPr>
          <p:cNvSpPr>
            <a:spLocks noGrp="1"/>
          </p:cNvSpPr>
          <p:nvPr>
            <p:ph type="sldNum" sz="quarter" idx="12"/>
          </p:nvPr>
        </p:nvSpPr>
        <p:spPr/>
        <p:txBody>
          <a:bodyPr/>
          <a:lstStyle/>
          <a:p>
            <a:fld id="{9F89B3D0-4076-44CE-B188-1BB16183CA54}" type="slidenum">
              <a:rPr lang="en-GB" smtClean="0"/>
              <a:t>‹#›</a:t>
            </a:fld>
            <a:endParaRPr lang="en-GB"/>
          </a:p>
        </p:txBody>
      </p:sp>
    </p:spTree>
    <p:extLst>
      <p:ext uri="{BB962C8B-B14F-4D97-AF65-F5344CB8AC3E}">
        <p14:creationId xmlns:p14="http://schemas.microsoft.com/office/powerpoint/2010/main" val="2824401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DA9F19-F63F-4231-833E-CCCA1BA70033}"/>
              </a:ext>
            </a:extLst>
          </p:cNvPr>
          <p:cNvSpPr>
            <a:spLocks noGrp="1"/>
          </p:cNvSpPr>
          <p:nvPr>
            <p:ph type="dt" sz="half" idx="10"/>
          </p:nvPr>
        </p:nvSpPr>
        <p:spPr/>
        <p:txBody>
          <a:bodyPr/>
          <a:lstStyle/>
          <a:p>
            <a:fld id="{4AB52775-FD2C-4F4C-9178-B6D38A1FF529}" type="datetimeFigureOut">
              <a:rPr lang="en-GB" smtClean="0"/>
              <a:t>07/05/2019</a:t>
            </a:fld>
            <a:endParaRPr lang="en-GB"/>
          </a:p>
        </p:txBody>
      </p:sp>
      <p:sp>
        <p:nvSpPr>
          <p:cNvPr id="3" name="Footer Placeholder 2">
            <a:extLst>
              <a:ext uri="{FF2B5EF4-FFF2-40B4-BE49-F238E27FC236}">
                <a16:creationId xmlns:a16="http://schemas.microsoft.com/office/drawing/2014/main" id="{822AE3F9-EC4A-4AB0-9123-F27977FDFE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0E0205-8B7E-4628-9BAB-054A1C4A58B0}"/>
              </a:ext>
            </a:extLst>
          </p:cNvPr>
          <p:cNvSpPr>
            <a:spLocks noGrp="1"/>
          </p:cNvSpPr>
          <p:nvPr>
            <p:ph type="sldNum" sz="quarter" idx="12"/>
          </p:nvPr>
        </p:nvSpPr>
        <p:spPr/>
        <p:txBody>
          <a:bodyPr/>
          <a:lstStyle/>
          <a:p>
            <a:fld id="{9F89B3D0-4076-44CE-B188-1BB16183CA54}" type="slidenum">
              <a:rPr lang="en-GB" smtClean="0"/>
              <a:t>‹#›</a:t>
            </a:fld>
            <a:endParaRPr lang="en-GB"/>
          </a:p>
        </p:txBody>
      </p:sp>
    </p:spTree>
    <p:extLst>
      <p:ext uri="{BB962C8B-B14F-4D97-AF65-F5344CB8AC3E}">
        <p14:creationId xmlns:p14="http://schemas.microsoft.com/office/powerpoint/2010/main" val="2323666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4D6E6-4649-4268-AC65-51351D23D5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545BC9-9E74-4FC9-89E7-2AFAC0E341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0E56C5-1A70-4612-A266-9921A2D1A7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B8D3D1-4F61-4BAC-8B05-70E10C595AD5}"/>
              </a:ext>
            </a:extLst>
          </p:cNvPr>
          <p:cNvSpPr>
            <a:spLocks noGrp="1"/>
          </p:cNvSpPr>
          <p:nvPr>
            <p:ph type="dt" sz="half" idx="10"/>
          </p:nvPr>
        </p:nvSpPr>
        <p:spPr/>
        <p:txBody>
          <a:bodyPr/>
          <a:lstStyle/>
          <a:p>
            <a:fld id="{4AB52775-FD2C-4F4C-9178-B6D38A1FF529}" type="datetimeFigureOut">
              <a:rPr lang="en-GB" smtClean="0"/>
              <a:t>07/05/2019</a:t>
            </a:fld>
            <a:endParaRPr lang="en-GB"/>
          </a:p>
        </p:txBody>
      </p:sp>
      <p:sp>
        <p:nvSpPr>
          <p:cNvPr id="6" name="Footer Placeholder 5">
            <a:extLst>
              <a:ext uri="{FF2B5EF4-FFF2-40B4-BE49-F238E27FC236}">
                <a16:creationId xmlns:a16="http://schemas.microsoft.com/office/drawing/2014/main" id="{B024BB49-8091-4A24-B904-B8EA19E316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473E5F-D5B4-4D54-A89B-EDB2E33A4B3A}"/>
              </a:ext>
            </a:extLst>
          </p:cNvPr>
          <p:cNvSpPr>
            <a:spLocks noGrp="1"/>
          </p:cNvSpPr>
          <p:nvPr>
            <p:ph type="sldNum" sz="quarter" idx="12"/>
          </p:nvPr>
        </p:nvSpPr>
        <p:spPr/>
        <p:txBody>
          <a:bodyPr/>
          <a:lstStyle/>
          <a:p>
            <a:fld id="{9F89B3D0-4076-44CE-B188-1BB16183CA54}" type="slidenum">
              <a:rPr lang="en-GB" smtClean="0"/>
              <a:t>‹#›</a:t>
            </a:fld>
            <a:endParaRPr lang="en-GB"/>
          </a:p>
        </p:txBody>
      </p:sp>
    </p:spTree>
    <p:extLst>
      <p:ext uri="{BB962C8B-B14F-4D97-AF65-F5344CB8AC3E}">
        <p14:creationId xmlns:p14="http://schemas.microsoft.com/office/powerpoint/2010/main" val="3693783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ED401-66CE-46F7-9227-681A74A807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A1F991-A91F-4F33-8CD0-435E254AF3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52141D-B2F5-4EE7-AE51-1CA2304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E6EF59-BE57-47FF-B854-0556F0596BE1}"/>
              </a:ext>
            </a:extLst>
          </p:cNvPr>
          <p:cNvSpPr>
            <a:spLocks noGrp="1"/>
          </p:cNvSpPr>
          <p:nvPr>
            <p:ph type="dt" sz="half" idx="10"/>
          </p:nvPr>
        </p:nvSpPr>
        <p:spPr/>
        <p:txBody>
          <a:bodyPr/>
          <a:lstStyle/>
          <a:p>
            <a:fld id="{4AB52775-FD2C-4F4C-9178-B6D38A1FF529}" type="datetimeFigureOut">
              <a:rPr lang="en-GB" smtClean="0"/>
              <a:t>07/05/2019</a:t>
            </a:fld>
            <a:endParaRPr lang="en-GB"/>
          </a:p>
        </p:txBody>
      </p:sp>
      <p:sp>
        <p:nvSpPr>
          <p:cNvPr id="6" name="Footer Placeholder 5">
            <a:extLst>
              <a:ext uri="{FF2B5EF4-FFF2-40B4-BE49-F238E27FC236}">
                <a16:creationId xmlns:a16="http://schemas.microsoft.com/office/drawing/2014/main" id="{7132A7A6-3AFE-47CD-B0E4-1B70508903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B167ED-9114-452B-A385-1AA43539D2BC}"/>
              </a:ext>
            </a:extLst>
          </p:cNvPr>
          <p:cNvSpPr>
            <a:spLocks noGrp="1"/>
          </p:cNvSpPr>
          <p:nvPr>
            <p:ph type="sldNum" sz="quarter" idx="12"/>
          </p:nvPr>
        </p:nvSpPr>
        <p:spPr/>
        <p:txBody>
          <a:bodyPr/>
          <a:lstStyle/>
          <a:p>
            <a:fld id="{9F89B3D0-4076-44CE-B188-1BB16183CA54}" type="slidenum">
              <a:rPr lang="en-GB" smtClean="0"/>
              <a:t>‹#›</a:t>
            </a:fld>
            <a:endParaRPr lang="en-GB"/>
          </a:p>
        </p:txBody>
      </p:sp>
    </p:spTree>
    <p:extLst>
      <p:ext uri="{BB962C8B-B14F-4D97-AF65-F5344CB8AC3E}">
        <p14:creationId xmlns:p14="http://schemas.microsoft.com/office/powerpoint/2010/main" val="1770353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3E682-7270-43FE-A53F-D7C1446208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CC30B7-CC38-4716-BC03-D971648AE7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AEEA90-D97A-4A80-9439-D9F9D76366AB}"/>
              </a:ext>
            </a:extLst>
          </p:cNvPr>
          <p:cNvSpPr>
            <a:spLocks noGrp="1"/>
          </p:cNvSpPr>
          <p:nvPr>
            <p:ph type="dt" sz="half" idx="10"/>
          </p:nvPr>
        </p:nvSpPr>
        <p:spPr/>
        <p:txBody>
          <a:bodyPr/>
          <a:lstStyle/>
          <a:p>
            <a:fld id="{4AB52775-FD2C-4F4C-9178-B6D38A1FF529}" type="datetimeFigureOut">
              <a:rPr lang="en-GB" smtClean="0"/>
              <a:t>07/05/2019</a:t>
            </a:fld>
            <a:endParaRPr lang="en-GB"/>
          </a:p>
        </p:txBody>
      </p:sp>
      <p:sp>
        <p:nvSpPr>
          <p:cNvPr id="5" name="Footer Placeholder 4">
            <a:extLst>
              <a:ext uri="{FF2B5EF4-FFF2-40B4-BE49-F238E27FC236}">
                <a16:creationId xmlns:a16="http://schemas.microsoft.com/office/drawing/2014/main" id="{CBCD84BD-E0FF-4445-9518-CD6CEAD032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A7EE94-A5B2-44F3-8EFD-050F3AE25F19}"/>
              </a:ext>
            </a:extLst>
          </p:cNvPr>
          <p:cNvSpPr>
            <a:spLocks noGrp="1"/>
          </p:cNvSpPr>
          <p:nvPr>
            <p:ph type="sldNum" sz="quarter" idx="12"/>
          </p:nvPr>
        </p:nvSpPr>
        <p:spPr/>
        <p:txBody>
          <a:bodyPr/>
          <a:lstStyle/>
          <a:p>
            <a:fld id="{9F89B3D0-4076-44CE-B188-1BB16183CA54}" type="slidenum">
              <a:rPr lang="en-GB" smtClean="0"/>
              <a:t>‹#›</a:t>
            </a:fld>
            <a:endParaRPr lang="en-GB"/>
          </a:p>
        </p:txBody>
      </p:sp>
    </p:spTree>
    <p:extLst>
      <p:ext uri="{BB962C8B-B14F-4D97-AF65-F5344CB8AC3E}">
        <p14:creationId xmlns:p14="http://schemas.microsoft.com/office/powerpoint/2010/main" val="21363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BC0C14-A98B-4EC9-863D-5DABEA085C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8BFF22-89B9-45E3-A815-2768D7DECC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18C5AB-07D0-48EC-814B-C3B400DC7A69}"/>
              </a:ext>
            </a:extLst>
          </p:cNvPr>
          <p:cNvSpPr>
            <a:spLocks noGrp="1"/>
          </p:cNvSpPr>
          <p:nvPr>
            <p:ph type="dt" sz="half" idx="10"/>
          </p:nvPr>
        </p:nvSpPr>
        <p:spPr/>
        <p:txBody>
          <a:bodyPr/>
          <a:lstStyle/>
          <a:p>
            <a:fld id="{4AB52775-FD2C-4F4C-9178-B6D38A1FF529}" type="datetimeFigureOut">
              <a:rPr lang="en-GB" smtClean="0"/>
              <a:t>07/05/2019</a:t>
            </a:fld>
            <a:endParaRPr lang="en-GB"/>
          </a:p>
        </p:txBody>
      </p:sp>
      <p:sp>
        <p:nvSpPr>
          <p:cNvPr id="5" name="Footer Placeholder 4">
            <a:extLst>
              <a:ext uri="{FF2B5EF4-FFF2-40B4-BE49-F238E27FC236}">
                <a16:creationId xmlns:a16="http://schemas.microsoft.com/office/drawing/2014/main" id="{625B2F54-B8A8-4996-A1C0-00F7769275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58576B-0E4F-4A34-81A6-A35A9FAAF05B}"/>
              </a:ext>
            </a:extLst>
          </p:cNvPr>
          <p:cNvSpPr>
            <a:spLocks noGrp="1"/>
          </p:cNvSpPr>
          <p:nvPr>
            <p:ph type="sldNum" sz="quarter" idx="12"/>
          </p:nvPr>
        </p:nvSpPr>
        <p:spPr/>
        <p:txBody>
          <a:bodyPr/>
          <a:lstStyle/>
          <a:p>
            <a:fld id="{9F89B3D0-4076-44CE-B188-1BB16183CA54}" type="slidenum">
              <a:rPr lang="en-GB" smtClean="0"/>
              <a:t>‹#›</a:t>
            </a:fld>
            <a:endParaRPr lang="en-GB"/>
          </a:p>
        </p:txBody>
      </p:sp>
    </p:spTree>
    <p:extLst>
      <p:ext uri="{BB962C8B-B14F-4D97-AF65-F5344CB8AC3E}">
        <p14:creationId xmlns:p14="http://schemas.microsoft.com/office/powerpoint/2010/main" val="277359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2F48AC-9774-42D7-8577-2E34A41D84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9AB67D-7D8F-4BB8-9768-2D8BB08486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255CC4-F398-437B-BED3-46490EC619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B52775-FD2C-4F4C-9178-B6D38A1FF529}" type="datetimeFigureOut">
              <a:rPr lang="en-GB" smtClean="0"/>
              <a:t>07/05/2019</a:t>
            </a:fld>
            <a:endParaRPr lang="en-GB"/>
          </a:p>
        </p:txBody>
      </p:sp>
      <p:sp>
        <p:nvSpPr>
          <p:cNvPr id="5" name="Footer Placeholder 4">
            <a:extLst>
              <a:ext uri="{FF2B5EF4-FFF2-40B4-BE49-F238E27FC236}">
                <a16:creationId xmlns:a16="http://schemas.microsoft.com/office/drawing/2014/main" id="{DA1CA796-5A9B-4545-A36B-C9EC17ECAC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EFD997-8C02-43BC-8F61-55330B0494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89B3D0-4076-44CE-B188-1BB16183CA54}" type="slidenum">
              <a:rPr lang="en-GB" smtClean="0"/>
              <a:t>‹#›</a:t>
            </a:fld>
            <a:endParaRPr lang="en-GB"/>
          </a:p>
        </p:txBody>
      </p:sp>
    </p:spTree>
    <p:extLst>
      <p:ext uri="{BB962C8B-B14F-4D97-AF65-F5344CB8AC3E}">
        <p14:creationId xmlns:p14="http://schemas.microsoft.com/office/powerpoint/2010/main" val="38331966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lobalgoals.org/" TargetMode="External"/><Relationship Id="rId2" Type="http://schemas.openxmlformats.org/officeDocument/2006/relationships/hyperlink" Target="https://www.independent.co.uk/news/world/politics/gates-foundation-accused-of-dangerously-skewing-aid-priorities-by-promoting-big-business-a6822036.html" TargetMode="External"/><Relationship Id="rId1" Type="http://schemas.openxmlformats.org/officeDocument/2006/relationships/slideLayout" Target="../slideLayouts/slideLayout2.xml"/><Relationship Id="rId6" Type="http://schemas.openxmlformats.org/officeDocument/2006/relationships/hyperlink" Target="https://www.ohchr.org/en/NewsEvents/Pages/DisplayNews.aspx?NewsID=23871&amp;LangID=E" TargetMode="External"/><Relationship Id="rId5" Type="http://schemas.openxmlformats.org/officeDocument/2006/relationships/hyperlink" Target="https://economictimes.indiatimes.com/magazines/panache/bill-melinda-gates-donate-170-mn-for-women-empowerment-in-4-countries-including-india/articleshow/63197404.cms" TargetMode="External"/><Relationship Id="rId4" Type="http://schemas.openxmlformats.org/officeDocument/2006/relationships/hyperlink" Target="https://www.globalinnovationexchange.org/organizations/bill-and-melinda-gates-found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E7C8A-F23E-4EDC-9D8F-D451C9146E23}"/>
              </a:ext>
            </a:extLst>
          </p:cNvPr>
          <p:cNvSpPr>
            <a:spLocks noGrp="1"/>
          </p:cNvSpPr>
          <p:nvPr>
            <p:ph type="ctrTitle"/>
          </p:nvPr>
        </p:nvSpPr>
        <p:spPr>
          <a:xfrm>
            <a:off x="3915052" y="303482"/>
            <a:ext cx="4361895" cy="429412"/>
          </a:xfrm>
        </p:spPr>
        <p:txBody>
          <a:bodyPr>
            <a:normAutofit fontScale="90000"/>
          </a:bodyPr>
          <a:lstStyle/>
          <a:p>
            <a:r>
              <a:rPr lang="en-GB" sz="2400" u="sng" dirty="0">
                <a:latin typeface="Arial" panose="020B0604020202020204" pitchFamily="34" charset="0"/>
                <a:cs typeface="Arial" panose="020B0604020202020204" pitchFamily="34" charset="0"/>
              </a:rPr>
              <a:t>A critical evaluation of the</a:t>
            </a:r>
            <a:br>
              <a:rPr lang="en-GB" sz="2400" u="sng" dirty="0">
                <a:latin typeface="Arial" panose="020B0604020202020204" pitchFamily="34" charset="0"/>
                <a:cs typeface="Arial" panose="020B0604020202020204" pitchFamily="34" charset="0"/>
              </a:rPr>
            </a:br>
            <a:r>
              <a:rPr lang="en-GB" sz="2400" u="sng" dirty="0">
                <a:latin typeface="Arial" panose="020B0604020202020204" pitchFamily="34" charset="0"/>
                <a:cs typeface="Arial" panose="020B0604020202020204" pitchFamily="34" charset="0"/>
              </a:rPr>
              <a:t> Bill &amp; Melinda Gates Foundation</a:t>
            </a:r>
          </a:p>
        </p:txBody>
      </p:sp>
      <p:pic>
        <p:nvPicPr>
          <p:cNvPr id="5" name="Picture 4" descr="A close up of a logo&#10;&#10;Description automatically generated">
            <a:extLst>
              <a:ext uri="{FF2B5EF4-FFF2-40B4-BE49-F238E27FC236}">
                <a16:creationId xmlns:a16="http://schemas.microsoft.com/office/drawing/2014/main" id="{A1E4B64E-8305-4D79-9433-74EE15D817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36938" y="2807756"/>
            <a:ext cx="2918120" cy="1503994"/>
          </a:xfrm>
          <a:prstGeom prst="rect">
            <a:avLst/>
          </a:prstGeom>
        </p:spPr>
      </p:pic>
      <p:sp>
        <p:nvSpPr>
          <p:cNvPr id="7" name="TextBox 6">
            <a:extLst>
              <a:ext uri="{FF2B5EF4-FFF2-40B4-BE49-F238E27FC236}">
                <a16:creationId xmlns:a16="http://schemas.microsoft.com/office/drawing/2014/main" id="{AA8BF9EA-092D-4CDB-BF7E-790E2A897A13}"/>
              </a:ext>
            </a:extLst>
          </p:cNvPr>
          <p:cNvSpPr txBox="1"/>
          <p:nvPr/>
        </p:nvSpPr>
        <p:spPr>
          <a:xfrm>
            <a:off x="300443" y="152310"/>
            <a:ext cx="2317072" cy="2523768"/>
          </a:xfrm>
          <a:prstGeom prst="rect">
            <a:avLst/>
          </a:prstGeom>
          <a:noFill/>
        </p:spPr>
        <p:txBody>
          <a:bodyPr wrap="square" rtlCol="0">
            <a:spAutoFit/>
          </a:bodyPr>
          <a:lstStyle/>
          <a:p>
            <a:pPr algn="ctr"/>
            <a:r>
              <a:rPr lang="en-GB" sz="1200" u="sng" dirty="0">
                <a:solidFill>
                  <a:srgbClr val="00B050"/>
                </a:solidFill>
                <a:latin typeface="Arial" panose="020B0604020202020204" pitchFamily="34" charset="0"/>
                <a:cs typeface="Arial" panose="020B0604020202020204" pitchFamily="34" charset="0"/>
              </a:rPr>
              <a:t>What is the Bill &amp; Melinda Gates Foundation?</a:t>
            </a:r>
          </a:p>
          <a:p>
            <a:pPr algn="ctr"/>
            <a:endParaRPr lang="en-GB" sz="1200" u="sng"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Bill &amp; Melinda Gates Foundation is an independent charitable organisation which aims to better the world by supporting and investing in economically disadvantaged communities, education and global development. It’s founder is William Henry Gates, better known as ‘Bill Gates’, also the founder of Tech giant ‘Microsoft’. It’s motto is ‘</a:t>
            </a:r>
            <a:r>
              <a:rPr lang="en-GB" sz="1000" b="1" dirty="0">
                <a:latin typeface="Arial" panose="020B0604020202020204" pitchFamily="34" charset="0"/>
                <a:cs typeface="Arial" panose="020B0604020202020204" pitchFamily="34" charset="0"/>
              </a:rPr>
              <a:t>All Lives have equal value</a:t>
            </a:r>
            <a:r>
              <a:rPr lang="en-GB" sz="1000" dirty="0">
                <a:latin typeface="Arial" panose="020B0604020202020204" pitchFamily="34" charset="0"/>
                <a:cs typeface="Arial" panose="020B0604020202020204" pitchFamily="34" charset="0"/>
              </a:rPr>
              <a:t>’. </a:t>
            </a:r>
          </a:p>
          <a:p>
            <a:pPr algn="ctr"/>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E598975-1583-4D96-8849-7B4BF2BD348A}"/>
              </a:ext>
            </a:extLst>
          </p:cNvPr>
          <p:cNvSpPr txBox="1"/>
          <p:nvPr/>
        </p:nvSpPr>
        <p:spPr>
          <a:xfrm>
            <a:off x="3863264" y="4442503"/>
            <a:ext cx="4465468" cy="338554"/>
          </a:xfrm>
          <a:prstGeom prst="rect">
            <a:avLst/>
          </a:prstGeom>
          <a:noFill/>
        </p:spPr>
        <p:txBody>
          <a:bodyPr wrap="square" rtlCol="0">
            <a:spAutoFit/>
          </a:bodyPr>
          <a:lstStyle/>
          <a:p>
            <a:r>
              <a:rPr lang="en-GB" sz="1600" u="sng" dirty="0"/>
              <a:t>The Bill &amp; Melinda Gates Foundation 4 mission aims</a:t>
            </a:r>
          </a:p>
        </p:txBody>
      </p:sp>
      <p:sp>
        <p:nvSpPr>
          <p:cNvPr id="10" name="TextBox 9">
            <a:extLst>
              <a:ext uri="{FF2B5EF4-FFF2-40B4-BE49-F238E27FC236}">
                <a16:creationId xmlns:a16="http://schemas.microsoft.com/office/drawing/2014/main" id="{ED236F71-5C52-4CE6-9B63-D1ED815074CC}"/>
              </a:ext>
            </a:extLst>
          </p:cNvPr>
          <p:cNvSpPr txBox="1"/>
          <p:nvPr/>
        </p:nvSpPr>
        <p:spPr>
          <a:xfrm>
            <a:off x="221942" y="4611780"/>
            <a:ext cx="2218020" cy="2277547"/>
          </a:xfrm>
          <a:prstGeom prst="rect">
            <a:avLst/>
          </a:prstGeom>
          <a:noFill/>
        </p:spPr>
        <p:txBody>
          <a:bodyPr wrap="square" rtlCol="0">
            <a:spAutoFit/>
          </a:bodyPr>
          <a:lstStyle/>
          <a:p>
            <a:r>
              <a:rPr lang="en-GB" sz="1000" b="1" dirty="0">
                <a:solidFill>
                  <a:srgbClr val="FF0000"/>
                </a:solidFill>
                <a:latin typeface="Arial" panose="020B0604020202020204" pitchFamily="34" charset="0"/>
                <a:cs typeface="Arial" panose="020B0604020202020204" pitchFamily="34" charset="0"/>
              </a:rPr>
              <a:t>‘Ensure that more children and young people survive and thrive’. </a:t>
            </a:r>
          </a:p>
          <a:p>
            <a:endParaRPr lang="en-GB" sz="1000" dirty="0">
              <a:solidFill>
                <a:srgbClr val="FF0000"/>
              </a:solidFill>
              <a:latin typeface="Arial" panose="020B0604020202020204" pitchFamily="34" charset="0"/>
              <a:cs typeface="Arial" panose="020B0604020202020204" pitchFamily="34" charset="0"/>
            </a:endParaRPr>
          </a:p>
          <a:p>
            <a:r>
              <a:rPr lang="en-GB" sz="1000" dirty="0">
                <a:solidFill>
                  <a:srgbClr val="FF0000"/>
                </a:solidFill>
                <a:latin typeface="Arial" panose="020B0604020202020204" pitchFamily="34" charset="0"/>
                <a:cs typeface="Arial" panose="020B0604020202020204" pitchFamily="34" charset="0"/>
              </a:rPr>
              <a:t>This supports and encourages article twenty-six of the universal declaration of human rights: ‘Right to education’ (United Nations Human Rights, 2019).</a:t>
            </a:r>
          </a:p>
          <a:p>
            <a:endParaRPr lang="en-GB" sz="1000" dirty="0">
              <a:solidFill>
                <a:srgbClr val="FF0000"/>
              </a:solidFill>
              <a:latin typeface="Arial" panose="020B0604020202020204" pitchFamily="34" charset="0"/>
              <a:cs typeface="Arial" panose="020B0604020202020204" pitchFamily="34" charset="0"/>
            </a:endParaRPr>
          </a:p>
          <a:p>
            <a:r>
              <a:rPr lang="en-GB" sz="1000" dirty="0">
                <a:solidFill>
                  <a:srgbClr val="FF0000"/>
                </a:solidFill>
                <a:latin typeface="Arial" panose="020B0604020202020204" pitchFamily="34" charset="0"/>
                <a:cs typeface="Arial" panose="020B0604020202020204" pitchFamily="34" charset="0"/>
              </a:rPr>
              <a:t>It also supports goal three ‘good health &amp; well-being, and goal four ‘quality education’ of the seventeen global goals (globalgoals.org, 2019). </a:t>
            </a:r>
          </a:p>
          <a:p>
            <a:endParaRPr lang="en-GB" sz="1200" dirty="0">
              <a:latin typeface="Arial" panose="020B06040202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15970213-6D18-44D6-9A27-EC061367C827}"/>
              </a:ext>
            </a:extLst>
          </p:cNvPr>
          <p:cNvSpPr/>
          <p:nvPr/>
        </p:nvSpPr>
        <p:spPr>
          <a:xfrm>
            <a:off x="4636938" y="2807756"/>
            <a:ext cx="2918120" cy="1503994"/>
          </a:xfrm>
          <a:prstGeom prst="roundRect">
            <a:avLst/>
          </a:prstGeom>
          <a:noFill/>
          <a:ln w="19050">
            <a:solidFill>
              <a:srgbClr val="8A403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32A5832A-BF8C-4530-96D7-37DB017AF9D9}"/>
              </a:ext>
            </a:extLst>
          </p:cNvPr>
          <p:cNvSpPr/>
          <p:nvPr/>
        </p:nvSpPr>
        <p:spPr>
          <a:xfrm>
            <a:off x="221942" y="152310"/>
            <a:ext cx="2395573" cy="2377826"/>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1187D7E9-F404-49DF-ACD5-8A49C4C18FE3}"/>
              </a:ext>
            </a:extLst>
          </p:cNvPr>
          <p:cNvSpPr/>
          <p:nvPr/>
        </p:nvSpPr>
        <p:spPr>
          <a:xfrm>
            <a:off x="122890" y="4511502"/>
            <a:ext cx="2317072" cy="2377826"/>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AAE1CC7-9BF4-4D17-8212-8EF5485ACE00}"/>
              </a:ext>
            </a:extLst>
          </p:cNvPr>
          <p:cNvSpPr txBox="1"/>
          <p:nvPr/>
        </p:nvSpPr>
        <p:spPr>
          <a:xfrm>
            <a:off x="2805344" y="5007006"/>
            <a:ext cx="3124938" cy="1631216"/>
          </a:xfrm>
          <a:prstGeom prst="rect">
            <a:avLst/>
          </a:prstGeom>
          <a:noFill/>
        </p:spPr>
        <p:txBody>
          <a:bodyPr wrap="square" rtlCol="0">
            <a:spAutoFit/>
          </a:bodyPr>
          <a:lstStyle/>
          <a:p>
            <a:pPr algn="ctr"/>
            <a:r>
              <a:rPr lang="en-GB" sz="1000" b="1" dirty="0">
                <a:solidFill>
                  <a:srgbClr val="00B050"/>
                </a:solidFill>
                <a:latin typeface="Arial" panose="020B0604020202020204" pitchFamily="34" charset="0"/>
                <a:cs typeface="Arial" panose="020B0604020202020204" pitchFamily="34" charset="0"/>
              </a:rPr>
              <a:t>‘Empower the poorest, especially women and girls, to transform their lives’.</a:t>
            </a:r>
          </a:p>
          <a:p>
            <a:endParaRPr lang="en-GB" sz="1000" b="1" dirty="0">
              <a:solidFill>
                <a:srgbClr val="00B050"/>
              </a:solidFill>
              <a:latin typeface="Arial" panose="020B0604020202020204" pitchFamily="34" charset="0"/>
              <a:cs typeface="Arial" panose="020B0604020202020204" pitchFamily="34" charset="0"/>
            </a:endParaRPr>
          </a:p>
          <a:p>
            <a:r>
              <a:rPr lang="en-GB" sz="1000" dirty="0">
                <a:solidFill>
                  <a:srgbClr val="00B050"/>
                </a:solidFill>
                <a:latin typeface="Arial" panose="020B0604020202020204" pitchFamily="34" charset="0"/>
                <a:cs typeface="Arial" panose="020B0604020202020204" pitchFamily="34" charset="0"/>
              </a:rPr>
              <a:t>This supports article seven of the universal declaration of human rights, whereby ‘all are entitled to equality’ (United Nations Human Rights, 2019).</a:t>
            </a:r>
          </a:p>
          <a:p>
            <a:endParaRPr lang="en-GB" sz="1000" b="1" dirty="0">
              <a:solidFill>
                <a:srgbClr val="00B050"/>
              </a:solidFill>
              <a:latin typeface="Arial" panose="020B0604020202020204" pitchFamily="34" charset="0"/>
              <a:cs typeface="Arial" panose="020B0604020202020204" pitchFamily="34" charset="0"/>
            </a:endParaRPr>
          </a:p>
          <a:p>
            <a:r>
              <a:rPr lang="en-GB" sz="1000" dirty="0">
                <a:solidFill>
                  <a:srgbClr val="00B050"/>
                </a:solidFill>
                <a:latin typeface="Arial" panose="020B0604020202020204" pitchFamily="34" charset="0"/>
                <a:cs typeface="Arial" panose="020B0604020202020204" pitchFamily="34" charset="0"/>
              </a:rPr>
              <a:t>It also supports global goal five, ‘gender equality’, and global goal seven ‘decent work and economic growth (globalgoals.org, 2019).</a:t>
            </a:r>
            <a:endParaRPr lang="en-GB" sz="1000" b="1" dirty="0">
              <a:solidFill>
                <a:srgbClr val="00B050"/>
              </a:solidFill>
              <a:latin typeface="Arial" panose="020B0604020202020204" pitchFamily="34" charset="0"/>
              <a:cs typeface="Arial" panose="020B0604020202020204" pitchFamily="34" charset="0"/>
            </a:endParaRPr>
          </a:p>
        </p:txBody>
      </p:sp>
      <p:sp>
        <p:nvSpPr>
          <p:cNvPr id="16" name="Rectangle: Rounded Corners 15">
            <a:extLst>
              <a:ext uri="{FF2B5EF4-FFF2-40B4-BE49-F238E27FC236}">
                <a16:creationId xmlns:a16="http://schemas.microsoft.com/office/drawing/2014/main" id="{C3EE1DBE-E1AC-480E-B778-1CCD1E8A7BD2}"/>
              </a:ext>
            </a:extLst>
          </p:cNvPr>
          <p:cNvSpPr/>
          <p:nvPr/>
        </p:nvSpPr>
        <p:spPr>
          <a:xfrm>
            <a:off x="2805344" y="4911810"/>
            <a:ext cx="3124938" cy="1946190"/>
          </a:xfrm>
          <a:prstGeom prst="round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7EB3EA0E-53FE-4471-9BFB-4199FCBF8339}"/>
              </a:ext>
            </a:extLst>
          </p:cNvPr>
          <p:cNvSpPr txBox="1"/>
          <p:nvPr/>
        </p:nvSpPr>
        <p:spPr>
          <a:xfrm>
            <a:off x="6095998" y="4992353"/>
            <a:ext cx="2929633" cy="1785104"/>
          </a:xfrm>
          <a:prstGeom prst="rect">
            <a:avLst/>
          </a:prstGeom>
          <a:noFill/>
        </p:spPr>
        <p:txBody>
          <a:bodyPr wrap="square" rtlCol="0">
            <a:spAutoFit/>
          </a:bodyPr>
          <a:lstStyle/>
          <a:p>
            <a:pPr algn="ctr"/>
            <a:r>
              <a:rPr lang="en-GB" sz="1000" b="1" dirty="0">
                <a:solidFill>
                  <a:srgbClr val="0070C0"/>
                </a:solidFill>
                <a:latin typeface="Arial" panose="020B0604020202020204" pitchFamily="34" charset="0"/>
                <a:cs typeface="Arial" panose="020B0604020202020204" pitchFamily="34" charset="0"/>
              </a:rPr>
              <a:t>‘Combat infectious diseases that particularly affect the poorest’.</a:t>
            </a:r>
          </a:p>
          <a:p>
            <a:endParaRPr lang="en-GB" sz="1000" dirty="0">
              <a:solidFill>
                <a:srgbClr val="0070C0"/>
              </a:solidFill>
              <a:latin typeface="Arial" panose="020B0604020202020204" pitchFamily="34" charset="0"/>
              <a:cs typeface="Arial" panose="020B0604020202020204" pitchFamily="34" charset="0"/>
            </a:endParaRPr>
          </a:p>
          <a:p>
            <a:r>
              <a:rPr lang="en-GB" sz="1000" dirty="0">
                <a:solidFill>
                  <a:srgbClr val="0070C0"/>
                </a:solidFill>
                <a:latin typeface="Arial" panose="020B0604020202020204" pitchFamily="34" charset="0"/>
                <a:cs typeface="Arial" panose="020B0604020202020204" pitchFamily="34" charset="0"/>
              </a:rPr>
              <a:t>This supports article twenty-five of the universal declaration of human rights, which states everyone has a ‘right to adequate standard of living’ (United Nations Human Rights, 2019).</a:t>
            </a:r>
          </a:p>
          <a:p>
            <a:endParaRPr lang="en-GB" sz="1000" dirty="0">
              <a:solidFill>
                <a:srgbClr val="0070C0"/>
              </a:solidFill>
              <a:latin typeface="Arial" panose="020B0604020202020204" pitchFamily="34" charset="0"/>
              <a:cs typeface="Arial" panose="020B0604020202020204" pitchFamily="34" charset="0"/>
            </a:endParaRPr>
          </a:p>
          <a:p>
            <a:r>
              <a:rPr lang="en-GB" sz="1000" dirty="0">
                <a:solidFill>
                  <a:srgbClr val="0070C0"/>
                </a:solidFill>
                <a:latin typeface="Arial" panose="020B0604020202020204" pitchFamily="34" charset="0"/>
                <a:cs typeface="Arial" panose="020B0604020202020204" pitchFamily="34" charset="0"/>
              </a:rPr>
              <a:t>This also supports goal three ‘good health and well-being’, and global goal six ‘clean water and sanitation’ (globalgoals.org, 2019).</a:t>
            </a:r>
          </a:p>
        </p:txBody>
      </p:sp>
      <p:sp>
        <p:nvSpPr>
          <p:cNvPr id="18" name="Rectangle: Rounded Corners 17">
            <a:extLst>
              <a:ext uri="{FF2B5EF4-FFF2-40B4-BE49-F238E27FC236}">
                <a16:creationId xmlns:a16="http://schemas.microsoft.com/office/drawing/2014/main" id="{B9EA4283-DB88-4D81-A74C-E51FE418EFAC}"/>
              </a:ext>
            </a:extLst>
          </p:cNvPr>
          <p:cNvSpPr/>
          <p:nvPr/>
        </p:nvSpPr>
        <p:spPr>
          <a:xfrm>
            <a:off x="6010184" y="4911810"/>
            <a:ext cx="3015448" cy="1946190"/>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1E2731A8-3DBD-4EB1-8AC0-A8235BD9E1D0}"/>
              </a:ext>
            </a:extLst>
          </p:cNvPr>
          <p:cNvSpPr txBox="1"/>
          <p:nvPr/>
        </p:nvSpPr>
        <p:spPr>
          <a:xfrm>
            <a:off x="9481351" y="4699230"/>
            <a:ext cx="2488707" cy="1938992"/>
          </a:xfrm>
          <a:prstGeom prst="rect">
            <a:avLst/>
          </a:prstGeom>
          <a:noFill/>
        </p:spPr>
        <p:txBody>
          <a:bodyPr wrap="square" rtlCol="0">
            <a:spAutoFit/>
          </a:bodyPr>
          <a:lstStyle/>
          <a:p>
            <a:pPr algn="ctr"/>
            <a:r>
              <a:rPr lang="en-GB" sz="1000" b="1" dirty="0">
                <a:solidFill>
                  <a:srgbClr val="7030A0"/>
                </a:solidFill>
                <a:latin typeface="Arial" panose="020B0604020202020204" pitchFamily="34" charset="0"/>
                <a:cs typeface="Arial" panose="020B0604020202020204" pitchFamily="34" charset="0"/>
              </a:rPr>
              <a:t>‘Inspire people to take action to change the world’.</a:t>
            </a:r>
          </a:p>
          <a:p>
            <a:endParaRPr lang="en-GB" sz="1000" b="1" dirty="0">
              <a:solidFill>
                <a:srgbClr val="7030A0"/>
              </a:solidFill>
              <a:latin typeface="Arial" panose="020B0604020202020204" pitchFamily="34" charset="0"/>
              <a:cs typeface="Arial" panose="020B0604020202020204" pitchFamily="34" charset="0"/>
            </a:endParaRPr>
          </a:p>
          <a:p>
            <a:r>
              <a:rPr lang="en-GB" sz="1000" dirty="0">
                <a:solidFill>
                  <a:srgbClr val="7030A0"/>
                </a:solidFill>
                <a:latin typeface="Arial" panose="020B0604020202020204" pitchFamily="34" charset="0"/>
                <a:cs typeface="Arial" panose="020B0604020202020204" pitchFamily="34" charset="0"/>
              </a:rPr>
              <a:t>This supports article twenty-seven ‘right to cultural, artistic and scientific life’, and twenty-nine ‘duty to your community’, of the universal declaration of human rights (United Nations Human Rights, 2019).</a:t>
            </a:r>
          </a:p>
          <a:p>
            <a:endParaRPr lang="en-GB" sz="1000" dirty="0">
              <a:solidFill>
                <a:srgbClr val="7030A0"/>
              </a:solidFill>
              <a:latin typeface="Arial" panose="020B0604020202020204" pitchFamily="34" charset="0"/>
              <a:cs typeface="Arial" panose="020B0604020202020204" pitchFamily="34" charset="0"/>
            </a:endParaRPr>
          </a:p>
          <a:p>
            <a:r>
              <a:rPr lang="en-GB" sz="1000" dirty="0">
                <a:solidFill>
                  <a:srgbClr val="7030A0"/>
                </a:solidFill>
                <a:latin typeface="Arial" panose="020B0604020202020204" pitchFamily="34" charset="0"/>
                <a:cs typeface="Arial" panose="020B0604020202020204" pitchFamily="34" charset="0"/>
              </a:rPr>
              <a:t>It also supports global goal seventeen ‘partnership for the goals’ (globalgoals.org, 2019).</a:t>
            </a:r>
          </a:p>
        </p:txBody>
      </p:sp>
      <p:sp>
        <p:nvSpPr>
          <p:cNvPr id="21" name="Rectangle: Rounded Corners 20">
            <a:extLst>
              <a:ext uri="{FF2B5EF4-FFF2-40B4-BE49-F238E27FC236}">
                <a16:creationId xmlns:a16="http://schemas.microsoft.com/office/drawing/2014/main" id="{FC5DA2F8-48D3-440A-A5C6-97DA178E4BD0}"/>
              </a:ext>
            </a:extLst>
          </p:cNvPr>
          <p:cNvSpPr/>
          <p:nvPr/>
        </p:nvSpPr>
        <p:spPr>
          <a:xfrm>
            <a:off x="9386656" y="4611780"/>
            <a:ext cx="2583402" cy="2246220"/>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16BA8775-382A-42A0-A60D-B3C788B6F852}"/>
              </a:ext>
            </a:extLst>
          </p:cNvPr>
          <p:cNvSpPr txBox="1"/>
          <p:nvPr/>
        </p:nvSpPr>
        <p:spPr>
          <a:xfrm>
            <a:off x="4636938" y="4076701"/>
            <a:ext cx="763480" cy="215444"/>
          </a:xfrm>
          <a:prstGeom prst="rect">
            <a:avLst/>
          </a:prstGeom>
          <a:noFill/>
        </p:spPr>
        <p:txBody>
          <a:bodyPr wrap="square" rtlCol="0">
            <a:spAutoFit/>
          </a:bodyPr>
          <a:lstStyle/>
          <a:p>
            <a:r>
              <a:rPr lang="en-GB" sz="800" dirty="0"/>
              <a:t>Image 1.</a:t>
            </a:r>
          </a:p>
        </p:txBody>
      </p:sp>
      <p:cxnSp>
        <p:nvCxnSpPr>
          <p:cNvPr id="24" name="Straight Connector 23">
            <a:extLst>
              <a:ext uri="{FF2B5EF4-FFF2-40B4-BE49-F238E27FC236}">
                <a16:creationId xmlns:a16="http://schemas.microsoft.com/office/drawing/2014/main" id="{E55B5E01-B598-4CC0-A8AF-E8C9DC959F3B}"/>
              </a:ext>
            </a:extLst>
          </p:cNvPr>
          <p:cNvCxnSpPr/>
          <p:nvPr/>
        </p:nvCxnSpPr>
        <p:spPr>
          <a:xfrm>
            <a:off x="221942" y="4285118"/>
            <a:ext cx="430567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A620BF9-7633-4364-9D25-55DA70033B07}"/>
              </a:ext>
            </a:extLst>
          </p:cNvPr>
          <p:cNvCxnSpPr/>
          <p:nvPr/>
        </p:nvCxnSpPr>
        <p:spPr>
          <a:xfrm>
            <a:off x="7664388" y="4278091"/>
            <a:ext cx="4305670"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0A0838C-A59A-4867-9E2A-A5E4ED45F54F}"/>
              </a:ext>
            </a:extLst>
          </p:cNvPr>
          <p:cNvSpPr txBox="1"/>
          <p:nvPr/>
        </p:nvSpPr>
        <p:spPr>
          <a:xfrm>
            <a:off x="4460700" y="941033"/>
            <a:ext cx="3258105" cy="461665"/>
          </a:xfrm>
          <a:prstGeom prst="rect">
            <a:avLst/>
          </a:prstGeom>
          <a:noFill/>
        </p:spPr>
        <p:txBody>
          <a:bodyPr wrap="square" rtlCol="0">
            <a:spAutoFit/>
          </a:bodyPr>
          <a:lstStyle/>
          <a:p>
            <a:pPr algn="ctr"/>
            <a:r>
              <a:rPr lang="en-GB" sz="1200" u="sng" dirty="0">
                <a:solidFill>
                  <a:srgbClr val="00B050"/>
                </a:solidFill>
                <a:latin typeface="Arial" panose="020B0604020202020204" pitchFamily="34" charset="0"/>
                <a:cs typeface="Arial" panose="020B0604020202020204" pitchFamily="34" charset="0"/>
              </a:rPr>
              <a:t>Countries where the Foundation is active:</a:t>
            </a:r>
          </a:p>
          <a:p>
            <a:endParaRPr lang="en-GB" sz="1200" dirty="0">
              <a:solidFill>
                <a:srgbClr val="00B050"/>
              </a:solidFill>
              <a:latin typeface="Arial" panose="020B0604020202020204" pitchFamily="34" charset="0"/>
              <a:cs typeface="Arial" panose="020B0604020202020204" pitchFamily="34" charset="0"/>
            </a:endParaRPr>
          </a:p>
        </p:txBody>
      </p:sp>
      <p:sp>
        <p:nvSpPr>
          <p:cNvPr id="27" name="Rectangle: Rounded Corners 26">
            <a:extLst>
              <a:ext uri="{FF2B5EF4-FFF2-40B4-BE49-F238E27FC236}">
                <a16:creationId xmlns:a16="http://schemas.microsoft.com/office/drawing/2014/main" id="{B5239544-2675-401F-B1C3-F4D2EA2EFCAC}"/>
              </a:ext>
            </a:extLst>
          </p:cNvPr>
          <p:cNvSpPr/>
          <p:nvPr/>
        </p:nvSpPr>
        <p:spPr>
          <a:xfrm>
            <a:off x="4466945" y="941032"/>
            <a:ext cx="3258105" cy="827583"/>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95EA0CCB-B43B-4F25-943D-605E32750E5C}"/>
              </a:ext>
            </a:extLst>
          </p:cNvPr>
          <p:cNvSpPr txBox="1"/>
          <p:nvPr/>
        </p:nvSpPr>
        <p:spPr>
          <a:xfrm>
            <a:off x="4527612" y="1242874"/>
            <a:ext cx="692458" cy="400110"/>
          </a:xfrm>
          <a:prstGeom prst="rect">
            <a:avLst/>
          </a:prstGeom>
          <a:noFill/>
        </p:spPr>
        <p:txBody>
          <a:bodyPr wrap="square" rtlCol="0">
            <a:spAutoFit/>
          </a:bodyPr>
          <a:lstStyle/>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Africa</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China</a:t>
            </a:r>
          </a:p>
        </p:txBody>
      </p:sp>
      <p:sp>
        <p:nvSpPr>
          <p:cNvPr id="30" name="TextBox 29">
            <a:extLst>
              <a:ext uri="{FF2B5EF4-FFF2-40B4-BE49-F238E27FC236}">
                <a16:creationId xmlns:a16="http://schemas.microsoft.com/office/drawing/2014/main" id="{B51BB437-4D39-4BEA-8A06-8EE047336FAB}"/>
              </a:ext>
            </a:extLst>
          </p:cNvPr>
          <p:cNvSpPr txBox="1"/>
          <p:nvPr/>
        </p:nvSpPr>
        <p:spPr>
          <a:xfrm>
            <a:off x="5610687" y="1242874"/>
            <a:ext cx="798991" cy="400110"/>
          </a:xfrm>
          <a:prstGeom prst="rect">
            <a:avLst/>
          </a:prstGeom>
          <a:noFill/>
        </p:spPr>
        <p:txBody>
          <a:bodyPr wrap="square" rtlCol="0">
            <a:spAutoFit/>
          </a:bodyPr>
          <a:lstStyle/>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Europe</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India</a:t>
            </a:r>
          </a:p>
        </p:txBody>
      </p:sp>
      <p:sp>
        <p:nvSpPr>
          <p:cNvPr id="31" name="TextBox 30">
            <a:extLst>
              <a:ext uri="{FF2B5EF4-FFF2-40B4-BE49-F238E27FC236}">
                <a16:creationId xmlns:a16="http://schemas.microsoft.com/office/drawing/2014/main" id="{DC8746B6-E5AF-4DF4-8535-82829FF4636C}"/>
              </a:ext>
            </a:extLst>
          </p:cNvPr>
          <p:cNvSpPr txBox="1"/>
          <p:nvPr/>
        </p:nvSpPr>
        <p:spPr>
          <a:xfrm>
            <a:off x="6791417" y="1242874"/>
            <a:ext cx="692458"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Middle East</a:t>
            </a:r>
          </a:p>
        </p:txBody>
      </p:sp>
      <p:sp>
        <p:nvSpPr>
          <p:cNvPr id="32" name="TextBox 31">
            <a:extLst>
              <a:ext uri="{FF2B5EF4-FFF2-40B4-BE49-F238E27FC236}">
                <a16:creationId xmlns:a16="http://schemas.microsoft.com/office/drawing/2014/main" id="{A5B74F2B-8895-4B35-9E68-2FB7CF2B4735}"/>
              </a:ext>
            </a:extLst>
          </p:cNvPr>
          <p:cNvSpPr txBox="1"/>
          <p:nvPr/>
        </p:nvSpPr>
        <p:spPr>
          <a:xfrm>
            <a:off x="221943" y="2807756"/>
            <a:ext cx="2689934" cy="1200329"/>
          </a:xfrm>
          <a:prstGeom prst="rect">
            <a:avLst/>
          </a:prstGeom>
          <a:noFill/>
        </p:spPr>
        <p:txBody>
          <a:bodyPr wrap="square" rtlCol="0">
            <a:spAutoFit/>
          </a:bodyPr>
          <a:lstStyle/>
          <a:p>
            <a:pPr algn="ctr"/>
            <a:r>
              <a:rPr lang="en-GB" sz="1200" u="sng" dirty="0">
                <a:solidFill>
                  <a:srgbClr val="00B050"/>
                </a:solidFill>
                <a:latin typeface="Arial" panose="020B0604020202020204" pitchFamily="34" charset="0"/>
                <a:cs typeface="Arial" panose="020B0604020202020204" pitchFamily="34" charset="0"/>
              </a:rPr>
              <a:t>The Foundations five Program Areas</a:t>
            </a:r>
          </a:p>
          <a:p>
            <a:endParaRPr lang="en-GB" sz="1000" u="sng" dirty="0">
              <a:latin typeface="Arial" panose="020B0604020202020204" pitchFamily="34" charset="0"/>
              <a:cs typeface="Arial" panose="020B0604020202020204" pitchFamily="34" charset="0"/>
            </a:endParaRPr>
          </a:p>
          <a:p>
            <a:pPr marL="228600" indent="-228600">
              <a:buFont typeface="+mj-lt"/>
              <a:buAutoNum type="arabicPeriod"/>
            </a:pPr>
            <a:r>
              <a:rPr lang="en-GB" sz="1000" dirty="0">
                <a:latin typeface="Arial" panose="020B0604020202020204" pitchFamily="34" charset="0"/>
                <a:cs typeface="Arial" panose="020B0604020202020204" pitchFamily="34" charset="0"/>
              </a:rPr>
              <a:t>Global Health Division</a:t>
            </a:r>
          </a:p>
          <a:p>
            <a:pPr marL="228600" indent="-228600">
              <a:buFont typeface="+mj-lt"/>
              <a:buAutoNum type="arabicPeriod"/>
            </a:pPr>
            <a:r>
              <a:rPr lang="en-GB" sz="1000" dirty="0">
                <a:latin typeface="Arial" panose="020B0604020202020204" pitchFamily="34" charset="0"/>
                <a:cs typeface="Arial" panose="020B0604020202020204" pitchFamily="34" charset="0"/>
              </a:rPr>
              <a:t>Global development division </a:t>
            </a:r>
          </a:p>
          <a:p>
            <a:pPr marL="228600" indent="-228600">
              <a:buFont typeface="+mj-lt"/>
              <a:buAutoNum type="arabicPeriod"/>
            </a:pPr>
            <a:r>
              <a:rPr lang="en-GB" sz="1000" dirty="0">
                <a:latin typeface="Arial" panose="020B0604020202020204" pitchFamily="34" charset="0"/>
                <a:cs typeface="Arial" panose="020B0604020202020204" pitchFamily="34" charset="0"/>
              </a:rPr>
              <a:t>Global Growth and Opportunity Division </a:t>
            </a:r>
          </a:p>
          <a:p>
            <a:pPr marL="228600" indent="-228600">
              <a:buFont typeface="+mj-lt"/>
              <a:buAutoNum type="arabicPeriod"/>
            </a:pPr>
            <a:r>
              <a:rPr lang="en-GB" sz="1000" dirty="0">
                <a:latin typeface="Arial" panose="020B0604020202020204" pitchFamily="34" charset="0"/>
                <a:cs typeface="Arial" panose="020B0604020202020204" pitchFamily="34" charset="0"/>
              </a:rPr>
              <a:t>U.S. Program </a:t>
            </a:r>
          </a:p>
          <a:p>
            <a:pPr marL="228600" indent="-228600">
              <a:buFont typeface="+mj-lt"/>
              <a:buAutoNum type="arabicPeriod"/>
            </a:pPr>
            <a:r>
              <a:rPr lang="en-GB" sz="1000" dirty="0">
                <a:latin typeface="Arial" panose="020B0604020202020204" pitchFamily="34" charset="0"/>
                <a:cs typeface="Arial" panose="020B0604020202020204" pitchFamily="34" charset="0"/>
              </a:rPr>
              <a:t>Global Policy and Advocacy Division </a:t>
            </a:r>
          </a:p>
        </p:txBody>
      </p:sp>
      <p:sp>
        <p:nvSpPr>
          <p:cNvPr id="33" name="Rectangle: Rounded Corners 32">
            <a:extLst>
              <a:ext uri="{FF2B5EF4-FFF2-40B4-BE49-F238E27FC236}">
                <a16:creationId xmlns:a16="http://schemas.microsoft.com/office/drawing/2014/main" id="{6D36CFE5-3CC5-4AA5-B43B-F630A65DBFAC}"/>
              </a:ext>
            </a:extLst>
          </p:cNvPr>
          <p:cNvSpPr/>
          <p:nvPr/>
        </p:nvSpPr>
        <p:spPr>
          <a:xfrm>
            <a:off x="221942" y="2807756"/>
            <a:ext cx="2689934" cy="1169529"/>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5" name="Picture 34" descr="A couple of people posing for the camera&#10;&#10;Description automatically generated">
            <a:extLst>
              <a:ext uri="{FF2B5EF4-FFF2-40B4-BE49-F238E27FC236}">
                <a16:creationId xmlns:a16="http://schemas.microsoft.com/office/drawing/2014/main" id="{F0246D67-42C9-4865-A4DD-479EC13BFD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73009" y="2020717"/>
            <a:ext cx="1833486" cy="1169551"/>
          </a:xfrm>
          <a:prstGeom prst="rect">
            <a:avLst/>
          </a:prstGeom>
        </p:spPr>
      </p:pic>
      <p:sp>
        <p:nvSpPr>
          <p:cNvPr id="36" name="TextBox 35">
            <a:extLst>
              <a:ext uri="{FF2B5EF4-FFF2-40B4-BE49-F238E27FC236}">
                <a16:creationId xmlns:a16="http://schemas.microsoft.com/office/drawing/2014/main" id="{9EA7F48C-EF13-45A2-8ECF-7B087A496E57}"/>
              </a:ext>
            </a:extLst>
          </p:cNvPr>
          <p:cNvSpPr txBox="1"/>
          <p:nvPr/>
        </p:nvSpPr>
        <p:spPr>
          <a:xfrm>
            <a:off x="6488651" y="2956908"/>
            <a:ext cx="792126"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Image 2</a:t>
            </a:r>
          </a:p>
        </p:txBody>
      </p:sp>
      <p:sp>
        <p:nvSpPr>
          <p:cNvPr id="37" name="TextBox 36">
            <a:extLst>
              <a:ext uri="{FF2B5EF4-FFF2-40B4-BE49-F238E27FC236}">
                <a16:creationId xmlns:a16="http://schemas.microsoft.com/office/drawing/2014/main" id="{A0D37FDF-276A-404A-ABA6-CCA1064D8735}"/>
              </a:ext>
            </a:extLst>
          </p:cNvPr>
          <p:cNvSpPr txBox="1"/>
          <p:nvPr/>
        </p:nvSpPr>
        <p:spPr>
          <a:xfrm>
            <a:off x="8494450" y="165624"/>
            <a:ext cx="3397107" cy="2739211"/>
          </a:xfrm>
          <a:prstGeom prst="rect">
            <a:avLst/>
          </a:prstGeom>
          <a:noFill/>
        </p:spPr>
        <p:txBody>
          <a:bodyPr wrap="square" rtlCol="0">
            <a:spAutoFit/>
          </a:bodyPr>
          <a:lstStyle/>
          <a:p>
            <a:pPr algn="ctr"/>
            <a:r>
              <a:rPr lang="en-GB" sz="1200" u="sng" dirty="0">
                <a:solidFill>
                  <a:srgbClr val="00B050"/>
                </a:solidFill>
                <a:latin typeface="Arial" panose="020B0604020202020204" pitchFamily="34" charset="0"/>
                <a:cs typeface="Arial" panose="020B0604020202020204" pitchFamily="34" charset="0"/>
              </a:rPr>
              <a:t>Criticisms of the Foundation</a:t>
            </a:r>
          </a:p>
          <a:p>
            <a:pPr algn="ctr"/>
            <a:endParaRPr lang="en-GB" sz="1000" u="sng" dirty="0">
              <a:solidFill>
                <a:srgbClr val="00B050"/>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The Bill &amp; Melinda Gates Foundation takes a ‘top-down’ approach to their efforts, which involves telling people what they will have, rather than taking a ‘community development’ approach and simply asking the community what they feel they need (Gilchrist &amp; Taylor, 2016). </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Due to the sheer wealth and powerful status of it founders, many believe that this influences other charities, organisations and governments to work towards the Foundations own agenda. Many argue that focus has been taken away from other charities (</a:t>
            </a:r>
            <a:r>
              <a:rPr lang="en-GB" sz="1000" dirty="0" err="1">
                <a:latin typeface="Arial" panose="020B0604020202020204" pitchFamily="34" charset="0"/>
                <a:cs typeface="Arial" panose="020B0604020202020204" pitchFamily="34" charset="0"/>
              </a:rPr>
              <a:t>Connett</a:t>
            </a:r>
            <a:r>
              <a:rPr lang="en-GB" sz="1000" dirty="0">
                <a:latin typeface="Arial" panose="020B0604020202020204" pitchFamily="34" charset="0"/>
                <a:cs typeface="Arial" panose="020B0604020202020204" pitchFamily="34" charset="0"/>
              </a:rPr>
              <a:t>, 2016). </a:t>
            </a:r>
          </a:p>
          <a:p>
            <a:pPr algn="ctr"/>
            <a:endParaRPr lang="en-GB" sz="1000" u="sng" dirty="0">
              <a:solidFill>
                <a:srgbClr val="00B050"/>
              </a:solidFill>
              <a:latin typeface="Arial" panose="020B0604020202020204" pitchFamily="34" charset="0"/>
              <a:cs typeface="Arial" panose="020B0604020202020204" pitchFamily="34" charset="0"/>
            </a:endParaRPr>
          </a:p>
          <a:p>
            <a:endParaRPr lang="en-GB" sz="1000" u="sng" dirty="0">
              <a:solidFill>
                <a:srgbClr val="00B050"/>
              </a:solidFill>
              <a:latin typeface="Arial" panose="020B0604020202020204" pitchFamily="34" charset="0"/>
              <a:cs typeface="Arial" panose="020B0604020202020204" pitchFamily="34" charset="0"/>
            </a:endParaRPr>
          </a:p>
        </p:txBody>
      </p:sp>
      <p:sp>
        <p:nvSpPr>
          <p:cNvPr id="39" name="Rectangle: Rounded Corners 38">
            <a:extLst>
              <a:ext uri="{FF2B5EF4-FFF2-40B4-BE49-F238E27FC236}">
                <a16:creationId xmlns:a16="http://schemas.microsoft.com/office/drawing/2014/main" id="{81DF090A-6D60-4EE7-96D2-F57E9373F6B9}"/>
              </a:ext>
            </a:extLst>
          </p:cNvPr>
          <p:cNvSpPr/>
          <p:nvPr/>
        </p:nvSpPr>
        <p:spPr>
          <a:xfrm>
            <a:off x="8500695" y="153334"/>
            <a:ext cx="3324361" cy="2456702"/>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a:extLst>
              <a:ext uri="{FF2B5EF4-FFF2-40B4-BE49-F238E27FC236}">
                <a16:creationId xmlns:a16="http://schemas.microsoft.com/office/drawing/2014/main" id="{CCB3897D-3B1E-423E-9BD2-F140BBA324B3}"/>
              </a:ext>
            </a:extLst>
          </p:cNvPr>
          <p:cNvSpPr txBox="1"/>
          <p:nvPr/>
        </p:nvSpPr>
        <p:spPr>
          <a:xfrm>
            <a:off x="7775643" y="2714284"/>
            <a:ext cx="4360582" cy="1384995"/>
          </a:xfrm>
          <a:prstGeom prst="rect">
            <a:avLst/>
          </a:prstGeom>
          <a:noFill/>
        </p:spPr>
        <p:txBody>
          <a:bodyPr wrap="square" rtlCol="0">
            <a:spAutoFit/>
          </a:bodyPr>
          <a:lstStyle/>
          <a:p>
            <a:pPr algn="ctr"/>
            <a:r>
              <a:rPr lang="en-GB" sz="1200" u="sng" dirty="0">
                <a:solidFill>
                  <a:srgbClr val="00B050"/>
                </a:solidFill>
                <a:latin typeface="Arial" panose="020B0604020202020204" pitchFamily="34" charset="0"/>
                <a:cs typeface="Arial" panose="020B0604020202020204" pitchFamily="34" charset="0"/>
              </a:rPr>
              <a:t>Conclusion</a:t>
            </a:r>
          </a:p>
          <a:p>
            <a:pPr algn="ctr"/>
            <a:endParaRPr lang="en-GB" sz="1200" u="sng" dirty="0">
              <a:solidFill>
                <a:srgbClr val="00B050"/>
              </a:solidFill>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Despite there being a number of criticisms made against this charitable organisation, it could be argued that the good it produces, certainly outweighs the bad. With it’s continued efforts in disadvantaged communities, people will only continue to benefit. Much of its work is based off its four mission statements, all of which support human dignity and human rights.</a:t>
            </a:r>
          </a:p>
        </p:txBody>
      </p:sp>
      <p:sp>
        <p:nvSpPr>
          <p:cNvPr id="41" name="Rectangle: Rounded Corners 40">
            <a:extLst>
              <a:ext uri="{FF2B5EF4-FFF2-40B4-BE49-F238E27FC236}">
                <a16:creationId xmlns:a16="http://schemas.microsoft.com/office/drawing/2014/main" id="{B838B571-05A3-4AAE-8F6B-E1FF4344AE0E}"/>
              </a:ext>
            </a:extLst>
          </p:cNvPr>
          <p:cNvSpPr/>
          <p:nvPr/>
        </p:nvSpPr>
        <p:spPr>
          <a:xfrm>
            <a:off x="7718805" y="2714284"/>
            <a:ext cx="4305670" cy="1399395"/>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36045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083C8A6-A524-4D01-A2FF-8798BEEEFFE4}"/>
              </a:ext>
            </a:extLst>
          </p:cNvPr>
          <p:cNvSpPr txBox="1"/>
          <p:nvPr/>
        </p:nvSpPr>
        <p:spPr>
          <a:xfrm>
            <a:off x="177553" y="239697"/>
            <a:ext cx="11754035" cy="8217634"/>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References</a:t>
            </a:r>
          </a:p>
          <a:p>
            <a:endParaRPr lang="en-GB" u="sng" dirty="0">
              <a:latin typeface="Arial" panose="020B0604020202020204" pitchFamily="34" charset="0"/>
              <a:cs typeface="Arial" panose="020B0604020202020204" pitchFamily="34" charset="0"/>
            </a:endParaRPr>
          </a:p>
          <a:p>
            <a:pPr>
              <a:lnSpc>
                <a:spcPct val="200000"/>
              </a:lnSpc>
            </a:pPr>
            <a:r>
              <a:rPr lang="en-GB" sz="1200" dirty="0" err="1">
                <a:latin typeface="Arial" panose="020B0604020202020204" pitchFamily="34" charset="0"/>
                <a:cs typeface="Arial" panose="020B0604020202020204" pitchFamily="34" charset="0"/>
              </a:rPr>
              <a:t>Connett</a:t>
            </a:r>
            <a:r>
              <a:rPr lang="en-GB" sz="1200" dirty="0">
                <a:latin typeface="Arial" panose="020B0604020202020204" pitchFamily="34" charset="0"/>
                <a:cs typeface="Arial" panose="020B0604020202020204" pitchFamily="34" charset="0"/>
              </a:rPr>
              <a:t>, D. (2016). Gates Foundation accused of ‘dangerously skewing’ aid priorities by promoting ‘corporate globalisation’, </a:t>
            </a:r>
            <a:r>
              <a:rPr lang="en-GB" sz="1200" i="1" dirty="0">
                <a:latin typeface="Arial" panose="020B0604020202020204" pitchFamily="34" charset="0"/>
                <a:cs typeface="Arial" panose="020B0604020202020204" pitchFamily="34" charset="0"/>
              </a:rPr>
              <a:t>The Independent,</a:t>
            </a:r>
            <a:r>
              <a:rPr lang="en-GB" sz="1200" dirty="0">
                <a:latin typeface="Arial" panose="020B0604020202020204" pitchFamily="34" charset="0"/>
                <a:cs typeface="Arial" panose="020B0604020202020204" pitchFamily="34" charset="0"/>
              </a:rPr>
              <a:t> 19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February. Available at	 </a:t>
            </a:r>
            <a:r>
              <a:rPr lang="en-GB" sz="1200" dirty="0">
                <a:latin typeface="Arial" panose="020B0604020202020204" pitchFamily="34" charset="0"/>
                <a:cs typeface="Arial" panose="020B0604020202020204" pitchFamily="34" charset="0"/>
                <a:hlinkClick r:id="rId2"/>
              </a:rPr>
              <a:t>https://www.independent.co.uk/news/world/politics/gates-foundation-accused-of-dangerously-skewing-aid-priorities-by-promoting-big-business-a6822036.html</a:t>
            </a:r>
            <a:r>
              <a:rPr lang="en-GB" sz="1200" dirty="0">
                <a:latin typeface="Arial" panose="020B0604020202020204" pitchFamily="34" charset="0"/>
                <a:cs typeface="Arial" panose="020B0604020202020204" pitchFamily="34" charset="0"/>
              </a:rPr>
              <a:t>	 (Accessed 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2019). </a:t>
            </a:r>
          </a:p>
          <a:p>
            <a:pPr>
              <a:lnSpc>
                <a:spcPct val="200000"/>
              </a:lnSpc>
            </a:pPr>
            <a:endParaRPr lang="en-GB" sz="1200" u="sng" dirty="0">
              <a:latin typeface="Arial" panose="020B0604020202020204" pitchFamily="34" charset="0"/>
              <a:cs typeface="Arial" panose="020B0604020202020204" pitchFamily="34" charset="0"/>
            </a:endParaRPr>
          </a:p>
          <a:p>
            <a:pPr>
              <a:lnSpc>
                <a:spcPct val="200000"/>
              </a:lnSpc>
            </a:pPr>
            <a:r>
              <a:rPr lang="en-GB" sz="1200" dirty="0">
                <a:latin typeface="Arial" panose="020B0604020202020204" pitchFamily="34" charset="0"/>
                <a:cs typeface="Arial" panose="020B0604020202020204" pitchFamily="34" charset="0"/>
              </a:rPr>
              <a:t>Gilchrist, A., &amp; Taylor, M. (2016). </a:t>
            </a:r>
            <a:r>
              <a:rPr lang="en-GB" sz="1200" i="1" dirty="0">
                <a:latin typeface="Arial" panose="020B0604020202020204" pitchFamily="34" charset="0"/>
                <a:cs typeface="Arial" panose="020B0604020202020204" pitchFamily="34" charset="0"/>
              </a:rPr>
              <a:t>The Short Guide to Community Development 2</a:t>
            </a:r>
            <a:r>
              <a:rPr lang="en-GB" sz="1200" i="1" baseline="30000" dirty="0">
                <a:latin typeface="Arial" panose="020B0604020202020204" pitchFamily="34" charset="0"/>
                <a:cs typeface="Arial" panose="020B0604020202020204" pitchFamily="34" charset="0"/>
              </a:rPr>
              <a:t>nd </a:t>
            </a:r>
            <a:r>
              <a:rPr lang="en-GB" sz="1200" i="1" dirty="0">
                <a:latin typeface="Arial" panose="020B0604020202020204" pitchFamily="34" charset="0"/>
                <a:cs typeface="Arial" panose="020B0604020202020204" pitchFamily="34" charset="0"/>
              </a:rPr>
              <a:t>Edition</a:t>
            </a:r>
            <a:r>
              <a:rPr lang="en-GB" sz="1200" dirty="0">
                <a:latin typeface="Arial" panose="020B0604020202020204" pitchFamily="34" charset="0"/>
                <a:cs typeface="Arial" panose="020B0604020202020204" pitchFamily="34" charset="0"/>
              </a:rPr>
              <a:t>. Bristol: Policy Press.</a:t>
            </a:r>
          </a:p>
          <a:p>
            <a:pPr>
              <a:lnSpc>
                <a:spcPct val="200000"/>
              </a:lnSpc>
            </a:pPr>
            <a:endParaRPr lang="en-GB" sz="1200" u="sng" dirty="0">
              <a:latin typeface="Arial" panose="020B0604020202020204" pitchFamily="34" charset="0"/>
              <a:cs typeface="Arial" panose="020B0604020202020204" pitchFamily="34" charset="0"/>
            </a:endParaRPr>
          </a:p>
          <a:p>
            <a:pPr>
              <a:lnSpc>
                <a:spcPct val="200000"/>
              </a:lnSpc>
            </a:pPr>
            <a:r>
              <a:rPr lang="en-GB" sz="1200" dirty="0">
                <a:latin typeface="Arial" panose="020B0604020202020204" pitchFamily="34" charset="0"/>
                <a:cs typeface="Arial" panose="020B0604020202020204" pitchFamily="34" charset="0"/>
              </a:rPr>
              <a:t>Globalgoals.org. (2019). </a:t>
            </a:r>
            <a:r>
              <a:rPr lang="en-GB" sz="1200" i="1" dirty="0">
                <a:latin typeface="Arial" panose="020B0604020202020204" pitchFamily="34" charset="0"/>
                <a:cs typeface="Arial" panose="020B0604020202020204" pitchFamily="34" charset="0"/>
              </a:rPr>
              <a:t>The 17 goals. </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3"/>
              </a:rPr>
              <a:t>https://www.globalgoals.org</a:t>
            </a:r>
            <a:r>
              <a:rPr lang="en-GB" sz="1200" dirty="0">
                <a:latin typeface="Arial" panose="020B0604020202020204" pitchFamily="34" charset="0"/>
                <a:cs typeface="Arial" panose="020B0604020202020204" pitchFamily="34" charset="0"/>
              </a:rPr>
              <a:t>.</a:t>
            </a:r>
          </a:p>
          <a:p>
            <a:pPr>
              <a:lnSpc>
                <a:spcPct val="200000"/>
              </a:lnSpc>
            </a:pPr>
            <a:endParaRPr lang="en-GB" sz="1200" u="sng" dirty="0">
              <a:latin typeface="Arial" panose="020B0604020202020204" pitchFamily="34" charset="0"/>
              <a:cs typeface="Arial" panose="020B0604020202020204" pitchFamily="34" charset="0"/>
            </a:endParaRPr>
          </a:p>
          <a:p>
            <a:pPr>
              <a:lnSpc>
                <a:spcPct val="200000"/>
              </a:lnSpc>
            </a:pPr>
            <a:r>
              <a:rPr lang="en-GB" sz="1200" dirty="0">
                <a:latin typeface="Arial" panose="020B0604020202020204" pitchFamily="34" charset="0"/>
                <a:cs typeface="Arial" panose="020B0604020202020204" pitchFamily="34" charset="0"/>
              </a:rPr>
              <a:t>Image 1. Bill &amp; Melinda Gates Foundation logo. Available at </a:t>
            </a:r>
            <a:r>
              <a:rPr lang="en-GB" sz="1200" dirty="0">
                <a:latin typeface="Arial" panose="020B0604020202020204" pitchFamily="34" charset="0"/>
                <a:cs typeface="Arial" panose="020B0604020202020204" pitchFamily="34" charset="0"/>
                <a:hlinkClick r:id="rId4"/>
              </a:rPr>
              <a:t>https://www.globalinnovationexchange.org/organizations/bill-and-melinda-gates-foundation</a:t>
            </a:r>
            <a:r>
              <a:rPr lang="en-GB" sz="1200" dirty="0">
                <a:latin typeface="Arial" panose="020B0604020202020204" pitchFamily="34" charset="0"/>
                <a:cs typeface="Arial" panose="020B0604020202020204" pitchFamily="34" charset="0"/>
              </a:rPr>
              <a:t> </a:t>
            </a:r>
          </a:p>
          <a:p>
            <a:pPr>
              <a:lnSpc>
                <a:spcPct val="200000"/>
              </a:lnSpc>
            </a:pPr>
            <a:endParaRPr lang="en-GB" sz="1200" u="sng" dirty="0">
              <a:latin typeface="Arial" panose="020B0604020202020204" pitchFamily="34" charset="0"/>
              <a:cs typeface="Arial" panose="020B0604020202020204" pitchFamily="34" charset="0"/>
            </a:endParaRPr>
          </a:p>
          <a:p>
            <a:pPr>
              <a:lnSpc>
                <a:spcPct val="200000"/>
              </a:lnSpc>
            </a:pPr>
            <a:r>
              <a:rPr lang="en-GB" sz="1200" dirty="0">
                <a:latin typeface="Arial" panose="020B0604020202020204" pitchFamily="34" charset="0"/>
                <a:cs typeface="Arial" panose="020B0604020202020204" pitchFamily="34" charset="0"/>
              </a:rPr>
              <a:t>Image 2. Image of Bill &amp; Melinda Gates together. Available at </a:t>
            </a:r>
            <a:r>
              <a:rPr lang="en-GB" sz="1200" dirty="0">
                <a:latin typeface="Arial" panose="020B0604020202020204" pitchFamily="34" charset="0"/>
                <a:cs typeface="Arial" panose="020B0604020202020204" pitchFamily="34" charset="0"/>
                <a:hlinkClick r:id="rId5"/>
              </a:rPr>
              <a:t>https://economictimes.indiatimes.com/magazines/panache/bill-melinda-gates-donate-170-mn-for-women	-empowerment-in-4-countries-including-india/</a:t>
            </a:r>
            <a:r>
              <a:rPr lang="en-GB" sz="1200" dirty="0" err="1">
                <a:latin typeface="Arial" panose="020B0604020202020204" pitchFamily="34" charset="0"/>
                <a:cs typeface="Arial" panose="020B0604020202020204" pitchFamily="34" charset="0"/>
                <a:hlinkClick r:id="rId5"/>
              </a:rPr>
              <a:t>articleshow</a:t>
            </a:r>
            <a:r>
              <a:rPr lang="en-GB" sz="1200" dirty="0">
                <a:latin typeface="Arial" panose="020B0604020202020204" pitchFamily="34" charset="0"/>
                <a:cs typeface="Arial" panose="020B0604020202020204" pitchFamily="34" charset="0"/>
                <a:hlinkClick r:id="rId5"/>
              </a:rPr>
              <a:t>/63197404.cms</a:t>
            </a:r>
            <a:r>
              <a:rPr lang="en-GB" sz="1200" dirty="0">
                <a:latin typeface="Arial" panose="020B0604020202020204" pitchFamily="34" charset="0"/>
                <a:cs typeface="Arial" panose="020B0604020202020204" pitchFamily="34" charset="0"/>
              </a:rPr>
              <a:t> </a:t>
            </a:r>
          </a:p>
          <a:p>
            <a:pPr>
              <a:lnSpc>
                <a:spcPct val="200000"/>
              </a:lnSpc>
            </a:pPr>
            <a:endParaRPr lang="en-GB" sz="1200" u="sng" dirty="0">
              <a:latin typeface="Arial" panose="020B0604020202020204" pitchFamily="34" charset="0"/>
              <a:cs typeface="Arial" panose="020B0604020202020204" pitchFamily="34" charset="0"/>
            </a:endParaRPr>
          </a:p>
          <a:p>
            <a:pPr>
              <a:lnSpc>
                <a:spcPct val="200000"/>
              </a:lnSpc>
            </a:pPr>
            <a:r>
              <a:rPr lang="en-GB" sz="1200" dirty="0">
                <a:latin typeface="Arial" panose="020B0604020202020204" pitchFamily="34" charset="0"/>
                <a:cs typeface="Arial" panose="020B0604020202020204" pitchFamily="34" charset="0"/>
              </a:rPr>
              <a:t>United Nations. (2019). 30 Articles of the </a:t>
            </a:r>
            <a:r>
              <a:rPr lang="en-GB" sz="1200" i="1" dirty="0">
                <a:latin typeface="Arial" panose="020B0604020202020204" pitchFamily="34" charset="0"/>
                <a:cs typeface="Arial" panose="020B0604020202020204" pitchFamily="34" charset="0"/>
              </a:rPr>
              <a:t>Universal Declaration of Human Rights. Available at							</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6"/>
              </a:rPr>
              <a:t>https://www.ohchr.org/en/NewsEvents/Pages/DisplayNews.aspx?NewsID=23871&amp;LangID=E</a:t>
            </a:r>
            <a:endParaRPr lang="en-GB" sz="1200" dirty="0">
              <a:latin typeface="Arial" panose="020B0604020202020204" pitchFamily="34" charset="0"/>
              <a:cs typeface="Arial" panose="020B0604020202020204" pitchFamily="34" charset="0"/>
            </a:endParaRPr>
          </a:p>
          <a:p>
            <a:pPr>
              <a:lnSpc>
                <a:spcPct val="200000"/>
              </a:lnSpc>
            </a:pPr>
            <a:endParaRPr lang="en-GB" sz="1200" dirty="0">
              <a:latin typeface="Arial" panose="020B0604020202020204" pitchFamily="34" charset="0"/>
              <a:cs typeface="Arial" panose="020B0604020202020204" pitchFamily="34" charset="0"/>
            </a:endParaRPr>
          </a:p>
          <a:p>
            <a:pPr>
              <a:lnSpc>
                <a:spcPct val="200000"/>
              </a:lnSpc>
            </a:pPr>
            <a:endParaRPr lang="en-GB" dirty="0"/>
          </a:p>
          <a:p>
            <a:pPr>
              <a:lnSpc>
                <a:spcPct val="200000"/>
              </a:lnSpc>
            </a:pPr>
            <a:endParaRPr lang="en-GB" dirty="0"/>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0315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TotalTime>
  <Words>609</Words>
  <Application>Microsoft Office PowerPoint</Application>
  <PresentationFormat>Widescreen</PresentationFormat>
  <Paragraphs>64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A critical evaluation of the  Bill &amp; Melinda Gates Foundation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evaluation of the  Bill &amp; Melinda Gates Foundation</dc:title>
  <dc:creator>John Rees (1703876)</dc:creator>
  <cp:lastModifiedBy>John Rees (1703876)</cp:lastModifiedBy>
  <cp:revision>15</cp:revision>
  <dcterms:created xsi:type="dcterms:W3CDTF">2019-05-07T14:24:13Z</dcterms:created>
  <dcterms:modified xsi:type="dcterms:W3CDTF">2019-05-07T16:36:45Z</dcterms:modified>
</cp:coreProperties>
</file>