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4"/>
  </p:notesMasterIdLst>
  <p:handoutMasterIdLst>
    <p:handoutMasterId r:id="rId65"/>
  </p:handoutMasterIdLst>
  <p:sldIdLst>
    <p:sldId id="332" r:id="rId2"/>
    <p:sldId id="333" r:id="rId3"/>
    <p:sldId id="364" r:id="rId4"/>
    <p:sldId id="365" r:id="rId5"/>
    <p:sldId id="368" r:id="rId6"/>
    <p:sldId id="425" r:id="rId7"/>
    <p:sldId id="426" r:id="rId8"/>
    <p:sldId id="440" r:id="rId9"/>
    <p:sldId id="430" r:id="rId10"/>
    <p:sldId id="427" r:id="rId11"/>
    <p:sldId id="431" r:id="rId12"/>
    <p:sldId id="428" r:id="rId13"/>
    <p:sldId id="432" r:id="rId14"/>
    <p:sldId id="429" r:id="rId15"/>
    <p:sldId id="433" r:id="rId16"/>
    <p:sldId id="334" r:id="rId17"/>
    <p:sldId id="379" r:id="rId18"/>
    <p:sldId id="412" r:id="rId19"/>
    <p:sldId id="413" r:id="rId20"/>
    <p:sldId id="380" r:id="rId21"/>
    <p:sldId id="417" r:id="rId22"/>
    <p:sldId id="418" r:id="rId23"/>
    <p:sldId id="370" r:id="rId24"/>
    <p:sldId id="382" r:id="rId25"/>
    <p:sldId id="366" r:id="rId26"/>
    <p:sldId id="420" r:id="rId27"/>
    <p:sldId id="371" r:id="rId28"/>
    <p:sldId id="373" r:id="rId29"/>
    <p:sldId id="386" r:id="rId30"/>
    <p:sldId id="385" r:id="rId31"/>
    <p:sldId id="419" r:id="rId32"/>
    <p:sldId id="387" r:id="rId33"/>
    <p:sldId id="367" r:id="rId34"/>
    <p:sldId id="421" r:id="rId35"/>
    <p:sldId id="389" r:id="rId36"/>
    <p:sldId id="377" r:id="rId37"/>
    <p:sldId id="378" r:id="rId38"/>
    <p:sldId id="393" r:id="rId39"/>
    <p:sldId id="363" r:id="rId40"/>
    <p:sldId id="422" r:id="rId41"/>
    <p:sldId id="406" r:id="rId42"/>
    <p:sldId id="403" r:id="rId43"/>
    <p:sldId id="343" r:id="rId44"/>
    <p:sldId id="396" r:id="rId45"/>
    <p:sldId id="397" r:id="rId46"/>
    <p:sldId id="410" r:id="rId47"/>
    <p:sldId id="398" r:id="rId48"/>
    <p:sldId id="356" r:id="rId49"/>
    <p:sldId id="424" r:id="rId50"/>
    <p:sldId id="423" r:id="rId51"/>
    <p:sldId id="359" r:id="rId52"/>
    <p:sldId id="360" r:id="rId53"/>
    <p:sldId id="362" r:id="rId54"/>
    <p:sldId id="439" r:id="rId55"/>
    <p:sldId id="344" r:id="rId56"/>
    <p:sldId id="434" r:id="rId57"/>
    <p:sldId id="435" r:id="rId58"/>
    <p:sldId id="436" r:id="rId59"/>
    <p:sldId id="437" r:id="rId60"/>
    <p:sldId id="438" r:id="rId61"/>
    <p:sldId id="399" r:id="rId62"/>
    <p:sldId id="407" r:id="rId63"/>
  </p:sldIdLst>
  <p:sldSz cx="9144000" cy="6858000" type="screen4x3"/>
  <p:notesSz cx="6950075" cy="9236075"/>
  <p:kinsoku lang="zh-TW" invalStChars="、。，．・：；？！゛゜ヽヾゝゞ々ー’”）〕］｝〉》」』】°‰′″℃￠％ぁぃぅぇぉっゃゅょゎァィゥェォッャュョヮヵヶ!%),.:;?]}｡｣､･ｧｨｩｪｫｬｭｮｯｰﾞﾟ" invalEndChars="‘“（〔［｛〈《「『【￥＄$([\{｢￡"/>
  <p:defaultTextStyle>
    <a:defPPr>
      <a:defRPr lang="en-US"/>
    </a:defPPr>
    <a:lvl1pPr algn="l" rtl="0" eaLnBrk="0" fontAlgn="base" hangingPunct="0">
      <a:spcBef>
        <a:spcPct val="0"/>
      </a:spcBef>
      <a:spcAft>
        <a:spcPct val="0"/>
      </a:spcAft>
      <a:defRPr sz="1600"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16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16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16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1600" kern="1200">
        <a:solidFill>
          <a:schemeClr val="tx1"/>
        </a:solidFill>
        <a:latin typeface="Times New Roman" pitchFamily="18" charset="0"/>
        <a:ea typeface="+mn-ea"/>
        <a:cs typeface="+mn-cs"/>
      </a:defRPr>
    </a:lvl5pPr>
    <a:lvl6pPr marL="2286000" algn="l" defTabSz="914400" rtl="0" eaLnBrk="1" latinLnBrk="0" hangingPunct="1">
      <a:defRPr sz="1600" kern="1200">
        <a:solidFill>
          <a:schemeClr val="tx1"/>
        </a:solidFill>
        <a:latin typeface="Times New Roman" pitchFamily="18" charset="0"/>
        <a:ea typeface="+mn-ea"/>
        <a:cs typeface="+mn-cs"/>
      </a:defRPr>
    </a:lvl6pPr>
    <a:lvl7pPr marL="2743200" algn="l" defTabSz="914400" rtl="0" eaLnBrk="1" latinLnBrk="0" hangingPunct="1">
      <a:defRPr sz="1600" kern="1200">
        <a:solidFill>
          <a:schemeClr val="tx1"/>
        </a:solidFill>
        <a:latin typeface="Times New Roman" pitchFamily="18" charset="0"/>
        <a:ea typeface="+mn-ea"/>
        <a:cs typeface="+mn-cs"/>
      </a:defRPr>
    </a:lvl7pPr>
    <a:lvl8pPr marL="3200400" algn="l" defTabSz="914400" rtl="0" eaLnBrk="1" latinLnBrk="0" hangingPunct="1">
      <a:defRPr sz="1600" kern="1200">
        <a:solidFill>
          <a:schemeClr val="tx1"/>
        </a:solidFill>
        <a:latin typeface="Times New Roman" pitchFamily="18" charset="0"/>
        <a:ea typeface="+mn-ea"/>
        <a:cs typeface="+mn-cs"/>
      </a:defRPr>
    </a:lvl8pPr>
    <a:lvl9pPr marL="3657600" algn="l" defTabSz="914400" rtl="0" eaLnBrk="1" latinLnBrk="0" hangingPunct="1">
      <a:defRPr sz="16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09">
          <p15:clr>
            <a:srgbClr val="A4A3A4"/>
          </p15:clr>
        </p15:guide>
        <p15:guide id="2" pos="2189">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99FF33"/>
    <a:srgbClr val="00CCFF"/>
    <a:srgbClr val="CC00CC"/>
    <a:srgbClr val="A50021"/>
    <a:srgbClr val="339966"/>
    <a:srgbClr val="FFFF99"/>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701" autoAdjust="0"/>
  </p:normalViewPr>
  <p:slideViewPr>
    <p:cSldViewPr>
      <p:cViewPr varScale="1">
        <p:scale>
          <a:sx n="101" d="100"/>
          <a:sy n="101" d="100"/>
        </p:scale>
        <p:origin x="848" y="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702"/>
    </p:cViewPr>
  </p:sorterViewPr>
  <p:notesViewPr>
    <p:cSldViewPr>
      <p:cViewPr>
        <p:scale>
          <a:sx n="75" d="100"/>
          <a:sy n="75" d="100"/>
        </p:scale>
        <p:origin x="-1386" y="762"/>
      </p:cViewPr>
      <p:guideLst>
        <p:guide orient="horz" pos="2909"/>
        <p:guide pos="2189"/>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970" name="Rectangle 2"/>
          <p:cNvSpPr>
            <a:spLocks noChangeArrowheads="1"/>
          </p:cNvSpPr>
          <p:nvPr/>
        </p:nvSpPr>
        <p:spPr bwMode="auto">
          <a:xfrm>
            <a:off x="6488113" y="8839200"/>
            <a:ext cx="390525" cy="303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525" tIns="44960" rIns="91525" bIns="44960" anchor="ctr">
            <a:spAutoFit/>
          </a:bodyPr>
          <a:lstStyle>
            <a:lvl1pPr defTabSz="925513">
              <a:defRPr sz="1600">
                <a:solidFill>
                  <a:schemeClr val="tx1"/>
                </a:solidFill>
                <a:latin typeface="Times New Roman" pitchFamily="18" charset="0"/>
              </a:defRPr>
            </a:lvl1pPr>
            <a:lvl2pPr marL="742950" indent="-285750" defTabSz="925513">
              <a:defRPr sz="1600">
                <a:solidFill>
                  <a:schemeClr val="tx1"/>
                </a:solidFill>
                <a:latin typeface="Times New Roman" pitchFamily="18" charset="0"/>
              </a:defRPr>
            </a:lvl2pPr>
            <a:lvl3pPr marL="1143000" indent="-228600" defTabSz="925513">
              <a:defRPr sz="1600">
                <a:solidFill>
                  <a:schemeClr val="tx1"/>
                </a:solidFill>
                <a:latin typeface="Times New Roman" pitchFamily="18" charset="0"/>
              </a:defRPr>
            </a:lvl3pPr>
            <a:lvl4pPr marL="1600200" indent="-228600" defTabSz="925513">
              <a:defRPr sz="1600">
                <a:solidFill>
                  <a:schemeClr val="tx1"/>
                </a:solidFill>
                <a:latin typeface="Times New Roman" pitchFamily="18" charset="0"/>
              </a:defRPr>
            </a:lvl4pPr>
            <a:lvl5pPr marL="2057400" indent="-228600" defTabSz="925513">
              <a:defRPr sz="1600">
                <a:solidFill>
                  <a:schemeClr val="tx1"/>
                </a:solidFill>
                <a:latin typeface="Times New Roman" pitchFamily="18" charset="0"/>
              </a:defRPr>
            </a:lvl5pPr>
            <a:lvl6pPr marL="2514600" indent="-228600" defTabSz="925513" eaLnBrk="0" fontAlgn="base" hangingPunct="0">
              <a:spcBef>
                <a:spcPct val="0"/>
              </a:spcBef>
              <a:spcAft>
                <a:spcPct val="0"/>
              </a:spcAft>
              <a:defRPr sz="1600">
                <a:solidFill>
                  <a:schemeClr val="tx1"/>
                </a:solidFill>
                <a:latin typeface="Times New Roman" pitchFamily="18" charset="0"/>
              </a:defRPr>
            </a:lvl6pPr>
            <a:lvl7pPr marL="2971800" indent="-228600" defTabSz="925513" eaLnBrk="0" fontAlgn="base" hangingPunct="0">
              <a:spcBef>
                <a:spcPct val="0"/>
              </a:spcBef>
              <a:spcAft>
                <a:spcPct val="0"/>
              </a:spcAft>
              <a:defRPr sz="1600">
                <a:solidFill>
                  <a:schemeClr val="tx1"/>
                </a:solidFill>
                <a:latin typeface="Times New Roman" pitchFamily="18" charset="0"/>
              </a:defRPr>
            </a:lvl7pPr>
            <a:lvl8pPr marL="3429000" indent="-228600" defTabSz="925513" eaLnBrk="0" fontAlgn="base" hangingPunct="0">
              <a:spcBef>
                <a:spcPct val="0"/>
              </a:spcBef>
              <a:spcAft>
                <a:spcPct val="0"/>
              </a:spcAft>
              <a:defRPr sz="1600">
                <a:solidFill>
                  <a:schemeClr val="tx1"/>
                </a:solidFill>
                <a:latin typeface="Times New Roman" pitchFamily="18" charset="0"/>
              </a:defRPr>
            </a:lvl8pPr>
            <a:lvl9pPr marL="3886200" indent="-228600" defTabSz="925513" eaLnBrk="0" fontAlgn="base" hangingPunct="0">
              <a:spcBef>
                <a:spcPct val="0"/>
              </a:spcBef>
              <a:spcAft>
                <a:spcPct val="0"/>
              </a:spcAft>
              <a:defRPr sz="1600">
                <a:solidFill>
                  <a:schemeClr val="tx1"/>
                </a:solidFill>
                <a:latin typeface="Times New Roman" pitchFamily="18" charset="0"/>
              </a:defRPr>
            </a:lvl9pPr>
          </a:lstStyle>
          <a:p>
            <a:pPr algn="r">
              <a:defRPr/>
            </a:pPr>
            <a:fld id="{37343868-2082-409A-86AA-A9AB63352B28}" type="slidenum">
              <a:rPr lang="en-US" altLang="en-US" sz="1400" smtClean="0"/>
              <a:pPr algn="r">
                <a:defRPr/>
              </a:pPr>
              <a:t>‹#›</a:t>
            </a:fld>
            <a:endParaRPr lang="en-US" altLang="en-US" sz="1400" smtClean="0"/>
          </a:p>
        </p:txBody>
      </p:sp>
    </p:spTree>
    <p:extLst>
      <p:ext uri="{BB962C8B-B14F-4D97-AF65-F5344CB8AC3E}">
        <p14:creationId xmlns:p14="http://schemas.microsoft.com/office/powerpoint/2010/main" val="42867467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body" sz="quarter" idx="3"/>
          </p:nvPr>
        </p:nvSpPr>
        <p:spPr bwMode="auto">
          <a:xfrm>
            <a:off x="927100" y="4387850"/>
            <a:ext cx="5095875" cy="4156075"/>
          </a:xfrm>
          <a:prstGeom prst="rect">
            <a:avLst/>
          </a:prstGeom>
          <a:noFill/>
          <a:ln w="12700">
            <a:noFill/>
            <a:miter lim="800000"/>
            <a:headEnd/>
            <a:tailEnd/>
          </a:ln>
          <a:effectLst/>
        </p:spPr>
        <p:txBody>
          <a:bodyPr vert="horz" wrap="square" lIns="91525" tIns="44960" rIns="91525" bIns="44960" numCol="1" anchor="t" anchorCtr="0" compatLnSpc="1">
            <a:prstTxWarp prst="textNoShape">
              <a:avLst/>
            </a:prstTxWarp>
          </a:bodyPr>
          <a:lstStyle/>
          <a:p>
            <a:pPr lvl="0"/>
            <a:r>
              <a:rPr lang="en-US" noProof="0" smtClean="0"/>
              <a:t>Click to edit Master notes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50179" name="Rectangle 3"/>
          <p:cNvSpPr>
            <a:spLocks noGrp="1" noRot="1" noChangeAspect="1" noChangeArrowheads="1" noTextEdit="1"/>
          </p:cNvSpPr>
          <p:nvPr>
            <p:ph type="sldImg" idx="2"/>
          </p:nvPr>
        </p:nvSpPr>
        <p:spPr bwMode="auto">
          <a:xfrm>
            <a:off x="1174750" y="698500"/>
            <a:ext cx="4602163" cy="3451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44036" name="Rectangle 4"/>
          <p:cNvSpPr>
            <a:spLocks noChangeArrowheads="1"/>
          </p:cNvSpPr>
          <p:nvPr/>
        </p:nvSpPr>
        <p:spPr bwMode="auto">
          <a:xfrm>
            <a:off x="6488113" y="8839200"/>
            <a:ext cx="390525" cy="30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525" tIns="44960" rIns="91525" bIns="44960" anchor="ctr">
            <a:spAutoFit/>
          </a:bodyPr>
          <a:lstStyle>
            <a:lvl1pPr defTabSz="925513">
              <a:defRPr sz="1600">
                <a:solidFill>
                  <a:schemeClr val="tx1"/>
                </a:solidFill>
                <a:latin typeface="Times New Roman" pitchFamily="18" charset="0"/>
              </a:defRPr>
            </a:lvl1pPr>
            <a:lvl2pPr marL="742950" indent="-285750" defTabSz="925513">
              <a:defRPr sz="1600">
                <a:solidFill>
                  <a:schemeClr val="tx1"/>
                </a:solidFill>
                <a:latin typeface="Times New Roman" pitchFamily="18" charset="0"/>
              </a:defRPr>
            </a:lvl2pPr>
            <a:lvl3pPr marL="1143000" indent="-228600" defTabSz="925513">
              <a:defRPr sz="1600">
                <a:solidFill>
                  <a:schemeClr val="tx1"/>
                </a:solidFill>
                <a:latin typeface="Times New Roman" pitchFamily="18" charset="0"/>
              </a:defRPr>
            </a:lvl3pPr>
            <a:lvl4pPr marL="1600200" indent="-228600" defTabSz="925513">
              <a:defRPr sz="1600">
                <a:solidFill>
                  <a:schemeClr val="tx1"/>
                </a:solidFill>
                <a:latin typeface="Times New Roman" pitchFamily="18" charset="0"/>
              </a:defRPr>
            </a:lvl4pPr>
            <a:lvl5pPr marL="2057400" indent="-228600" defTabSz="925513">
              <a:defRPr sz="1600">
                <a:solidFill>
                  <a:schemeClr val="tx1"/>
                </a:solidFill>
                <a:latin typeface="Times New Roman" pitchFamily="18" charset="0"/>
              </a:defRPr>
            </a:lvl5pPr>
            <a:lvl6pPr marL="2514600" indent="-228600" defTabSz="925513" eaLnBrk="0" fontAlgn="base" hangingPunct="0">
              <a:spcBef>
                <a:spcPct val="0"/>
              </a:spcBef>
              <a:spcAft>
                <a:spcPct val="0"/>
              </a:spcAft>
              <a:defRPr sz="1600">
                <a:solidFill>
                  <a:schemeClr val="tx1"/>
                </a:solidFill>
                <a:latin typeface="Times New Roman" pitchFamily="18" charset="0"/>
              </a:defRPr>
            </a:lvl6pPr>
            <a:lvl7pPr marL="2971800" indent="-228600" defTabSz="925513" eaLnBrk="0" fontAlgn="base" hangingPunct="0">
              <a:spcBef>
                <a:spcPct val="0"/>
              </a:spcBef>
              <a:spcAft>
                <a:spcPct val="0"/>
              </a:spcAft>
              <a:defRPr sz="1600">
                <a:solidFill>
                  <a:schemeClr val="tx1"/>
                </a:solidFill>
                <a:latin typeface="Times New Roman" pitchFamily="18" charset="0"/>
              </a:defRPr>
            </a:lvl7pPr>
            <a:lvl8pPr marL="3429000" indent="-228600" defTabSz="925513" eaLnBrk="0" fontAlgn="base" hangingPunct="0">
              <a:spcBef>
                <a:spcPct val="0"/>
              </a:spcBef>
              <a:spcAft>
                <a:spcPct val="0"/>
              </a:spcAft>
              <a:defRPr sz="1600">
                <a:solidFill>
                  <a:schemeClr val="tx1"/>
                </a:solidFill>
                <a:latin typeface="Times New Roman" pitchFamily="18" charset="0"/>
              </a:defRPr>
            </a:lvl8pPr>
            <a:lvl9pPr marL="3886200" indent="-228600" defTabSz="925513" eaLnBrk="0" fontAlgn="base" hangingPunct="0">
              <a:spcBef>
                <a:spcPct val="0"/>
              </a:spcBef>
              <a:spcAft>
                <a:spcPct val="0"/>
              </a:spcAft>
              <a:defRPr sz="1600">
                <a:solidFill>
                  <a:schemeClr val="tx1"/>
                </a:solidFill>
                <a:latin typeface="Times New Roman" pitchFamily="18" charset="0"/>
              </a:defRPr>
            </a:lvl9pPr>
          </a:lstStyle>
          <a:p>
            <a:pPr algn="r">
              <a:defRPr/>
            </a:pPr>
            <a:fld id="{D6E2D9EE-BD10-4556-A0AF-49D08A4B31A7}" type="slidenum">
              <a:rPr lang="en-US" altLang="en-US" sz="1400" smtClean="0"/>
              <a:pPr algn="r">
                <a:defRPr/>
              </a:pPr>
              <a:t>‹#›</a:t>
            </a:fld>
            <a:endParaRPr lang="en-US" altLang="en-US" sz="1400" smtClean="0"/>
          </a:p>
        </p:txBody>
      </p:sp>
    </p:spTree>
    <p:extLst>
      <p:ext uri="{BB962C8B-B14F-4D97-AF65-F5344CB8AC3E}">
        <p14:creationId xmlns:p14="http://schemas.microsoft.com/office/powerpoint/2010/main" val="175057404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5120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ln/>
        </p:spPr>
      </p:sp>
      <p:sp>
        <p:nvSpPr>
          <p:cNvPr id="5222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ln/>
        </p:spPr>
      </p:sp>
      <p:sp>
        <p:nvSpPr>
          <p:cNvPr id="6963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7168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ln/>
        </p:spPr>
      </p:sp>
      <p:sp>
        <p:nvSpPr>
          <p:cNvPr id="7373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ln/>
        </p:spPr>
      </p:sp>
      <p:sp>
        <p:nvSpPr>
          <p:cNvPr id="7680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8192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a:ln/>
        </p:spPr>
      </p:sp>
      <p:sp>
        <p:nvSpPr>
          <p:cNvPr id="8397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a:ln/>
        </p:spPr>
      </p:sp>
      <p:sp>
        <p:nvSpPr>
          <p:cNvPr id="8499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8601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a:ln/>
        </p:spPr>
      </p:sp>
      <p:sp>
        <p:nvSpPr>
          <p:cNvPr id="8704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a:ln/>
        </p:spPr>
      </p:sp>
      <p:sp>
        <p:nvSpPr>
          <p:cNvPr id="8806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p:cNvSpPr>
            <a:spLocks noGrp="1" noRot="1" noChangeAspect="1" noTextEdit="1"/>
          </p:cNvSpPr>
          <p:nvPr>
            <p:ph type="sldImg"/>
          </p:nvPr>
        </p:nvSpPr>
        <p:spPr>
          <a:ln/>
        </p:spPr>
      </p:sp>
      <p:sp>
        <p:nvSpPr>
          <p:cNvPr id="8909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a:ln/>
        </p:spPr>
      </p:sp>
      <p:sp>
        <p:nvSpPr>
          <p:cNvPr id="9216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a:ln/>
        </p:spPr>
      </p:sp>
      <p:sp>
        <p:nvSpPr>
          <p:cNvPr id="9318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a:ln/>
        </p:spPr>
      </p:sp>
      <p:sp>
        <p:nvSpPr>
          <p:cNvPr id="9421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a:ln/>
        </p:spPr>
      </p:sp>
      <p:sp>
        <p:nvSpPr>
          <p:cNvPr id="9421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a:ln/>
        </p:spPr>
      </p:sp>
      <p:sp>
        <p:nvSpPr>
          <p:cNvPr id="9421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a:ln/>
        </p:spPr>
      </p:sp>
      <p:sp>
        <p:nvSpPr>
          <p:cNvPr id="9421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a:ln/>
        </p:spPr>
      </p:sp>
      <p:sp>
        <p:nvSpPr>
          <p:cNvPr id="9421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a:ln/>
        </p:spPr>
      </p:sp>
      <p:sp>
        <p:nvSpPr>
          <p:cNvPr id="9421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a:ln/>
        </p:spPr>
      </p:sp>
      <p:sp>
        <p:nvSpPr>
          <p:cNvPr id="9523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GB"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4" name="Line 10"/>
          <p:cNvSpPr>
            <a:spLocks noChangeShapeType="1"/>
          </p:cNvSpPr>
          <p:nvPr userDrawn="1"/>
        </p:nvSpPr>
        <p:spPr bwMode="auto">
          <a:xfrm>
            <a:off x="304800" y="1143000"/>
            <a:ext cx="8382000" cy="0"/>
          </a:xfrm>
          <a:prstGeom prst="line">
            <a:avLst/>
          </a:prstGeom>
          <a:noFill/>
          <a:ln w="25400">
            <a:solidFill>
              <a:srgbClr val="A50021"/>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5" name="Group 15"/>
          <p:cNvGrpSpPr>
            <a:grpSpLocks/>
          </p:cNvGrpSpPr>
          <p:nvPr userDrawn="1"/>
        </p:nvGrpSpPr>
        <p:grpSpPr bwMode="auto">
          <a:xfrm>
            <a:off x="-107950" y="-26988"/>
            <a:ext cx="9324975" cy="1168401"/>
            <a:chOff x="-23" y="109"/>
            <a:chExt cx="5348" cy="736"/>
          </a:xfrm>
        </p:grpSpPr>
        <p:sp>
          <p:nvSpPr>
            <p:cNvPr id="6" name="AutoShape 16"/>
            <p:cNvSpPr>
              <a:spLocks noChangeArrowheads="1"/>
            </p:cNvSpPr>
            <p:nvPr/>
          </p:nvSpPr>
          <p:spPr bwMode="gray">
            <a:xfrm>
              <a:off x="-23" y="109"/>
              <a:ext cx="5348" cy="736"/>
            </a:xfrm>
            <a:prstGeom prst="roundRect">
              <a:avLst>
                <a:gd name="adj" fmla="val 17509"/>
              </a:avLst>
            </a:prstGeom>
            <a:gradFill rotWithShape="1">
              <a:gsLst>
                <a:gs pos="0">
                  <a:srgbClr val="B59F43"/>
                </a:gs>
                <a:gs pos="100000">
                  <a:srgbClr val="8F8849"/>
                </a:gs>
              </a:gsLst>
              <a:lin ang="2700000" scaled="1"/>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sp>
          <p:nvSpPr>
            <p:cNvPr id="7" name="AutoShape 17"/>
            <p:cNvSpPr>
              <a:spLocks noChangeArrowheads="1"/>
            </p:cNvSpPr>
            <p:nvPr/>
          </p:nvSpPr>
          <p:spPr bwMode="gray">
            <a:xfrm>
              <a:off x="57" y="111"/>
              <a:ext cx="5188" cy="722"/>
            </a:xfrm>
            <a:prstGeom prst="roundRect">
              <a:avLst>
                <a:gd name="adj" fmla="val 16667"/>
              </a:avLst>
            </a:prstGeom>
            <a:solidFill>
              <a:srgbClr val="E9E065"/>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sp>
          <p:nvSpPr>
            <p:cNvPr id="8" name="AutoShape 18"/>
            <p:cNvSpPr>
              <a:spLocks noChangeArrowheads="1"/>
            </p:cNvSpPr>
            <p:nvPr/>
          </p:nvSpPr>
          <p:spPr bwMode="gray">
            <a:xfrm>
              <a:off x="101" y="643"/>
              <a:ext cx="5117" cy="182"/>
            </a:xfrm>
            <a:prstGeom prst="roundRect">
              <a:avLst>
                <a:gd name="adj" fmla="val 50000"/>
              </a:avLst>
            </a:prstGeom>
            <a:gradFill rotWithShape="1">
              <a:gsLst>
                <a:gs pos="0">
                  <a:srgbClr val="E9E065"/>
                </a:gs>
                <a:gs pos="100000">
                  <a:srgbClr val="F2EDA6"/>
                </a:gs>
              </a:gsLst>
              <a:lin ang="5400000" scaled="1"/>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sp>
          <p:nvSpPr>
            <p:cNvPr id="9" name="AutoShape 19"/>
            <p:cNvSpPr>
              <a:spLocks noChangeArrowheads="1"/>
            </p:cNvSpPr>
            <p:nvPr/>
          </p:nvSpPr>
          <p:spPr bwMode="gray">
            <a:xfrm>
              <a:off x="101" y="117"/>
              <a:ext cx="5117" cy="182"/>
            </a:xfrm>
            <a:prstGeom prst="roundRect">
              <a:avLst>
                <a:gd name="adj" fmla="val 50000"/>
              </a:avLst>
            </a:prstGeom>
            <a:gradFill rotWithShape="1">
              <a:gsLst>
                <a:gs pos="0">
                  <a:srgbClr val="F8F5CC"/>
                </a:gs>
                <a:gs pos="100000">
                  <a:srgbClr val="E9E065"/>
                </a:gs>
              </a:gsLst>
              <a:lin ang="5400000" scaled="1"/>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grpSp>
      <p:grpSp>
        <p:nvGrpSpPr>
          <p:cNvPr id="10" name="Group 10"/>
          <p:cNvGrpSpPr>
            <a:grpSpLocks/>
          </p:cNvGrpSpPr>
          <p:nvPr userDrawn="1"/>
        </p:nvGrpSpPr>
        <p:grpSpPr bwMode="auto">
          <a:xfrm>
            <a:off x="-180975" y="-26988"/>
            <a:ext cx="9417050" cy="1168401"/>
            <a:chOff x="-23" y="109"/>
            <a:chExt cx="5348" cy="736"/>
          </a:xfrm>
        </p:grpSpPr>
        <p:sp>
          <p:nvSpPr>
            <p:cNvPr id="11" name="AutoShape 11"/>
            <p:cNvSpPr>
              <a:spLocks noChangeArrowheads="1"/>
            </p:cNvSpPr>
            <p:nvPr/>
          </p:nvSpPr>
          <p:spPr bwMode="gray">
            <a:xfrm>
              <a:off x="-23" y="109"/>
              <a:ext cx="5348" cy="736"/>
            </a:xfrm>
            <a:prstGeom prst="roundRect">
              <a:avLst>
                <a:gd name="adj" fmla="val 17509"/>
              </a:avLst>
            </a:prstGeom>
            <a:gradFill rotWithShape="1">
              <a:gsLst>
                <a:gs pos="0">
                  <a:srgbClr val="B59F43"/>
                </a:gs>
                <a:gs pos="100000">
                  <a:srgbClr val="8F8849"/>
                </a:gs>
              </a:gsLst>
              <a:lin ang="2700000" scaled="1"/>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sp>
          <p:nvSpPr>
            <p:cNvPr id="12" name="AutoShape 12"/>
            <p:cNvSpPr>
              <a:spLocks noChangeArrowheads="1"/>
            </p:cNvSpPr>
            <p:nvPr/>
          </p:nvSpPr>
          <p:spPr bwMode="gray">
            <a:xfrm>
              <a:off x="57" y="111"/>
              <a:ext cx="5188" cy="722"/>
            </a:xfrm>
            <a:prstGeom prst="roundRect">
              <a:avLst>
                <a:gd name="adj" fmla="val 16667"/>
              </a:avLst>
            </a:prstGeom>
            <a:solidFill>
              <a:srgbClr val="E9E065"/>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sp>
          <p:nvSpPr>
            <p:cNvPr id="13" name="AutoShape 13"/>
            <p:cNvSpPr>
              <a:spLocks noChangeArrowheads="1"/>
            </p:cNvSpPr>
            <p:nvPr/>
          </p:nvSpPr>
          <p:spPr bwMode="gray">
            <a:xfrm>
              <a:off x="101" y="643"/>
              <a:ext cx="5116" cy="182"/>
            </a:xfrm>
            <a:prstGeom prst="roundRect">
              <a:avLst>
                <a:gd name="adj" fmla="val 50000"/>
              </a:avLst>
            </a:prstGeom>
            <a:gradFill rotWithShape="1">
              <a:gsLst>
                <a:gs pos="0">
                  <a:srgbClr val="E9E065"/>
                </a:gs>
                <a:gs pos="100000">
                  <a:srgbClr val="F2EDA6"/>
                </a:gs>
              </a:gsLst>
              <a:lin ang="5400000" scaled="1"/>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sp>
          <p:nvSpPr>
            <p:cNvPr id="14" name="AutoShape 14"/>
            <p:cNvSpPr>
              <a:spLocks noChangeArrowheads="1"/>
            </p:cNvSpPr>
            <p:nvPr/>
          </p:nvSpPr>
          <p:spPr bwMode="gray">
            <a:xfrm>
              <a:off x="101" y="117"/>
              <a:ext cx="5116" cy="182"/>
            </a:xfrm>
            <a:prstGeom prst="roundRect">
              <a:avLst>
                <a:gd name="adj" fmla="val 50000"/>
              </a:avLst>
            </a:prstGeom>
            <a:gradFill rotWithShape="1">
              <a:gsLst>
                <a:gs pos="0">
                  <a:srgbClr val="F8F5CC"/>
                </a:gs>
                <a:gs pos="100000">
                  <a:srgbClr val="E9E065"/>
                </a:gs>
              </a:gsLst>
              <a:lin ang="5400000" scaled="1"/>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grpSp>
      <p:pic>
        <p:nvPicPr>
          <p:cNvPr id="15" name="Picture 7" descr="085c"/>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04800" y="-228600"/>
            <a:ext cx="9753600" cy="731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Rectangle 3"/>
          <p:cNvSpPr>
            <a:spLocks noChangeArrowheads="1"/>
          </p:cNvSpPr>
          <p:nvPr/>
        </p:nvSpPr>
        <p:spPr bwMode="auto">
          <a:xfrm>
            <a:off x="-52388" y="1412875"/>
            <a:ext cx="9210676" cy="5219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algn="just">
              <a:spcBef>
                <a:spcPct val="20000"/>
              </a:spcBef>
              <a:buClr>
                <a:srgbClr val="A50021"/>
              </a:buClr>
              <a:buSzPct val="75000"/>
              <a:buFont typeface="Wingdings" pitchFamily="2" charset="2"/>
              <a:buChar char="v"/>
              <a:defRPr/>
            </a:pPr>
            <a:endParaRPr lang="en-GB" altLang="en-US" sz="2800" smtClean="0"/>
          </a:p>
        </p:txBody>
      </p:sp>
      <p:sp>
        <p:nvSpPr>
          <p:cNvPr id="17" name="Rectangle 2"/>
          <p:cNvSpPr>
            <a:spLocks noChangeArrowheads="1"/>
          </p:cNvSpPr>
          <p:nvPr/>
        </p:nvSpPr>
        <p:spPr bwMode="auto">
          <a:xfrm>
            <a:off x="-36513" y="115888"/>
            <a:ext cx="9210676"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algn="ctr">
              <a:defRPr/>
            </a:pPr>
            <a:r>
              <a:rPr lang="en-GB" altLang="en-US" sz="3600" b="1" smtClean="0">
                <a:solidFill>
                  <a:schemeClr val="tx2"/>
                </a:solidFill>
                <a:latin typeface="Arial" charset="0"/>
              </a:rPr>
              <a:t>Click to edit Master title style</a:t>
            </a:r>
          </a:p>
        </p:txBody>
      </p:sp>
      <p:pic>
        <p:nvPicPr>
          <p:cNvPr id="18" name="Picture 8" descr="orange_circle"/>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8604250" y="6335713"/>
            <a:ext cx="649288"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9" name="Rectangle 9"/>
          <p:cNvSpPr>
            <a:spLocks noChangeArrowheads="1"/>
          </p:cNvSpPr>
          <p:nvPr userDrawn="1"/>
        </p:nvSpPr>
        <p:spPr bwMode="auto">
          <a:xfrm>
            <a:off x="8688388" y="6446838"/>
            <a:ext cx="565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fld id="{5B693EAD-F932-4012-A260-A5A2C7F6DD1D}" type="slidenum">
              <a:rPr lang="en-GB" altLang="en-US" sz="1800" b="1" smtClean="0">
                <a:latin typeface="Tahoma" pitchFamily="34" charset="0"/>
              </a:rPr>
              <a:pPr eaLnBrk="1" hangingPunct="1">
                <a:defRPr/>
              </a:pPr>
              <a:t>‹#›</a:t>
            </a:fld>
            <a:endParaRPr lang="en-GB" altLang="en-US" sz="1800" b="1" smtClean="0">
              <a:latin typeface="Tahoma" pitchFamily="34" charset="0"/>
            </a:endParaRPr>
          </a:p>
        </p:txBody>
      </p:sp>
      <p:grpSp>
        <p:nvGrpSpPr>
          <p:cNvPr id="20" name="Group 20"/>
          <p:cNvGrpSpPr>
            <a:grpSpLocks/>
          </p:cNvGrpSpPr>
          <p:nvPr userDrawn="1"/>
        </p:nvGrpSpPr>
        <p:grpSpPr bwMode="auto">
          <a:xfrm>
            <a:off x="-73025" y="-26988"/>
            <a:ext cx="9324975" cy="1168401"/>
            <a:chOff x="-23" y="109"/>
            <a:chExt cx="5348" cy="736"/>
          </a:xfrm>
        </p:grpSpPr>
        <p:sp>
          <p:nvSpPr>
            <p:cNvPr id="21" name="AutoShape 21"/>
            <p:cNvSpPr>
              <a:spLocks noChangeArrowheads="1"/>
            </p:cNvSpPr>
            <p:nvPr/>
          </p:nvSpPr>
          <p:spPr bwMode="gray">
            <a:xfrm>
              <a:off x="-23" y="109"/>
              <a:ext cx="5348" cy="736"/>
            </a:xfrm>
            <a:prstGeom prst="roundRect">
              <a:avLst>
                <a:gd name="adj" fmla="val 17509"/>
              </a:avLst>
            </a:prstGeom>
            <a:gradFill rotWithShape="1">
              <a:gsLst>
                <a:gs pos="0">
                  <a:srgbClr val="B59F43"/>
                </a:gs>
                <a:gs pos="100000">
                  <a:srgbClr val="8F8849"/>
                </a:gs>
              </a:gsLst>
              <a:lin ang="2700000" scaled="1"/>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sp>
          <p:nvSpPr>
            <p:cNvPr id="22" name="AutoShape 22"/>
            <p:cNvSpPr>
              <a:spLocks noChangeArrowheads="1"/>
            </p:cNvSpPr>
            <p:nvPr/>
          </p:nvSpPr>
          <p:spPr bwMode="gray">
            <a:xfrm>
              <a:off x="57" y="111"/>
              <a:ext cx="5188" cy="722"/>
            </a:xfrm>
            <a:prstGeom prst="roundRect">
              <a:avLst>
                <a:gd name="adj" fmla="val 16667"/>
              </a:avLst>
            </a:prstGeom>
            <a:solidFill>
              <a:srgbClr val="E9E065"/>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sp>
          <p:nvSpPr>
            <p:cNvPr id="23" name="AutoShape 23"/>
            <p:cNvSpPr>
              <a:spLocks noChangeArrowheads="1"/>
            </p:cNvSpPr>
            <p:nvPr/>
          </p:nvSpPr>
          <p:spPr bwMode="gray">
            <a:xfrm>
              <a:off x="101" y="643"/>
              <a:ext cx="5117" cy="182"/>
            </a:xfrm>
            <a:prstGeom prst="roundRect">
              <a:avLst>
                <a:gd name="adj" fmla="val 50000"/>
              </a:avLst>
            </a:prstGeom>
            <a:gradFill rotWithShape="1">
              <a:gsLst>
                <a:gs pos="0">
                  <a:srgbClr val="E9E065"/>
                </a:gs>
                <a:gs pos="100000">
                  <a:srgbClr val="F2EDA6"/>
                </a:gs>
              </a:gsLst>
              <a:lin ang="5400000" scaled="1"/>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sp>
          <p:nvSpPr>
            <p:cNvPr id="24" name="AutoShape 24"/>
            <p:cNvSpPr>
              <a:spLocks noChangeArrowheads="1"/>
            </p:cNvSpPr>
            <p:nvPr/>
          </p:nvSpPr>
          <p:spPr bwMode="gray">
            <a:xfrm>
              <a:off x="101" y="117"/>
              <a:ext cx="5117" cy="182"/>
            </a:xfrm>
            <a:prstGeom prst="roundRect">
              <a:avLst>
                <a:gd name="adj" fmla="val 50000"/>
              </a:avLst>
            </a:prstGeom>
            <a:gradFill rotWithShape="1">
              <a:gsLst>
                <a:gs pos="0">
                  <a:srgbClr val="F8F5CC"/>
                </a:gs>
                <a:gs pos="100000">
                  <a:srgbClr val="E9E065"/>
                </a:gs>
              </a:gsLst>
              <a:lin ang="5400000" scaled="1"/>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grpSp>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25" name="Slide Number Placeholder 3"/>
          <p:cNvSpPr>
            <a:spLocks noGrp="1"/>
          </p:cNvSpPr>
          <p:nvPr>
            <p:ph type="sldNum" sz="quarter" idx="10"/>
          </p:nvPr>
        </p:nvSpPr>
        <p:spPr/>
        <p:txBody>
          <a:bodyPr/>
          <a:lstStyle>
            <a:lvl1pPr>
              <a:defRPr/>
            </a:lvl1pPr>
          </a:lstStyle>
          <a:p>
            <a:pPr>
              <a:defRPr/>
            </a:pPr>
            <a:fld id="{CB11ECB0-6759-4775-9315-AF601A63D486}" type="slidenum">
              <a:rPr lang="en-US"/>
              <a:pPr>
                <a:defRPr/>
              </a:pPr>
              <a:t>‹#›</a:t>
            </a:fld>
            <a:endParaRPr lang="en-US">
              <a:latin typeface="Times New Roman" pitchFamily="18" charset="0"/>
            </a:endParaRPr>
          </a:p>
        </p:txBody>
      </p:sp>
    </p:spTree>
    <p:extLst>
      <p:ext uri="{BB962C8B-B14F-4D97-AF65-F5344CB8AC3E}">
        <p14:creationId xmlns:p14="http://schemas.microsoft.com/office/powerpoint/2010/main" val="172020925"/>
      </p:ext>
    </p:extLst>
  </p:cSld>
  <p:clrMapOvr>
    <a:masterClrMapping/>
  </p:clrMapOvr>
  <p:transition>
    <p:cove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p:cNvSpPr>
            <a:spLocks noGrp="1" noChangeArrowheads="1"/>
          </p:cNvSpPr>
          <p:nvPr>
            <p:ph type="sldNum" sz="quarter" idx="10"/>
          </p:nvPr>
        </p:nvSpPr>
        <p:spPr>
          <a:ln/>
        </p:spPr>
        <p:txBody>
          <a:bodyPr/>
          <a:lstStyle>
            <a:lvl1pPr>
              <a:defRPr/>
            </a:lvl1pPr>
          </a:lstStyle>
          <a:p>
            <a:pPr>
              <a:defRPr/>
            </a:pPr>
            <a:fld id="{B41C306D-6163-436E-9C66-78B00870A72C}" type="slidenum">
              <a:rPr lang="en-US"/>
              <a:pPr>
                <a:defRPr/>
              </a:pPr>
              <a:t>‹#›</a:t>
            </a:fld>
            <a:endParaRPr lang="en-US"/>
          </a:p>
        </p:txBody>
      </p:sp>
    </p:spTree>
    <p:extLst>
      <p:ext uri="{BB962C8B-B14F-4D97-AF65-F5344CB8AC3E}">
        <p14:creationId xmlns:p14="http://schemas.microsoft.com/office/powerpoint/2010/main" val="225916673"/>
      </p:ext>
    </p:extLst>
  </p:cSld>
  <p:clrMapOvr>
    <a:masterClrMapping/>
  </p:clrMapOvr>
  <p:transition>
    <p:cover/>
  </p:transition>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3"/>
          <p:cNvSpPr>
            <a:spLocks noGrp="1" noChangeArrowheads="1"/>
          </p:cNvSpPr>
          <p:nvPr>
            <p:ph type="title"/>
          </p:nvPr>
        </p:nvSpPr>
        <p:spPr bwMode="auto">
          <a:xfrm>
            <a:off x="381000" y="266700"/>
            <a:ext cx="8288338"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0488" tIns="44450" rIns="90488" bIns="44450" numCol="1" anchor="b" anchorCtr="0" compatLnSpc="1">
            <a:prstTxWarp prst="textNoShape">
              <a:avLst/>
            </a:prstTxWarp>
          </a:bodyPr>
          <a:lstStyle/>
          <a:p>
            <a:pPr lvl="0"/>
            <a:r>
              <a:rPr lang="en-US" altLang="zh-TW" smtClean="0"/>
              <a:t>Click to edit Master title style</a:t>
            </a:r>
          </a:p>
        </p:txBody>
      </p:sp>
      <p:sp>
        <p:nvSpPr>
          <p:cNvPr id="1032" name="Rectangle 8"/>
          <p:cNvSpPr>
            <a:spLocks noGrp="1" noChangeArrowheads="1"/>
          </p:cNvSpPr>
          <p:nvPr>
            <p:ph type="sldNum" sz="quarter" idx="4"/>
          </p:nvPr>
        </p:nvSpPr>
        <p:spPr bwMode="auto">
          <a:xfrm>
            <a:off x="7162800" y="6553200"/>
            <a:ext cx="1905000" cy="3810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b="1">
                <a:solidFill>
                  <a:srgbClr val="A50021"/>
                </a:solidFill>
                <a:latin typeface="Arial" charset="0"/>
              </a:defRPr>
            </a:lvl1pPr>
          </a:lstStyle>
          <a:p>
            <a:pPr>
              <a:defRPr/>
            </a:pPr>
            <a:fld id="{EBDBD356-19ED-4ADE-AB6C-3ED7005CADDD}" type="slidenum">
              <a:rPr lang="en-US"/>
              <a:pPr>
                <a:defRPr/>
              </a:pPr>
              <a:t>‹#›</a:t>
            </a:fld>
            <a:endParaRPr lang="en-US"/>
          </a:p>
        </p:txBody>
      </p:sp>
      <p:sp>
        <p:nvSpPr>
          <p:cNvPr id="1028" name="Line 10"/>
          <p:cNvSpPr>
            <a:spLocks noChangeShapeType="1"/>
          </p:cNvSpPr>
          <p:nvPr userDrawn="1"/>
        </p:nvSpPr>
        <p:spPr bwMode="auto">
          <a:xfrm>
            <a:off x="304800" y="1143000"/>
            <a:ext cx="8382000" cy="0"/>
          </a:xfrm>
          <a:prstGeom prst="line">
            <a:avLst/>
          </a:prstGeom>
          <a:noFill/>
          <a:ln w="25400">
            <a:solidFill>
              <a:srgbClr val="A50021"/>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1029" name="Group 15"/>
          <p:cNvGrpSpPr>
            <a:grpSpLocks/>
          </p:cNvGrpSpPr>
          <p:nvPr userDrawn="1"/>
        </p:nvGrpSpPr>
        <p:grpSpPr bwMode="auto">
          <a:xfrm>
            <a:off x="-107950" y="-26988"/>
            <a:ext cx="9324975" cy="1168401"/>
            <a:chOff x="-23" y="109"/>
            <a:chExt cx="5348" cy="736"/>
          </a:xfrm>
        </p:grpSpPr>
        <p:sp>
          <p:nvSpPr>
            <p:cNvPr id="1045" name="AutoShape 16"/>
            <p:cNvSpPr>
              <a:spLocks noChangeArrowheads="1"/>
            </p:cNvSpPr>
            <p:nvPr/>
          </p:nvSpPr>
          <p:spPr bwMode="gray">
            <a:xfrm>
              <a:off x="-23" y="109"/>
              <a:ext cx="5348" cy="736"/>
            </a:xfrm>
            <a:prstGeom prst="roundRect">
              <a:avLst>
                <a:gd name="adj" fmla="val 17509"/>
              </a:avLst>
            </a:prstGeom>
            <a:gradFill rotWithShape="1">
              <a:gsLst>
                <a:gs pos="0">
                  <a:srgbClr val="B59F43"/>
                </a:gs>
                <a:gs pos="100000">
                  <a:srgbClr val="8F8849"/>
                </a:gs>
              </a:gsLst>
              <a:lin ang="2700000" scaled="1"/>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sp>
          <p:nvSpPr>
            <p:cNvPr id="1046" name="AutoShape 17"/>
            <p:cNvSpPr>
              <a:spLocks noChangeArrowheads="1"/>
            </p:cNvSpPr>
            <p:nvPr/>
          </p:nvSpPr>
          <p:spPr bwMode="gray">
            <a:xfrm>
              <a:off x="57" y="111"/>
              <a:ext cx="5188" cy="722"/>
            </a:xfrm>
            <a:prstGeom prst="roundRect">
              <a:avLst>
                <a:gd name="adj" fmla="val 16667"/>
              </a:avLst>
            </a:prstGeom>
            <a:solidFill>
              <a:srgbClr val="E9E065"/>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sp>
          <p:nvSpPr>
            <p:cNvPr id="1047" name="AutoShape 18"/>
            <p:cNvSpPr>
              <a:spLocks noChangeArrowheads="1"/>
            </p:cNvSpPr>
            <p:nvPr/>
          </p:nvSpPr>
          <p:spPr bwMode="gray">
            <a:xfrm>
              <a:off x="101" y="643"/>
              <a:ext cx="5117" cy="182"/>
            </a:xfrm>
            <a:prstGeom prst="roundRect">
              <a:avLst>
                <a:gd name="adj" fmla="val 50000"/>
              </a:avLst>
            </a:prstGeom>
            <a:gradFill rotWithShape="1">
              <a:gsLst>
                <a:gs pos="0">
                  <a:srgbClr val="E9E065"/>
                </a:gs>
                <a:gs pos="100000">
                  <a:srgbClr val="F2EDA6"/>
                </a:gs>
              </a:gsLst>
              <a:lin ang="5400000" scaled="1"/>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sp>
          <p:nvSpPr>
            <p:cNvPr id="1048" name="AutoShape 19"/>
            <p:cNvSpPr>
              <a:spLocks noChangeArrowheads="1"/>
            </p:cNvSpPr>
            <p:nvPr/>
          </p:nvSpPr>
          <p:spPr bwMode="gray">
            <a:xfrm>
              <a:off x="101" y="117"/>
              <a:ext cx="5117" cy="182"/>
            </a:xfrm>
            <a:prstGeom prst="roundRect">
              <a:avLst>
                <a:gd name="adj" fmla="val 50000"/>
              </a:avLst>
            </a:prstGeom>
            <a:gradFill rotWithShape="1">
              <a:gsLst>
                <a:gs pos="0">
                  <a:srgbClr val="F8F5CC"/>
                </a:gs>
                <a:gs pos="100000">
                  <a:srgbClr val="E9E065"/>
                </a:gs>
              </a:gsLst>
              <a:lin ang="5400000" scaled="1"/>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grpSp>
      <p:grpSp>
        <p:nvGrpSpPr>
          <p:cNvPr id="1030" name="Group 10"/>
          <p:cNvGrpSpPr>
            <a:grpSpLocks/>
          </p:cNvGrpSpPr>
          <p:nvPr userDrawn="1"/>
        </p:nvGrpSpPr>
        <p:grpSpPr bwMode="auto">
          <a:xfrm>
            <a:off x="-180975" y="-26988"/>
            <a:ext cx="9417050" cy="1168401"/>
            <a:chOff x="-23" y="109"/>
            <a:chExt cx="5348" cy="736"/>
          </a:xfrm>
        </p:grpSpPr>
        <p:sp>
          <p:nvSpPr>
            <p:cNvPr id="1041" name="AutoShape 11"/>
            <p:cNvSpPr>
              <a:spLocks noChangeArrowheads="1"/>
            </p:cNvSpPr>
            <p:nvPr/>
          </p:nvSpPr>
          <p:spPr bwMode="gray">
            <a:xfrm>
              <a:off x="-23" y="109"/>
              <a:ext cx="5348" cy="736"/>
            </a:xfrm>
            <a:prstGeom prst="roundRect">
              <a:avLst>
                <a:gd name="adj" fmla="val 17509"/>
              </a:avLst>
            </a:prstGeom>
            <a:gradFill rotWithShape="1">
              <a:gsLst>
                <a:gs pos="0">
                  <a:srgbClr val="B59F43"/>
                </a:gs>
                <a:gs pos="100000">
                  <a:srgbClr val="8F8849"/>
                </a:gs>
              </a:gsLst>
              <a:lin ang="2700000" scaled="1"/>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sp>
          <p:nvSpPr>
            <p:cNvPr id="1042" name="AutoShape 12"/>
            <p:cNvSpPr>
              <a:spLocks noChangeArrowheads="1"/>
            </p:cNvSpPr>
            <p:nvPr/>
          </p:nvSpPr>
          <p:spPr bwMode="gray">
            <a:xfrm>
              <a:off x="57" y="111"/>
              <a:ext cx="5188" cy="722"/>
            </a:xfrm>
            <a:prstGeom prst="roundRect">
              <a:avLst>
                <a:gd name="adj" fmla="val 16667"/>
              </a:avLst>
            </a:prstGeom>
            <a:solidFill>
              <a:srgbClr val="E9E065"/>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sp>
          <p:nvSpPr>
            <p:cNvPr id="1043" name="AutoShape 13"/>
            <p:cNvSpPr>
              <a:spLocks noChangeArrowheads="1"/>
            </p:cNvSpPr>
            <p:nvPr/>
          </p:nvSpPr>
          <p:spPr bwMode="gray">
            <a:xfrm>
              <a:off x="101" y="643"/>
              <a:ext cx="5116" cy="182"/>
            </a:xfrm>
            <a:prstGeom prst="roundRect">
              <a:avLst>
                <a:gd name="adj" fmla="val 50000"/>
              </a:avLst>
            </a:prstGeom>
            <a:gradFill rotWithShape="1">
              <a:gsLst>
                <a:gs pos="0">
                  <a:srgbClr val="E9E065"/>
                </a:gs>
                <a:gs pos="100000">
                  <a:srgbClr val="F2EDA6"/>
                </a:gs>
              </a:gsLst>
              <a:lin ang="5400000" scaled="1"/>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sp>
          <p:nvSpPr>
            <p:cNvPr id="1044" name="AutoShape 14"/>
            <p:cNvSpPr>
              <a:spLocks noChangeArrowheads="1"/>
            </p:cNvSpPr>
            <p:nvPr/>
          </p:nvSpPr>
          <p:spPr bwMode="gray">
            <a:xfrm>
              <a:off x="101" y="117"/>
              <a:ext cx="5116" cy="182"/>
            </a:xfrm>
            <a:prstGeom prst="roundRect">
              <a:avLst>
                <a:gd name="adj" fmla="val 50000"/>
              </a:avLst>
            </a:prstGeom>
            <a:gradFill rotWithShape="1">
              <a:gsLst>
                <a:gs pos="0">
                  <a:srgbClr val="F8F5CC"/>
                </a:gs>
                <a:gs pos="100000">
                  <a:srgbClr val="E9E065"/>
                </a:gs>
              </a:gsLst>
              <a:lin ang="5400000" scaled="1"/>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grpSp>
      <p:pic>
        <p:nvPicPr>
          <p:cNvPr id="1031" name="Picture 7" descr="085c"/>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304800" y="-381000"/>
            <a:ext cx="9753600" cy="731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2"/>
          <p:cNvSpPr>
            <a:spLocks noChangeArrowheads="1"/>
          </p:cNvSpPr>
          <p:nvPr/>
        </p:nvSpPr>
        <p:spPr bwMode="auto">
          <a:xfrm>
            <a:off x="-36513" y="115888"/>
            <a:ext cx="9210676"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algn="ctr">
              <a:defRPr/>
            </a:pPr>
            <a:r>
              <a:rPr lang="en-GB" altLang="en-US" sz="3600" b="1" smtClean="0">
                <a:solidFill>
                  <a:schemeClr val="tx2"/>
                </a:solidFill>
                <a:latin typeface="Arial" charset="0"/>
              </a:rPr>
              <a:t>Click to edit Master title style</a:t>
            </a:r>
          </a:p>
        </p:txBody>
      </p:sp>
      <p:pic>
        <p:nvPicPr>
          <p:cNvPr id="1033" name="Picture 8" descr="orange_circle"/>
          <p:cNvPicPr>
            <a:picLocks noChangeAspect="1"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a:off x="8604250" y="6335713"/>
            <a:ext cx="649288"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34" name="Rectangle 9"/>
          <p:cNvSpPr>
            <a:spLocks noChangeArrowheads="1"/>
          </p:cNvSpPr>
          <p:nvPr userDrawn="1"/>
        </p:nvSpPr>
        <p:spPr bwMode="auto">
          <a:xfrm>
            <a:off x="8688388" y="6446838"/>
            <a:ext cx="565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fld id="{046A136B-8BB3-4D31-9AAB-B18E270E1ECD}" type="slidenum">
              <a:rPr lang="en-GB" altLang="en-US" sz="1800" b="1" smtClean="0">
                <a:latin typeface="Tahoma" pitchFamily="34" charset="0"/>
              </a:rPr>
              <a:pPr eaLnBrk="1" hangingPunct="1">
                <a:defRPr/>
              </a:pPr>
              <a:t>‹#›</a:t>
            </a:fld>
            <a:endParaRPr lang="en-GB" altLang="en-US" sz="1800" b="1" smtClean="0">
              <a:latin typeface="Tahoma" pitchFamily="34" charset="0"/>
            </a:endParaRPr>
          </a:p>
        </p:txBody>
      </p:sp>
      <p:grpSp>
        <p:nvGrpSpPr>
          <p:cNvPr id="1035" name="Group 20"/>
          <p:cNvGrpSpPr>
            <a:grpSpLocks/>
          </p:cNvGrpSpPr>
          <p:nvPr userDrawn="1"/>
        </p:nvGrpSpPr>
        <p:grpSpPr bwMode="auto">
          <a:xfrm>
            <a:off x="-73025" y="-26988"/>
            <a:ext cx="9324975" cy="1168401"/>
            <a:chOff x="-23" y="109"/>
            <a:chExt cx="5348" cy="736"/>
          </a:xfrm>
        </p:grpSpPr>
        <p:sp>
          <p:nvSpPr>
            <p:cNvPr id="1037" name="AutoShape 21"/>
            <p:cNvSpPr>
              <a:spLocks noChangeArrowheads="1"/>
            </p:cNvSpPr>
            <p:nvPr/>
          </p:nvSpPr>
          <p:spPr bwMode="gray">
            <a:xfrm>
              <a:off x="-23" y="109"/>
              <a:ext cx="5348" cy="736"/>
            </a:xfrm>
            <a:prstGeom prst="roundRect">
              <a:avLst>
                <a:gd name="adj" fmla="val 17509"/>
              </a:avLst>
            </a:prstGeom>
            <a:gradFill rotWithShape="1">
              <a:gsLst>
                <a:gs pos="0">
                  <a:srgbClr val="B59F43"/>
                </a:gs>
                <a:gs pos="100000">
                  <a:srgbClr val="8F8849"/>
                </a:gs>
              </a:gsLst>
              <a:lin ang="2700000" scaled="1"/>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sp>
          <p:nvSpPr>
            <p:cNvPr id="1038" name="AutoShape 22"/>
            <p:cNvSpPr>
              <a:spLocks noChangeArrowheads="1"/>
            </p:cNvSpPr>
            <p:nvPr/>
          </p:nvSpPr>
          <p:spPr bwMode="gray">
            <a:xfrm>
              <a:off x="57" y="111"/>
              <a:ext cx="5188" cy="722"/>
            </a:xfrm>
            <a:prstGeom prst="roundRect">
              <a:avLst>
                <a:gd name="adj" fmla="val 16667"/>
              </a:avLst>
            </a:prstGeom>
            <a:solidFill>
              <a:srgbClr val="E9E065"/>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sp>
          <p:nvSpPr>
            <p:cNvPr id="1039" name="AutoShape 23"/>
            <p:cNvSpPr>
              <a:spLocks noChangeArrowheads="1"/>
            </p:cNvSpPr>
            <p:nvPr/>
          </p:nvSpPr>
          <p:spPr bwMode="gray">
            <a:xfrm>
              <a:off x="101" y="643"/>
              <a:ext cx="5117" cy="182"/>
            </a:xfrm>
            <a:prstGeom prst="roundRect">
              <a:avLst>
                <a:gd name="adj" fmla="val 50000"/>
              </a:avLst>
            </a:prstGeom>
            <a:gradFill rotWithShape="1">
              <a:gsLst>
                <a:gs pos="0">
                  <a:srgbClr val="E9E065"/>
                </a:gs>
                <a:gs pos="100000">
                  <a:srgbClr val="F2EDA6"/>
                </a:gs>
              </a:gsLst>
              <a:lin ang="5400000" scaled="1"/>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sp>
          <p:nvSpPr>
            <p:cNvPr id="1040" name="AutoShape 24"/>
            <p:cNvSpPr>
              <a:spLocks noChangeArrowheads="1"/>
            </p:cNvSpPr>
            <p:nvPr/>
          </p:nvSpPr>
          <p:spPr bwMode="gray">
            <a:xfrm>
              <a:off x="101" y="117"/>
              <a:ext cx="5117" cy="182"/>
            </a:xfrm>
            <a:prstGeom prst="roundRect">
              <a:avLst>
                <a:gd name="adj" fmla="val 50000"/>
              </a:avLst>
            </a:prstGeom>
            <a:gradFill rotWithShape="1">
              <a:gsLst>
                <a:gs pos="0">
                  <a:srgbClr val="F8F5CC"/>
                </a:gs>
                <a:gs pos="100000">
                  <a:srgbClr val="E9E065"/>
                </a:gs>
              </a:gsLst>
              <a:lin ang="5400000" scaled="1"/>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600">
                  <a:solidFill>
                    <a:schemeClr val="tx1"/>
                  </a:solidFill>
                  <a:latin typeface="Times New Roman" pitchFamily="18" charset="0"/>
                </a:defRPr>
              </a:lvl1pPr>
              <a:lvl2pPr marL="742950" indent="-285750">
                <a:defRPr sz="1600">
                  <a:solidFill>
                    <a:schemeClr val="tx1"/>
                  </a:solidFill>
                  <a:latin typeface="Times New Roman" pitchFamily="18" charset="0"/>
                </a:defRPr>
              </a:lvl2pPr>
              <a:lvl3pPr marL="1143000" indent="-228600">
                <a:defRPr sz="1600">
                  <a:solidFill>
                    <a:schemeClr val="tx1"/>
                  </a:solidFill>
                  <a:latin typeface="Times New Roman" pitchFamily="18" charset="0"/>
                </a:defRPr>
              </a:lvl3pPr>
              <a:lvl4pPr marL="1600200" indent="-228600">
                <a:defRPr sz="1600">
                  <a:solidFill>
                    <a:schemeClr val="tx1"/>
                  </a:solidFill>
                  <a:latin typeface="Times New Roman" pitchFamily="18" charset="0"/>
                </a:defRPr>
              </a:lvl4pPr>
              <a:lvl5pPr marL="2057400" indent="-228600">
                <a:defRPr sz="1600">
                  <a:solidFill>
                    <a:schemeClr val="tx1"/>
                  </a:solidFill>
                  <a:latin typeface="Times New Roman" pitchFamily="18" charset="0"/>
                </a:defRPr>
              </a:lvl5pPr>
              <a:lvl6pPr marL="2514600" indent="-228600" eaLnBrk="0" fontAlgn="base" hangingPunct="0">
                <a:spcBef>
                  <a:spcPct val="0"/>
                </a:spcBef>
                <a:spcAft>
                  <a:spcPct val="0"/>
                </a:spcAft>
                <a:defRPr sz="1600">
                  <a:solidFill>
                    <a:schemeClr val="tx1"/>
                  </a:solidFill>
                  <a:latin typeface="Times New Roman" pitchFamily="18" charset="0"/>
                </a:defRPr>
              </a:lvl6pPr>
              <a:lvl7pPr marL="2971800" indent="-228600" eaLnBrk="0" fontAlgn="base" hangingPunct="0">
                <a:spcBef>
                  <a:spcPct val="0"/>
                </a:spcBef>
                <a:spcAft>
                  <a:spcPct val="0"/>
                </a:spcAft>
                <a:defRPr sz="1600">
                  <a:solidFill>
                    <a:schemeClr val="tx1"/>
                  </a:solidFill>
                  <a:latin typeface="Times New Roman" pitchFamily="18" charset="0"/>
                </a:defRPr>
              </a:lvl7pPr>
              <a:lvl8pPr marL="3429000" indent="-228600" eaLnBrk="0" fontAlgn="base" hangingPunct="0">
                <a:spcBef>
                  <a:spcPct val="0"/>
                </a:spcBef>
                <a:spcAft>
                  <a:spcPct val="0"/>
                </a:spcAft>
                <a:defRPr sz="1600">
                  <a:solidFill>
                    <a:schemeClr val="tx1"/>
                  </a:solidFill>
                  <a:latin typeface="Times New Roman" pitchFamily="18" charset="0"/>
                </a:defRPr>
              </a:lvl8pPr>
              <a:lvl9pPr marL="3886200" indent="-228600" eaLnBrk="0" fontAlgn="base" hangingPunct="0">
                <a:spcBef>
                  <a:spcPct val="0"/>
                </a:spcBef>
                <a:spcAft>
                  <a:spcPct val="0"/>
                </a:spcAft>
                <a:defRPr sz="1600">
                  <a:solidFill>
                    <a:schemeClr val="tx1"/>
                  </a:solidFill>
                  <a:latin typeface="Times New Roman" pitchFamily="18" charset="0"/>
                </a:defRPr>
              </a:lvl9pPr>
            </a:lstStyle>
            <a:p>
              <a:pPr eaLnBrk="1" hangingPunct="1">
                <a:defRPr/>
              </a:pPr>
              <a:endParaRPr lang="en-GB" altLang="en-US" sz="1800" b="1" smtClean="0">
                <a:latin typeface="Tahoma" pitchFamily="34" charset="0"/>
              </a:endParaRPr>
            </a:p>
          </p:txBody>
        </p:sp>
      </p:grpSp>
      <p:sp>
        <p:nvSpPr>
          <p:cNvPr id="1036" name="Rectangle 4"/>
          <p:cNvSpPr>
            <a:spLocks noGrp="1" noChangeArrowheads="1"/>
          </p:cNvSpPr>
          <p:nvPr>
            <p:ph type="body" idx="1"/>
          </p:nvPr>
        </p:nvSpPr>
        <p:spPr bwMode="auto">
          <a:xfrm>
            <a:off x="152400" y="1295400"/>
            <a:ext cx="8991600" cy="532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0488" tIns="44450" rIns="90488" bIns="44450" numCol="1" anchor="t" anchorCtr="0" compatLnSpc="1">
            <a:prstTxWarp prst="textNoShape">
              <a:avLst/>
            </a:prstTxWarp>
          </a:bodyPr>
          <a:lstStyle/>
          <a:p>
            <a:pPr lvl="0"/>
            <a:r>
              <a:rPr lang="en-US" altLang="zh-TW" dirty="0" smtClean="0"/>
              <a:t>Click to edit Master text styles</a:t>
            </a:r>
          </a:p>
          <a:p>
            <a:pPr lvl="1"/>
            <a:r>
              <a:rPr lang="en-US" altLang="zh-TW" dirty="0" smtClean="0"/>
              <a:t>Second Level</a:t>
            </a:r>
          </a:p>
          <a:p>
            <a:pPr lvl="2"/>
            <a:r>
              <a:rPr lang="en-US" altLang="zh-TW" dirty="0" smtClean="0"/>
              <a:t>Third Level</a:t>
            </a:r>
          </a:p>
          <a:p>
            <a:pPr lvl="3"/>
            <a:r>
              <a:rPr lang="en-US" altLang="zh-TW" dirty="0" smtClean="0"/>
              <a:t>Fourth Level</a:t>
            </a:r>
          </a:p>
          <a:p>
            <a:pPr lvl="4"/>
            <a:r>
              <a:rPr lang="en-US" altLang="zh-TW" dirty="0" smtClean="0"/>
              <a:t>Fifth Level</a:t>
            </a:r>
          </a:p>
        </p:txBody>
      </p:sp>
    </p:spTree>
  </p:cSld>
  <p:clrMap bg1="lt1" tx1="dk1" bg2="lt2" tx2="dk2" accent1="accent1" accent2="accent2" accent3="accent3" accent4="accent4" accent5="accent5" accent6="accent6" hlink="hlink" folHlink="folHlink"/>
  <p:sldLayoutIdLst>
    <p:sldLayoutId id="2147483804" r:id="rId1"/>
    <p:sldLayoutId id="2147483803" r:id="rId2"/>
  </p:sldLayoutIdLst>
  <p:transition>
    <p:cover/>
  </p:transition>
  <p:hf hdr="0" ftr="0" dt="0"/>
  <p:txStyles>
    <p:titleStyle>
      <a:lvl1pPr algn="ctr" rtl="0" eaLnBrk="0" fontAlgn="base" hangingPunct="0">
        <a:spcBef>
          <a:spcPct val="0"/>
        </a:spcBef>
        <a:spcAft>
          <a:spcPct val="0"/>
        </a:spcAft>
        <a:defRPr sz="3600" b="1">
          <a:solidFill>
            <a:schemeClr val="tx2"/>
          </a:solidFill>
          <a:latin typeface="+mj-lt"/>
          <a:ea typeface="+mj-ea"/>
          <a:cs typeface="+mj-cs"/>
        </a:defRPr>
      </a:lvl1pPr>
      <a:lvl2pPr algn="ctr" rtl="0" eaLnBrk="0" fontAlgn="base" hangingPunct="0">
        <a:spcBef>
          <a:spcPct val="0"/>
        </a:spcBef>
        <a:spcAft>
          <a:spcPct val="0"/>
        </a:spcAft>
        <a:defRPr sz="3600" b="1">
          <a:solidFill>
            <a:schemeClr val="tx2"/>
          </a:solidFill>
          <a:latin typeface="Arial" charset="0"/>
        </a:defRPr>
      </a:lvl2pPr>
      <a:lvl3pPr algn="ctr" rtl="0" eaLnBrk="0" fontAlgn="base" hangingPunct="0">
        <a:spcBef>
          <a:spcPct val="0"/>
        </a:spcBef>
        <a:spcAft>
          <a:spcPct val="0"/>
        </a:spcAft>
        <a:defRPr sz="3600" b="1">
          <a:solidFill>
            <a:schemeClr val="tx2"/>
          </a:solidFill>
          <a:latin typeface="Arial" charset="0"/>
        </a:defRPr>
      </a:lvl3pPr>
      <a:lvl4pPr algn="ctr" rtl="0" eaLnBrk="0" fontAlgn="base" hangingPunct="0">
        <a:spcBef>
          <a:spcPct val="0"/>
        </a:spcBef>
        <a:spcAft>
          <a:spcPct val="0"/>
        </a:spcAft>
        <a:defRPr sz="3600" b="1">
          <a:solidFill>
            <a:schemeClr val="tx2"/>
          </a:solidFill>
          <a:latin typeface="Arial" charset="0"/>
        </a:defRPr>
      </a:lvl4pPr>
      <a:lvl5pPr algn="ctr" rtl="0" eaLnBrk="0" fontAlgn="base" hangingPunct="0">
        <a:spcBef>
          <a:spcPct val="0"/>
        </a:spcBef>
        <a:spcAft>
          <a:spcPct val="0"/>
        </a:spcAft>
        <a:defRPr sz="3600" b="1">
          <a:solidFill>
            <a:schemeClr val="tx2"/>
          </a:solidFill>
          <a:latin typeface="Arial" charset="0"/>
        </a:defRPr>
      </a:lvl5pPr>
      <a:lvl6pPr marL="457200" algn="ctr" rtl="0" eaLnBrk="0" fontAlgn="base" hangingPunct="0">
        <a:spcBef>
          <a:spcPct val="0"/>
        </a:spcBef>
        <a:spcAft>
          <a:spcPct val="0"/>
        </a:spcAft>
        <a:defRPr sz="3600" b="1">
          <a:solidFill>
            <a:schemeClr val="tx2"/>
          </a:solidFill>
          <a:latin typeface="Arial" charset="0"/>
        </a:defRPr>
      </a:lvl6pPr>
      <a:lvl7pPr marL="914400" algn="ctr" rtl="0" eaLnBrk="0" fontAlgn="base" hangingPunct="0">
        <a:spcBef>
          <a:spcPct val="0"/>
        </a:spcBef>
        <a:spcAft>
          <a:spcPct val="0"/>
        </a:spcAft>
        <a:defRPr sz="3600" b="1">
          <a:solidFill>
            <a:schemeClr val="tx2"/>
          </a:solidFill>
          <a:latin typeface="Arial" charset="0"/>
        </a:defRPr>
      </a:lvl7pPr>
      <a:lvl8pPr marL="1371600" algn="ctr" rtl="0" eaLnBrk="0" fontAlgn="base" hangingPunct="0">
        <a:spcBef>
          <a:spcPct val="0"/>
        </a:spcBef>
        <a:spcAft>
          <a:spcPct val="0"/>
        </a:spcAft>
        <a:defRPr sz="3600" b="1">
          <a:solidFill>
            <a:schemeClr val="tx2"/>
          </a:solidFill>
          <a:latin typeface="Arial" charset="0"/>
        </a:defRPr>
      </a:lvl8pPr>
      <a:lvl9pPr marL="1828800" algn="ctr" rtl="0" eaLnBrk="0" fontAlgn="base" hangingPunct="0">
        <a:spcBef>
          <a:spcPct val="0"/>
        </a:spcBef>
        <a:spcAft>
          <a:spcPct val="0"/>
        </a:spcAft>
        <a:defRPr sz="3600" b="1">
          <a:solidFill>
            <a:schemeClr val="tx2"/>
          </a:solidFill>
          <a:latin typeface="Arial" charset="0"/>
        </a:defRPr>
      </a:lvl9pPr>
    </p:titleStyle>
    <p:bodyStyle>
      <a:lvl1pPr marL="342900" indent="-342900" algn="just" rtl="0" eaLnBrk="0" fontAlgn="base" hangingPunct="0">
        <a:spcBef>
          <a:spcPct val="20000"/>
        </a:spcBef>
        <a:spcAft>
          <a:spcPct val="20000"/>
        </a:spcAft>
        <a:buClr>
          <a:srgbClr val="FFFF99"/>
        </a:buClr>
        <a:buSzPct val="75000"/>
        <a:buFont typeface="Wingdings" pitchFamily="2" charset="2"/>
        <a:buChar char="v"/>
        <a:defRPr sz="2800">
          <a:solidFill>
            <a:schemeClr val="tx1"/>
          </a:solidFill>
          <a:latin typeface="+mn-lt"/>
          <a:ea typeface="+mn-ea"/>
          <a:cs typeface="+mn-cs"/>
        </a:defRPr>
      </a:lvl1pPr>
      <a:lvl2pPr marL="742950" indent="-285750" algn="just" rtl="0" eaLnBrk="0" fontAlgn="base" hangingPunct="0">
        <a:spcBef>
          <a:spcPct val="20000"/>
        </a:spcBef>
        <a:spcAft>
          <a:spcPct val="20000"/>
        </a:spcAft>
        <a:buClr>
          <a:schemeClr val="bg1"/>
        </a:buClr>
        <a:buSzPct val="70000"/>
        <a:buFont typeface="Wingdings" pitchFamily="2" charset="2"/>
        <a:buChar char="Ø"/>
        <a:defRPr sz="2600">
          <a:solidFill>
            <a:schemeClr val="tx1"/>
          </a:solidFill>
          <a:latin typeface="+mn-lt"/>
        </a:defRPr>
      </a:lvl2pPr>
      <a:lvl3pPr marL="1143000" indent="-228600" algn="just" rtl="0" eaLnBrk="0" fontAlgn="base" hangingPunct="0">
        <a:spcBef>
          <a:spcPct val="20000"/>
        </a:spcBef>
        <a:spcAft>
          <a:spcPct val="20000"/>
        </a:spcAft>
        <a:buClr>
          <a:srgbClr val="00CCFF"/>
        </a:buClr>
        <a:buSzPct val="65000"/>
        <a:buFont typeface="Monotype Sorts" pitchFamily="2" charset="2"/>
        <a:buChar char="¯"/>
        <a:defRPr sz="2400">
          <a:solidFill>
            <a:schemeClr val="tx1"/>
          </a:solidFill>
          <a:latin typeface="+mn-lt"/>
        </a:defRPr>
      </a:lvl3pPr>
      <a:lvl4pPr marL="1600200" indent="-228600" algn="just" rtl="0" eaLnBrk="0" fontAlgn="base" hangingPunct="0">
        <a:spcBef>
          <a:spcPct val="20000"/>
        </a:spcBef>
        <a:spcAft>
          <a:spcPct val="20000"/>
        </a:spcAft>
        <a:buClr>
          <a:srgbClr val="339966"/>
        </a:buClr>
        <a:buFont typeface="Monotype Sorts" pitchFamily="2" charset="2"/>
        <a:buChar char="u"/>
        <a:defRPr>
          <a:solidFill>
            <a:schemeClr val="tx1"/>
          </a:solidFill>
          <a:latin typeface="+mn-lt"/>
        </a:defRPr>
      </a:lvl4pPr>
      <a:lvl5pPr marL="2057400" indent="-228600" algn="just" rtl="0" eaLnBrk="0" fontAlgn="base" hangingPunct="0">
        <a:spcBef>
          <a:spcPct val="20000"/>
        </a:spcBef>
        <a:spcAft>
          <a:spcPct val="20000"/>
        </a:spcAft>
        <a:buClr>
          <a:srgbClr val="339966"/>
        </a:buClr>
        <a:buChar char="–"/>
        <a:defRPr sz="1600">
          <a:solidFill>
            <a:schemeClr val="tx1"/>
          </a:solidFill>
          <a:latin typeface="+mn-lt"/>
        </a:defRPr>
      </a:lvl5pPr>
      <a:lvl6pPr marL="2514600" indent="-228600" algn="just" rtl="0" eaLnBrk="0" fontAlgn="base" hangingPunct="0">
        <a:spcBef>
          <a:spcPct val="20000"/>
        </a:spcBef>
        <a:spcAft>
          <a:spcPct val="0"/>
        </a:spcAft>
        <a:buClr>
          <a:srgbClr val="339966"/>
        </a:buClr>
        <a:buChar char="–"/>
        <a:defRPr sz="1600">
          <a:solidFill>
            <a:schemeClr val="tx1"/>
          </a:solidFill>
          <a:latin typeface="+mn-lt"/>
        </a:defRPr>
      </a:lvl6pPr>
      <a:lvl7pPr marL="2971800" indent="-228600" algn="just" rtl="0" eaLnBrk="0" fontAlgn="base" hangingPunct="0">
        <a:spcBef>
          <a:spcPct val="20000"/>
        </a:spcBef>
        <a:spcAft>
          <a:spcPct val="0"/>
        </a:spcAft>
        <a:buClr>
          <a:srgbClr val="339966"/>
        </a:buClr>
        <a:buChar char="–"/>
        <a:defRPr sz="1600">
          <a:solidFill>
            <a:schemeClr val="tx1"/>
          </a:solidFill>
          <a:latin typeface="+mn-lt"/>
        </a:defRPr>
      </a:lvl7pPr>
      <a:lvl8pPr marL="3429000" indent="-228600" algn="just" rtl="0" eaLnBrk="0" fontAlgn="base" hangingPunct="0">
        <a:spcBef>
          <a:spcPct val="20000"/>
        </a:spcBef>
        <a:spcAft>
          <a:spcPct val="0"/>
        </a:spcAft>
        <a:buClr>
          <a:srgbClr val="339966"/>
        </a:buClr>
        <a:buChar char="–"/>
        <a:defRPr sz="1600">
          <a:solidFill>
            <a:schemeClr val="tx1"/>
          </a:solidFill>
          <a:latin typeface="+mn-lt"/>
        </a:defRPr>
      </a:lvl8pPr>
      <a:lvl9pPr marL="3886200" indent="-228600" algn="just" rtl="0" eaLnBrk="0" fontAlgn="base" hangingPunct="0">
        <a:spcBef>
          <a:spcPct val="20000"/>
        </a:spcBef>
        <a:spcAft>
          <a:spcPct val="0"/>
        </a:spcAft>
        <a:buClr>
          <a:srgbClr val="339966"/>
        </a:buClr>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gif"/></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3.xml"/><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74" name="Group 4"/>
          <p:cNvGrpSpPr>
            <a:grpSpLocks/>
          </p:cNvGrpSpPr>
          <p:nvPr/>
        </p:nvGrpSpPr>
        <p:grpSpPr bwMode="auto">
          <a:xfrm>
            <a:off x="152400" y="5102225"/>
            <a:ext cx="9144000" cy="1908175"/>
            <a:chOff x="2112" y="1037"/>
            <a:chExt cx="1548" cy="1800"/>
          </a:xfrm>
        </p:grpSpPr>
        <p:sp>
          <p:nvSpPr>
            <p:cNvPr id="3103" name="AutoShape 5"/>
            <p:cNvSpPr>
              <a:spLocks noChangeArrowheads="1"/>
            </p:cNvSpPr>
            <p:nvPr/>
          </p:nvSpPr>
          <p:spPr bwMode="gray">
            <a:xfrm>
              <a:off x="2112" y="1037"/>
              <a:ext cx="1548" cy="1800"/>
            </a:xfrm>
            <a:prstGeom prst="roundRect">
              <a:avLst>
                <a:gd name="adj" fmla="val 17509"/>
              </a:avLst>
            </a:prstGeom>
            <a:gradFill rotWithShape="1">
              <a:gsLst>
                <a:gs pos="0">
                  <a:srgbClr val="34B034"/>
                </a:gs>
                <a:gs pos="100000">
                  <a:srgbClr val="3F8B4A"/>
                </a:gs>
              </a:gsLst>
              <a:lin ang="2700000" scaled="1"/>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just">
                <a:spcBef>
                  <a:spcPct val="20000"/>
                </a:spcBef>
                <a:spcAft>
                  <a:spcPct val="20000"/>
                </a:spcAft>
                <a:buClr>
                  <a:srgbClr val="FFFF99"/>
                </a:buClr>
                <a:buSzPct val="75000"/>
                <a:buFont typeface="Wingdings" pitchFamily="2" charset="2"/>
                <a:buChar char="v"/>
                <a:defRPr sz="2800">
                  <a:solidFill>
                    <a:schemeClr val="tx1"/>
                  </a:solidFill>
                  <a:latin typeface="Times New Roman" pitchFamily="18" charset="0"/>
                </a:defRPr>
              </a:lvl1pPr>
              <a:lvl2pPr marL="742950" indent="-285750" algn="just">
                <a:spcBef>
                  <a:spcPct val="20000"/>
                </a:spcBef>
                <a:spcAft>
                  <a:spcPct val="20000"/>
                </a:spcAft>
                <a:buClr>
                  <a:schemeClr val="bg1"/>
                </a:buClr>
                <a:buSzPct val="70000"/>
                <a:buFont typeface="Wingdings" pitchFamily="2" charset="2"/>
                <a:buChar char="Ø"/>
                <a:defRPr sz="2600">
                  <a:solidFill>
                    <a:schemeClr val="tx1"/>
                  </a:solidFill>
                  <a:latin typeface="Times New Roman" pitchFamily="18" charset="0"/>
                </a:defRPr>
              </a:lvl2pPr>
              <a:lvl3pPr marL="1143000" indent="-228600" algn="just">
                <a:spcBef>
                  <a:spcPct val="20000"/>
                </a:spcBef>
                <a:spcAft>
                  <a:spcPct val="20000"/>
                </a:spcAft>
                <a:buClr>
                  <a:srgbClr val="00CCFF"/>
                </a:buClr>
                <a:buSzPct val="65000"/>
                <a:buFont typeface="Monotype Sorts" pitchFamily="2" charset="2"/>
                <a:buChar char="¯"/>
                <a:defRPr sz="2400">
                  <a:solidFill>
                    <a:schemeClr val="tx1"/>
                  </a:solidFill>
                  <a:latin typeface="Times New Roman" pitchFamily="18" charset="0"/>
                </a:defRPr>
              </a:lvl3pPr>
              <a:lvl4pPr marL="1600200" indent="-228600" algn="just">
                <a:spcBef>
                  <a:spcPct val="20000"/>
                </a:spcBef>
                <a:spcAft>
                  <a:spcPct val="20000"/>
                </a:spcAft>
                <a:buClr>
                  <a:srgbClr val="339966"/>
                </a:buClr>
                <a:buFont typeface="Monotype Sorts" pitchFamily="2" charset="2"/>
                <a:buChar char="u"/>
                <a:defRPr>
                  <a:solidFill>
                    <a:schemeClr val="tx1"/>
                  </a:solidFill>
                  <a:latin typeface="Times New Roman" pitchFamily="18" charset="0"/>
                </a:defRPr>
              </a:lvl4pPr>
              <a:lvl5pPr marL="2057400" indent="-228600" algn="just">
                <a:spcBef>
                  <a:spcPct val="20000"/>
                </a:spcBef>
                <a:spcAft>
                  <a:spcPct val="20000"/>
                </a:spcAft>
                <a:buClr>
                  <a:srgbClr val="339966"/>
                </a:buClr>
                <a:buChar char="–"/>
                <a:defRPr sz="1600">
                  <a:solidFill>
                    <a:schemeClr val="tx1"/>
                  </a:solidFill>
                  <a:latin typeface="Times New Roman" pitchFamily="18" charset="0"/>
                </a:defRPr>
              </a:lvl5pPr>
              <a:lvl6pPr marL="25146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6pPr>
              <a:lvl7pPr marL="29718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7pPr>
              <a:lvl8pPr marL="34290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8pPr>
              <a:lvl9pPr marL="38862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9pPr>
            </a:lstStyle>
            <a:p>
              <a:pPr algn="l" eaLnBrk="1" hangingPunct="1">
                <a:spcBef>
                  <a:spcPct val="0"/>
                </a:spcBef>
                <a:spcAft>
                  <a:spcPct val="0"/>
                </a:spcAft>
                <a:buClrTx/>
                <a:buSzTx/>
                <a:buFontTx/>
                <a:buNone/>
              </a:pPr>
              <a:endParaRPr lang="en-GB" altLang="en-US" sz="1800" b="1">
                <a:latin typeface="Tahoma" pitchFamily="34" charset="0"/>
              </a:endParaRPr>
            </a:p>
          </p:txBody>
        </p:sp>
        <p:sp>
          <p:nvSpPr>
            <p:cNvPr id="3104" name="AutoShape 6"/>
            <p:cNvSpPr>
              <a:spLocks noChangeArrowheads="1"/>
            </p:cNvSpPr>
            <p:nvPr/>
          </p:nvSpPr>
          <p:spPr bwMode="gray">
            <a:xfrm>
              <a:off x="2136" y="1042"/>
              <a:ext cx="1501" cy="1766"/>
            </a:xfrm>
            <a:prstGeom prst="roundRect">
              <a:avLst>
                <a:gd name="adj" fmla="val 16667"/>
              </a:avLst>
            </a:prstGeom>
            <a:solidFill>
              <a:srgbClr val="73E77E"/>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just">
                <a:spcBef>
                  <a:spcPct val="20000"/>
                </a:spcBef>
                <a:spcAft>
                  <a:spcPct val="20000"/>
                </a:spcAft>
                <a:buClr>
                  <a:srgbClr val="FFFF99"/>
                </a:buClr>
                <a:buSzPct val="75000"/>
                <a:buFont typeface="Wingdings" pitchFamily="2" charset="2"/>
                <a:buChar char="v"/>
                <a:defRPr sz="2800">
                  <a:solidFill>
                    <a:schemeClr val="tx1"/>
                  </a:solidFill>
                  <a:latin typeface="Times New Roman" pitchFamily="18" charset="0"/>
                </a:defRPr>
              </a:lvl1pPr>
              <a:lvl2pPr marL="742950" indent="-285750" algn="just">
                <a:spcBef>
                  <a:spcPct val="20000"/>
                </a:spcBef>
                <a:spcAft>
                  <a:spcPct val="20000"/>
                </a:spcAft>
                <a:buClr>
                  <a:schemeClr val="bg1"/>
                </a:buClr>
                <a:buSzPct val="70000"/>
                <a:buFont typeface="Wingdings" pitchFamily="2" charset="2"/>
                <a:buChar char="Ø"/>
                <a:defRPr sz="2600">
                  <a:solidFill>
                    <a:schemeClr val="tx1"/>
                  </a:solidFill>
                  <a:latin typeface="Times New Roman" pitchFamily="18" charset="0"/>
                </a:defRPr>
              </a:lvl2pPr>
              <a:lvl3pPr marL="1143000" indent="-228600" algn="just">
                <a:spcBef>
                  <a:spcPct val="20000"/>
                </a:spcBef>
                <a:spcAft>
                  <a:spcPct val="20000"/>
                </a:spcAft>
                <a:buClr>
                  <a:srgbClr val="00CCFF"/>
                </a:buClr>
                <a:buSzPct val="65000"/>
                <a:buFont typeface="Monotype Sorts" pitchFamily="2" charset="2"/>
                <a:buChar char="¯"/>
                <a:defRPr sz="2400">
                  <a:solidFill>
                    <a:schemeClr val="tx1"/>
                  </a:solidFill>
                  <a:latin typeface="Times New Roman" pitchFamily="18" charset="0"/>
                </a:defRPr>
              </a:lvl3pPr>
              <a:lvl4pPr marL="1600200" indent="-228600" algn="just">
                <a:spcBef>
                  <a:spcPct val="20000"/>
                </a:spcBef>
                <a:spcAft>
                  <a:spcPct val="20000"/>
                </a:spcAft>
                <a:buClr>
                  <a:srgbClr val="339966"/>
                </a:buClr>
                <a:buFont typeface="Monotype Sorts" pitchFamily="2" charset="2"/>
                <a:buChar char="u"/>
                <a:defRPr>
                  <a:solidFill>
                    <a:schemeClr val="tx1"/>
                  </a:solidFill>
                  <a:latin typeface="Times New Roman" pitchFamily="18" charset="0"/>
                </a:defRPr>
              </a:lvl4pPr>
              <a:lvl5pPr marL="2057400" indent="-228600" algn="just">
                <a:spcBef>
                  <a:spcPct val="20000"/>
                </a:spcBef>
                <a:spcAft>
                  <a:spcPct val="20000"/>
                </a:spcAft>
                <a:buClr>
                  <a:srgbClr val="339966"/>
                </a:buClr>
                <a:buChar char="–"/>
                <a:defRPr sz="1600">
                  <a:solidFill>
                    <a:schemeClr val="tx1"/>
                  </a:solidFill>
                  <a:latin typeface="Times New Roman" pitchFamily="18" charset="0"/>
                </a:defRPr>
              </a:lvl5pPr>
              <a:lvl6pPr marL="25146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6pPr>
              <a:lvl7pPr marL="29718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7pPr>
              <a:lvl8pPr marL="34290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8pPr>
              <a:lvl9pPr marL="38862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9pPr>
            </a:lstStyle>
            <a:p>
              <a:pPr algn="ctr" eaLnBrk="1" hangingPunct="1">
                <a:spcBef>
                  <a:spcPct val="0"/>
                </a:spcBef>
                <a:spcAft>
                  <a:spcPct val="0"/>
                </a:spcAft>
                <a:buClrTx/>
                <a:buSzTx/>
                <a:buFontTx/>
                <a:buNone/>
              </a:pPr>
              <a:endParaRPr lang="en-GB" altLang="en-US" sz="1800">
                <a:latin typeface="Arial" pitchFamily="34" charset="0"/>
              </a:endParaRPr>
            </a:p>
          </p:txBody>
        </p:sp>
        <p:sp>
          <p:nvSpPr>
            <p:cNvPr id="3105" name="AutoShape 7"/>
            <p:cNvSpPr>
              <a:spLocks noChangeArrowheads="1"/>
            </p:cNvSpPr>
            <p:nvPr/>
          </p:nvSpPr>
          <p:spPr bwMode="gray">
            <a:xfrm>
              <a:off x="2148" y="2342"/>
              <a:ext cx="1481" cy="447"/>
            </a:xfrm>
            <a:prstGeom prst="roundRect">
              <a:avLst>
                <a:gd name="adj" fmla="val 50000"/>
              </a:avLst>
            </a:prstGeom>
            <a:gradFill rotWithShape="1">
              <a:gsLst>
                <a:gs pos="0">
                  <a:srgbClr val="73E77E"/>
                </a:gs>
                <a:gs pos="100000">
                  <a:srgbClr val="B3F2B9"/>
                </a:gs>
              </a:gsLst>
              <a:lin ang="5400000" scaled="1"/>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just">
                <a:spcBef>
                  <a:spcPct val="20000"/>
                </a:spcBef>
                <a:spcAft>
                  <a:spcPct val="20000"/>
                </a:spcAft>
                <a:buClr>
                  <a:srgbClr val="FFFF99"/>
                </a:buClr>
                <a:buSzPct val="75000"/>
                <a:buFont typeface="Wingdings" pitchFamily="2" charset="2"/>
                <a:buChar char="v"/>
                <a:defRPr sz="2800">
                  <a:solidFill>
                    <a:schemeClr val="tx1"/>
                  </a:solidFill>
                  <a:latin typeface="Times New Roman" pitchFamily="18" charset="0"/>
                </a:defRPr>
              </a:lvl1pPr>
              <a:lvl2pPr marL="742950" indent="-285750" algn="just">
                <a:spcBef>
                  <a:spcPct val="20000"/>
                </a:spcBef>
                <a:spcAft>
                  <a:spcPct val="20000"/>
                </a:spcAft>
                <a:buClr>
                  <a:schemeClr val="bg1"/>
                </a:buClr>
                <a:buSzPct val="70000"/>
                <a:buFont typeface="Wingdings" pitchFamily="2" charset="2"/>
                <a:buChar char="Ø"/>
                <a:defRPr sz="2600">
                  <a:solidFill>
                    <a:schemeClr val="tx1"/>
                  </a:solidFill>
                  <a:latin typeface="Times New Roman" pitchFamily="18" charset="0"/>
                </a:defRPr>
              </a:lvl2pPr>
              <a:lvl3pPr marL="1143000" indent="-228600" algn="just">
                <a:spcBef>
                  <a:spcPct val="20000"/>
                </a:spcBef>
                <a:spcAft>
                  <a:spcPct val="20000"/>
                </a:spcAft>
                <a:buClr>
                  <a:srgbClr val="00CCFF"/>
                </a:buClr>
                <a:buSzPct val="65000"/>
                <a:buFont typeface="Monotype Sorts" pitchFamily="2" charset="2"/>
                <a:buChar char="¯"/>
                <a:defRPr sz="2400">
                  <a:solidFill>
                    <a:schemeClr val="tx1"/>
                  </a:solidFill>
                  <a:latin typeface="Times New Roman" pitchFamily="18" charset="0"/>
                </a:defRPr>
              </a:lvl3pPr>
              <a:lvl4pPr marL="1600200" indent="-228600" algn="just">
                <a:spcBef>
                  <a:spcPct val="20000"/>
                </a:spcBef>
                <a:spcAft>
                  <a:spcPct val="20000"/>
                </a:spcAft>
                <a:buClr>
                  <a:srgbClr val="339966"/>
                </a:buClr>
                <a:buFont typeface="Monotype Sorts" pitchFamily="2" charset="2"/>
                <a:buChar char="u"/>
                <a:defRPr>
                  <a:solidFill>
                    <a:schemeClr val="tx1"/>
                  </a:solidFill>
                  <a:latin typeface="Times New Roman" pitchFamily="18" charset="0"/>
                </a:defRPr>
              </a:lvl4pPr>
              <a:lvl5pPr marL="2057400" indent="-228600" algn="just">
                <a:spcBef>
                  <a:spcPct val="20000"/>
                </a:spcBef>
                <a:spcAft>
                  <a:spcPct val="20000"/>
                </a:spcAft>
                <a:buClr>
                  <a:srgbClr val="339966"/>
                </a:buClr>
                <a:buChar char="–"/>
                <a:defRPr sz="1600">
                  <a:solidFill>
                    <a:schemeClr val="tx1"/>
                  </a:solidFill>
                  <a:latin typeface="Times New Roman" pitchFamily="18" charset="0"/>
                </a:defRPr>
              </a:lvl5pPr>
              <a:lvl6pPr marL="25146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6pPr>
              <a:lvl7pPr marL="29718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7pPr>
              <a:lvl8pPr marL="34290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8pPr>
              <a:lvl9pPr marL="38862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9pPr>
            </a:lstStyle>
            <a:p>
              <a:pPr algn="l" eaLnBrk="1" hangingPunct="1">
                <a:spcBef>
                  <a:spcPct val="0"/>
                </a:spcBef>
                <a:spcAft>
                  <a:spcPct val="0"/>
                </a:spcAft>
                <a:buClrTx/>
                <a:buSzTx/>
                <a:buFontTx/>
                <a:buNone/>
              </a:pPr>
              <a:endParaRPr lang="en-GB" altLang="en-US" sz="1800" b="1">
                <a:latin typeface="Tahoma" pitchFamily="34" charset="0"/>
              </a:endParaRPr>
            </a:p>
          </p:txBody>
        </p:sp>
        <p:sp>
          <p:nvSpPr>
            <p:cNvPr id="3106" name="AutoShape 8"/>
            <p:cNvSpPr>
              <a:spLocks noChangeArrowheads="1"/>
            </p:cNvSpPr>
            <p:nvPr/>
          </p:nvSpPr>
          <p:spPr bwMode="gray">
            <a:xfrm>
              <a:off x="2148" y="1056"/>
              <a:ext cx="1481" cy="446"/>
            </a:xfrm>
            <a:prstGeom prst="roundRect">
              <a:avLst>
                <a:gd name="adj" fmla="val 50000"/>
              </a:avLst>
            </a:prstGeom>
            <a:gradFill rotWithShape="1">
              <a:gsLst>
                <a:gs pos="0">
                  <a:srgbClr val="D0F7D4"/>
                </a:gs>
                <a:gs pos="100000">
                  <a:srgbClr val="73E77E"/>
                </a:gs>
              </a:gsLst>
              <a:lin ang="5400000" scaled="1"/>
            </a:gra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just">
                <a:spcBef>
                  <a:spcPct val="20000"/>
                </a:spcBef>
                <a:spcAft>
                  <a:spcPct val="20000"/>
                </a:spcAft>
                <a:buClr>
                  <a:srgbClr val="FFFF99"/>
                </a:buClr>
                <a:buSzPct val="75000"/>
                <a:buFont typeface="Wingdings" pitchFamily="2" charset="2"/>
                <a:buChar char="v"/>
                <a:defRPr sz="2800">
                  <a:solidFill>
                    <a:schemeClr val="tx1"/>
                  </a:solidFill>
                  <a:latin typeface="Times New Roman" pitchFamily="18" charset="0"/>
                </a:defRPr>
              </a:lvl1pPr>
              <a:lvl2pPr marL="742950" indent="-285750" algn="just">
                <a:spcBef>
                  <a:spcPct val="20000"/>
                </a:spcBef>
                <a:spcAft>
                  <a:spcPct val="20000"/>
                </a:spcAft>
                <a:buClr>
                  <a:schemeClr val="bg1"/>
                </a:buClr>
                <a:buSzPct val="70000"/>
                <a:buFont typeface="Wingdings" pitchFamily="2" charset="2"/>
                <a:buChar char="Ø"/>
                <a:defRPr sz="2600">
                  <a:solidFill>
                    <a:schemeClr val="tx1"/>
                  </a:solidFill>
                  <a:latin typeface="Times New Roman" pitchFamily="18" charset="0"/>
                </a:defRPr>
              </a:lvl2pPr>
              <a:lvl3pPr marL="1143000" indent="-228600" algn="just">
                <a:spcBef>
                  <a:spcPct val="20000"/>
                </a:spcBef>
                <a:spcAft>
                  <a:spcPct val="20000"/>
                </a:spcAft>
                <a:buClr>
                  <a:srgbClr val="00CCFF"/>
                </a:buClr>
                <a:buSzPct val="65000"/>
                <a:buFont typeface="Monotype Sorts" pitchFamily="2" charset="2"/>
                <a:buChar char="¯"/>
                <a:defRPr sz="2400">
                  <a:solidFill>
                    <a:schemeClr val="tx1"/>
                  </a:solidFill>
                  <a:latin typeface="Times New Roman" pitchFamily="18" charset="0"/>
                </a:defRPr>
              </a:lvl3pPr>
              <a:lvl4pPr marL="1600200" indent="-228600" algn="just">
                <a:spcBef>
                  <a:spcPct val="20000"/>
                </a:spcBef>
                <a:spcAft>
                  <a:spcPct val="20000"/>
                </a:spcAft>
                <a:buClr>
                  <a:srgbClr val="339966"/>
                </a:buClr>
                <a:buFont typeface="Monotype Sorts" pitchFamily="2" charset="2"/>
                <a:buChar char="u"/>
                <a:defRPr>
                  <a:solidFill>
                    <a:schemeClr val="tx1"/>
                  </a:solidFill>
                  <a:latin typeface="Times New Roman" pitchFamily="18" charset="0"/>
                </a:defRPr>
              </a:lvl4pPr>
              <a:lvl5pPr marL="2057400" indent="-228600" algn="just">
                <a:spcBef>
                  <a:spcPct val="20000"/>
                </a:spcBef>
                <a:spcAft>
                  <a:spcPct val="20000"/>
                </a:spcAft>
                <a:buClr>
                  <a:srgbClr val="339966"/>
                </a:buClr>
                <a:buChar char="–"/>
                <a:defRPr sz="1600">
                  <a:solidFill>
                    <a:schemeClr val="tx1"/>
                  </a:solidFill>
                  <a:latin typeface="Times New Roman" pitchFamily="18" charset="0"/>
                </a:defRPr>
              </a:lvl5pPr>
              <a:lvl6pPr marL="25146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6pPr>
              <a:lvl7pPr marL="29718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7pPr>
              <a:lvl8pPr marL="34290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8pPr>
              <a:lvl9pPr marL="38862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9pPr>
            </a:lstStyle>
            <a:p>
              <a:pPr algn="l" eaLnBrk="1" hangingPunct="1">
                <a:spcBef>
                  <a:spcPct val="0"/>
                </a:spcBef>
                <a:spcAft>
                  <a:spcPct val="0"/>
                </a:spcAft>
                <a:buClrTx/>
                <a:buSzTx/>
                <a:buFontTx/>
                <a:buNone/>
              </a:pPr>
              <a:endParaRPr lang="en-GB" altLang="en-US" sz="1800" b="1">
                <a:latin typeface="Tahoma" pitchFamily="34" charset="0"/>
              </a:endParaRPr>
            </a:p>
          </p:txBody>
        </p:sp>
      </p:grpSp>
      <p:grpSp>
        <p:nvGrpSpPr>
          <p:cNvPr id="3076" name="Group 3"/>
          <p:cNvGrpSpPr>
            <a:grpSpLocks/>
          </p:cNvGrpSpPr>
          <p:nvPr/>
        </p:nvGrpSpPr>
        <p:grpSpPr bwMode="auto">
          <a:xfrm>
            <a:off x="304800" y="304800"/>
            <a:ext cx="9144000" cy="6165850"/>
            <a:chOff x="446" y="2346"/>
            <a:chExt cx="14860" cy="8885"/>
          </a:xfrm>
        </p:grpSpPr>
        <p:sp>
          <p:nvSpPr>
            <p:cNvPr id="3081" name="Freeform 4"/>
            <p:cNvSpPr>
              <a:spLocks/>
            </p:cNvSpPr>
            <p:nvPr/>
          </p:nvSpPr>
          <p:spPr bwMode="auto">
            <a:xfrm>
              <a:off x="4003" y="7570"/>
              <a:ext cx="1831" cy="3661"/>
            </a:xfrm>
            <a:custGeom>
              <a:avLst/>
              <a:gdLst>
                <a:gd name="T0" fmla="*/ 0 w 1831"/>
                <a:gd name="T1" fmla="*/ 609 h 3661"/>
                <a:gd name="T2" fmla="*/ 88 w 1831"/>
                <a:gd name="T3" fmla="*/ 1094 h 3661"/>
                <a:gd name="T4" fmla="*/ 240 w 1831"/>
                <a:gd name="T5" fmla="*/ 1288 h 3661"/>
                <a:gd name="T6" fmla="*/ 364 w 1831"/>
                <a:gd name="T7" fmla="*/ 1474 h 3661"/>
                <a:gd name="T8" fmla="*/ 416 w 1831"/>
                <a:gd name="T9" fmla="*/ 1841 h 3661"/>
                <a:gd name="T10" fmla="*/ 352 w 1831"/>
                <a:gd name="T11" fmla="*/ 2291 h 3661"/>
                <a:gd name="T12" fmla="*/ 328 w 1831"/>
                <a:gd name="T13" fmla="*/ 2630 h 3661"/>
                <a:gd name="T14" fmla="*/ 305 w 1831"/>
                <a:gd name="T15" fmla="*/ 2921 h 3661"/>
                <a:gd name="T16" fmla="*/ 252 w 1831"/>
                <a:gd name="T17" fmla="*/ 3142 h 3661"/>
                <a:gd name="T18" fmla="*/ 287 w 1831"/>
                <a:gd name="T19" fmla="*/ 3377 h 3661"/>
                <a:gd name="T20" fmla="*/ 416 w 1831"/>
                <a:gd name="T21" fmla="*/ 3620 h 3661"/>
                <a:gd name="T22" fmla="*/ 505 w 1831"/>
                <a:gd name="T23" fmla="*/ 3654 h 3661"/>
                <a:gd name="T24" fmla="*/ 593 w 1831"/>
                <a:gd name="T25" fmla="*/ 3661 h 3661"/>
                <a:gd name="T26" fmla="*/ 634 w 1831"/>
                <a:gd name="T27" fmla="*/ 3620 h 3661"/>
                <a:gd name="T28" fmla="*/ 575 w 1831"/>
                <a:gd name="T29" fmla="*/ 3550 h 3661"/>
                <a:gd name="T30" fmla="*/ 522 w 1831"/>
                <a:gd name="T31" fmla="*/ 3377 h 3661"/>
                <a:gd name="T32" fmla="*/ 581 w 1831"/>
                <a:gd name="T33" fmla="*/ 3114 h 3661"/>
                <a:gd name="T34" fmla="*/ 716 w 1831"/>
                <a:gd name="T35" fmla="*/ 2962 h 3661"/>
                <a:gd name="T36" fmla="*/ 792 w 1831"/>
                <a:gd name="T37" fmla="*/ 2748 h 3661"/>
                <a:gd name="T38" fmla="*/ 898 w 1831"/>
                <a:gd name="T39" fmla="*/ 2644 h 3661"/>
                <a:gd name="T40" fmla="*/ 1009 w 1831"/>
                <a:gd name="T41" fmla="*/ 2526 h 3661"/>
                <a:gd name="T42" fmla="*/ 1097 w 1831"/>
                <a:gd name="T43" fmla="*/ 2395 h 3661"/>
                <a:gd name="T44" fmla="*/ 1179 w 1831"/>
                <a:gd name="T45" fmla="*/ 2263 h 3661"/>
                <a:gd name="T46" fmla="*/ 1232 w 1831"/>
                <a:gd name="T47" fmla="*/ 2153 h 3661"/>
                <a:gd name="T48" fmla="*/ 1262 w 1831"/>
                <a:gd name="T49" fmla="*/ 2014 h 3661"/>
                <a:gd name="T50" fmla="*/ 1297 w 1831"/>
                <a:gd name="T51" fmla="*/ 1917 h 3661"/>
                <a:gd name="T52" fmla="*/ 1397 w 1831"/>
                <a:gd name="T53" fmla="*/ 1897 h 3661"/>
                <a:gd name="T54" fmla="*/ 1514 w 1831"/>
                <a:gd name="T55" fmla="*/ 1841 h 3661"/>
                <a:gd name="T56" fmla="*/ 1620 w 1831"/>
                <a:gd name="T57" fmla="*/ 1800 h 3661"/>
                <a:gd name="T58" fmla="*/ 1690 w 1831"/>
                <a:gd name="T59" fmla="*/ 1668 h 3661"/>
                <a:gd name="T60" fmla="*/ 1772 w 1831"/>
                <a:gd name="T61" fmla="*/ 1384 h 3661"/>
                <a:gd name="T62" fmla="*/ 1813 w 1831"/>
                <a:gd name="T63" fmla="*/ 1170 h 3661"/>
                <a:gd name="T64" fmla="*/ 1825 w 1831"/>
                <a:gd name="T65" fmla="*/ 990 h 3661"/>
                <a:gd name="T66" fmla="*/ 1772 w 1831"/>
                <a:gd name="T67" fmla="*/ 879 h 3661"/>
                <a:gd name="T68" fmla="*/ 1690 w 1831"/>
                <a:gd name="T69" fmla="*/ 845 h 3661"/>
                <a:gd name="T70" fmla="*/ 1620 w 1831"/>
                <a:gd name="T71" fmla="*/ 789 h 3661"/>
                <a:gd name="T72" fmla="*/ 1567 w 1831"/>
                <a:gd name="T73" fmla="*/ 692 h 3661"/>
                <a:gd name="T74" fmla="*/ 1490 w 1831"/>
                <a:gd name="T75" fmla="*/ 665 h 3661"/>
                <a:gd name="T76" fmla="*/ 1414 w 1831"/>
                <a:gd name="T77" fmla="*/ 665 h 3661"/>
                <a:gd name="T78" fmla="*/ 1344 w 1831"/>
                <a:gd name="T79" fmla="*/ 630 h 3661"/>
                <a:gd name="T80" fmla="*/ 1256 w 1831"/>
                <a:gd name="T81" fmla="*/ 478 h 3661"/>
                <a:gd name="T82" fmla="*/ 1162 w 1831"/>
                <a:gd name="T83" fmla="*/ 353 h 3661"/>
                <a:gd name="T84" fmla="*/ 1003 w 1831"/>
                <a:gd name="T85" fmla="*/ 229 h 3661"/>
                <a:gd name="T86" fmla="*/ 792 w 1831"/>
                <a:gd name="T87" fmla="*/ 118 h 3661"/>
                <a:gd name="T88" fmla="*/ 622 w 1831"/>
                <a:gd name="T89" fmla="*/ 90 h 3661"/>
                <a:gd name="T90" fmla="*/ 505 w 1831"/>
                <a:gd name="T91" fmla="*/ 77 h 3661"/>
                <a:gd name="T92" fmla="*/ 440 w 1831"/>
                <a:gd name="T93" fmla="*/ 77 h 3661"/>
                <a:gd name="T94" fmla="*/ 370 w 1831"/>
                <a:gd name="T95" fmla="*/ 42 h 3661"/>
                <a:gd name="T96" fmla="*/ 305 w 1831"/>
                <a:gd name="T97" fmla="*/ 0 h 3661"/>
                <a:gd name="T98" fmla="*/ 229 w 1831"/>
                <a:gd name="T99" fmla="*/ 56 h 3661"/>
                <a:gd name="T100" fmla="*/ 147 w 1831"/>
                <a:gd name="T101" fmla="*/ 160 h 3661"/>
                <a:gd name="T102" fmla="*/ 82 w 1831"/>
                <a:gd name="T103" fmla="*/ 208 h 366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831"/>
                <a:gd name="T157" fmla="*/ 0 h 3661"/>
                <a:gd name="T158" fmla="*/ 1831 w 1831"/>
                <a:gd name="T159" fmla="*/ 3661 h 366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831" h="3661">
                  <a:moveTo>
                    <a:pt x="58" y="236"/>
                  </a:moveTo>
                  <a:lnTo>
                    <a:pt x="23" y="395"/>
                  </a:lnTo>
                  <a:lnTo>
                    <a:pt x="0" y="609"/>
                  </a:lnTo>
                  <a:lnTo>
                    <a:pt x="6" y="838"/>
                  </a:lnTo>
                  <a:lnTo>
                    <a:pt x="47" y="1025"/>
                  </a:lnTo>
                  <a:lnTo>
                    <a:pt x="88" y="1094"/>
                  </a:lnTo>
                  <a:lnTo>
                    <a:pt x="135" y="1163"/>
                  </a:lnTo>
                  <a:lnTo>
                    <a:pt x="188" y="1225"/>
                  </a:lnTo>
                  <a:lnTo>
                    <a:pt x="240" y="1288"/>
                  </a:lnTo>
                  <a:lnTo>
                    <a:pt x="287" y="1350"/>
                  </a:lnTo>
                  <a:lnTo>
                    <a:pt x="334" y="1412"/>
                  </a:lnTo>
                  <a:lnTo>
                    <a:pt x="364" y="1474"/>
                  </a:lnTo>
                  <a:lnTo>
                    <a:pt x="387" y="1544"/>
                  </a:lnTo>
                  <a:lnTo>
                    <a:pt x="411" y="1682"/>
                  </a:lnTo>
                  <a:lnTo>
                    <a:pt x="416" y="1841"/>
                  </a:lnTo>
                  <a:lnTo>
                    <a:pt x="405" y="2007"/>
                  </a:lnTo>
                  <a:lnTo>
                    <a:pt x="375" y="2180"/>
                  </a:lnTo>
                  <a:lnTo>
                    <a:pt x="352" y="2291"/>
                  </a:lnTo>
                  <a:lnTo>
                    <a:pt x="340" y="2402"/>
                  </a:lnTo>
                  <a:lnTo>
                    <a:pt x="334" y="2519"/>
                  </a:lnTo>
                  <a:lnTo>
                    <a:pt x="328" y="2630"/>
                  </a:lnTo>
                  <a:lnTo>
                    <a:pt x="323" y="2734"/>
                  </a:lnTo>
                  <a:lnTo>
                    <a:pt x="317" y="2831"/>
                  </a:lnTo>
                  <a:lnTo>
                    <a:pt x="305" y="2921"/>
                  </a:lnTo>
                  <a:lnTo>
                    <a:pt x="293" y="2990"/>
                  </a:lnTo>
                  <a:lnTo>
                    <a:pt x="270" y="3059"/>
                  </a:lnTo>
                  <a:lnTo>
                    <a:pt x="252" y="3142"/>
                  </a:lnTo>
                  <a:lnTo>
                    <a:pt x="240" y="3218"/>
                  </a:lnTo>
                  <a:lnTo>
                    <a:pt x="258" y="3294"/>
                  </a:lnTo>
                  <a:lnTo>
                    <a:pt x="287" y="3377"/>
                  </a:lnTo>
                  <a:lnTo>
                    <a:pt x="328" y="3474"/>
                  </a:lnTo>
                  <a:lnTo>
                    <a:pt x="370" y="3564"/>
                  </a:lnTo>
                  <a:lnTo>
                    <a:pt x="416" y="3620"/>
                  </a:lnTo>
                  <a:lnTo>
                    <a:pt x="446" y="3633"/>
                  </a:lnTo>
                  <a:lnTo>
                    <a:pt x="475" y="3640"/>
                  </a:lnTo>
                  <a:lnTo>
                    <a:pt x="505" y="3654"/>
                  </a:lnTo>
                  <a:lnTo>
                    <a:pt x="534" y="3654"/>
                  </a:lnTo>
                  <a:lnTo>
                    <a:pt x="569" y="3661"/>
                  </a:lnTo>
                  <a:lnTo>
                    <a:pt x="593" y="3661"/>
                  </a:lnTo>
                  <a:lnTo>
                    <a:pt x="616" y="3654"/>
                  </a:lnTo>
                  <a:lnTo>
                    <a:pt x="634" y="3647"/>
                  </a:lnTo>
                  <a:lnTo>
                    <a:pt x="634" y="3620"/>
                  </a:lnTo>
                  <a:lnTo>
                    <a:pt x="616" y="3606"/>
                  </a:lnTo>
                  <a:lnTo>
                    <a:pt x="598" y="3585"/>
                  </a:lnTo>
                  <a:lnTo>
                    <a:pt x="575" y="3550"/>
                  </a:lnTo>
                  <a:lnTo>
                    <a:pt x="551" y="3509"/>
                  </a:lnTo>
                  <a:lnTo>
                    <a:pt x="534" y="3454"/>
                  </a:lnTo>
                  <a:lnTo>
                    <a:pt x="522" y="3377"/>
                  </a:lnTo>
                  <a:lnTo>
                    <a:pt x="528" y="3274"/>
                  </a:lnTo>
                  <a:lnTo>
                    <a:pt x="551" y="3177"/>
                  </a:lnTo>
                  <a:lnTo>
                    <a:pt x="581" y="3114"/>
                  </a:lnTo>
                  <a:lnTo>
                    <a:pt x="622" y="3066"/>
                  </a:lnTo>
                  <a:lnTo>
                    <a:pt x="669" y="3018"/>
                  </a:lnTo>
                  <a:lnTo>
                    <a:pt x="716" y="2962"/>
                  </a:lnTo>
                  <a:lnTo>
                    <a:pt x="745" y="2893"/>
                  </a:lnTo>
                  <a:lnTo>
                    <a:pt x="769" y="2817"/>
                  </a:lnTo>
                  <a:lnTo>
                    <a:pt x="792" y="2748"/>
                  </a:lnTo>
                  <a:lnTo>
                    <a:pt x="821" y="2692"/>
                  </a:lnTo>
                  <a:lnTo>
                    <a:pt x="857" y="2665"/>
                  </a:lnTo>
                  <a:lnTo>
                    <a:pt x="898" y="2644"/>
                  </a:lnTo>
                  <a:lnTo>
                    <a:pt x="939" y="2616"/>
                  </a:lnTo>
                  <a:lnTo>
                    <a:pt x="974" y="2582"/>
                  </a:lnTo>
                  <a:lnTo>
                    <a:pt x="1009" y="2526"/>
                  </a:lnTo>
                  <a:lnTo>
                    <a:pt x="1039" y="2478"/>
                  </a:lnTo>
                  <a:lnTo>
                    <a:pt x="1068" y="2436"/>
                  </a:lnTo>
                  <a:lnTo>
                    <a:pt x="1097" y="2395"/>
                  </a:lnTo>
                  <a:lnTo>
                    <a:pt x="1127" y="2353"/>
                  </a:lnTo>
                  <a:lnTo>
                    <a:pt x="1150" y="2312"/>
                  </a:lnTo>
                  <a:lnTo>
                    <a:pt x="1179" y="2263"/>
                  </a:lnTo>
                  <a:lnTo>
                    <a:pt x="1203" y="2222"/>
                  </a:lnTo>
                  <a:lnTo>
                    <a:pt x="1215" y="2187"/>
                  </a:lnTo>
                  <a:lnTo>
                    <a:pt x="1232" y="2153"/>
                  </a:lnTo>
                  <a:lnTo>
                    <a:pt x="1256" y="2118"/>
                  </a:lnTo>
                  <a:lnTo>
                    <a:pt x="1267" y="2070"/>
                  </a:lnTo>
                  <a:lnTo>
                    <a:pt x="1262" y="2014"/>
                  </a:lnTo>
                  <a:lnTo>
                    <a:pt x="1256" y="1966"/>
                  </a:lnTo>
                  <a:lnTo>
                    <a:pt x="1267" y="1931"/>
                  </a:lnTo>
                  <a:lnTo>
                    <a:pt x="1297" y="1917"/>
                  </a:lnTo>
                  <a:lnTo>
                    <a:pt x="1332" y="1910"/>
                  </a:lnTo>
                  <a:lnTo>
                    <a:pt x="1361" y="1910"/>
                  </a:lnTo>
                  <a:lnTo>
                    <a:pt x="1397" y="1897"/>
                  </a:lnTo>
                  <a:lnTo>
                    <a:pt x="1432" y="1883"/>
                  </a:lnTo>
                  <a:lnTo>
                    <a:pt x="1473" y="1862"/>
                  </a:lnTo>
                  <a:lnTo>
                    <a:pt x="1514" y="1841"/>
                  </a:lnTo>
                  <a:lnTo>
                    <a:pt x="1555" y="1834"/>
                  </a:lnTo>
                  <a:lnTo>
                    <a:pt x="1590" y="1827"/>
                  </a:lnTo>
                  <a:lnTo>
                    <a:pt x="1620" y="1800"/>
                  </a:lnTo>
                  <a:lnTo>
                    <a:pt x="1643" y="1765"/>
                  </a:lnTo>
                  <a:lnTo>
                    <a:pt x="1667" y="1730"/>
                  </a:lnTo>
                  <a:lnTo>
                    <a:pt x="1690" y="1668"/>
                  </a:lnTo>
                  <a:lnTo>
                    <a:pt x="1719" y="1571"/>
                  </a:lnTo>
                  <a:lnTo>
                    <a:pt x="1749" y="1468"/>
                  </a:lnTo>
                  <a:lnTo>
                    <a:pt x="1772" y="1384"/>
                  </a:lnTo>
                  <a:lnTo>
                    <a:pt x="1784" y="1315"/>
                  </a:lnTo>
                  <a:lnTo>
                    <a:pt x="1801" y="1239"/>
                  </a:lnTo>
                  <a:lnTo>
                    <a:pt x="1813" y="1170"/>
                  </a:lnTo>
                  <a:lnTo>
                    <a:pt x="1825" y="1115"/>
                  </a:lnTo>
                  <a:lnTo>
                    <a:pt x="1831" y="1059"/>
                  </a:lnTo>
                  <a:lnTo>
                    <a:pt x="1825" y="990"/>
                  </a:lnTo>
                  <a:lnTo>
                    <a:pt x="1807" y="921"/>
                  </a:lnTo>
                  <a:lnTo>
                    <a:pt x="1790" y="886"/>
                  </a:lnTo>
                  <a:lnTo>
                    <a:pt x="1772" y="879"/>
                  </a:lnTo>
                  <a:lnTo>
                    <a:pt x="1749" y="865"/>
                  </a:lnTo>
                  <a:lnTo>
                    <a:pt x="1719" y="859"/>
                  </a:lnTo>
                  <a:lnTo>
                    <a:pt x="1690" y="845"/>
                  </a:lnTo>
                  <a:lnTo>
                    <a:pt x="1667" y="831"/>
                  </a:lnTo>
                  <a:lnTo>
                    <a:pt x="1637" y="810"/>
                  </a:lnTo>
                  <a:lnTo>
                    <a:pt x="1620" y="789"/>
                  </a:lnTo>
                  <a:lnTo>
                    <a:pt x="1608" y="769"/>
                  </a:lnTo>
                  <a:lnTo>
                    <a:pt x="1590" y="727"/>
                  </a:lnTo>
                  <a:lnTo>
                    <a:pt x="1567" y="692"/>
                  </a:lnTo>
                  <a:lnTo>
                    <a:pt x="1537" y="672"/>
                  </a:lnTo>
                  <a:lnTo>
                    <a:pt x="1508" y="665"/>
                  </a:lnTo>
                  <a:lnTo>
                    <a:pt x="1490" y="665"/>
                  </a:lnTo>
                  <a:lnTo>
                    <a:pt x="1467" y="665"/>
                  </a:lnTo>
                  <a:lnTo>
                    <a:pt x="1443" y="665"/>
                  </a:lnTo>
                  <a:lnTo>
                    <a:pt x="1414" y="665"/>
                  </a:lnTo>
                  <a:lnTo>
                    <a:pt x="1385" y="658"/>
                  </a:lnTo>
                  <a:lnTo>
                    <a:pt x="1361" y="644"/>
                  </a:lnTo>
                  <a:lnTo>
                    <a:pt x="1344" y="630"/>
                  </a:lnTo>
                  <a:lnTo>
                    <a:pt x="1326" y="609"/>
                  </a:lnTo>
                  <a:lnTo>
                    <a:pt x="1297" y="554"/>
                  </a:lnTo>
                  <a:lnTo>
                    <a:pt x="1256" y="478"/>
                  </a:lnTo>
                  <a:lnTo>
                    <a:pt x="1220" y="416"/>
                  </a:lnTo>
                  <a:lnTo>
                    <a:pt x="1185" y="374"/>
                  </a:lnTo>
                  <a:lnTo>
                    <a:pt x="1162" y="353"/>
                  </a:lnTo>
                  <a:lnTo>
                    <a:pt x="1121" y="319"/>
                  </a:lnTo>
                  <a:lnTo>
                    <a:pt x="1068" y="277"/>
                  </a:lnTo>
                  <a:lnTo>
                    <a:pt x="1003" y="229"/>
                  </a:lnTo>
                  <a:lnTo>
                    <a:pt x="933" y="187"/>
                  </a:lnTo>
                  <a:lnTo>
                    <a:pt x="863" y="146"/>
                  </a:lnTo>
                  <a:lnTo>
                    <a:pt x="792" y="118"/>
                  </a:lnTo>
                  <a:lnTo>
                    <a:pt x="728" y="104"/>
                  </a:lnTo>
                  <a:lnTo>
                    <a:pt x="669" y="97"/>
                  </a:lnTo>
                  <a:lnTo>
                    <a:pt x="622" y="90"/>
                  </a:lnTo>
                  <a:lnTo>
                    <a:pt x="575" y="84"/>
                  </a:lnTo>
                  <a:lnTo>
                    <a:pt x="540" y="77"/>
                  </a:lnTo>
                  <a:lnTo>
                    <a:pt x="505" y="77"/>
                  </a:lnTo>
                  <a:lnTo>
                    <a:pt x="475" y="70"/>
                  </a:lnTo>
                  <a:lnTo>
                    <a:pt x="458" y="70"/>
                  </a:lnTo>
                  <a:lnTo>
                    <a:pt x="440" y="77"/>
                  </a:lnTo>
                  <a:lnTo>
                    <a:pt x="416" y="77"/>
                  </a:lnTo>
                  <a:lnTo>
                    <a:pt x="393" y="63"/>
                  </a:lnTo>
                  <a:lnTo>
                    <a:pt x="370" y="42"/>
                  </a:lnTo>
                  <a:lnTo>
                    <a:pt x="352" y="21"/>
                  </a:lnTo>
                  <a:lnTo>
                    <a:pt x="328" y="7"/>
                  </a:lnTo>
                  <a:lnTo>
                    <a:pt x="305" y="0"/>
                  </a:lnTo>
                  <a:lnTo>
                    <a:pt x="276" y="14"/>
                  </a:lnTo>
                  <a:lnTo>
                    <a:pt x="252" y="28"/>
                  </a:lnTo>
                  <a:lnTo>
                    <a:pt x="229" y="56"/>
                  </a:lnTo>
                  <a:lnTo>
                    <a:pt x="199" y="97"/>
                  </a:lnTo>
                  <a:lnTo>
                    <a:pt x="176" y="132"/>
                  </a:lnTo>
                  <a:lnTo>
                    <a:pt x="147" y="160"/>
                  </a:lnTo>
                  <a:lnTo>
                    <a:pt x="135" y="167"/>
                  </a:lnTo>
                  <a:lnTo>
                    <a:pt x="111" y="180"/>
                  </a:lnTo>
                  <a:lnTo>
                    <a:pt x="82" y="208"/>
                  </a:lnTo>
                  <a:lnTo>
                    <a:pt x="58" y="236"/>
                  </a:lnTo>
                  <a:close/>
                </a:path>
              </a:pathLst>
            </a:custGeom>
            <a:solidFill>
              <a:srgbClr val="C0C0C0">
                <a:alpha val="79999"/>
              </a:srgbClr>
            </a:solidFill>
            <a:ln>
              <a:noFill/>
            </a:ln>
            <a:effectLst>
              <a:outerShdw dist="17961" dir="2700000" algn="ctr" rotWithShape="0">
                <a:srgbClr val="0000FF"/>
              </a:outerShdw>
            </a:effectLst>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2" name="Freeform 5"/>
            <p:cNvSpPr>
              <a:spLocks/>
            </p:cNvSpPr>
            <p:nvPr/>
          </p:nvSpPr>
          <p:spPr bwMode="auto">
            <a:xfrm>
              <a:off x="446" y="3709"/>
              <a:ext cx="4637" cy="4097"/>
            </a:xfrm>
            <a:custGeom>
              <a:avLst/>
              <a:gdLst>
                <a:gd name="T0" fmla="*/ 3140 w 4637"/>
                <a:gd name="T1" fmla="*/ 3045 h 4097"/>
                <a:gd name="T2" fmla="*/ 2923 w 4637"/>
                <a:gd name="T3" fmla="*/ 3149 h 4097"/>
                <a:gd name="T4" fmla="*/ 3046 w 4637"/>
                <a:gd name="T5" fmla="*/ 3522 h 4097"/>
                <a:gd name="T6" fmla="*/ 3240 w 4637"/>
                <a:gd name="T7" fmla="*/ 3426 h 4097"/>
                <a:gd name="T8" fmla="*/ 3316 w 4637"/>
                <a:gd name="T9" fmla="*/ 3654 h 4097"/>
                <a:gd name="T10" fmla="*/ 3492 w 4637"/>
                <a:gd name="T11" fmla="*/ 3965 h 4097"/>
                <a:gd name="T12" fmla="*/ 3674 w 4637"/>
                <a:gd name="T13" fmla="*/ 4028 h 4097"/>
                <a:gd name="T14" fmla="*/ 3545 w 4637"/>
                <a:gd name="T15" fmla="*/ 4090 h 4097"/>
                <a:gd name="T16" fmla="*/ 3346 w 4637"/>
                <a:gd name="T17" fmla="*/ 3979 h 4097"/>
                <a:gd name="T18" fmla="*/ 3134 w 4637"/>
                <a:gd name="T19" fmla="*/ 3772 h 4097"/>
                <a:gd name="T20" fmla="*/ 2847 w 4637"/>
                <a:gd name="T21" fmla="*/ 3640 h 4097"/>
                <a:gd name="T22" fmla="*/ 2630 w 4637"/>
                <a:gd name="T23" fmla="*/ 3419 h 4097"/>
                <a:gd name="T24" fmla="*/ 2401 w 4637"/>
                <a:gd name="T25" fmla="*/ 3253 h 4097"/>
                <a:gd name="T26" fmla="*/ 2101 w 4637"/>
                <a:gd name="T27" fmla="*/ 2948 h 4097"/>
                <a:gd name="T28" fmla="*/ 1961 w 4637"/>
                <a:gd name="T29" fmla="*/ 2602 h 4097"/>
                <a:gd name="T30" fmla="*/ 1820 w 4637"/>
                <a:gd name="T31" fmla="*/ 2152 h 4097"/>
                <a:gd name="T32" fmla="*/ 1749 w 4637"/>
                <a:gd name="T33" fmla="*/ 1633 h 4097"/>
                <a:gd name="T34" fmla="*/ 1520 w 4637"/>
                <a:gd name="T35" fmla="*/ 1308 h 4097"/>
                <a:gd name="T36" fmla="*/ 1286 w 4637"/>
                <a:gd name="T37" fmla="*/ 1232 h 4097"/>
                <a:gd name="T38" fmla="*/ 1051 w 4637"/>
                <a:gd name="T39" fmla="*/ 1142 h 4097"/>
                <a:gd name="T40" fmla="*/ 822 w 4637"/>
                <a:gd name="T41" fmla="*/ 1066 h 4097"/>
                <a:gd name="T42" fmla="*/ 534 w 4637"/>
                <a:gd name="T43" fmla="*/ 1163 h 4097"/>
                <a:gd name="T44" fmla="*/ 276 w 4637"/>
                <a:gd name="T45" fmla="*/ 1232 h 4097"/>
                <a:gd name="T46" fmla="*/ 200 w 4637"/>
                <a:gd name="T47" fmla="*/ 775 h 4097"/>
                <a:gd name="T48" fmla="*/ 18 w 4637"/>
                <a:gd name="T49" fmla="*/ 568 h 4097"/>
                <a:gd name="T50" fmla="*/ 311 w 4637"/>
                <a:gd name="T51" fmla="*/ 208 h 4097"/>
                <a:gd name="T52" fmla="*/ 851 w 4637"/>
                <a:gd name="T53" fmla="*/ 249 h 4097"/>
                <a:gd name="T54" fmla="*/ 1139 w 4637"/>
                <a:gd name="T55" fmla="*/ 325 h 4097"/>
                <a:gd name="T56" fmla="*/ 1544 w 4637"/>
                <a:gd name="T57" fmla="*/ 339 h 4097"/>
                <a:gd name="T58" fmla="*/ 1878 w 4637"/>
                <a:gd name="T59" fmla="*/ 360 h 4097"/>
                <a:gd name="T60" fmla="*/ 2201 w 4637"/>
                <a:gd name="T61" fmla="*/ 450 h 4097"/>
                <a:gd name="T62" fmla="*/ 2624 w 4637"/>
                <a:gd name="T63" fmla="*/ 485 h 4097"/>
                <a:gd name="T64" fmla="*/ 3029 w 4637"/>
                <a:gd name="T65" fmla="*/ 332 h 4097"/>
                <a:gd name="T66" fmla="*/ 2970 w 4637"/>
                <a:gd name="T67" fmla="*/ 56 h 4097"/>
                <a:gd name="T68" fmla="*/ 3181 w 4637"/>
                <a:gd name="T69" fmla="*/ 159 h 4097"/>
                <a:gd name="T70" fmla="*/ 3404 w 4637"/>
                <a:gd name="T71" fmla="*/ 325 h 4097"/>
                <a:gd name="T72" fmla="*/ 3621 w 4637"/>
                <a:gd name="T73" fmla="*/ 415 h 4097"/>
                <a:gd name="T74" fmla="*/ 3457 w 4637"/>
                <a:gd name="T75" fmla="*/ 526 h 4097"/>
                <a:gd name="T76" fmla="*/ 3134 w 4637"/>
                <a:gd name="T77" fmla="*/ 789 h 4097"/>
                <a:gd name="T78" fmla="*/ 3164 w 4637"/>
                <a:gd name="T79" fmla="*/ 1308 h 4097"/>
                <a:gd name="T80" fmla="*/ 3428 w 4637"/>
                <a:gd name="T81" fmla="*/ 1398 h 4097"/>
                <a:gd name="T82" fmla="*/ 3586 w 4637"/>
                <a:gd name="T83" fmla="*/ 1536 h 4097"/>
                <a:gd name="T84" fmla="*/ 3709 w 4637"/>
                <a:gd name="T85" fmla="*/ 1267 h 4097"/>
                <a:gd name="T86" fmla="*/ 3692 w 4637"/>
                <a:gd name="T87" fmla="*/ 976 h 4097"/>
                <a:gd name="T88" fmla="*/ 3962 w 4637"/>
                <a:gd name="T89" fmla="*/ 990 h 4097"/>
                <a:gd name="T90" fmla="*/ 4179 w 4637"/>
                <a:gd name="T91" fmla="*/ 1059 h 4097"/>
                <a:gd name="T92" fmla="*/ 4390 w 4637"/>
                <a:gd name="T93" fmla="*/ 1218 h 4097"/>
                <a:gd name="T94" fmla="*/ 4572 w 4637"/>
                <a:gd name="T95" fmla="*/ 1446 h 4097"/>
                <a:gd name="T96" fmla="*/ 4519 w 4637"/>
                <a:gd name="T97" fmla="*/ 1668 h 4097"/>
                <a:gd name="T98" fmla="*/ 4355 w 4637"/>
                <a:gd name="T99" fmla="*/ 1848 h 4097"/>
                <a:gd name="T100" fmla="*/ 4103 w 4637"/>
                <a:gd name="T101" fmla="*/ 2152 h 4097"/>
                <a:gd name="T102" fmla="*/ 3909 w 4637"/>
                <a:gd name="T103" fmla="*/ 2374 h 4097"/>
                <a:gd name="T104" fmla="*/ 3815 w 4637"/>
                <a:gd name="T105" fmla="*/ 2644 h 4097"/>
                <a:gd name="T106" fmla="*/ 3674 w 4637"/>
                <a:gd name="T107" fmla="*/ 2810 h 4097"/>
                <a:gd name="T108" fmla="*/ 3574 w 4637"/>
                <a:gd name="T109" fmla="*/ 3156 h 4097"/>
                <a:gd name="T110" fmla="*/ 3422 w 4637"/>
                <a:gd name="T111" fmla="*/ 2969 h 4097"/>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4637"/>
                <a:gd name="T169" fmla="*/ 0 h 4097"/>
                <a:gd name="T170" fmla="*/ 4637 w 4637"/>
                <a:gd name="T171" fmla="*/ 4097 h 4097"/>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4637" h="4097">
                  <a:moveTo>
                    <a:pt x="3387" y="2976"/>
                  </a:moveTo>
                  <a:lnTo>
                    <a:pt x="3346" y="2983"/>
                  </a:lnTo>
                  <a:lnTo>
                    <a:pt x="3310" y="2962"/>
                  </a:lnTo>
                  <a:lnTo>
                    <a:pt x="3275" y="2948"/>
                  </a:lnTo>
                  <a:lnTo>
                    <a:pt x="3234" y="2969"/>
                  </a:lnTo>
                  <a:lnTo>
                    <a:pt x="3193" y="3010"/>
                  </a:lnTo>
                  <a:lnTo>
                    <a:pt x="3169" y="3031"/>
                  </a:lnTo>
                  <a:lnTo>
                    <a:pt x="3140" y="3045"/>
                  </a:lnTo>
                  <a:lnTo>
                    <a:pt x="3105" y="3052"/>
                  </a:lnTo>
                  <a:lnTo>
                    <a:pt x="3081" y="3052"/>
                  </a:lnTo>
                  <a:lnTo>
                    <a:pt x="3052" y="3052"/>
                  </a:lnTo>
                  <a:lnTo>
                    <a:pt x="3023" y="3052"/>
                  </a:lnTo>
                  <a:lnTo>
                    <a:pt x="2993" y="3052"/>
                  </a:lnTo>
                  <a:lnTo>
                    <a:pt x="2970" y="3073"/>
                  </a:lnTo>
                  <a:lnTo>
                    <a:pt x="2946" y="3100"/>
                  </a:lnTo>
                  <a:lnTo>
                    <a:pt x="2923" y="3149"/>
                  </a:lnTo>
                  <a:lnTo>
                    <a:pt x="2911" y="3218"/>
                  </a:lnTo>
                  <a:lnTo>
                    <a:pt x="2905" y="3294"/>
                  </a:lnTo>
                  <a:lnTo>
                    <a:pt x="2911" y="3356"/>
                  </a:lnTo>
                  <a:lnTo>
                    <a:pt x="2935" y="3405"/>
                  </a:lnTo>
                  <a:lnTo>
                    <a:pt x="2958" y="3446"/>
                  </a:lnTo>
                  <a:lnTo>
                    <a:pt x="2988" y="3481"/>
                  </a:lnTo>
                  <a:lnTo>
                    <a:pt x="3017" y="3509"/>
                  </a:lnTo>
                  <a:lnTo>
                    <a:pt x="3046" y="3522"/>
                  </a:lnTo>
                  <a:lnTo>
                    <a:pt x="3070" y="3536"/>
                  </a:lnTo>
                  <a:lnTo>
                    <a:pt x="3093" y="3536"/>
                  </a:lnTo>
                  <a:lnTo>
                    <a:pt x="3117" y="3529"/>
                  </a:lnTo>
                  <a:lnTo>
                    <a:pt x="3140" y="3515"/>
                  </a:lnTo>
                  <a:lnTo>
                    <a:pt x="3169" y="3495"/>
                  </a:lnTo>
                  <a:lnTo>
                    <a:pt x="3193" y="3474"/>
                  </a:lnTo>
                  <a:lnTo>
                    <a:pt x="3216" y="3446"/>
                  </a:lnTo>
                  <a:lnTo>
                    <a:pt x="3240" y="3426"/>
                  </a:lnTo>
                  <a:lnTo>
                    <a:pt x="3263" y="3398"/>
                  </a:lnTo>
                  <a:lnTo>
                    <a:pt x="3299" y="3391"/>
                  </a:lnTo>
                  <a:lnTo>
                    <a:pt x="3316" y="3439"/>
                  </a:lnTo>
                  <a:lnTo>
                    <a:pt x="3316" y="3509"/>
                  </a:lnTo>
                  <a:lnTo>
                    <a:pt x="3299" y="3571"/>
                  </a:lnTo>
                  <a:lnTo>
                    <a:pt x="3281" y="3612"/>
                  </a:lnTo>
                  <a:lnTo>
                    <a:pt x="3293" y="3633"/>
                  </a:lnTo>
                  <a:lnTo>
                    <a:pt x="3316" y="3654"/>
                  </a:lnTo>
                  <a:lnTo>
                    <a:pt x="3351" y="3661"/>
                  </a:lnTo>
                  <a:lnTo>
                    <a:pt x="3387" y="3675"/>
                  </a:lnTo>
                  <a:lnTo>
                    <a:pt x="3422" y="3702"/>
                  </a:lnTo>
                  <a:lnTo>
                    <a:pt x="3457" y="3751"/>
                  </a:lnTo>
                  <a:lnTo>
                    <a:pt x="3475" y="3820"/>
                  </a:lnTo>
                  <a:lnTo>
                    <a:pt x="3481" y="3882"/>
                  </a:lnTo>
                  <a:lnTo>
                    <a:pt x="3486" y="3924"/>
                  </a:lnTo>
                  <a:lnTo>
                    <a:pt x="3492" y="3965"/>
                  </a:lnTo>
                  <a:lnTo>
                    <a:pt x="3510" y="3993"/>
                  </a:lnTo>
                  <a:lnTo>
                    <a:pt x="3533" y="4007"/>
                  </a:lnTo>
                  <a:lnTo>
                    <a:pt x="3569" y="4021"/>
                  </a:lnTo>
                  <a:lnTo>
                    <a:pt x="3604" y="4028"/>
                  </a:lnTo>
                  <a:lnTo>
                    <a:pt x="3633" y="4034"/>
                  </a:lnTo>
                  <a:lnTo>
                    <a:pt x="3657" y="4034"/>
                  </a:lnTo>
                  <a:lnTo>
                    <a:pt x="3668" y="4028"/>
                  </a:lnTo>
                  <a:lnTo>
                    <a:pt x="3674" y="4028"/>
                  </a:lnTo>
                  <a:lnTo>
                    <a:pt x="3674" y="4034"/>
                  </a:lnTo>
                  <a:lnTo>
                    <a:pt x="3668" y="4048"/>
                  </a:lnTo>
                  <a:lnTo>
                    <a:pt x="3657" y="4069"/>
                  </a:lnTo>
                  <a:lnTo>
                    <a:pt x="3639" y="4090"/>
                  </a:lnTo>
                  <a:lnTo>
                    <a:pt x="3615" y="4097"/>
                  </a:lnTo>
                  <a:lnTo>
                    <a:pt x="3598" y="4097"/>
                  </a:lnTo>
                  <a:lnTo>
                    <a:pt x="3569" y="4090"/>
                  </a:lnTo>
                  <a:lnTo>
                    <a:pt x="3545" y="4090"/>
                  </a:lnTo>
                  <a:lnTo>
                    <a:pt x="3516" y="4076"/>
                  </a:lnTo>
                  <a:lnTo>
                    <a:pt x="3486" y="4069"/>
                  </a:lnTo>
                  <a:lnTo>
                    <a:pt x="3457" y="4062"/>
                  </a:lnTo>
                  <a:lnTo>
                    <a:pt x="3439" y="4048"/>
                  </a:lnTo>
                  <a:lnTo>
                    <a:pt x="3428" y="4041"/>
                  </a:lnTo>
                  <a:lnTo>
                    <a:pt x="3410" y="4028"/>
                  </a:lnTo>
                  <a:lnTo>
                    <a:pt x="3381" y="4007"/>
                  </a:lnTo>
                  <a:lnTo>
                    <a:pt x="3346" y="3979"/>
                  </a:lnTo>
                  <a:lnTo>
                    <a:pt x="3304" y="3945"/>
                  </a:lnTo>
                  <a:lnTo>
                    <a:pt x="3269" y="3910"/>
                  </a:lnTo>
                  <a:lnTo>
                    <a:pt x="3246" y="3882"/>
                  </a:lnTo>
                  <a:lnTo>
                    <a:pt x="3228" y="3855"/>
                  </a:lnTo>
                  <a:lnTo>
                    <a:pt x="3211" y="3834"/>
                  </a:lnTo>
                  <a:lnTo>
                    <a:pt x="3193" y="3813"/>
                  </a:lnTo>
                  <a:lnTo>
                    <a:pt x="3169" y="3792"/>
                  </a:lnTo>
                  <a:lnTo>
                    <a:pt x="3134" y="3772"/>
                  </a:lnTo>
                  <a:lnTo>
                    <a:pt x="3087" y="3751"/>
                  </a:lnTo>
                  <a:lnTo>
                    <a:pt x="3052" y="3737"/>
                  </a:lnTo>
                  <a:lnTo>
                    <a:pt x="3011" y="3716"/>
                  </a:lnTo>
                  <a:lnTo>
                    <a:pt x="2976" y="3702"/>
                  </a:lnTo>
                  <a:lnTo>
                    <a:pt x="2941" y="3682"/>
                  </a:lnTo>
                  <a:lnTo>
                    <a:pt x="2905" y="3668"/>
                  </a:lnTo>
                  <a:lnTo>
                    <a:pt x="2876" y="3654"/>
                  </a:lnTo>
                  <a:lnTo>
                    <a:pt x="2847" y="3640"/>
                  </a:lnTo>
                  <a:lnTo>
                    <a:pt x="2817" y="3626"/>
                  </a:lnTo>
                  <a:lnTo>
                    <a:pt x="2788" y="3612"/>
                  </a:lnTo>
                  <a:lnTo>
                    <a:pt x="2759" y="3585"/>
                  </a:lnTo>
                  <a:lnTo>
                    <a:pt x="2729" y="3550"/>
                  </a:lnTo>
                  <a:lnTo>
                    <a:pt x="2700" y="3515"/>
                  </a:lnTo>
                  <a:lnTo>
                    <a:pt x="2677" y="3481"/>
                  </a:lnTo>
                  <a:lnTo>
                    <a:pt x="2653" y="3446"/>
                  </a:lnTo>
                  <a:lnTo>
                    <a:pt x="2630" y="3419"/>
                  </a:lnTo>
                  <a:lnTo>
                    <a:pt x="2618" y="3405"/>
                  </a:lnTo>
                  <a:lnTo>
                    <a:pt x="2594" y="3377"/>
                  </a:lnTo>
                  <a:lnTo>
                    <a:pt x="2565" y="3336"/>
                  </a:lnTo>
                  <a:lnTo>
                    <a:pt x="2536" y="3301"/>
                  </a:lnTo>
                  <a:lnTo>
                    <a:pt x="2495" y="3280"/>
                  </a:lnTo>
                  <a:lnTo>
                    <a:pt x="2465" y="3273"/>
                  </a:lnTo>
                  <a:lnTo>
                    <a:pt x="2436" y="3266"/>
                  </a:lnTo>
                  <a:lnTo>
                    <a:pt x="2401" y="3253"/>
                  </a:lnTo>
                  <a:lnTo>
                    <a:pt x="2365" y="3239"/>
                  </a:lnTo>
                  <a:lnTo>
                    <a:pt x="2330" y="3218"/>
                  </a:lnTo>
                  <a:lnTo>
                    <a:pt x="2295" y="3190"/>
                  </a:lnTo>
                  <a:lnTo>
                    <a:pt x="2266" y="3169"/>
                  </a:lnTo>
                  <a:lnTo>
                    <a:pt x="2236" y="3135"/>
                  </a:lnTo>
                  <a:lnTo>
                    <a:pt x="2184" y="3073"/>
                  </a:lnTo>
                  <a:lnTo>
                    <a:pt x="2137" y="3010"/>
                  </a:lnTo>
                  <a:lnTo>
                    <a:pt x="2101" y="2948"/>
                  </a:lnTo>
                  <a:lnTo>
                    <a:pt x="2084" y="2893"/>
                  </a:lnTo>
                  <a:lnTo>
                    <a:pt x="2066" y="2837"/>
                  </a:lnTo>
                  <a:lnTo>
                    <a:pt x="2054" y="2782"/>
                  </a:lnTo>
                  <a:lnTo>
                    <a:pt x="2037" y="2727"/>
                  </a:lnTo>
                  <a:lnTo>
                    <a:pt x="2019" y="2678"/>
                  </a:lnTo>
                  <a:lnTo>
                    <a:pt x="2007" y="2657"/>
                  </a:lnTo>
                  <a:lnTo>
                    <a:pt x="1990" y="2630"/>
                  </a:lnTo>
                  <a:lnTo>
                    <a:pt x="1961" y="2602"/>
                  </a:lnTo>
                  <a:lnTo>
                    <a:pt x="1931" y="2567"/>
                  </a:lnTo>
                  <a:lnTo>
                    <a:pt x="1902" y="2540"/>
                  </a:lnTo>
                  <a:lnTo>
                    <a:pt x="1867" y="2498"/>
                  </a:lnTo>
                  <a:lnTo>
                    <a:pt x="1843" y="2464"/>
                  </a:lnTo>
                  <a:lnTo>
                    <a:pt x="1820" y="2422"/>
                  </a:lnTo>
                  <a:lnTo>
                    <a:pt x="1802" y="2332"/>
                  </a:lnTo>
                  <a:lnTo>
                    <a:pt x="1802" y="2235"/>
                  </a:lnTo>
                  <a:lnTo>
                    <a:pt x="1820" y="2152"/>
                  </a:lnTo>
                  <a:lnTo>
                    <a:pt x="1837" y="2097"/>
                  </a:lnTo>
                  <a:lnTo>
                    <a:pt x="1843" y="2035"/>
                  </a:lnTo>
                  <a:lnTo>
                    <a:pt x="1843" y="1952"/>
                  </a:lnTo>
                  <a:lnTo>
                    <a:pt x="1837" y="1855"/>
                  </a:lnTo>
                  <a:lnTo>
                    <a:pt x="1820" y="1765"/>
                  </a:lnTo>
                  <a:lnTo>
                    <a:pt x="1796" y="1702"/>
                  </a:lnTo>
                  <a:lnTo>
                    <a:pt x="1779" y="1661"/>
                  </a:lnTo>
                  <a:lnTo>
                    <a:pt x="1749" y="1633"/>
                  </a:lnTo>
                  <a:lnTo>
                    <a:pt x="1708" y="1599"/>
                  </a:lnTo>
                  <a:lnTo>
                    <a:pt x="1673" y="1557"/>
                  </a:lnTo>
                  <a:lnTo>
                    <a:pt x="1650" y="1516"/>
                  </a:lnTo>
                  <a:lnTo>
                    <a:pt x="1632" y="1474"/>
                  </a:lnTo>
                  <a:lnTo>
                    <a:pt x="1620" y="1419"/>
                  </a:lnTo>
                  <a:lnTo>
                    <a:pt x="1597" y="1370"/>
                  </a:lnTo>
                  <a:lnTo>
                    <a:pt x="1561" y="1329"/>
                  </a:lnTo>
                  <a:lnTo>
                    <a:pt x="1520" y="1308"/>
                  </a:lnTo>
                  <a:lnTo>
                    <a:pt x="1479" y="1308"/>
                  </a:lnTo>
                  <a:lnTo>
                    <a:pt x="1462" y="1315"/>
                  </a:lnTo>
                  <a:lnTo>
                    <a:pt x="1432" y="1308"/>
                  </a:lnTo>
                  <a:lnTo>
                    <a:pt x="1409" y="1301"/>
                  </a:lnTo>
                  <a:lnTo>
                    <a:pt x="1380" y="1280"/>
                  </a:lnTo>
                  <a:lnTo>
                    <a:pt x="1344" y="1267"/>
                  </a:lnTo>
                  <a:lnTo>
                    <a:pt x="1315" y="1253"/>
                  </a:lnTo>
                  <a:lnTo>
                    <a:pt x="1286" y="1232"/>
                  </a:lnTo>
                  <a:lnTo>
                    <a:pt x="1262" y="1218"/>
                  </a:lnTo>
                  <a:lnTo>
                    <a:pt x="1221" y="1197"/>
                  </a:lnTo>
                  <a:lnTo>
                    <a:pt x="1192" y="1177"/>
                  </a:lnTo>
                  <a:lnTo>
                    <a:pt x="1162" y="1156"/>
                  </a:lnTo>
                  <a:lnTo>
                    <a:pt x="1121" y="1142"/>
                  </a:lnTo>
                  <a:lnTo>
                    <a:pt x="1098" y="1142"/>
                  </a:lnTo>
                  <a:lnTo>
                    <a:pt x="1074" y="1135"/>
                  </a:lnTo>
                  <a:lnTo>
                    <a:pt x="1051" y="1142"/>
                  </a:lnTo>
                  <a:lnTo>
                    <a:pt x="1022" y="1142"/>
                  </a:lnTo>
                  <a:lnTo>
                    <a:pt x="992" y="1142"/>
                  </a:lnTo>
                  <a:lnTo>
                    <a:pt x="963" y="1135"/>
                  </a:lnTo>
                  <a:lnTo>
                    <a:pt x="934" y="1121"/>
                  </a:lnTo>
                  <a:lnTo>
                    <a:pt x="904" y="1107"/>
                  </a:lnTo>
                  <a:lnTo>
                    <a:pt x="875" y="1087"/>
                  </a:lnTo>
                  <a:lnTo>
                    <a:pt x="851" y="1073"/>
                  </a:lnTo>
                  <a:lnTo>
                    <a:pt x="822" y="1066"/>
                  </a:lnTo>
                  <a:lnTo>
                    <a:pt x="793" y="1059"/>
                  </a:lnTo>
                  <a:lnTo>
                    <a:pt x="763" y="1059"/>
                  </a:lnTo>
                  <a:lnTo>
                    <a:pt x="728" y="1059"/>
                  </a:lnTo>
                  <a:lnTo>
                    <a:pt x="687" y="1066"/>
                  </a:lnTo>
                  <a:lnTo>
                    <a:pt x="646" y="1073"/>
                  </a:lnTo>
                  <a:lnTo>
                    <a:pt x="605" y="1087"/>
                  </a:lnTo>
                  <a:lnTo>
                    <a:pt x="564" y="1121"/>
                  </a:lnTo>
                  <a:lnTo>
                    <a:pt x="534" y="1163"/>
                  </a:lnTo>
                  <a:lnTo>
                    <a:pt x="499" y="1204"/>
                  </a:lnTo>
                  <a:lnTo>
                    <a:pt x="470" y="1246"/>
                  </a:lnTo>
                  <a:lnTo>
                    <a:pt x="435" y="1280"/>
                  </a:lnTo>
                  <a:lnTo>
                    <a:pt x="399" y="1308"/>
                  </a:lnTo>
                  <a:lnTo>
                    <a:pt x="358" y="1308"/>
                  </a:lnTo>
                  <a:lnTo>
                    <a:pt x="317" y="1287"/>
                  </a:lnTo>
                  <a:lnTo>
                    <a:pt x="294" y="1260"/>
                  </a:lnTo>
                  <a:lnTo>
                    <a:pt x="276" y="1232"/>
                  </a:lnTo>
                  <a:lnTo>
                    <a:pt x="241" y="1197"/>
                  </a:lnTo>
                  <a:lnTo>
                    <a:pt x="206" y="1156"/>
                  </a:lnTo>
                  <a:lnTo>
                    <a:pt x="188" y="1087"/>
                  </a:lnTo>
                  <a:lnTo>
                    <a:pt x="188" y="997"/>
                  </a:lnTo>
                  <a:lnTo>
                    <a:pt x="212" y="893"/>
                  </a:lnTo>
                  <a:lnTo>
                    <a:pt x="223" y="837"/>
                  </a:lnTo>
                  <a:lnTo>
                    <a:pt x="218" y="796"/>
                  </a:lnTo>
                  <a:lnTo>
                    <a:pt x="200" y="775"/>
                  </a:lnTo>
                  <a:lnTo>
                    <a:pt x="171" y="761"/>
                  </a:lnTo>
                  <a:lnTo>
                    <a:pt x="141" y="754"/>
                  </a:lnTo>
                  <a:lnTo>
                    <a:pt x="100" y="741"/>
                  </a:lnTo>
                  <a:lnTo>
                    <a:pt x="59" y="727"/>
                  </a:lnTo>
                  <a:lnTo>
                    <a:pt x="24" y="706"/>
                  </a:lnTo>
                  <a:lnTo>
                    <a:pt x="0" y="671"/>
                  </a:lnTo>
                  <a:lnTo>
                    <a:pt x="0" y="623"/>
                  </a:lnTo>
                  <a:lnTo>
                    <a:pt x="18" y="568"/>
                  </a:lnTo>
                  <a:lnTo>
                    <a:pt x="47" y="505"/>
                  </a:lnTo>
                  <a:lnTo>
                    <a:pt x="88" y="450"/>
                  </a:lnTo>
                  <a:lnTo>
                    <a:pt x="130" y="388"/>
                  </a:lnTo>
                  <a:lnTo>
                    <a:pt x="171" y="339"/>
                  </a:lnTo>
                  <a:lnTo>
                    <a:pt x="212" y="305"/>
                  </a:lnTo>
                  <a:lnTo>
                    <a:pt x="247" y="277"/>
                  </a:lnTo>
                  <a:lnTo>
                    <a:pt x="276" y="242"/>
                  </a:lnTo>
                  <a:lnTo>
                    <a:pt x="311" y="208"/>
                  </a:lnTo>
                  <a:lnTo>
                    <a:pt x="353" y="180"/>
                  </a:lnTo>
                  <a:lnTo>
                    <a:pt x="411" y="159"/>
                  </a:lnTo>
                  <a:lnTo>
                    <a:pt x="488" y="145"/>
                  </a:lnTo>
                  <a:lnTo>
                    <a:pt x="581" y="145"/>
                  </a:lnTo>
                  <a:lnTo>
                    <a:pt x="705" y="159"/>
                  </a:lnTo>
                  <a:lnTo>
                    <a:pt x="763" y="201"/>
                  </a:lnTo>
                  <a:lnTo>
                    <a:pt x="810" y="229"/>
                  </a:lnTo>
                  <a:lnTo>
                    <a:pt x="851" y="249"/>
                  </a:lnTo>
                  <a:lnTo>
                    <a:pt x="887" y="263"/>
                  </a:lnTo>
                  <a:lnTo>
                    <a:pt x="916" y="270"/>
                  </a:lnTo>
                  <a:lnTo>
                    <a:pt x="945" y="284"/>
                  </a:lnTo>
                  <a:lnTo>
                    <a:pt x="975" y="291"/>
                  </a:lnTo>
                  <a:lnTo>
                    <a:pt x="998" y="298"/>
                  </a:lnTo>
                  <a:lnTo>
                    <a:pt x="1033" y="312"/>
                  </a:lnTo>
                  <a:lnTo>
                    <a:pt x="1080" y="318"/>
                  </a:lnTo>
                  <a:lnTo>
                    <a:pt x="1139" y="325"/>
                  </a:lnTo>
                  <a:lnTo>
                    <a:pt x="1203" y="339"/>
                  </a:lnTo>
                  <a:lnTo>
                    <a:pt x="1262" y="346"/>
                  </a:lnTo>
                  <a:lnTo>
                    <a:pt x="1321" y="346"/>
                  </a:lnTo>
                  <a:lnTo>
                    <a:pt x="1374" y="346"/>
                  </a:lnTo>
                  <a:lnTo>
                    <a:pt x="1409" y="346"/>
                  </a:lnTo>
                  <a:lnTo>
                    <a:pt x="1444" y="339"/>
                  </a:lnTo>
                  <a:lnTo>
                    <a:pt x="1491" y="339"/>
                  </a:lnTo>
                  <a:lnTo>
                    <a:pt x="1544" y="339"/>
                  </a:lnTo>
                  <a:lnTo>
                    <a:pt x="1603" y="339"/>
                  </a:lnTo>
                  <a:lnTo>
                    <a:pt x="1661" y="339"/>
                  </a:lnTo>
                  <a:lnTo>
                    <a:pt x="1714" y="346"/>
                  </a:lnTo>
                  <a:lnTo>
                    <a:pt x="1761" y="346"/>
                  </a:lnTo>
                  <a:lnTo>
                    <a:pt x="1790" y="346"/>
                  </a:lnTo>
                  <a:lnTo>
                    <a:pt x="1814" y="346"/>
                  </a:lnTo>
                  <a:lnTo>
                    <a:pt x="1843" y="353"/>
                  </a:lnTo>
                  <a:lnTo>
                    <a:pt x="1878" y="360"/>
                  </a:lnTo>
                  <a:lnTo>
                    <a:pt x="1914" y="367"/>
                  </a:lnTo>
                  <a:lnTo>
                    <a:pt x="1949" y="374"/>
                  </a:lnTo>
                  <a:lnTo>
                    <a:pt x="1984" y="388"/>
                  </a:lnTo>
                  <a:lnTo>
                    <a:pt x="2019" y="395"/>
                  </a:lnTo>
                  <a:lnTo>
                    <a:pt x="2049" y="408"/>
                  </a:lnTo>
                  <a:lnTo>
                    <a:pt x="2090" y="422"/>
                  </a:lnTo>
                  <a:lnTo>
                    <a:pt x="2137" y="436"/>
                  </a:lnTo>
                  <a:lnTo>
                    <a:pt x="2201" y="450"/>
                  </a:lnTo>
                  <a:lnTo>
                    <a:pt x="2266" y="457"/>
                  </a:lnTo>
                  <a:lnTo>
                    <a:pt x="2330" y="471"/>
                  </a:lnTo>
                  <a:lnTo>
                    <a:pt x="2389" y="485"/>
                  </a:lnTo>
                  <a:lnTo>
                    <a:pt x="2442" y="491"/>
                  </a:lnTo>
                  <a:lnTo>
                    <a:pt x="2477" y="491"/>
                  </a:lnTo>
                  <a:lnTo>
                    <a:pt x="2512" y="491"/>
                  </a:lnTo>
                  <a:lnTo>
                    <a:pt x="2565" y="491"/>
                  </a:lnTo>
                  <a:lnTo>
                    <a:pt x="2624" y="485"/>
                  </a:lnTo>
                  <a:lnTo>
                    <a:pt x="2694" y="478"/>
                  </a:lnTo>
                  <a:lnTo>
                    <a:pt x="2759" y="471"/>
                  </a:lnTo>
                  <a:lnTo>
                    <a:pt x="2823" y="457"/>
                  </a:lnTo>
                  <a:lnTo>
                    <a:pt x="2876" y="443"/>
                  </a:lnTo>
                  <a:lnTo>
                    <a:pt x="2923" y="422"/>
                  </a:lnTo>
                  <a:lnTo>
                    <a:pt x="2982" y="388"/>
                  </a:lnTo>
                  <a:lnTo>
                    <a:pt x="3017" y="360"/>
                  </a:lnTo>
                  <a:lnTo>
                    <a:pt x="3029" y="332"/>
                  </a:lnTo>
                  <a:lnTo>
                    <a:pt x="3035" y="305"/>
                  </a:lnTo>
                  <a:lnTo>
                    <a:pt x="3023" y="277"/>
                  </a:lnTo>
                  <a:lnTo>
                    <a:pt x="2993" y="235"/>
                  </a:lnTo>
                  <a:lnTo>
                    <a:pt x="2964" y="201"/>
                  </a:lnTo>
                  <a:lnTo>
                    <a:pt x="2941" y="173"/>
                  </a:lnTo>
                  <a:lnTo>
                    <a:pt x="2935" y="139"/>
                  </a:lnTo>
                  <a:lnTo>
                    <a:pt x="2946" y="97"/>
                  </a:lnTo>
                  <a:lnTo>
                    <a:pt x="2970" y="56"/>
                  </a:lnTo>
                  <a:lnTo>
                    <a:pt x="2993" y="14"/>
                  </a:lnTo>
                  <a:lnTo>
                    <a:pt x="3029" y="0"/>
                  </a:lnTo>
                  <a:lnTo>
                    <a:pt x="3064" y="7"/>
                  </a:lnTo>
                  <a:lnTo>
                    <a:pt x="3111" y="28"/>
                  </a:lnTo>
                  <a:lnTo>
                    <a:pt x="3152" y="49"/>
                  </a:lnTo>
                  <a:lnTo>
                    <a:pt x="3175" y="76"/>
                  </a:lnTo>
                  <a:lnTo>
                    <a:pt x="3181" y="118"/>
                  </a:lnTo>
                  <a:lnTo>
                    <a:pt x="3181" y="159"/>
                  </a:lnTo>
                  <a:lnTo>
                    <a:pt x="3181" y="194"/>
                  </a:lnTo>
                  <a:lnTo>
                    <a:pt x="3193" y="229"/>
                  </a:lnTo>
                  <a:lnTo>
                    <a:pt x="3222" y="277"/>
                  </a:lnTo>
                  <a:lnTo>
                    <a:pt x="3263" y="305"/>
                  </a:lnTo>
                  <a:lnTo>
                    <a:pt x="3316" y="318"/>
                  </a:lnTo>
                  <a:lnTo>
                    <a:pt x="3346" y="318"/>
                  </a:lnTo>
                  <a:lnTo>
                    <a:pt x="3375" y="318"/>
                  </a:lnTo>
                  <a:lnTo>
                    <a:pt x="3404" y="325"/>
                  </a:lnTo>
                  <a:lnTo>
                    <a:pt x="3434" y="332"/>
                  </a:lnTo>
                  <a:lnTo>
                    <a:pt x="3463" y="346"/>
                  </a:lnTo>
                  <a:lnTo>
                    <a:pt x="3492" y="353"/>
                  </a:lnTo>
                  <a:lnTo>
                    <a:pt x="3522" y="360"/>
                  </a:lnTo>
                  <a:lnTo>
                    <a:pt x="3551" y="367"/>
                  </a:lnTo>
                  <a:lnTo>
                    <a:pt x="3598" y="374"/>
                  </a:lnTo>
                  <a:lnTo>
                    <a:pt x="3621" y="388"/>
                  </a:lnTo>
                  <a:lnTo>
                    <a:pt x="3621" y="415"/>
                  </a:lnTo>
                  <a:lnTo>
                    <a:pt x="3615" y="450"/>
                  </a:lnTo>
                  <a:lnTo>
                    <a:pt x="3604" y="471"/>
                  </a:lnTo>
                  <a:lnTo>
                    <a:pt x="3592" y="491"/>
                  </a:lnTo>
                  <a:lnTo>
                    <a:pt x="3569" y="505"/>
                  </a:lnTo>
                  <a:lnTo>
                    <a:pt x="3545" y="512"/>
                  </a:lnTo>
                  <a:lnTo>
                    <a:pt x="3516" y="519"/>
                  </a:lnTo>
                  <a:lnTo>
                    <a:pt x="3486" y="526"/>
                  </a:lnTo>
                  <a:lnTo>
                    <a:pt x="3457" y="526"/>
                  </a:lnTo>
                  <a:lnTo>
                    <a:pt x="3428" y="533"/>
                  </a:lnTo>
                  <a:lnTo>
                    <a:pt x="3375" y="554"/>
                  </a:lnTo>
                  <a:lnTo>
                    <a:pt x="3334" y="575"/>
                  </a:lnTo>
                  <a:lnTo>
                    <a:pt x="3293" y="609"/>
                  </a:lnTo>
                  <a:lnTo>
                    <a:pt x="3258" y="644"/>
                  </a:lnTo>
                  <a:lnTo>
                    <a:pt x="3222" y="685"/>
                  </a:lnTo>
                  <a:lnTo>
                    <a:pt x="3181" y="734"/>
                  </a:lnTo>
                  <a:lnTo>
                    <a:pt x="3134" y="789"/>
                  </a:lnTo>
                  <a:lnTo>
                    <a:pt x="3093" y="865"/>
                  </a:lnTo>
                  <a:lnTo>
                    <a:pt x="3070" y="962"/>
                  </a:lnTo>
                  <a:lnTo>
                    <a:pt x="3070" y="1087"/>
                  </a:lnTo>
                  <a:lnTo>
                    <a:pt x="3081" y="1197"/>
                  </a:lnTo>
                  <a:lnTo>
                    <a:pt x="3093" y="1273"/>
                  </a:lnTo>
                  <a:lnTo>
                    <a:pt x="3111" y="1308"/>
                  </a:lnTo>
                  <a:lnTo>
                    <a:pt x="3134" y="1315"/>
                  </a:lnTo>
                  <a:lnTo>
                    <a:pt x="3164" y="1308"/>
                  </a:lnTo>
                  <a:lnTo>
                    <a:pt x="3193" y="1308"/>
                  </a:lnTo>
                  <a:lnTo>
                    <a:pt x="3228" y="1315"/>
                  </a:lnTo>
                  <a:lnTo>
                    <a:pt x="3269" y="1322"/>
                  </a:lnTo>
                  <a:lnTo>
                    <a:pt x="3304" y="1343"/>
                  </a:lnTo>
                  <a:lnTo>
                    <a:pt x="3340" y="1363"/>
                  </a:lnTo>
                  <a:lnTo>
                    <a:pt x="3375" y="1377"/>
                  </a:lnTo>
                  <a:lnTo>
                    <a:pt x="3404" y="1391"/>
                  </a:lnTo>
                  <a:lnTo>
                    <a:pt x="3428" y="1398"/>
                  </a:lnTo>
                  <a:lnTo>
                    <a:pt x="3457" y="1398"/>
                  </a:lnTo>
                  <a:lnTo>
                    <a:pt x="3486" y="1398"/>
                  </a:lnTo>
                  <a:lnTo>
                    <a:pt x="3510" y="1412"/>
                  </a:lnTo>
                  <a:lnTo>
                    <a:pt x="3527" y="1433"/>
                  </a:lnTo>
                  <a:lnTo>
                    <a:pt x="3533" y="1467"/>
                  </a:lnTo>
                  <a:lnTo>
                    <a:pt x="3545" y="1502"/>
                  </a:lnTo>
                  <a:lnTo>
                    <a:pt x="3563" y="1523"/>
                  </a:lnTo>
                  <a:lnTo>
                    <a:pt x="3586" y="1536"/>
                  </a:lnTo>
                  <a:lnTo>
                    <a:pt x="3615" y="1543"/>
                  </a:lnTo>
                  <a:lnTo>
                    <a:pt x="3633" y="1523"/>
                  </a:lnTo>
                  <a:lnTo>
                    <a:pt x="3639" y="1467"/>
                  </a:lnTo>
                  <a:lnTo>
                    <a:pt x="3639" y="1405"/>
                  </a:lnTo>
                  <a:lnTo>
                    <a:pt x="3627" y="1343"/>
                  </a:lnTo>
                  <a:lnTo>
                    <a:pt x="3633" y="1308"/>
                  </a:lnTo>
                  <a:lnTo>
                    <a:pt x="3662" y="1280"/>
                  </a:lnTo>
                  <a:lnTo>
                    <a:pt x="3709" y="1267"/>
                  </a:lnTo>
                  <a:lnTo>
                    <a:pt x="3750" y="1246"/>
                  </a:lnTo>
                  <a:lnTo>
                    <a:pt x="3780" y="1218"/>
                  </a:lnTo>
                  <a:lnTo>
                    <a:pt x="3774" y="1170"/>
                  </a:lnTo>
                  <a:lnTo>
                    <a:pt x="3756" y="1128"/>
                  </a:lnTo>
                  <a:lnTo>
                    <a:pt x="3721" y="1094"/>
                  </a:lnTo>
                  <a:lnTo>
                    <a:pt x="3698" y="1059"/>
                  </a:lnTo>
                  <a:lnTo>
                    <a:pt x="3686" y="1017"/>
                  </a:lnTo>
                  <a:lnTo>
                    <a:pt x="3692" y="976"/>
                  </a:lnTo>
                  <a:lnTo>
                    <a:pt x="3704" y="927"/>
                  </a:lnTo>
                  <a:lnTo>
                    <a:pt x="3739" y="893"/>
                  </a:lnTo>
                  <a:lnTo>
                    <a:pt x="3786" y="879"/>
                  </a:lnTo>
                  <a:lnTo>
                    <a:pt x="3839" y="893"/>
                  </a:lnTo>
                  <a:lnTo>
                    <a:pt x="3868" y="921"/>
                  </a:lnTo>
                  <a:lnTo>
                    <a:pt x="3891" y="948"/>
                  </a:lnTo>
                  <a:lnTo>
                    <a:pt x="3927" y="976"/>
                  </a:lnTo>
                  <a:lnTo>
                    <a:pt x="3962" y="990"/>
                  </a:lnTo>
                  <a:lnTo>
                    <a:pt x="3991" y="1010"/>
                  </a:lnTo>
                  <a:lnTo>
                    <a:pt x="4015" y="1031"/>
                  </a:lnTo>
                  <a:lnTo>
                    <a:pt x="4038" y="1059"/>
                  </a:lnTo>
                  <a:lnTo>
                    <a:pt x="4062" y="1094"/>
                  </a:lnTo>
                  <a:lnTo>
                    <a:pt x="4085" y="1121"/>
                  </a:lnTo>
                  <a:lnTo>
                    <a:pt x="4114" y="1128"/>
                  </a:lnTo>
                  <a:lnTo>
                    <a:pt x="4144" y="1100"/>
                  </a:lnTo>
                  <a:lnTo>
                    <a:pt x="4179" y="1059"/>
                  </a:lnTo>
                  <a:lnTo>
                    <a:pt x="4202" y="1017"/>
                  </a:lnTo>
                  <a:lnTo>
                    <a:pt x="4226" y="997"/>
                  </a:lnTo>
                  <a:lnTo>
                    <a:pt x="4267" y="1010"/>
                  </a:lnTo>
                  <a:lnTo>
                    <a:pt x="4302" y="1045"/>
                  </a:lnTo>
                  <a:lnTo>
                    <a:pt x="4326" y="1100"/>
                  </a:lnTo>
                  <a:lnTo>
                    <a:pt x="4343" y="1142"/>
                  </a:lnTo>
                  <a:lnTo>
                    <a:pt x="4367" y="1183"/>
                  </a:lnTo>
                  <a:lnTo>
                    <a:pt x="4390" y="1218"/>
                  </a:lnTo>
                  <a:lnTo>
                    <a:pt x="4425" y="1267"/>
                  </a:lnTo>
                  <a:lnTo>
                    <a:pt x="4461" y="1315"/>
                  </a:lnTo>
                  <a:lnTo>
                    <a:pt x="4478" y="1350"/>
                  </a:lnTo>
                  <a:lnTo>
                    <a:pt x="4490" y="1384"/>
                  </a:lnTo>
                  <a:lnTo>
                    <a:pt x="4496" y="1419"/>
                  </a:lnTo>
                  <a:lnTo>
                    <a:pt x="4508" y="1446"/>
                  </a:lnTo>
                  <a:lnTo>
                    <a:pt x="4537" y="1453"/>
                  </a:lnTo>
                  <a:lnTo>
                    <a:pt x="4572" y="1446"/>
                  </a:lnTo>
                  <a:lnTo>
                    <a:pt x="4601" y="1440"/>
                  </a:lnTo>
                  <a:lnTo>
                    <a:pt x="4625" y="1446"/>
                  </a:lnTo>
                  <a:lnTo>
                    <a:pt x="4637" y="1474"/>
                  </a:lnTo>
                  <a:lnTo>
                    <a:pt x="4631" y="1529"/>
                  </a:lnTo>
                  <a:lnTo>
                    <a:pt x="4613" y="1592"/>
                  </a:lnTo>
                  <a:lnTo>
                    <a:pt x="4584" y="1640"/>
                  </a:lnTo>
                  <a:lnTo>
                    <a:pt x="4554" y="1661"/>
                  </a:lnTo>
                  <a:lnTo>
                    <a:pt x="4519" y="1668"/>
                  </a:lnTo>
                  <a:lnTo>
                    <a:pt x="4478" y="1675"/>
                  </a:lnTo>
                  <a:lnTo>
                    <a:pt x="4443" y="1682"/>
                  </a:lnTo>
                  <a:lnTo>
                    <a:pt x="4414" y="1689"/>
                  </a:lnTo>
                  <a:lnTo>
                    <a:pt x="4384" y="1696"/>
                  </a:lnTo>
                  <a:lnTo>
                    <a:pt x="4361" y="1709"/>
                  </a:lnTo>
                  <a:lnTo>
                    <a:pt x="4349" y="1744"/>
                  </a:lnTo>
                  <a:lnTo>
                    <a:pt x="4349" y="1792"/>
                  </a:lnTo>
                  <a:lnTo>
                    <a:pt x="4355" y="1848"/>
                  </a:lnTo>
                  <a:lnTo>
                    <a:pt x="4361" y="1903"/>
                  </a:lnTo>
                  <a:lnTo>
                    <a:pt x="4349" y="1952"/>
                  </a:lnTo>
                  <a:lnTo>
                    <a:pt x="4308" y="2000"/>
                  </a:lnTo>
                  <a:lnTo>
                    <a:pt x="4255" y="2035"/>
                  </a:lnTo>
                  <a:lnTo>
                    <a:pt x="4208" y="2055"/>
                  </a:lnTo>
                  <a:lnTo>
                    <a:pt x="4173" y="2076"/>
                  </a:lnTo>
                  <a:lnTo>
                    <a:pt x="4138" y="2111"/>
                  </a:lnTo>
                  <a:lnTo>
                    <a:pt x="4103" y="2152"/>
                  </a:lnTo>
                  <a:lnTo>
                    <a:pt x="4085" y="2201"/>
                  </a:lnTo>
                  <a:lnTo>
                    <a:pt x="4067" y="2242"/>
                  </a:lnTo>
                  <a:lnTo>
                    <a:pt x="4050" y="2277"/>
                  </a:lnTo>
                  <a:lnTo>
                    <a:pt x="4020" y="2298"/>
                  </a:lnTo>
                  <a:lnTo>
                    <a:pt x="3991" y="2332"/>
                  </a:lnTo>
                  <a:lnTo>
                    <a:pt x="3962" y="2360"/>
                  </a:lnTo>
                  <a:lnTo>
                    <a:pt x="3938" y="2367"/>
                  </a:lnTo>
                  <a:lnTo>
                    <a:pt x="3909" y="2374"/>
                  </a:lnTo>
                  <a:lnTo>
                    <a:pt x="3874" y="2394"/>
                  </a:lnTo>
                  <a:lnTo>
                    <a:pt x="3850" y="2422"/>
                  </a:lnTo>
                  <a:lnTo>
                    <a:pt x="3850" y="2450"/>
                  </a:lnTo>
                  <a:lnTo>
                    <a:pt x="3850" y="2478"/>
                  </a:lnTo>
                  <a:lnTo>
                    <a:pt x="3844" y="2512"/>
                  </a:lnTo>
                  <a:lnTo>
                    <a:pt x="3833" y="2554"/>
                  </a:lnTo>
                  <a:lnTo>
                    <a:pt x="3827" y="2595"/>
                  </a:lnTo>
                  <a:lnTo>
                    <a:pt x="3815" y="2644"/>
                  </a:lnTo>
                  <a:lnTo>
                    <a:pt x="3797" y="2685"/>
                  </a:lnTo>
                  <a:lnTo>
                    <a:pt x="3786" y="2720"/>
                  </a:lnTo>
                  <a:lnTo>
                    <a:pt x="3786" y="2747"/>
                  </a:lnTo>
                  <a:lnTo>
                    <a:pt x="3780" y="2768"/>
                  </a:lnTo>
                  <a:lnTo>
                    <a:pt x="3750" y="2775"/>
                  </a:lnTo>
                  <a:lnTo>
                    <a:pt x="3715" y="2782"/>
                  </a:lnTo>
                  <a:lnTo>
                    <a:pt x="3692" y="2789"/>
                  </a:lnTo>
                  <a:lnTo>
                    <a:pt x="3674" y="2810"/>
                  </a:lnTo>
                  <a:lnTo>
                    <a:pt x="3657" y="2858"/>
                  </a:lnTo>
                  <a:lnTo>
                    <a:pt x="3662" y="2948"/>
                  </a:lnTo>
                  <a:lnTo>
                    <a:pt x="3680" y="3059"/>
                  </a:lnTo>
                  <a:lnTo>
                    <a:pt x="3686" y="3163"/>
                  </a:lnTo>
                  <a:lnTo>
                    <a:pt x="3657" y="3204"/>
                  </a:lnTo>
                  <a:lnTo>
                    <a:pt x="3621" y="3197"/>
                  </a:lnTo>
                  <a:lnTo>
                    <a:pt x="3592" y="3183"/>
                  </a:lnTo>
                  <a:lnTo>
                    <a:pt x="3574" y="3156"/>
                  </a:lnTo>
                  <a:lnTo>
                    <a:pt x="3557" y="3121"/>
                  </a:lnTo>
                  <a:lnTo>
                    <a:pt x="3539" y="3080"/>
                  </a:lnTo>
                  <a:lnTo>
                    <a:pt x="3527" y="3031"/>
                  </a:lnTo>
                  <a:lnTo>
                    <a:pt x="3516" y="2990"/>
                  </a:lnTo>
                  <a:lnTo>
                    <a:pt x="3510" y="2976"/>
                  </a:lnTo>
                  <a:lnTo>
                    <a:pt x="3498" y="2976"/>
                  </a:lnTo>
                  <a:lnTo>
                    <a:pt x="3463" y="2969"/>
                  </a:lnTo>
                  <a:lnTo>
                    <a:pt x="3422" y="2969"/>
                  </a:lnTo>
                  <a:lnTo>
                    <a:pt x="3387" y="2976"/>
                  </a:lnTo>
                  <a:close/>
                </a:path>
              </a:pathLst>
            </a:custGeom>
            <a:solidFill>
              <a:srgbClr val="C0C0C0">
                <a:alpha val="79999"/>
              </a:srgbClr>
            </a:solidFill>
            <a:ln>
              <a:noFill/>
            </a:ln>
            <a:effectLst>
              <a:outerShdw dist="17961" dir="2700000" algn="ctr" rotWithShape="0">
                <a:srgbClr val="0000FF"/>
              </a:outerShdw>
            </a:effectLst>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3" name="Freeform 6"/>
            <p:cNvSpPr>
              <a:spLocks/>
            </p:cNvSpPr>
            <p:nvPr/>
          </p:nvSpPr>
          <p:spPr bwMode="auto">
            <a:xfrm>
              <a:off x="3774" y="3543"/>
              <a:ext cx="1127" cy="1045"/>
            </a:xfrm>
            <a:custGeom>
              <a:avLst/>
              <a:gdLst>
                <a:gd name="T0" fmla="*/ 76 w 1127"/>
                <a:gd name="T1" fmla="*/ 14 h 1045"/>
                <a:gd name="T2" fmla="*/ 135 w 1127"/>
                <a:gd name="T3" fmla="*/ 0 h 1045"/>
                <a:gd name="T4" fmla="*/ 194 w 1127"/>
                <a:gd name="T5" fmla="*/ 7 h 1045"/>
                <a:gd name="T6" fmla="*/ 252 w 1127"/>
                <a:gd name="T7" fmla="*/ 21 h 1045"/>
                <a:gd name="T8" fmla="*/ 323 w 1127"/>
                <a:gd name="T9" fmla="*/ 49 h 1045"/>
                <a:gd name="T10" fmla="*/ 399 w 1127"/>
                <a:gd name="T11" fmla="*/ 76 h 1045"/>
                <a:gd name="T12" fmla="*/ 475 w 1127"/>
                <a:gd name="T13" fmla="*/ 111 h 1045"/>
                <a:gd name="T14" fmla="*/ 546 w 1127"/>
                <a:gd name="T15" fmla="*/ 138 h 1045"/>
                <a:gd name="T16" fmla="*/ 599 w 1127"/>
                <a:gd name="T17" fmla="*/ 152 h 1045"/>
                <a:gd name="T18" fmla="*/ 681 w 1127"/>
                <a:gd name="T19" fmla="*/ 180 h 1045"/>
                <a:gd name="T20" fmla="*/ 775 w 1127"/>
                <a:gd name="T21" fmla="*/ 228 h 1045"/>
                <a:gd name="T22" fmla="*/ 857 w 1127"/>
                <a:gd name="T23" fmla="*/ 284 h 1045"/>
                <a:gd name="T24" fmla="*/ 927 w 1127"/>
                <a:gd name="T25" fmla="*/ 388 h 1045"/>
                <a:gd name="T26" fmla="*/ 992 w 1127"/>
                <a:gd name="T27" fmla="*/ 581 h 1045"/>
                <a:gd name="T28" fmla="*/ 1050 w 1127"/>
                <a:gd name="T29" fmla="*/ 657 h 1045"/>
                <a:gd name="T30" fmla="*/ 1086 w 1127"/>
                <a:gd name="T31" fmla="*/ 761 h 1045"/>
                <a:gd name="T32" fmla="*/ 1092 w 1127"/>
                <a:gd name="T33" fmla="*/ 865 h 1045"/>
                <a:gd name="T34" fmla="*/ 1115 w 1127"/>
                <a:gd name="T35" fmla="*/ 941 h 1045"/>
                <a:gd name="T36" fmla="*/ 1121 w 1127"/>
                <a:gd name="T37" fmla="*/ 997 h 1045"/>
                <a:gd name="T38" fmla="*/ 1068 w 1127"/>
                <a:gd name="T39" fmla="*/ 1031 h 1045"/>
                <a:gd name="T40" fmla="*/ 986 w 1127"/>
                <a:gd name="T41" fmla="*/ 1045 h 1045"/>
                <a:gd name="T42" fmla="*/ 904 w 1127"/>
                <a:gd name="T43" fmla="*/ 1017 h 1045"/>
                <a:gd name="T44" fmla="*/ 845 w 1127"/>
                <a:gd name="T45" fmla="*/ 955 h 1045"/>
                <a:gd name="T46" fmla="*/ 780 w 1127"/>
                <a:gd name="T47" fmla="*/ 893 h 1045"/>
                <a:gd name="T48" fmla="*/ 710 w 1127"/>
                <a:gd name="T49" fmla="*/ 844 h 1045"/>
                <a:gd name="T50" fmla="*/ 640 w 1127"/>
                <a:gd name="T51" fmla="*/ 817 h 1045"/>
                <a:gd name="T52" fmla="*/ 552 w 1127"/>
                <a:gd name="T53" fmla="*/ 796 h 1045"/>
                <a:gd name="T54" fmla="*/ 469 w 1127"/>
                <a:gd name="T55" fmla="*/ 713 h 1045"/>
                <a:gd name="T56" fmla="*/ 481 w 1127"/>
                <a:gd name="T57" fmla="*/ 651 h 1045"/>
                <a:gd name="T58" fmla="*/ 528 w 1127"/>
                <a:gd name="T59" fmla="*/ 630 h 1045"/>
                <a:gd name="T60" fmla="*/ 581 w 1127"/>
                <a:gd name="T61" fmla="*/ 623 h 1045"/>
                <a:gd name="T62" fmla="*/ 634 w 1127"/>
                <a:gd name="T63" fmla="*/ 623 h 1045"/>
                <a:gd name="T64" fmla="*/ 669 w 1127"/>
                <a:gd name="T65" fmla="*/ 581 h 1045"/>
                <a:gd name="T66" fmla="*/ 604 w 1127"/>
                <a:gd name="T67" fmla="*/ 471 h 1045"/>
                <a:gd name="T68" fmla="*/ 540 w 1127"/>
                <a:gd name="T69" fmla="*/ 415 h 1045"/>
                <a:gd name="T70" fmla="*/ 452 w 1127"/>
                <a:gd name="T71" fmla="*/ 388 h 1045"/>
                <a:gd name="T72" fmla="*/ 340 w 1127"/>
                <a:gd name="T73" fmla="*/ 360 h 1045"/>
                <a:gd name="T74" fmla="*/ 241 w 1127"/>
                <a:gd name="T75" fmla="*/ 332 h 1045"/>
                <a:gd name="T76" fmla="*/ 164 w 1127"/>
                <a:gd name="T77" fmla="*/ 298 h 1045"/>
                <a:gd name="T78" fmla="*/ 76 w 1127"/>
                <a:gd name="T79" fmla="*/ 242 h 1045"/>
                <a:gd name="T80" fmla="*/ 12 w 1127"/>
                <a:gd name="T81" fmla="*/ 159 h 1045"/>
                <a:gd name="T82" fmla="*/ 12 w 1127"/>
                <a:gd name="T83" fmla="*/ 69 h 104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127"/>
                <a:gd name="T127" fmla="*/ 0 h 1045"/>
                <a:gd name="T128" fmla="*/ 1127 w 1127"/>
                <a:gd name="T129" fmla="*/ 1045 h 104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127" h="1045">
                  <a:moveTo>
                    <a:pt x="53" y="28"/>
                  </a:moveTo>
                  <a:lnTo>
                    <a:pt x="76" y="14"/>
                  </a:lnTo>
                  <a:lnTo>
                    <a:pt x="106" y="0"/>
                  </a:lnTo>
                  <a:lnTo>
                    <a:pt x="135" y="0"/>
                  </a:lnTo>
                  <a:lnTo>
                    <a:pt x="164" y="0"/>
                  </a:lnTo>
                  <a:lnTo>
                    <a:pt x="194" y="7"/>
                  </a:lnTo>
                  <a:lnTo>
                    <a:pt x="223" y="14"/>
                  </a:lnTo>
                  <a:lnTo>
                    <a:pt x="252" y="21"/>
                  </a:lnTo>
                  <a:lnTo>
                    <a:pt x="287" y="35"/>
                  </a:lnTo>
                  <a:lnTo>
                    <a:pt x="323" y="49"/>
                  </a:lnTo>
                  <a:lnTo>
                    <a:pt x="358" y="62"/>
                  </a:lnTo>
                  <a:lnTo>
                    <a:pt x="399" y="76"/>
                  </a:lnTo>
                  <a:lnTo>
                    <a:pt x="440" y="90"/>
                  </a:lnTo>
                  <a:lnTo>
                    <a:pt x="475" y="111"/>
                  </a:lnTo>
                  <a:lnTo>
                    <a:pt x="511" y="125"/>
                  </a:lnTo>
                  <a:lnTo>
                    <a:pt x="546" y="138"/>
                  </a:lnTo>
                  <a:lnTo>
                    <a:pt x="569" y="145"/>
                  </a:lnTo>
                  <a:lnTo>
                    <a:pt x="599" y="152"/>
                  </a:lnTo>
                  <a:lnTo>
                    <a:pt x="640" y="166"/>
                  </a:lnTo>
                  <a:lnTo>
                    <a:pt x="681" y="180"/>
                  </a:lnTo>
                  <a:lnTo>
                    <a:pt x="728" y="201"/>
                  </a:lnTo>
                  <a:lnTo>
                    <a:pt x="775" y="228"/>
                  </a:lnTo>
                  <a:lnTo>
                    <a:pt x="822" y="249"/>
                  </a:lnTo>
                  <a:lnTo>
                    <a:pt x="857" y="284"/>
                  </a:lnTo>
                  <a:lnTo>
                    <a:pt x="886" y="311"/>
                  </a:lnTo>
                  <a:lnTo>
                    <a:pt x="927" y="388"/>
                  </a:lnTo>
                  <a:lnTo>
                    <a:pt x="962" y="491"/>
                  </a:lnTo>
                  <a:lnTo>
                    <a:pt x="992" y="581"/>
                  </a:lnTo>
                  <a:lnTo>
                    <a:pt x="1021" y="630"/>
                  </a:lnTo>
                  <a:lnTo>
                    <a:pt x="1050" y="657"/>
                  </a:lnTo>
                  <a:lnTo>
                    <a:pt x="1074" y="706"/>
                  </a:lnTo>
                  <a:lnTo>
                    <a:pt x="1086" y="761"/>
                  </a:lnTo>
                  <a:lnTo>
                    <a:pt x="1092" y="817"/>
                  </a:lnTo>
                  <a:lnTo>
                    <a:pt x="1092" y="865"/>
                  </a:lnTo>
                  <a:lnTo>
                    <a:pt x="1103" y="907"/>
                  </a:lnTo>
                  <a:lnTo>
                    <a:pt x="1115" y="941"/>
                  </a:lnTo>
                  <a:lnTo>
                    <a:pt x="1127" y="976"/>
                  </a:lnTo>
                  <a:lnTo>
                    <a:pt x="1121" y="997"/>
                  </a:lnTo>
                  <a:lnTo>
                    <a:pt x="1097" y="1017"/>
                  </a:lnTo>
                  <a:lnTo>
                    <a:pt x="1068" y="1031"/>
                  </a:lnTo>
                  <a:lnTo>
                    <a:pt x="1027" y="1038"/>
                  </a:lnTo>
                  <a:lnTo>
                    <a:pt x="986" y="1045"/>
                  </a:lnTo>
                  <a:lnTo>
                    <a:pt x="945" y="1038"/>
                  </a:lnTo>
                  <a:lnTo>
                    <a:pt x="904" y="1017"/>
                  </a:lnTo>
                  <a:lnTo>
                    <a:pt x="874" y="990"/>
                  </a:lnTo>
                  <a:lnTo>
                    <a:pt x="845" y="955"/>
                  </a:lnTo>
                  <a:lnTo>
                    <a:pt x="816" y="920"/>
                  </a:lnTo>
                  <a:lnTo>
                    <a:pt x="780" y="893"/>
                  </a:lnTo>
                  <a:lnTo>
                    <a:pt x="745" y="865"/>
                  </a:lnTo>
                  <a:lnTo>
                    <a:pt x="710" y="844"/>
                  </a:lnTo>
                  <a:lnTo>
                    <a:pt x="675" y="824"/>
                  </a:lnTo>
                  <a:lnTo>
                    <a:pt x="640" y="817"/>
                  </a:lnTo>
                  <a:lnTo>
                    <a:pt x="610" y="810"/>
                  </a:lnTo>
                  <a:lnTo>
                    <a:pt x="552" y="796"/>
                  </a:lnTo>
                  <a:lnTo>
                    <a:pt x="499" y="754"/>
                  </a:lnTo>
                  <a:lnTo>
                    <a:pt x="469" y="713"/>
                  </a:lnTo>
                  <a:lnTo>
                    <a:pt x="469" y="664"/>
                  </a:lnTo>
                  <a:lnTo>
                    <a:pt x="481" y="651"/>
                  </a:lnTo>
                  <a:lnTo>
                    <a:pt x="505" y="637"/>
                  </a:lnTo>
                  <a:lnTo>
                    <a:pt x="528" y="630"/>
                  </a:lnTo>
                  <a:lnTo>
                    <a:pt x="557" y="630"/>
                  </a:lnTo>
                  <a:lnTo>
                    <a:pt x="581" y="623"/>
                  </a:lnTo>
                  <a:lnTo>
                    <a:pt x="610" y="623"/>
                  </a:lnTo>
                  <a:lnTo>
                    <a:pt x="634" y="623"/>
                  </a:lnTo>
                  <a:lnTo>
                    <a:pt x="657" y="616"/>
                  </a:lnTo>
                  <a:lnTo>
                    <a:pt x="669" y="581"/>
                  </a:lnTo>
                  <a:lnTo>
                    <a:pt x="645" y="526"/>
                  </a:lnTo>
                  <a:lnTo>
                    <a:pt x="604" y="471"/>
                  </a:lnTo>
                  <a:lnTo>
                    <a:pt x="563" y="429"/>
                  </a:lnTo>
                  <a:lnTo>
                    <a:pt x="540" y="415"/>
                  </a:lnTo>
                  <a:lnTo>
                    <a:pt x="499" y="408"/>
                  </a:lnTo>
                  <a:lnTo>
                    <a:pt x="452" y="388"/>
                  </a:lnTo>
                  <a:lnTo>
                    <a:pt x="399" y="374"/>
                  </a:lnTo>
                  <a:lnTo>
                    <a:pt x="340" y="360"/>
                  </a:lnTo>
                  <a:lnTo>
                    <a:pt x="287" y="346"/>
                  </a:lnTo>
                  <a:lnTo>
                    <a:pt x="241" y="332"/>
                  </a:lnTo>
                  <a:lnTo>
                    <a:pt x="199" y="318"/>
                  </a:lnTo>
                  <a:lnTo>
                    <a:pt x="164" y="298"/>
                  </a:lnTo>
                  <a:lnTo>
                    <a:pt x="123" y="277"/>
                  </a:lnTo>
                  <a:lnTo>
                    <a:pt x="76" y="242"/>
                  </a:lnTo>
                  <a:lnTo>
                    <a:pt x="41" y="201"/>
                  </a:lnTo>
                  <a:lnTo>
                    <a:pt x="12" y="159"/>
                  </a:lnTo>
                  <a:lnTo>
                    <a:pt x="0" y="118"/>
                  </a:lnTo>
                  <a:lnTo>
                    <a:pt x="12" y="69"/>
                  </a:lnTo>
                  <a:lnTo>
                    <a:pt x="53" y="28"/>
                  </a:lnTo>
                  <a:close/>
                </a:path>
              </a:pathLst>
            </a:custGeom>
            <a:solidFill>
              <a:srgbClr val="C0C0C0">
                <a:alpha val="79999"/>
              </a:srgbClr>
            </a:solidFill>
            <a:ln>
              <a:noFill/>
            </a:ln>
            <a:effectLst>
              <a:outerShdw dist="17961" dir="2700000" algn="ctr" rotWithShape="0">
                <a:srgbClr val="0000FF"/>
              </a:outerShdw>
            </a:effectLst>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4" name="Freeform 7"/>
            <p:cNvSpPr>
              <a:spLocks/>
            </p:cNvSpPr>
            <p:nvPr/>
          </p:nvSpPr>
          <p:spPr bwMode="auto">
            <a:xfrm>
              <a:off x="4484" y="2346"/>
              <a:ext cx="2295" cy="2235"/>
            </a:xfrm>
            <a:custGeom>
              <a:avLst/>
              <a:gdLst>
                <a:gd name="T0" fmla="*/ 452 w 2295"/>
                <a:gd name="T1" fmla="*/ 318 h 2235"/>
                <a:gd name="T2" fmla="*/ 352 w 2295"/>
                <a:gd name="T3" fmla="*/ 346 h 2235"/>
                <a:gd name="T4" fmla="*/ 217 w 2295"/>
                <a:gd name="T5" fmla="*/ 567 h 2235"/>
                <a:gd name="T6" fmla="*/ 82 w 2295"/>
                <a:gd name="T7" fmla="*/ 664 h 2235"/>
                <a:gd name="T8" fmla="*/ 0 w 2295"/>
                <a:gd name="T9" fmla="*/ 747 h 2235"/>
                <a:gd name="T10" fmla="*/ 76 w 2295"/>
                <a:gd name="T11" fmla="*/ 830 h 2235"/>
                <a:gd name="T12" fmla="*/ 170 w 2295"/>
                <a:gd name="T13" fmla="*/ 962 h 2235"/>
                <a:gd name="T14" fmla="*/ 340 w 2295"/>
                <a:gd name="T15" fmla="*/ 865 h 2235"/>
                <a:gd name="T16" fmla="*/ 452 w 2295"/>
                <a:gd name="T17" fmla="*/ 837 h 2235"/>
                <a:gd name="T18" fmla="*/ 563 w 2295"/>
                <a:gd name="T19" fmla="*/ 989 h 2235"/>
                <a:gd name="T20" fmla="*/ 575 w 2295"/>
                <a:gd name="T21" fmla="*/ 1086 h 2235"/>
                <a:gd name="T22" fmla="*/ 663 w 2295"/>
                <a:gd name="T23" fmla="*/ 1246 h 2235"/>
                <a:gd name="T24" fmla="*/ 739 w 2295"/>
                <a:gd name="T25" fmla="*/ 1412 h 2235"/>
                <a:gd name="T26" fmla="*/ 757 w 2295"/>
                <a:gd name="T27" fmla="*/ 1681 h 2235"/>
                <a:gd name="T28" fmla="*/ 704 w 2295"/>
                <a:gd name="T29" fmla="*/ 1848 h 2235"/>
                <a:gd name="T30" fmla="*/ 739 w 2295"/>
                <a:gd name="T31" fmla="*/ 1958 h 2235"/>
                <a:gd name="T32" fmla="*/ 781 w 2295"/>
                <a:gd name="T33" fmla="*/ 2111 h 2235"/>
                <a:gd name="T34" fmla="*/ 892 w 2295"/>
                <a:gd name="T35" fmla="*/ 2200 h 2235"/>
                <a:gd name="T36" fmla="*/ 1039 w 2295"/>
                <a:gd name="T37" fmla="*/ 2235 h 2235"/>
                <a:gd name="T38" fmla="*/ 1139 w 2295"/>
                <a:gd name="T39" fmla="*/ 2117 h 2235"/>
                <a:gd name="T40" fmla="*/ 1279 w 2295"/>
                <a:gd name="T41" fmla="*/ 1965 h 2235"/>
                <a:gd name="T42" fmla="*/ 1379 w 2295"/>
                <a:gd name="T43" fmla="*/ 1820 h 2235"/>
                <a:gd name="T44" fmla="*/ 1479 w 2295"/>
                <a:gd name="T45" fmla="*/ 1675 h 2235"/>
                <a:gd name="T46" fmla="*/ 1602 w 2295"/>
                <a:gd name="T47" fmla="*/ 1640 h 2235"/>
                <a:gd name="T48" fmla="*/ 1708 w 2295"/>
                <a:gd name="T49" fmla="*/ 1598 h 2235"/>
                <a:gd name="T50" fmla="*/ 1813 w 2295"/>
                <a:gd name="T51" fmla="*/ 1515 h 2235"/>
                <a:gd name="T52" fmla="*/ 1919 w 2295"/>
                <a:gd name="T53" fmla="*/ 1405 h 2235"/>
                <a:gd name="T54" fmla="*/ 1860 w 2295"/>
                <a:gd name="T55" fmla="*/ 1315 h 2235"/>
                <a:gd name="T56" fmla="*/ 1761 w 2295"/>
                <a:gd name="T57" fmla="*/ 1273 h 2235"/>
                <a:gd name="T58" fmla="*/ 1813 w 2295"/>
                <a:gd name="T59" fmla="*/ 1135 h 2235"/>
                <a:gd name="T60" fmla="*/ 1960 w 2295"/>
                <a:gd name="T61" fmla="*/ 1169 h 2235"/>
                <a:gd name="T62" fmla="*/ 1995 w 2295"/>
                <a:gd name="T63" fmla="*/ 1142 h 2235"/>
                <a:gd name="T64" fmla="*/ 2031 w 2295"/>
                <a:gd name="T65" fmla="*/ 948 h 2235"/>
                <a:gd name="T66" fmla="*/ 2007 w 2295"/>
                <a:gd name="T67" fmla="*/ 733 h 2235"/>
                <a:gd name="T68" fmla="*/ 2083 w 2295"/>
                <a:gd name="T69" fmla="*/ 512 h 2235"/>
                <a:gd name="T70" fmla="*/ 2177 w 2295"/>
                <a:gd name="T71" fmla="*/ 415 h 2235"/>
                <a:gd name="T72" fmla="*/ 2277 w 2295"/>
                <a:gd name="T73" fmla="*/ 325 h 2235"/>
                <a:gd name="T74" fmla="*/ 2248 w 2295"/>
                <a:gd name="T75" fmla="*/ 242 h 2235"/>
                <a:gd name="T76" fmla="*/ 2095 w 2295"/>
                <a:gd name="T77" fmla="*/ 235 h 2235"/>
                <a:gd name="T78" fmla="*/ 1995 w 2295"/>
                <a:gd name="T79" fmla="*/ 249 h 2235"/>
                <a:gd name="T80" fmla="*/ 1925 w 2295"/>
                <a:gd name="T81" fmla="*/ 304 h 2235"/>
                <a:gd name="T82" fmla="*/ 1819 w 2295"/>
                <a:gd name="T83" fmla="*/ 311 h 2235"/>
                <a:gd name="T84" fmla="*/ 1661 w 2295"/>
                <a:gd name="T85" fmla="*/ 291 h 2235"/>
                <a:gd name="T86" fmla="*/ 1649 w 2295"/>
                <a:gd name="T87" fmla="*/ 270 h 2235"/>
                <a:gd name="T88" fmla="*/ 1790 w 2295"/>
                <a:gd name="T89" fmla="*/ 173 h 2235"/>
                <a:gd name="T90" fmla="*/ 1960 w 2295"/>
                <a:gd name="T91" fmla="*/ 187 h 2235"/>
                <a:gd name="T92" fmla="*/ 1866 w 2295"/>
                <a:gd name="T93" fmla="*/ 41 h 2235"/>
                <a:gd name="T94" fmla="*/ 1755 w 2295"/>
                <a:gd name="T95" fmla="*/ 7 h 2235"/>
                <a:gd name="T96" fmla="*/ 1602 w 2295"/>
                <a:gd name="T97" fmla="*/ 0 h 2235"/>
                <a:gd name="T98" fmla="*/ 1432 w 2295"/>
                <a:gd name="T99" fmla="*/ 21 h 2235"/>
                <a:gd name="T100" fmla="*/ 1285 w 2295"/>
                <a:gd name="T101" fmla="*/ 28 h 2235"/>
                <a:gd name="T102" fmla="*/ 1150 w 2295"/>
                <a:gd name="T103" fmla="*/ 97 h 2235"/>
                <a:gd name="T104" fmla="*/ 1051 w 2295"/>
                <a:gd name="T105" fmla="*/ 124 h 2235"/>
                <a:gd name="T106" fmla="*/ 1027 w 2295"/>
                <a:gd name="T107" fmla="*/ 214 h 2235"/>
                <a:gd name="T108" fmla="*/ 974 w 2295"/>
                <a:gd name="T109" fmla="*/ 270 h 2235"/>
                <a:gd name="T110" fmla="*/ 833 w 2295"/>
                <a:gd name="T111" fmla="*/ 291 h 2235"/>
                <a:gd name="T112" fmla="*/ 704 w 2295"/>
                <a:gd name="T113" fmla="*/ 297 h 2235"/>
                <a:gd name="T114" fmla="*/ 575 w 2295"/>
                <a:gd name="T115" fmla="*/ 297 h 2235"/>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295"/>
                <a:gd name="T175" fmla="*/ 0 h 2235"/>
                <a:gd name="T176" fmla="*/ 2295 w 2295"/>
                <a:gd name="T177" fmla="*/ 2235 h 2235"/>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295" h="2235">
                  <a:moveTo>
                    <a:pt x="528" y="311"/>
                  </a:moveTo>
                  <a:lnTo>
                    <a:pt x="499" y="318"/>
                  </a:lnTo>
                  <a:lnTo>
                    <a:pt x="475" y="325"/>
                  </a:lnTo>
                  <a:lnTo>
                    <a:pt x="452" y="318"/>
                  </a:lnTo>
                  <a:lnTo>
                    <a:pt x="428" y="318"/>
                  </a:lnTo>
                  <a:lnTo>
                    <a:pt x="405" y="318"/>
                  </a:lnTo>
                  <a:lnTo>
                    <a:pt x="382" y="325"/>
                  </a:lnTo>
                  <a:lnTo>
                    <a:pt x="352" y="346"/>
                  </a:lnTo>
                  <a:lnTo>
                    <a:pt x="323" y="374"/>
                  </a:lnTo>
                  <a:lnTo>
                    <a:pt x="276" y="450"/>
                  </a:lnTo>
                  <a:lnTo>
                    <a:pt x="247" y="512"/>
                  </a:lnTo>
                  <a:lnTo>
                    <a:pt x="217" y="567"/>
                  </a:lnTo>
                  <a:lnTo>
                    <a:pt x="176" y="609"/>
                  </a:lnTo>
                  <a:lnTo>
                    <a:pt x="147" y="630"/>
                  </a:lnTo>
                  <a:lnTo>
                    <a:pt x="117" y="643"/>
                  </a:lnTo>
                  <a:lnTo>
                    <a:pt x="82" y="664"/>
                  </a:lnTo>
                  <a:lnTo>
                    <a:pt x="53" y="685"/>
                  </a:lnTo>
                  <a:lnTo>
                    <a:pt x="24" y="706"/>
                  </a:lnTo>
                  <a:lnTo>
                    <a:pt x="6" y="727"/>
                  </a:lnTo>
                  <a:lnTo>
                    <a:pt x="0" y="747"/>
                  </a:lnTo>
                  <a:lnTo>
                    <a:pt x="6" y="768"/>
                  </a:lnTo>
                  <a:lnTo>
                    <a:pt x="35" y="796"/>
                  </a:lnTo>
                  <a:lnTo>
                    <a:pt x="59" y="810"/>
                  </a:lnTo>
                  <a:lnTo>
                    <a:pt x="76" y="830"/>
                  </a:lnTo>
                  <a:lnTo>
                    <a:pt x="94" y="858"/>
                  </a:lnTo>
                  <a:lnTo>
                    <a:pt x="106" y="900"/>
                  </a:lnTo>
                  <a:lnTo>
                    <a:pt x="135" y="941"/>
                  </a:lnTo>
                  <a:lnTo>
                    <a:pt x="170" y="962"/>
                  </a:lnTo>
                  <a:lnTo>
                    <a:pt x="217" y="934"/>
                  </a:lnTo>
                  <a:lnTo>
                    <a:pt x="264" y="893"/>
                  </a:lnTo>
                  <a:lnTo>
                    <a:pt x="299" y="872"/>
                  </a:lnTo>
                  <a:lnTo>
                    <a:pt x="340" y="865"/>
                  </a:lnTo>
                  <a:lnTo>
                    <a:pt x="382" y="858"/>
                  </a:lnTo>
                  <a:lnTo>
                    <a:pt x="411" y="844"/>
                  </a:lnTo>
                  <a:lnTo>
                    <a:pt x="434" y="837"/>
                  </a:lnTo>
                  <a:lnTo>
                    <a:pt x="452" y="837"/>
                  </a:lnTo>
                  <a:lnTo>
                    <a:pt x="470" y="865"/>
                  </a:lnTo>
                  <a:lnTo>
                    <a:pt x="499" y="913"/>
                  </a:lnTo>
                  <a:lnTo>
                    <a:pt x="534" y="962"/>
                  </a:lnTo>
                  <a:lnTo>
                    <a:pt x="563" y="989"/>
                  </a:lnTo>
                  <a:lnTo>
                    <a:pt x="575" y="1003"/>
                  </a:lnTo>
                  <a:lnTo>
                    <a:pt x="575" y="1017"/>
                  </a:lnTo>
                  <a:lnTo>
                    <a:pt x="575" y="1045"/>
                  </a:lnTo>
                  <a:lnTo>
                    <a:pt x="575" y="1086"/>
                  </a:lnTo>
                  <a:lnTo>
                    <a:pt x="581" y="1121"/>
                  </a:lnTo>
                  <a:lnTo>
                    <a:pt x="593" y="1162"/>
                  </a:lnTo>
                  <a:lnTo>
                    <a:pt x="622" y="1204"/>
                  </a:lnTo>
                  <a:lnTo>
                    <a:pt x="663" y="1246"/>
                  </a:lnTo>
                  <a:lnTo>
                    <a:pt x="698" y="1287"/>
                  </a:lnTo>
                  <a:lnTo>
                    <a:pt x="722" y="1329"/>
                  </a:lnTo>
                  <a:lnTo>
                    <a:pt x="734" y="1363"/>
                  </a:lnTo>
                  <a:lnTo>
                    <a:pt x="739" y="1412"/>
                  </a:lnTo>
                  <a:lnTo>
                    <a:pt x="745" y="1467"/>
                  </a:lnTo>
                  <a:lnTo>
                    <a:pt x="751" y="1536"/>
                  </a:lnTo>
                  <a:lnTo>
                    <a:pt x="757" y="1612"/>
                  </a:lnTo>
                  <a:lnTo>
                    <a:pt x="757" y="1681"/>
                  </a:lnTo>
                  <a:lnTo>
                    <a:pt x="751" y="1723"/>
                  </a:lnTo>
                  <a:lnTo>
                    <a:pt x="734" y="1765"/>
                  </a:lnTo>
                  <a:lnTo>
                    <a:pt x="716" y="1806"/>
                  </a:lnTo>
                  <a:lnTo>
                    <a:pt x="704" y="1848"/>
                  </a:lnTo>
                  <a:lnTo>
                    <a:pt x="698" y="1889"/>
                  </a:lnTo>
                  <a:lnTo>
                    <a:pt x="704" y="1924"/>
                  </a:lnTo>
                  <a:lnTo>
                    <a:pt x="722" y="1944"/>
                  </a:lnTo>
                  <a:lnTo>
                    <a:pt x="739" y="1958"/>
                  </a:lnTo>
                  <a:lnTo>
                    <a:pt x="751" y="1986"/>
                  </a:lnTo>
                  <a:lnTo>
                    <a:pt x="757" y="2027"/>
                  </a:lnTo>
                  <a:lnTo>
                    <a:pt x="763" y="2069"/>
                  </a:lnTo>
                  <a:lnTo>
                    <a:pt x="781" y="2111"/>
                  </a:lnTo>
                  <a:lnTo>
                    <a:pt x="804" y="2145"/>
                  </a:lnTo>
                  <a:lnTo>
                    <a:pt x="828" y="2159"/>
                  </a:lnTo>
                  <a:lnTo>
                    <a:pt x="857" y="2180"/>
                  </a:lnTo>
                  <a:lnTo>
                    <a:pt x="892" y="2200"/>
                  </a:lnTo>
                  <a:lnTo>
                    <a:pt x="933" y="2221"/>
                  </a:lnTo>
                  <a:lnTo>
                    <a:pt x="974" y="2235"/>
                  </a:lnTo>
                  <a:lnTo>
                    <a:pt x="1009" y="2235"/>
                  </a:lnTo>
                  <a:lnTo>
                    <a:pt x="1039" y="2235"/>
                  </a:lnTo>
                  <a:lnTo>
                    <a:pt x="1062" y="2214"/>
                  </a:lnTo>
                  <a:lnTo>
                    <a:pt x="1080" y="2187"/>
                  </a:lnTo>
                  <a:lnTo>
                    <a:pt x="1103" y="2152"/>
                  </a:lnTo>
                  <a:lnTo>
                    <a:pt x="1139" y="2117"/>
                  </a:lnTo>
                  <a:lnTo>
                    <a:pt x="1174" y="2083"/>
                  </a:lnTo>
                  <a:lnTo>
                    <a:pt x="1209" y="2041"/>
                  </a:lnTo>
                  <a:lnTo>
                    <a:pt x="1244" y="2000"/>
                  </a:lnTo>
                  <a:lnTo>
                    <a:pt x="1279" y="1965"/>
                  </a:lnTo>
                  <a:lnTo>
                    <a:pt x="1309" y="1931"/>
                  </a:lnTo>
                  <a:lnTo>
                    <a:pt x="1332" y="1896"/>
                  </a:lnTo>
                  <a:lnTo>
                    <a:pt x="1356" y="1861"/>
                  </a:lnTo>
                  <a:lnTo>
                    <a:pt x="1379" y="1820"/>
                  </a:lnTo>
                  <a:lnTo>
                    <a:pt x="1403" y="1778"/>
                  </a:lnTo>
                  <a:lnTo>
                    <a:pt x="1426" y="1737"/>
                  </a:lnTo>
                  <a:lnTo>
                    <a:pt x="1450" y="1702"/>
                  </a:lnTo>
                  <a:lnTo>
                    <a:pt x="1479" y="1675"/>
                  </a:lnTo>
                  <a:lnTo>
                    <a:pt x="1508" y="1661"/>
                  </a:lnTo>
                  <a:lnTo>
                    <a:pt x="1538" y="1654"/>
                  </a:lnTo>
                  <a:lnTo>
                    <a:pt x="1573" y="1647"/>
                  </a:lnTo>
                  <a:lnTo>
                    <a:pt x="1602" y="1640"/>
                  </a:lnTo>
                  <a:lnTo>
                    <a:pt x="1632" y="1633"/>
                  </a:lnTo>
                  <a:lnTo>
                    <a:pt x="1655" y="1626"/>
                  </a:lnTo>
                  <a:lnTo>
                    <a:pt x="1684" y="1612"/>
                  </a:lnTo>
                  <a:lnTo>
                    <a:pt x="1708" y="1598"/>
                  </a:lnTo>
                  <a:lnTo>
                    <a:pt x="1725" y="1585"/>
                  </a:lnTo>
                  <a:lnTo>
                    <a:pt x="1761" y="1557"/>
                  </a:lnTo>
                  <a:lnTo>
                    <a:pt x="1790" y="1536"/>
                  </a:lnTo>
                  <a:lnTo>
                    <a:pt x="1813" y="1515"/>
                  </a:lnTo>
                  <a:lnTo>
                    <a:pt x="1849" y="1495"/>
                  </a:lnTo>
                  <a:lnTo>
                    <a:pt x="1878" y="1467"/>
                  </a:lnTo>
                  <a:lnTo>
                    <a:pt x="1901" y="1432"/>
                  </a:lnTo>
                  <a:lnTo>
                    <a:pt x="1919" y="1405"/>
                  </a:lnTo>
                  <a:lnTo>
                    <a:pt x="1919" y="1377"/>
                  </a:lnTo>
                  <a:lnTo>
                    <a:pt x="1907" y="1356"/>
                  </a:lnTo>
                  <a:lnTo>
                    <a:pt x="1884" y="1335"/>
                  </a:lnTo>
                  <a:lnTo>
                    <a:pt x="1860" y="1315"/>
                  </a:lnTo>
                  <a:lnTo>
                    <a:pt x="1843" y="1308"/>
                  </a:lnTo>
                  <a:lnTo>
                    <a:pt x="1819" y="1301"/>
                  </a:lnTo>
                  <a:lnTo>
                    <a:pt x="1784" y="1287"/>
                  </a:lnTo>
                  <a:lnTo>
                    <a:pt x="1761" y="1273"/>
                  </a:lnTo>
                  <a:lnTo>
                    <a:pt x="1761" y="1239"/>
                  </a:lnTo>
                  <a:lnTo>
                    <a:pt x="1778" y="1197"/>
                  </a:lnTo>
                  <a:lnTo>
                    <a:pt x="1796" y="1156"/>
                  </a:lnTo>
                  <a:lnTo>
                    <a:pt x="1813" y="1135"/>
                  </a:lnTo>
                  <a:lnTo>
                    <a:pt x="1843" y="1142"/>
                  </a:lnTo>
                  <a:lnTo>
                    <a:pt x="1878" y="1156"/>
                  </a:lnTo>
                  <a:lnTo>
                    <a:pt x="1925" y="1162"/>
                  </a:lnTo>
                  <a:lnTo>
                    <a:pt x="1960" y="1169"/>
                  </a:lnTo>
                  <a:lnTo>
                    <a:pt x="1978" y="1169"/>
                  </a:lnTo>
                  <a:lnTo>
                    <a:pt x="1984" y="1162"/>
                  </a:lnTo>
                  <a:lnTo>
                    <a:pt x="1995" y="1142"/>
                  </a:lnTo>
                  <a:lnTo>
                    <a:pt x="2001" y="1107"/>
                  </a:lnTo>
                  <a:lnTo>
                    <a:pt x="2013" y="1052"/>
                  </a:lnTo>
                  <a:lnTo>
                    <a:pt x="2025" y="996"/>
                  </a:lnTo>
                  <a:lnTo>
                    <a:pt x="2031" y="948"/>
                  </a:lnTo>
                  <a:lnTo>
                    <a:pt x="2025" y="906"/>
                  </a:lnTo>
                  <a:lnTo>
                    <a:pt x="2019" y="858"/>
                  </a:lnTo>
                  <a:lnTo>
                    <a:pt x="2007" y="803"/>
                  </a:lnTo>
                  <a:lnTo>
                    <a:pt x="2007" y="733"/>
                  </a:lnTo>
                  <a:lnTo>
                    <a:pt x="2019" y="657"/>
                  </a:lnTo>
                  <a:lnTo>
                    <a:pt x="2042" y="595"/>
                  </a:lnTo>
                  <a:lnTo>
                    <a:pt x="2060" y="547"/>
                  </a:lnTo>
                  <a:lnTo>
                    <a:pt x="2083" y="512"/>
                  </a:lnTo>
                  <a:lnTo>
                    <a:pt x="2113" y="477"/>
                  </a:lnTo>
                  <a:lnTo>
                    <a:pt x="2130" y="457"/>
                  </a:lnTo>
                  <a:lnTo>
                    <a:pt x="2154" y="436"/>
                  </a:lnTo>
                  <a:lnTo>
                    <a:pt x="2177" y="415"/>
                  </a:lnTo>
                  <a:lnTo>
                    <a:pt x="2207" y="394"/>
                  </a:lnTo>
                  <a:lnTo>
                    <a:pt x="2230" y="374"/>
                  </a:lnTo>
                  <a:lnTo>
                    <a:pt x="2254" y="353"/>
                  </a:lnTo>
                  <a:lnTo>
                    <a:pt x="2277" y="325"/>
                  </a:lnTo>
                  <a:lnTo>
                    <a:pt x="2289" y="304"/>
                  </a:lnTo>
                  <a:lnTo>
                    <a:pt x="2295" y="263"/>
                  </a:lnTo>
                  <a:lnTo>
                    <a:pt x="2277" y="242"/>
                  </a:lnTo>
                  <a:lnTo>
                    <a:pt x="2248" y="242"/>
                  </a:lnTo>
                  <a:lnTo>
                    <a:pt x="2213" y="249"/>
                  </a:lnTo>
                  <a:lnTo>
                    <a:pt x="2177" y="249"/>
                  </a:lnTo>
                  <a:lnTo>
                    <a:pt x="2136" y="242"/>
                  </a:lnTo>
                  <a:lnTo>
                    <a:pt x="2095" y="235"/>
                  </a:lnTo>
                  <a:lnTo>
                    <a:pt x="2066" y="228"/>
                  </a:lnTo>
                  <a:lnTo>
                    <a:pt x="2036" y="228"/>
                  </a:lnTo>
                  <a:lnTo>
                    <a:pt x="2013" y="228"/>
                  </a:lnTo>
                  <a:lnTo>
                    <a:pt x="1995" y="249"/>
                  </a:lnTo>
                  <a:lnTo>
                    <a:pt x="1978" y="277"/>
                  </a:lnTo>
                  <a:lnTo>
                    <a:pt x="1966" y="291"/>
                  </a:lnTo>
                  <a:lnTo>
                    <a:pt x="1948" y="297"/>
                  </a:lnTo>
                  <a:lnTo>
                    <a:pt x="1925" y="304"/>
                  </a:lnTo>
                  <a:lnTo>
                    <a:pt x="1901" y="311"/>
                  </a:lnTo>
                  <a:lnTo>
                    <a:pt x="1872" y="311"/>
                  </a:lnTo>
                  <a:lnTo>
                    <a:pt x="1849" y="311"/>
                  </a:lnTo>
                  <a:lnTo>
                    <a:pt x="1819" y="311"/>
                  </a:lnTo>
                  <a:lnTo>
                    <a:pt x="1796" y="311"/>
                  </a:lnTo>
                  <a:lnTo>
                    <a:pt x="1749" y="304"/>
                  </a:lnTo>
                  <a:lnTo>
                    <a:pt x="1702" y="297"/>
                  </a:lnTo>
                  <a:lnTo>
                    <a:pt x="1661" y="291"/>
                  </a:lnTo>
                  <a:lnTo>
                    <a:pt x="1626" y="291"/>
                  </a:lnTo>
                  <a:lnTo>
                    <a:pt x="1608" y="291"/>
                  </a:lnTo>
                  <a:lnTo>
                    <a:pt x="1620" y="284"/>
                  </a:lnTo>
                  <a:lnTo>
                    <a:pt x="1649" y="270"/>
                  </a:lnTo>
                  <a:lnTo>
                    <a:pt x="1684" y="235"/>
                  </a:lnTo>
                  <a:lnTo>
                    <a:pt x="1720" y="201"/>
                  </a:lnTo>
                  <a:lnTo>
                    <a:pt x="1755" y="180"/>
                  </a:lnTo>
                  <a:lnTo>
                    <a:pt x="1790" y="173"/>
                  </a:lnTo>
                  <a:lnTo>
                    <a:pt x="1825" y="166"/>
                  </a:lnTo>
                  <a:lnTo>
                    <a:pt x="1866" y="166"/>
                  </a:lnTo>
                  <a:lnTo>
                    <a:pt x="1919" y="173"/>
                  </a:lnTo>
                  <a:lnTo>
                    <a:pt x="1960" y="187"/>
                  </a:lnTo>
                  <a:lnTo>
                    <a:pt x="1978" y="187"/>
                  </a:lnTo>
                  <a:lnTo>
                    <a:pt x="1948" y="131"/>
                  </a:lnTo>
                  <a:lnTo>
                    <a:pt x="1907" y="76"/>
                  </a:lnTo>
                  <a:lnTo>
                    <a:pt x="1866" y="41"/>
                  </a:lnTo>
                  <a:lnTo>
                    <a:pt x="1831" y="21"/>
                  </a:lnTo>
                  <a:lnTo>
                    <a:pt x="1813" y="14"/>
                  </a:lnTo>
                  <a:lnTo>
                    <a:pt x="1784" y="14"/>
                  </a:lnTo>
                  <a:lnTo>
                    <a:pt x="1755" y="7"/>
                  </a:lnTo>
                  <a:lnTo>
                    <a:pt x="1720" y="0"/>
                  </a:lnTo>
                  <a:lnTo>
                    <a:pt x="1684" y="0"/>
                  </a:lnTo>
                  <a:lnTo>
                    <a:pt x="1643" y="0"/>
                  </a:lnTo>
                  <a:lnTo>
                    <a:pt x="1602" y="0"/>
                  </a:lnTo>
                  <a:lnTo>
                    <a:pt x="1561" y="7"/>
                  </a:lnTo>
                  <a:lnTo>
                    <a:pt x="1520" y="14"/>
                  </a:lnTo>
                  <a:lnTo>
                    <a:pt x="1479" y="21"/>
                  </a:lnTo>
                  <a:lnTo>
                    <a:pt x="1432" y="21"/>
                  </a:lnTo>
                  <a:lnTo>
                    <a:pt x="1391" y="21"/>
                  </a:lnTo>
                  <a:lnTo>
                    <a:pt x="1350" y="28"/>
                  </a:lnTo>
                  <a:lnTo>
                    <a:pt x="1315" y="28"/>
                  </a:lnTo>
                  <a:lnTo>
                    <a:pt x="1285" y="28"/>
                  </a:lnTo>
                  <a:lnTo>
                    <a:pt x="1262" y="35"/>
                  </a:lnTo>
                  <a:lnTo>
                    <a:pt x="1221" y="55"/>
                  </a:lnTo>
                  <a:lnTo>
                    <a:pt x="1186" y="76"/>
                  </a:lnTo>
                  <a:lnTo>
                    <a:pt x="1150" y="97"/>
                  </a:lnTo>
                  <a:lnTo>
                    <a:pt x="1115" y="104"/>
                  </a:lnTo>
                  <a:lnTo>
                    <a:pt x="1086" y="104"/>
                  </a:lnTo>
                  <a:lnTo>
                    <a:pt x="1068" y="111"/>
                  </a:lnTo>
                  <a:lnTo>
                    <a:pt x="1051" y="124"/>
                  </a:lnTo>
                  <a:lnTo>
                    <a:pt x="1021" y="138"/>
                  </a:lnTo>
                  <a:lnTo>
                    <a:pt x="1004" y="159"/>
                  </a:lnTo>
                  <a:lnTo>
                    <a:pt x="1009" y="180"/>
                  </a:lnTo>
                  <a:lnTo>
                    <a:pt x="1027" y="214"/>
                  </a:lnTo>
                  <a:lnTo>
                    <a:pt x="1039" y="249"/>
                  </a:lnTo>
                  <a:lnTo>
                    <a:pt x="1033" y="270"/>
                  </a:lnTo>
                  <a:lnTo>
                    <a:pt x="1009" y="270"/>
                  </a:lnTo>
                  <a:lnTo>
                    <a:pt x="974" y="270"/>
                  </a:lnTo>
                  <a:lnTo>
                    <a:pt x="933" y="277"/>
                  </a:lnTo>
                  <a:lnTo>
                    <a:pt x="892" y="291"/>
                  </a:lnTo>
                  <a:lnTo>
                    <a:pt x="863" y="291"/>
                  </a:lnTo>
                  <a:lnTo>
                    <a:pt x="833" y="291"/>
                  </a:lnTo>
                  <a:lnTo>
                    <a:pt x="810" y="284"/>
                  </a:lnTo>
                  <a:lnTo>
                    <a:pt x="781" y="284"/>
                  </a:lnTo>
                  <a:lnTo>
                    <a:pt x="739" y="291"/>
                  </a:lnTo>
                  <a:lnTo>
                    <a:pt x="704" y="297"/>
                  </a:lnTo>
                  <a:lnTo>
                    <a:pt x="687" y="304"/>
                  </a:lnTo>
                  <a:lnTo>
                    <a:pt x="669" y="304"/>
                  </a:lnTo>
                  <a:lnTo>
                    <a:pt x="628" y="297"/>
                  </a:lnTo>
                  <a:lnTo>
                    <a:pt x="575" y="297"/>
                  </a:lnTo>
                  <a:lnTo>
                    <a:pt x="528" y="311"/>
                  </a:lnTo>
                  <a:close/>
                </a:path>
              </a:pathLst>
            </a:custGeom>
            <a:solidFill>
              <a:srgbClr val="C0C0C0">
                <a:alpha val="79999"/>
              </a:srgbClr>
            </a:solidFill>
            <a:ln>
              <a:noFill/>
            </a:ln>
            <a:effectLst>
              <a:outerShdw dist="17961" dir="2700000" algn="ctr" rotWithShape="0">
                <a:srgbClr val="0000FF"/>
              </a:outerShdw>
            </a:effectLst>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5" name="Freeform 8"/>
            <p:cNvSpPr>
              <a:spLocks/>
            </p:cNvSpPr>
            <p:nvPr/>
          </p:nvSpPr>
          <p:spPr bwMode="auto">
            <a:xfrm>
              <a:off x="3680" y="2491"/>
              <a:ext cx="1238" cy="755"/>
            </a:xfrm>
            <a:custGeom>
              <a:avLst/>
              <a:gdLst>
                <a:gd name="T0" fmla="*/ 1232 w 1238"/>
                <a:gd name="T1" fmla="*/ 69 h 755"/>
                <a:gd name="T2" fmla="*/ 1139 w 1238"/>
                <a:gd name="T3" fmla="*/ 69 h 755"/>
                <a:gd name="T4" fmla="*/ 1004 w 1238"/>
                <a:gd name="T5" fmla="*/ 63 h 755"/>
                <a:gd name="T6" fmla="*/ 880 w 1238"/>
                <a:gd name="T7" fmla="*/ 56 h 755"/>
                <a:gd name="T8" fmla="*/ 810 w 1238"/>
                <a:gd name="T9" fmla="*/ 35 h 755"/>
                <a:gd name="T10" fmla="*/ 693 w 1238"/>
                <a:gd name="T11" fmla="*/ 14 h 755"/>
                <a:gd name="T12" fmla="*/ 552 w 1238"/>
                <a:gd name="T13" fmla="*/ 0 h 755"/>
                <a:gd name="T14" fmla="*/ 440 w 1238"/>
                <a:gd name="T15" fmla="*/ 14 h 755"/>
                <a:gd name="T16" fmla="*/ 376 w 1238"/>
                <a:gd name="T17" fmla="*/ 49 h 755"/>
                <a:gd name="T18" fmla="*/ 305 w 1238"/>
                <a:gd name="T19" fmla="*/ 69 h 755"/>
                <a:gd name="T20" fmla="*/ 235 w 1238"/>
                <a:gd name="T21" fmla="*/ 90 h 755"/>
                <a:gd name="T22" fmla="*/ 170 w 1238"/>
                <a:gd name="T23" fmla="*/ 104 h 755"/>
                <a:gd name="T24" fmla="*/ 106 w 1238"/>
                <a:gd name="T25" fmla="*/ 125 h 755"/>
                <a:gd name="T26" fmla="*/ 24 w 1238"/>
                <a:gd name="T27" fmla="*/ 125 h 755"/>
                <a:gd name="T28" fmla="*/ 6 w 1238"/>
                <a:gd name="T29" fmla="*/ 180 h 755"/>
                <a:gd name="T30" fmla="*/ 65 w 1238"/>
                <a:gd name="T31" fmla="*/ 229 h 755"/>
                <a:gd name="T32" fmla="*/ 123 w 1238"/>
                <a:gd name="T33" fmla="*/ 263 h 755"/>
                <a:gd name="T34" fmla="*/ 200 w 1238"/>
                <a:gd name="T35" fmla="*/ 284 h 755"/>
                <a:gd name="T36" fmla="*/ 270 w 1238"/>
                <a:gd name="T37" fmla="*/ 339 h 755"/>
                <a:gd name="T38" fmla="*/ 305 w 1238"/>
                <a:gd name="T39" fmla="*/ 422 h 755"/>
                <a:gd name="T40" fmla="*/ 217 w 1238"/>
                <a:gd name="T41" fmla="*/ 492 h 755"/>
                <a:gd name="T42" fmla="*/ 170 w 1238"/>
                <a:gd name="T43" fmla="*/ 582 h 755"/>
                <a:gd name="T44" fmla="*/ 153 w 1238"/>
                <a:gd name="T45" fmla="*/ 720 h 755"/>
                <a:gd name="T46" fmla="*/ 323 w 1238"/>
                <a:gd name="T47" fmla="*/ 727 h 755"/>
                <a:gd name="T48" fmla="*/ 376 w 1238"/>
                <a:gd name="T49" fmla="*/ 755 h 755"/>
                <a:gd name="T50" fmla="*/ 423 w 1238"/>
                <a:gd name="T51" fmla="*/ 734 h 755"/>
                <a:gd name="T52" fmla="*/ 475 w 1238"/>
                <a:gd name="T53" fmla="*/ 699 h 755"/>
                <a:gd name="T54" fmla="*/ 540 w 1238"/>
                <a:gd name="T55" fmla="*/ 651 h 755"/>
                <a:gd name="T56" fmla="*/ 581 w 1238"/>
                <a:gd name="T57" fmla="*/ 609 h 755"/>
                <a:gd name="T58" fmla="*/ 587 w 1238"/>
                <a:gd name="T59" fmla="*/ 568 h 755"/>
                <a:gd name="T60" fmla="*/ 587 w 1238"/>
                <a:gd name="T61" fmla="*/ 492 h 755"/>
                <a:gd name="T62" fmla="*/ 610 w 1238"/>
                <a:gd name="T63" fmla="*/ 402 h 755"/>
                <a:gd name="T64" fmla="*/ 657 w 1238"/>
                <a:gd name="T65" fmla="*/ 325 h 755"/>
                <a:gd name="T66" fmla="*/ 722 w 1238"/>
                <a:gd name="T67" fmla="*/ 339 h 755"/>
                <a:gd name="T68" fmla="*/ 775 w 1238"/>
                <a:gd name="T69" fmla="*/ 409 h 755"/>
                <a:gd name="T70" fmla="*/ 792 w 1238"/>
                <a:gd name="T71" fmla="*/ 478 h 755"/>
                <a:gd name="T72" fmla="*/ 828 w 1238"/>
                <a:gd name="T73" fmla="*/ 498 h 755"/>
                <a:gd name="T74" fmla="*/ 904 w 1238"/>
                <a:gd name="T75" fmla="*/ 450 h 755"/>
                <a:gd name="T76" fmla="*/ 968 w 1238"/>
                <a:gd name="T77" fmla="*/ 353 h 755"/>
                <a:gd name="T78" fmla="*/ 1051 w 1238"/>
                <a:gd name="T79" fmla="*/ 236 h 755"/>
                <a:gd name="T80" fmla="*/ 1168 w 1238"/>
                <a:gd name="T81" fmla="*/ 118 h 75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238"/>
                <a:gd name="T124" fmla="*/ 0 h 755"/>
                <a:gd name="T125" fmla="*/ 1238 w 1238"/>
                <a:gd name="T126" fmla="*/ 755 h 75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238" h="755">
                  <a:moveTo>
                    <a:pt x="1238" y="76"/>
                  </a:moveTo>
                  <a:lnTo>
                    <a:pt x="1232" y="69"/>
                  </a:lnTo>
                  <a:lnTo>
                    <a:pt x="1197" y="69"/>
                  </a:lnTo>
                  <a:lnTo>
                    <a:pt x="1139" y="69"/>
                  </a:lnTo>
                  <a:lnTo>
                    <a:pt x="1074" y="69"/>
                  </a:lnTo>
                  <a:lnTo>
                    <a:pt x="1004" y="63"/>
                  </a:lnTo>
                  <a:lnTo>
                    <a:pt x="939" y="63"/>
                  </a:lnTo>
                  <a:lnTo>
                    <a:pt x="880" y="56"/>
                  </a:lnTo>
                  <a:lnTo>
                    <a:pt x="845" y="49"/>
                  </a:lnTo>
                  <a:lnTo>
                    <a:pt x="810" y="35"/>
                  </a:lnTo>
                  <a:lnTo>
                    <a:pt x="757" y="28"/>
                  </a:lnTo>
                  <a:lnTo>
                    <a:pt x="693" y="14"/>
                  </a:lnTo>
                  <a:lnTo>
                    <a:pt x="622" y="7"/>
                  </a:lnTo>
                  <a:lnTo>
                    <a:pt x="552" y="0"/>
                  </a:lnTo>
                  <a:lnTo>
                    <a:pt x="493" y="7"/>
                  </a:lnTo>
                  <a:lnTo>
                    <a:pt x="440" y="14"/>
                  </a:lnTo>
                  <a:lnTo>
                    <a:pt x="405" y="28"/>
                  </a:lnTo>
                  <a:lnTo>
                    <a:pt x="376" y="49"/>
                  </a:lnTo>
                  <a:lnTo>
                    <a:pt x="340" y="63"/>
                  </a:lnTo>
                  <a:lnTo>
                    <a:pt x="305" y="69"/>
                  </a:lnTo>
                  <a:lnTo>
                    <a:pt x="270" y="76"/>
                  </a:lnTo>
                  <a:lnTo>
                    <a:pt x="235" y="90"/>
                  </a:lnTo>
                  <a:lnTo>
                    <a:pt x="200" y="97"/>
                  </a:lnTo>
                  <a:lnTo>
                    <a:pt x="170" y="104"/>
                  </a:lnTo>
                  <a:lnTo>
                    <a:pt x="147" y="111"/>
                  </a:lnTo>
                  <a:lnTo>
                    <a:pt x="106" y="125"/>
                  </a:lnTo>
                  <a:lnTo>
                    <a:pt x="59" y="125"/>
                  </a:lnTo>
                  <a:lnTo>
                    <a:pt x="24" y="125"/>
                  </a:lnTo>
                  <a:lnTo>
                    <a:pt x="0" y="146"/>
                  </a:lnTo>
                  <a:lnTo>
                    <a:pt x="6" y="180"/>
                  </a:lnTo>
                  <a:lnTo>
                    <a:pt x="29" y="208"/>
                  </a:lnTo>
                  <a:lnTo>
                    <a:pt x="65" y="229"/>
                  </a:lnTo>
                  <a:lnTo>
                    <a:pt x="94" y="249"/>
                  </a:lnTo>
                  <a:lnTo>
                    <a:pt x="123" y="263"/>
                  </a:lnTo>
                  <a:lnTo>
                    <a:pt x="158" y="270"/>
                  </a:lnTo>
                  <a:lnTo>
                    <a:pt x="200" y="284"/>
                  </a:lnTo>
                  <a:lnTo>
                    <a:pt x="235" y="305"/>
                  </a:lnTo>
                  <a:lnTo>
                    <a:pt x="270" y="339"/>
                  </a:lnTo>
                  <a:lnTo>
                    <a:pt x="299" y="381"/>
                  </a:lnTo>
                  <a:lnTo>
                    <a:pt x="305" y="422"/>
                  </a:lnTo>
                  <a:lnTo>
                    <a:pt x="270" y="457"/>
                  </a:lnTo>
                  <a:lnTo>
                    <a:pt x="217" y="492"/>
                  </a:lnTo>
                  <a:lnTo>
                    <a:pt x="188" y="540"/>
                  </a:lnTo>
                  <a:lnTo>
                    <a:pt x="170" y="582"/>
                  </a:lnTo>
                  <a:lnTo>
                    <a:pt x="164" y="602"/>
                  </a:lnTo>
                  <a:lnTo>
                    <a:pt x="153" y="720"/>
                  </a:lnTo>
                  <a:lnTo>
                    <a:pt x="311" y="720"/>
                  </a:lnTo>
                  <a:lnTo>
                    <a:pt x="323" y="727"/>
                  </a:lnTo>
                  <a:lnTo>
                    <a:pt x="346" y="741"/>
                  </a:lnTo>
                  <a:lnTo>
                    <a:pt x="376" y="755"/>
                  </a:lnTo>
                  <a:lnTo>
                    <a:pt x="405" y="748"/>
                  </a:lnTo>
                  <a:lnTo>
                    <a:pt x="423" y="734"/>
                  </a:lnTo>
                  <a:lnTo>
                    <a:pt x="446" y="720"/>
                  </a:lnTo>
                  <a:lnTo>
                    <a:pt x="475" y="699"/>
                  </a:lnTo>
                  <a:lnTo>
                    <a:pt x="505" y="671"/>
                  </a:lnTo>
                  <a:lnTo>
                    <a:pt x="540" y="651"/>
                  </a:lnTo>
                  <a:lnTo>
                    <a:pt x="563" y="630"/>
                  </a:lnTo>
                  <a:lnTo>
                    <a:pt x="581" y="609"/>
                  </a:lnTo>
                  <a:lnTo>
                    <a:pt x="587" y="595"/>
                  </a:lnTo>
                  <a:lnTo>
                    <a:pt x="587" y="568"/>
                  </a:lnTo>
                  <a:lnTo>
                    <a:pt x="581" y="533"/>
                  </a:lnTo>
                  <a:lnTo>
                    <a:pt x="587" y="492"/>
                  </a:lnTo>
                  <a:lnTo>
                    <a:pt x="593" y="450"/>
                  </a:lnTo>
                  <a:lnTo>
                    <a:pt x="610" y="402"/>
                  </a:lnTo>
                  <a:lnTo>
                    <a:pt x="634" y="353"/>
                  </a:lnTo>
                  <a:lnTo>
                    <a:pt x="657" y="325"/>
                  </a:lnTo>
                  <a:lnTo>
                    <a:pt x="687" y="319"/>
                  </a:lnTo>
                  <a:lnTo>
                    <a:pt x="722" y="339"/>
                  </a:lnTo>
                  <a:lnTo>
                    <a:pt x="751" y="374"/>
                  </a:lnTo>
                  <a:lnTo>
                    <a:pt x="775" y="409"/>
                  </a:lnTo>
                  <a:lnTo>
                    <a:pt x="786" y="450"/>
                  </a:lnTo>
                  <a:lnTo>
                    <a:pt x="792" y="478"/>
                  </a:lnTo>
                  <a:lnTo>
                    <a:pt x="804" y="492"/>
                  </a:lnTo>
                  <a:lnTo>
                    <a:pt x="828" y="498"/>
                  </a:lnTo>
                  <a:lnTo>
                    <a:pt x="869" y="478"/>
                  </a:lnTo>
                  <a:lnTo>
                    <a:pt x="904" y="450"/>
                  </a:lnTo>
                  <a:lnTo>
                    <a:pt x="933" y="409"/>
                  </a:lnTo>
                  <a:lnTo>
                    <a:pt x="968" y="353"/>
                  </a:lnTo>
                  <a:lnTo>
                    <a:pt x="1009" y="298"/>
                  </a:lnTo>
                  <a:lnTo>
                    <a:pt x="1051" y="236"/>
                  </a:lnTo>
                  <a:lnTo>
                    <a:pt x="1103" y="173"/>
                  </a:lnTo>
                  <a:lnTo>
                    <a:pt x="1168" y="118"/>
                  </a:lnTo>
                  <a:lnTo>
                    <a:pt x="1238" y="76"/>
                  </a:lnTo>
                  <a:close/>
                </a:path>
              </a:pathLst>
            </a:custGeom>
            <a:solidFill>
              <a:srgbClr val="C0C0C0">
                <a:alpha val="79999"/>
              </a:srgbClr>
            </a:solidFill>
            <a:ln>
              <a:noFill/>
            </a:ln>
            <a:effectLst>
              <a:outerShdw dist="17961" dir="2700000" algn="ctr" rotWithShape="0">
                <a:srgbClr val="0000FF"/>
              </a:outerShdw>
            </a:effectLst>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6" name="Freeform 9"/>
            <p:cNvSpPr>
              <a:spLocks/>
            </p:cNvSpPr>
            <p:nvPr/>
          </p:nvSpPr>
          <p:spPr bwMode="auto">
            <a:xfrm>
              <a:off x="2588" y="3661"/>
              <a:ext cx="623" cy="380"/>
            </a:xfrm>
            <a:custGeom>
              <a:avLst/>
              <a:gdLst>
                <a:gd name="T0" fmla="*/ 65 w 623"/>
                <a:gd name="T1" fmla="*/ 27 h 380"/>
                <a:gd name="T2" fmla="*/ 94 w 623"/>
                <a:gd name="T3" fmla="*/ 14 h 380"/>
                <a:gd name="T4" fmla="*/ 130 w 623"/>
                <a:gd name="T5" fmla="*/ 0 h 380"/>
                <a:gd name="T6" fmla="*/ 171 w 623"/>
                <a:gd name="T7" fmla="*/ 0 h 380"/>
                <a:gd name="T8" fmla="*/ 206 w 623"/>
                <a:gd name="T9" fmla="*/ 0 h 380"/>
                <a:gd name="T10" fmla="*/ 247 w 623"/>
                <a:gd name="T11" fmla="*/ 7 h 380"/>
                <a:gd name="T12" fmla="*/ 276 w 623"/>
                <a:gd name="T13" fmla="*/ 14 h 380"/>
                <a:gd name="T14" fmla="*/ 306 w 623"/>
                <a:gd name="T15" fmla="*/ 27 h 380"/>
                <a:gd name="T16" fmla="*/ 329 w 623"/>
                <a:gd name="T17" fmla="*/ 41 h 380"/>
                <a:gd name="T18" fmla="*/ 347 w 623"/>
                <a:gd name="T19" fmla="*/ 55 h 380"/>
                <a:gd name="T20" fmla="*/ 364 w 623"/>
                <a:gd name="T21" fmla="*/ 76 h 380"/>
                <a:gd name="T22" fmla="*/ 382 w 623"/>
                <a:gd name="T23" fmla="*/ 90 h 380"/>
                <a:gd name="T24" fmla="*/ 405 w 623"/>
                <a:gd name="T25" fmla="*/ 104 h 380"/>
                <a:gd name="T26" fmla="*/ 429 w 623"/>
                <a:gd name="T27" fmla="*/ 117 h 380"/>
                <a:gd name="T28" fmla="*/ 458 w 623"/>
                <a:gd name="T29" fmla="*/ 131 h 380"/>
                <a:gd name="T30" fmla="*/ 482 w 623"/>
                <a:gd name="T31" fmla="*/ 138 h 380"/>
                <a:gd name="T32" fmla="*/ 511 w 623"/>
                <a:gd name="T33" fmla="*/ 138 h 380"/>
                <a:gd name="T34" fmla="*/ 558 w 623"/>
                <a:gd name="T35" fmla="*/ 159 h 380"/>
                <a:gd name="T36" fmla="*/ 593 w 623"/>
                <a:gd name="T37" fmla="*/ 207 h 380"/>
                <a:gd name="T38" fmla="*/ 617 w 623"/>
                <a:gd name="T39" fmla="*/ 263 h 380"/>
                <a:gd name="T40" fmla="*/ 623 w 623"/>
                <a:gd name="T41" fmla="*/ 283 h 380"/>
                <a:gd name="T42" fmla="*/ 617 w 623"/>
                <a:gd name="T43" fmla="*/ 283 h 380"/>
                <a:gd name="T44" fmla="*/ 605 w 623"/>
                <a:gd name="T45" fmla="*/ 290 h 380"/>
                <a:gd name="T46" fmla="*/ 581 w 623"/>
                <a:gd name="T47" fmla="*/ 297 h 380"/>
                <a:gd name="T48" fmla="*/ 558 w 623"/>
                <a:gd name="T49" fmla="*/ 311 h 380"/>
                <a:gd name="T50" fmla="*/ 529 w 623"/>
                <a:gd name="T51" fmla="*/ 318 h 380"/>
                <a:gd name="T52" fmla="*/ 493 w 623"/>
                <a:gd name="T53" fmla="*/ 318 h 380"/>
                <a:gd name="T54" fmla="*/ 464 w 623"/>
                <a:gd name="T55" fmla="*/ 325 h 380"/>
                <a:gd name="T56" fmla="*/ 435 w 623"/>
                <a:gd name="T57" fmla="*/ 318 h 380"/>
                <a:gd name="T58" fmla="*/ 405 w 623"/>
                <a:gd name="T59" fmla="*/ 311 h 380"/>
                <a:gd name="T60" fmla="*/ 370 w 623"/>
                <a:gd name="T61" fmla="*/ 318 h 380"/>
                <a:gd name="T62" fmla="*/ 335 w 623"/>
                <a:gd name="T63" fmla="*/ 325 h 380"/>
                <a:gd name="T64" fmla="*/ 300 w 623"/>
                <a:gd name="T65" fmla="*/ 339 h 380"/>
                <a:gd name="T66" fmla="*/ 265 w 623"/>
                <a:gd name="T67" fmla="*/ 353 h 380"/>
                <a:gd name="T68" fmla="*/ 241 w 623"/>
                <a:gd name="T69" fmla="*/ 360 h 380"/>
                <a:gd name="T70" fmla="*/ 223 w 623"/>
                <a:gd name="T71" fmla="*/ 373 h 380"/>
                <a:gd name="T72" fmla="*/ 218 w 623"/>
                <a:gd name="T73" fmla="*/ 373 h 380"/>
                <a:gd name="T74" fmla="*/ 188 w 623"/>
                <a:gd name="T75" fmla="*/ 380 h 380"/>
                <a:gd name="T76" fmla="*/ 135 w 623"/>
                <a:gd name="T77" fmla="*/ 380 h 380"/>
                <a:gd name="T78" fmla="*/ 77 w 623"/>
                <a:gd name="T79" fmla="*/ 380 h 380"/>
                <a:gd name="T80" fmla="*/ 47 w 623"/>
                <a:gd name="T81" fmla="*/ 353 h 380"/>
                <a:gd name="T82" fmla="*/ 59 w 623"/>
                <a:gd name="T83" fmla="*/ 304 h 380"/>
                <a:gd name="T84" fmla="*/ 89 w 623"/>
                <a:gd name="T85" fmla="*/ 249 h 380"/>
                <a:gd name="T86" fmla="*/ 112 w 623"/>
                <a:gd name="T87" fmla="*/ 207 h 380"/>
                <a:gd name="T88" fmla="*/ 124 w 623"/>
                <a:gd name="T89" fmla="*/ 193 h 380"/>
                <a:gd name="T90" fmla="*/ 0 w 623"/>
                <a:gd name="T91" fmla="*/ 97 h 380"/>
                <a:gd name="T92" fmla="*/ 0 w 623"/>
                <a:gd name="T93" fmla="*/ 97 h 380"/>
                <a:gd name="T94" fmla="*/ 6 w 623"/>
                <a:gd name="T95" fmla="*/ 83 h 380"/>
                <a:gd name="T96" fmla="*/ 24 w 623"/>
                <a:gd name="T97" fmla="*/ 62 h 380"/>
                <a:gd name="T98" fmla="*/ 65 w 623"/>
                <a:gd name="T99" fmla="*/ 27 h 380"/>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623"/>
                <a:gd name="T151" fmla="*/ 0 h 380"/>
                <a:gd name="T152" fmla="*/ 623 w 623"/>
                <a:gd name="T153" fmla="*/ 380 h 380"/>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623" h="380">
                  <a:moveTo>
                    <a:pt x="65" y="27"/>
                  </a:moveTo>
                  <a:lnTo>
                    <a:pt x="94" y="14"/>
                  </a:lnTo>
                  <a:lnTo>
                    <a:pt x="130" y="0"/>
                  </a:lnTo>
                  <a:lnTo>
                    <a:pt x="171" y="0"/>
                  </a:lnTo>
                  <a:lnTo>
                    <a:pt x="206" y="0"/>
                  </a:lnTo>
                  <a:lnTo>
                    <a:pt x="247" y="7"/>
                  </a:lnTo>
                  <a:lnTo>
                    <a:pt x="276" y="14"/>
                  </a:lnTo>
                  <a:lnTo>
                    <a:pt x="306" y="27"/>
                  </a:lnTo>
                  <a:lnTo>
                    <a:pt x="329" y="41"/>
                  </a:lnTo>
                  <a:lnTo>
                    <a:pt x="347" y="55"/>
                  </a:lnTo>
                  <a:lnTo>
                    <a:pt x="364" y="76"/>
                  </a:lnTo>
                  <a:lnTo>
                    <a:pt x="382" y="90"/>
                  </a:lnTo>
                  <a:lnTo>
                    <a:pt x="405" y="104"/>
                  </a:lnTo>
                  <a:lnTo>
                    <a:pt x="429" y="117"/>
                  </a:lnTo>
                  <a:lnTo>
                    <a:pt x="458" y="131"/>
                  </a:lnTo>
                  <a:lnTo>
                    <a:pt x="482" y="138"/>
                  </a:lnTo>
                  <a:lnTo>
                    <a:pt x="511" y="138"/>
                  </a:lnTo>
                  <a:lnTo>
                    <a:pt x="558" y="159"/>
                  </a:lnTo>
                  <a:lnTo>
                    <a:pt x="593" y="207"/>
                  </a:lnTo>
                  <a:lnTo>
                    <a:pt x="617" y="263"/>
                  </a:lnTo>
                  <a:lnTo>
                    <a:pt x="623" y="283"/>
                  </a:lnTo>
                  <a:lnTo>
                    <a:pt x="617" y="283"/>
                  </a:lnTo>
                  <a:lnTo>
                    <a:pt x="605" y="290"/>
                  </a:lnTo>
                  <a:lnTo>
                    <a:pt x="581" y="297"/>
                  </a:lnTo>
                  <a:lnTo>
                    <a:pt x="558" y="311"/>
                  </a:lnTo>
                  <a:lnTo>
                    <a:pt x="529" y="318"/>
                  </a:lnTo>
                  <a:lnTo>
                    <a:pt x="493" y="318"/>
                  </a:lnTo>
                  <a:lnTo>
                    <a:pt x="464" y="325"/>
                  </a:lnTo>
                  <a:lnTo>
                    <a:pt x="435" y="318"/>
                  </a:lnTo>
                  <a:lnTo>
                    <a:pt x="405" y="311"/>
                  </a:lnTo>
                  <a:lnTo>
                    <a:pt x="370" y="318"/>
                  </a:lnTo>
                  <a:lnTo>
                    <a:pt x="335" y="325"/>
                  </a:lnTo>
                  <a:lnTo>
                    <a:pt x="300" y="339"/>
                  </a:lnTo>
                  <a:lnTo>
                    <a:pt x="265" y="353"/>
                  </a:lnTo>
                  <a:lnTo>
                    <a:pt x="241" y="360"/>
                  </a:lnTo>
                  <a:lnTo>
                    <a:pt x="223" y="373"/>
                  </a:lnTo>
                  <a:lnTo>
                    <a:pt x="218" y="373"/>
                  </a:lnTo>
                  <a:lnTo>
                    <a:pt x="188" y="380"/>
                  </a:lnTo>
                  <a:lnTo>
                    <a:pt x="135" y="380"/>
                  </a:lnTo>
                  <a:lnTo>
                    <a:pt x="77" y="380"/>
                  </a:lnTo>
                  <a:lnTo>
                    <a:pt x="47" y="353"/>
                  </a:lnTo>
                  <a:lnTo>
                    <a:pt x="59" y="304"/>
                  </a:lnTo>
                  <a:lnTo>
                    <a:pt x="89" y="249"/>
                  </a:lnTo>
                  <a:lnTo>
                    <a:pt x="112" y="207"/>
                  </a:lnTo>
                  <a:lnTo>
                    <a:pt x="124" y="193"/>
                  </a:lnTo>
                  <a:lnTo>
                    <a:pt x="0" y="97"/>
                  </a:lnTo>
                  <a:lnTo>
                    <a:pt x="6" y="83"/>
                  </a:lnTo>
                  <a:lnTo>
                    <a:pt x="24" y="62"/>
                  </a:lnTo>
                  <a:lnTo>
                    <a:pt x="65" y="27"/>
                  </a:lnTo>
                  <a:close/>
                </a:path>
              </a:pathLst>
            </a:custGeom>
            <a:solidFill>
              <a:srgbClr val="C0C0C0">
                <a:alpha val="79999"/>
              </a:srgbClr>
            </a:solidFill>
            <a:ln>
              <a:noFill/>
            </a:ln>
            <a:effectLst>
              <a:outerShdw dist="17961" dir="2700000" algn="ctr" rotWithShape="0">
                <a:srgbClr val="0000FF"/>
              </a:outerShdw>
            </a:effectLst>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7" name="Freeform 10"/>
            <p:cNvSpPr>
              <a:spLocks/>
            </p:cNvSpPr>
            <p:nvPr/>
          </p:nvSpPr>
          <p:spPr bwMode="auto">
            <a:xfrm>
              <a:off x="6315" y="4090"/>
              <a:ext cx="481" cy="297"/>
            </a:xfrm>
            <a:custGeom>
              <a:avLst/>
              <a:gdLst>
                <a:gd name="T0" fmla="*/ 188 w 481"/>
                <a:gd name="T1" fmla="*/ 90 h 297"/>
                <a:gd name="T2" fmla="*/ 194 w 481"/>
                <a:gd name="T3" fmla="*/ 124 h 297"/>
                <a:gd name="T4" fmla="*/ 217 w 481"/>
                <a:gd name="T5" fmla="*/ 131 h 297"/>
                <a:gd name="T6" fmla="*/ 252 w 481"/>
                <a:gd name="T7" fmla="*/ 117 h 297"/>
                <a:gd name="T8" fmla="*/ 288 w 481"/>
                <a:gd name="T9" fmla="*/ 90 h 297"/>
                <a:gd name="T10" fmla="*/ 329 w 481"/>
                <a:gd name="T11" fmla="*/ 62 h 297"/>
                <a:gd name="T12" fmla="*/ 370 w 481"/>
                <a:gd name="T13" fmla="*/ 27 h 297"/>
                <a:gd name="T14" fmla="*/ 405 w 481"/>
                <a:gd name="T15" fmla="*/ 14 h 297"/>
                <a:gd name="T16" fmla="*/ 434 w 481"/>
                <a:gd name="T17" fmla="*/ 14 h 297"/>
                <a:gd name="T18" fmla="*/ 470 w 481"/>
                <a:gd name="T19" fmla="*/ 62 h 297"/>
                <a:gd name="T20" fmla="*/ 481 w 481"/>
                <a:gd name="T21" fmla="*/ 131 h 297"/>
                <a:gd name="T22" fmla="*/ 481 w 481"/>
                <a:gd name="T23" fmla="*/ 187 h 297"/>
                <a:gd name="T24" fmla="*/ 481 w 481"/>
                <a:gd name="T25" fmla="*/ 214 h 297"/>
                <a:gd name="T26" fmla="*/ 470 w 481"/>
                <a:gd name="T27" fmla="*/ 228 h 297"/>
                <a:gd name="T28" fmla="*/ 440 w 481"/>
                <a:gd name="T29" fmla="*/ 249 h 297"/>
                <a:gd name="T30" fmla="*/ 387 w 481"/>
                <a:gd name="T31" fmla="*/ 277 h 297"/>
                <a:gd name="T32" fmla="*/ 329 w 481"/>
                <a:gd name="T33" fmla="*/ 290 h 297"/>
                <a:gd name="T34" fmla="*/ 293 w 481"/>
                <a:gd name="T35" fmla="*/ 290 h 297"/>
                <a:gd name="T36" fmla="*/ 258 w 481"/>
                <a:gd name="T37" fmla="*/ 290 h 297"/>
                <a:gd name="T38" fmla="*/ 223 w 481"/>
                <a:gd name="T39" fmla="*/ 297 h 297"/>
                <a:gd name="T40" fmla="*/ 188 w 481"/>
                <a:gd name="T41" fmla="*/ 290 h 297"/>
                <a:gd name="T42" fmla="*/ 159 w 481"/>
                <a:gd name="T43" fmla="*/ 290 h 297"/>
                <a:gd name="T44" fmla="*/ 135 w 481"/>
                <a:gd name="T45" fmla="*/ 283 h 297"/>
                <a:gd name="T46" fmla="*/ 123 w 481"/>
                <a:gd name="T47" fmla="*/ 277 h 297"/>
                <a:gd name="T48" fmla="*/ 112 w 481"/>
                <a:gd name="T49" fmla="*/ 256 h 297"/>
                <a:gd name="T50" fmla="*/ 88 w 481"/>
                <a:gd name="T51" fmla="*/ 221 h 297"/>
                <a:gd name="T52" fmla="*/ 47 w 481"/>
                <a:gd name="T53" fmla="*/ 187 h 297"/>
                <a:gd name="T54" fmla="*/ 18 w 481"/>
                <a:gd name="T55" fmla="*/ 173 h 297"/>
                <a:gd name="T56" fmla="*/ 0 w 481"/>
                <a:gd name="T57" fmla="*/ 166 h 297"/>
                <a:gd name="T58" fmla="*/ 0 w 481"/>
                <a:gd name="T59" fmla="*/ 145 h 297"/>
                <a:gd name="T60" fmla="*/ 6 w 481"/>
                <a:gd name="T61" fmla="*/ 90 h 297"/>
                <a:gd name="T62" fmla="*/ 29 w 481"/>
                <a:gd name="T63" fmla="*/ 34 h 297"/>
                <a:gd name="T64" fmla="*/ 65 w 481"/>
                <a:gd name="T65" fmla="*/ 0 h 297"/>
                <a:gd name="T66" fmla="*/ 112 w 481"/>
                <a:gd name="T67" fmla="*/ 0 h 297"/>
                <a:gd name="T68" fmla="*/ 147 w 481"/>
                <a:gd name="T69" fmla="*/ 14 h 297"/>
                <a:gd name="T70" fmla="*/ 176 w 481"/>
                <a:gd name="T71" fmla="*/ 48 h 297"/>
                <a:gd name="T72" fmla="*/ 188 w 481"/>
                <a:gd name="T73" fmla="*/ 90 h 29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81"/>
                <a:gd name="T112" fmla="*/ 0 h 297"/>
                <a:gd name="T113" fmla="*/ 481 w 481"/>
                <a:gd name="T114" fmla="*/ 297 h 29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81" h="297">
                  <a:moveTo>
                    <a:pt x="188" y="90"/>
                  </a:moveTo>
                  <a:lnTo>
                    <a:pt x="194" y="124"/>
                  </a:lnTo>
                  <a:lnTo>
                    <a:pt x="217" y="131"/>
                  </a:lnTo>
                  <a:lnTo>
                    <a:pt x="252" y="117"/>
                  </a:lnTo>
                  <a:lnTo>
                    <a:pt x="288" y="90"/>
                  </a:lnTo>
                  <a:lnTo>
                    <a:pt x="329" y="62"/>
                  </a:lnTo>
                  <a:lnTo>
                    <a:pt x="370" y="27"/>
                  </a:lnTo>
                  <a:lnTo>
                    <a:pt x="405" y="14"/>
                  </a:lnTo>
                  <a:lnTo>
                    <a:pt x="434" y="14"/>
                  </a:lnTo>
                  <a:lnTo>
                    <a:pt x="470" y="62"/>
                  </a:lnTo>
                  <a:lnTo>
                    <a:pt x="481" y="131"/>
                  </a:lnTo>
                  <a:lnTo>
                    <a:pt x="481" y="187"/>
                  </a:lnTo>
                  <a:lnTo>
                    <a:pt x="481" y="214"/>
                  </a:lnTo>
                  <a:lnTo>
                    <a:pt x="470" y="228"/>
                  </a:lnTo>
                  <a:lnTo>
                    <a:pt x="440" y="249"/>
                  </a:lnTo>
                  <a:lnTo>
                    <a:pt x="387" y="277"/>
                  </a:lnTo>
                  <a:lnTo>
                    <a:pt x="329" y="290"/>
                  </a:lnTo>
                  <a:lnTo>
                    <a:pt x="293" y="290"/>
                  </a:lnTo>
                  <a:lnTo>
                    <a:pt x="258" y="290"/>
                  </a:lnTo>
                  <a:lnTo>
                    <a:pt x="223" y="297"/>
                  </a:lnTo>
                  <a:lnTo>
                    <a:pt x="188" y="290"/>
                  </a:lnTo>
                  <a:lnTo>
                    <a:pt x="159" y="290"/>
                  </a:lnTo>
                  <a:lnTo>
                    <a:pt x="135" y="283"/>
                  </a:lnTo>
                  <a:lnTo>
                    <a:pt x="123" y="277"/>
                  </a:lnTo>
                  <a:lnTo>
                    <a:pt x="112" y="256"/>
                  </a:lnTo>
                  <a:lnTo>
                    <a:pt x="88" y="221"/>
                  </a:lnTo>
                  <a:lnTo>
                    <a:pt x="47" y="187"/>
                  </a:lnTo>
                  <a:lnTo>
                    <a:pt x="18" y="173"/>
                  </a:lnTo>
                  <a:lnTo>
                    <a:pt x="0" y="166"/>
                  </a:lnTo>
                  <a:lnTo>
                    <a:pt x="0" y="145"/>
                  </a:lnTo>
                  <a:lnTo>
                    <a:pt x="6" y="90"/>
                  </a:lnTo>
                  <a:lnTo>
                    <a:pt x="29" y="34"/>
                  </a:lnTo>
                  <a:lnTo>
                    <a:pt x="65" y="0"/>
                  </a:lnTo>
                  <a:lnTo>
                    <a:pt x="112" y="0"/>
                  </a:lnTo>
                  <a:lnTo>
                    <a:pt x="147" y="14"/>
                  </a:lnTo>
                  <a:lnTo>
                    <a:pt x="176" y="48"/>
                  </a:lnTo>
                  <a:lnTo>
                    <a:pt x="188" y="90"/>
                  </a:lnTo>
                  <a:close/>
                </a:path>
              </a:pathLst>
            </a:custGeom>
            <a:solidFill>
              <a:srgbClr val="C0C0C0">
                <a:alpha val="79999"/>
              </a:srgbClr>
            </a:solidFill>
            <a:ln>
              <a:noFill/>
            </a:ln>
            <a:effectLst>
              <a:outerShdw dist="17961" dir="2700000" algn="ctr" rotWithShape="0">
                <a:srgbClr val="0000FF"/>
              </a:outerShdw>
            </a:effectLst>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8" name="Freeform 11"/>
            <p:cNvSpPr>
              <a:spLocks/>
            </p:cNvSpPr>
            <p:nvPr/>
          </p:nvSpPr>
          <p:spPr bwMode="auto">
            <a:xfrm>
              <a:off x="7612" y="3045"/>
              <a:ext cx="7694" cy="2422"/>
            </a:xfrm>
            <a:custGeom>
              <a:avLst/>
              <a:gdLst>
                <a:gd name="T0" fmla="*/ 5816 w 7694"/>
                <a:gd name="T1" fmla="*/ 2048 h 2422"/>
                <a:gd name="T2" fmla="*/ 5652 w 7694"/>
                <a:gd name="T3" fmla="*/ 1792 h 2422"/>
                <a:gd name="T4" fmla="*/ 5916 w 7694"/>
                <a:gd name="T5" fmla="*/ 1550 h 2422"/>
                <a:gd name="T6" fmla="*/ 6074 w 7694"/>
                <a:gd name="T7" fmla="*/ 1647 h 2422"/>
                <a:gd name="T8" fmla="*/ 6279 w 7694"/>
                <a:gd name="T9" fmla="*/ 1640 h 2422"/>
                <a:gd name="T10" fmla="*/ 6450 w 7694"/>
                <a:gd name="T11" fmla="*/ 1529 h 2422"/>
                <a:gd name="T12" fmla="*/ 6626 w 7694"/>
                <a:gd name="T13" fmla="*/ 1501 h 2422"/>
                <a:gd name="T14" fmla="*/ 6485 w 7694"/>
                <a:gd name="T15" fmla="*/ 1688 h 2422"/>
                <a:gd name="T16" fmla="*/ 6414 w 7694"/>
                <a:gd name="T17" fmla="*/ 1896 h 2422"/>
                <a:gd name="T18" fmla="*/ 6555 w 7694"/>
                <a:gd name="T19" fmla="*/ 2097 h 2422"/>
                <a:gd name="T20" fmla="*/ 6720 w 7694"/>
                <a:gd name="T21" fmla="*/ 1889 h 2422"/>
                <a:gd name="T22" fmla="*/ 6855 w 7694"/>
                <a:gd name="T23" fmla="*/ 1585 h 2422"/>
                <a:gd name="T24" fmla="*/ 7195 w 7694"/>
                <a:gd name="T25" fmla="*/ 1467 h 2422"/>
                <a:gd name="T26" fmla="*/ 7400 w 7694"/>
                <a:gd name="T27" fmla="*/ 1232 h 2422"/>
                <a:gd name="T28" fmla="*/ 7682 w 7694"/>
                <a:gd name="T29" fmla="*/ 1031 h 2422"/>
                <a:gd name="T30" fmla="*/ 7518 w 7694"/>
                <a:gd name="T31" fmla="*/ 1038 h 2422"/>
                <a:gd name="T32" fmla="*/ 7342 w 7694"/>
                <a:gd name="T33" fmla="*/ 955 h 2422"/>
                <a:gd name="T34" fmla="*/ 7113 w 7694"/>
                <a:gd name="T35" fmla="*/ 823 h 2422"/>
                <a:gd name="T36" fmla="*/ 6907 w 7694"/>
                <a:gd name="T37" fmla="*/ 899 h 2422"/>
                <a:gd name="T38" fmla="*/ 6497 w 7694"/>
                <a:gd name="T39" fmla="*/ 768 h 2422"/>
                <a:gd name="T40" fmla="*/ 6086 w 7694"/>
                <a:gd name="T41" fmla="*/ 574 h 2422"/>
                <a:gd name="T42" fmla="*/ 5963 w 7694"/>
                <a:gd name="T43" fmla="*/ 470 h 2422"/>
                <a:gd name="T44" fmla="*/ 5652 w 7694"/>
                <a:gd name="T45" fmla="*/ 609 h 2422"/>
                <a:gd name="T46" fmla="*/ 5200 w 7694"/>
                <a:gd name="T47" fmla="*/ 540 h 2422"/>
                <a:gd name="T48" fmla="*/ 4771 w 7694"/>
                <a:gd name="T49" fmla="*/ 463 h 2422"/>
                <a:gd name="T50" fmla="*/ 4460 w 7694"/>
                <a:gd name="T51" fmla="*/ 533 h 2422"/>
                <a:gd name="T52" fmla="*/ 4472 w 7694"/>
                <a:gd name="T53" fmla="*/ 339 h 2422"/>
                <a:gd name="T54" fmla="*/ 4349 w 7694"/>
                <a:gd name="T55" fmla="*/ 41 h 2422"/>
                <a:gd name="T56" fmla="*/ 4149 w 7694"/>
                <a:gd name="T57" fmla="*/ 83 h 2422"/>
                <a:gd name="T58" fmla="*/ 3985 w 7694"/>
                <a:gd name="T59" fmla="*/ 201 h 2422"/>
                <a:gd name="T60" fmla="*/ 3732 w 7694"/>
                <a:gd name="T61" fmla="*/ 242 h 2422"/>
                <a:gd name="T62" fmla="*/ 3468 w 7694"/>
                <a:gd name="T63" fmla="*/ 367 h 2422"/>
                <a:gd name="T64" fmla="*/ 3298 w 7694"/>
                <a:gd name="T65" fmla="*/ 630 h 2422"/>
                <a:gd name="T66" fmla="*/ 3122 w 7694"/>
                <a:gd name="T67" fmla="*/ 657 h 2422"/>
                <a:gd name="T68" fmla="*/ 2876 w 7694"/>
                <a:gd name="T69" fmla="*/ 636 h 2422"/>
                <a:gd name="T70" fmla="*/ 2682 w 7694"/>
                <a:gd name="T71" fmla="*/ 809 h 2422"/>
                <a:gd name="T72" fmla="*/ 2435 w 7694"/>
                <a:gd name="T73" fmla="*/ 920 h 2422"/>
                <a:gd name="T74" fmla="*/ 2136 w 7694"/>
                <a:gd name="T75" fmla="*/ 899 h 2422"/>
                <a:gd name="T76" fmla="*/ 1907 w 7694"/>
                <a:gd name="T77" fmla="*/ 1121 h 2422"/>
                <a:gd name="T78" fmla="*/ 1620 w 7694"/>
                <a:gd name="T79" fmla="*/ 1155 h 2422"/>
                <a:gd name="T80" fmla="*/ 1602 w 7694"/>
                <a:gd name="T81" fmla="*/ 989 h 2422"/>
                <a:gd name="T82" fmla="*/ 1356 w 7694"/>
                <a:gd name="T83" fmla="*/ 920 h 2422"/>
                <a:gd name="T84" fmla="*/ 1197 w 7694"/>
                <a:gd name="T85" fmla="*/ 685 h 2422"/>
                <a:gd name="T86" fmla="*/ 921 w 7694"/>
                <a:gd name="T87" fmla="*/ 609 h 2422"/>
                <a:gd name="T88" fmla="*/ 604 w 7694"/>
                <a:gd name="T89" fmla="*/ 893 h 2422"/>
                <a:gd name="T90" fmla="*/ 293 w 7694"/>
                <a:gd name="T91" fmla="*/ 1211 h 2422"/>
                <a:gd name="T92" fmla="*/ 305 w 7694"/>
                <a:gd name="T93" fmla="*/ 1674 h 2422"/>
                <a:gd name="T94" fmla="*/ 522 w 7694"/>
                <a:gd name="T95" fmla="*/ 1751 h 2422"/>
                <a:gd name="T96" fmla="*/ 704 w 7694"/>
                <a:gd name="T97" fmla="*/ 1557 h 2422"/>
                <a:gd name="T98" fmla="*/ 728 w 7694"/>
                <a:gd name="T99" fmla="*/ 1176 h 2422"/>
                <a:gd name="T100" fmla="*/ 904 w 7694"/>
                <a:gd name="T101" fmla="*/ 1024 h 2422"/>
                <a:gd name="T102" fmla="*/ 974 w 7694"/>
                <a:gd name="T103" fmla="*/ 1086 h 2422"/>
                <a:gd name="T104" fmla="*/ 833 w 7694"/>
                <a:gd name="T105" fmla="*/ 1342 h 2422"/>
                <a:gd name="T106" fmla="*/ 1115 w 7694"/>
                <a:gd name="T107" fmla="*/ 1356 h 2422"/>
                <a:gd name="T108" fmla="*/ 1326 w 7694"/>
                <a:gd name="T109" fmla="*/ 1398 h 2422"/>
                <a:gd name="T110" fmla="*/ 1250 w 7694"/>
                <a:gd name="T111" fmla="*/ 1557 h 2422"/>
                <a:gd name="T112" fmla="*/ 1150 w 7694"/>
                <a:gd name="T113" fmla="*/ 1605 h 2422"/>
                <a:gd name="T114" fmla="*/ 916 w 7694"/>
                <a:gd name="T115" fmla="*/ 1633 h 2422"/>
                <a:gd name="T116" fmla="*/ 646 w 7694"/>
                <a:gd name="T117" fmla="*/ 1868 h 2422"/>
                <a:gd name="T118" fmla="*/ 264 w 7694"/>
                <a:gd name="T119" fmla="*/ 2014 h 2422"/>
                <a:gd name="T120" fmla="*/ 106 w 7694"/>
                <a:gd name="T121" fmla="*/ 2228 h 2422"/>
                <a:gd name="T122" fmla="*/ 0 w 7694"/>
                <a:gd name="T123" fmla="*/ 2422 h 2422"/>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7694"/>
                <a:gd name="T187" fmla="*/ 0 h 2422"/>
                <a:gd name="T188" fmla="*/ 7694 w 7694"/>
                <a:gd name="T189" fmla="*/ 2422 h 2422"/>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7694" h="2422">
                  <a:moveTo>
                    <a:pt x="5687" y="2422"/>
                  </a:moveTo>
                  <a:lnTo>
                    <a:pt x="5722" y="2346"/>
                  </a:lnTo>
                  <a:lnTo>
                    <a:pt x="5757" y="2249"/>
                  </a:lnTo>
                  <a:lnTo>
                    <a:pt x="5786" y="2159"/>
                  </a:lnTo>
                  <a:lnTo>
                    <a:pt x="5810" y="2104"/>
                  </a:lnTo>
                  <a:lnTo>
                    <a:pt x="5816" y="2048"/>
                  </a:lnTo>
                  <a:lnTo>
                    <a:pt x="5798" y="1979"/>
                  </a:lnTo>
                  <a:lnTo>
                    <a:pt x="5757" y="1924"/>
                  </a:lnTo>
                  <a:lnTo>
                    <a:pt x="5687" y="1903"/>
                  </a:lnTo>
                  <a:lnTo>
                    <a:pt x="5628" y="1889"/>
                  </a:lnTo>
                  <a:lnTo>
                    <a:pt x="5622" y="1847"/>
                  </a:lnTo>
                  <a:lnTo>
                    <a:pt x="5652" y="1792"/>
                  </a:lnTo>
                  <a:lnTo>
                    <a:pt x="5704" y="1723"/>
                  </a:lnTo>
                  <a:lnTo>
                    <a:pt x="5740" y="1688"/>
                  </a:lnTo>
                  <a:lnTo>
                    <a:pt x="5781" y="1647"/>
                  </a:lnTo>
                  <a:lnTo>
                    <a:pt x="5828" y="1612"/>
                  </a:lnTo>
                  <a:lnTo>
                    <a:pt x="5875" y="1578"/>
                  </a:lnTo>
                  <a:lnTo>
                    <a:pt x="5916" y="1550"/>
                  </a:lnTo>
                  <a:lnTo>
                    <a:pt x="5957" y="1529"/>
                  </a:lnTo>
                  <a:lnTo>
                    <a:pt x="5986" y="1529"/>
                  </a:lnTo>
                  <a:lnTo>
                    <a:pt x="5998" y="1536"/>
                  </a:lnTo>
                  <a:lnTo>
                    <a:pt x="6015" y="1585"/>
                  </a:lnTo>
                  <a:lnTo>
                    <a:pt x="6045" y="1626"/>
                  </a:lnTo>
                  <a:lnTo>
                    <a:pt x="6074" y="1647"/>
                  </a:lnTo>
                  <a:lnTo>
                    <a:pt x="6103" y="1633"/>
                  </a:lnTo>
                  <a:lnTo>
                    <a:pt x="6144" y="1591"/>
                  </a:lnTo>
                  <a:lnTo>
                    <a:pt x="6197" y="1564"/>
                  </a:lnTo>
                  <a:lnTo>
                    <a:pt x="6250" y="1564"/>
                  </a:lnTo>
                  <a:lnTo>
                    <a:pt x="6274" y="1591"/>
                  </a:lnTo>
                  <a:lnTo>
                    <a:pt x="6279" y="1640"/>
                  </a:lnTo>
                  <a:lnTo>
                    <a:pt x="6297" y="1674"/>
                  </a:lnTo>
                  <a:lnTo>
                    <a:pt x="6326" y="1681"/>
                  </a:lnTo>
                  <a:lnTo>
                    <a:pt x="6367" y="1647"/>
                  </a:lnTo>
                  <a:lnTo>
                    <a:pt x="6391" y="1612"/>
                  </a:lnTo>
                  <a:lnTo>
                    <a:pt x="6420" y="1571"/>
                  </a:lnTo>
                  <a:lnTo>
                    <a:pt x="6450" y="1529"/>
                  </a:lnTo>
                  <a:lnTo>
                    <a:pt x="6485" y="1488"/>
                  </a:lnTo>
                  <a:lnTo>
                    <a:pt x="6514" y="1453"/>
                  </a:lnTo>
                  <a:lnTo>
                    <a:pt x="6544" y="1432"/>
                  </a:lnTo>
                  <a:lnTo>
                    <a:pt x="6573" y="1425"/>
                  </a:lnTo>
                  <a:lnTo>
                    <a:pt x="6596" y="1446"/>
                  </a:lnTo>
                  <a:lnTo>
                    <a:pt x="6626" y="1501"/>
                  </a:lnTo>
                  <a:lnTo>
                    <a:pt x="6626" y="1536"/>
                  </a:lnTo>
                  <a:lnTo>
                    <a:pt x="6602" y="1564"/>
                  </a:lnTo>
                  <a:lnTo>
                    <a:pt x="6567" y="1612"/>
                  </a:lnTo>
                  <a:lnTo>
                    <a:pt x="6544" y="1640"/>
                  </a:lnTo>
                  <a:lnTo>
                    <a:pt x="6514" y="1668"/>
                  </a:lnTo>
                  <a:lnTo>
                    <a:pt x="6485" y="1688"/>
                  </a:lnTo>
                  <a:lnTo>
                    <a:pt x="6456" y="1709"/>
                  </a:lnTo>
                  <a:lnTo>
                    <a:pt x="6426" y="1737"/>
                  </a:lnTo>
                  <a:lnTo>
                    <a:pt x="6403" y="1758"/>
                  </a:lnTo>
                  <a:lnTo>
                    <a:pt x="6391" y="1785"/>
                  </a:lnTo>
                  <a:lnTo>
                    <a:pt x="6397" y="1813"/>
                  </a:lnTo>
                  <a:lnTo>
                    <a:pt x="6414" y="1896"/>
                  </a:lnTo>
                  <a:lnTo>
                    <a:pt x="6426" y="2000"/>
                  </a:lnTo>
                  <a:lnTo>
                    <a:pt x="6438" y="2090"/>
                  </a:lnTo>
                  <a:lnTo>
                    <a:pt x="6473" y="2138"/>
                  </a:lnTo>
                  <a:lnTo>
                    <a:pt x="6497" y="2138"/>
                  </a:lnTo>
                  <a:lnTo>
                    <a:pt x="6526" y="2124"/>
                  </a:lnTo>
                  <a:lnTo>
                    <a:pt x="6555" y="2097"/>
                  </a:lnTo>
                  <a:lnTo>
                    <a:pt x="6590" y="2069"/>
                  </a:lnTo>
                  <a:lnTo>
                    <a:pt x="6620" y="2027"/>
                  </a:lnTo>
                  <a:lnTo>
                    <a:pt x="6643" y="1993"/>
                  </a:lnTo>
                  <a:lnTo>
                    <a:pt x="6673" y="1965"/>
                  </a:lnTo>
                  <a:lnTo>
                    <a:pt x="6690" y="1937"/>
                  </a:lnTo>
                  <a:lnTo>
                    <a:pt x="6720" y="1889"/>
                  </a:lnTo>
                  <a:lnTo>
                    <a:pt x="6749" y="1820"/>
                  </a:lnTo>
                  <a:lnTo>
                    <a:pt x="6761" y="1758"/>
                  </a:lnTo>
                  <a:lnTo>
                    <a:pt x="6767" y="1702"/>
                  </a:lnTo>
                  <a:lnTo>
                    <a:pt x="6778" y="1661"/>
                  </a:lnTo>
                  <a:lnTo>
                    <a:pt x="6802" y="1619"/>
                  </a:lnTo>
                  <a:lnTo>
                    <a:pt x="6855" y="1585"/>
                  </a:lnTo>
                  <a:lnTo>
                    <a:pt x="6925" y="1557"/>
                  </a:lnTo>
                  <a:lnTo>
                    <a:pt x="6972" y="1543"/>
                  </a:lnTo>
                  <a:lnTo>
                    <a:pt x="7025" y="1529"/>
                  </a:lnTo>
                  <a:lnTo>
                    <a:pt x="7083" y="1508"/>
                  </a:lnTo>
                  <a:lnTo>
                    <a:pt x="7136" y="1488"/>
                  </a:lnTo>
                  <a:lnTo>
                    <a:pt x="7195" y="1467"/>
                  </a:lnTo>
                  <a:lnTo>
                    <a:pt x="7242" y="1446"/>
                  </a:lnTo>
                  <a:lnTo>
                    <a:pt x="7277" y="1418"/>
                  </a:lnTo>
                  <a:lnTo>
                    <a:pt x="7295" y="1391"/>
                  </a:lnTo>
                  <a:lnTo>
                    <a:pt x="7324" y="1335"/>
                  </a:lnTo>
                  <a:lnTo>
                    <a:pt x="7365" y="1273"/>
                  </a:lnTo>
                  <a:lnTo>
                    <a:pt x="7400" y="1232"/>
                  </a:lnTo>
                  <a:lnTo>
                    <a:pt x="7418" y="1211"/>
                  </a:lnTo>
                  <a:lnTo>
                    <a:pt x="7606" y="1377"/>
                  </a:lnTo>
                  <a:lnTo>
                    <a:pt x="7629" y="1294"/>
                  </a:lnTo>
                  <a:lnTo>
                    <a:pt x="7664" y="1190"/>
                  </a:lnTo>
                  <a:lnTo>
                    <a:pt x="7694" y="1086"/>
                  </a:lnTo>
                  <a:lnTo>
                    <a:pt x="7682" y="1031"/>
                  </a:lnTo>
                  <a:lnTo>
                    <a:pt x="7659" y="1017"/>
                  </a:lnTo>
                  <a:lnTo>
                    <a:pt x="7635" y="1017"/>
                  </a:lnTo>
                  <a:lnTo>
                    <a:pt x="7600" y="1017"/>
                  </a:lnTo>
                  <a:lnTo>
                    <a:pt x="7571" y="1024"/>
                  </a:lnTo>
                  <a:lnTo>
                    <a:pt x="7541" y="1031"/>
                  </a:lnTo>
                  <a:lnTo>
                    <a:pt x="7518" y="1038"/>
                  </a:lnTo>
                  <a:lnTo>
                    <a:pt x="7500" y="1045"/>
                  </a:lnTo>
                  <a:lnTo>
                    <a:pt x="7494" y="1045"/>
                  </a:lnTo>
                  <a:lnTo>
                    <a:pt x="7477" y="1045"/>
                  </a:lnTo>
                  <a:lnTo>
                    <a:pt x="7436" y="1031"/>
                  </a:lnTo>
                  <a:lnTo>
                    <a:pt x="7383" y="1003"/>
                  </a:lnTo>
                  <a:lnTo>
                    <a:pt x="7342" y="955"/>
                  </a:lnTo>
                  <a:lnTo>
                    <a:pt x="7318" y="927"/>
                  </a:lnTo>
                  <a:lnTo>
                    <a:pt x="7283" y="899"/>
                  </a:lnTo>
                  <a:lnTo>
                    <a:pt x="7242" y="872"/>
                  </a:lnTo>
                  <a:lnTo>
                    <a:pt x="7195" y="844"/>
                  </a:lnTo>
                  <a:lnTo>
                    <a:pt x="7154" y="830"/>
                  </a:lnTo>
                  <a:lnTo>
                    <a:pt x="7113" y="823"/>
                  </a:lnTo>
                  <a:lnTo>
                    <a:pt x="7078" y="823"/>
                  </a:lnTo>
                  <a:lnTo>
                    <a:pt x="7060" y="844"/>
                  </a:lnTo>
                  <a:lnTo>
                    <a:pt x="7042" y="872"/>
                  </a:lnTo>
                  <a:lnTo>
                    <a:pt x="7007" y="886"/>
                  </a:lnTo>
                  <a:lnTo>
                    <a:pt x="6960" y="899"/>
                  </a:lnTo>
                  <a:lnTo>
                    <a:pt x="6907" y="899"/>
                  </a:lnTo>
                  <a:lnTo>
                    <a:pt x="6843" y="899"/>
                  </a:lnTo>
                  <a:lnTo>
                    <a:pt x="6778" y="886"/>
                  </a:lnTo>
                  <a:lnTo>
                    <a:pt x="6708" y="872"/>
                  </a:lnTo>
                  <a:lnTo>
                    <a:pt x="6643" y="844"/>
                  </a:lnTo>
                  <a:lnTo>
                    <a:pt x="6573" y="809"/>
                  </a:lnTo>
                  <a:lnTo>
                    <a:pt x="6497" y="768"/>
                  </a:lnTo>
                  <a:lnTo>
                    <a:pt x="6414" y="720"/>
                  </a:lnTo>
                  <a:lnTo>
                    <a:pt x="6338" y="678"/>
                  </a:lnTo>
                  <a:lnTo>
                    <a:pt x="6256" y="630"/>
                  </a:lnTo>
                  <a:lnTo>
                    <a:pt x="6191" y="595"/>
                  </a:lnTo>
                  <a:lnTo>
                    <a:pt x="6127" y="574"/>
                  </a:lnTo>
                  <a:lnTo>
                    <a:pt x="6086" y="574"/>
                  </a:lnTo>
                  <a:lnTo>
                    <a:pt x="6056" y="574"/>
                  </a:lnTo>
                  <a:lnTo>
                    <a:pt x="6039" y="553"/>
                  </a:lnTo>
                  <a:lnTo>
                    <a:pt x="6021" y="533"/>
                  </a:lnTo>
                  <a:lnTo>
                    <a:pt x="6004" y="505"/>
                  </a:lnTo>
                  <a:lnTo>
                    <a:pt x="5986" y="484"/>
                  </a:lnTo>
                  <a:lnTo>
                    <a:pt x="5963" y="470"/>
                  </a:lnTo>
                  <a:lnTo>
                    <a:pt x="5933" y="463"/>
                  </a:lnTo>
                  <a:lnTo>
                    <a:pt x="5886" y="484"/>
                  </a:lnTo>
                  <a:lnTo>
                    <a:pt x="5833" y="512"/>
                  </a:lnTo>
                  <a:lnTo>
                    <a:pt x="5775" y="547"/>
                  </a:lnTo>
                  <a:lnTo>
                    <a:pt x="5716" y="581"/>
                  </a:lnTo>
                  <a:lnTo>
                    <a:pt x="5652" y="609"/>
                  </a:lnTo>
                  <a:lnTo>
                    <a:pt x="5587" y="630"/>
                  </a:lnTo>
                  <a:lnTo>
                    <a:pt x="5517" y="636"/>
                  </a:lnTo>
                  <a:lnTo>
                    <a:pt x="5440" y="630"/>
                  </a:lnTo>
                  <a:lnTo>
                    <a:pt x="5364" y="609"/>
                  </a:lnTo>
                  <a:lnTo>
                    <a:pt x="5282" y="574"/>
                  </a:lnTo>
                  <a:lnTo>
                    <a:pt x="5200" y="540"/>
                  </a:lnTo>
                  <a:lnTo>
                    <a:pt x="5112" y="512"/>
                  </a:lnTo>
                  <a:lnTo>
                    <a:pt x="5035" y="484"/>
                  </a:lnTo>
                  <a:lnTo>
                    <a:pt x="4953" y="463"/>
                  </a:lnTo>
                  <a:lnTo>
                    <a:pt x="4883" y="450"/>
                  </a:lnTo>
                  <a:lnTo>
                    <a:pt x="4824" y="450"/>
                  </a:lnTo>
                  <a:lnTo>
                    <a:pt x="4771" y="463"/>
                  </a:lnTo>
                  <a:lnTo>
                    <a:pt x="4724" y="484"/>
                  </a:lnTo>
                  <a:lnTo>
                    <a:pt x="4666" y="498"/>
                  </a:lnTo>
                  <a:lnTo>
                    <a:pt x="4613" y="512"/>
                  </a:lnTo>
                  <a:lnTo>
                    <a:pt x="4554" y="519"/>
                  </a:lnTo>
                  <a:lnTo>
                    <a:pt x="4501" y="533"/>
                  </a:lnTo>
                  <a:lnTo>
                    <a:pt x="4460" y="533"/>
                  </a:lnTo>
                  <a:lnTo>
                    <a:pt x="4437" y="540"/>
                  </a:lnTo>
                  <a:lnTo>
                    <a:pt x="4425" y="540"/>
                  </a:lnTo>
                  <a:lnTo>
                    <a:pt x="4472" y="477"/>
                  </a:lnTo>
                  <a:lnTo>
                    <a:pt x="4484" y="408"/>
                  </a:lnTo>
                  <a:lnTo>
                    <a:pt x="4478" y="360"/>
                  </a:lnTo>
                  <a:lnTo>
                    <a:pt x="4472" y="339"/>
                  </a:lnTo>
                  <a:lnTo>
                    <a:pt x="4607" y="284"/>
                  </a:lnTo>
                  <a:lnTo>
                    <a:pt x="4548" y="235"/>
                  </a:lnTo>
                  <a:lnTo>
                    <a:pt x="4495" y="187"/>
                  </a:lnTo>
                  <a:lnTo>
                    <a:pt x="4443" y="131"/>
                  </a:lnTo>
                  <a:lnTo>
                    <a:pt x="4396" y="83"/>
                  </a:lnTo>
                  <a:lnTo>
                    <a:pt x="4349" y="41"/>
                  </a:lnTo>
                  <a:lnTo>
                    <a:pt x="4308" y="14"/>
                  </a:lnTo>
                  <a:lnTo>
                    <a:pt x="4267" y="0"/>
                  </a:lnTo>
                  <a:lnTo>
                    <a:pt x="4237" y="7"/>
                  </a:lnTo>
                  <a:lnTo>
                    <a:pt x="4208" y="28"/>
                  </a:lnTo>
                  <a:lnTo>
                    <a:pt x="4178" y="55"/>
                  </a:lnTo>
                  <a:lnTo>
                    <a:pt x="4149" y="83"/>
                  </a:lnTo>
                  <a:lnTo>
                    <a:pt x="4126" y="117"/>
                  </a:lnTo>
                  <a:lnTo>
                    <a:pt x="4096" y="145"/>
                  </a:lnTo>
                  <a:lnTo>
                    <a:pt x="4073" y="166"/>
                  </a:lnTo>
                  <a:lnTo>
                    <a:pt x="4044" y="194"/>
                  </a:lnTo>
                  <a:lnTo>
                    <a:pt x="4020" y="207"/>
                  </a:lnTo>
                  <a:lnTo>
                    <a:pt x="3985" y="201"/>
                  </a:lnTo>
                  <a:lnTo>
                    <a:pt x="3950" y="166"/>
                  </a:lnTo>
                  <a:lnTo>
                    <a:pt x="3909" y="138"/>
                  </a:lnTo>
                  <a:lnTo>
                    <a:pt x="3850" y="152"/>
                  </a:lnTo>
                  <a:lnTo>
                    <a:pt x="3815" y="180"/>
                  </a:lnTo>
                  <a:lnTo>
                    <a:pt x="3774" y="214"/>
                  </a:lnTo>
                  <a:lnTo>
                    <a:pt x="3732" y="242"/>
                  </a:lnTo>
                  <a:lnTo>
                    <a:pt x="3691" y="277"/>
                  </a:lnTo>
                  <a:lnTo>
                    <a:pt x="3644" y="304"/>
                  </a:lnTo>
                  <a:lnTo>
                    <a:pt x="3603" y="325"/>
                  </a:lnTo>
                  <a:lnTo>
                    <a:pt x="3556" y="346"/>
                  </a:lnTo>
                  <a:lnTo>
                    <a:pt x="3509" y="353"/>
                  </a:lnTo>
                  <a:lnTo>
                    <a:pt x="3468" y="367"/>
                  </a:lnTo>
                  <a:lnTo>
                    <a:pt x="3433" y="401"/>
                  </a:lnTo>
                  <a:lnTo>
                    <a:pt x="3404" y="443"/>
                  </a:lnTo>
                  <a:lnTo>
                    <a:pt x="3374" y="484"/>
                  </a:lnTo>
                  <a:lnTo>
                    <a:pt x="3351" y="540"/>
                  </a:lnTo>
                  <a:lnTo>
                    <a:pt x="3322" y="588"/>
                  </a:lnTo>
                  <a:lnTo>
                    <a:pt x="3298" y="630"/>
                  </a:lnTo>
                  <a:lnTo>
                    <a:pt x="3263" y="664"/>
                  </a:lnTo>
                  <a:lnTo>
                    <a:pt x="3245" y="671"/>
                  </a:lnTo>
                  <a:lnTo>
                    <a:pt x="3216" y="678"/>
                  </a:lnTo>
                  <a:lnTo>
                    <a:pt x="3187" y="671"/>
                  </a:lnTo>
                  <a:lnTo>
                    <a:pt x="3157" y="664"/>
                  </a:lnTo>
                  <a:lnTo>
                    <a:pt x="3122" y="657"/>
                  </a:lnTo>
                  <a:lnTo>
                    <a:pt x="3087" y="643"/>
                  </a:lnTo>
                  <a:lnTo>
                    <a:pt x="3052" y="636"/>
                  </a:lnTo>
                  <a:lnTo>
                    <a:pt x="3016" y="630"/>
                  </a:lnTo>
                  <a:lnTo>
                    <a:pt x="2975" y="623"/>
                  </a:lnTo>
                  <a:lnTo>
                    <a:pt x="2928" y="630"/>
                  </a:lnTo>
                  <a:lnTo>
                    <a:pt x="2876" y="636"/>
                  </a:lnTo>
                  <a:lnTo>
                    <a:pt x="2823" y="650"/>
                  </a:lnTo>
                  <a:lnTo>
                    <a:pt x="2776" y="678"/>
                  </a:lnTo>
                  <a:lnTo>
                    <a:pt x="2735" y="706"/>
                  </a:lnTo>
                  <a:lnTo>
                    <a:pt x="2705" y="733"/>
                  </a:lnTo>
                  <a:lnTo>
                    <a:pt x="2694" y="775"/>
                  </a:lnTo>
                  <a:lnTo>
                    <a:pt x="2682" y="809"/>
                  </a:lnTo>
                  <a:lnTo>
                    <a:pt x="2653" y="844"/>
                  </a:lnTo>
                  <a:lnTo>
                    <a:pt x="2612" y="872"/>
                  </a:lnTo>
                  <a:lnTo>
                    <a:pt x="2570" y="886"/>
                  </a:lnTo>
                  <a:lnTo>
                    <a:pt x="2524" y="906"/>
                  </a:lnTo>
                  <a:lnTo>
                    <a:pt x="2477" y="913"/>
                  </a:lnTo>
                  <a:lnTo>
                    <a:pt x="2435" y="920"/>
                  </a:lnTo>
                  <a:lnTo>
                    <a:pt x="2400" y="920"/>
                  </a:lnTo>
                  <a:lnTo>
                    <a:pt x="2359" y="920"/>
                  </a:lnTo>
                  <a:lnTo>
                    <a:pt x="2312" y="913"/>
                  </a:lnTo>
                  <a:lnTo>
                    <a:pt x="2254" y="906"/>
                  </a:lnTo>
                  <a:lnTo>
                    <a:pt x="2195" y="899"/>
                  </a:lnTo>
                  <a:lnTo>
                    <a:pt x="2136" y="899"/>
                  </a:lnTo>
                  <a:lnTo>
                    <a:pt x="2089" y="906"/>
                  </a:lnTo>
                  <a:lnTo>
                    <a:pt x="2048" y="920"/>
                  </a:lnTo>
                  <a:lnTo>
                    <a:pt x="2025" y="941"/>
                  </a:lnTo>
                  <a:lnTo>
                    <a:pt x="1989" y="1003"/>
                  </a:lnTo>
                  <a:lnTo>
                    <a:pt x="1948" y="1066"/>
                  </a:lnTo>
                  <a:lnTo>
                    <a:pt x="1907" y="1121"/>
                  </a:lnTo>
                  <a:lnTo>
                    <a:pt x="1890" y="1142"/>
                  </a:lnTo>
                  <a:lnTo>
                    <a:pt x="1720" y="1121"/>
                  </a:lnTo>
                  <a:lnTo>
                    <a:pt x="1708" y="1128"/>
                  </a:lnTo>
                  <a:lnTo>
                    <a:pt x="1684" y="1135"/>
                  </a:lnTo>
                  <a:lnTo>
                    <a:pt x="1655" y="1149"/>
                  </a:lnTo>
                  <a:lnTo>
                    <a:pt x="1620" y="1155"/>
                  </a:lnTo>
                  <a:lnTo>
                    <a:pt x="1590" y="1162"/>
                  </a:lnTo>
                  <a:lnTo>
                    <a:pt x="1567" y="1169"/>
                  </a:lnTo>
                  <a:lnTo>
                    <a:pt x="1561" y="1162"/>
                  </a:lnTo>
                  <a:lnTo>
                    <a:pt x="1579" y="1142"/>
                  </a:lnTo>
                  <a:lnTo>
                    <a:pt x="1608" y="1072"/>
                  </a:lnTo>
                  <a:lnTo>
                    <a:pt x="1602" y="989"/>
                  </a:lnTo>
                  <a:lnTo>
                    <a:pt x="1561" y="920"/>
                  </a:lnTo>
                  <a:lnTo>
                    <a:pt x="1514" y="899"/>
                  </a:lnTo>
                  <a:lnTo>
                    <a:pt x="1485" y="906"/>
                  </a:lnTo>
                  <a:lnTo>
                    <a:pt x="1444" y="913"/>
                  </a:lnTo>
                  <a:lnTo>
                    <a:pt x="1403" y="920"/>
                  </a:lnTo>
                  <a:lnTo>
                    <a:pt x="1356" y="920"/>
                  </a:lnTo>
                  <a:lnTo>
                    <a:pt x="1309" y="913"/>
                  </a:lnTo>
                  <a:lnTo>
                    <a:pt x="1274" y="906"/>
                  </a:lnTo>
                  <a:lnTo>
                    <a:pt x="1250" y="886"/>
                  </a:lnTo>
                  <a:lnTo>
                    <a:pt x="1238" y="865"/>
                  </a:lnTo>
                  <a:lnTo>
                    <a:pt x="1227" y="789"/>
                  </a:lnTo>
                  <a:lnTo>
                    <a:pt x="1197" y="685"/>
                  </a:lnTo>
                  <a:lnTo>
                    <a:pt x="1150" y="595"/>
                  </a:lnTo>
                  <a:lnTo>
                    <a:pt x="1097" y="540"/>
                  </a:lnTo>
                  <a:lnTo>
                    <a:pt x="1062" y="533"/>
                  </a:lnTo>
                  <a:lnTo>
                    <a:pt x="1021" y="547"/>
                  </a:lnTo>
                  <a:lnTo>
                    <a:pt x="974" y="574"/>
                  </a:lnTo>
                  <a:lnTo>
                    <a:pt x="921" y="609"/>
                  </a:lnTo>
                  <a:lnTo>
                    <a:pt x="869" y="650"/>
                  </a:lnTo>
                  <a:lnTo>
                    <a:pt x="810" y="699"/>
                  </a:lnTo>
                  <a:lnTo>
                    <a:pt x="757" y="747"/>
                  </a:lnTo>
                  <a:lnTo>
                    <a:pt x="710" y="789"/>
                  </a:lnTo>
                  <a:lnTo>
                    <a:pt x="657" y="837"/>
                  </a:lnTo>
                  <a:lnTo>
                    <a:pt x="604" y="893"/>
                  </a:lnTo>
                  <a:lnTo>
                    <a:pt x="546" y="955"/>
                  </a:lnTo>
                  <a:lnTo>
                    <a:pt x="487" y="1017"/>
                  </a:lnTo>
                  <a:lnTo>
                    <a:pt x="428" y="1079"/>
                  </a:lnTo>
                  <a:lnTo>
                    <a:pt x="376" y="1128"/>
                  </a:lnTo>
                  <a:lnTo>
                    <a:pt x="329" y="1176"/>
                  </a:lnTo>
                  <a:lnTo>
                    <a:pt x="293" y="1211"/>
                  </a:lnTo>
                  <a:lnTo>
                    <a:pt x="247" y="1273"/>
                  </a:lnTo>
                  <a:lnTo>
                    <a:pt x="217" y="1335"/>
                  </a:lnTo>
                  <a:lnTo>
                    <a:pt x="211" y="1412"/>
                  </a:lnTo>
                  <a:lnTo>
                    <a:pt x="235" y="1488"/>
                  </a:lnTo>
                  <a:lnTo>
                    <a:pt x="270" y="1578"/>
                  </a:lnTo>
                  <a:lnTo>
                    <a:pt x="305" y="1674"/>
                  </a:lnTo>
                  <a:lnTo>
                    <a:pt x="340" y="1751"/>
                  </a:lnTo>
                  <a:lnTo>
                    <a:pt x="387" y="1778"/>
                  </a:lnTo>
                  <a:lnTo>
                    <a:pt x="417" y="1778"/>
                  </a:lnTo>
                  <a:lnTo>
                    <a:pt x="452" y="1771"/>
                  </a:lnTo>
                  <a:lnTo>
                    <a:pt x="487" y="1764"/>
                  </a:lnTo>
                  <a:lnTo>
                    <a:pt x="522" y="1751"/>
                  </a:lnTo>
                  <a:lnTo>
                    <a:pt x="558" y="1730"/>
                  </a:lnTo>
                  <a:lnTo>
                    <a:pt x="593" y="1716"/>
                  </a:lnTo>
                  <a:lnTo>
                    <a:pt x="616" y="1695"/>
                  </a:lnTo>
                  <a:lnTo>
                    <a:pt x="634" y="1668"/>
                  </a:lnTo>
                  <a:lnTo>
                    <a:pt x="663" y="1612"/>
                  </a:lnTo>
                  <a:lnTo>
                    <a:pt x="704" y="1557"/>
                  </a:lnTo>
                  <a:lnTo>
                    <a:pt x="728" y="1501"/>
                  </a:lnTo>
                  <a:lnTo>
                    <a:pt x="728" y="1432"/>
                  </a:lnTo>
                  <a:lnTo>
                    <a:pt x="704" y="1356"/>
                  </a:lnTo>
                  <a:lnTo>
                    <a:pt x="693" y="1287"/>
                  </a:lnTo>
                  <a:lnTo>
                    <a:pt x="698" y="1232"/>
                  </a:lnTo>
                  <a:lnTo>
                    <a:pt x="728" y="1176"/>
                  </a:lnTo>
                  <a:lnTo>
                    <a:pt x="757" y="1149"/>
                  </a:lnTo>
                  <a:lnTo>
                    <a:pt x="786" y="1121"/>
                  </a:lnTo>
                  <a:lnTo>
                    <a:pt x="822" y="1093"/>
                  </a:lnTo>
                  <a:lnTo>
                    <a:pt x="851" y="1066"/>
                  </a:lnTo>
                  <a:lnTo>
                    <a:pt x="880" y="1045"/>
                  </a:lnTo>
                  <a:lnTo>
                    <a:pt x="904" y="1024"/>
                  </a:lnTo>
                  <a:lnTo>
                    <a:pt x="921" y="1017"/>
                  </a:lnTo>
                  <a:lnTo>
                    <a:pt x="927" y="1010"/>
                  </a:lnTo>
                  <a:lnTo>
                    <a:pt x="933" y="1010"/>
                  </a:lnTo>
                  <a:lnTo>
                    <a:pt x="951" y="1017"/>
                  </a:lnTo>
                  <a:lnTo>
                    <a:pt x="968" y="1045"/>
                  </a:lnTo>
                  <a:lnTo>
                    <a:pt x="974" y="1086"/>
                  </a:lnTo>
                  <a:lnTo>
                    <a:pt x="968" y="1121"/>
                  </a:lnTo>
                  <a:lnTo>
                    <a:pt x="945" y="1135"/>
                  </a:lnTo>
                  <a:lnTo>
                    <a:pt x="910" y="1155"/>
                  </a:lnTo>
                  <a:lnTo>
                    <a:pt x="869" y="1190"/>
                  </a:lnTo>
                  <a:lnTo>
                    <a:pt x="833" y="1259"/>
                  </a:lnTo>
                  <a:lnTo>
                    <a:pt x="833" y="1342"/>
                  </a:lnTo>
                  <a:lnTo>
                    <a:pt x="863" y="1412"/>
                  </a:lnTo>
                  <a:lnTo>
                    <a:pt x="927" y="1432"/>
                  </a:lnTo>
                  <a:lnTo>
                    <a:pt x="974" y="1418"/>
                  </a:lnTo>
                  <a:lnTo>
                    <a:pt x="1021" y="1398"/>
                  </a:lnTo>
                  <a:lnTo>
                    <a:pt x="1068" y="1377"/>
                  </a:lnTo>
                  <a:lnTo>
                    <a:pt x="1115" y="1356"/>
                  </a:lnTo>
                  <a:lnTo>
                    <a:pt x="1162" y="1328"/>
                  </a:lnTo>
                  <a:lnTo>
                    <a:pt x="1203" y="1315"/>
                  </a:lnTo>
                  <a:lnTo>
                    <a:pt x="1232" y="1301"/>
                  </a:lnTo>
                  <a:lnTo>
                    <a:pt x="1256" y="1301"/>
                  </a:lnTo>
                  <a:lnTo>
                    <a:pt x="1291" y="1335"/>
                  </a:lnTo>
                  <a:lnTo>
                    <a:pt x="1326" y="1398"/>
                  </a:lnTo>
                  <a:lnTo>
                    <a:pt x="1356" y="1460"/>
                  </a:lnTo>
                  <a:lnTo>
                    <a:pt x="1379" y="1501"/>
                  </a:lnTo>
                  <a:lnTo>
                    <a:pt x="1344" y="1508"/>
                  </a:lnTo>
                  <a:lnTo>
                    <a:pt x="1309" y="1515"/>
                  </a:lnTo>
                  <a:lnTo>
                    <a:pt x="1279" y="1536"/>
                  </a:lnTo>
                  <a:lnTo>
                    <a:pt x="1250" y="1557"/>
                  </a:lnTo>
                  <a:lnTo>
                    <a:pt x="1227" y="1578"/>
                  </a:lnTo>
                  <a:lnTo>
                    <a:pt x="1209" y="1591"/>
                  </a:lnTo>
                  <a:lnTo>
                    <a:pt x="1197" y="1605"/>
                  </a:lnTo>
                  <a:lnTo>
                    <a:pt x="1191" y="1612"/>
                  </a:lnTo>
                  <a:lnTo>
                    <a:pt x="1180" y="1612"/>
                  </a:lnTo>
                  <a:lnTo>
                    <a:pt x="1150" y="1605"/>
                  </a:lnTo>
                  <a:lnTo>
                    <a:pt x="1103" y="1598"/>
                  </a:lnTo>
                  <a:lnTo>
                    <a:pt x="1056" y="1591"/>
                  </a:lnTo>
                  <a:lnTo>
                    <a:pt x="1004" y="1591"/>
                  </a:lnTo>
                  <a:lnTo>
                    <a:pt x="957" y="1598"/>
                  </a:lnTo>
                  <a:lnTo>
                    <a:pt x="927" y="1612"/>
                  </a:lnTo>
                  <a:lnTo>
                    <a:pt x="916" y="1633"/>
                  </a:lnTo>
                  <a:lnTo>
                    <a:pt x="904" y="1709"/>
                  </a:lnTo>
                  <a:lnTo>
                    <a:pt x="880" y="1799"/>
                  </a:lnTo>
                  <a:lnTo>
                    <a:pt x="827" y="1875"/>
                  </a:lnTo>
                  <a:lnTo>
                    <a:pt x="757" y="1889"/>
                  </a:lnTo>
                  <a:lnTo>
                    <a:pt x="710" y="1875"/>
                  </a:lnTo>
                  <a:lnTo>
                    <a:pt x="646" y="1868"/>
                  </a:lnTo>
                  <a:lnTo>
                    <a:pt x="575" y="1875"/>
                  </a:lnTo>
                  <a:lnTo>
                    <a:pt x="499" y="1882"/>
                  </a:lnTo>
                  <a:lnTo>
                    <a:pt x="428" y="1896"/>
                  </a:lnTo>
                  <a:lnTo>
                    <a:pt x="358" y="1924"/>
                  </a:lnTo>
                  <a:lnTo>
                    <a:pt x="305" y="1965"/>
                  </a:lnTo>
                  <a:lnTo>
                    <a:pt x="264" y="2014"/>
                  </a:lnTo>
                  <a:lnTo>
                    <a:pt x="235" y="2062"/>
                  </a:lnTo>
                  <a:lnTo>
                    <a:pt x="205" y="2104"/>
                  </a:lnTo>
                  <a:lnTo>
                    <a:pt x="182" y="2138"/>
                  </a:lnTo>
                  <a:lnTo>
                    <a:pt x="153" y="2173"/>
                  </a:lnTo>
                  <a:lnTo>
                    <a:pt x="129" y="2200"/>
                  </a:lnTo>
                  <a:lnTo>
                    <a:pt x="106" y="2228"/>
                  </a:lnTo>
                  <a:lnTo>
                    <a:pt x="82" y="2256"/>
                  </a:lnTo>
                  <a:lnTo>
                    <a:pt x="65" y="2290"/>
                  </a:lnTo>
                  <a:lnTo>
                    <a:pt x="47" y="2325"/>
                  </a:lnTo>
                  <a:lnTo>
                    <a:pt x="29" y="2353"/>
                  </a:lnTo>
                  <a:lnTo>
                    <a:pt x="12" y="2387"/>
                  </a:lnTo>
                  <a:lnTo>
                    <a:pt x="0" y="2422"/>
                  </a:lnTo>
                  <a:lnTo>
                    <a:pt x="5687" y="2422"/>
                  </a:lnTo>
                  <a:close/>
                </a:path>
              </a:pathLst>
            </a:custGeom>
            <a:solidFill>
              <a:srgbClr val="C0C0C0">
                <a:alpha val="79999"/>
              </a:srgbClr>
            </a:solidFill>
            <a:ln>
              <a:noFill/>
            </a:ln>
            <a:effectLst>
              <a:outerShdw dist="17961" dir="2700000" algn="ctr" rotWithShape="0">
                <a:srgbClr val="0000FF"/>
              </a:outerShdw>
            </a:effectLst>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9" name="Freeform 12"/>
            <p:cNvSpPr>
              <a:spLocks/>
            </p:cNvSpPr>
            <p:nvPr/>
          </p:nvSpPr>
          <p:spPr bwMode="auto">
            <a:xfrm>
              <a:off x="7225" y="5467"/>
              <a:ext cx="6074" cy="2415"/>
            </a:xfrm>
            <a:custGeom>
              <a:avLst/>
              <a:gdLst>
                <a:gd name="T0" fmla="*/ 328 w 6074"/>
                <a:gd name="T1" fmla="*/ 117 h 2415"/>
                <a:gd name="T2" fmla="*/ 141 w 6074"/>
                <a:gd name="T3" fmla="*/ 111 h 2415"/>
                <a:gd name="T4" fmla="*/ 41 w 6074"/>
                <a:gd name="T5" fmla="*/ 138 h 2415"/>
                <a:gd name="T6" fmla="*/ 64 w 6074"/>
                <a:gd name="T7" fmla="*/ 491 h 2415"/>
                <a:gd name="T8" fmla="*/ 187 w 6074"/>
                <a:gd name="T9" fmla="*/ 581 h 2415"/>
                <a:gd name="T10" fmla="*/ 334 w 6074"/>
                <a:gd name="T11" fmla="*/ 477 h 2415"/>
                <a:gd name="T12" fmla="*/ 528 w 6074"/>
                <a:gd name="T13" fmla="*/ 201 h 2415"/>
                <a:gd name="T14" fmla="*/ 710 w 6074"/>
                <a:gd name="T15" fmla="*/ 117 h 2415"/>
                <a:gd name="T16" fmla="*/ 868 w 6074"/>
                <a:gd name="T17" fmla="*/ 194 h 2415"/>
                <a:gd name="T18" fmla="*/ 1009 w 6074"/>
                <a:gd name="T19" fmla="*/ 408 h 2415"/>
                <a:gd name="T20" fmla="*/ 1209 w 6074"/>
                <a:gd name="T21" fmla="*/ 318 h 2415"/>
                <a:gd name="T22" fmla="*/ 1361 w 6074"/>
                <a:gd name="T23" fmla="*/ 374 h 2415"/>
                <a:gd name="T24" fmla="*/ 1526 w 6074"/>
                <a:gd name="T25" fmla="*/ 90 h 2415"/>
                <a:gd name="T26" fmla="*/ 1672 w 6074"/>
                <a:gd name="T27" fmla="*/ 159 h 2415"/>
                <a:gd name="T28" fmla="*/ 1807 w 6074"/>
                <a:gd name="T29" fmla="*/ 194 h 2415"/>
                <a:gd name="T30" fmla="*/ 1983 w 6074"/>
                <a:gd name="T31" fmla="*/ 263 h 2415"/>
                <a:gd name="T32" fmla="*/ 2060 w 6074"/>
                <a:gd name="T33" fmla="*/ 436 h 2415"/>
                <a:gd name="T34" fmla="*/ 1872 w 6074"/>
                <a:gd name="T35" fmla="*/ 450 h 2415"/>
                <a:gd name="T36" fmla="*/ 1707 w 6074"/>
                <a:gd name="T37" fmla="*/ 415 h 2415"/>
                <a:gd name="T38" fmla="*/ 1531 w 6074"/>
                <a:gd name="T39" fmla="*/ 463 h 2415"/>
                <a:gd name="T40" fmla="*/ 1443 w 6074"/>
                <a:gd name="T41" fmla="*/ 671 h 2415"/>
                <a:gd name="T42" fmla="*/ 1655 w 6074"/>
                <a:gd name="T43" fmla="*/ 761 h 2415"/>
                <a:gd name="T44" fmla="*/ 1619 w 6074"/>
                <a:gd name="T45" fmla="*/ 1010 h 2415"/>
                <a:gd name="T46" fmla="*/ 1749 w 6074"/>
                <a:gd name="T47" fmla="*/ 1218 h 2415"/>
                <a:gd name="T48" fmla="*/ 1884 w 6074"/>
                <a:gd name="T49" fmla="*/ 1453 h 2415"/>
                <a:gd name="T50" fmla="*/ 2024 w 6074"/>
                <a:gd name="T51" fmla="*/ 1785 h 2415"/>
                <a:gd name="T52" fmla="*/ 2206 w 6074"/>
                <a:gd name="T53" fmla="*/ 1958 h 2415"/>
                <a:gd name="T54" fmla="*/ 2324 w 6074"/>
                <a:gd name="T55" fmla="*/ 1951 h 2415"/>
                <a:gd name="T56" fmla="*/ 2423 w 6074"/>
                <a:gd name="T57" fmla="*/ 1834 h 2415"/>
                <a:gd name="T58" fmla="*/ 2553 w 6074"/>
                <a:gd name="T59" fmla="*/ 1619 h 2415"/>
                <a:gd name="T60" fmla="*/ 2729 w 6074"/>
                <a:gd name="T61" fmla="*/ 1481 h 2415"/>
                <a:gd name="T62" fmla="*/ 2482 w 6074"/>
                <a:gd name="T63" fmla="*/ 1384 h 2415"/>
                <a:gd name="T64" fmla="*/ 2271 w 6074"/>
                <a:gd name="T65" fmla="*/ 1197 h 2415"/>
                <a:gd name="T66" fmla="*/ 2418 w 6074"/>
                <a:gd name="T67" fmla="*/ 1052 h 2415"/>
                <a:gd name="T68" fmla="*/ 2523 w 6074"/>
                <a:gd name="T69" fmla="*/ 1204 h 2415"/>
                <a:gd name="T70" fmla="*/ 2664 w 6074"/>
                <a:gd name="T71" fmla="*/ 1287 h 2415"/>
                <a:gd name="T72" fmla="*/ 2940 w 6074"/>
                <a:gd name="T73" fmla="*/ 1349 h 2415"/>
                <a:gd name="T74" fmla="*/ 3151 w 6074"/>
                <a:gd name="T75" fmla="*/ 1501 h 2415"/>
                <a:gd name="T76" fmla="*/ 3298 w 6074"/>
                <a:gd name="T77" fmla="*/ 1626 h 2415"/>
                <a:gd name="T78" fmla="*/ 3380 w 6074"/>
                <a:gd name="T79" fmla="*/ 1965 h 2415"/>
                <a:gd name="T80" fmla="*/ 3574 w 6074"/>
                <a:gd name="T81" fmla="*/ 2263 h 2415"/>
                <a:gd name="T82" fmla="*/ 3656 w 6074"/>
                <a:gd name="T83" fmla="*/ 1889 h 2415"/>
                <a:gd name="T84" fmla="*/ 3879 w 6074"/>
                <a:gd name="T85" fmla="*/ 1619 h 2415"/>
                <a:gd name="T86" fmla="*/ 4014 w 6074"/>
                <a:gd name="T87" fmla="*/ 1536 h 2415"/>
                <a:gd name="T88" fmla="*/ 4161 w 6074"/>
                <a:gd name="T89" fmla="*/ 1598 h 2415"/>
                <a:gd name="T90" fmla="*/ 4307 w 6074"/>
                <a:gd name="T91" fmla="*/ 2000 h 2415"/>
                <a:gd name="T92" fmla="*/ 4378 w 6074"/>
                <a:gd name="T93" fmla="*/ 2353 h 2415"/>
                <a:gd name="T94" fmla="*/ 4560 w 6074"/>
                <a:gd name="T95" fmla="*/ 2415 h 2415"/>
                <a:gd name="T96" fmla="*/ 4548 w 6074"/>
                <a:gd name="T97" fmla="*/ 2145 h 2415"/>
                <a:gd name="T98" fmla="*/ 4712 w 6074"/>
                <a:gd name="T99" fmla="*/ 2076 h 2415"/>
                <a:gd name="T100" fmla="*/ 4835 w 6074"/>
                <a:gd name="T101" fmla="*/ 1882 h 2415"/>
                <a:gd name="T102" fmla="*/ 4718 w 6074"/>
                <a:gd name="T103" fmla="*/ 1695 h 2415"/>
                <a:gd name="T104" fmla="*/ 4847 w 6074"/>
                <a:gd name="T105" fmla="*/ 1557 h 2415"/>
                <a:gd name="T106" fmla="*/ 5058 w 6074"/>
                <a:gd name="T107" fmla="*/ 1453 h 2415"/>
                <a:gd name="T108" fmla="*/ 5223 w 6074"/>
                <a:gd name="T109" fmla="*/ 1308 h 2415"/>
                <a:gd name="T110" fmla="*/ 5346 w 6074"/>
                <a:gd name="T111" fmla="*/ 1017 h 2415"/>
                <a:gd name="T112" fmla="*/ 5364 w 6074"/>
                <a:gd name="T113" fmla="*/ 685 h 2415"/>
                <a:gd name="T114" fmla="*/ 5493 w 6074"/>
                <a:gd name="T115" fmla="*/ 519 h 2415"/>
                <a:gd name="T116" fmla="*/ 5575 w 6074"/>
                <a:gd name="T117" fmla="*/ 768 h 2415"/>
                <a:gd name="T118" fmla="*/ 5710 w 6074"/>
                <a:gd name="T119" fmla="*/ 623 h 2415"/>
                <a:gd name="T120" fmla="*/ 5904 w 6074"/>
                <a:gd name="T121" fmla="*/ 263 h 2415"/>
                <a:gd name="T122" fmla="*/ 6062 w 6074"/>
                <a:gd name="T123" fmla="*/ 21 h 2415"/>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6074"/>
                <a:gd name="T187" fmla="*/ 0 h 2415"/>
                <a:gd name="T188" fmla="*/ 6074 w 6074"/>
                <a:gd name="T189" fmla="*/ 2415 h 2415"/>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6074" h="2415">
                  <a:moveTo>
                    <a:pt x="387" y="0"/>
                  </a:moveTo>
                  <a:lnTo>
                    <a:pt x="369" y="41"/>
                  </a:lnTo>
                  <a:lnTo>
                    <a:pt x="352" y="76"/>
                  </a:lnTo>
                  <a:lnTo>
                    <a:pt x="340" y="104"/>
                  </a:lnTo>
                  <a:lnTo>
                    <a:pt x="328" y="117"/>
                  </a:lnTo>
                  <a:lnTo>
                    <a:pt x="299" y="138"/>
                  </a:lnTo>
                  <a:lnTo>
                    <a:pt x="264" y="138"/>
                  </a:lnTo>
                  <a:lnTo>
                    <a:pt x="223" y="138"/>
                  </a:lnTo>
                  <a:lnTo>
                    <a:pt x="182" y="124"/>
                  </a:lnTo>
                  <a:lnTo>
                    <a:pt x="141" y="111"/>
                  </a:lnTo>
                  <a:lnTo>
                    <a:pt x="105" y="97"/>
                  </a:lnTo>
                  <a:lnTo>
                    <a:pt x="82" y="90"/>
                  </a:lnTo>
                  <a:lnTo>
                    <a:pt x="76" y="83"/>
                  </a:lnTo>
                  <a:lnTo>
                    <a:pt x="64" y="97"/>
                  </a:lnTo>
                  <a:lnTo>
                    <a:pt x="41" y="138"/>
                  </a:lnTo>
                  <a:lnTo>
                    <a:pt x="11" y="194"/>
                  </a:lnTo>
                  <a:lnTo>
                    <a:pt x="0" y="249"/>
                  </a:lnTo>
                  <a:lnTo>
                    <a:pt x="11" y="318"/>
                  </a:lnTo>
                  <a:lnTo>
                    <a:pt x="35" y="408"/>
                  </a:lnTo>
                  <a:lnTo>
                    <a:pt x="64" y="491"/>
                  </a:lnTo>
                  <a:lnTo>
                    <a:pt x="94" y="540"/>
                  </a:lnTo>
                  <a:lnTo>
                    <a:pt x="111" y="553"/>
                  </a:lnTo>
                  <a:lnTo>
                    <a:pt x="129" y="567"/>
                  </a:lnTo>
                  <a:lnTo>
                    <a:pt x="158" y="574"/>
                  </a:lnTo>
                  <a:lnTo>
                    <a:pt x="187" y="581"/>
                  </a:lnTo>
                  <a:lnTo>
                    <a:pt x="223" y="574"/>
                  </a:lnTo>
                  <a:lnTo>
                    <a:pt x="252" y="567"/>
                  </a:lnTo>
                  <a:lnTo>
                    <a:pt x="281" y="547"/>
                  </a:lnTo>
                  <a:lnTo>
                    <a:pt x="311" y="519"/>
                  </a:lnTo>
                  <a:lnTo>
                    <a:pt x="334" y="477"/>
                  </a:lnTo>
                  <a:lnTo>
                    <a:pt x="369" y="429"/>
                  </a:lnTo>
                  <a:lnTo>
                    <a:pt x="405" y="367"/>
                  </a:lnTo>
                  <a:lnTo>
                    <a:pt x="446" y="304"/>
                  </a:lnTo>
                  <a:lnTo>
                    <a:pt x="487" y="249"/>
                  </a:lnTo>
                  <a:lnTo>
                    <a:pt x="528" y="201"/>
                  </a:lnTo>
                  <a:lnTo>
                    <a:pt x="569" y="159"/>
                  </a:lnTo>
                  <a:lnTo>
                    <a:pt x="604" y="138"/>
                  </a:lnTo>
                  <a:lnTo>
                    <a:pt x="639" y="124"/>
                  </a:lnTo>
                  <a:lnTo>
                    <a:pt x="675" y="124"/>
                  </a:lnTo>
                  <a:lnTo>
                    <a:pt x="710" y="117"/>
                  </a:lnTo>
                  <a:lnTo>
                    <a:pt x="745" y="124"/>
                  </a:lnTo>
                  <a:lnTo>
                    <a:pt x="780" y="131"/>
                  </a:lnTo>
                  <a:lnTo>
                    <a:pt x="815" y="145"/>
                  </a:lnTo>
                  <a:lnTo>
                    <a:pt x="845" y="166"/>
                  </a:lnTo>
                  <a:lnTo>
                    <a:pt x="868" y="194"/>
                  </a:lnTo>
                  <a:lnTo>
                    <a:pt x="892" y="228"/>
                  </a:lnTo>
                  <a:lnTo>
                    <a:pt x="921" y="270"/>
                  </a:lnTo>
                  <a:lnTo>
                    <a:pt x="950" y="318"/>
                  </a:lnTo>
                  <a:lnTo>
                    <a:pt x="980" y="367"/>
                  </a:lnTo>
                  <a:lnTo>
                    <a:pt x="1009" y="408"/>
                  </a:lnTo>
                  <a:lnTo>
                    <a:pt x="1033" y="450"/>
                  </a:lnTo>
                  <a:lnTo>
                    <a:pt x="1044" y="477"/>
                  </a:lnTo>
                  <a:lnTo>
                    <a:pt x="1050" y="484"/>
                  </a:lnTo>
                  <a:lnTo>
                    <a:pt x="1085" y="360"/>
                  </a:lnTo>
                  <a:lnTo>
                    <a:pt x="1209" y="318"/>
                  </a:lnTo>
                  <a:lnTo>
                    <a:pt x="1256" y="540"/>
                  </a:lnTo>
                  <a:lnTo>
                    <a:pt x="1261" y="526"/>
                  </a:lnTo>
                  <a:lnTo>
                    <a:pt x="1285" y="491"/>
                  </a:lnTo>
                  <a:lnTo>
                    <a:pt x="1320" y="436"/>
                  </a:lnTo>
                  <a:lnTo>
                    <a:pt x="1361" y="374"/>
                  </a:lnTo>
                  <a:lnTo>
                    <a:pt x="1414" y="290"/>
                  </a:lnTo>
                  <a:lnTo>
                    <a:pt x="1461" y="194"/>
                  </a:lnTo>
                  <a:lnTo>
                    <a:pt x="1496" y="117"/>
                  </a:lnTo>
                  <a:lnTo>
                    <a:pt x="1514" y="83"/>
                  </a:lnTo>
                  <a:lnTo>
                    <a:pt x="1526" y="90"/>
                  </a:lnTo>
                  <a:lnTo>
                    <a:pt x="1555" y="97"/>
                  </a:lnTo>
                  <a:lnTo>
                    <a:pt x="1590" y="117"/>
                  </a:lnTo>
                  <a:lnTo>
                    <a:pt x="1625" y="138"/>
                  </a:lnTo>
                  <a:lnTo>
                    <a:pt x="1649" y="152"/>
                  </a:lnTo>
                  <a:lnTo>
                    <a:pt x="1672" y="159"/>
                  </a:lnTo>
                  <a:lnTo>
                    <a:pt x="1707" y="173"/>
                  </a:lnTo>
                  <a:lnTo>
                    <a:pt x="1737" y="180"/>
                  </a:lnTo>
                  <a:lnTo>
                    <a:pt x="1766" y="187"/>
                  </a:lnTo>
                  <a:lnTo>
                    <a:pt x="1790" y="187"/>
                  </a:lnTo>
                  <a:lnTo>
                    <a:pt x="1807" y="194"/>
                  </a:lnTo>
                  <a:lnTo>
                    <a:pt x="1813" y="194"/>
                  </a:lnTo>
                  <a:lnTo>
                    <a:pt x="1837" y="201"/>
                  </a:lnTo>
                  <a:lnTo>
                    <a:pt x="1884" y="214"/>
                  </a:lnTo>
                  <a:lnTo>
                    <a:pt x="1942" y="235"/>
                  </a:lnTo>
                  <a:lnTo>
                    <a:pt x="1983" y="263"/>
                  </a:lnTo>
                  <a:lnTo>
                    <a:pt x="2013" y="304"/>
                  </a:lnTo>
                  <a:lnTo>
                    <a:pt x="2054" y="360"/>
                  </a:lnTo>
                  <a:lnTo>
                    <a:pt x="2089" y="408"/>
                  </a:lnTo>
                  <a:lnTo>
                    <a:pt x="2107" y="429"/>
                  </a:lnTo>
                  <a:lnTo>
                    <a:pt x="2060" y="436"/>
                  </a:lnTo>
                  <a:lnTo>
                    <a:pt x="2018" y="443"/>
                  </a:lnTo>
                  <a:lnTo>
                    <a:pt x="1977" y="450"/>
                  </a:lnTo>
                  <a:lnTo>
                    <a:pt x="1942" y="450"/>
                  </a:lnTo>
                  <a:lnTo>
                    <a:pt x="1907" y="450"/>
                  </a:lnTo>
                  <a:lnTo>
                    <a:pt x="1872" y="450"/>
                  </a:lnTo>
                  <a:lnTo>
                    <a:pt x="1842" y="443"/>
                  </a:lnTo>
                  <a:lnTo>
                    <a:pt x="1813" y="429"/>
                  </a:lnTo>
                  <a:lnTo>
                    <a:pt x="1778" y="415"/>
                  </a:lnTo>
                  <a:lnTo>
                    <a:pt x="1743" y="415"/>
                  </a:lnTo>
                  <a:lnTo>
                    <a:pt x="1707" y="415"/>
                  </a:lnTo>
                  <a:lnTo>
                    <a:pt x="1672" y="415"/>
                  </a:lnTo>
                  <a:lnTo>
                    <a:pt x="1631" y="422"/>
                  </a:lnTo>
                  <a:lnTo>
                    <a:pt x="1596" y="436"/>
                  </a:lnTo>
                  <a:lnTo>
                    <a:pt x="1561" y="450"/>
                  </a:lnTo>
                  <a:lnTo>
                    <a:pt x="1531" y="463"/>
                  </a:lnTo>
                  <a:lnTo>
                    <a:pt x="1484" y="519"/>
                  </a:lnTo>
                  <a:lnTo>
                    <a:pt x="1449" y="581"/>
                  </a:lnTo>
                  <a:lnTo>
                    <a:pt x="1432" y="643"/>
                  </a:lnTo>
                  <a:lnTo>
                    <a:pt x="1426" y="664"/>
                  </a:lnTo>
                  <a:lnTo>
                    <a:pt x="1443" y="671"/>
                  </a:lnTo>
                  <a:lnTo>
                    <a:pt x="1484" y="685"/>
                  </a:lnTo>
                  <a:lnTo>
                    <a:pt x="1543" y="706"/>
                  </a:lnTo>
                  <a:lnTo>
                    <a:pt x="1596" y="720"/>
                  </a:lnTo>
                  <a:lnTo>
                    <a:pt x="1631" y="740"/>
                  </a:lnTo>
                  <a:lnTo>
                    <a:pt x="1655" y="761"/>
                  </a:lnTo>
                  <a:lnTo>
                    <a:pt x="1666" y="803"/>
                  </a:lnTo>
                  <a:lnTo>
                    <a:pt x="1672" y="851"/>
                  </a:lnTo>
                  <a:lnTo>
                    <a:pt x="1661" y="906"/>
                  </a:lnTo>
                  <a:lnTo>
                    <a:pt x="1643" y="969"/>
                  </a:lnTo>
                  <a:lnTo>
                    <a:pt x="1619" y="1010"/>
                  </a:lnTo>
                  <a:lnTo>
                    <a:pt x="1608" y="1031"/>
                  </a:lnTo>
                  <a:lnTo>
                    <a:pt x="1643" y="1066"/>
                  </a:lnTo>
                  <a:lnTo>
                    <a:pt x="1690" y="1114"/>
                  </a:lnTo>
                  <a:lnTo>
                    <a:pt x="1731" y="1176"/>
                  </a:lnTo>
                  <a:lnTo>
                    <a:pt x="1749" y="1218"/>
                  </a:lnTo>
                  <a:lnTo>
                    <a:pt x="1795" y="1245"/>
                  </a:lnTo>
                  <a:lnTo>
                    <a:pt x="1831" y="1301"/>
                  </a:lnTo>
                  <a:lnTo>
                    <a:pt x="1860" y="1363"/>
                  </a:lnTo>
                  <a:lnTo>
                    <a:pt x="1872" y="1418"/>
                  </a:lnTo>
                  <a:lnTo>
                    <a:pt x="1884" y="1453"/>
                  </a:lnTo>
                  <a:lnTo>
                    <a:pt x="1901" y="1508"/>
                  </a:lnTo>
                  <a:lnTo>
                    <a:pt x="1930" y="1571"/>
                  </a:lnTo>
                  <a:lnTo>
                    <a:pt x="1960" y="1647"/>
                  </a:lnTo>
                  <a:lnTo>
                    <a:pt x="1995" y="1723"/>
                  </a:lnTo>
                  <a:lnTo>
                    <a:pt x="2024" y="1785"/>
                  </a:lnTo>
                  <a:lnTo>
                    <a:pt x="2054" y="1834"/>
                  </a:lnTo>
                  <a:lnTo>
                    <a:pt x="2071" y="1854"/>
                  </a:lnTo>
                  <a:lnTo>
                    <a:pt x="2112" y="1875"/>
                  </a:lnTo>
                  <a:lnTo>
                    <a:pt x="2159" y="1917"/>
                  </a:lnTo>
                  <a:lnTo>
                    <a:pt x="2206" y="1958"/>
                  </a:lnTo>
                  <a:lnTo>
                    <a:pt x="2236" y="1979"/>
                  </a:lnTo>
                  <a:lnTo>
                    <a:pt x="2253" y="1979"/>
                  </a:lnTo>
                  <a:lnTo>
                    <a:pt x="2271" y="1979"/>
                  </a:lnTo>
                  <a:lnTo>
                    <a:pt x="2300" y="1965"/>
                  </a:lnTo>
                  <a:lnTo>
                    <a:pt x="2324" y="1951"/>
                  </a:lnTo>
                  <a:lnTo>
                    <a:pt x="2353" y="1937"/>
                  </a:lnTo>
                  <a:lnTo>
                    <a:pt x="2376" y="1917"/>
                  </a:lnTo>
                  <a:lnTo>
                    <a:pt x="2400" y="1889"/>
                  </a:lnTo>
                  <a:lnTo>
                    <a:pt x="2412" y="1861"/>
                  </a:lnTo>
                  <a:lnTo>
                    <a:pt x="2423" y="1834"/>
                  </a:lnTo>
                  <a:lnTo>
                    <a:pt x="2441" y="1792"/>
                  </a:lnTo>
                  <a:lnTo>
                    <a:pt x="2470" y="1751"/>
                  </a:lnTo>
                  <a:lnTo>
                    <a:pt x="2494" y="1702"/>
                  </a:lnTo>
                  <a:lnTo>
                    <a:pt x="2523" y="1661"/>
                  </a:lnTo>
                  <a:lnTo>
                    <a:pt x="2553" y="1619"/>
                  </a:lnTo>
                  <a:lnTo>
                    <a:pt x="2582" y="1591"/>
                  </a:lnTo>
                  <a:lnTo>
                    <a:pt x="2605" y="1571"/>
                  </a:lnTo>
                  <a:lnTo>
                    <a:pt x="2652" y="1543"/>
                  </a:lnTo>
                  <a:lnTo>
                    <a:pt x="2699" y="1508"/>
                  </a:lnTo>
                  <a:lnTo>
                    <a:pt x="2729" y="1481"/>
                  </a:lnTo>
                  <a:lnTo>
                    <a:pt x="2740" y="1467"/>
                  </a:lnTo>
                  <a:lnTo>
                    <a:pt x="2676" y="1446"/>
                  </a:lnTo>
                  <a:lnTo>
                    <a:pt x="2611" y="1425"/>
                  </a:lnTo>
                  <a:lnTo>
                    <a:pt x="2547" y="1405"/>
                  </a:lnTo>
                  <a:lnTo>
                    <a:pt x="2482" y="1384"/>
                  </a:lnTo>
                  <a:lnTo>
                    <a:pt x="2423" y="1356"/>
                  </a:lnTo>
                  <a:lnTo>
                    <a:pt x="2371" y="1328"/>
                  </a:lnTo>
                  <a:lnTo>
                    <a:pt x="2330" y="1301"/>
                  </a:lnTo>
                  <a:lnTo>
                    <a:pt x="2300" y="1266"/>
                  </a:lnTo>
                  <a:lnTo>
                    <a:pt x="2271" y="1197"/>
                  </a:lnTo>
                  <a:lnTo>
                    <a:pt x="2265" y="1135"/>
                  </a:lnTo>
                  <a:lnTo>
                    <a:pt x="2288" y="1079"/>
                  </a:lnTo>
                  <a:lnTo>
                    <a:pt x="2330" y="1038"/>
                  </a:lnTo>
                  <a:lnTo>
                    <a:pt x="2376" y="1031"/>
                  </a:lnTo>
                  <a:lnTo>
                    <a:pt x="2418" y="1052"/>
                  </a:lnTo>
                  <a:lnTo>
                    <a:pt x="2453" y="1093"/>
                  </a:lnTo>
                  <a:lnTo>
                    <a:pt x="2476" y="1135"/>
                  </a:lnTo>
                  <a:lnTo>
                    <a:pt x="2488" y="1155"/>
                  </a:lnTo>
                  <a:lnTo>
                    <a:pt x="2500" y="1176"/>
                  </a:lnTo>
                  <a:lnTo>
                    <a:pt x="2523" y="1204"/>
                  </a:lnTo>
                  <a:lnTo>
                    <a:pt x="2547" y="1232"/>
                  </a:lnTo>
                  <a:lnTo>
                    <a:pt x="2570" y="1259"/>
                  </a:lnTo>
                  <a:lnTo>
                    <a:pt x="2599" y="1280"/>
                  </a:lnTo>
                  <a:lnTo>
                    <a:pt x="2629" y="1287"/>
                  </a:lnTo>
                  <a:lnTo>
                    <a:pt x="2664" y="1287"/>
                  </a:lnTo>
                  <a:lnTo>
                    <a:pt x="2705" y="1287"/>
                  </a:lnTo>
                  <a:lnTo>
                    <a:pt x="2758" y="1287"/>
                  </a:lnTo>
                  <a:lnTo>
                    <a:pt x="2817" y="1301"/>
                  </a:lnTo>
                  <a:lnTo>
                    <a:pt x="2881" y="1322"/>
                  </a:lnTo>
                  <a:lnTo>
                    <a:pt x="2940" y="1349"/>
                  </a:lnTo>
                  <a:lnTo>
                    <a:pt x="2999" y="1377"/>
                  </a:lnTo>
                  <a:lnTo>
                    <a:pt x="3051" y="1405"/>
                  </a:lnTo>
                  <a:lnTo>
                    <a:pt x="3087" y="1439"/>
                  </a:lnTo>
                  <a:lnTo>
                    <a:pt x="3116" y="1474"/>
                  </a:lnTo>
                  <a:lnTo>
                    <a:pt x="3151" y="1501"/>
                  </a:lnTo>
                  <a:lnTo>
                    <a:pt x="3186" y="1529"/>
                  </a:lnTo>
                  <a:lnTo>
                    <a:pt x="3222" y="1550"/>
                  </a:lnTo>
                  <a:lnTo>
                    <a:pt x="3257" y="1571"/>
                  </a:lnTo>
                  <a:lnTo>
                    <a:pt x="3280" y="1598"/>
                  </a:lnTo>
                  <a:lnTo>
                    <a:pt x="3298" y="1626"/>
                  </a:lnTo>
                  <a:lnTo>
                    <a:pt x="3310" y="1661"/>
                  </a:lnTo>
                  <a:lnTo>
                    <a:pt x="3321" y="1744"/>
                  </a:lnTo>
                  <a:lnTo>
                    <a:pt x="3333" y="1820"/>
                  </a:lnTo>
                  <a:lnTo>
                    <a:pt x="3351" y="1903"/>
                  </a:lnTo>
                  <a:lnTo>
                    <a:pt x="3380" y="1965"/>
                  </a:lnTo>
                  <a:lnTo>
                    <a:pt x="3415" y="2027"/>
                  </a:lnTo>
                  <a:lnTo>
                    <a:pt x="3450" y="2103"/>
                  </a:lnTo>
                  <a:lnTo>
                    <a:pt x="3492" y="2180"/>
                  </a:lnTo>
                  <a:lnTo>
                    <a:pt x="3533" y="2235"/>
                  </a:lnTo>
                  <a:lnTo>
                    <a:pt x="3574" y="2263"/>
                  </a:lnTo>
                  <a:lnTo>
                    <a:pt x="3603" y="2270"/>
                  </a:lnTo>
                  <a:lnTo>
                    <a:pt x="3621" y="2235"/>
                  </a:lnTo>
                  <a:lnTo>
                    <a:pt x="3627" y="2138"/>
                  </a:lnTo>
                  <a:lnTo>
                    <a:pt x="3632" y="2014"/>
                  </a:lnTo>
                  <a:lnTo>
                    <a:pt x="3656" y="1889"/>
                  </a:lnTo>
                  <a:lnTo>
                    <a:pt x="3697" y="1792"/>
                  </a:lnTo>
                  <a:lnTo>
                    <a:pt x="3767" y="1709"/>
                  </a:lnTo>
                  <a:lnTo>
                    <a:pt x="3808" y="1674"/>
                  </a:lnTo>
                  <a:lnTo>
                    <a:pt x="3844" y="1647"/>
                  </a:lnTo>
                  <a:lnTo>
                    <a:pt x="3879" y="1619"/>
                  </a:lnTo>
                  <a:lnTo>
                    <a:pt x="3914" y="1598"/>
                  </a:lnTo>
                  <a:lnTo>
                    <a:pt x="3943" y="1578"/>
                  </a:lnTo>
                  <a:lnTo>
                    <a:pt x="3973" y="1564"/>
                  </a:lnTo>
                  <a:lnTo>
                    <a:pt x="3996" y="1550"/>
                  </a:lnTo>
                  <a:lnTo>
                    <a:pt x="4014" y="1536"/>
                  </a:lnTo>
                  <a:lnTo>
                    <a:pt x="4061" y="1495"/>
                  </a:lnTo>
                  <a:lnTo>
                    <a:pt x="4114" y="1439"/>
                  </a:lnTo>
                  <a:lnTo>
                    <a:pt x="4155" y="1418"/>
                  </a:lnTo>
                  <a:lnTo>
                    <a:pt x="4166" y="1488"/>
                  </a:lnTo>
                  <a:lnTo>
                    <a:pt x="4161" y="1598"/>
                  </a:lnTo>
                  <a:lnTo>
                    <a:pt x="4161" y="1681"/>
                  </a:lnTo>
                  <a:lnTo>
                    <a:pt x="4178" y="1757"/>
                  </a:lnTo>
                  <a:lnTo>
                    <a:pt x="4225" y="1834"/>
                  </a:lnTo>
                  <a:lnTo>
                    <a:pt x="4272" y="1917"/>
                  </a:lnTo>
                  <a:lnTo>
                    <a:pt x="4307" y="2000"/>
                  </a:lnTo>
                  <a:lnTo>
                    <a:pt x="4331" y="2083"/>
                  </a:lnTo>
                  <a:lnTo>
                    <a:pt x="4348" y="2145"/>
                  </a:lnTo>
                  <a:lnTo>
                    <a:pt x="4360" y="2214"/>
                  </a:lnTo>
                  <a:lnTo>
                    <a:pt x="4366" y="2290"/>
                  </a:lnTo>
                  <a:lnTo>
                    <a:pt x="4378" y="2353"/>
                  </a:lnTo>
                  <a:lnTo>
                    <a:pt x="4378" y="2380"/>
                  </a:lnTo>
                  <a:lnTo>
                    <a:pt x="4483" y="2290"/>
                  </a:lnTo>
                  <a:lnTo>
                    <a:pt x="4495" y="2318"/>
                  </a:lnTo>
                  <a:lnTo>
                    <a:pt x="4524" y="2366"/>
                  </a:lnTo>
                  <a:lnTo>
                    <a:pt x="4560" y="2415"/>
                  </a:lnTo>
                  <a:lnTo>
                    <a:pt x="4595" y="2415"/>
                  </a:lnTo>
                  <a:lnTo>
                    <a:pt x="4601" y="2366"/>
                  </a:lnTo>
                  <a:lnTo>
                    <a:pt x="4577" y="2290"/>
                  </a:lnTo>
                  <a:lnTo>
                    <a:pt x="4548" y="2214"/>
                  </a:lnTo>
                  <a:lnTo>
                    <a:pt x="4548" y="2145"/>
                  </a:lnTo>
                  <a:lnTo>
                    <a:pt x="4571" y="2103"/>
                  </a:lnTo>
                  <a:lnTo>
                    <a:pt x="4601" y="2090"/>
                  </a:lnTo>
                  <a:lnTo>
                    <a:pt x="4636" y="2090"/>
                  </a:lnTo>
                  <a:lnTo>
                    <a:pt x="4671" y="2090"/>
                  </a:lnTo>
                  <a:lnTo>
                    <a:pt x="4712" y="2076"/>
                  </a:lnTo>
                  <a:lnTo>
                    <a:pt x="4759" y="2048"/>
                  </a:lnTo>
                  <a:lnTo>
                    <a:pt x="4800" y="2007"/>
                  </a:lnTo>
                  <a:lnTo>
                    <a:pt x="4841" y="1965"/>
                  </a:lnTo>
                  <a:lnTo>
                    <a:pt x="4853" y="1924"/>
                  </a:lnTo>
                  <a:lnTo>
                    <a:pt x="4835" y="1882"/>
                  </a:lnTo>
                  <a:lnTo>
                    <a:pt x="4806" y="1841"/>
                  </a:lnTo>
                  <a:lnTo>
                    <a:pt x="4794" y="1799"/>
                  </a:lnTo>
                  <a:lnTo>
                    <a:pt x="4777" y="1757"/>
                  </a:lnTo>
                  <a:lnTo>
                    <a:pt x="4747" y="1723"/>
                  </a:lnTo>
                  <a:lnTo>
                    <a:pt x="4718" y="1695"/>
                  </a:lnTo>
                  <a:lnTo>
                    <a:pt x="4718" y="1654"/>
                  </a:lnTo>
                  <a:lnTo>
                    <a:pt x="4736" y="1633"/>
                  </a:lnTo>
                  <a:lnTo>
                    <a:pt x="4765" y="1605"/>
                  </a:lnTo>
                  <a:lnTo>
                    <a:pt x="4806" y="1584"/>
                  </a:lnTo>
                  <a:lnTo>
                    <a:pt x="4847" y="1557"/>
                  </a:lnTo>
                  <a:lnTo>
                    <a:pt x="4900" y="1529"/>
                  </a:lnTo>
                  <a:lnTo>
                    <a:pt x="4947" y="1508"/>
                  </a:lnTo>
                  <a:lnTo>
                    <a:pt x="4988" y="1488"/>
                  </a:lnTo>
                  <a:lnTo>
                    <a:pt x="5029" y="1467"/>
                  </a:lnTo>
                  <a:lnTo>
                    <a:pt x="5058" y="1453"/>
                  </a:lnTo>
                  <a:lnTo>
                    <a:pt x="5094" y="1425"/>
                  </a:lnTo>
                  <a:lnTo>
                    <a:pt x="5123" y="1405"/>
                  </a:lnTo>
                  <a:lnTo>
                    <a:pt x="5158" y="1370"/>
                  </a:lnTo>
                  <a:lnTo>
                    <a:pt x="5188" y="1342"/>
                  </a:lnTo>
                  <a:lnTo>
                    <a:pt x="5223" y="1308"/>
                  </a:lnTo>
                  <a:lnTo>
                    <a:pt x="5252" y="1280"/>
                  </a:lnTo>
                  <a:lnTo>
                    <a:pt x="5281" y="1252"/>
                  </a:lnTo>
                  <a:lnTo>
                    <a:pt x="5328" y="1183"/>
                  </a:lnTo>
                  <a:lnTo>
                    <a:pt x="5352" y="1100"/>
                  </a:lnTo>
                  <a:lnTo>
                    <a:pt x="5346" y="1017"/>
                  </a:lnTo>
                  <a:lnTo>
                    <a:pt x="5328" y="941"/>
                  </a:lnTo>
                  <a:lnTo>
                    <a:pt x="5311" y="879"/>
                  </a:lnTo>
                  <a:lnTo>
                    <a:pt x="5311" y="809"/>
                  </a:lnTo>
                  <a:lnTo>
                    <a:pt x="5328" y="747"/>
                  </a:lnTo>
                  <a:lnTo>
                    <a:pt x="5364" y="685"/>
                  </a:lnTo>
                  <a:lnTo>
                    <a:pt x="5387" y="650"/>
                  </a:lnTo>
                  <a:lnTo>
                    <a:pt x="5411" y="609"/>
                  </a:lnTo>
                  <a:lnTo>
                    <a:pt x="5440" y="574"/>
                  </a:lnTo>
                  <a:lnTo>
                    <a:pt x="5463" y="540"/>
                  </a:lnTo>
                  <a:lnTo>
                    <a:pt x="5493" y="519"/>
                  </a:lnTo>
                  <a:lnTo>
                    <a:pt x="5510" y="512"/>
                  </a:lnTo>
                  <a:lnTo>
                    <a:pt x="5534" y="526"/>
                  </a:lnTo>
                  <a:lnTo>
                    <a:pt x="5546" y="560"/>
                  </a:lnTo>
                  <a:lnTo>
                    <a:pt x="5563" y="664"/>
                  </a:lnTo>
                  <a:lnTo>
                    <a:pt x="5575" y="768"/>
                  </a:lnTo>
                  <a:lnTo>
                    <a:pt x="5581" y="851"/>
                  </a:lnTo>
                  <a:lnTo>
                    <a:pt x="5581" y="886"/>
                  </a:lnTo>
                  <a:lnTo>
                    <a:pt x="5645" y="816"/>
                  </a:lnTo>
                  <a:lnTo>
                    <a:pt x="5686" y="720"/>
                  </a:lnTo>
                  <a:lnTo>
                    <a:pt x="5710" y="623"/>
                  </a:lnTo>
                  <a:lnTo>
                    <a:pt x="5733" y="560"/>
                  </a:lnTo>
                  <a:lnTo>
                    <a:pt x="5769" y="498"/>
                  </a:lnTo>
                  <a:lnTo>
                    <a:pt x="5810" y="408"/>
                  </a:lnTo>
                  <a:lnTo>
                    <a:pt x="5862" y="318"/>
                  </a:lnTo>
                  <a:lnTo>
                    <a:pt x="5904" y="263"/>
                  </a:lnTo>
                  <a:lnTo>
                    <a:pt x="5939" y="221"/>
                  </a:lnTo>
                  <a:lnTo>
                    <a:pt x="5980" y="152"/>
                  </a:lnTo>
                  <a:lnTo>
                    <a:pt x="6021" y="83"/>
                  </a:lnTo>
                  <a:lnTo>
                    <a:pt x="6056" y="28"/>
                  </a:lnTo>
                  <a:lnTo>
                    <a:pt x="6062" y="21"/>
                  </a:lnTo>
                  <a:lnTo>
                    <a:pt x="6068" y="14"/>
                  </a:lnTo>
                  <a:lnTo>
                    <a:pt x="6068" y="7"/>
                  </a:lnTo>
                  <a:lnTo>
                    <a:pt x="6074" y="0"/>
                  </a:lnTo>
                  <a:lnTo>
                    <a:pt x="387" y="0"/>
                  </a:lnTo>
                  <a:close/>
                </a:path>
              </a:pathLst>
            </a:custGeom>
            <a:solidFill>
              <a:srgbClr val="C0C0C0">
                <a:alpha val="79999"/>
              </a:srgbClr>
            </a:solidFill>
            <a:ln>
              <a:noFill/>
            </a:ln>
            <a:effectLst>
              <a:outerShdw dist="17961" dir="2700000" algn="ctr" rotWithShape="0">
                <a:srgbClr val="0000FF"/>
              </a:outerShdw>
            </a:effectLst>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90" name="Freeform 13"/>
            <p:cNvSpPr>
              <a:spLocks/>
            </p:cNvSpPr>
            <p:nvPr/>
          </p:nvSpPr>
          <p:spPr bwMode="auto">
            <a:xfrm>
              <a:off x="6790" y="6138"/>
              <a:ext cx="2723" cy="3744"/>
            </a:xfrm>
            <a:custGeom>
              <a:avLst/>
              <a:gdLst>
                <a:gd name="T0" fmla="*/ 1867 w 2723"/>
                <a:gd name="T1" fmla="*/ 367 h 3744"/>
                <a:gd name="T2" fmla="*/ 1743 w 2723"/>
                <a:gd name="T3" fmla="*/ 305 h 3744"/>
                <a:gd name="T4" fmla="*/ 1655 w 2723"/>
                <a:gd name="T5" fmla="*/ 298 h 3744"/>
                <a:gd name="T6" fmla="*/ 1550 w 2723"/>
                <a:gd name="T7" fmla="*/ 367 h 3744"/>
                <a:gd name="T8" fmla="*/ 1409 w 2723"/>
                <a:gd name="T9" fmla="*/ 367 h 3744"/>
                <a:gd name="T10" fmla="*/ 1250 w 2723"/>
                <a:gd name="T11" fmla="*/ 256 h 3744"/>
                <a:gd name="T12" fmla="*/ 1104 w 2723"/>
                <a:gd name="T13" fmla="*/ 83 h 3744"/>
                <a:gd name="T14" fmla="*/ 916 w 2723"/>
                <a:gd name="T15" fmla="*/ 0 h 3744"/>
                <a:gd name="T16" fmla="*/ 775 w 2723"/>
                <a:gd name="T17" fmla="*/ 62 h 3744"/>
                <a:gd name="T18" fmla="*/ 593 w 2723"/>
                <a:gd name="T19" fmla="*/ 104 h 3744"/>
                <a:gd name="T20" fmla="*/ 452 w 2723"/>
                <a:gd name="T21" fmla="*/ 242 h 3744"/>
                <a:gd name="T22" fmla="*/ 317 w 2723"/>
                <a:gd name="T23" fmla="*/ 436 h 3744"/>
                <a:gd name="T24" fmla="*/ 206 w 2723"/>
                <a:gd name="T25" fmla="*/ 568 h 3744"/>
                <a:gd name="T26" fmla="*/ 71 w 2723"/>
                <a:gd name="T27" fmla="*/ 706 h 3744"/>
                <a:gd name="T28" fmla="*/ 12 w 2723"/>
                <a:gd name="T29" fmla="*/ 969 h 3744"/>
                <a:gd name="T30" fmla="*/ 36 w 2723"/>
                <a:gd name="T31" fmla="*/ 1253 h 3744"/>
                <a:gd name="T32" fmla="*/ 141 w 2723"/>
                <a:gd name="T33" fmla="*/ 1564 h 3744"/>
                <a:gd name="T34" fmla="*/ 405 w 2723"/>
                <a:gd name="T35" fmla="*/ 1661 h 3744"/>
                <a:gd name="T36" fmla="*/ 711 w 2723"/>
                <a:gd name="T37" fmla="*/ 1682 h 3744"/>
                <a:gd name="T38" fmla="*/ 875 w 2723"/>
                <a:gd name="T39" fmla="*/ 1668 h 3744"/>
                <a:gd name="T40" fmla="*/ 998 w 2723"/>
                <a:gd name="T41" fmla="*/ 1709 h 3744"/>
                <a:gd name="T42" fmla="*/ 1110 w 2723"/>
                <a:gd name="T43" fmla="*/ 1882 h 3744"/>
                <a:gd name="T44" fmla="*/ 1115 w 2723"/>
                <a:gd name="T45" fmla="*/ 2083 h 3744"/>
                <a:gd name="T46" fmla="*/ 1239 w 2723"/>
                <a:gd name="T47" fmla="*/ 2263 h 3744"/>
                <a:gd name="T48" fmla="*/ 1215 w 2723"/>
                <a:gd name="T49" fmla="*/ 2574 h 3744"/>
                <a:gd name="T50" fmla="*/ 1174 w 2723"/>
                <a:gd name="T51" fmla="*/ 2810 h 3744"/>
                <a:gd name="T52" fmla="*/ 1256 w 2723"/>
                <a:gd name="T53" fmla="*/ 3059 h 3744"/>
                <a:gd name="T54" fmla="*/ 1374 w 2723"/>
                <a:gd name="T55" fmla="*/ 3315 h 3744"/>
                <a:gd name="T56" fmla="*/ 1473 w 2723"/>
                <a:gd name="T57" fmla="*/ 3661 h 3744"/>
                <a:gd name="T58" fmla="*/ 1614 w 2723"/>
                <a:gd name="T59" fmla="*/ 3744 h 3744"/>
                <a:gd name="T60" fmla="*/ 1796 w 2723"/>
                <a:gd name="T61" fmla="*/ 3695 h 3744"/>
                <a:gd name="T62" fmla="*/ 1919 w 2723"/>
                <a:gd name="T63" fmla="*/ 3550 h 3744"/>
                <a:gd name="T64" fmla="*/ 2043 w 2723"/>
                <a:gd name="T65" fmla="*/ 3432 h 3744"/>
                <a:gd name="T66" fmla="*/ 2049 w 2723"/>
                <a:gd name="T67" fmla="*/ 3218 h 3744"/>
                <a:gd name="T68" fmla="*/ 2148 w 2723"/>
                <a:gd name="T69" fmla="*/ 3156 h 3744"/>
                <a:gd name="T70" fmla="*/ 2178 w 2723"/>
                <a:gd name="T71" fmla="*/ 3010 h 3744"/>
                <a:gd name="T72" fmla="*/ 2307 w 2723"/>
                <a:gd name="T73" fmla="*/ 2830 h 3744"/>
                <a:gd name="T74" fmla="*/ 2354 w 2723"/>
                <a:gd name="T75" fmla="*/ 2491 h 3744"/>
                <a:gd name="T76" fmla="*/ 2272 w 2723"/>
                <a:gd name="T77" fmla="*/ 2277 h 3744"/>
                <a:gd name="T78" fmla="*/ 2383 w 2723"/>
                <a:gd name="T79" fmla="*/ 2028 h 3744"/>
                <a:gd name="T80" fmla="*/ 2553 w 2723"/>
                <a:gd name="T81" fmla="*/ 1730 h 3744"/>
                <a:gd name="T82" fmla="*/ 2712 w 2723"/>
                <a:gd name="T83" fmla="*/ 1453 h 3744"/>
                <a:gd name="T84" fmla="*/ 2612 w 2723"/>
                <a:gd name="T85" fmla="*/ 1439 h 3744"/>
                <a:gd name="T86" fmla="*/ 2477 w 2723"/>
                <a:gd name="T87" fmla="*/ 1363 h 3744"/>
                <a:gd name="T88" fmla="*/ 2319 w 2723"/>
                <a:gd name="T89" fmla="*/ 1197 h 3744"/>
                <a:gd name="T90" fmla="*/ 2172 w 2723"/>
                <a:gd name="T91" fmla="*/ 907 h 3744"/>
                <a:gd name="T92" fmla="*/ 2137 w 2723"/>
                <a:gd name="T93" fmla="*/ 526 h 3744"/>
                <a:gd name="T94" fmla="*/ 2025 w 2723"/>
                <a:gd name="T95" fmla="*/ 388 h 374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723"/>
                <a:gd name="T145" fmla="*/ 0 h 3744"/>
                <a:gd name="T146" fmla="*/ 2723 w 2723"/>
                <a:gd name="T147" fmla="*/ 3744 h 374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723" h="3744">
                  <a:moveTo>
                    <a:pt x="1984" y="381"/>
                  </a:moveTo>
                  <a:lnTo>
                    <a:pt x="1949" y="381"/>
                  </a:lnTo>
                  <a:lnTo>
                    <a:pt x="1908" y="381"/>
                  </a:lnTo>
                  <a:lnTo>
                    <a:pt x="1867" y="367"/>
                  </a:lnTo>
                  <a:lnTo>
                    <a:pt x="1831" y="353"/>
                  </a:lnTo>
                  <a:lnTo>
                    <a:pt x="1796" y="339"/>
                  </a:lnTo>
                  <a:lnTo>
                    <a:pt x="1767" y="318"/>
                  </a:lnTo>
                  <a:lnTo>
                    <a:pt x="1743" y="305"/>
                  </a:lnTo>
                  <a:lnTo>
                    <a:pt x="1720" y="291"/>
                  </a:lnTo>
                  <a:lnTo>
                    <a:pt x="1702" y="284"/>
                  </a:lnTo>
                  <a:lnTo>
                    <a:pt x="1679" y="284"/>
                  </a:lnTo>
                  <a:lnTo>
                    <a:pt x="1655" y="298"/>
                  </a:lnTo>
                  <a:lnTo>
                    <a:pt x="1632" y="311"/>
                  </a:lnTo>
                  <a:lnTo>
                    <a:pt x="1603" y="332"/>
                  </a:lnTo>
                  <a:lnTo>
                    <a:pt x="1579" y="353"/>
                  </a:lnTo>
                  <a:lnTo>
                    <a:pt x="1550" y="367"/>
                  </a:lnTo>
                  <a:lnTo>
                    <a:pt x="1520" y="381"/>
                  </a:lnTo>
                  <a:lnTo>
                    <a:pt x="1491" y="381"/>
                  </a:lnTo>
                  <a:lnTo>
                    <a:pt x="1450" y="374"/>
                  </a:lnTo>
                  <a:lnTo>
                    <a:pt x="1409" y="367"/>
                  </a:lnTo>
                  <a:lnTo>
                    <a:pt x="1368" y="346"/>
                  </a:lnTo>
                  <a:lnTo>
                    <a:pt x="1327" y="318"/>
                  </a:lnTo>
                  <a:lnTo>
                    <a:pt x="1286" y="291"/>
                  </a:lnTo>
                  <a:lnTo>
                    <a:pt x="1250" y="256"/>
                  </a:lnTo>
                  <a:lnTo>
                    <a:pt x="1227" y="215"/>
                  </a:lnTo>
                  <a:lnTo>
                    <a:pt x="1198" y="173"/>
                  </a:lnTo>
                  <a:lnTo>
                    <a:pt x="1157" y="125"/>
                  </a:lnTo>
                  <a:lnTo>
                    <a:pt x="1104" y="83"/>
                  </a:lnTo>
                  <a:lnTo>
                    <a:pt x="1057" y="49"/>
                  </a:lnTo>
                  <a:lnTo>
                    <a:pt x="1004" y="21"/>
                  </a:lnTo>
                  <a:lnTo>
                    <a:pt x="957" y="0"/>
                  </a:lnTo>
                  <a:lnTo>
                    <a:pt x="916" y="0"/>
                  </a:lnTo>
                  <a:lnTo>
                    <a:pt x="887" y="14"/>
                  </a:lnTo>
                  <a:lnTo>
                    <a:pt x="857" y="35"/>
                  </a:lnTo>
                  <a:lnTo>
                    <a:pt x="822" y="55"/>
                  </a:lnTo>
                  <a:lnTo>
                    <a:pt x="775" y="62"/>
                  </a:lnTo>
                  <a:lnTo>
                    <a:pt x="728" y="69"/>
                  </a:lnTo>
                  <a:lnTo>
                    <a:pt x="681" y="76"/>
                  </a:lnTo>
                  <a:lnTo>
                    <a:pt x="634" y="83"/>
                  </a:lnTo>
                  <a:lnTo>
                    <a:pt x="593" y="104"/>
                  </a:lnTo>
                  <a:lnTo>
                    <a:pt x="558" y="125"/>
                  </a:lnTo>
                  <a:lnTo>
                    <a:pt x="529" y="152"/>
                  </a:lnTo>
                  <a:lnTo>
                    <a:pt x="493" y="194"/>
                  </a:lnTo>
                  <a:lnTo>
                    <a:pt x="452" y="242"/>
                  </a:lnTo>
                  <a:lnTo>
                    <a:pt x="417" y="291"/>
                  </a:lnTo>
                  <a:lnTo>
                    <a:pt x="382" y="339"/>
                  </a:lnTo>
                  <a:lnTo>
                    <a:pt x="347" y="388"/>
                  </a:lnTo>
                  <a:lnTo>
                    <a:pt x="317" y="436"/>
                  </a:lnTo>
                  <a:lnTo>
                    <a:pt x="300" y="471"/>
                  </a:lnTo>
                  <a:lnTo>
                    <a:pt x="276" y="505"/>
                  </a:lnTo>
                  <a:lnTo>
                    <a:pt x="241" y="533"/>
                  </a:lnTo>
                  <a:lnTo>
                    <a:pt x="206" y="568"/>
                  </a:lnTo>
                  <a:lnTo>
                    <a:pt x="165" y="602"/>
                  </a:lnTo>
                  <a:lnTo>
                    <a:pt x="130" y="637"/>
                  </a:lnTo>
                  <a:lnTo>
                    <a:pt x="94" y="671"/>
                  </a:lnTo>
                  <a:lnTo>
                    <a:pt x="71" y="706"/>
                  </a:lnTo>
                  <a:lnTo>
                    <a:pt x="65" y="747"/>
                  </a:lnTo>
                  <a:lnTo>
                    <a:pt x="53" y="830"/>
                  </a:lnTo>
                  <a:lnTo>
                    <a:pt x="36" y="913"/>
                  </a:lnTo>
                  <a:lnTo>
                    <a:pt x="12" y="969"/>
                  </a:lnTo>
                  <a:lnTo>
                    <a:pt x="0" y="997"/>
                  </a:lnTo>
                  <a:lnTo>
                    <a:pt x="6" y="1038"/>
                  </a:lnTo>
                  <a:lnTo>
                    <a:pt x="18" y="1142"/>
                  </a:lnTo>
                  <a:lnTo>
                    <a:pt x="36" y="1253"/>
                  </a:lnTo>
                  <a:lnTo>
                    <a:pt x="65" y="1329"/>
                  </a:lnTo>
                  <a:lnTo>
                    <a:pt x="88" y="1391"/>
                  </a:lnTo>
                  <a:lnTo>
                    <a:pt x="106" y="1481"/>
                  </a:lnTo>
                  <a:lnTo>
                    <a:pt x="141" y="1564"/>
                  </a:lnTo>
                  <a:lnTo>
                    <a:pt x="206" y="1619"/>
                  </a:lnTo>
                  <a:lnTo>
                    <a:pt x="259" y="1633"/>
                  </a:lnTo>
                  <a:lnTo>
                    <a:pt x="329" y="1647"/>
                  </a:lnTo>
                  <a:lnTo>
                    <a:pt x="405" y="1661"/>
                  </a:lnTo>
                  <a:lnTo>
                    <a:pt x="488" y="1668"/>
                  </a:lnTo>
                  <a:lnTo>
                    <a:pt x="570" y="1675"/>
                  </a:lnTo>
                  <a:lnTo>
                    <a:pt x="646" y="1682"/>
                  </a:lnTo>
                  <a:lnTo>
                    <a:pt x="711" y="1682"/>
                  </a:lnTo>
                  <a:lnTo>
                    <a:pt x="763" y="1675"/>
                  </a:lnTo>
                  <a:lnTo>
                    <a:pt x="804" y="1668"/>
                  </a:lnTo>
                  <a:lnTo>
                    <a:pt x="840" y="1668"/>
                  </a:lnTo>
                  <a:lnTo>
                    <a:pt x="875" y="1668"/>
                  </a:lnTo>
                  <a:lnTo>
                    <a:pt x="910" y="1675"/>
                  </a:lnTo>
                  <a:lnTo>
                    <a:pt x="939" y="1682"/>
                  </a:lnTo>
                  <a:lnTo>
                    <a:pt x="969" y="1695"/>
                  </a:lnTo>
                  <a:lnTo>
                    <a:pt x="998" y="1709"/>
                  </a:lnTo>
                  <a:lnTo>
                    <a:pt x="1022" y="1730"/>
                  </a:lnTo>
                  <a:lnTo>
                    <a:pt x="1069" y="1772"/>
                  </a:lnTo>
                  <a:lnTo>
                    <a:pt x="1098" y="1827"/>
                  </a:lnTo>
                  <a:lnTo>
                    <a:pt x="1110" y="1882"/>
                  </a:lnTo>
                  <a:lnTo>
                    <a:pt x="1104" y="1945"/>
                  </a:lnTo>
                  <a:lnTo>
                    <a:pt x="1086" y="2007"/>
                  </a:lnTo>
                  <a:lnTo>
                    <a:pt x="1086" y="2048"/>
                  </a:lnTo>
                  <a:lnTo>
                    <a:pt x="1115" y="2083"/>
                  </a:lnTo>
                  <a:lnTo>
                    <a:pt x="1180" y="2111"/>
                  </a:lnTo>
                  <a:lnTo>
                    <a:pt x="1233" y="2145"/>
                  </a:lnTo>
                  <a:lnTo>
                    <a:pt x="1245" y="2201"/>
                  </a:lnTo>
                  <a:lnTo>
                    <a:pt x="1239" y="2263"/>
                  </a:lnTo>
                  <a:lnTo>
                    <a:pt x="1233" y="2332"/>
                  </a:lnTo>
                  <a:lnTo>
                    <a:pt x="1233" y="2408"/>
                  </a:lnTo>
                  <a:lnTo>
                    <a:pt x="1227" y="2484"/>
                  </a:lnTo>
                  <a:lnTo>
                    <a:pt x="1215" y="2574"/>
                  </a:lnTo>
                  <a:lnTo>
                    <a:pt x="1209" y="2678"/>
                  </a:lnTo>
                  <a:lnTo>
                    <a:pt x="1198" y="2727"/>
                  </a:lnTo>
                  <a:lnTo>
                    <a:pt x="1180" y="2768"/>
                  </a:lnTo>
                  <a:lnTo>
                    <a:pt x="1174" y="2810"/>
                  </a:lnTo>
                  <a:lnTo>
                    <a:pt x="1192" y="2879"/>
                  </a:lnTo>
                  <a:lnTo>
                    <a:pt x="1209" y="2920"/>
                  </a:lnTo>
                  <a:lnTo>
                    <a:pt x="1233" y="2989"/>
                  </a:lnTo>
                  <a:lnTo>
                    <a:pt x="1256" y="3059"/>
                  </a:lnTo>
                  <a:lnTo>
                    <a:pt x="1280" y="3107"/>
                  </a:lnTo>
                  <a:lnTo>
                    <a:pt x="1303" y="3156"/>
                  </a:lnTo>
                  <a:lnTo>
                    <a:pt x="1338" y="3232"/>
                  </a:lnTo>
                  <a:lnTo>
                    <a:pt x="1374" y="3315"/>
                  </a:lnTo>
                  <a:lnTo>
                    <a:pt x="1397" y="3377"/>
                  </a:lnTo>
                  <a:lnTo>
                    <a:pt x="1415" y="3453"/>
                  </a:lnTo>
                  <a:lnTo>
                    <a:pt x="1438" y="3564"/>
                  </a:lnTo>
                  <a:lnTo>
                    <a:pt x="1473" y="3661"/>
                  </a:lnTo>
                  <a:lnTo>
                    <a:pt x="1509" y="3716"/>
                  </a:lnTo>
                  <a:lnTo>
                    <a:pt x="1532" y="3730"/>
                  </a:lnTo>
                  <a:lnTo>
                    <a:pt x="1573" y="3737"/>
                  </a:lnTo>
                  <a:lnTo>
                    <a:pt x="1614" y="3744"/>
                  </a:lnTo>
                  <a:lnTo>
                    <a:pt x="1667" y="3744"/>
                  </a:lnTo>
                  <a:lnTo>
                    <a:pt x="1714" y="3737"/>
                  </a:lnTo>
                  <a:lnTo>
                    <a:pt x="1761" y="3723"/>
                  </a:lnTo>
                  <a:lnTo>
                    <a:pt x="1796" y="3695"/>
                  </a:lnTo>
                  <a:lnTo>
                    <a:pt x="1826" y="3661"/>
                  </a:lnTo>
                  <a:lnTo>
                    <a:pt x="1849" y="3619"/>
                  </a:lnTo>
                  <a:lnTo>
                    <a:pt x="1884" y="3585"/>
                  </a:lnTo>
                  <a:lnTo>
                    <a:pt x="1919" y="3550"/>
                  </a:lnTo>
                  <a:lnTo>
                    <a:pt x="1955" y="3515"/>
                  </a:lnTo>
                  <a:lnTo>
                    <a:pt x="1990" y="3488"/>
                  </a:lnTo>
                  <a:lnTo>
                    <a:pt x="2019" y="3460"/>
                  </a:lnTo>
                  <a:lnTo>
                    <a:pt x="2043" y="3432"/>
                  </a:lnTo>
                  <a:lnTo>
                    <a:pt x="2060" y="3405"/>
                  </a:lnTo>
                  <a:lnTo>
                    <a:pt x="2072" y="3349"/>
                  </a:lnTo>
                  <a:lnTo>
                    <a:pt x="2060" y="3280"/>
                  </a:lnTo>
                  <a:lnTo>
                    <a:pt x="2049" y="3218"/>
                  </a:lnTo>
                  <a:lnTo>
                    <a:pt x="2043" y="3169"/>
                  </a:lnTo>
                  <a:lnTo>
                    <a:pt x="2060" y="3149"/>
                  </a:lnTo>
                  <a:lnTo>
                    <a:pt x="2101" y="3149"/>
                  </a:lnTo>
                  <a:lnTo>
                    <a:pt x="2148" y="3156"/>
                  </a:lnTo>
                  <a:lnTo>
                    <a:pt x="2184" y="3149"/>
                  </a:lnTo>
                  <a:lnTo>
                    <a:pt x="2189" y="3121"/>
                  </a:lnTo>
                  <a:lnTo>
                    <a:pt x="2184" y="3073"/>
                  </a:lnTo>
                  <a:lnTo>
                    <a:pt x="2178" y="3010"/>
                  </a:lnTo>
                  <a:lnTo>
                    <a:pt x="2184" y="2948"/>
                  </a:lnTo>
                  <a:lnTo>
                    <a:pt x="2213" y="2906"/>
                  </a:lnTo>
                  <a:lnTo>
                    <a:pt x="2260" y="2865"/>
                  </a:lnTo>
                  <a:lnTo>
                    <a:pt x="2307" y="2830"/>
                  </a:lnTo>
                  <a:lnTo>
                    <a:pt x="2336" y="2789"/>
                  </a:lnTo>
                  <a:lnTo>
                    <a:pt x="2354" y="2706"/>
                  </a:lnTo>
                  <a:lnTo>
                    <a:pt x="2360" y="2602"/>
                  </a:lnTo>
                  <a:lnTo>
                    <a:pt x="2354" y="2491"/>
                  </a:lnTo>
                  <a:lnTo>
                    <a:pt x="2354" y="2401"/>
                  </a:lnTo>
                  <a:lnTo>
                    <a:pt x="2336" y="2346"/>
                  </a:lnTo>
                  <a:lnTo>
                    <a:pt x="2301" y="2311"/>
                  </a:lnTo>
                  <a:lnTo>
                    <a:pt x="2272" y="2277"/>
                  </a:lnTo>
                  <a:lnTo>
                    <a:pt x="2260" y="2221"/>
                  </a:lnTo>
                  <a:lnTo>
                    <a:pt x="2283" y="2159"/>
                  </a:lnTo>
                  <a:lnTo>
                    <a:pt x="2330" y="2097"/>
                  </a:lnTo>
                  <a:lnTo>
                    <a:pt x="2383" y="2028"/>
                  </a:lnTo>
                  <a:lnTo>
                    <a:pt x="2430" y="1945"/>
                  </a:lnTo>
                  <a:lnTo>
                    <a:pt x="2459" y="1889"/>
                  </a:lnTo>
                  <a:lnTo>
                    <a:pt x="2500" y="1813"/>
                  </a:lnTo>
                  <a:lnTo>
                    <a:pt x="2553" y="1730"/>
                  </a:lnTo>
                  <a:lnTo>
                    <a:pt x="2600" y="1647"/>
                  </a:lnTo>
                  <a:lnTo>
                    <a:pt x="2647" y="1564"/>
                  </a:lnTo>
                  <a:lnTo>
                    <a:pt x="2688" y="1502"/>
                  </a:lnTo>
                  <a:lnTo>
                    <a:pt x="2712" y="1453"/>
                  </a:lnTo>
                  <a:lnTo>
                    <a:pt x="2723" y="1439"/>
                  </a:lnTo>
                  <a:lnTo>
                    <a:pt x="2694" y="1426"/>
                  </a:lnTo>
                  <a:lnTo>
                    <a:pt x="2653" y="1426"/>
                  </a:lnTo>
                  <a:lnTo>
                    <a:pt x="2612" y="1439"/>
                  </a:lnTo>
                  <a:lnTo>
                    <a:pt x="2571" y="1439"/>
                  </a:lnTo>
                  <a:lnTo>
                    <a:pt x="2547" y="1426"/>
                  </a:lnTo>
                  <a:lnTo>
                    <a:pt x="2518" y="1398"/>
                  </a:lnTo>
                  <a:lnTo>
                    <a:pt x="2477" y="1363"/>
                  </a:lnTo>
                  <a:lnTo>
                    <a:pt x="2436" y="1329"/>
                  </a:lnTo>
                  <a:lnTo>
                    <a:pt x="2395" y="1287"/>
                  </a:lnTo>
                  <a:lnTo>
                    <a:pt x="2354" y="1239"/>
                  </a:lnTo>
                  <a:lnTo>
                    <a:pt x="2319" y="1197"/>
                  </a:lnTo>
                  <a:lnTo>
                    <a:pt x="2289" y="1163"/>
                  </a:lnTo>
                  <a:lnTo>
                    <a:pt x="2242" y="1086"/>
                  </a:lnTo>
                  <a:lnTo>
                    <a:pt x="2207" y="997"/>
                  </a:lnTo>
                  <a:lnTo>
                    <a:pt x="2172" y="907"/>
                  </a:lnTo>
                  <a:lnTo>
                    <a:pt x="2154" y="817"/>
                  </a:lnTo>
                  <a:lnTo>
                    <a:pt x="2142" y="720"/>
                  </a:lnTo>
                  <a:lnTo>
                    <a:pt x="2137" y="609"/>
                  </a:lnTo>
                  <a:lnTo>
                    <a:pt x="2137" y="526"/>
                  </a:lnTo>
                  <a:lnTo>
                    <a:pt x="2137" y="491"/>
                  </a:lnTo>
                  <a:lnTo>
                    <a:pt x="2113" y="450"/>
                  </a:lnTo>
                  <a:lnTo>
                    <a:pt x="2072" y="415"/>
                  </a:lnTo>
                  <a:lnTo>
                    <a:pt x="2025" y="388"/>
                  </a:lnTo>
                  <a:lnTo>
                    <a:pt x="1984" y="381"/>
                  </a:lnTo>
                  <a:close/>
                </a:path>
              </a:pathLst>
            </a:custGeom>
            <a:solidFill>
              <a:srgbClr val="C0C0C0">
                <a:alpha val="79999"/>
              </a:srgbClr>
            </a:solidFill>
            <a:ln>
              <a:noFill/>
            </a:ln>
            <a:effectLst>
              <a:outerShdw dist="17961" dir="2700000" algn="ctr" rotWithShape="0">
                <a:srgbClr val="0000FF"/>
              </a:outerShdw>
            </a:effectLst>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91" name="Freeform 14"/>
            <p:cNvSpPr>
              <a:spLocks/>
            </p:cNvSpPr>
            <p:nvPr/>
          </p:nvSpPr>
          <p:spPr bwMode="auto">
            <a:xfrm>
              <a:off x="10071" y="3149"/>
              <a:ext cx="552" cy="408"/>
            </a:xfrm>
            <a:custGeom>
              <a:avLst/>
              <a:gdLst>
                <a:gd name="T0" fmla="*/ 94 w 552"/>
                <a:gd name="T1" fmla="*/ 214 h 408"/>
                <a:gd name="T2" fmla="*/ 135 w 552"/>
                <a:gd name="T3" fmla="*/ 200 h 408"/>
                <a:gd name="T4" fmla="*/ 170 w 552"/>
                <a:gd name="T5" fmla="*/ 180 h 408"/>
                <a:gd name="T6" fmla="*/ 205 w 552"/>
                <a:gd name="T7" fmla="*/ 152 h 408"/>
                <a:gd name="T8" fmla="*/ 235 w 552"/>
                <a:gd name="T9" fmla="*/ 124 h 408"/>
                <a:gd name="T10" fmla="*/ 258 w 552"/>
                <a:gd name="T11" fmla="*/ 97 h 408"/>
                <a:gd name="T12" fmla="*/ 288 w 552"/>
                <a:gd name="T13" fmla="*/ 69 h 408"/>
                <a:gd name="T14" fmla="*/ 311 w 552"/>
                <a:gd name="T15" fmla="*/ 55 h 408"/>
                <a:gd name="T16" fmla="*/ 340 w 552"/>
                <a:gd name="T17" fmla="*/ 48 h 408"/>
                <a:gd name="T18" fmla="*/ 370 w 552"/>
                <a:gd name="T19" fmla="*/ 41 h 408"/>
                <a:gd name="T20" fmla="*/ 399 w 552"/>
                <a:gd name="T21" fmla="*/ 34 h 408"/>
                <a:gd name="T22" fmla="*/ 428 w 552"/>
                <a:gd name="T23" fmla="*/ 20 h 408"/>
                <a:gd name="T24" fmla="*/ 458 w 552"/>
                <a:gd name="T25" fmla="*/ 7 h 408"/>
                <a:gd name="T26" fmla="*/ 481 w 552"/>
                <a:gd name="T27" fmla="*/ 0 h 408"/>
                <a:gd name="T28" fmla="*/ 505 w 552"/>
                <a:gd name="T29" fmla="*/ 0 h 408"/>
                <a:gd name="T30" fmla="*/ 528 w 552"/>
                <a:gd name="T31" fmla="*/ 13 h 408"/>
                <a:gd name="T32" fmla="*/ 540 w 552"/>
                <a:gd name="T33" fmla="*/ 48 h 408"/>
                <a:gd name="T34" fmla="*/ 552 w 552"/>
                <a:gd name="T35" fmla="*/ 124 h 408"/>
                <a:gd name="T36" fmla="*/ 534 w 552"/>
                <a:gd name="T37" fmla="*/ 180 h 408"/>
                <a:gd name="T38" fmla="*/ 481 w 552"/>
                <a:gd name="T39" fmla="*/ 221 h 408"/>
                <a:gd name="T40" fmla="*/ 405 w 552"/>
                <a:gd name="T41" fmla="*/ 235 h 408"/>
                <a:gd name="T42" fmla="*/ 364 w 552"/>
                <a:gd name="T43" fmla="*/ 235 h 408"/>
                <a:gd name="T44" fmla="*/ 323 w 552"/>
                <a:gd name="T45" fmla="*/ 235 h 408"/>
                <a:gd name="T46" fmla="*/ 288 w 552"/>
                <a:gd name="T47" fmla="*/ 242 h 408"/>
                <a:gd name="T48" fmla="*/ 264 w 552"/>
                <a:gd name="T49" fmla="*/ 249 h 408"/>
                <a:gd name="T50" fmla="*/ 241 w 552"/>
                <a:gd name="T51" fmla="*/ 256 h 408"/>
                <a:gd name="T52" fmla="*/ 223 w 552"/>
                <a:gd name="T53" fmla="*/ 270 h 408"/>
                <a:gd name="T54" fmla="*/ 211 w 552"/>
                <a:gd name="T55" fmla="*/ 283 h 408"/>
                <a:gd name="T56" fmla="*/ 200 w 552"/>
                <a:gd name="T57" fmla="*/ 304 h 408"/>
                <a:gd name="T58" fmla="*/ 176 w 552"/>
                <a:gd name="T59" fmla="*/ 353 h 408"/>
                <a:gd name="T60" fmla="*/ 135 w 552"/>
                <a:gd name="T61" fmla="*/ 387 h 408"/>
                <a:gd name="T62" fmla="*/ 82 w 552"/>
                <a:gd name="T63" fmla="*/ 408 h 408"/>
                <a:gd name="T64" fmla="*/ 29 w 552"/>
                <a:gd name="T65" fmla="*/ 394 h 408"/>
                <a:gd name="T66" fmla="*/ 0 w 552"/>
                <a:gd name="T67" fmla="*/ 346 h 408"/>
                <a:gd name="T68" fmla="*/ 0 w 552"/>
                <a:gd name="T69" fmla="*/ 290 h 408"/>
                <a:gd name="T70" fmla="*/ 29 w 552"/>
                <a:gd name="T71" fmla="*/ 242 h 408"/>
                <a:gd name="T72" fmla="*/ 94 w 552"/>
                <a:gd name="T73" fmla="*/ 214 h 40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552"/>
                <a:gd name="T112" fmla="*/ 0 h 408"/>
                <a:gd name="T113" fmla="*/ 552 w 552"/>
                <a:gd name="T114" fmla="*/ 408 h 40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552" h="408">
                  <a:moveTo>
                    <a:pt x="94" y="214"/>
                  </a:moveTo>
                  <a:lnTo>
                    <a:pt x="135" y="200"/>
                  </a:lnTo>
                  <a:lnTo>
                    <a:pt x="170" y="180"/>
                  </a:lnTo>
                  <a:lnTo>
                    <a:pt x="205" y="152"/>
                  </a:lnTo>
                  <a:lnTo>
                    <a:pt x="235" y="124"/>
                  </a:lnTo>
                  <a:lnTo>
                    <a:pt x="258" y="97"/>
                  </a:lnTo>
                  <a:lnTo>
                    <a:pt x="288" y="69"/>
                  </a:lnTo>
                  <a:lnTo>
                    <a:pt x="311" y="55"/>
                  </a:lnTo>
                  <a:lnTo>
                    <a:pt x="340" y="48"/>
                  </a:lnTo>
                  <a:lnTo>
                    <a:pt x="370" y="41"/>
                  </a:lnTo>
                  <a:lnTo>
                    <a:pt x="399" y="34"/>
                  </a:lnTo>
                  <a:lnTo>
                    <a:pt x="428" y="20"/>
                  </a:lnTo>
                  <a:lnTo>
                    <a:pt x="458" y="7"/>
                  </a:lnTo>
                  <a:lnTo>
                    <a:pt x="481" y="0"/>
                  </a:lnTo>
                  <a:lnTo>
                    <a:pt x="505" y="0"/>
                  </a:lnTo>
                  <a:lnTo>
                    <a:pt x="528" y="13"/>
                  </a:lnTo>
                  <a:lnTo>
                    <a:pt x="540" y="48"/>
                  </a:lnTo>
                  <a:lnTo>
                    <a:pt x="552" y="124"/>
                  </a:lnTo>
                  <a:lnTo>
                    <a:pt x="534" y="180"/>
                  </a:lnTo>
                  <a:lnTo>
                    <a:pt x="481" y="221"/>
                  </a:lnTo>
                  <a:lnTo>
                    <a:pt x="405" y="235"/>
                  </a:lnTo>
                  <a:lnTo>
                    <a:pt x="364" y="235"/>
                  </a:lnTo>
                  <a:lnTo>
                    <a:pt x="323" y="235"/>
                  </a:lnTo>
                  <a:lnTo>
                    <a:pt x="288" y="242"/>
                  </a:lnTo>
                  <a:lnTo>
                    <a:pt x="264" y="249"/>
                  </a:lnTo>
                  <a:lnTo>
                    <a:pt x="241" y="256"/>
                  </a:lnTo>
                  <a:lnTo>
                    <a:pt x="223" y="270"/>
                  </a:lnTo>
                  <a:lnTo>
                    <a:pt x="211" y="283"/>
                  </a:lnTo>
                  <a:lnTo>
                    <a:pt x="200" y="304"/>
                  </a:lnTo>
                  <a:lnTo>
                    <a:pt x="176" y="353"/>
                  </a:lnTo>
                  <a:lnTo>
                    <a:pt x="135" y="387"/>
                  </a:lnTo>
                  <a:lnTo>
                    <a:pt x="82" y="408"/>
                  </a:lnTo>
                  <a:lnTo>
                    <a:pt x="29" y="394"/>
                  </a:lnTo>
                  <a:lnTo>
                    <a:pt x="0" y="346"/>
                  </a:lnTo>
                  <a:lnTo>
                    <a:pt x="0" y="290"/>
                  </a:lnTo>
                  <a:lnTo>
                    <a:pt x="29" y="242"/>
                  </a:lnTo>
                  <a:lnTo>
                    <a:pt x="94" y="214"/>
                  </a:lnTo>
                  <a:close/>
                </a:path>
              </a:pathLst>
            </a:custGeom>
            <a:solidFill>
              <a:srgbClr val="C0C0C0">
                <a:alpha val="79999"/>
              </a:srgbClr>
            </a:solidFill>
            <a:ln>
              <a:noFill/>
            </a:ln>
            <a:effectLst>
              <a:outerShdw dist="17961" dir="2700000" algn="ctr" rotWithShape="0">
                <a:srgbClr val="0000FF"/>
              </a:outerShdw>
            </a:effectLst>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92" name="Freeform 15"/>
            <p:cNvSpPr>
              <a:spLocks/>
            </p:cNvSpPr>
            <p:nvPr/>
          </p:nvSpPr>
          <p:spPr bwMode="auto">
            <a:xfrm>
              <a:off x="9819" y="3619"/>
              <a:ext cx="176" cy="263"/>
            </a:xfrm>
            <a:custGeom>
              <a:avLst/>
              <a:gdLst>
                <a:gd name="T0" fmla="*/ 146 w 176"/>
                <a:gd name="T1" fmla="*/ 0 h 263"/>
                <a:gd name="T2" fmla="*/ 140 w 176"/>
                <a:gd name="T3" fmla="*/ 7 h 263"/>
                <a:gd name="T4" fmla="*/ 117 w 176"/>
                <a:gd name="T5" fmla="*/ 14 h 263"/>
                <a:gd name="T6" fmla="*/ 88 w 176"/>
                <a:gd name="T7" fmla="*/ 28 h 263"/>
                <a:gd name="T8" fmla="*/ 58 w 176"/>
                <a:gd name="T9" fmla="*/ 49 h 263"/>
                <a:gd name="T10" fmla="*/ 29 w 176"/>
                <a:gd name="T11" fmla="*/ 69 h 263"/>
                <a:gd name="T12" fmla="*/ 5 w 176"/>
                <a:gd name="T13" fmla="*/ 90 h 263"/>
                <a:gd name="T14" fmla="*/ 0 w 176"/>
                <a:gd name="T15" fmla="*/ 111 h 263"/>
                <a:gd name="T16" fmla="*/ 5 w 176"/>
                <a:gd name="T17" fmla="*/ 125 h 263"/>
                <a:gd name="T18" fmla="*/ 52 w 176"/>
                <a:gd name="T19" fmla="*/ 173 h 263"/>
                <a:gd name="T20" fmla="*/ 111 w 176"/>
                <a:gd name="T21" fmla="*/ 229 h 263"/>
                <a:gd name="T22" fmla="*/ 158 w 176"/>
                <a:gd name="T23" fmla="*/ 263 h 263"/>
                <a:gd name="T24" fmla="*/ 176 w 176"/>
                <a:gd name="T25" fmla="*/ 235 h 263"/>
                <a:gd name="T26" fmla="*/ 170 w 176"/>
                <a:gd name="T27" fmla="*/ 159 h 263"/>
                <a:gd name="T28" fmla="*/ 164 w 176"/>
                <a:gd name="T29" fmla="*/ 83 h 263"/>
                <a:gd name="T30" fmla="*/ 152 w 176"/>
                <a:gd name="T31" fmla="*/ 21 h 263"/>
                <a:gd name="T32" fmla="*/ 146 w 176"/>
                <a:gd name="T33" fmla="*/ 0 h 26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76"/>
                <a:gd name="T52" fmla="*/ 0 h 263"/>
                <a:gd name="T53" fmla="*/ 176 w 176"/>
                <a:gd name="T54" fmla="*/ 263 h 26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76" h="263">
                  <a:moveTo>
                    <a:pt x="146" y="0"/>
                  </a:moveTo>
                  <a:lnTo>
                    <a:pt x="140" y="7"/>
                  </a:lnTo>
                  <a:lnTo>
                    <a:pt x="117" y="14"/>
                  </a:lnTo>
                  <a:lnTo>
                    <a:pt x="88" y="28"/>
                  </a:lnTo>
                  <a:lnTo>
                    <a:pt x="58" y="49"/>
                  </a:lnTo>
                  <a:lnTo>
                    <a:pt x="29" y="69"/>
                  </a:lnTo>
                  <a:lnTo>
                    <a:pt x="5" y="90"/>
                  </a:lnTo>
                  <a:lnTo>
                    <a:pt x="0" y="111"/>
                  </a:lnTo>
                  <a:lnTo>
                    <a:pt x="5" y="125"/>
                  </a:lnTo>
                  <a:lnTo>
                    <a:pt x="52" y="173"/>
                  </a:lnTo>
                  <a:lnTo>
                    <a:pt x="111" y="229"/>
                  </a:lnTo>
                  <a:lnTo>
                    <a:pt x="158" y="263"/>
                  </a:lnTo>
                  <a:lnTo>
                    <a:pt x="176" y="235"/>
                  </a:lnTo>
                  <a:lnTo>
                    <a:pt x="170" y="159"/>
                  </a:lnTo>
                  <a:lnTo>
                    <a:pt x="164" y="83"/>
                  </a:lnTo>
                  <a:lnTo>
                    <a:pt x="152" y="21"/>
                  </a:lnTo>
                  <a:lnTo>
                    <a:pt x="146" y="0"/>
                  </a:lnTo>
                  <a:close/>
                </a:path>
              </a:pathLst>
            </a:custGeom>
            <a:solidFill>
              <a:srgbClr val="C0C0C0">
                <a:alpha val="79999"/>
              </a:srgbClr>
            </a:solidFill>
            <a:ln>
              <a:noFill/>
            </a:ln>
            <a:effectLst>
              <a:outerShdw dist="17961" dir="2700000" algn="ctr" rotWithShape="0">
                <a:srgbClr val="0000FF"/>
              </a:outerShdw>
            </a:effectLst>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93" name="Freeform 16"/>
            <p:cNvSpPr>
              <a:spLocks/>
            </p:cNvSpPr>
            <p:nvPr/>
          </p:nvSpPr>
          <p:spPr bwMode="auto">
            <a:xfrm>
              <a:off x="7160" y="4630"/>
              <a:ext cx="481" cy="678"/>
            </a:xfrm>
            <a:custGeom>
              <a:avLst/>
              <a:gdLst>
                <a:gd name="T0" fmla="*/ 6 w 481"/>
                <a:gd name="T1" fmla="*/ 352 h 678"/>
                <a:gd name="T2" fmla="*/ 0 w 481"/>
                <a:gd name="T3" fmla="*/ 318 h 678"/>
                <a:gd name="T4" fmla="*/ 12 w 481"/>
                <a:gd name="T5" fmla="*/ 290 h 678"/>
                <a:gd name="T6" fmla="*/ 24 w 481"/>
                <a:gd name="T7" fmla="*/ 276 h 678"/>
                <a:gd name="T8" fmla="*/ 47 w 481"/>
                <a:gd name="T9" fmla="*/ 262 h 678"/>
                <a:gd name="T10" fmla="*/ 76 w 481"/>
                <a:gd name="T11" fmla="*/ 249 h 678"/>
                <a:gd name="T12" fmla="*/ 106 w 481"/>
                <a:gd name="T13" fmla="*/ 228 h 678"/>
                <a:gd name="T14" fmla="*/ 135 w 481"/>
                <a:gd name="T15" fmla="*/ 207 h 678"/>
                <a:gd name="T16" fmla="*/ 159 w 481"/>
                <a:gd name="T17" fmla="*/ 173 h 678"/>
                <a:gd name="T18" fmla="*/ 182 w 481"/>
                <a:gd name="T19" fmla="*/ 131 h 678"/>
                <a:gd name="T20" fmla="*/ 206 w 481"/>
                <a:gd name="T21" fmla="*/ 89 h 678"/>
                <a:gd name="T22" fmla="*/ 229 w 481"/>
                <a:gd name="T23" fmla="*/ 55 h 678"/>
                <a:gd name="T24" fmla="*/ 258 w 481"/>
                <a:gd name="T25" fmla="*/ 27 h 678"/>
                <a:gd name="T26" fmla="*/ 288 w 481"/>
                <a:gd name="T27" fmla="*/ 6 h 678"/>
                <a:gd name="T28" fmla="*/ 317 w 481"/>
                <a:gd name="T29" fmla="*/ 0 h 678"/>
                <a:gd name="T30" fmla="*/ 352 w 481"/>
                <a:gd name="T31" fmla="*/ 6 h 678"/>
                <a:gd name="T32" fmla="*/ 393 w 481"/>
                <a:gd name="T33" fmla="*/ 27 h 678"/>
                <a:gd name="T34" fmla="*/ 446 w 481"/>
                <a:gd name="T35" fmla="*/ 96 h 678"/>
                <a:gd name="T36" fmla="*/ 470 w 481"/>
                <a:gd name="T37" fmla="*/ 166 h 678"/>
                <a:gd name="T38" fmla="*/ 470 w 481"/>
                <a:gd name="T39" fmla="*/ 242 h 678"/>
                <a:gd name="T40" fmla="*/ 475 w 481"/>
                <a:gd name="T41" fmla="*/ 318 h 678"/>
                <a:gd name="T42" fmla="*/ 481 w 481"/>
                <a:gd name="T43" fmla="*/ 373 h 678"/>
                <a:gd name="T44" fmla="*/ 470 w 481"/>
                <a:gd name="T45" fmla="*/ 429 h 678"/>
                <a:gd name="T46" fmla="*/ 452 w 481"/>
                <a:gd name="T47" fmla="*/ 477 h 678"/>
                <a:gd name="T48" fmla="*/ 434 w 481"/>
                <a:gd name="T49" fmla="*/ 525 h 678"/>
                <a:gd name="T50" fmla="*/ 423 w 481"/>
                <a:gd name="T51" fmla="*/ 560 h 678"/>
                <a:gd name="T52" fmla="*/ 405 w 481"/>
                <a:gd name="T53" fmla="*/ 595 h 678"/>
                <a:gd name="T54" fmla="*/ 382 w 481"/>
                <a:gd name="T55" fmla="*/ 622 h 678"/>
                <a:gd name="T56" fmla="*/ 352 w 481"/>
                <a:gd name="T57" fmla="*/ 650 h 678"/>
                <a:gd name="T58" fmla="*/ 317 w 481"/>
                <a:gd name="T59" fmla="*/ 671 h 678"/>
                <a:gd name="T60" fmla="*/ 294 w 481"/>
                <a:gd name="T61" fmla="*/ 678 h 678"/>
                <a:gd name="T62" fmla="*/ 270 w 481"/>
                <a:gd name="T63" fmla="*/ 664 h 678"/>
                <a:gd name="T64" fmla="*/ 252 w 481"/>
                <a:gd name="T65" fmla="*/ 629 h 678"/>
                <a:gd name="T66" fmla="*/ 229 w 481"/>
                <a:gd name="T67" fmla="*/ 553 h 678"/>
                <a:gd name="T68" fmla="*/ 217 w 481"/>
                <a:gd name="T69" fmla="*/ 498 h 678"/>
                <a:gd name="T70" fmla="*/ 223 w 481"/>
                <a:gd name="T71" fmla="*/ 456 h 678"/>
                <a:gd name="T72" fmla="*/ 270 w 481"/>
                <a:gd name="T73" fmla="*/ 429 h 678"/>
                <a:gd name="T74" fmla="*/ 323 w 481"/>
                <a:gd name="T75" fmla="*/ 387 h 678"/>
                <a:gd name="T76" fmla="*/ 358 w 481"/>
                <a:gd name="T77" fmla="*/ 325 h 678"/>
                <a:gd name="T78" fmla="*/ 358 w 481"/>
                <a:gd name="T79" fmla="*/ 262 h 678"/>
                <a:gd name="T80" fmla="*/ 329 w 481"/>
                <a:gd name="T81" fmla="*/ 228 h 678"/>
                <a:gd name="T82" fmla="*/ 305 w 481"/>
                <a:gd name="T83" fmla="*/ 221 h 678"/>
                <a:gd name="T84" fmla="*/ 276 w 481"/>
                <a:gd name="T85" fmla="*/ 214 h 678"/>
                <a:gd name="T86" fmla="*/ 247 w 481"/>
                <a:gd name="T87" fmla="*/ 214 h 678"/>
                <a:gd name="T88" fmla="*/ 217 w 481"/>
                <a:gd name="T89" fmla="*/ 221 h 678"/>
                <a:gd name="T90" fmla="*/ 194 w 481"/>
                <a:gd name="T91" fmla="*/ 235 h 678"/>
                <a:gd name="T92" fmla="*/ 170 w 481"/>
                <a:gd name="T93" fmla="*/ 249 h 678"/>
                <a:gd name="T94" fmla="*/ 153 w 481"/>
                <a:gd name="T95" fmla="*/ 269 h 678"/>
                <a:gd name="T96" fmla="*/ 141 w 481"/>
                <a:gd name="T97" fmla="*/ 304 h 678"/>
                <a:gd name="T98" fmla="*/ 118 w 481"/>
                <a:gd name="T99" fmla="*/ 366 h 678"/>
                <a:gd name="T100" fmla="*/ 82 w 481"/>
                <a:gd name="T101" fmla="*/ 408 h 678"/>
                <a:gd name="T102" fmla="*/ 35 w 481"/>
                <a:gd name="T103" fmla="*/ 415 h 678"/>
                <a:gd name="T104" fmla="*/ 6 w 481"/>
                <a:gd name="T105" fmla="*/ 352 h 67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481"/>
                <a:gd name="T160" fmla="*/ 0 h 678"/>
                <a:gd name="T161" fmla="*/ 481 w 481"/>
                <a:gd name="T162" fmla="*/ 678 h 67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481" h="678">
                  <a:moveTo>
                    <a:pt x="6" y="352"/>
                  </a:moveTo>
                  <a:lnTo>
                    <a:pt x="0" y="318"/>
                  </a:lnTo>
                  <a:lnTo>
                    <a:pt x="12" y="290"/>
                  </a:lnTo>
                  <a:lnTo>
                    <a:pt x="24" y="276"/>
                  </a:lnTo>
                  <a:lnTo>
                    <a:pt x="47" y="262"/>
                  </a:lnTo>
                  <a:lnTo>
                    <a:pt x="76" y="249"/>
                  </a:lnTo>
                  <a:lnTo>
                    <a:pt x="106" y="228"/>
                  </a:lnTo>
                  <a:lnTo>
                    <a:pt x="135" y="207"/>
                  </a:lnTo>
                  <a:lnTo>
                    <a:pt x="159" y="173"/>
                  </a:lnTo>
                  <a:lnTo>
                    <a:pt x="182" y="131"/>
                  </a:lnTo>
                  <a:lnTo>
                    <a:pt x="206" y="89"/>
                  </a:lnTo>
                  <a:lnTo>
                    <a:pt x="229" y="55"/>
                  </a:lnTo>
                  <a:lnTo>
                    <a:pt x="258" y="27"/>
                  </a:lnTo>
                  <a:lnTo>
                    <a:pt x="288" y="6"/>
                  </a:lnTo>
                  <a:lnTo>
                    <a:pt x="317" y="0"/>
                  </a:lnTo>
                  <a:lnTo>
                    <a:pt x="352" y="6"/>
                  </a:lnTo>
                  <a:lnTo>
                    <a:pt x="393" y="27"/>
                  </a:lnTo>
                  <a:lnTo>
                    <a:pt x="446" y="96"/>
                  </a:lnTo>
                  <a:lnTo>
                    <a:pt x="470" y="166"/>
                  </a:lnTo>
                  <a:lnTo>
                    <a:pt x="470" y="242"/>
                  </a:lnTo>
                  <a:lnTo>
                    <a:pt x="475" y="318"/>
                  </a:lnTo>
                  <a:lnTo>
                    <a:pt x="481" y="373"/>
                  </a:lnTo>
                  <a:lnTo>
                    <a:pt x="470" y="429"/>
                  </a:lnTo>
                  <a:lnTo>
                    <a:pt x="452" y="477"/>
                  </a:lnTo>
                  <a:lnTo>
                    <a:pt x="434" y="525"/>
                  </a:lnTo>
                  <a:lnTo>
                    <a:pt x="423" y="560"/>
                  </a:lnTo>
                  <a:lnTo>
                    <a:pt x="405" y="595"/>
                  </a:lnTo>
                  <a:lnTo>
                    <a:pt x="382" y="622"/>
                  </a:lnTo>
                  <a:lnTo>
                    <a:pt x="352" y="650"/>
                  </a:lnTo>
                  <a:lnTo>
                    <a:pt x="317" y="671"/>
                  </a:lnTo>
                  <a:lnTo>
                    <a:pt x="294" y="678"/>
                  </a:lnTo>
                  <a:lnTo>
                    <a:pt x="270" y="664"/>
                  </a:lnTo>
                  <a:lnTo>
                    <a:pt x="252" y="629"/>
                  </a:lnTo>
                  <a:lnTo>
                    <a:pt x="229" y="553"/>
                  </a:lnTo>
                  <a:lnTo>
                    <a:pt x="217" y="498"/>
                  </a:lnTo>
                  <a:lnTo>
                    <a:pt x="223" y="456"/>
                  </a:lnTo>
                  <a:lnTo>
                    <a:pt x="270" y="429"/>
                  </a:lnTo>
                  <a:lnTo>
                    <a:pt x="323" y="387"/>
                  </a:lnTo>
                  <a:lnTo>
                    <a:pt x="358" y="325"/>
                  </a:lnTo>
                  <a:lnTo>
                    <a:pt x="358" y="262"/>
                  </a:lnTo>
                  <a:lnTo>
                    <a:pt x="329" y="228"/>
                  </a:lnTo>
                  <a:lnTo>
                    <a:pt x="305" y="221"/>
                  </a:lnTo>
                  <a:lnTo>
                    <a:pt x="276" y="214"/>
                  </a:lnTo>
                  <a:lnTo>
                    <a:pt x="247" y="214"/>
                  </a:lnTo>
                  <a:lnTo>
                    <a:pt x="217" y="221"/>
                  </a:lnTo>
                  <a:lnTo>
                    <a:pt x="194" y="235"/>
                  </a:lnTo>
                  <a:lnTo>
                    <a:pt x="170" y="249"/>
                  </a:lnTo>
                  <a:lnTo>
                    <a:pt x="153" y="269"/>
                  </a:lnTo>
                  <a:lnTo>
                    <a:pt x="141" y="304"/>
                  </a:lnTo>
                  <a:lnTo>
                    <a:pt x="118" y="366"/>
                  </a:lnTo>
                  <a:lnTo>
                    <a:pt x="82" y="408"/>
                  </a:lnTo>
                  <a:lnTo>
                    <a:pt x="35" y="415"/>
                  </a:lnTo>
                  <a:lnTo>
                    <a:pt x="6" y="352"/>
                  </a:lnTo>
                  <a:close/>
                </a:path>
              </a:pathLst>
            </a:custGeom>
            <a:solidFill>
              <a:srgbClr val="C0C0C0">
                <a:alpha val="79999"/>
              </a:srgbClr>
            </a:solidFill>
            <a:ln>
              <a:noFill/>
            </a:ln>
            <a:effectLst>
              <a:outerShdw dist="17961" dir="2700000" algn="ctr" rotWithShape="0">
                <a:srgbClr val="0000FF"/>
              </a:outerShdw>
            </a:effectLst>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94" name="Freeform 17"/>
            <p:cNvSpPr>
              <a:spLocks/>
            </p:cNvSpPr>
            <p:nvPr/>
          </p:nvSpPr>
          <p:spPr bwMode="auto">
            <a:xfrm>
              <a:off x="12401" y="8622"/>
              <a:ext cx="1649" cy="1523"/>
            </a:xfrm>
            <a:custGeom>
              <a:avLst/>
              <a:gdLst>
                <a:gd name="T0" fmla="*/ 1103 w 1649"/>
                <a:gd name="T1" fmla="*/ 291 h 1523"/>
                <a:gd name="T2" fmla="*/ 1009 w 1649"/>
                <a:gd name="T3" fmla="*/ 277 h 1523"/>
                <a:gd name="T4" fmla="*/ 945 w 1649"/>
                <a:gd name="T5" fmla="*/ 263 h 1523"/>
                <a:gd name="T6" fmla="*/ 945 w 1649"/>
                <a:gd name="T7" fmla="*/ 194 h 1523"/>
                <a:gd name="T8" fmla="*/ 951 w 1649"/>
                <a:gd name="T9" fmla="*/ 104 h 1523"/>
                <a:gd name="T10" fmla="*/ 863 w 1649"/>
                <a:gd name="T11" fmla="*/ 28 h 1523"/>
                <a:gd name="T12" fmla="*/ 821 w 1649"/>
                <a:gd name="T13" fmla="*/ 21 h 1523"/>
                <a:gd name="T14" fmla="*/ 698 w 1649"/>
                <a:gd name="T15" fmla="*/ 111 h 1523"/>
                <a:gd name="T16" fmla="*/ 604 w 1649"/>
                <a:gd name="T17" fmla="*/ 180 h 1523"/>
                <a:gd name="T18" fmla="*/ 516 w 1649"/>
                <a:gd name="T19" fmla="*/ 201 h 1523"/>
                <a:gd name="T20" fmla="*/ 422 w 1649"/>
                <a:gd name="T21" fmla="*/ 249 h 1523"/>
                <a:gd name="T22" fmla="*/ 334 w 1649"/>
                <a:gd name="T23" fmla="*/ 339 h 1523"/>
                <a:gd name="T24" fmla="*/ 276 w 1649"/>
                <a:gd name="T25" fmla="*/ 429 h 1523"/>
                <a:gd name="T26" fmla="*/ 205 w 1649"/>
                <a:gd name="T27" fmla="*/ 499 h 1523"/>
                <a:gd name="T28" fmla="*/ 105 w 1649"/>
                <a:gd name="T29" fmla="*/ 575 h 1523"/>
                <a:gd name="T30" fmla="*/ 6 w 1649"/>
                <a:gd name="T31" fmla="*/ 630 h 1523"/>
                <a:gd name="T32" fmla="*/ 6 w 1649"/>
                <a:gd name="T33" fmla="*/ 879 h 1523"/>
                <a:gd name="T34" fmla="*/ 59 w 1649"/>
                <a:gd name="T35" fmla="*/ 969 h 1523"/>
                <a:gd name="T36" fmla="*/ 94 w 1649"/>
                <a:gd name="T37" fmla="*/ 1059 h 1523"/>
                <a:gd name="T38" fmla="*/ 47 w 1649"/>
                <a:gd name="T39" fmla="*/ 1177 h 1523"/>
                <a:gd name="T40" fmla="*/ 76 w 1649"/>
                <a:gd name="T41" fmla="*/ 1281 h 1523"/>
                <a:gd name="T42" fmla="*/ 182 w 1649"/>
                <a:gd name="T43" fmla="*/ 1308 h 1523"/>
                <a:gd name="T44" fmla="*/ 287 w 1649"/>
                <a:gd name="T45" fmla="*/ 1287 h 1523"/>
                <a:gd name="T46" fmla="*/ 370 w 1649"/>
                <a:gd name="T47" fmla="*/ 1246 h 1523"/>
                <a:gd name="T48" fmla="*/ 469 w 1649"/>
                <a:gd name="T49" fmla="*/ 1204 h 1523"/>
                <a:gd name="T50" fmla="*/ 581 w 1649"/>
                <a:gd name="T51" fmla="*/ 1163 h 1523"/>
                <a:gd name="T52" fmla="*/ 733 w 1649"/>
                <a:gd name="T53" fmla="*/ 1142 h 1523"/>
                <a:gd name="T54" fmla="*/ 886 w 1649"/>
                <a:gd name="T55" fmla="*/ 1177 h 1523"/>
                <a:gd name="T56" fmla="*/ 997 w 1649"/>
                <a:gd name="T57" fmla="*/ 1260 h 1523"/>
                <a:gd name="T58" fmla="*/ 1080 w 1649"/>
                <a:gd name="T59" fmla="*/ 1377 h 1523"/>
                <a:gd name="T60" fmla="*/ 1144 w 1649"/>
                <a:gd name="T61" fmla="*/ 1481 h 1523"/>
                <a:gd name="T62" fmla="*/ 1244 w 1649"/>
                <a:gd name="T63" fmla="*/ 1523 h 1523"/>
                <a:gd name="T64" fmla="*/ 1373 w 1649"/>
                <a:gd name="T65" fmla="*/ 1502 h 1523"/>
                <a:gd name="T66" fmla="*/ 1426 w 1649"/>
                <a:gd name="T67" fmla="*/ 1419 h 1523"/>
                <a:gd name="T68" fmla="*/ 1485 w 1649"/>
                <a:gd name="T69" fmla="*/ 1253 h 1523"/>
                <a:gd name="T70" fmla="*/ 1573 w 1649"/>
                <a:gd name="T71" fmla="*/ 1114 h 1523"/>
                <a:gd name="T72" fmla="*/ 1614 w 1649"/>
                <a:gd name="T73" fmla="*/ 962 h 1523"/>
                <a:gd name="T74" fmla="*/ 1643 w 1649"/>
                <a:gd name="T75" fmla="*/ 824 h 1523"/>
                <a:gd name="T76" fmla="*/ 1584 w 1649"/>
                <a:gd name="T77" fmla="*/ 734 h 1523"/>
                <a:gd name="T78" fmla="*/ 1496 w 1649"/>
                <a:gd name="T79" fmla="*/ 651 h 1523"/>
                <a:gd name="T80" fmla="*/ 1385 w 1649"/>
                <a:gd name="T81" fmla="*/ 499 h 1523"/>
                <a:gd name="T82" fmla="*/ 1320 w 1649"/>
                <a:gd name="T83" fmla="*/ 326 h 1523"/>
                <a:gd name="T84" fmla="*/ 1291 w 1649"/>
                <a:gd name="T85" fmla="*/ 139 h 1523"/>
                <a:gd name="T86" fmla="*/ 1209 w 1649"/>
                <a:gd name="T87" fmla="*/ 21 h 1523"/>
                <a:gd name="T88" fmla="*/ 1209 w 1649"/>
                <a:gd name="T89" fmla="*/ 139 h 1523"/>
                <a:gd name="T90" fmla="*/ 1209 w 1649"/>
                <a:gd name="T91" fmla="*/ 277 h 1523"/>
                <a:gd name="T92" fmla="*/ 1162 w 1649"/>
                <a:gd name="T93" fmla="*/ 305 h 152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649"/>
                <a:gd name="T142" fmla="*/ 0 h 1523"/>
                <a:gd name="T143" fmla="*/ 1649 w 1649"/>
                <a:gd name="T144" fmla="*/ 1523 h 152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649" h="1523">
                  <a:moveTo>
                    <a:pt x="1162" y="305"/>
                  </a:moveTo>
                  <a:lnTo>
                    <a:pt x="1132" y="298"/>
                  </a:lnTo>
                  <a:lnTo>
                    <a:pt x="1103" y="291"/>
                  </a:lnTo>
                  <a:lnTo>
                    <a:pt x="1074" y="291"/>
                  </a:lnTo>
                  <a:lnTo>
                    <a:pt x="1044" y="284"/>
                  </a:lnTo>
                  <a:lnTo>
                    <a:pt x="1009" y="277"/>
                  </a:lnTo>
                  <a:lnTo>
                    <a:pt x="986" y="270"/>
                  </a:lnTo>
                  <a:lnTo>
                    <a:pt x="962" y="270"/>
                  </a:lnTo>
                  <a:lnTo>
                    <a:pt x="945" y="263"/>
                  </a:lnTo>
                  <a:lnTo>
                    <a:pt x="927" y="249"/>
                  </a:lnTo>
                  <a:lnTo>
                    <a:pt x="927" y="222"/>
                  </a:lnTo>
                  <a:lnTo>
                    <a:pt x="945" y="194"/>
                  </a:lnTo>
                  <a:lnTo>
                    <a:pt x="974" y="166"/>
                  </a:lnTo>
                  <a:lnTo>
                    <a:pt x="980" y="139"/>
                  </a:lnTo>
                  <a:lnTo>
                    <a:pt x="951" y="104"/>
                  </a:lnTo>
                  <a:lnTo>
                    <a:pt x="909" y="76"/>
                  </a:lnTo>
                  <a:lnTo>
                    <a:pt x="880" y="49"/>
                  </a:lnTo>
                  <a:lnTo>
                    <a:pt x="863" y="28"/>
                  </a:lnTo>
                  <a:lnTo>
                    <a:pt x="845" y="7"/>
                  </a:lnTo>
                  <a:lnTo>
                    <a:pt x="827" y="0"/>
                  </a:lnTo>
                  <a:lnTo>
                    <a:pt x="821" y="21"/>
                  </a:lnTo>
                  <a:lnTo>
                    <a:pt x="798" y="49"/>
                  </a:lnTo>
                  <a:lnTo>
                    <a:pt x="751" y="83"/>
                  </a:lnTo>
                  <a:lnTo>
                    <a:pt x="698" y="111"/>
                  </a:lnTo>
                  <a:lnTo>
                    <a:pt x="651" y="139"/>
                  </a:lnTo>
                  <a:lnTo>
                    <a:pt x="622" y="159"/>
                  </a:lnTo>
                  <a:lnTo>
                    <a:pt x="604" y="180"/>
                  </a:lnTo>
                  <a:lnTo>
                    <a:pt x="575" y="187"/>
                  </a:lnTo>
                  <a:lnTo>
                    <a:pt x="540" y="194"/>
                  </a:lnTo>
                  <a:lnTo>
                    <a:pt x="516" y="201"/>
                  </a:lnTo>
                  <a:lnTo>
                    <a:pt x="487" y="208"/>
                  </a:lnTo>
                  <a:lnTo>
                    <a:pt x="452" y="229"/>
                  </a:lnTo>
                  <a:lnTo>
                    <a:pt x="422" y="249"/>
                  </a:lnTo>
                  <a:lnTo>
                    <a:pt x="387" y="277"/>
                  </a:lnTo>
                  <a:lnTo>
                    <a:pt x="358" y="305"/>
                  </a:lnTo>
                  <a:lnTo>
                    <a:pt x="334" y="339"/>
                  </a:lnTo>
                  <a:lnTo>
                    <a:pt x="311" y="374"/>
                  </a:lnTo>
                  <a:lnTo>
                    <a:pt x="293" y="409"/>
                  </a:lnTo>
                  <a:lnTo>
                    <a:pt x="276" y="429"/>
                  </a:lnTo>
                  <a:lnTo>
                    <a:pt x="252" y="457"/>
                  </a:lnTo>
                  <a:lnTo>
                    <a:pt x="229" y="478"/>
                  </a:lnTo>
                  <a:lnTo>
                    <a:pt x="205" y="499"/>
                  </a:lnTo>
                  <a:lnTo>
                    <a:pt x="176" y="526"/>
                  </a:lnTo>
                  <a:lnTo>
                    <a:pt x="141" y="547"/>
                  </a:lnTo>
                  <a:lnTo>
                    <a:pt x="105" y="575"/>
                  </a:lnTo>
                  <a:lnTo>
                    <a:pt x="64" y="589"/>
                  </a:lnTo>
                  <a:lnTo>
                    <a:pt x="29" y="589"/>
                  </a:lnTo>
                  <a:lnTo>
                    <a:pt x="6" y="630"/>
                  </a:lnTo>
                  <a:lnTo>
                    <a:pt x="0" y="782"/>
                  </a:lnTo>
                  <a:lnTo>
                    <a:pt x="0" y="845"/>
                  </a:lnTo>
                  <a:lnTo>
                    <a:pt x="6" y="879"/>
                  </a:lnTo>
                  <a:lnTo>
                    <a:pt x="12" y="907"/>
                  </a:lnTo>
                  <a:lnTo>
                    <a:pt x="29" y="941"/>
                  </a:lnTo>
                  <a:lnTo>
                    <a:pt x="59" y="969"/>
                  </a:lnTo>
                  <a:lnTo>
                    <a:pt x="88" y="990"/>
                  </a:lnTo>
                  <a:lnTo>
                    <a:pt x="100" y="1018"/>
                  </a:lnTo>
                  <a:lnTo>
                    <a:pt x="94" y="1059"/>
                  </a:lnTo>
                  <a:lnTo>
                    <a:pt x="76" y="1101"/>
                  </a:lnTo>
                  <a:lnTo>
                    <a:pt x="59" y="1135"/>
                  </a:lnTo>
                  <a:lnTo>
                    <a:pt x="47" y="1177"/>
                  </a:lnTo>
                  <a:lnTo>
                    <a:pt x="47" y="1232"/>
                  </a:lnTo>
                  <a:lnTo>
                    <a:pt x="59" y="1260"/>
                  </a:lnTo>
                  <a:lnTo>
                    <a:pt x="76" y="1281"/>
                  </a:lnTo>
                  <a:lnTo>
                    <a:pt x="111" y="1301"/>
                  </a:lnTo>
                  <a:lnTo>
                    <a:pt x="147" y="1308"/>
                  </a:lnTo>
                  <a:lnTo>
                    <a:pt x="182" y="1308"/>
                  </a:lnTo>
                  <a:lnTo>
                    <a:pt x="223" y="1308"/>
                  </a:lnTo>
                  <a:lnTo>
                    <a:pt x="258" y="1301"/>
                  </a:lnTo>
                  <a:lnTo>
                    <a:pt x="287" y="1287"/>
                  </a:lnTo>
                  <a:lnTo>
                    <a:pt x="311" y="1274"/>
                  </a:lnTo>
                  <a:lnTo>
                    <a:pt x="340" y="1260"/>
                  </a:lnTo>
                  <a:lnTo>
                    <a:pt x="370" y="1246"/>
                  </a:lnTo>
                  <a:lnTo>
                    <a:pt x="399" y="1232"/>
                  </a:lnTo>
                  <a:lnTo>
                    <a:pt x="434" y="1218"/>
                  </a:lnTo>
                  <a:lnTo>
                    <a:pt x="469" y="1204"/>
                  </a:lnTo>
                  <a:lnTo>
                    <a:pt x="505" y="1191"/>
                  </a:lnTo>
                  <a:lnTo>
                    <a:pt x="540" y="1177"/>
                  </a:lnTo>
                  <a:lnTo>
                    <a:pt x="581" y="1163"/>
                  </a:lnTo>
                  <a:lnTo>
                    <a:pt x="628" y="1156"/>
                  </a:lnTo>
                  <a:lnTo>
                    <a:pt x="681" y="1149"/>
                  </a:lnTo>
                  <a:lnTo>
                    <a:pt x="733" y="1142"/>
                  </a:lnTo>
                  <a:lnTo>
                    <a:pt x="786" y="1149"/>
                  </a:lnTo>
                  <a:lnTo>
                    <a:pt x="839" y="1156"/>
                  </a:lnTo>
                  <a:lnTo>
                    <a:pt x="886" y="1177"/>
                  </a:lnTo>
                  <a:lnTo>
                    <a:pt x="927" y="1197"/>
                  </a:lnTo>
                  <a:lnTo>
                    <a:pt x="962" y="1225"/>
                  </a:lnTo>
                  <a:lnTo>
                    <a:pt x="997" y="1260"/>
                  </a:lnTo>
                  <a:lnTo>
                    <a:pt x="1027" y="1294"/>
                  </a:lnTo>
                  <a:lnTo>
                    <a:pt x="1056" y="1336"/>
                  </a:lnTo>
                  <a:lnTo>
                    <a:pt x="1080" y="1377"/>
                  </a:lnTo>
                  <a:lnTo>
                    <a:pt x="1109" y="1412"/>
                  </a:lnTo>
                  <a:lnTo>
                    <a:pt x="1127" y="1447"/>
                  </a:lnTo>
                  <a:lnTo>
                    <a:pt x="1144" y="1481"/>
                  </a:lnTo>
                  <a:lnTo>
                    <a:pt x="1168" y="1502"/>
                  </a:lnTo>
                  <a:lnTo>
                    <a:pt x="1203" y="1516"/>
                  </a:lnTo>
                  <a:lnTo>
                    <a:pt x="1244" y="1523"/>
                  </a:lnTo>
                  <a:lnTo>
                    <a:pt x="1291" y="1516"/>
                  </a:lnTo>
                  <a:lnTo>
                    <a:pt x="1338" y="1509"/>
                  </a:lnTo>
                  <a:lnTo>
                    <a:pt x="1373" y="1502"/>
                  </a:lnTo>
                  <a:lnTo>
                    <a:pt x="1402" y="1488"/>
                  </a:lnTo>
                  <a:lnTo>
                    <a:pt x="1414" y="1467"/>
                  </a:lnTo>
                  <a:lnTo>
                    <a:pt x="1426" y="1419"/>
                  </a:lnTo>
                  <a:lnTo>
                    <a:pt x="1449" y="1357"/>
                  </a:lnTo>
                  <a:lnTo>
                    <a:pt x="1473" y="1301"/>
                  </a:lnTo>
                  <a:lnTo>
                    <a:pt x="1485" y="1253"/>
                  </a:lnTo>
                  <a:lnTo>
                    <a:pt x="1502" y="1211"/>
                  </a:lnTo>
                  <a:lnTo>
                    <a:pt x="1537" y="1163"/>
                  </a:lnTo>
                  <a:lnTo>
                    <a:pt x="1573" y="1114"/>
                  </a:lnTo>
                  <a:lnTo>
                    <a:pt x="1590" y="1066"/>
                  </a:lnTo>
                  <a:lnTo>
                    <a:pt x="1596" y="1018"/>
                  </a:lnTo>
                  <a:lnTo>
                    <a:pt x="1614" y="962"/>
                  </a:lnTo>
                  <a:lnTo>
                    <a:pt x="1637" y="907"/>
                  </a:lnTo>
                  <a:lnTo>
                    <a:pt x="1649" y="851"/>
                  </a:lnTo>
                  <a:lnTo>
                    <a:pt x="1643" y="824"/>
                  </a:lnTo>
                  <a:lnTo>
                    <a:pt x="1631" y="789"/>
                  </a:lnTo>
                  <a:lnTo>
                    <a:pt x="1608" y="762"/>
                  </a:lnTo>
                  <a:lnTo>
                    <a:pt x="1584" y="734"/>
                  </a:lnTo>
                  <a:lnTo>
                    <a:pt x="1555" y="699"/>
                  </a:lnTo>
                  <a:lnTo>
                    <a:pt x="1526" y="672"/>
                  </a:lnTo>
                  <a:lnTo>
                    <a:pt x="1496" y="651"/>
                  </a:lnTo>
                  <a:lnTo>
                    <a:pt x="1479" y="623"/>
                  </a:lnTo>
                  <a:lnTo>
                    <a:pt x="1426" y="554"/>
                  </a:lnTo>
                  <a:lnTo>
                    <a:pt x="1385" y="499"/>
                  </a:lnTo>
                  <a:lnTo>
                    <a:pt x="1350" y="450"/>
                  </a:lnTo>
                  <a:lnTo>
                    <a:pt x="1332" y="395"/>
                  </a:lnTo>
                  <a:lnTo>
                    <a:pt x="1320" y="326"/>
                  </a:lnTo>
                  <a:lnTo>
                    <a:pt x="1314" y="256"/>
                  </a:lnTo>
                  <a:lnTo>
                    <a:pt x="1309" y="194"/>
                  </a:lnTo>
                  <a:lnTo>
                    <a:pt x="1291" y="139"/>
                  </a:lnTo>
                  <a:lnTo>
                    <a:pt x="1267" y="90"/>
                  </a:lnTo>
                  <a:lnTo>
                    <a:pt x="1238" y="56"/>
                  </a:lnTo>
                  <a:lnTo>
                    <a:pt x="1209" y="21"/>
                  </a:lnTo>
                  <a:lnTo>
                    <a:pt x="1185" y="0"/>
                  </a:lnTo>
                  <a:lnTo>
                    <a:pt x="1197" y="70"/>
                  </a:lnTo>
                  <a:lnTo>
                    <a:pt x="1209" y="139"/>
                  </a:lnTo>
                  <a:lnTo>
                    <a:pt x="1209" y="201"/>
                  </a:lnTo>
                  <a:lnTo>
                    <a:pt x="1209" y="249"/>
                  </a:lnTo>
                  <a:lnTo>
                    <a:pt x="1209" y="277"/>
                  </a:lnTo>
                  <a:lnTo>
                    <a:pt x="1197" y="298"/>
                  </a:lnTo>
                  <a:lnTo>
                    <a:pt x="1185" y="305"/>
                  </a:lnTo>
                  <a:lnTo>
                    <a:pt x="1162" y="305"/>
                  </a:lnTo>
                  <a:close/>
                </a:path>
              </a:pathLst>
            </a:custGeom>
            <a:solidFill>
              <a:srgbClr val="C0C0C0">
                <a:alpha val="79999"/>
              </a:srgbClr>
            </a:solidFill>
            <a:ln>
              <a:noFill/>
            </a:ln>
            <a:effectLst>
              <a:outerShdw dist="17961" dir="2700000" algn="ctr" rotWithShape="0">
                <a:srgbClr val="0000FF"/>
              </a:outerShdw>
            </a:effectLst>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95" name="Freeform 18"/>
            <p:cNvSpPr>
              <a:spLocks/>
            </p:cNvSpPr>
            <p:nvPr/>
          </p:nvSpPr>
          <p:spPr bwMode="auto">
            <a:xfrm>
              <a:off x="12254" y="7716"/>
              <a:ext cx="323" cy="540"/>
            </a:xfrm>
            <a:custGeom>
              <a:avLst/>
              <a:gdLst>
                <a:gd name="T0" fmla="*/ 94 w 323"/>
                <a:gd name="T1" fmla="*/ 194 h 540"/>
                <a:gd name="T2" fmla="*/ 135 w 323"/>
                <a:gd name="T3" fmla="*/ 173 h 540"/>
                <a:gd name="T4" fmla="*/ 164 w 323"/>
                <a:gd name="T5" fmla="*/ 138 h 540"/>
                <a:gd name="T6" fmla="*/ 188 w 323"/>
                <a:gd name="T7" fmla="*/ 104 h 540"/>
                <a:gd name="T8" fmla="*/ 217 w 323"/>
                <a:gd name="T9" fmla="*/ 62 h 540"/>
                <a:gd name="T10" fmla="*/ 247 w 323"/>
                <a:gd name="T11" fmla="*/ 27 h 540"/>
                <a:gd name="T12" fmla="*/ 282 w 323"/>
                <a:gd name="T13" fmla="*/ 0 h 540"/>
                <a:gd name="T14" fmla="*/ 311 w 323"/>
                <a:gd name="T15" fmla="*/ 14 h 540"/>
                <a:gd name="T16" fmla="*/ 323 w 323"/>
                <a:gd name="T17" fmla="*/ 69 h 540"/>
                <a:gd name="T18" fmla="*/ 323 w 323"/>
                <a:gd name="T19" fmla="*/ 138 h 540"/>
                <a:gd name="T20" fmla="*/ 317 w 323"/>
                <a:gd name="T21" fmla="*/ 194 h 540"/>
                <a:gd name="T22" fmla="*/ 305 w 323"/>
                <a:gd name="T23" fmla="*/ 242 h 540"/>
                <a:gd name="T24" fmla="*/ 311 w 323"/>
                <a:gd name="T25" fmla="*/ 290 h 540"/>
                <a:gd name="T26" fmla="*/ 311 w 323"/>
                <a:gd name="T27" fmla="*/ 339 h 540"/>
                <a:gd name="T28" fmla="*/ 299 w 323"/>
                <a:gd name="T29" fmla="*/ 387 h 540"/>
                <a:gd name="T30" fmla="*/ 276 w 323"/>
                <a:gd name="T31" fmla="*/ 429 h 540"/>
                <a:gd name="T32" fmla="*/ 241 w 323"/>
                <a:gd name="T33" fmla="*/ 450 h 540"/>
                <a:gd name="T34" fmla="*/ 206 w 323"/>
                <a:gd name="T35" fmla="*/ 463 h 540"/>
                <a:gd name="T36" fmla="*/ 170 w 323"/>
                <a:gd name="T37" fmla="*/ 484 h 540"/>
                <a:gd name="T38" fmla="*/ 141 w 323"/>
                <a:gd name="T39" fmla="*/ 505 h 540"/>
                <a:gd name="T40" fmla="*/ 123 w 323"/>
                <a:gd name="T41" fmla="*/ 526 h 540"/>
                <a:gd name="T42" fmla="*/ 106 w 323"/>
                <a:gd name="T43" fmla="*/ 540 h 540"/>
                <a:gd name="T44" fmla="*/ 76 w 323"/>
                <a:gd name="T45" fmla="*/ 533 h 540"/>
                <a:gd name="T46" fmla="*/ 47 w 323"/>
                <a:gd name="T47" fmla="*/ 512 h 540"/>
                <a:gd name="T48" fmla="*/ 24 w 323"/>
                <a:gd name="T49" fmla="*/ 477 h 540"/>
                <a:gd name="T50" fmla="*/ 0 w 323"/>
                <a:gd name="T51" fmla="*/ 415 h 540"/>
                <a:gd name="T52" fmla="*/ 0 w 323"/>
                <a:gd name="T53" fmla="*/ 332 h 540"/>
                <a:gd name="T54" fmla="*/ 29 w 323"/>
                <a:gd name="T55" fmla="*/ 249 h 540"/>
                <a:gd name="T56" fmla="*/ 94 w 323"/>
                <a:gd name="T57" fmla="*/ 194 h 54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323"/>
                <a:gd name="T88" fmla="*/ 0 h 540"/>
                <a:gd name="T89" fmla="*/ 323 w 323"/>
                <a:gd name="T90" fmla="*/ 540 h 54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323" h="540">
                  <a:moveTo>
                    <a:pt x="94" y="194"/>
                  </a:moveTo>
                  <a:lnTo>
                    <a:pt x="135" y="173"/>
                  </a:lnTo>
                  <a:lnTo>
                    <a:pt x="164" y="138"/>
                  </a:lnTo>
                  <a:lnTo>
                    <a:pt x="188" y="104"/>
                  </a:lnTo>
                  <a:lnTo>
                    <a:pt x="217" y="62"/>
                  </a:lnTo>
                  <a:lnTo>
                    <a:pt x="247" y="27"/>
                  </a:lnTo>
                  <a:lnTo>
                    <a:pt x="282" y="0"/>
                  </a:lnTo>
                  <a:lnTo>
                    <a:pt x="311" y="14"/>
                  </a:lnTo>
                  <a:lnTo>
                    <a:pt x="323" y="69"/>
                  </a:lnTo>
                  <a:lnTo>
                    <a:pt x="323" y="138"/>
                  </a:lnTo>
                  <a:lnTo>
                    <a:pt x="317" y="194"/>
                  </a:lnTo>
                  <a:lnTo>
                    <a:pt x="305" y="242"/>
                  </a:lnTo>
                  <a:lnTo>
                    <a:pt x="311" y="290"/>
                  </a:lnTo>
                  <a:lnTo>
                    <a:pt x="311" y="339"/>
                  </a:lnTo>
                  <a:lnTo>
                    <a:pt x="299" y="387"/>
                  </a:lnTo>
                  <a:lnTo>
                    <a:pt x="276" y="429"/>
                  </a:lnTo>
                  <a:lnTo>
                    <a:pt x="241" y="450"/>
                  </a:lnTo>
                  <a:lnTo>
                    <a:pt x="206" y="463"/>
                  </a:lnTo>
                  <a:lnTo>
                    <a:pt x="170" y="484"/>
                  </a:lnTo>
                  <a:lnTo>
                    <a:pt x="141" y="505"/>
                  </a:lnTo>
                  <a:lnTo>
                    <a:pt x="123" y="526"/>
                  </a:lnTo>
                  <a:lnTo>
                    <a:pt x="106" y="540"/>
                  </a:lnTo>
                  <a:lnTo>
                    <a:pt x="76" y="533"/>
                  </a:lnTo>
                  <a:lnTo>
                    <a:pt x="47" y="512"/>
                  </a:lnTo>
                  <a:lnTo>
                    <a:pt x="24" y="477"/>
                  </a:lnTo>
                  <a:lnTo>
                    <a:pt x="0" y="415"/>
                  </a:lnTo>
                  <a:lnTo>
                    <a:pt x="0" y="332"/>
                  </a:lnTo>
                  <a:lnTo>
                    <a:pt x="29" y="249"/>
                  </a:lnTo>
                  <a:lnTo>
                    <a:pt x="94" y="194"/>
                  </a:lnTo>
                  <a:close/>
                </a:path>
              </a:pathLst>
            </a:custGeom>
            <a:solidFill>
              <a:srgbClr val="C0C0C0">
                <a:alpha val="79999"/>
              </a:srgbClr>
            </a:solidFill>
            <a:ln>
              <a:noFill/>
            </a:ln>
            <a:effectLst>
              <a:outerShdw dist="17961" dir="2700000" algn="ctr" rotWithShape="0">
                <a:srgbClr val="0000FF"/>
              </a:outerShdw>
            </a:effectLst>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96" name="Freeform 19"/>
            <p:cNvSpPr>
              <a:spLocks/>
            </p:cNvSpPr>
            <p:nvPr/>
          </p:nvSpPr>
          <p:spPr bwMode="auto">
            <a:xfrm>
              <a:off x="11609" y="7993"/>
              <a:ext cx="487" cy="546"/>
            </a:xfrm>
            <a:custGeom>
              <a:avLst/>
              <a:gdLst>
                <a:gd name="T0" fmla="*/ 0 w 487"/>
                <a:gd name="T1" fmla="*/ 13 h 546"/>
                <a:gd name="T2" fmla="*/ 5 w 487"/>
                <a:gd name="T3" fmla="*/ 48 h 546"/>
                <a:gd name="T4" fmla="*/ 52 w 487"/>
                <a:gd name="T5" fmla="*/ 76 h 546"/>
                <a:gd name="T6" fmla="*/ 105 w 487"/>
                <a:gd name="T7" fmla="*/ 110 h 546"/>
                <a:gd name="T8" fmla="*/ 140 w 487"/>
                <a:gd name="T9" fmla="*/ 159 h 546"/>
                <a:gd name="T10" fmla="*/ 164 w 487"/>
                <a:gd name="T11" fmla="*/ 200 h 546"/>
                <a:gd name="T12" fmla="*/ 181 w 487"/>
                <a:gd name="T13" fmla="*/ 235 h 546"/>
                <a:gd name="T14" fmla="*/ 199 w 487"/>
                <a:gd name="T15" fmla="*/ 269 h 546"/>
                <a:gd name="T16" fmla="*/ 217 w 487"/>
                <a:gd name="T17" fmla="*/ 311 h 546"/>
                <a:gd name="T18" fmla="*/ 240 w 487"/>
                <a:gd name="T19" fmla="*/ 359 h 546"/>
                <a:gd name="T20" fmla="*/ 275 w 487"/>
                <a:gd name="T21" fmla="*/ 415 h 546"/>
                <a:gd name="T22" fmla="*/ 311 w 487"/>
                <a:gd name="T23" fmla="*/ 470 h 546"/>
                <a:gd name="T24" fmla="*/ 352 w 487"/>
                <a:gd name="T25" fmla="*/ 532 h 546"/>
                <a:gd name="T26" fmla="*/ 381 w 487"/>
                <a:gd name="T27" fmla="*/ 546 h 546"/>
                <a:gd name="T28" fmla="*/ 416 w 487"/>
                <a:gd name="T29" fmla="*/ 546 h 546"/>
                <a:gd name="T30" fmla="*/ 451 w 487"/>
                <a:gd name="T31" fmla="*/ 539 h 546"/>
                <a:gd name="T32" fmla="*/ 481 w 487"/>
                <a:gd name="T33" fmla="*/ 519 h 546"/>
                <a:gd name="T34" fmla="*/ 487 w 487"/>
                <a:gd name="T35" fmla="*/ 484 h 546"/>
                <a:gd name="T36" fmla="*/ 475 w 487"/>
                <a:gd name="T37" fmla="*/ 442 h 546"/>
                <a:gd name="T38" fmla="*/ 451 w 487"/>
                <a:gd name="T39" fmla="*/ 394 h 546"/>
                <a:gd name="T40" fmla="*/ 416 w 487"/>
                <a:gd name="T41" fmla="*/ 359 h 546"/>
                <a:gd name="T42" fmla="*/ 387 w 487"/>
                <a:gd name="T43" fmla="*/ 332 h 546"/>
                <a:gd name="T44" fmla="*/ 358 w 487"/>
                <a:gd name="T45" fmla="*/ 304 h 546"/>
                <a:gd name="T46" fmla="*/ 322 w 487"/>
                <a:gd name="T47" fmla="*/ 276 h 546"/>
                <a:gd name="T48" fmla="*/ 293 w 487"/>
                <a:gd name="T49" fmla="*/ 249 h 546"/>
                <a:gd name="T50" fmla="*/ 270 w 487"/>
                <a:gd name="T51" fmla="*/ 221 h 546"/>
                <a:gd name="T52" fmla="*/ 246 w 487"/>
                <a:gd name="T53" fmla="*/ 193 h 546"/>
                <a:gd name="T54" fmla="*/ 228 w 487"/>
                <a:gd name="T55" fmla="*/ 166 h 546"/>
                <a:gd name="T56" fmla="*/ 211 w 487"/>
                <a:gd name="T57" fmla="*/ 138 h 546"/>
                <a:gd name="T58" fmla="*/ 193 w 487"/>
                <a:gd name="T59" fmla="*/ 103 h 546"/>
                <a:gd name="T60" fmla="*/ 170 w 487"/>
                <a:gd name="T61" fmla="*/ 76 h 546"/>
                <a:gd name="T62" fmla="*/ 146 w 487"/>
                <a:gd name="T63" fmla="*/ 55 h 546"/>
                <a:gd name="T64" fmla="*/ 117 w 487"/>
                <a:gd name="T65" fmla="*/ 48 h 546"/>
                <a:gd name="T66" fmla="*/ 88 w 487"/>
                <a:gd name="T67" fmla="*/ 34 h 546"/>
                <a:gd name="T68" fmla="*/ 52 w 487"/>
                <a:gd name="T69" fmla="*/ 13 h 546"/>
                <a:gd name="T70" fmla="*/ 23 w 487"/>
                <a:gd name="T71" fmla="*/ 0 h 546"/>
                <a:gd name="T72" fmla="*/ 0 w 487"/>
                <a:gd name="T73" fmla="*/ 13 h 54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87"/>
                <a:gd name="T112" fmla="*/ 0 h 546"/>
                <a:gd name="T113" fmla="*/ 487 w 487"/>
                <a:gd name="T114" fmla="*/ 546 h 54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87" h="546">
                  <a:moveTo>
                    <a:pt x="0" y="13"/>
                  </a:moveTo>
                  <a:lnTo>
                    <a:pt x="5" y="48"/>
                  </a:lnTo>
                  <a:lnTo>
                    <a:pt x="52" y="76"/>
                  </a:lnTo>
                  <a:lnTo>
                    <a:pt x="105" y="110"/>
                  </a:lnTo>
                  <a:lnTo>
                    <a:pt x="140" y="159"/>
                  </a:lnTo>
                  <a:lnTo>
                    <a:pt x="164" y="200"/>
                  </a:lnTo>
                  <a:lnTo>
                    <a:pt x="181" y="235"/>
                  </a:lnTo>
                  <a:lnTo>
                    <a:pt x="199" y="269"/>
                  </a:lnTo>
                  <a:lnTo>
                    <a:pt x="217" y="311"/>
                  </a:lnTo>
                  <a:lnTo>
                    <a:pt x="240" y="359"/>
                  </a:lnTo>
                  <a:lnTo>
                    <a:pt x="275" y="415"/>
                  </a:lnTo>
                  <a:lnTo>
                    <a:pt x="311" y="470"/>
                  </a:lnTo>
                  <a:lnTo>
                    <a:pt x="352" y="532"/>
                  </a:lnTo>
                  <a:lnTo>
                    <a:pt x="381" y="546"/>
                  </a:lnTo>
                  <a:lnTo>
                    <a:pt x="416" y="546"/>
                  </a:lnTo>
                  <a:lnTo>
                    <a:pt x="451" y="539"/>
                  </a:lnTo>
                  <a:lnTo>
                    <a:pt x="481" y="519"/>
                  </a:lnTo>
                  <a:lnTo>
                    <a:pt x="487" y="484"/>
                  </a:lnTo>
                  <a:lnTo>
                    <a:pt x="475" y="442"/>
                  </a:lnTo>
                  <a:lnTo>
                    <a:pt x="451" y="394"/>
                  </a:lnTo>
                  <a:lnTo>
                    <a:pt x="416" y="359"/>
                  </a:lnTo>
                  <a:lnTo>
                    <a:pt x="387" y="332"/>
                  </a:lnTo>
                  <a:lnTo>
                    <a:pt x="358" y="304"/>
                  </a:lnTo>
                  <a:lnTo>
                    <a:pt x="322" y="276"/>
                  </a:lnTo>
                  <a:lnTo>
                    <a:pt x="293" y="249"/>
                  </a:lnTo>
                  <a:lnTo>
                    <a:pt x="270" y="221"/>
                  </a:lnTo>
                  <a:lnTo>
                    <a:pt x="246" y="193"/>
                  </a:lnTo>
                  <a:lnTo>
                    <a:pt x="228" y="166"/>
                  </a:lnTo>
                  <a:lnTo>
                    <a:pt x="211" y="138"/>
                  </a:lnTo>
                  <a:lnTo>
                    <a:pt x="193" y="103"/>
                  </a:lnTo>
                  <a:lnTo>
                    <a:pt x="170" y="76"/>
                  </a:lnTo>
                  <a:lnTo>
                    <a:pt x="146" y="55"/>
                  </a:lnTo>
                  <a:lnTo>
                    <a:pt x="117" y="48"/>
                  </a:lnTo>
                  <a:lnTo>
                    <a:pt x="88" y="34"/>
                  </a:lnTo>
                  <a:lnTo>
                    <a:pt x="52" y="13"/>
                  </a:lnTo>
                  <a:lnTo>
                    <a:pt x="23" y="0"/>
                  </a:lnTo>
                  <a:lnTo>
                    <a:pt x="0" y="13"/>
                  </a:lnTo>
                  <a:close/>
                </a:path>
              </a:pathLst>
            </a:custGeom>
            <a:solidFill>
              <a:srgbClr val="C0C0C0">
                <a:alpha val="79999"/>
              </a:srgbClr>
            </a:solidFill>
            <a:ln>
              <a:noFill/>
            </a:ln>
            <a:effectLst>
              <a:outerShdw dist="17961" dir="2700000" algn="ctr" rotWithShape="0">
                <a:srgbClr val="0000FF"/>
              </a:outerShdw>
            </a:effectLst>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97" name="Freeform 20"/>
            <p:cNvSpPr>
              <a:spLocks/>
            </p:cNvSpPr>
            <p:nvPr/>
          </p:nvSpPr>
          <p:spPr bwMode="auto">
            <a:xfrm>
              <a:off x="13175" y="5751"/>
              <a:ext cx="523" cy="609"/>
            </a:xfrm>
            <a:custGeom>
              <a:avLst/>
              <a:gdLst>
                <a:gd name="T0" fmla="*/ 323 w 523"/>
                <a:gd name="T1" fmla="*/ 546 h 609"/>
                <a:gd name="T2" fmla="*/ 376 w 523"/>
                <a:gd name="T3" fmla="*/ 477 h 609"/>
                <a:gd name="T4" fmla="*/ 423 w 523"/>
                <a:gd name="T5" fmla="*/ 394 h 609"/>
                <a:gd name="T6" fmla="*/ 452 w 523"/>
                <a:gd name="T7" fmla="*/ 304 h 609"/>
                <a:gd name="T8" fmla="*/ 464 w 523"/>
                <a:gd name="T9" fmla="*/ 235 h 609"/>
                <a:gd name="T10" fmla="*/ 482 w 523"/>
                <a:gd name="T11" fmla="*/ 179 h 609"/>
                <a:gd name="T12" fmla="*/ 505 w 523"/>
                <a:gd name="T13" fmla="*/ 124 h 609"/>
                <a:gd name="T14" fmla="*/ 523 w 523"/>
                <a:gd name="T15" fmla="*/ 69 h 609"/>
                <a:gd name="T16" fmla="*/ 493 w 523"/>
                <a:gd name="T17" fmla="*/ 20 h 609"/>
                <a:gd name="T18" fmla="*/ 446 w 523"/>
                <a:gd name="T19" fmla="*/ 0 h 609"/>
                <a:gd name="T20" fmla="*/ 423 w 523"/>
                <a:gd name="T21" fmla="*/ 6 h 609"/>
                <a:gd name="T22" fmla="*/ 411 w 523"/>
                <a:gd name="T23" fmla="*/ 41 h 609"/>
                <a:gd name="T24" fmla="*/ 400 w 523"/>
                <a:gd name="T25" fmla="*/ 90 h 609"/>
                <a:gd name="T26" fmla="*/ 382 w 523"/>
                <a:gd name="T27" fmla="*/ 159 h 609"/>
                <a:gd name="T28" fmla="*/ 347 w 523"/>
                <a:gd name="T29" fmla="*/ 235 h 609"/>
                <a:gd name="T30" fmla="*/ 312 w 523"/>
                <a:gd name="T31" fmla="*/ 304 h 609"/>
                <a:gd name="T32" fmla="*/ 276 w 523"/>
                <a:gd name="T33" fmla="*/ 366 h 609"/>
                <a:gd name="T34" fmla="*/ 253 w 523"/>
                <a:gd name="T35" fmla="*/ 394 h 609"/>
                <a:gd name="T36" fmla="*/ 212 w 523"/>
                <a:gd name="T37" fmla="*/ 422 h 609"/>
                <a:gd name="T38" fmla="*/ 171 w 523"/>
                <a:gd name="T39" fmla="*/ 449 h 609"/>
                <a:gd name="T40" fmla="*/ 124 w 523"/>
                <a:gd name="T41" fmla="*/ 477 h 609"/>
                <a:gd name="T42" fmla="*/ 77 w 523"/>
                <a:gd name="T43" fmla="*/ 498 h 609"/>
                <a:gd name="T44" fmla="*/ 36 w 523"/>
                <a:gd name="T45" fmla="*/ 519 h 609"/>
                <a:gd name="T46" fmla="*/ 12 w 523"/>
                <a:gd name="T47" fmla="*/ 525 h 609"/>
                <a:gd name="T48" fmla="*/ 0 w 523"/>
                <a:gd name="T49" fmla="*/ 532 h 609"/>
                <a:gd name="T50" fmla="*/ 30 w 523"/>
                <a:gd name="T51" fmla="*/ 567 h 609"/>
                <a:gd name="T52" fmla="*/ 71 w 523"/>
                <a:gd name="T53" fmla="*/ 588 h 609"/>
                <a:gd name="T54" fmla="*/ 112 w 523"/>
                <a:gd name="T55" fmla="*/ 609 h 609"/>
                <a:gd name="T56" fmla="*/ 153 w 523"/>
                <a:gd name="T57" fmla="*/ 609 h 609"/>
                <a:gd name="T58" fmla="*/ 200 w 523"/>
                <a:gd name="T59" fmla="*/ 609 h 609"/>
                <a:gd name="T60" fmla="*/ 241 w 523"/>
                <a:gd name="T61" fmla="*/ 595 h 609"/>
                <a:gd name="T62" fmla="*/ 288 w 523"/>
                <a:gd name="T63" fmla="*/ 574 h 609"/>
                <a:gd name="T64" fmla="*/ 323 w 523"/>
                <a:gd name="T65" fmla="*/ 546 h 60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23"/>
                <a:gd name="T100" fmla="*/ 0 h 609"/>
                <a:gd name="T101" fmla="*/ 523 w 523"/>
                <a:gd name="T102" fmla="*/ 609 h 60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23" h="609">
                  <a:moveTo>
                    <a:pt x="323" y="546"/>
                  </a:moveTo>
                  <a:lnTo>
                    <a:pt x="376" y="477"/>
                  </a:lnTo>
                  <a:lnTo>
                    <a:pt x="423" y="394"/>
                  </a:lnTo>
                  <a:lnTo>
                    <a:pt x="452" y="304"/>
                  </a:lnTo>
                  <a:lnTo>
                    <a:pt x="464" y="235"/>
                  </a:lnTo>
                  <a:lnTo>
                    <a:pt x="482" y="179"/>
                  </a:lnTo>
                  <a:lnTo>
                    <a:pt x="505" y="124"/>
                  </a:lnTo>
                  <a:lnTo>
                    <a:pt x="523" y="69"/>
                  </a:lnTo>
                  <a:lnTo>
                    <a:pt x="493" y="20"/>
                  </a:lnTo>
                  <a:lnTo>
                    <a:pt x="446" y="0"/>
                  </a:lnTo>
                  <a:lnTo>
                    <a:pt x="423" y="6"/>
                  </a:lnTo>
                  <a:lnTo>
                    <a:pt x="411" y="41"/>
                  </a:lnTo>
                  <a:lnTo>
                    <a:pt x="400" y="90"/>
                  </a:lnTo>
                  <a:lnTo>
                    <a:pt x="382" y="159"/>
                  </a:lnTo>
                  <a:lnTo>
                    <a:pt x="347" y="235"/>
                  </a:lnTo>
                  <a:lnTo>
                    <a:pt x="312" y="304"/>
                  </a:lnTo>
                  <a:lnTo>
                    <a:pt x="276" y="366"/>
                  </a:lnTo>
                  <a:lnTo>
                    <a:pt x="253" y="394"/>
                  </a:lnTo>
                  <a:lnTo>
                    <a:pt x="212" y="422"/>
                  </a:lnTo>
                  <a:lnTo>
                    <a:pt x="171" y="449"/>
                  </a:lnTo>
                  <a:lnTo>
                    <a:pt x="124" y="477"/>
                  </a:lnTo>
                  <a:lnTo>
                    <a:pt x="77" y="498"/>
                  </a:lnTo>
                  <a:lnTo>
                    <a:pt x="36" y="519"/>
                  </a:lnTo>
                  <a:lnTo>
                    <a:pt x="12" y="525"/>
                  </a:lnTo>
                  <a:lnTo>
                    <a:pt x="0" y="532"/>
                  </a:lnTo>
                  <a:lnTo>
                    <a:pt x="30" y="567"/>
                  </a:lnTo>
                  <a:lnTo>
                    <a:pt x="71" y="588"/>
                  </a:lnTo>
                  <a:lnTo>
                    <a:pt x="112" y="609"/>
                  </a:lnTo>
                  <a:lnTo>
                    <a:pt x="153" y="609"/>
                  </a:lnTo>
                  <a:lnTo>
                    <a:pt x="200" y="609"/>
                  </a:lnTo>
                  <a:lnTo>
                    <a:pt x="241" y="595"/>
                  </a:lnTo>
                  <a:lnTo>
                    <a:pt x="288" y="574"/>
                  </a:lnTo>
                  <a:lnTo>
                    <a:pt x="323" y="546"/>
                  </a:lnTo>
                  <a:close/>
                </a:path>
              </a:pathLst>
            </a:custGeom>
            <a:solidFill>
              <a:srgbClr val="C0C0C0">
                <a:alpha val="79999"/>
              </a:srgbClr>
            </a:solidFill>
            <a:ln>
              <a:noFill/>
            </a:ln>
            <a:effectLst>
              <a:outerShdw dist="17961" dir="2700000" algn="ctr" rotWithShape="0">
                <a:srgbClr val="0000FF"/>
              </a:outerShdw>
            </a:effectLst>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98" name="Freeform 21"/>
            <p:cNvSpPr>
              <a:spLocks/>
            </p:cNvSpPr>
            <p:nvPr/>
          </p:nvSpPr>
          <p:spPr bwMode="auto">
            <a:xfrm>
              <a:off x="13199" y="8173"/>
              <a:ext cx="687" cy="422"/>
            </a:xfrm>
            <a:custGeom>
              <a:avLst/>
              <a:gdLst>
                <a:gd name="T0" fmla="*/ 117 w 687"/>
                <a:gd name="T1" fmla="*/ 20 h 422"/>
                <a:gd name="T2" fmla="*/ 147 w 687"/>
                <a:gd name="T3" fmla="*/ 13 h 422"/>
                <a:gd name="T4" fmla="*/ 170 w 687"/>
                <a:gd name="T5" fmla="*/ 6 h 422"/>
                <a:gd name="T6" fmla="*/ 199 w 687"/>
                <a:gd name="T7" fmla="*/ 6 h 422"/>
                <a:gd name="T8" fmla="*/ 223 w 687"/>
                <a:gd name="T9" fmla="*/ 0 h 422"/>
                <a:gd name="T10" fmla="*/ 246 w 687"/>
                <a:gd name="T11" fmla="*/ 0 h 422"/>
                <a:gd name="T12" fmla="*/ 276 w 687"/>
                <a:gd name="T13" fmla="*/ 6 h 422"/>
                <a:gd name="T14" fmla="*/ 299 w 687"/>
                <a:gd name="T15" fmla="*/ 20 h 422"/>
                <a:gd name="T16" fmla="*/ 329 w 687"/>
                <a:gd name="T17" fmla="*/ 41 h 422"/>
                <a:gd name="T18" fmla="*/ 358 w 687"/>
                <a:gd name="T19" fmla="*/ 69 h 422"/>
                <a:gd name="T20" fmla="*/ 387 w 687"/>
                <a:gd name="T21" fmla="*/ 96 h 422"/>
                <a:gd name="T22" fmla="*/ 411 w 687"/>
                <a:gd name="T23" fmla="*/ 131 h 422"/>
                <a:gd name="T24" fmla="*/ 440 w 687"/>
                <a:gd name="T25" fmla="*/ 159 h 422"/>
                <a:gd name="T26" fmla="*/ 464 w 687"/>
                <a:gd name="T27" fmla="*/ 193 h 422"/>
                <a:gd name="T28" fmla="*/ 493 w 687"/>
                <a:gd name="T29" fmla="*/ 221 h 422"/>
                <a:gd name="T30" fmla="*/ 516 w 687"/>
                <a:gd name="T31" fmla="*/ 242 h 422"/>
                <a:gd name="T32" fmla="*/ 546 w 687"/>
                <a:gd name="T33" fmla="*/ 262 h 422"/>
                <a:gd name="T34" fmla="*/ 599 w 687"/>
                <a:gd name="T35" fmla="*/ 304 h 422"/>
                <a:gd name="T36" fmla="*/ 646 w 687"/>
                <a:gd name="T37" fmla="*/ 352 h 422"/>
                <a:gd name="T38" fmla="*/ 675 w 687"/>
                <a:gd name="T39" fmla="*/ 401 h 422"/>
                <a:gd name="T40" fmla="*/ 687 w 687"/>
                <a:gd name="T41" fmla="*/ 422 h 422"/>
                <a:gd name="T42" fmla="*/ 487 w 687"/>
                <a:gd name="T43" fmla="*/ 366 h 422"/>
                <a:gd name="T44" fmla="*/ 364 w 687"/>
                <a:gd name="T45" fmla="*/ 387 h 422"/>
                <a:gd name="T46" fmla="*/ 352 w 687"/>
                <a:gd name="T47" fmla="*/ 387 h 422"/>
                <a:gd name="T48" fmla="*/ 329 w 687"/>
                <a:gd name="T49" fmla="*/ 387 h 422"/>
                <a:gd name="T50" fmla="*/ 293 w 687"/>
                <a:gd name="T51" fmla="*/ 380 h 422"/>
                <a:gd name="T52" fmla="*/ 252 w 687"/>
                <a:gd name="T53" fmla="*/ 366 h 422"/>
                <a:gd name="T54" fmla="*/ 205 w 687"/>
                <a:gd name="T55" fmla="*/ 346 h 422"/>
                <a:gd name="T56" fmla="*/ 158 w 687"/>
                <a:gd name="T57" fmla="*/ 318 h 422"/>
                <a:gd name="T58" fmla="*/ 123 w 687"/>
                <a:gd name="T59" fmla="*/ 276 h 422"/>
                <a:gd name="T60" fmla="*/ 100 w 687"/>
                <a:gd name="T61" fmla="*/ 221 h 422"/>
                <a:gd name="T62" fmla="*/ 82 w 687"/>
                <a:gd name="T63" fmla="*/ 186 h 422"/>
                <a:gd name="T64" fmla="*/ 53 w 687"/>
                <a:gd name="T65" fmla="*/ 152 h 422"/>
                <a:gd name="T66" fmla="*/ 29 w 687"/>
                <a:gd name="T67" fmla="*/ 131 h 422"/>
                <a:gd name="T68" fmla="*/ 6 w 687"/>
                <a:gd name="T69" fmla="*/ 103 h 422"/>
                <a:gd name="T70" fmla="*/ 0 w 687"/>
                <a:gd name="T71" fmla="*/ 76 h 422"/>
                <a:gd name="T72" fmla="*/ 12 w 687"/>
                <a:gd name="T73" fmla="*/ 55 h 422"/>
                <a:gd name="T74" fmla="*/ 53 w 687"/>
                <a:gd name="T75" fmla="*/ 34 h 422"/>
                <a:gd name="T76" fmla="*/ 117 w 687"/>
                <a:gd name="T77" fmla="*/ 20 h 42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687"/>
                <a:gd name="T118" fmla="*/ 0 h 422"/>
                <a:gd name="T119" fmla="*/ 687 w 687"/>
                <a:gd name="T120" fmla="*/ 422 h 422"/>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687" h="422">
                  <a:moveTo>
                    <a:pt x="117" y="20"/>
                  </a:moveTo>
                  <a:lnTo>
                    <a:pt x="147" y="13"/>
                  </a:lnTo>
                  <a:lnTo>
                    <a:pt x="170" y="6"/>
                  </a:lnTo>
                  <a:lnTo>
                    <a:pt x="199" y="6"/>
                  </a:lnTo>
                  <a:lnTo>
                    <a:pt x="223" y="0"/>
                  </a:lnTo>
                  <a:lnTo>
                    <a:pt x="246" y="0"/>
                  </a:lnTo>
                  <a:lnTo>
                    <a:pt x="276" y="6"/>
                  </a:lnTo>
                  <a:lnTo>
                    <a:pt x="299" y="20"/>
                  </a:lnTo>
                  <a:lnTo>
                    <a:pt x="329" y="41"/>
                  </a:lnTo>
                  <a:lnTo>
                    <a:pt x="358" y="69"/>
                  </a:lnTo>
                  <a:lnTo>
                    <a:pt x="387" y="96"/>
                  </a:lnTo>
                  <a:lnTo>
                    <a:pt x="411" y="131"/>
                  </a:lnTo>
                  <a:lnTo>
                    <a:pt x="440" y="159"/>
                  </a:lnTo>
                  <a:lnTo>
                    <a:pt x="464" y="193"/>
                  </a:lnTo>
                  <a:lnTo>
                    <a:pt x="493" y="221"/>
                  </a:lnTo>
                  <a:lnTo>
                    <a:pt x="516" y="242"/>
                  </a:lnTo>
                  <a:lnTo>
                    <a:pt x="546" y="262"/>
                  </a:lnTo>
                  <a:lnTo>
                    <a:pt x="599" y="304"/>
                  </a:lnTo>
                  <a:lnTo>
                    <a:pt x="646" y="352"/>
                  </a:lnTo>
                  <a:lnTo>
                    <a:pt x="675" y="401"/>
                  </a:lnTo>
                  <a:lnTo>
                    <a:pt x="687" y="422"/>
                  </a:lnTo>
                  <a:lnTo>
                    <a:pt x="487" y="366"/>
                  </a:lnTo>
                  <a:lnTo>
                    <a:pt x="364" y="387"/>
                  </a:lnTo>
                  <a:lnTo>
                    <a:pt x="352" y="387"/>
                  </a:lnTo>
                  <a:lnTo>
                    <a:pt x="329" y="387"/>
                  </a:lnTo>
                  <a:lnTo>
                    <a:pt x="293" y="380"/>
                  </a:lnTo>
                  <a:lnTo>
                    <a:pt x="252" y="366"/>
                  </a:lnTo>
                  <a:lnTo>
                    <a:pt x="205" y="346"/>
                  </a:lnTo>
                  <a:lnTo>
                    <a:pt x="158" y="318"/>
                  </a:lnTo>
                  <a:lnTo>
                    <a:pt x="123" y="276"/>
                  </a:lnTo>
                  <a:lnTo>
                    <a:pt x="100" y="221"/>
                  </a:lnTo>
                  <a:lnTo>
                    <a:pt x="82" y="186"/>
                  </a:lnTo>
                  <a:lnTo>
                    <a:pt x="53" y="152"/>
                  </a:lnTo>
                  <a:lnTo>
                    <a:pt x="29" y="131"/>
                  </a:lnTo>
                  <a:lnTo>
                    <a:pt x="6" y="103"/>
                  </a:lnTo>
                  <a:lnTo>
                    <a:pt x="0" y="76"/>
                  </a:lnTo>
                  <a:lnTo>
                    <a:pt x="12" y="55"/>
                  </a:lnTo>
                  <a:lnTo>
                    <a:pt x="53" y="34"/>
                  </a:lnTo>
                  <a:lnTo>
                    <a:pt x="117" y="20"/>
                  </a:lnTo>
                  <a:close/>
                </a:path>
              </a:pathLst>
            </a:custGeom>
            <a:solidFill>
              <a:srgbClr val="C0C0C0">
                <a:alpha val="79999"/>
              </a:srgbClr>
            </a:solidFill>
            <a:ln>
              <a:noFill/>
            </a:ln>
            <a:effectLst>
              <a:outerShdw dist="17961" dir="2700000" algn="ctr" rotWithShape="0">
                <a:srgbClr val="0000FF"/>
              </a:outerShdw>
            </a:effectLst>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99" name="Freeform 22"/>
            <p:cNvSpPr>
              <a:spLocks/>
            </p:cNvSpPr>
            <p:nvPr/>
          </p:nvSpPr>
          <p:spPr bwMode="auto">
            <a:xfrm>
              <a:off x="14496" y="10165"/>
              <a:ext cx="317" cy="457"/>
            </a:xfrm>
            <a:custGeom>
              <a:avLst/>
              <a:gdLst>
                <a:gd name="T0" fmla="*/ 88 w 317"/>
                <a:gd name="T1" fmla="*/ 243 h 457"/>
                <a:gd name="T2" fmla="*/ 111 w 317"/>
                <a:gd name="T3" fmla="*/ 229 h 457"/>
                <a:gd name="T4" fmla="*/ 141 w 317"/>
                <a:gd name="T5" fmla="*/ 208 h 457"/>
                <a:gd name="T6" fmla="*/ 176 w 317"/>
                <a:gd name="T7" fmla="*/ 173 h 457"/>
                <a:gd name="T8" fmla="*/ 205 w 317"/>
                <a:gd name="T9" fmla="*/ 132 h 457"/>
                <a:gd name="T10" fmla="*/ 241 w 317"/>
                <a:gd name="T11" fmla="*/ 97 h 457"/>
                <a:gd name="T12" fmla="*/ 270 w 317"/>
                <a:gd name="T13" fmla="*/ 56 h 457"/>
                <a:gd name="T14" fmla="*/ 293 w 317"/>
                <a:gd name="T15" fmla="*/ 28 h 457"/>
                <a:gd name="T16" fmla="*/ 305 w 317"/>
                <a:gd name="T17" fmla="*/ 7 h 457"/>
                <a:gd name="T18" fmla="*/ 317 w 317"/>
                <a:gd name="T19" fmla="*/ 0 h 457"/>
                <a:gd name="T20" fmla="*/ 317 w 317"/>
                <a:gd name="T21" fmla="*/ 14 h 457"/>
                <a:gd name="T22" fmla="*/ 317 w 317"/>
                <a:gd name="T23" fmla="*/ 56 h 457"/>
                <a:gd name="T24" fmla="*/ 311 w 317"/>
                <a:gd name="T25" fmla="*/ 118 h 457"/>
                <a:gd name="T26" fmla="*/ 299 w 317"/>
                <a:gd name="T27" fmla="*/ 180 h 457"/>
                <a:gd name="T28" fmla="*/ 270 w 317"/>
                <a:gd name="T29" fmla="*/ 229 h 457"/>
                <a:gd name="T30" fmla="*/ 235 w 317"/>
                <a:gd name="T31" fmla="*/ 263 h 457"/>
                <a:gd name="T32" fmla="*/ 199 w 317"/>
                <a:gd name="T33" fmla="*/ 284 h 457"/>
                <a:gd name="T34" fmla="*/ 182 w 317"/>
                <a:gd name="T35" fmla="*/ 305 h 457"/>
                <a:gd name="T36" fmla="*/ 170 w 317"/>
                <a:gd name="T37" fmla="*/ 346 h 457"/>
                <a:gd name="T38" fmla="*/ 170 w 317"/>
                <a:gd name="T39" fmla="*/ 395 h 457"/>
                <a:gd name="T40" fmla="*/ 170 w 317"/>
                <a:gd name="T41" fmla="*/ 430 h 457"/>
                <a:gd name="T42" fmla="*/ 147 w 317"/>
                <a:gd name="T43" fmla="*/ 450 h 457"/>
                <a:gd name="T44" fmla="*/ 100 w 317"/>
                <a:gd name="T45" fmla="*/ 457 h 457"/>
                <a:gd name="T46" fmla="*/ 41 w 317"/>
                <a:gd name="T47" fmla="*/ 443 h 457"/>
                <a:gd name="T48" fmla="*/ 6 w 317"/>
                <a:gd name="T49" fmla="*/ 409 h 457"/>
                <a:gd name="T50" fmla="*/ 0 w 317"/>
                <a:gd name="T51" fmla="*/ 360 h 457"/>
                <a:gd name="T52" fmla="*/ 12 w 317"/>
                <a:gd name="T53" fmla="*/ 305 h 457"/>
                <a:gd name="T54" fmla="*/ 41 w 317"/>
                <a:gd name="T55" fmla="*/ 263 h 457"/>
                <a:gd name="T56" fmla="*/ 88 w 317"/>
                <a:gd name="T57" fmla="*/ 243 h 457"/>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317"/>
                <a:gd name="T88" fmla="*/ 0 h 457"/>
                <a:gd name="T89" fmla="*/ 317 w 317"/>
                <a:gd name="T90" fmla="*/ 457 h 457"/>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317" h="457">
                  <a:moveTo>
                    <a:pt x="88" y="243"/>
                  </a:moveTo>
                  <a:lnTo>
                    <a:pt x="111" y="229"/>
                  </a:lnTo>
                  <a:lnTo>
                    <a:pt x="141" y="208"/>
                  </a:lnTo>
                  <a:lnTo>
                    <a:pt x="176" y="173"/>
                  </a:lnTo>
                  <a:lnTo>
                    <a:pt x="205" y="132"/>
                  </a:lnTo>
                  <a:lnTo>
                    <a:pt x="241" y="97"/>
                  </a:lnTo>
                  <a:lnTo>
                    <a:pt x="270" y="56"/>
                  </a:lnTo>
                  <a:lnTo>
                    <a:pt x="293" y="28"/>
                  </a:lnTo>
                  <a:lnTo>
                    <a:pt x="305" y="7"/>
                  </a:lnTo>
                  <a:lnTo>
                    <a:pt x="317" y="0"/>
                  </a:lnTo>
                  <a:lnTo>
                    <a:pt x="317" y="14"/>
                  </a:lnTo>
                  <a:lnTo>
                    <a:pt x="317" y="56"/>
                  </a:lnTo>
                  <a:lnTo>
                    <a:pt x="311" y="118"/>
                  </a:lnTo>
                  <a:lnTo>
                    <a:pt x="299" y="180"/>
                  </a:lnTo>
                  <a:lnTo>
                    <a:pt x="270" y="229"/>
                  </a:lnTo>
                  <a:lnTo>
                    <a:pt x="235" y="263"/>
                  </a:lnTo>
                  <a:lnTo>
                    <a:pt x="199" y="284"/>
                  </a:lnTo>
                  <a:lnTo>
                    <a:pt x="182" y="305"/>
                  </a:lnTo>
                  <a:lnTo>
                    <a:pt x="170" y="346"/>
                  </a:lnTo>
                  <a:lnTo>
                    <a:pt x="170" y="395"/>
                  </a:lnTo>
                  <a:lnTo>
                    <a:pt x="170" y="430"/>
                  </a:lnTo>
                  <a:lnTo>
                    <a:pt x="147" y="450"/>
                  </a:lnTo>
                  <a:lnTo>
                    <a:pt x="100" y="457"/>
                  </a:lnTo>
                  <a:lnTo>
                    <a:pt x="41" y="443"/>
                  </a:lnTo>
                  <a:lnTo>
                    <a:pt x="6" y="409"/>
                  </a:lnTo>
                  <a:lnTo>
                    <a:pt x="0" y="360"/>
                  </a:lnTo>
                  <a:lnTo>
                    <a:pt x="12" y="305"/>
                  </a:lnTo>
                  <a:lnTo>
                    <a:pt x="41" y="263"/>
                  </a:lnTo>
                  <a:lnTo>
                    <a:pt x="88" y="243"/>
                  </a:lnTo>
                  <a:close/>
                </a:path>
              </a:pathLst>
            </a:custGeom>
            <a:solidFill>
              <a:srgbClr val="C0C0C0">
                <a:alpha val="79999"/>
              </a:srgbClr>
            </a:solidFill>
            <a:ln>
              <a:noFill/>
            </a:ln>
            <a:effectLst>
              <a:outerShdw dist="17961" dir="2700000" algn="ctr" rotWithShape="0">
                <a:srgbClr val="0000FF"/>
              </a:outerShdw>
            </a:effectLst>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00" name="Freeform 23"/>
            <p:cNvSpPr>
              <a:spLocks/>
            </p:cNvSpPr>
            <p:nvPr/>
          </p:nvSpPr>
          <p:spPr bwMode="auto">
            <a:xfrm>
              <a:off x="14830" y="9833"/>
              <a:ext cx="253" cy="374"/>
            </a:xfrm>
            <a:custGeom>
              <a:avLst/>
              <a:gdLst>
                <a:gd name="T0" fmla="*/ 12 w 253"/>
                <a:gd name="T1" fmla="*/ 0 h 374"/>
                <a:gd name="T2" fmla="*/ 47 w 253"/>
                <a:gd name="T3" fmla="*/ 28 h 374"/>
                <a:gd name="T4" fmla="*/ 83 w 253"/>
                <a:gd name="T5" fmla="*/ 83 h 374"/>
                <a:gd name="T6" fmla="*/ 112 w 253"/>
                <a:gd name="T7" fmla="*/ 139 h 374"/>
                <a:gd name="T8" fmla="*/ 135 w 253"/>
                <a:gd name="T9" fmla="*/ 166 h 374"/>
                <a:gd name="T10" fmla="*/ 165 w 253"/>
                <a:gd name="T11" fmla="*/ 166 h 374"/>
                <a:gd name="T12" fmla="*/ 200 w 253"/>
                <a:gd name="T13" fmla="*/ 166 h 374"/>
                <a:gd name="T14" fmla="*/ 235 w 253"/>
                <a:gd name="T15" fmla="*/ 173 h 374"/>
                <a:gd name="T16" fmla="*/ 253 w 253"/>
                <a:gd name="T17" fmla="*/ 194 h 374"/>
                <a:gd name="T18" fmla="*/ 253 w 253"/>
                <a:gd name="T19" fmla="*/ 229 h 374"/>
                <a:gd name="T20" fmla="*/ 241 w 253"/>
                <a:gd name="T21" fmla="*/ 263 h 374"/>
                <a:gd name="T22" fmla="*/ 218 w 253"/>
                <a:gd name="T23" fmla="*/ 305 h 374"/>
                <a:gd name="T24" fmla="*/ 194 w 253"/>
                <a:gd name="T25" fmla="*/ 339 h 374"/>
                <a:gd name="T26" fmla="*/ 171 w 253"/>
                <a:gd name="T27" fmla="*/ 360 h 374"/>
                <a:gd name="T28" fmla="*/ 147 w 253"/>
                <a:gd name="T29" fmla="*/ 374 h 374"/>
                <a:gd name="T30" fmla="*/ 118 w 253"/>
                <a:gd name="T31" fmla="*/ 367 h 374"/>
                <a:gd name="T32" fmla="*/ 94 w 253"/>
                <a:gd name="T33" fmla="*/ 339 h 374"/>
                <a:gd name="T34" fmla="*/ 77 w 253"/>
                <a:gd name="T35" fmla="*/ 298 h 374"/>
                <a:gd name="T36" fmla="*/ 65 w 253"/>
                <a:gd name="T37" fmla="*/ 256 h 374"/>
                <a:gd name="T38" fmla="*/ 59 w 253"/>
                <a:gd name="T39" fmla="*/ 215 h 374"/>
                <a:gd name="T40" fmla="*/ 59 w 253"/>
                <a:gd name="T41" fmla="*/ 187 h 374"/>
                <a:gd name="T42" fmla="*/ 53 w 253"/>
                <a:gd name="T43" fmla="*/ 153 h 374"/>
                <a:gd name="T44" fmla="*/ 36 w 253"/>
                <a:gd name="T45" fmla="*/ 111 h 374"/>
                <a:gd name="T46" fmla="*/ 12 w 253"/>
                <a:gd name="T47" fmla="*/ 83 h 374"/>
                <a:gd name="T48" fmla="*/ 0 w 253"/>
                <a:gd name="T49" fmla="*/ 70 h 374"/>
                <a:gd name="T50" fmla="*/ 12 w 253"/>
                <a:gd name="T51" fmla="*/ 0 h 37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253"/>
                <a:gd name="T79" fmla="*/ 0 h 374"/>
                <a:gd name="T80" fmla="*/ 253 w 253"/>
                <a:gd name="T81" fmla="*/ 374 h 37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253" h="374">
                  <a:moveTo>
                    <a:pt x="12" y="0"/>
                  </a:moveTo>
                  <a:lnTo>
                    <a:pt x="47" y="28"/>
                  </a:lnTo>
                  <a:lnTo>
                    <a:pt x="83" y="83"/>
                  </a:lnTo>
                  <a:lnTo>
                    <a:pt x="112" y="139"/>
                  </a:lnTo>
                  <a:lnTo>
                    <a:pt x="135" y="166"/>
                  </a:lnTo>
                  <a:lnTo>
                    <a:pt x="165" y="166"/>
                  </a:lnTo>
                  <a:lnTo>
                    <a:pt x="200" y="166"/>
                  </a:lnTo>
                  <a:lnTo>
                    <a:pt x="235" y="173"/>
                  </a:lnTo>
                  <a:lnTo>
                    <a:pt x="253" y="194"/>
                  </a:lnTo>
                  <a:lnTo>
                    <a:pt x="253" y="229"/>
                  </a:lnTo>
                  <a:lnTo>
                    <a:pt x="241" y="263"/>
                  </a:lnTo>
                  <a:lnTo>
                    <a:pt x="218" y="305"/>
                  </a:lnTo>
                  <a:lnTo>
                    <a:pt x="194" y="339"/>
                  </a:lnTo>
                  <a:lnTo>
                    <a:pt x="171" y="360"/>
                  </a:lnTo>
                  <a:lnTo>
                    <a:pt x="147" y="374"/>
                  </a:lnTo>
                  <a:lnTo>
                    <a:pt x="118" y="367"/>
                  </a:lnTo>
                  <a:lnTo>
                    <a:pt x="94" y="339"/>
                  </a:lnTo>
                  <a:lnTo>
                    <a:pt x="77" y="298"/>
                  </a:lnTo>
                  <a:lnTo>
                    <a:pt x="65" y="256"/>
                  </a:lnTo>
                  <a:lnTo>
                    <a:pt x="59" y="215"/>
                  </a:lnTo>
                  <a:lnTo>
                    <a:pt x="59" y="187"/>
                  </a:lnTo>
                  <a:lnTo>
                    <a:pt x="53" y="153"/>
                  </a:lnTo>
                  <a:lnTo>
                    <a:pt x="36" y="111"/>
                  </a:lnTo>
                  <a:lnTo>
                    <a:pt x="12" y="83"/>
                  </a:lnTo>
                  <a:lnTo>
                    <a:pt x="0" y="70"/>
                  </a:lnTo>
                  <a:lnTo>
                    <a:pt x="12" y="0"/>
                  </a:lnTo>
                  <a:close/>
                </a:path>
              </a:pathLst>
            </a:custGeom>
            <a:solidFill>
              <a:srgbClr val="C0C0C0">
                <a:alpha val="79999"/>
              </a:srgbClr>
            </a:solidFill>
            <a:ln>
              <a:noFill/>
            </a:ln>
            <a:effectLst>
              <a:outerShdw dist="17961" dir="2700000" algn="ctr" rotWithShape="0">
                <a:srgbClr val="0000FF"/>
              </a:outerShdw>
            </a:effectLst>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01" name="Freeform 24"/>
            <p:cNvSpPr>
              <a:spLocks/>
            </p:cNvSpPr>
            <p:nvPr/>
          </p:nvSpPr>
          <p:spPr bwMode="auto">
            <a:xfrm>
              <a:off x="4073" y="7141"/>
              <a:ext cx="446" cy="263"/>
            </a:xfrm>
            <a:custGeom>
              <a:avLst/>
              <a:gdLst>
                <a:gd name="T0" fmla="*/ 0 w 446"/>
                <a:gd name="T1" fmla="*/ 28 h 263"/>
                <a:gd name="T2" fmla="*/ 18 w 446"/>
                <a:gd name="T3" fmla="*/ 0 h 263"/>
                <a:gd name="T4" fmla="*/ 47 w 446"/>
                <a:gd name="T5" fmla="*/ 0 h 263"/>
                <a:gd name="T6" fmla="*/ 94 w 446"/>
                <a:gd name="T7" fmla="*/ 14 h 263"/>
                <a:gd name="T8" fmla="*/ 141 w 446"/>
                <a:gd name="T9" fmla="*/ 42 h 263"/>
                <a:gd name="T10" fmla="*/ 194 w 446"/>
                <a:gd name="T11" fmla="*/ 70 h 263"/>
                <a:gd name="T12" fmla="*/ 247 w 446"/>
                <a:gd name="T13" fmla="*/ 104 h 263"/>
                <a:gd name="T14" fmla="*/ 294 w 446"/>
                <a:gd name="T15" fmla="*/ 139 h 263"/>
                <a:gd name="T16" fmla="*/ 329 w 446"/>
                <a:gd name="T17" fmla="*/ 160 h 263"/>
                <a:gd name="T18" fmla="*/ 388 w 446"/>
                <a:gd name="T19" fmla="*/ 187 h 263"/>
                <a:gd name="T20" fmla="*/ 435 w 446"/>
                <a:gd name="T21" fmla="*/ 222 h 263"/>
                <a:gd name="T22" fmla="*/ 446 w 446"/>
                <a:gd name="T23" fmla="*/ 250 h 263"/>
                <a:gd name="T24" fmla="*/ 417 w 446"/>
                <a:gd name="T25" fmla="*/ 263 h 263"/>
                <a:gd name="T26" fmla="*/ 388 w 446"/>
                <a:gd name="T27" fmla="*/ 263 h 263"/>
                <a:gd name="T28" fmla="*/ 352 w 446"/>
                <a:gd name="T29" fmla="*/ 256 h 263"/>
                <a:gd name="T30" fmla="*/ 323 w 446"/>
                <a:gd name="T31" fmla="*/ 250 h 263"/>
                <a:gd name="T32" fmla="*/ 288 w 446"/>
                <a:gd name="T33" fmla="*/ 243 h 263"/>
                <a:gd name="T34" fmla="*/ 258 w 446"/>
                <a:gd name="T35" fmla="*/ 243 h 263"/>
                <a:gd name="T36" fmla="*/ 235 w 446"/>
                <a:gd name="T37" fmla="*/ 236 h 263"/>
                <a:gd name="T38" fmla="*/ 223 w 446"/>
                <a:gd name="T39" fmla="*/ 229 h 263"/>
                <a:gd name="T40" fmla="*/ 217 w 446"/>
                <a:gd name="T41" fmla="*/ 229 h 263"/>
                <a:gd name="T42" fmla="*/ 206 w 446"/>
                <a:gd name="T43" fmla="*/ 222 h 263"/>
                <a:gd name="T44" fmla="*/ 182 w 446"/>
                <a:gd name="T45" fmla="*/ 208 h 263"/>
                <a:gd name="T46" fmla="*/ 147 w 446"/>
                <a:gd name="T47" fmla="*/ 187 h 263"/>
                <a:gd name="T48" fmla="*/ 106 w 446"/>
                <a:gd name="T49" fmla="*/ 160 h 263"/>
                <a:gd name="T50" fmla="*/ 65 w 446"/>
                <a:gd name="T51" fmla="*/ 125 h 263"/>
                <a:gd name="T52" fmla="*/ 30 w 446"/>
                <a:gd name="T53" fmla="*/ 90 h 263"/>
                <a:gd name="T54" fmla="*/ 6 w 446"/>
                <a:gd name="T55" fmla="*/ 56 h 263"/>
                <a:gd name="T56" fmla="*/ 0 w 446"/>
                <a:gd name="T57" fmla="*/ 28 h 263"/>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446"/>
                <a:gd name="T88" fmla="*/ 0 h 263"/>
                <a:gd name="T89" fmla="*/ 446 w 446"/>
                <a:gd name="T90" fmla="*/ 263 h 263"/>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446" h="263">
                  <a:moveTo>
                    <a:pt x="0" y="28"/>
                  </a:moveTo>
                  <a:lnTo>
                    <a:pt x="18" y="0"/>
                  </a:lnTo>
                  <a:lnTo>
                    <a:pt x="47" y="0"/>
                  </a:lnTo>
                  <a:lnTo>
                    <a:pt x="94" y="14"/>
                  </a:lnTo>
                  <a:lnTo>
                    <a:pt x="141" y="42"/>
                  </a:lnTo>
                  <a:lnTo>
                    <a:pt x="194" y="70"/>
                  </a:lnTo>
                  <a:lnTo>
                    <a:pt x="247" y="104"/>
                  </a:lnTo>
                  <a:lnTo>
                    <a:pt x="294" y="139"/>
                  </a:lnTo>
                  <a:lnTo>
                    <a:pt x="329" y="160"/>
                  </a:lnTo>
                  <a:lnTo>
                    <a:pt x="388" y="187"/>
                  </a:lnTo>
                  <a:lnTo>
                    <a:pt x="435" y="222"/>
                  </a:lnTo>
                  <a:lnTo>
                    <a:pt x="446" y="250"/>
                  </a:lnTo>
                  <a:lnTo>
                    <a:pt x="417" y="263"/>
                  </a:lnTo>
                  <a:lnTo>
                    <a:pt x="388" y="263"/>
                  </a:lnTo>
                  <a:lnTo>
                    <a:pt x="352" y="256"/>
                  </a:lnTo>
                  <a:lnTo>
                    <a:pt x="323" y="250"/>
                  </a:lnTo>
                  <a:lnTo>
                    <a:pt x="288" y="243"/>
                  </a:lnTo>
                  <a:lnTo>
                    <a:pt x="258" y="243"/>
                  </a:lnTo>
                  <a:lnTo>
                    <a:pt x="235" y="236"/>
                  </a:lnTo>
                  <a:lnTo>
                    <a:pt x="223" y="229"/>
                  </a:lnTo>
                  <a:lnTo>
                    <a:pt x="217" y="229"/>
                  </a:lnTo>
                  <a:lnTo>
                    <a:pt x="206" y="222"/>
                  </a:lnTo>
                  <a:lnTo>
                    <a:pt x="182" y="208"/>
                  </a:lnTo>
                  <a:lnTo>
                    <a:pt x="147" y="187"/>
                  </a:lnTo>
                  <a:lnTo>
                    <a:pt x="106" y="160"/>
                  </a:lnTo>
                  <a:lnTo>
                    <a:pt x="65" y="125"/>
                  </a:lnTo>
                  <a:lnTo>
                    <a:pt x="30" y="90"/>
                  </a:lnTo>
                  <a:lnTo>
                    <a:pt x="6" y="56"/>
                  </a:lnTo>
                  <a:lnTo>
                    <a:pt x="0" y="28"/>
                  </a:lnTo>
                  <a:close/>
                </a:path>
              </a:pathLst>
            </a:custGeom>
            <a:solidFill>
              <a:srgbClr val="C0C0C0">
                <a:alpha val="79999"/>
              </a:srgbClr>
            </a:solidFill>
            <a:ln>
              <a:noFill/>
            </a:ln>
            <a:effectLst>
              <a:outerShdw dist="17961" dir="2700000" algn="ctr" rotWithShape="0">
                <a:srgbClr val="0000FF"/>
              </a:outerShdw>
            </a:effectLst>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02" name="Freeform 25"/>
            <p:cNvSpPr>
              <a:spLocks/>
            </p:cNvSpPr>
            <p:nvPr/>
          </p:nvSpPr>
          <p:spPr bwMode="auto">
            <a:xfrm>
              <a:off x="9279" y="8685"/>
              <a:ext cx="317" cy="768"/>
            </a:xfrm>
            <a:custGeom>
              <a:avLst/>
              <a:gdLst>
                <a:gd name="T0" fmla="*/ 211 w 317"/>
                <a:gd name="T1" fmla="*/ 13 h 768"/>
                <a:gd name="T2" fmla="*/ 270 w 317"/>
                <a:gd name="T3" fmla="*/ 0 h 768"/>
                <a:gd name="T4" fmla="*/ 299 w 317"/>
                <a:gd name="T5" fmla="*/ 13 h 768"/>
                <a:gd name="T6" fmla="*/ 317 w 317"/>
                <a:gd name="T7" fmla="*/ 55 h 768"/>
                <a:gd name="T8" fmla="*/ 317 w 317"/>
                <a:gd name="T9" fmla="*/ 110 h 768"/>
                <a:gd name="T10" fmla="*/ 311 w 317"/>
                <a:gd name="T11" fmla="*/ 173 h 768"/>
                <a:gd name="T12" fmla="*/ 299 w 317"/>
                <a:gd name="T13" fmla="*/ 242 h 768"/>
                <a:gd name="T14" fmla="*/ 287 w 317"/>
                <a:gd name="T15" fmla="*/ 304 h 768"/>
                <a:gd name="T16" fmla="*/ 281 w 317"/>
                <a:gd name="T17" fmla="*/ 359 h 768"/>
                <a:gd name="T18" fmla="*/ 281 w 317"/>
                <a:gd name="T19" fmla="*/ 463 h 768"/>
                <a:gd name="T20" fmla="*/ 276 w 317"/>
                <a:gd name="T21" fmla="*/ 567 h 768"/>
                <a:gd name="T22" fmla="*/ 264 w 317"/>
                <a:gd name="T23" fmla="*/ 657 h 768"/>
                <a:gd name="T24" fmla="*/ 252 w 317"/>
                <a:gd name="T25" fmla="*/ 712 h 768"/>
                <a:gd name="T26" fmla="*/ 240 w 317"/>
                <a:gd name="T27" fmla="*/ 726 h 768"/>
                <a:gd name="T28" fmla="*/ 223 w 317"/>
                <a:gd name="T29" fmla="*/ 740 h 768"/>
                <a:gd name="T30" fmla="*/ 193 w 317"/>
                <a:gd name="T31" fmla="*/ 754 h 768"/>
                <a:gd name="T32" fmla="*/ 164 w 317"/>
                <a:gd name="T33" fmla="*/ 768 h 768"/>
                <a:gd name="T34" fmla="*/ 129 w 317"/>
                <a:gd name="T35" fmla="*/ 768 h 768"/>
                <a:gd name="T36" fmla="*/ 99 w 317"/>
                <a:gd name="T37" fmla="*/ 761 h 768"/>
                <a:gd name="T38" fmla="*/ 76 w 317"/>
                <a:gd name="T39" fmla="*/ 733 h 768"/>
                <a:gd name="T40" fmla="*/ 53 w 317"/>
                <a:gd name="T41" fmla="*/ 699 h 768"/>
                <a:gd name="T42" fmla="*/ 23 w 317"/>
                <a:gd name="T43" fmla="*/ 602 h 768"/>
                <a:gd name="T44" fmla="*/ 6 w 317"/>
                <a:gd name="T45" fmla="*/ 519 h 768"/>
                <a:gd name="T46" fmla="*/ 0 w 317"/>
                <a:gd name="T47" fmla="*/ 449 h 768"/>
                <a:gd name="T48" fmla="*/ 6 w 317"/>
                <a:gd name="T49" fmla="*/ 401 h 768"/>
                <a:gd name="T50" fmla="*/ 23 w 317"/>
                <a:gd name="T51" fmla="*/ 353 h 768"/>
                <a:gd name="T52" fmla="*/ 53 w 317"/>
                <a:gd name="T53" fmla="*/ 297 h 768"/>
                <a:gd name="T54" fmla="*/ 94 w 317"/>
                <a:gd name="T55" fmla="*/ 256 h 768"/>
                <a:gd name="T56" fmla="*/ 129 w 317"/>
                <a:gd name="T57" fmla="*/ 242 h 768"/>
                <a:gd name="T58" fmla="*/ 152 w 317"/>
                <a:gd name="T59" fmla="*/ 207 h 768"/>
                <a:gd name="T60" fmla="*/ 170 w 317"/>
                <a:gd name="T61" fmla="*/ 131 h 768"/>
                <a:gd name="T62" fmla="*/ 188 w 317"/>
                <a:gd name="T63" fmla="*/ 55 h 768"/>
                <a:gd name="T64" fmla="*/ 211 w 317"/>
                <a:gd name="T65" fmla="*/ 13 h 76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17"/>
                <a:gd name="T100" fmla="*/ 0 h 768"/>
                <a:gd name="T101" fmla="*/ 317 w 317"/>
                <a:gd name="T102" fmla="*/ 768 h 76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17" h="768">
                  <a:moveTo>
                    <a:pt x="211" y="13"/>
                  </a:moveTo>
                  <a:lnTo>
                    <a:pt x="270" y="0"/>
                  </a:lnTo>
                  <a:lnTo>
                    <a:pt x="299" y="13"/>
                  </a:lnTo>
                  <a:lnTo>
                    <a:pt x="317" y="55"/>
                  </a:lnTo>
                  <a:lnTo>
                    <a:pt x="317" y="110"/>
                  </a:lnTo>
                  <a:lnTo>
                    <a:pt x="311" y="173"/>
                  </a:lnTo>
                  <a:lnTo>
                    <a:pt x="299" y="242"/>
                  </a:lnTo>
                  <a:lnTo>
                    <a:pt x="287" y="304"/>
                  </a:lnTo>
                  <a:lnTo>
                    <a:pt x="281" y="359"/>
                  </a:lnTo>
                  <a:lnTo>
                    <a:pt x="281" y="463"/>
                  </a:lnTo>
                  <a:lnTo>
                    <a:pt x="276" y="567"/>
                  </a:lnTo>
                  <a:lnTo>
                    <a:pt x="264" y="657"/>
                  </a:lnTo>
                  <a:lnTo>
                    <a:pt x="252" y="712"/>
                  </a:lnTo>
                  <a:lnTo>
                    <a:pt x="240" y="726"/>
                  </a:lnTo>
                  <a:lnTo>
                    <a:pt x="223" y="740"/>
                  </a:lnTo>
                  <a:lnTo>
                    <a:pt x="193" y="754"/>
                  </a:lnTo>
                  <a:lnTo>
                    <a:pt x="164" y="768"/>
                  </a:lnTo>
                  <a:lnTo>
                    <a:pt x="129" y="768"/>
                  </a:lnTo>
                  <a:lnTo>
                    <a:pt x="99" y="761"/>
                  </a:lnTo>
                  <a:lnTo>
                    <a:pt x="76" y="733"/>
                  </a:lnTo>
                  <a:lnTo>
                    <a:pt x="53" y="699"/>
                  </a:lnTo>
                  <a:lnTo>
                    <a:pt x="23" y="602"/>
                  </a:lnTo>
                  <a:lnTo>
                    <a:pt x="6" y="519"/>
                  </a:lnTo>
                  <a:lnTo>
                    <a:pt x="0" y="449"/>
                  </a:lnTo>
                  <a:lnTo>
                    <a:pt x="6" y="401"/>
                  </a:lnTo>
                  <a:lnTo>
                    <a:pt x="23" y="353"/>
                  </a:lnTo>
                  <a:lnTo>
                    <a:pt x="53" y="297"/>
                  </a:lnTo>
                  <a:lnTo>
                    <a:pt x="94" y="256"/>
                  </a:lnTo>
                  <a:lnTo>
                    <a:pt x="129" y="242"/>
                  </a:lnTo>
                  <a:lnTo>
                    <a:pt x="152" y="207"/>
                  </a:lnTo>
                  <a:lnTo>
                    <a:pt x="170" y="131"/>
                  </a:lnTo>
                  <a:lnTo>
                    <a:pt x="188" y="55"/>
                  </a:lnTo>
                  <a:lnTo>
                    <a:pt x="211" y="13"/>
                  </a:lnTo>
                  <a:close/>
                </a:path>
              </a:pathLst>
            </a:custGeom>
            <a:solidFill>
              <a:srgbClr val="C0C0C0">
                <a:alpha val="79999"/>
              </a:srgbClr>
            </a:solidFill>
            <a:ln>
              <a:noFill/>
            </a:ln>
            <a:effectLst>
              <a:outerShdw dist="17961" dir="2700000" algn="ctr" rotWithShape="0">
                <a:srgbClr val="0000FF"/>
              </a:outerShdw>
            </a:effectLst>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3077" name="Text Box 12"/>
          <p:cNvSpPr txBox="1">
            <a:spLocks noChangeArrowheads="1"/>
          </p:cNvSpPr>
          <p:nvPr/>
        </p:nvSpPr>
        <p:spPr bwMode="auto">
          <a:xfrm>
            <a:off x="2667000" y="5257800"/>
            <a:ext cx="620395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just">
              <a:spcBef>
                <a:spcPct val="20000"/>
              </a:spcBef>
              <a:spcAft>
                <a:spcPct val="20000"/>
              </a:spcAft>
              <a:buClr>
                <a:srgbClr val="FFFF99"/>
              </a:buClr>
              <a:buSzPct val="75000"/>
              <a:buFont typeface="Wingdings" pitchFamily="2" charset="2"/>
              <a:buChar char="v"/>
              <a:defRPr sz="2800">
                <a:solidFill>
                  <a:schemeClr val="tx1"/>
                </a:solidFill>
                <a:latin typeface="Times New Roman" pitchFamily="18" charset="0"/>
              </a:defRPr>
            </a:lvl1pPr>
            <a:lvl2pPr marL="742950" indent="-285750" algn="just">
              <a:spcBef>
                <a:spcPct val="20000"/>
              </a:spcBef>
              <a:spcAft>
                <a:spcPct val="20000"/>
              </a:spcAft>
              <a:buClr>
                <a:schemeClr val="bg1"/>
              </a:buClr>
              <a:buSzPct val="70000"/>
              <a:buFont typeface="Wingdings" pitchFamily="2" charset="2"/>
              <a:buChar char="Ø"/>
              <a:defRPr sz="2600">
                <a:solidFill>
                  <a:schemeClr val="tx1"/>
                </a:solidFill>
                <a:latin typeface="Times New Roman" pitchFamily="18" charset="0"/>
              </a:defRPr>
            </a:lvl2pPr>
            <a:lvl3pPr marL="1143000" indent="-228600" algn="just">
              <a:spcBef>
                <a:spcPct val="20000"/>
              </a:spcBef>
              <a:spcAft>
                <a:spcPct val="20000"/>
              </a:spcAft>
              <a:buClr>
                <a:srgbClr val="00CCFF"/>
              </a:buClr>
              <a:buSzPct val="65000"/>
              <a:buFont typeface="Monotype Sorts" pitchFamily="2" charset="2"/>
              <a:buChar char="¯"/>
              <a:defRPr sz="2400">
                <a:solidFill>
                  <a:schemeClr val="tx1"/>
                </a:solidFill>
                <a:latin typeface="Times New Roman" pitchFamily="18" charset="0"/>
              </a:defRPr>
            </a:lvl3pPr>
            <a:lvl4pPr marL="1600200" indent="-228600" algn="just">
              <a:spcBef>
                <a:spcPct val="20000"/>
              </a:spcBef>
              <a:spcAft>
                <a:spcPct val="20000"/>
              </a:spcAft>
              <a:buClr>
                <a:srgbClr val="339966"/>
              </a:buClr>
              <a:buFont typeface="Monotype Sorts" pitchFamily="2" charset="2"/>
              <a:buChar char="u"/>
              <a:defRPr>
                <a:solidFill>
                  <a:schemeClr val="tx1"/>
                </a:solidFill>
                <a:latin typeface="Times New Roman" pitchFamily="18" charset="0"/>
              </a:defRPr>
            </a:lvl4pPr>
            <a:lvl5pPr marL="2057400" indent="-228600" algn="just">
              <a:spcBef>
                <a:spcPct val="20000"/>
              </a:spcBef>
              <a:spcAft>
                <a:spcPct val="20000"/>
              </a:spcAft>
              <a:buClr>
                <a:srgbClr val="339966"/>
              </a:buClr>
              <a:buChar char="–"/>
              <a:defRPr sz="1600">
                <a:solidFill>
                  <a:schemeClr val="tx1"/>
                </a:solidFill>
                <a:latin typeface="Times New Roman" pitchFamily="18" charset="0"/>
              </a:defRPr>
            </a:lvl5pPr>
            <a:lvl6pPr marL="25146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6pPr>
            <a:lvl7pPr marL="29718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7pPr>
            <a:lvl8pPr marL="34290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8pPr>
            <a:lvl9pPr marL="38862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9pPr>
          </a:lstStyle>
          <a:p>
            <a:pPr algn="ctr">
              <a:spcBef>
                <a:spcPct val="0"/>
              </a:spcBef>
              <a:spcAft>
                <a:spcPct val="0"/>
              </a:spcAft>
              <a:buClrTx/>
              <a:buSzTx/>
              <a:buFontTx/>
              <a:buNone/>
            </a:pPr>
            <a:endParaRPr lang="en-US" altLang="en-US" sz="3200" b="1" dirty="0"/>
          </a:p>
        </p:txBody>
      </p:sp>
      <p:pic>
        <p:nvPicPr>
          <p:cNvPr id="3078" name="Picture 13" descr="circ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0850" y="2292350"/>
            <a:ext cx="2481263" cy="252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9" name="Picture 14" descr="man_riding_graph_higher_hg_cl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844550" y="2435225"/>
            <a:ext cx="1763713"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80" name="Rectangle 6"/>
          <p:cNvSpPr>
            <a:spLocks noChangeArrowheads="1"/>
          </p:cNvSpPr>
          <p:nvPr/>
        </p:nvSpPr>
        <p:spPr bwMode="auto">
          <a:xfrm>
            <a:off x="228600" y="76200"/>
            <a:ext cx="86106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lstStyle>
            <a:lvl1pPr algn="just">
              <a:spcBef>
                <a:spcPct val="20000"/>
              </a:spcBef>
              <a:spcAft>
                <a:spcPct val="20000"/>
              </a:spcAft>
              <a:buClr>
                <a:srgbClr val="FFFF99"/>
              </a:buClr>
              <a:buSzPct val="75000"/>
              <a:buFont typeface="Wingdings" pitchFamily="2" charset="2"/>
              <a:buChar char="v"/>
              <a:defRPr sz="2800">
                <a:solidFill>
                  <a:schemeClr val="tx1"/>
                </a:solidFill>
                <a:latin typeface="Times New Roman" pitchFamily="18" charset="0"/>
              </a:defRPr>
            </a:lvl1pPr>
            <a:lvl2pPr marL="742950" indent="-285750" algn="just">
              <a:spcBef>
                <a:spcPct val="20000"/>
              </a:spcBef>
              <a:spcAft>
                <a:spcPct val="20000"/>
              </a:spcAft>
              <a:buClr>
                <a:schemeClr val="bg1"/>
              </a:buClr>
              <a:buSzPct val="70000"/>
              <a:buFont typeface="Wingdings" pitchFamily="2" charset="2"/>
              <a:buChar char="Ø"/>
              <a:defRPr sz="2600">
                <a:solidFill>
                  <a:schemeClr val="tx1"/>
                </a:solidFill>
                <a:latin typeface="Times New Roman" pitchFamily="18" charset="0"/>
              </a:defRPr>
            </a:lvl2pPr>
            <a:lvl3pPr marL="1143000" indent="-228600" algn="just">
              <a:spcBef>
                <a:spcPct val="20000"/>
              </a:spcBef>
              <a:spcAft>
                <a:spcPct val="20000"/>
              </a:spcAft>
              <a:buClr>
                <a:srgbClr val="00CCFF"/>
              </a:buClr>
              <a:buSzPct val="65000"/>
              <a:buFont typeface="Monotype Sorts" pitchFamily="2" charset="2"/>
              <a:buChar char="¯"/>
              <a:defRPr sz="2400">
                <a:solidFill>
                  <a:schemeClr val="tx1"/>
                </a:solidFill>
                <a:latin typeface="Times New Roman" pitchFamily="18" charset="0"/>
              </a:defRPr>
            </a:lvl3pPr>
            <a:lvl4pPr marL="1600200" indent="-228600" algn="just">
              <a:spcBef>
                <a:spcPct val="20000"/>
              </a:spcBef>
              <a:spcAft>
                <a:spcPct val="20000"/>
              </a:spcAft>
              <a:buClr>
                <a:srgbClr val="339966"/>
              </a:buClr>
              <a:buFont typeface="Monotype Sorts" pitchFamily="2" charset="2"/>
              <a:buChar char="u"/>
              <a:defRPr>
                <a:solidFill>
                  <a:schemeClr val="tx1"/>
                </a:solidFill>
                <a:latin typeface="Times New Roman" pitchFamily="18" charset="0"/>
              </a:defRPr>
            </a:lvl4pPr>
            <a:lvl5pPr marL="2057400" indent="-228600" algn="just">
              <a:spcBef>
                <a:spcPct val="20000"/>
              </a:spcBef>
              <a:spcAft>
                <a:spcPct val="20000"/>
              </a:spcAft>
              <a:buClr>
                <a:srgbClr val="339966"/>
              </a:buClr>
              <a:buChar char="–"/>
              <a:defRPr sz="1600">
                <a:solidFill>
                  <a:schemeClr val="tx1"/>
                </a:solidFill>
                <a:latin typeface="Times New Roman" pitchFamily="18" charset="0"/>
              </a:defRPr>
            </a:lvl5pPr>
            <a:lvl6pPr marL="25146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6pPr>
            <a:lvl7pPr marL="29718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7pPr>
            <a:lvl8pPr marL="34290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8pPr>
            <a:lvl9pPr marL="3886200" indent="-228600" algn="just" eaLnBrk="0" fontAlgn="base" hangingPunct="0">
              <a:spcBef>
                <a:spcPct val="20000"/>
              </a:spcBef>
              <a:spcAft>
                <a:spcPct val="20000"/>
              </a:spcAft>
              <a:buClr>
                <a:srgbClr val="339966"/>
              </a:buClr>
              <a:buChar char="–"/>
              <a:defRPr sz="1600">
                <a:solidFill>
                  <a:schemeClr val="tx1"/>
                </a:solidFill>
                <a:latin typeface="Times New Roman" pitchFamily="18" charset="0"/>
              </a:defRPr>
            </a:lvl9pPr>
          </a:lstStyle>
          <a:p>
            <a:pPr algn="ctr">
              <a:spcBef>
                <a:spcPct val="0"/>
              </a:spcBef>
              <a:spcAft>
                <a:spcPct val="0"/>
              </a:spcAft>
              <a:buClrTx/>
              <a:buSzTx/>
              <a:buFontTx/>
              <a:buNone/>
            </a:pPr>
            <a:r>
              <a:rPr lang="en-US" altLang="zh-TW" sz="3800" b="1">
                <a:solidFill>
                  <a:schemeClr val="tx2"/>
                </a:solidFill>
                <a:latin typeface="Arial" pitchFamily="34" charset="0"/>
                <a:ea typeface="PMingLiU" pitchFamily="18" charset="-120"/>
              </a:rPr>
              <a:t>Supply Chain Drivers and Obstacles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74663" y="133350"/>
            <a:ext cx="8288337" cy="857250"/>
          </a:xfrm>
        </p:spPr>
        <p:txBody>
          <a:bodyPr/>
          <a:lstStyle/>
          <a:p>
            <a:r>
              <a:rPr lang="en-US" altLang="zh-TW" sz="4000" smtClean="0">
                <a:ea typeface="PMingLiU" pitchFamily="18" charset="-120"/>
              </a:rPr>
              <a:t>Learning Objectives</a:t>
            </a:r>
          </a:p>
        </p:txBody>
      </p:sp>
      <p:sp>
        <p:nvSpPr>
          <p:cNvPr id="4099" name="Rectangle 3"/>
          <p:cNvSpPr>
            <a:spLocks noGrp="1" noChangeArrowheads="1"/>
          </p:cNvSpPr>
          <p:nvPr>
            <p:ph type="body" idx="1"/>
          </p:nvPr>
        </p:nvSpPr>
        <p:spPr>
          <a:xfrm>
            <a:off x="152400" y="1231900"/>
            <a:ext cx="8991600" cy="5092700"/>
          </a:xfrm>
        </p:spPr>
        <p:txBody>
          <a:bodyPr/>
          <a:lstStyle/>
          <a:p>
            <a:pPr>
              <a:lnSpc>
                <a:spcPct val="105000"/>
              </a:lnSpc>
              <a:spcBef>
                <a:spcPct val="10000"/>
              </a:spcBef>
              <a:spcAft>
                <a:spcPct val="10000"/>
              </a:spcAft>
              <a:buClr>
                <a:srgbClr val="A50021"/>
              </a:buClr>
            </a:pPr>
            <a:r>
              <a:rPr lang="en-US" altLang="zh-TW" sz="2900" smtClean="0">
                <a:solidFill>
                  <a:schemeClr val="bg1"/>
                </a:solidFill>
                <a:ea typeface="PMingLiU" pitchFamily="18" charset="-120"/>
              </a:rPr>
              <a:t>To identify the main drivers of supply chain performance.</a:t>
            </a:r>
          </a:p>
          <a:p>
            <a:pPr>
              <a:lnSpc>
                <a:spcPct val="105000"/>
              </a:lnSpc>
              <a:spcBef>
                <a:spcPct val="10000"/>
              </a:spcBef>
              <a:spcAft>
                <a:spcPct val="10000"/>
              </a:spcAft>
              <a:buClr>
                <a:srgbClr val="A50021"/>
              </a:buClr>
            </a:pPr>
            <a:r>
              <a:rPr lang="en-US" altLang="zh-TW" sz="2900" smtClean="0">
                <a:solidFill>
                  <a:schemeClr val="bg1"/>
                </a:solidFill>
                <a:ea typeface="PMingLiU" pitchFamily="18" charset="-120"/>
              </a:rPr>
              <a:t>To understand the importance of framework for structuring drivers.</a:t>
            </a:r>
          </a:p>
          <a:p>
            <a:pPr>
              <a:lnSpc>
                <a:spcPct val="105000"/>
              </a:lnSpc>
              <a:spcBef>
                <a:spcPct val="10000"/>
              </a:spcBef>
              <a:spcAft>
                <a:spcPct val="10000"/>
              </a:spcAft>
              <a:buClr>
                <a:srgbClr val="A50021"/>
              </a:buClr>
            </a:pPr>
            <a:r>
              <a:rPr lang="en-US" altLang="zh-TW" sz="2900" smtClean="0">
                <a:solidFill>
                  <a:schemeClr val="bg1"/>
                </a:solidFill>
                <a:ea typeface="PMingLiU" pitchFamily="18" charset="-120"/>
              </a:rPr>
              <a:t>To identify the key tradeoffs in supply chain performance.</a:t>
            </a:r>
          </a:p>
          <a:p>
            <a:pPr>
              <a:lnSpc>
                <a:spcPct val="105000"/>
              </a:lnSpc>
              <a:spcBef>
                <a:spcPct val="10000"/>
              </a:spcBef>
              <a:spcAft>
                <a:spcPct val="10000"/>
              </a:spcAft>
              <a:buClr>
                <a:srgbClr val="A50021"/>
              </a:buClr>
            </a:pPr>
            <a:r>
              <a:rPr lang="en-GB" altLang="zh-TW" sz="2900" smtClean="0">
                <a:solidFill>
                  <a:schemeClr val="bg1"/>
                </a:solidFill>
                <a:ea typeface="PMingLiU" pitchFamily="18" charset="-120"/>
              </a:rPr>
              <a:t>To identify the role of different drivers in achieving enhanced responsiveness and higher cost efficiency (trade-offs).</a:t>
            </a:r>
          </a:p>
          <a:p>
            <a:pPr>
              <a:lnSpc>
                <a:spcPct val="105000"/>
              </a:lnSpc>
              <a:spcBef>
                <a:spcPct val="10000"/>
              </a:spcBef>
              <a:spcAft>
                <a:spcPct val="10000"/>
              </a:spcAft>
              <a:buClr>
                <a:srgbClr val="A50021"/>
              </a:buClr>
            </a:pPr>
            <a:r>
              <a:rPr lang="en-US" altLang="zh-TW" sz="2900" smtClean="0">
                <a:solidFill>
                  <a:schemeClr val="bg1"/>
                </a:solidFill>
                <a:ea typeface="PMingLiU" pitchFamily="18" charset="-120"/>
              </a:rPr>
              <a:t>To identify the obstacles to achieving strategic fit.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52400" y="152400"/>
            <a:ext cx="8839200" cy="685800"/>
          </a:xfrm>
        </p:spPr>
        <p:txBody>
          <a:bodyPr/>
          <a:lstStyle/>
          <a:p>
            <a:r>
              <a:rPr lang="en-US" altLang="zh-TW" sz="3800" smtClean="0">
                <a:ea typeface="PMingLiU" pitchFamily="18" charset="-120"/>
              </a:rPr>
              <a:t>Drivers of Supply Chain Performance</a:t>
            </a:r>
            <a:endParaRPr lang="en-GB" altLang="en-US" sz="3800" smtClean="0"/>
          </a:p>
        </p:txBody>
      </p:sp>
      <p:sp>
        <p:nvSpPr>
          <p:cNvPr id="5123" name="Rectangle 3"/>
          <p:cNvSpPr>
            <a:spLocks noGrp="1" noChangeArrowheads="1"/>
          </p:cNvSpPr>
          <p:nvPr>
            <p:ph type="body" idx="1"/>
          </p:nvPr>
        </p:nvSpPr>
        <p:spPr>
          <a:xfrm>
            <a:off x="228600" y="1231900"/>
            <a:ext cx="8915400" cy="5092700"/>
          </a:xfrm>
        </p:spPr>
        <p:txBody>
          <a:bodyPr/>
          <a:lstStyle/>
          <a:p>
            <a:pPr>
              <a:lnSpc>
                <a:spcPct val="130000"/>
              </a:lnSpc>
              <a:spcBef>
                <a:spcPts val="200"/>
              </a:spcBef>
              <a:spcAft>
                <a:spcPts val="200"/>
              </a:spcAft>
              <a:buClr>
                <a:srgbClr val="A50021"/>
              </a:buClr>
            </a:pPr>
            <a:r>
              <a:rPr lang="en-GB" altLang="en-US" smtClean="0">
                <a:solidFill>
                  <a:schemeClr val="bg1"/>
                </a:solidFill>
              </a:rPr>
              <a:t>Strategic Fit – The ability of an organisation or organisations to  exploit is resources/capabilities to achieve competitive advantage.</a:t>
            </a:r>
          </a:p>
          <a:p>
            <a:pPr>
              <a:lnSpc>
                <a:spcPct val="130000"/>
              </a:lnSpc>
              <a:spcBef>
                <a:spcPts val="200"/>
              </a:spcBef>
              <a:spcAft>
                <a:spcPts val="200"/>
              </a:spcAft>
              <a:buClr>
                <a:srgbClr val="A50021"/>
              </a:buClr>
            </a:pPr>
            <a:r>
              <a:rPr lang="en-GB" altLang="en-US" smtClean="0">
                <a:solidFill>
                  <a:schemeClr val="bg1"/>
                </a:solidFill>
              </a:rPr>
              <a:t>Appropriate use of resources/capability helps to achieve desired business objectives.</a:t>
            </a:r>
          </a:p>
          <a:p>
            <a:pPr>
              <a:lnSpc>
                <a:spcPct val="130000"/>
              </a:lnSpc>
              <a:spcBef>
                <a:spcPts val="200"/>
              </a:spcBef>
              <a:spcAft>
                <a:spcPts val="200"/>
              </a:spcAft>
              <a:buClr>
                <a:srgbClr val="A50021"/>
              </a:buClr>
            </a:pPr>
            <a:r>
              <a:rPr lang="en-GB" altLang="en-US" smtClean="0">
                <a:solidFill>
                  <a:schemeClr val="bg1"/>
                </a:solidFill>
              </a:rPr>
              <a:t>To achieve strategic fit one needs understand how a firm can improve its SC performance in terms of responsiveness and efficiency for which the SC drivers need to be examined.</a:t>
            </a:r>
          </a:p>
        </p:txBody>
      </p:sp>
    </p:spTree>
  </p:cSld>
  <p:clrMapOvr>
    <a:masterClrMapping/>
  </p:clrMapOvr>
  <p:transition>
    <p:cove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28600" y="209550"/>
            <a:ext cx="8763000" cy="704850"/>
          </a:xfrm>
        </p:spPr>
        <p:txBody>
          <a:bodyPr/>
          <a:lstStyle/>
          <a:p>
            <a:r>
              <a:rPr lang="en-US" altLang="zh-TW" sz="3800" smtClean="0">
                <a:ea typeface="PMingLiU" pitchFamily="18" charset="-120"/>
              </a:rPr>
              <a:t>Drivers of Supply Chain Performance</a:t>
            </a:r>
            <a:endParaRPr lang="en-GB" altLang="en-US" sz="3800" smtClean="0"/>
          </a:p>
        </p:txBody>
      </p:sp>
      <p:sp>
        <p:nvSpPr>
          <p:cNvPr id="6147" name="Rectangle 3"/>
          <p:cNvSpPr>
            <a:spLocks noGrp="1" noChangeArrowheads="1"/>
          </p:cNvSpPr>
          <p:nvPr>
            <p:ph type="body" idx="1"/>
          </p:nvPr>
        </p:nvSpPr>
        <p:spPr>
          <a:xfrm>
            <a:off x="228600" y="1219200"/>
            <a:ext cx="8915400" cy="5092700"/>
          </a:xfrm>
        </p:spPr>
        <p:txBody>
          <a:bodyPr/>
          <a:lstStyle/>
          <a:p>
            <a:pPr>
              <a:lnSpc>
                <a:spcPct val="155000"/>
              </a:lnSpc>
              <a:spcBef>
                <a:spcPts val="800"/>
              </a:spcBef>
              <a:spcAft>
                <a:spcPts val="800"/>
              </a:spcAft>
              <a:buClr>
                <a:srgbClr val="A50021"/>
              </a:buClr>
            </a:pPr>
            <a:r>
              <a:rPr lang="en-GB" altLang="en-US" smtClean="0">
                <a:solidFill>
                  <a:schemeClr val="bg1"/>
                </a:solidFill>
              </a:rPr>
              <a:t>Three logistical drivers (facilities, inventory and transportation) and three cross-functional drivers (information, sourcing and pricing) are used in the design, planning and operation of the supply chain.</a:t>
            </a:r>
          </a:p>
          <a:p>
            <a:pPr>
              <a:lnSpc>
                <a:spcPct val="155000"/>
              </a:lnSpc>
              <a:spcBef>
                <a:spcPts val="800"/>
              </a:spcBef>
              <a:spcAft>
                <a:spcPts val="800"/>
              </a:spcAft>
              <a:buClr>
                <a:srgbClr val="A50021"/>
              </a:buClr>
            </a:pPr>
            <a:r>
              <a:rPr lang="en-GB" altLang="en-US" smtClean="0">
                <a:solidFill>
                  <a:schemeClr val="bg1"/>
                </a:solidFill>
              </a:rPr>
              <a:t>These drivers interact with one another to determine the SC performance in terms of responsiveness and efficiency.</a:t>
            </a:r>
          </a:p>
        </p:txBody>
      </p:sp>
    </p:spTree>
  </p:cSld>
  <p:clrMapOvr>
    <a:masterClrMapping/>
  </p:clrMapOvr>
  <p:transition>
    <p:cove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04800" y="0"/>
            <a:ext cx="8610600" cy="857250"/>
          </a:xfrm>
        </p:spPr>
        <p:txBody>
          <a:bodyPr/>
          <a:lstStyle/>
          <a:p>
            <a:r>
              <a:rPr lang="en-US" altLang="zh-TW" sz="3800" dirty="0" smtClean="0">
                <a:ea typeface="PMingLiU" pitchFamily="18" charset="-120"/>
              </a:rPr>
              <a:t>Framework for Structuring Drivers</a:t>
            </a:r>
          </a:p>
        </p:txBody>
      </p:sp>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1219200"/>
            <a:ext cx="8991600" cy="5410200"/>
          </a:xfrm>
          <a:prstGeom prst="rect">
            <a:avLst/>
          </a:prstGeom>
          <a:noFill/>
          <a:ln w="38100" cmpd="dbl">
            <a:solidFill>
              <a:srgbClr val="FF6600"/>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52400" y="76200"/>
            <a:ext cx="8839200" cy="776288"/>
          </a:xfrm>
        </p:spPr>
        <p:txBody>
          <a:bodyPr/>
          <a:lstStyle/>
          <a:p>
            <a:r>
              <a:rPr lang="en-US" altLang="zh-TW" sz="3800" dirty="0" smtClean="0">
                <a:ea typeface="PMingLiU" pitchFamily="18" charset="-120"/>
              </a:rPr>
              <a:t>Framework for Structuring Drivers</a:t>
            </a:r>
          </a:p>
        </p:txBody>
      </p:sp>
      <p:sp>
        <p:nvSpPr>
          <p:cNvPr id="8195" name="Rectangle 3"/>
          <p:cNvSpPr>
            <a:spLocks noGrp="1" noChangeArrowheads="1"/>
          </p:cNvSpPr>
          <p:nvPr>
            <p:ph type="body" idx="1"/>
          </p:nvPr>
        </p:nvSpPr>
        <p:spPr>
          <a:xfrm>
            <a:off x="152400" y="1274763"/>
            <a:ext cx="8991600" cy="5354637"/>
          </a:xfrm>
        </p:spPr>
        <p:txBody>
          <a:bodyPr/>
          <a:lstStyle/>
          <a:p>
            <a:pPr>
              <a:spcBef>
                <a:spcPts val="200"/>
              </a:spcBef>
              <a:spcAft>
                <a:spcPts val="200"/>
              </a:spcAft>
              <a:buClr>
                <a:srgbClr val="A50021"/>
              </a:buClr>
            </a:pPr>
            <a:r>
              <a:rPr lang="en-US" altLang="en-US" dirty="0" smtClean="0">
                <a:solidFill>
                  <a:schemeClr val="bg1"/>
                </a:solidFill>
              </a:rPr>
              <a:t>Goal of supply chain strategy is to strike a balance between service responsiveness and cost efficiency.</a:t>
            </a:r>
          </a:p>
          <a:p>
            <a:pPr>
              <a:spcBef>
                <a:spcPts val="200"/>
              </a:spcBef>
              <a:spcAft>
                <a:spcPts val="200"/>
              </a:spcAft>
              <a:buClr>
                <a:srgbClr val="A50021"/>
              </a:buClr>
            </a:pPr>
            <a:r>
              <a:rPr lang="en-US" altLang="en-US" dirty="0" smtClean="0">
                <a:solidFill>
                  <a:schemeClr val="bg1"/>
                </a:solidFill>
              </a:rPr>
              <a:t>For this purpose, a firm must structure right combination of logistics and cross-functional drivers.</a:t>
            </a:r>
          </a:p>
          <a:p>
            <a:pPr>
              <a:spcBef>
                <a:spcPts val="200"/>
              </a:spcBef>
              <a:spcAft>
                <a:spcPts val="200"/>
              </a:spcAft>
              <a:buClr>
                <a:srgbClr val="A50021"/>
              </a:buClr>
            </a:pPr>
            <a:r>
              <a:rPr lang="en-US" altLang="en-US" dirty="0" smtClean="0">
                <a:solidFill>
                  <a:schemeClr val="bg1"/>
                </a:solidFill>
              </a:rPr>
              <a:t>For each driver, supply chain manager must make a trade-off between service responsiveness and cost efficiency.</a:t>
            </a:r>
          </a:p>
          <a:p>
            <a:pPr>
              <a:spcBef>
                <a:spcPts val="200"/>
              </a:spcBef>
              <a:spcAft>
                <a:spcPts val="200"/>
              </a:spcAft>
              <a:buClr>
                <a:srgbClr val="A50021"/>
              </a:buClr>
            </a:pPr>
            <a:r>
              <a:rPr lang="en-US" altLang="en-US" dirty="0" smtClean="0">
                <a:solidFill>
                  <a:schemeClr val="bg1"/>
                </a:solidFill>
              </a:rPr>
              <a:t>The combined impact of these drivers then determines the cost efficiency, service responsiveness, supply chain profit.</a:t>
            </a:r>
          </a:p>
          <a:p>
            <a:pPr>
              <a:spcBef>
                <a:spcPts val="200"/>
              </a:spcBef>
              <a:spcAft>
                <a:spcPts val="200"/>
              </a:spcAft>
              <a:buClr>
                <a:srgbClr val="A50021"/>
              </a:buClr>
            </a:pPr>
            <a:r>
              <a:rPr lang="en-US" altLang="en-US" dirty="0" smtClean="0">
                <a:solidFill>
                  <a:schemeClr val="bg1"/>
                </a:solidFill>
              </a:rPr>
              <a:t>Most firms begin with a competitive strategy and then decide what their supply chain strategy ought to be.</a:t>
            </a:r>
          </a:p>
          <a:p>
            <a:pPr>
              <a:spcBef>
                <a:spcPts val="200"/>
              </a:spcBef>
              <a:spcAft>
                <a:spcPts val="200"/>
              </a:spcAft>
              <a:buClr>
                <a:srgbClr val="A50021"/>
              </a:buClr>
            </a:pPr>
            <a:r>
              <a:rPr lang="en-US" altLang="en-US" dirty="0" smtClean="0">
                <a:solidFill>
                  <a:schemeClr val="bg1"/>
                </a:solidFill>
              </a:rPr>
              <a:t>The supply chain strategy determines how the supply chain should perform with respect to efficiency and responsiveness.</a:t>
            </a:r>
          </a:p>
        </p:txBody>
      </p:sp>
    </p:spTree>
    <p:extLst>
      <p:ext uri="{BB962C8B-B14F-4D97-AF65-F5344CB8AC3E}">
        <p14:creationId xmlns:p14="http://schemas.microsoft.com/office/powerpoint/2010/main" val="358205637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52400" y="76200"/>
            <a:ext cx="8839200" cy="776288"/>
          </a:xfrm>
        </p:spPr>
        <p:txBody>
          <a:bodyPr/>
          <a:lstStyle/>
          <a:p>
            <a:r>
              <a:rPr lang="en-US" altLang="zh-TW" sz="3800" dirty="0" smtClean="0">
                <a:ea typeface="PMingLiU" pitchFamily="18" charset="-120"/>
              </a:rPr>
              <a:t>Framework for Structuring Drivers</a:t>
            </a:r>
          </a:p>
        </p:txBody>
      </p:sp>
      <p:sp>
        <p:nvSpPr>
          <p:cNvPr id="8195" name="Rectangle 3"/>
          <p:cNvSpPr>
            <a:spLocks noGrp="1" noChangeArrowheads="1"/>
          </p:cNvSpPr>
          <p:nvPr>
            <p:ph type="body" idx="1"/>
          </p:nvPr>
        </p:nvSpPr>
        <p:spPr>
          <a:xfrm>
            <a:off x="152400" y="1274763"/>
            <a:ext cx="8991600" cy="5354637"/>
          </a:xfrm>
        </p:spPr>
        <p:txBody>
          <a:bodyPr/>
          <a:lstStyle/>
          <a:p>
            <a:pPr>
              <a:spcBef>
                <a:spcPts val="300"/>
              </a:spcBef>
              <a:spcAft>
                <a:spcPts val="300"/>
              </a:spcAft>
              <a:buClr>
                <a:srgbClr val="A50021"/>
              </a:buClr>
            </a:pPr>
            <a:r>
              <a:rPr lang="en-US" altLang="en-US" dirty="0" smtClean="0">
                <a:solidFill>
                  <a:schemeClr val="bg1"/>
                </a:solidFill>
              </a:rPr>
              <a:t>The supply chain strategy determines how supply chain must then use three logistics and three cross-functional drivers to reach performance level the supply chain strategy dictates and maximize the supply chain profits.</a:t>
            </a:r>
          </a:p>
          <a:p>
            <a:pPr>
              <a:spcBef>
                <a:spcPts val="300"/>
              </a:spcBef>
              <a:spcAft>
                <a:spcPts val="300"/>
              </a:spcAft>
              <a:buClr>
                <a:srgbClr val="A50021"/>
              </a:buClr>
            </a:pPr>
            <a:r>
              <a:rPr lang="en-US" altLang="en-US" dirty="0" smtClean="0">
                <a:solidFill>
                  <a:schemeClr val="bg1"/>
                </a:solidFill>
              </a:rPr>
              <a:t>Consider this framework using Wal-Mart as an example.</a:t>
            </a:r>
          </a:p>
          <a:p>
            <a:pPr>
              <a:spcBef>
                <a:spcPts val="300"/>
              </a:spcBef>
              <a:spcAft>
                <a:spcPts val="300"/>
              </a:spcAft>
              <a:buClr>
                <a:srgbClr val="A50021"/>
              </a:buClr>
            </a:pPr>
            <a:r>
              <a:rPr lang="en-US" altLang="en-US" dirty="0" smtClean="0">
                <a:solidFill>
                  <a:schemeClr val="bg1"/>
                </a:solidFill>
              </a:rPr>
              <a:t>Walmart’s strategy is to be reliable, low-cost retailer for a wide variety of mass-consumption goods.</a:t>
            </a:r>
          </a:p>
          <a:p>
            <a:pPr>
              <a:spcBef>
                <a:spcPts val="300"/>
              </a:spcBef>
              <a:spcAft>
                <a:spcPts val="300"/>
              </a:spcAft>
              <a:buClr>
                <a:srgbClr val="A50021"/>
              </a:buClr>
            </a:pPr>
            <a:r>
              <a:rPr lang="en-US" altLang="en-US" dirty="0" smtClean="0">
                <a:solidFill>
                  <a:schemeClr val="bg1"/>
                </a:solidFill>
              </a:rPr>
              <a:t>The focus of this strategy is on </a:t>
            </a:r>
            <a:r>
              <a:rPr lang="en-US" altLang="en-US" u="sng" dirty="0" smtClean="0">
                <a:solidFill>
                  <a:srgbClr val="99FF33"/>
                </a:solidFill>
              </a:rPr>
              <a:t>cost efficiency</a:t>
            </a:r>
            <a:r>
              <a:rPr lang="en-US" altLang="en-US" dirty="0" smtClean="0">
                <a:solidFill>
                  <a:schemeClr val="bg1"/>
                </a:solidFill>
              </a:rPr>
              <a:t> but also to maintain an adequate level of </a:t>
            </a:r>
            <a:r>
              <a:rPr lang="en-US" altLang="en-US" u="sng" dirty="0" smtClean="0">
                <a:solidFill>
                  <a:srgbClr val="99FF33"/>
                </a:solidFill>
              </a:rPr>
              <a:t>responsiveness</a:t>
            </a:r>
            <a:r>
              <a:rPr lang="en-US" altLang="en-US" dirty="0" smtClean="0">
                <a:solidFill>
                  <a:schemeClr val="bg1"/>
                </a:solidFill>
              </a:rPr>
              <a:t>.</a:t>
            </a:r>
          </a:p>
          <a:p>
            <a:pPr>
              <a:spcBef>
                <a:spcPts val="300"/>
              </a:spcBef>
              <a:spcAft>
                <a:spcPts val="300"/>
              </a:spcAft>
              <a:buClr>
                <a:srgbClr val="A50021"/>
              </a:buClr>
            </a:pPr>
            <a:r>
              <a:rPr lang="en-US" altLang="en-US" dirty="0" smtClean="0">
                <a:solidFill>
                  <a:schemeClr val="bg1"/>
                </a:solidFill>
              </a:rPr>
              <a:t>Wal-Mart uses its supply chain drivers effectively to achieve its supply chain objectives.</a:t>
            </a:r>
          </a:p>
        </p:txBody>
      </p:sp>
    </p:spTree>
    <p:extLst>
      <p:ext uri="{BB962C8B-B14F-4D97-AF65-F5344CB8AC3E}">
        <p14:creationId xmlns:p14="http://schemas.microsoft.com/office/powerpoint/2010/main" val="1292678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13" descr="Picture1"/>
          <p:cNvPicPr preferRelativeResize="0">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52400" y="-152400"/>
            <a:ext cx="9505950" cy="7092950"/>
          </a:xfrm>
          <a:noFill/>
          <a:ln w="12700">
            <a:solidFill>
              <a:srgbClr val="0000FF"/>
            </a:solidFill>
            <a:miter lim="800000"/>
            <a:headEnd/>
            <a:tailEnd/>
          </a:ln>
        </p:spPr>
      </p:pic>
      <p:sp>
        <p:nvSpPr>
          <p:cNvPr id="2" name="Rectangle 1"/>
          <p:cNvSpPr/>
          <p:nvPr/>
        </p:nvSpPr>
        <p:spPr>
          <a:xfrm>
            <a:off x="657090" y="2971800"/>
            <a:ext cx="7801110" cy="769441"/>
          </a:xfrm>
          <a:prstGeom prst="rect">
            <a:avLst/>
          </a:prstGeom>
        </p:spPr>
        <p:style>
          <a:lnRef idx="1">
            <a:schemeClr val="dk1"/>
          </a:lnRef>
          <a:fillRef idx="3">
            <a:schemeClr val="dk1"/>
          </a:fillRef>
          <a:effectRef idx="2">
            <a:schemeClr val="dk1"/>
          </a:effectRef>
          <a:fontRef idx="minor">
            <a:schemeClr val="lt1"/>
          </a:fontRef>
        </p:style>
        <p:txBody>
          <a:bodyPr wrap="none">
            <a:spAutoFit/>
          </a:bodyPr>
          <a:lstStyle/>
          <a:p>
            <a:r>
              <a:rPr lang="en-US" altLang="zh-TW" sz="4400" dirty="0" smtClean="0">
                <a:solidFill>
                  <a:srgbClr val="FFFF00"/>
                </a:solidFill>
                <a:ea typeface="PMingLiU" pitchFamily="18" charset="-120"/>
              </a:rPr>
              <a:t>Wal-Mart’s Supply Chain Drivers</a:t>
            </a:r>
            <a:endParaRPr lang="en-GB" sz="4400" dirty="0">
              <a:solidFill>
                <a:srgbClr val="FFFF00"/>
              </a:solidFill>
            </a:endParaRPr>
          </a:p>
        </p:txBody>
      </p:sp>
    </p:spTree>
    <p:extLst>
      <p:ext uri="{BB962C8B-B14F-4D97-AF65-F5344CB8AC3E}">
        <p14:creationId xmlns:p14="http://schemas.microsoft.com/office/powerpoint/2010/main" val="234120367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52400" y="76200"/>
            <a:ext cx="8839200" cy="776288"/>
          </a:xfrm>
        </p:spPr>
        <p:txBody>
          <a:bodyPr/>
          <a:lstStyle/>
          <a:p>
            <a:r>
              <a:rPr lang="en-US" altLang="zh-TW" sz="4000" dirty="0" smtClean="0">
                <a:ea typeface="PMingLiU" pitchFamily="18" charset="-120"/>
              </a:rPr>
              <a:t>Wal-Mart’s Supply Chain Drivers</a:t>
            </a:r>
          </a:p>
        </p:txBody>
      </p:sp>
      <p:sp>
        <p:nvSpPr>
          <p:cNvPr id="8195" name="Rectangle 3"/>
          <p:cNvSpPr>
            <a:spLocks noGrp="1" noChangeArrowheads="1"/>
          </p:cNvSpPr>
          <p:nvPr>
            <p:ph type="body" idx="1"/>
          </p:nvPr>
        </p:nvSpPr>
        <p:spPr>
          <a:xfrm>
            <a:off x="152400" y="1274763"/>
            <a:ext cx="8991600" cy="5354637"/>
          </a:xfrm>
        </p:spPr>
        <p:txBody>
          <a:bodyPr/>
          <a:lstStyle/>
          <a:p>
            <a:pPr>
              <a:lnSpc>
                <a:spcPct val="120000"/>
              </a:lnSpc>
              <a:spcBef>
                <a:spcPts val="200"/>
              </a:spcBef>
              <a:spcAft>
                <a:spcPts val="200"/>
              </a:spcAft>
              <a:buClr>
                <a:srgbClr val="A50021"/>
              </a:buClr>
            </a:pPr>
            <a:r>
              <a:rPr lang="en-GB" altLang="en-US" dirty="0" smtClean="0">
                <a:solidFill>
                  <a:schemeClr val="bg1"/>
                </a:solidFill>
              </a:rPr>
              <a:t>Wal-Mart is one of the largest supply chains in the world.</a:t>
            </a:r>
          </a:p>
          <a:p>
            <a:pPr>
              <a:lnSpc>
                <a:spcPct val="120000"/>
              </a:lnSpc>
              <a:spcBef>
                <a:spcPts val="200"/>
              </a:spcBef>
              <a:spcAft>
                <a:spcPts val="200"/>
              </a:spcAft>
              <a:buClr>
                <a:srgbClr val="A50021"/>
              </a:buClr>
            </a:pPr>
            <a:r>
              <a:rPr lang="en-GB" altLang="en-US" dirty="0" smtClean="0">
                <a:solidFill>
                  <a:schemeClr val="bg1"/>
                </a:solidFill>
              </a:rPr>
              <a:t>It has 11,100 stores in 27 countries.</a:t>
            </a:r>
          </a:p>
          <a:p>
            <a:pPr>
              <a:lnSpc>
                <a:spcPct val="120000"/>
              </a:lnSpc>
              <a:spcBef>
                <a:spcPts val="200"/>
              </a:spcBef>
              <a:spcAft>
                <a:spcPts val="200"/>
              </a:spcAft>
              <a:buClr>
                <a:srgbClr val="A50021"/>
              </a:buClr>
            </a:pPr>
            <a:r>
              <a:rPr lang="en-GB" altLang="en-US" dirty="0" smtClean="0">
                <a:solidFill>
                  <a:schemeClr val="bg1"/>
                </a:solidFill>
              </a:rPr>
              <a:t>Revenue of $483 </a:t>
            </a:r>
            <a:r>
              <a:rPr lang="en-GB" altLang="en-US" dirty="0" err="1" smtClean="0">
                <a:solidFill>
                  <a:schemeClr val="bg1"/>
                </a:solidFill>
              </a:rPr>
              <a:t>bn</a:t>
            </a:r>
            <a:r>
              <a:rPr lang="en-GB" altLang="en-US" dirty="0" smtClean="0">
                <a:solidFill>
                  <a:schemeClr val="bg1"/>
                </a:solidFill>
              </a:rPr>
              <a:t> in 2015 </a:t>
            </a:r>
            <a:r>
              <a:rPr lang="en-GB" altLang="en-US" smtClean="0">
                <a:solidFill>
                  <a:schemeClr val="bg1"/>
                </a:solidFill>
              </a:rPr>
              <a:t>($1.32 </a:t>
            </a:r>
            <a:r>
              <a:rPr lang="en-GB" altLang="en-US" dirty="0" err="1" smtClean="0">
                <a:solidFill>
                  <a:schemeClr val="bg1"/>
                </a:solidFill>
              </a:rPr>
              <a:t>bn</a:t>
            </a:r>
            <a:r>
              <a:rPr lang="en-GB" altLang="en-US" dirty="0" smtClean="0">
                <a:solidFill>
                  <a:schemeClr val="bg1"/>
                </a:solidFill>
              </a:rPr>
              <a:t> / day) (3% profit) (24% for Apple).</a:t>
            </a:r>
          </a:p>
          <a:p>
            <a:pPr>
              <a:lnSpc>
                <a:spcPct val="120000"/>
              </a:lnSpc>
              <a:spcBef>
                <a:spcPts val="200"/>
              </a:spcBef>
              <a:spcAft>
                <a:spcPts val="200"/>
              </a:spcAft>
              <a:buClr>
                <a:srgbClr val="A50021"/>
              </a:buClr>
            </a:pPr>
            <a:r>
              <a:rPr lang="en-US" altLang="en-US" dirty="0" smtClean="0">
                <a:solidFill>
                  <a:schemeClr val="bg1"/>
                </a:solidFill>
              </a:rPr>
              <a:t>Wal-Mart supply chain is complicated.</a:t>
            </a:r>
          </a:p>
          <a:p>
            <a:pPr>
              <a:lnSpc>
                <a:spcPct val="120000"/>
              </a:lnSpc>
              <a:spcBef>
                <a:spcPts val="200"/>
              </a:spcBef>
              <a:spcAft>
                <a:spcPts val="200"/>
              </a:spcAft>
              <a:buClr>
                <a:srgbClr val="A50021"/>
              </a:buClr>
            </a:pPr>
            <a:r>
              <a:rPr lang="en-US" altLang="en-US" dirty="0" smtClean="0">
                <a:solidFill>
                  <a:schemeClr val="bg1"/>
                </a:solidFill>
              </a:rPr>
              <a:t>Wal-Mart uses its supply chain drivers to achieve right balance between responsiveness and efficiency so that its competitive strategy and supply chain strategy are in harmony.</a:t>
            </a:r>
          </a:p>
        </p:txBody>
      </p:sp>
    </p:spTree>
    <p:extLst>
      <p:ext uri="{BB962C8B-B14F-4D97-AF65-F5344CB8AC3E}">
        <p14:creationId xmlns:p14="http://schemas.microsoft.com/office/powerpoint/2010/main" val="29688339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52400" y="76200"/>
            <a:ext cx="8839200" cy="776288"/>
          </a:xfrm>
        </p:spPr>
        <p:txBody>
          <a:bodyPr/>
          <a:lstStyle/>
          <a:p>
            <a:r>
              <a:rPr lang="en-US" altLang="zh-TW" sz="4000" dirty="0" smtClean="0">
                <a:ea typeface="PMingLiU" pitchFamily="18" charset="-120"/>
              </a:rPr>
              <a:t>Wal-Mart’s Supply Chain Drivers</a:t>
            </a:r>
          </a:p>
        </p:txBody>
      </p:sp>
      <p:sp>
        <p:nvSpPr>
          <p:cNvPr id="8195" name="Rectangle 3"/>
          <p:cNvSpPr>
            <a:spLocks noGrp="1" noChangeArrowheads="1"/>
          </p:cNvSpPr>
          <p:nvPr>
            <p:ph type="body" idx="1"/>
          </p:nvPr>
        </p:nvSpPr>
        <p:spPr>
          <a:xfrm>
            <a:off x="152400" y="1274763"/>
            <a:ext cx="8991600" cy="5354637"/>
          </a:xfrm>
        </p:spPr>
        <p:txBody>
          <a:bodyPr/>
          <a:lstStyle/>
          <a:p>
            <a:pPr>
              <a:spcBef>
                <a:spcPts val="200"/>
              </a:spcBef>
              <a:spcAft>
                <a:spcPts val="200"/>
              </a:spcAft>
              <a:buClr>
                <a:srgbClr val="A50021"/>
              </a:buClr>
            </a:pPr>
            <a:r>
              <a:rPr lang="en-US" altLang="en-US" dirty="0" smtClean="0">
                <a:solidFill>
                  <a:schemeClr val="bg1"/>
                </a:solidFill>
              </a:rPr>
              <a:t>Wal-Mart pioneered cross-docking (</a:t>
            </a:r>
            <a:r>
              <a:rPr lang="en-US" altLang="en-US" u="sng" dirty="0" smtClean="0">
                <a:solidFill>
                  <a:srgbClr val="FFFF00"/>
                </a:solidFill>
              </a:rPr>
              <a:t>inventory</a:t>
            </a:r>
            <a:r>
              <a:rPr lang="en-US" altLang="en-US" dirty="0" smtClean="0">
                <a:solidFill>
                  <a:schemeClr val="bg1"/>
                </a:solidFill>
              </a:rPr>
              <a:t> is shipped to stores from manufacturers).</a:t>
            </a:r>
          </a:p>
          <a:p>
            <a:pPr lvl="1">
              <a:spcBef>
                <a:spcPts val="200"/>
              </a:spcBef>
              <a:spcAft>
                <a:spcPts val="200"/>
              </a:spcAft>
              <a:buClr>
                <a:srgbClr val="A50021"/>
              </a:buClr>
            </a:pPr>
            <a:r>
              <a:rPr lang="en-US" altLang="en-US" dirty="0" smtClean="0">
                <a:solidFill>
                  <a:schemeClr val="bg1"/>
                </a:solidFill>
              </a:rPr>
              <a:t>These shipments make only brief stops at distribution centres, where they are transferred to trucks that make deliveries to stores, not at both stores and warehouses.</a:t>
            </a:r>
          </a:p>
          <a:p>
            <a:pPr lvl="1">
              <a:spcBef>
                <a:spcPts val="200"/>
              </a:spcBef>
              <a:spcAft>
                <a:spcPts val="200"/>
              </a:spcAft>
              <a:buClr>
                <a:srgbClr val="A50021"/>
              </a:buClr>
            </a:pPr>
            <a:r>
              <a:rPr lang="en-GB" altLang="en-US" dirty="0" smtClean="0">
                <a:solidFill>
                  <a:schemeClr val="bg1"/>
                </a:solidFill>
              </a:rPr>
              <a:t>Cross docking helps </a:t>
            </a:r>
            <a:r>
              <a:rPr lang="en-US" altLang="en-US" dirty="0" smtClean="0">
                <a:solidFill>
                  <a:schemeClr val="bg1"/>
                </a:solidFill>
              </a:rPr>
              <a:t>Wal-Mart </a:t>
            </a:r>
            <a:r>
              <a:rPr lang="en-GB" altLang="en-US" dirty="0" smtClean="0">
                <a:solidFill>
                  <a:schemeClr val="bg1"/>
                </a:solidFill>
              </a:rPr>
              <a:t>to gets the products to the customer faster and less expensive. </a:t>
            </a:r>
            <a:endParaRPr lang="en-US" altLang="en-US" dirty="0" smtClean="0">
              <a:solidFill>
                <a:schemeClr val="bg1"/>
              </a:solidFill>
            </a:endParaRPr>
          </a:p>
          <a:p>
            <a:pPr lvl="1">
              <a:spcBef>
                <a:spcPts val="200"/>
              </a:spcBef>
              <a:spcAft>
                <a:spcPts val="200"/>
              </a:spcAft>
              <a:buClr>
                <a:srgbClr val="A50021"/>
              </a:buClr>
            </a:pPr>
            <a:r>
              <a:rPr lang="en-US" altLang="en-US" dirty="0" smtClean="0">
                <a:solidFill>
                  <a:schemeClr val="bg1"/>
                </a:solidFill>
              </a:rPr>
              <a:t>The benefits are impressive: l</a:t>
            </a:r>
            <a:r>
              <a:rPr lang="en-GB" altLang="en-US" dirty="0" err="1" smtClean="0">
                <a:solidFill>
                  <a:schemeClr val="bg1"/>
                </a:solidFill>
              </a:rPr>
              <a:t>owered</a:t>
            </a:r>
            <a:r>
              <a:rPr lang="en-GB" altLang="en-US" dirty="0" smtClean="0">
                <a:solidFill>
                  <a:schemeClr val="bg1"/>
                </a:solidFill>
              </a:rPr>
              <a:t> product expenses, reduced inventory storage costs, enhanced inventory management, reduced loss due to spoilage or excessive handling.</a:t>
            </a:r>
          </a:p>
          <a:p>
            <a:pPr lvl="1">
              <a:spcBef>
                <a:spcPts val="200"/>
              </a:spcBef>
              <a:spcAft>
                <a:spcPts val="200"/>
              </a:spcAft>
              <a:buClr>
                <a:srgbClr val="A50021"/>
              </a:buClr>
            </a:pPr>
            <a:r>
              <a:rPr lang="en-US" altLang="en-US" dirty="0" smtClean="0">
                <a:solidFill>
                  <a:schemeClr val="bg1"/>
                </a:solidFill>
              </a:rPr>
              <a:t>With respect to inventory, Wal-Mart </a:t>
            </a:r>
            <a:r>
              <a:rPr lang="en-US" altLang="en-US" dirty="0" err="1" smtClean="0">
                <a:solidFill>
                  <a:schemeClr val="bg1"/>
                </a:solidFill>
              </a:rPr>
              <a:t>favours</a:t>
            </a:r>
            <a:r>
              <a:rPr lang="en-US" altLang="en-US" dirty="0" smtClean="0">
                <a:solidFill>
                  <a:schemeClr val="bg1"/>
                </a:solidFill>
              </a:rPr>
              <a:t> efficiency over effectiveness.</a:t>
            </a:r>
            <a:endParaRPr lang="en-GB" altLang="en-US" dirty="0" smtClean="0">
              <a:solidFill>
                <a:schemeClr val="bg1"/>
              </a:solidFill>
            </a:endParaRPr>
          </a:p>
        </p:txBody>
      </p:sp>
    </p:spTree>
    <p:extLst>
      <p:ext uri="{BB962C8B-B14F-4D97-AF65-F5344CB8AC3E}">
        <p14:creationId xmlns:p14="http://schemas.microsoft.com/office/powerpoint/2010/main" val="1292678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52400" y="76200"/>
            <a:ext cx="8839200" cy="776288"/>
          </a:xfrm>
        </p:spPr>
        <p:txBody>
          <a:bodyPr/>
          <a:lstStyle/>
          <a:p>
            <a:r>
              <a:rPr lang="en-US" altLang="zh-TW" sz="4000" dirty="0" smtClean="0">
                <a:ea typeface="PMingLiU" pitchFamily="18" charset="-120"/>
              </a:rPr>
              <a:t>Wal-Mart’s Supply Chain Drivers</a:t>
            </a:r>
          </a:p>
        </p:txBody>
      </p:sp>
      <p:sp>
        <p:nvSpPr>
          <p:cNvPr id="8195" name="Rectangle 3"/>
          <p:cNvSpPr>
            <a:spLocks noGrp="1" noChangeArrowheads="1"/>
          </p:cNvSpPr>
          <p:nvPr>
            <p:ph type="body" idx="1"/>
          </p:nvPr>
        </p:nvSpPr>
        <p:spPr>
          <a:xfrm>
            <a:off x="152400" y="1274763"/>
            <a:ext cx="8991600" cy="5354637"/>
          </a:xfrm>
        </p:spPr>
        <p:txBody>
          <a:bodyPr/>
          <a:lstStyle/>
          <a:p>
            <a:pPr>
              <a:spcBef>
                <a:spcPts val="200"/>
              </a:spcBef>
              <a:spcAft>
                <a:spcPts val="200"/>
              </a:spcAft>
              <a:buClr>
                <a:srgbClr val="A50021"/>
              </a:buClr>
            </a:pPr>
            <a:r>
              <a:rPr lang="en-US" altLang="en-US" dirty="0" smtClean="0">
                <a:solidFill>
                  <a:schemeClr val="bg1"/>
                </a:solidFill>
              </a:rPr>
              <a:t>On </a:t>
            </a:r>
            <a:r>
              <a:rPr lang="en-US" altLang="en-US" u="sng" dirty="0" smtClean="0">
                <a:solidFill>
                  <a:srgbClr val="FFFF00"/>
                </a:solidFill>
              </a:rPr>
              <a:t>transportation front</a:t>
            </a:r>
            <a:r>
              <a:rPr lang="en-US" altLang="en-US" dirty="0" smtClean="0">
                <a:solidFill>
                  <a:schemeClr val="bg1"/>
                </a:solidFill>
              </a:rPr>
              <a:t>, Wal-Mart runs its own fleet to responsiveness high.</a:t>
            </a:r>
          </a:p>
          <a:p>
            <a:pPr>
              <a:spcBef>
                <a:spcPts val="200"/>
              </a:spcBef>
              <a:spcAft>
                <a:spcPts val="200"/>
              </a:spcAft>
              <a:buClr>
                <a:srgbClr val="A50021"/>
              </a:buClr>
            </a:pPr>
            <a:r>
              <a:rPr lang="en-GB" altLang="en-US" dirty="0" smtClean="0">
                <a:solidFill>
                  <a:schemeClr val="bg1"/>
                </a:solidFill>
              </a:rPr>
              <a:t>Wal-Mart established a formula to calculate its fleet efficiency by dividing vehicle miles travelled by miles per gallon to determine fuel consumption. It then takes the number of cases delivered and divides that by fuel consumption.</a:t>
            </a:r>
          </a:p>
          <a:p>
            <a:pPr>
              <a:spcBef>
                <a:spcPts val="200"/>
              </a:spcBef>
              <a:spcAft>
                <a:spcPts val="200"/>
              </a:spcAft>
              <a:buClr>
                <a:srgbClr val="A50021"/>
              </a:buClr>
            </a:pPr>
            <a:r>
              <a:rPr lang="en-GB" altLang="en-US" dirty="0" smtClean="0">
                <a:solidFill>
                  <a:schemeClr val="bg1"/>
                </a:solidFill>
              </a:rPr>
              <a:t>Its transportation set its sights on big wins, such as route optimisation and strategic location of its DCs.</a:t>
            </a:r>
          </a:p>
          <a:p>
            <a:pPr>
              <a:spcBef>
                <a:spcPts val="200"/>
              </a:spcBef>
              <a:spcAft>
                <a:spcPts val="200"/>
              </a:spcAft>
              <a:buClr>
                <a:srgbClr val="A50021"/>
              </a:buClr>
            </a:pPr>
            <a:r>
              <a:rPr lang="en-GB" altLang="en-US" dirty="0" smtClean="0">
                <a:solidFill>
                  <a:schemeClr val="bg1"/>
                </a:solidFill>
              </a:rPr>
              <a:t>It also focused on packaging, working internally and with suppliers to reduce the amount of space required in each trailer in order to load more freight.</a:t>
            </a:r>
            <a:endParaRPr lang="en-US" altLang="en-US" dirty="0" smtClean="0">
              <a:solidFill>
                <a:schemeClr val="bg1"/>
              </a:solidFill>
            </a:endParaRPr>
          </a:p>
        </p:txBody>
      </p:sp>
    </p:spTree>
    <p:extLst>
      <p:ext uri="{BB962C8B-B14F-4D97-AF65-F5344CB8AC3E}">
        <p14:creationId xmlns:p14="http://schemas.microsoft.com/office/powerpoint/2010/main" val="35186090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52400" y="76200"/>
            <a:ext cx="8839200" cy="776288"/>
          </a:xfrm>
        </p:spPr>
        <p:txBody>
          <a:bodyPr/>
          <a:lstStyle/>
          <a:p>
            <a:r>
              <a:rPr lang="en-US" altLang="zh-TW" sz="4000" dirty="0" smtClean="0">
                <a:ea typeface="PMingLiU" pitchFamily="18" charset="-120"/>
              </a:rPr>
              <a:t>Wal-Mart’s Supply Chain Drivers</a:t>
            </a:r>
            <a:endParaRPr lang="en-US" altLang="zh-TW" sz="3800" dirty="0" smtClean="0">
              <a:ea typeface="PMingLiU" pitchFamily="18" charset="-120"/>
            </a:endParaRPr>
          </a:p>
        </p:txBody>
      </p:sp>
      <p:sp>
        <p:nvSpPr>
          <p:cNvPr id="8195" name="Rectangle 3"/>
          <p:cNvSpPr>
            <a:spLocks noGrp="1" noChangeArrowheads="1"/>
          </p:cNvSpPr>
          <p:nvPr>
            <p:ph type="body" idx="1"/>
          </p:nvPr>
        </p:nvSpPr>
        <p:spPr>
          <a:xfrm>
            <a:off x="152400" y="1274763"/>
            <a:ext cx="8991600" cy="5354637"/>
          </a:xfrm>
        </p:spPr>
        <p:txBody>
          <a:bodyPr/>
          <a:lstStyle/>
          <a:p>
            <a:pPr>
              <a:spcBef>
                <a:spcPts val="300"/>
              </a:spcBef>
              <a:spcAft>
                <a:spcPts val="300"/>
              </a:spcAft>
              <a:buClr>
                <a:srgbClr val="A50021"/>
              </a:buClr>
            </a:pPr>
            <a:r>
              <a:rPr lang="en-US" altLang="en-US" dirty="0" smtClean="0">
                <a:solidFill>
                  <a:schemeClr val="bg1"/>
                </a:solidFill>
              </a:rPr>
              <a:t>As for </a:t>
            </a:r>
            <a:r>
              <a:rPr lang="en-US" altLang="en-US" u="sng" dirty="0" smtClean="0">
                <a:solidFill>
                  <a:srgbClr val="FFFF00"/>
                </a:solidFill>
              </a:rPr>
              <a:t>facilities</a:t>
            </a:r>
            <a:r>
              <a:rPr lang="en-US" altLang="en-US" dirty="0" smtClean="0">
                <a:solidFill>
                  <a:schemeClr val="bg1"/>
                </a:solidFill>
              </a:rPr>
              <a:t>, Wal-Mart uses centrally located DCs within its network of stores to decrease the number of facilities and increase efficiency at each DC.</a:t>
            </a:r>
          </a:p>
          <a:p>
            <a:pPr>
              <a:spcBef>
                <a:spcPts val="300"/>
              </a:spcBef>
              <a:spcAft>
                <a:spcPts val="300"/>
              </a:spcAft>
              <a:buClr>
                <a:srgbClr val="A50021"/>
              </a:buClr>
            </a:pPr>
            <a:r>
              <a:rPr lang="en-GB" altLang="en-US" dirty="0" smtClean="0">
                <a:solidFill>
                  <a:schemeClr val="bg1"/>
                </a:solidFill>
              </a:rPr>
              <a:t>Walmart uses a combination of owned and leased facilities and fulfillment centres to distribute its products.</a:t>
            </a:r>
          </a:p>
          <a:p>
            <a:pPr>
              <a:spcBef>
                <a:spcPts val="300"/>
              </a:spcBef>
              <a:spcAft>
                <a:spcPts val="300"/>
              </a:spcAft>
              <a:buClr>
                <a:srgbClr val="A50021"/>
              </a:buClr>
            </a:pPr>
            <a:r>
              <a:rPr lang="en-GB" altLang="en-US" dirty="0" smtClean="0">
                <a:solidFill>
                  <a:schemeClr val="bg1"/>
                </a:solidFill>
              </a:rPr>
              <a:t>In the US, about 80% of Walmart’s products were shipped from these facilities in fiscal year 2014. Suppliers transported the rest of the products directly to the stores. </a:t>
            </a:r>
          </a:p>
          <a:p>
            <a:pPr>
              <a:spcBef>
                <a:spcPts val="300"/>
              </a:spcBef>
              <a:spcAft>
                <a:spcPts val="300"/>
              </a:spcAft>
              <a:buClr>
                <a:srgbClr val="A50021"/>
              </a:buClr>
            </a:pPr>
            <a:r>
              <a:rPr lang="en-US" altLang="en-US" dirty="0" smtClean="0">
                <a:solidFill>
                  <a:schemeClr val="bg1"/>
                </a:solidFill>
              </a:rPr>
              <a:t>Wal-Mart builds retail stores only where the demand is sufficient to justify having several of them supported by a DC, thereby increasing efficiency of its transportation assets.</a:t>
            </a:r>
          </a:p>
        </p:txBody>
      </p:sp>
    </p:spTree>
    <p:extLst>
      <p:ext uri="{BB962C8B-B14F-4D97-AF65-F5344CB8AC3E}">
        <p14:creationId xmlns:p14="http://schemas.microsoft.com/office/powerpoint/2010/main" val="254079349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52400" y="76200"/>
            <a:ext cx="8839200" cy="776288"/>
          </a:xfrm>
        </p:spPr>
        <p:txBody>
          <a:bodyPr/>
          <a:lstStyle/>
          <a:p>
            <a:r>
              <a:rPr lang="en-US" altLang="zh-TW" sz="4000" dirty="0" smtClean="0">
                <a:ea typeface="PMingLiU" pitchFamily="18" charset="-120"/>
              </a:rPr>
              <a:t>Wal-Mart’s Supply Chain Drivers</a:t>
            </a:r>
            <a:endParaRPr lang="en-US" altLang="zh-TW" sz="3800" dirty="0" smtClean="0">
              <a:ea typeface="PMingLiU" pitchFamily="18" charset="-120"/>
            </a:endParaRPr>
          </a:p>
        </p:txBody>
      </p:sp>
      <p:sp>
        <p:nvSpPr>
          <p:cNvPr id="8195" name="Rectangle 3"/>
          <p:cNvSpPr>
            <a:spLocks noGrp="1" noChangeArrowheads="1"/>
          </p:cNvSpPr>
          <p:nvPr>
            <p:ph type="body" idx="1"/>
          </p:nvPr>
        </p:nvSpPr>
        <p:spPr>
          <a:xfrm>
            <a:off x="152400" y="1274763"/>
            <a:ext cx="8991600" cy="5354637"/>
          </a:xfrm>
        </p:spPr>
        <p:txBody>
          <a:bodyPr/>
          <a:lstStyle/>
          <a:p>
            <a:pPr>
              <a:spcBef>
                <a:spcPts val="600"/>
              </a:spcBef>
              <a:spcAft>
                <a:spcPts val="600"/>
              </a:spcAft>
              <a:buClr>
                <a:srgbClr val="A50021"/>
              </a:buClr>
            </a:pPr>
            <a:r>
              <a:rPr lang="en-US" altLang="en-US" dirty="0" smtClean="0">
                <a:solidFill>
                  <a:schemeClr val="bg1"/>
                </a:solidFill>
              </a:rPr>
              <a:t>To </a:t>
            </a:r>
            <a:r>
              <a:rPr lang="en-US" altLang="en-US" dirty="0" err="1" smtClean="0">
                <a:solidFill>
                  <a:schemeClr val="bg1"/>
                </a:solidFill>
              </a:rPr>
              <a:t>utilise</a:t>
            </a:r>
            <a:r>
              <a:rPr lang="en-US" altLang="en-US" dirty="0" smtClean="0">
                <a:solidFill>
                  <a:schemeClr val="bg1"/>
                </a:solidFill>
              </a:rPr>
              <a:t> </a:t>
            </a:r>
            <a:r>
              <a:rPr lang="en-US" altLang="en-US" u="sng" dirty="0" smtClean="0">
                <a:solidFill>
                  <a:srgbClr val="FFFF00"/>
                </a:solidFill>
              </a:rPr>
              <a:t>information</a:t>
            </a:r>
            <a:r>
              <a:rPr lang="en-US" altLang="en-US" dirty="0" smtClean="0">
                <a:solidFill>
                  <a:schemeClr val="bg1"/>
                </a:solidFill>
              </a:rPr>
              <a:t> in the supply chain, Wal-Mart has invested significantly more than its competitors in IT. </a:t>
            </a:r>
          </a:p>
          <a:p>
            <a:pPr>
              <a:spcBef>
                <a:spcPts val="600"/>
              </a:spcBef>
              <a:spcAft>
                <a:spcPts val="600"/>
              </a:spcAft>
              <a:buClr>
                <a:srgbClr val="A50021"/>
              </a:buClr>
            </a:pPr>
            <a:r>
              <a:rPr lang="en-US" altLang="en-US" dirty="0" smtClean="0">
                <a:solidFill>
                  <a:schemeClr val="bg1"/>
                </a:solidFill>
              </a:rPr>
              <a:t>Wal-Mart is a leader in its use of IT to improve its cost efficiency (inventory investment) and responsiveness.</a:t>
            </a:r>
          </a:p>
          <a:p>
            <a:pPr>
              <a:spcBef>
                <a:spcPts val="600"/>
              </a:spcBef>
              <a:spcAft>
                <a:spcPts val="600"/>
              </a:spcAft>
              <a:buClr>
                <a:srgbClr val="A50021"/>
              </a:buClr>
            </a:pPr>
            <a:r>
              <a:rPr lang="en-US" altLang="en-US" dirty="0" smtClean="0">
                <a:solidFill>
                  <a:schemeClr val="bg1"/>
                </a:solidFill>
              </a:rPr>
              <a:t>Wal-Mart feeds demand information across supply chain to suppliers who manufacture only what is being demanded.</a:t>
            </a:r>
          </a:p>
          <a:p>
            <a:pPr>
              <a:spcBef>
                <a:spcPts val="600"/>
              </a:spcBef>
              <a:spcAft>
                <a:spcPts val="600"/>
              </a:spcAft>
              <a:buClr>
                <a:srgbClr val="A50021"/>
              </a:buClr>
            </a:pPr>
            <a:r>
              <a:rPr lang="en-GB" altLang="en-US" dirty="0" smtClean="0">
                <a:solidFill>
                  <a:schemeClr val="bg1"/>
                </a:solidFill>
              </a:rPr>
              <a:t>Since early 1980’s Wal-Mart utilised satellite communication to observe transactions at every store.</a:t>
            </a:r>
          </a:p>
          <a:p>
            <a:pPr>
              <a:spcBef>
                <a:spcPts val="600"/>
              </a:spcBef>
              <a:spcAft>
                <a:spcPts val="600"/>
              </a:spcAft>
              <a:buClr>
                <a:srgbClr val="A50021"/>
              </a:buClr>
            </a:pPr>
            <a:r>
              <a:rPr lang="en-GB" altLang="en-US" dirty="0" smtClean="0">
                <a:solidFill>
                  <a:schemeClr val="bg1"/>
                </a:solidFill>
              </a:rPr>
              <a:t>Reliable communication between the stores and the DCs is extremely crucial to consider when looking for reliable distribution system.</a:t>
            </a:r>
            <a:endParaRPr lang="en-US" altLang="en-US" dirty="0" smtClean="0">
              <a:solidFill>
                <a:schemeClr val="bg1"/>
              </a:solidFill>
            </a:endParaRPr>
          </a:p>
        </p:txBody>
      </p:sp>
    </p:spTree>
    <p:extLst>
      <p:ext uri="{BB962C8B-B14F-4D97-AF65-F5344CB8AC3E}">
        <p14:creationId xmlns:p14="http://schemas.microsoft.com/office/powerpoint/2010/main" val="134650526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52400" y="76200"/>
            <a:ext cx="8839200" cy="776288"/>
          </a:xfrm>
        </p:spPr>
        <p:txBody>
          <a:bodyPr/>
          <a:lstStyle/>
          <a:p>
            <a:r>
              <a:rPr lang="en-US" altLang="zh-TW" sz="4000" dirty="0" smtClean="0">
                <a:ea typeface="PMingLiU" pitchFamily="18" charset="-120"/>
              </a:rPr>
              <a:t>Wal-Mart’s Supply Chain Drivers</a:t>
            </a:r>
            <a:endParaRPr lang="en-US" altLang="zh-TW" sz="3800" dirty="0" smtClean="0">
              <a:ea typeface="PMingLiU" pitchFamily="18" charset="-120"/>
            </a:endParaRPr>
          </a:p>
        </p:txBody>
      </p:sp>
      <p:sp>
        <p:nvSpPr>
          <p:cNvPr id="8195" name="Rectangle 3"/>
          <p:cNvSpPr>
            <a:spLocks noGrp="1" noChangeArrowheads="1"/>
          </p:cNvSpPr>
          <p:nvPr>
            <p:ph type="body" idx="1"/>
          </p:nvPr>
        </p:nvSpPr>
        <p:spPr>
          <a:xfrm>
            <a:off x="152400" y="1274763"/>
            <a:ext cx="8991600" cy="5354637"/>
          </a:xfrm>
        </p:spPr>
        <p:txBody>
          <a:bodyPr/>
          <a:lstStyle/>
          <a:p>
            <a:pPr>
              <a:spcBef>
                <a:spcPts val="100"/>
              </a:spcBef>
              <a:spcAft>
                <a:spcPts val="100"/>
              </a:spcAft>
              <a:buClr>
                <a:srgbClr val="A50021"/>
              </a:buClr>
            </a:pPr>
            <a:r>
              <a:rPr lang="en-US" altLang="en-US" dirty="0" smtClean="0">
                <a:solidFill>
                  <a:schemeClr val="bg1"/>
                </a:solidFill>
              </a:rPr>
              <a:t>Wal-Mart’s ability to share demand information required large investment, but the result is improved supply chain in terms of responsiveness and efficiency.</a:t>
            </a:r>
          </a:p>
          <a:p>
            <a:pPr>
              <a:spcBef>
                <a:spcPts val="100"/>
              </a:spcBef>
              <a:spcAft>
                <a:spcPts val="100"/>
              </a:spcAft>
              <a:buClr>
                <a:srgbClr val="A50021"/>
              </a:buClr>
            </a:pPr>
            <a:r>
              <a:rPr lang="en-US" altLang="en-US" dirty="0" smtClean="0">
                <a:solidFill>
                  <a:schemeClr val="bg1"/>
                </a:solidFill>
              </a:rPr>
              <a:t>With respect to </a:t>
            </a:r>
            <a:r>
              <a:rPr lang="en-US" altLang="en-US" u="sng" dirty="0" smtClean="0">
                <a:solidFill>
                  <a:srgbClr val="FFFF00"/>
                </a:solidFill>
              </a:rPr>
              <a:t>sourcing</a:t>
            </a:r>
            <a:r>
              <a:rPr lang="en-US" altLang="en-US" dirty="0" smtClean="0">
                <a:solidFill>
                  <a:schemeClr val="bg1"/>
                </a:solidFill>
              </a:rPr>
              <a:t>, Wal-Mart identifies efficient sources for each product it sells. It is involved in bulk orders to benefit from ‘</a:t>
            </a:r>
            <a:r>
              <a:rPr lang="en-US" altLang="en-US" u="sng" dirty="0" smtClean="0">
                <a:solidFill>
                  <a:srgbClr val="99FF33"/>
                </a:solidFill>
              </a:rPr>
              <a:t>economies of scale</a:t>
            </a:r>
            <a:r>
              <a:rPr lang="en-US" altLang="en-US" dirty="0" smtClean="0">
                <a:solidFill>
                  <a:schemeClr val="bg1"/>
                </a:solidFill>
              </a:rPr>
              <a:t>’.</a:t>
            </a:r>
          </a:p>
          <a:p>
            <a:pPr>
              <a:spcBef>
                <a:spcPts val="100"/>
              </a:spcBef>
              <a:spcAft>
                <a:spcPts val="100"/>
              </a:spcAft>
              <a:buClr>
                <a:srgbClr val="A50021"/>
              </a:buClr>
            </a:pPr>
            <a:r>
              <a:rPr lang="en-GB" altLang="en-US" dirty="0" smtClean="0">
                <a:solidFill>
                  <a:schemeClr val="bg1"/>
                </a:solidFill>
              </a:rPr>
              <a:t>Walmart spent over $358 billion to purchase merchandise in 2014. That kind of scale gives the company immense bargaining power with its suppliers.</a:t>
            </a:r>
          </a:p>
          <a:p>
            <a:pPr>
              <a:spcBef>
                <a:spcPts val="100"/>
              </a:spcBef>
              <a:spcAft>
                <a:spcPts val="100"/>
              </a:spcAft>
              <a:buClr>
                <a:srgbClr val="A50021"/>
              </a:buClr>
            </a:pPr>
            <a:r>
              <a:rPr lang="en-US" altLang="en-US" dirty="0" smtClean="0">
                <a:solidFill>
                  <a:schemeClr val="bg1"/>
                </a:solidFill>
              </a:rPr>
              <a:t>For the </a:t>
            </a:r>
            <a:r>
              <a:rPr lang="en-US" altLang="en-US" u="sng" dirty="0" smtClean="0">
                <a:solidFill>
                  <a:srgbClr val="FFFF00"/>
                </a:solidFill>
              </a:rPr>
              <a:t>pricing</a:t>
            </a:r>
            <a:r>
              <a:rPr lang="en-US" altLang="en-US" dirty="0" smtClean="0">
                <a:solidFill>
                  <a:schemeClr val="bg1"/>
                </a:solidFill>
              </a:rPr>
              <a:t> driver, Wal-Mart practices ‘</a:t>
            </a:r>
            <a:r>
              <a:rPr lang="en-US" altLang="en-US" u="sng" dirty="0" smtClean="0">
                <a:solidFill>
                  <a:srgbClr val="99FF33"/>
                </a:solidFill>
              </a:rPr>
              <a:t>every day low pricing strategy</a:t>
            </a:r>
            <a:r>
              <a:rPr lang="en-US" altLang="en-US" dirty="0" smtClean="0">
                <a:solidFill>
                  <a:schemeClr val="bg1"/>
                </a:solidFill>
              </a:rPr>
              <a:t>’ for its products. This ensures that its customer demand does not fluctuate due to price variations</a:t>
            </a:r>
          </a:p>
        </p:txBody>
      </p:sp>
    </p:spTree>
    <p:extLst>
      <p:ext uri="{BB962C8B-B14F-4D97-AF65-F5344CB8AC3E}">
        <p14:creationId xmlns:p14="http://schemas.microsoft.com/office/powerpoint/2010/main" val="254079349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13" descr="Picture1"/>
          <p:cNvPicPr preferRelativeResize="0">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80975" y="-171450"/>
            <a:ext cx="9505950" cy="7092950"/>
          </a:xfrm>
          <a:noFill/>
          <a:ln w="12700">
            <a:solidFill>
              <a:srgbClr val="0000FF"/>
            </a:solidFill>
            <a:miter lim="800000"/>
            <a:headEnd/>
            <a:tailEnd/>
          </a:ln>
        </p:spPr>
      </p:pic>
      <p:sp>
        <p:nvSpPr>
          <p:cNvPr id="2" name="Rectangle 1"/>
          <p:cNvSpPr/>
          <p:nvPr/>
        </p:nvSpPr>
        <p:spPr>
          <a:xfrm>
            <a:off x="381000" y="2971800"/>
            <a:ext cx="8738290" cy="769441"/>
          </a:xfrm>
          <a:prstGeom prst="rect">
            <a:avLst/>
          </a:prstGeom>
        </p:spPr>
        <p:style>
          <a:lnRef idx="1">
            <a:schemeClr val="dk1"/>
          </a:lnRef>
          <a:fillRef idx="3">
            <a:schemeClr val="dk1"/>
          </a:fillRef>
          <a:effectRef idx="2">
            <a:schemeClr val="dk1"/>
          </a:effectRef>
          <a:fontRef idx="minor">
            <a:schemeClr val="lt1"/>
          </a:fontRef>
        </p:style>
        <p:txBody>
          <a:bodyPr wrap="none">
            <a:spAutoFit/>
          </a:bodyPr>
          <a:lstStyle/>
          <a:p>
            <a:r>
              <a:rPr lang="en-US" altLang="zh-TW" sz="4400" dirty="0" smtClean="0">
                <a:solidFill>
                  <a:srgbClr val="FFFF00"/>
                </a:solidFill>
                <a:ea typeface="PMingLiU" pitchFamily="18" charset="-120"/>
              </a:rPr>
              <a:t>Drivers of Supply Chain Performance</a:t>
            </a:r>
            <a:endParaRPr lang="en-GB" sz="4400" dirty="0">
              <a:solidFill>
                <a:srgbClr val="FFFF00"/>
              </a:solidFill>
            </a:endParaRPr>
          </a:p>
        </p:txBody>
      </p:sp>
    </p:spTree>
    <p:extLst>
      <p:ext uri="{BB962C8B-B14F-4D97-AF65-F5344CB8AC3E}">
        <p14:creationId xmlns:p14="http://schemas.microsoft.com/office/powerpoint/2010/main" val="20081016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52400" y="76200"/>
            <a:ext cx="8839200" cy="776288"/>
          </a:xfrm>
        </p:spPr>
        <p:txBody>
          <a:bodyPr/>
          <a:lstStyle/>
          <a:p>
            <a:r>
              <a:rPr lang="en-US" altLang="zh-TW" sz="4000" dirty="0" smtClean="0">
                <a:ea typeface="PMingLiU" pitchFamily="18" charset="-120"/>
              </a:rPr>
              <a:t>I. Facilities</a:t>
            </a:r>
            <a:endParaRPr lang="en-US" altLang="zh-TW" sz="3800" dirty="0" smtClean="0">
              <a:ea typeface="PMingLiU" pitchFamily="18" charset="-120"/>
            </a:endParaRPr>
          </a:p>
        </p:txBody>
      </p:sp>
      <p:sp>
        <p:nvSpPr>
          <p:cNvPr id="8195" name="Rectangle 3"/>
          <p:cNvSpPr>
            <a:spLocks noGrp="1" noChangeArrowheads="1"/>
          </p:cNvSpPr>
          <p:nvPr>
            <p:ph type="body" idx="1"/>
          </p:nvPr>
        </p:nvSpPr>
        <p:spPr>
          <a:xfrm>
            <a:off x="152400" y="1274763"/>
            <a:ext cx="8991600" cy="5354637"/>
          </a:xfrm>
        </p:spPr>
        <p:txBody>
          <a:bodyPr/>
          <a:lstStyle/>
          <a:p>
            <a:pPr>
              <a:spcBef>
                <a:spcPts val="200"/>
              </a:spcBef>
              <a:spcAft>
                <a:spcPts val="200"/>
              </a:spcAft>
              <a:buClr>
                <a:srgbClr val="A50021"/>
              </a:buClr>
            </a:pPr>
            <a:r>
              <a:rPr lang="en-US" altLang="en-US" b="1" smtClean="0">
                <a:solidFill>
                  <a:srgbClr val="FFFF99"/>
                </a:solidFill>
              </a:rPr>
              <a:t>I Facilities:</a:t>
            </a:r>
            <a:r>
              <a:rPr lang="en-US" altLang="en-US" smtClean="0">
                <a:solidFill>
                  <a:srgbClr val="FFFF99"/>
                </a:solidFill>
              </a:rPr>
              <a:t> </a:t>
            </a:r>
            <a:r>
              <a:rPr lang="en-US" altLang="en-US" smtClean="0">
                <a:solidFill>
                  <a:schemeClr val="bg1"/>
                </a:solidFill>
              </a:rPr>
              <a:t>Physical locations where inventory is stored, assembled, or fabricated.</a:t>
            </a:r>
          </a:p>
          <a:p>
            <a:pPr marL="342900" lvl="1" indent="-342900">
              <a:spcBef>
                <a:spcPts val="200"/>
              </a:spcBef>
              <a:spcAft>
                <a:spcPts val="200"/>
              </a:spcAft>
              <a:buClr>
                <a:srgbClr val="A50021"/>
              </a:buClr>
              <a:buSzPct val="75000"/>
              <a:buFont typeface="Wingdings" pitchFamily="2" charset="2"/>
              <a:buChar char="v"/>
            </a:pPr>
            <a:r>
              <a:rPr lang="en-US" altLang="en-US" sz="2800" smtClean="0">
                <a:solidFill>
                  <a:schemeClr val="bg1"/>
                </a:solidFill>
              </a:rPr>
              <a:t>Locations to or from which the inventory is transported.</a:t>
            </a:r>
          </a:p>
          <a:p>
            <a:pPr lvl="2">
              <a:spcBef>
                <a:spcPts val="200"/>
              </a:spcBef>
              <a:spcAft>
                <a:spcPts val="200"/>
              </a:spcAft>
              <a:buClr>
                <a:srgbClr val="CC00CC"/>
              </a:buClr>
              <a:buSzTx/>
            </a:pPr>
            <a:r>
              <a:rPr lang="en-US" altLang="en-US" sz="2600" smtClean="0">
                <a:solidFill>
                  <a:schemeClr val="bg1"/>
                </a:solidFill>
              </a:rPr>
              <a:t>the “where” of the supply chain.</a:t>
            </a:r>
          </a:p>
          <a:p>
            <a:pPr lvl="3">
              <a:spcBef>
                <a:spcPts val="200"/>
              </a:spcBef>
              <a:spcAft>
                <a:spcPts val="200"/>
              </a:spcAft>
            </a:pPr>
            <a:r>
              <a:rPr lang="en-GB" altLang="en-US" sz="2000" smtClean="0">
                <a:solidFill>
                  <a:schemeClr val="bg1"/>
                </a:solidFill>
              </a:rPr>
              <a:t> What is passing through the SC - inventory</a:t>
            </a:r>
          </a:p>
          <a:p>
            <a:pPr lvl="3">
              <a:spcBef>
                <a:spcPts val="200"/>
              </a:spcBef>
              <a:spcAft>
                <a:spcPts val="200"/>
              </a:spcAft>
            </a:pPr>
            <a:r>
              <a:rPr lang="en-GB" altLang="en-US" sz="2000" smtClean="0">
                <a:solidFill>
                  <a:schemeClr val="bg1"/>
                </a:solidFill>
              </a:rPr>
              <a:t> How is it passing through the SC – transportation</a:t>
            </a:r>
          </a:p>
          <a:p>
            <a:pPr>
              <a:spcBef>
                <a:spcPts val="200"/>
              </a:spcBef>
              <a:spcAft>
                <a:spcPts val="200"/>
              </a:spcAft>
              <a:buClr>
                <a:srgbClr val="A50021"/>
              </a:buClr>
            </a:pPr>
            <a:r>
              <a:rPr lang="en-US" altLang="en-US" smtClean="0">
                <a:solidFill>
                  <a:schemeClr val="bg1"/>
                </a:solidFill>
              </a:rPr>
              <a:t>Two major types of facilities: Production sites and Storage sites.</a:t>
            </a:r>
          </a:p>
          <a:p>
            <a:pPr lvl="2">
              <a:spcBef>
                <a:spcPts val="200"/>
              </a:spcBef>
              <a:spcAft>
                <a:spcPts val="200"/>
              </a:spcAft>
              <a:buClr>
                <a:srgbClr val="CC00CC"/>
              </a:buClr>
              <a:buSzTx/>
            </a:pPr>
            <a:r>
              <a:rPr lang="en-US" altLang="en-US" sz="2600" smtClean="0">
                <a:solidFill>
                  <a:schemeClr val="bg1"/>
                </a:solidFill>
              </a:rPr>
              <a:t>Inventory is either transformed (manufacturing) or stored (warehouses).</a:t>
            </a:r>
          </a:p>
          <a:p>
            <a:pPr>
              <a:spcBef>
                <a:spcPts val="200"/>
              </a:spcBef>
              <a:spcAft>
                <a:spcPts val="200"/>
              </a:spcAft>
              <a:buClr>
                <a:srgbClr val="A50021"/>
              </a:buClr>
            </a:pPr>
            <a:r>
              <a:rPr lang="en-US" altLang="en-US" smtClean="0">
                <a:solidFill>
                  <a:schemeClr val="bg1"/>
                </a:solidFill>
              </a:rPr>
              <a:t>Decisions regarding role, location, capacity, and flexibility of facilities will significantly influence SC performance.</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381000" y="57150"/>
            <a:ext cx="8288338" cy="857250"/>
          </a:xfrm>
        </p:spPr>
        <p:txBody>
          <a:bodyPr/>
          <a:lstStyle/>
          <a:p>
            <a:r>
              <a:rPr lang="en-US" altLang="zh-TW" sz="4000" dirty="0" smtClean="0">
                <a:ea typeface="PMingLiU" pitchFamily="18" charset="-120"/>
              </a:rPr>
              <a:t>I. Facilities</a:t>
            </a:r>
          </a:p>
        </p:txBody>
      </p:sp>
      <p:sp>
        <p:nvSpPr>
          <p:cNvPr id="9219" name="Rectangle 3"/>
          <p:cNvSpPr>
            <a:spLocks noGrp="1" noChangeArrowheads="1"/>
          </p:cNvSpPr>
          <p:nvPr>
            <p:ph type="body" idx="1"/>
          </p:nvPr>
        </p:nvSpPr>
        <p:spPr>
          <a:xfrm>
            <a:off x="0" y="1260475"/>
            <a:ext cx="9144000" cy="5292725"/>
          </a:xfrm>
        </p:spPr>
        <p:txBody>
          <a:bodyPr/>
          <a:lstStyle/>
          <a:p>
            <a:pPr>
              <a:spcAft>
                <a:spcPct val="0"/>
              </a:spcAft>
              <a:buClr>
                <a:srgbClr val="A50021"/>
              </a:buClr>
            </a:pPr>
            <a:r>
              <a:rPr lang="en-US" altLang="zh-TW" smtClean="0">
                <a:solidFill>
                  <a:schemeClr val="bg1"/>
                </a:solidFill>
                <a:ea typeface="PMingLiU" pitchFamily="18" charset="-120"/>
              </a:rPr>
              <a:t>Role in the competitive strategy</a:t>
            </a:r>
          </a:p>
          <a:p>
            <a:pPr lvl="1">
              <a:spcAft>
                <a:spcPct val="0"/>
              </a:spcAft>
            </a:pPr>
            <a:r>
              <a:rPr lang="en-US" altLang="zh-TW" sz="2700" smtClean="0">
                <a:solidFill>
                  <a:schemeClr val="bg1"/>
                </a:solidFill>
                <a:ea typeface="PMingLiU" pitchFamily="18" charset="-120"/>
              </a:rPr>
              <a:t>A key driver of SC performance to achieve responsiveness and efficiency</a:t>
            </a:r>
          </a:p>
          <a:p>
            <a:pPr lvl="1">
              <a:spcAft>
                <a:spcPct val="0"/>
              </a:spcAft>
            </a:pPr>
            <a:r>
              <a:rPr lang="en-US" altLang="zh-TW" sz="2700" smtClean="0">
                <a:solidFill>
                  <a:schemeClr val="bg1"/>
                </a:solidFill>
                <a:ea typeface="PMingLiU" pitchFamily="18" charset="-120"/>
              </a:rPr>
              <a:t>Economies of scale (efficiency priority) could be achieved through manufacturing/warehousing in one location (</a:t>
            </a:r>
            <a:r>
              <a:rPr lang="en-US" altLang="zh-TW" sz="2700" i="1" smtClean="0">
                <a:solidFill>
                  <a:srgbClr val="FFFF99"/>
                </a:solidFill>
                <a:ea typeface="PMingLiU" pitchFamily="18" charset="-120"/>
              </a:rPr>
              <a:t>centralisation</a:t>
            </a:r>
            <a:r>
              <a:rPr lang="en-US" altLang="zh-TW" sz="2700" smtClean="0">
                <a:solidFill>
                  <a:schemeClr val="bg1"/>
                </a:solidFill>
                <a:ea typeface="PMingLiU" pitchFamily="18" charset="-120"/>
              </a:rPr>
              <a:t>).</a:t>
            </a:r>
          </a:p>
          <a:p>
            <a:pPr lvl="1">
              <a:spcAft>
                <a:spcPct val="0"/>
              </a:spcAft>
            </a:pPr>
            <a:r>
              <a:rPr lang="en-US" altLang="zh-TW" sz="2700" i="1" u="sng" smtClean="0">
                <a:solidFill>
                  <a:srgbClr val="FFFF99"/>
                </a:solidFill>
                <a:ea typeface="PMingLiU" pitchFamily="18" charset="-120"/>
              </a:rPr>
              <a:t>Centralisation</a:t>
            </a:r>
            <a:r>
              <a:rPr lang="en-US" altLang="zh-TW" sz="2700" i="1" smtClean="0">
                <a:solidFill>
                  <a:schemeClr val="bg1"/>
                </a:solidFill>
                <a:ea typeface="PMingLiU" pitchFamily="18" charset="-120"/>
              </a:rPr>
              <a:t> </a:t>
            </a:r>
            <a:r>
              <a:rPr lang="en-US" altLang="zh-TW" sz="2700" smtClean="0">
                <a:solidFill>
                  <a:schemeClr val="bg1"/>
                </a:solidFill>
                <a:ea typeface="PMingLiU" pitchFamily="18" charset="-120"/>
              </a:rPr>
              <a:t>of  increases cost effectiveness and hence efficiency</a:t>
            </a:r>
            <a:endParaRPr lang="en-US" altLang="zh-TW" sz="2700" i="1" smtClean="0">
              <a:solidFill>
                <a:schemeClr val="bg1"/>
              </a:solidFill>
              <a:ea typeface="PMingLiU" pitchFamily="18" charset="-120"/>
            </a:endParaRPr>
          </a:p>
          <a:p>
            <a:pPr lvl="1">
              <a:spcAft>
                <a:spcPct val="0"/>
              </a:spcAft>
            </a:pPr>
            <a:r>
              <a:rPr lang="en-US" altLang="zh-TW" sz="2700" i="1" u="sng" smtClean="0">
                <a:solidFill>
                  <a:srgbClr val="FFFF99"/>
                </a:solidFill>
                <a:ea typeface="PMingLiU" pitchFamily="18" charset="-120"/>
              </a:rPr>
              <a:t>De-centralisation</a:t>
            </a:r>
            <a:r>
              <a:rPr lang="en-US" altLang="zh-TW" sz="2700" i="1" smtClean="0">
                <a:solidFill>
                  <a:schemeClr val="bg1"/>
                </a:solidFill>
                <a:ea typeface="PMingLiU" pitchFamily="18" charset="-120"/>
              </a:rPr>
              <a:t> </a:t>
            </a:r>
            <a:r>
              <a:rPr lang="en-US" altLang="zh-TW" sz="2700" smtClean="0">
                <a:solidFill>
                  <a:schemeClr val="bg1"/>
                </a:solidFill>
                <a:ea typeface="PMingLiU" pitchFamily="18" charset="-120"/>
              </a:rPr>
              <a:t>(larger number of smaller facilities) enhances responsiveness but compromises efficiency considerations.</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381000" y="57150"/>
            <a:ext cx="8288338" cy="857250"/>
          </a:xfrm>
        </p:spPr>
        <p:txBody>
          <a:bodyPr/>
          <a:lstStyle/>
          <a:p>
            <a:r>
              <a:rPr lang="en-US" altLang="zh-TW" sz="4000" smtClean="0">
                <a:ea typeface="PMingLiU" pitchFamily="18" charset="-120"/>
              </a:rPr>
              <a:t>I. Facilities</a:t>
            </a:r>
          </a:p>
        </p:txBody>
      </p:sp>
      <p:sp>
        <p:nvSpPr>
          <p:cNvPr id="10243" name="Rectangle 3"/>
          <p:cNvSpPr>
            <a:spLocks noGrp="1" noChangeArrowheads="1"/>
          </p:cNvSpPr>
          <p:nvPr>
            <p:ph type="body" idx="1"/>
          </p:nvPr>
        </p:nvSpPr>
        <p:spPr>
          <a:xfrm>
            <a:off x="0" y="1260475"/>
            <a:ext cx="9144000" cy="5292725"/>
          </a:xfrm>
        </p:spPr>
        <p:txBody>
          <a:bodyPr/>
          <a:lstStyle/>
          <a:p>
            <a:pPr>
              <a:lnSpc>
                <a:spcPct val="150000"/>
              </a:lnSpc>
              <a:spcAft>
                <a:spcPct val="0"/>
              </a:spcAft>
              <a:buClr>
                <a:srgbClr val="A50021"/>
              </a:buClr>
            </a:pPr>
            <a:r>
              <a:rPr lang="en-GB" altLang="zh-TW" sz="2700" smtClean="0">
                <a:solidFill>
                  <a:schemeClr val="bg1"/>
                </a:solidFill>
                <a:ea typeface="PMingLiU" pitchFamily="18" charset="-120"/>
              </a:rPr>
              <a:t>Alfred Sloan (GM’s influential philosophy of decentralisation during the 1920s) </a:t>
            </a:r>
          </a:p>
          <a:p>
            <a:pPr lvl="1">
              <a:lnSpc>
                <a:spcPct val="150000"/>
              </a:lnSpc>
              <a:spcAft>
                <a:spcPct val="0"/>
              </a:spcAft>
              <a:buClr>
                <a:srgbClr val="A50021"/>
              </a:buClr>
            </a:pPr>
            <a:r>
              <a:rPr lang="en-GB" altLang="zh-TW" sz="2500" smtClean="0">
                <a:solidFill>
                  <a:schemeClr val="bg1"/>
                </a:solidFill>
                <a:ea typeface="PMingLiU" pitchFamily="18" charset="-120"/>
              </a:rPr>
              <a:t>“Badly judged centralisation can stifle initiative, </a:t>
            </a:r>
            <a:r>
              <a:rPr lang="en-GB" altLang="zh-TW" sz="2500" u="sng" smtClean="0">
                <a:solidFill>
                  <a:srgbClr val="FFFF00"/>
                </a:solidFill>
                <a:ea typeface="PMingLiU" pitchFamily="18" charset="-120"/>
              </a:rPr>
              <a:t>constrain the ability to tailor products and services locally</a:t>
            </a:r>
            <a:r>
              <a:rPr lang="en-GB" altLang="zh-TW" sz="2500" smtClean="0">
                <a:solidFill>
                  <a:schemeClr val="bg1"/>
                </a:solidFill>
                <a:ea typeface="PMingLiU" pitchFamily="18" charset="-120"/>
              </a:rPr>
              <a:t>, and burden business divisions with high costs and poor service”.</a:t>
            </a:r>
          </a:p>
          <a:p>
            <a:pPr lvl="1">
              <a:lnSpc>
                <a:spcPct val="150000"/>
              </a:lnSpc>
              <a:spcAft>
                <a:spcPct val="0"/>
              </a:spcAft>
              <a:buClr>
                <a:srgbClr val="A50021"/>
              </a:buClr>
            </a:pPr>
            <a:r>
              <a:rPr lang="en-GB" altLang="zh-TW" sz="2500" smtClean="0">
                <a:solidFill>
                  <a:schemeClr val="bg1"/>
                </a:solidFill>
                <a:ea typeface="PMingLiU" pitchFamily="18" charset="-120"/>
              </a:rPr>
              <a:t>“Insufficient centralisation can deny business units the </a:t>
            </a:r>
            <a:r>
              <a:rPr lang="en-GB" altLang="zh-TW" sz="2500" smtClean="0">
                <a:solidFill>
                  <a:srgbClr val="FFFF00"/>
                </a:solidFill>
                <a:ea typeface="PMingLiU" pitchFamily="18" charset="-120"/>
              </a:rPr>
              <a:t>economies of scale or coordinated strategies needed to win global customers or outperform rivals</a:t>
            </a:r>
            <a:r>
              <a:rPr lang="en-GB" altLang="zh-TW" sz="2500" smtClean="0">
                <a:solidFill>
                  <a:schemeClr val="bg1"/>
                </a:solidFill>
                <a:ea typeface="PMingLiU" pitchFamily="18" charset="-120"/>
              </a:rPr>
              <a:t>”.</a:t>
            </a:r>
            <a:endParaRPr lang="en-US" altLang="zh-TW" sz="2700" smtClean="0">
              <a:solidFill>
                <a:schemeClr val="bg1"/>
              </a:solidFill>
              <a:ea typeface="PMingLiU" pitchFamily="18" charset="-12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381000" y="57150"/>
            <a:ext cx="8288338" cy="857250"/>
          </a:xfrm>
        </p:spPr>
        <p:txBody>
          <a:bodyPr/>
          <a:lstStyle/>
          <a:p>
            <a:r>
              <a:rPr lang="en-US" altLang="zh-TW" sz="4000" smtClean="0">
                <a:ea typeface="PMingLiU" pitchFamily="18" charset="-120"/>
              </a:rPr>
              <a:t>I. Facilities</a:t>
            </a:r>
          </a:p>
        </p:txBody>
      </p:sp>
      <p:sp>
        <p:nvSpPr>
          <p:cNvPr id="11267" name="Rectangle 3"/>
          <p:cNvSpPr>
            <a:spLocks noGrp="1" noChangeArrowheads="1"/>
          </p:cNvSpPr>
          <p:nvPr>
            <p:ph type="body" idx="1"/>
          </p:nvPr>
        </p:nvSpPr>
        <p:spPr>
          <a:xfrm>
            <a:off x="0" y="1260475"/>
            <a:ext cx="9144000" cy="5292725"/>
          </a:xfrm>
        </p:spPr>
        <p:txBody>
          <a:bodyPr/>
          <a:lstStyle/>
          <a:p>
            <a:pPr>
              <a:spcBef>
                <a:spcPts val="600"/>
              </a:spcBef>
              <a:spcAft>
                <a:spcPts val="600"/>
              </a:spcAft>
              <a:buClr>
                <a:srgbClr val="A50021"/>
              </a:buClr>
            </a:pPr>
            <a:r>
              <a:rPr lang="en-GB" altLang="zh-TW" smtClean="0">
                <a:solidFill>
                  <a:schemeClr val="bg1"/>
                </a:solidFill>
                <a:ea typeface="PMingLiU" pitchFamily="18" charset="-120"/>
              </a:rPr>
              <a:t>Rule of thumb – identify the product lines as primary driver: </a:t>
            </a:r>
          </a:p>
          <a:p>
            <a:pPr>
              <a:spcBef>
                <a:spcPts val="600"/>
              </a:spcBef>
              <a:spcAft>
                <a:spcPts val="600"/>
              </a:spcAft>
              <a:buClr>
                <a:srgbClr val="A50021"/>
              </a:buClr>
            </a:pPr>
            <a:r>
              <a:rPr lang="en-GB" altLang="zh-TW" smtClean="0">
                <a:solidFill>
                  <a:schemeClr val="bg1"/>
                </a:solidFill>
                <a:ea typeface="PMingLiU" pitchFamily="18" charset="-120"/>
              </a:rPr>
              <a:t>The simpler the product lines, the easier it is to operate with a centralised model. </a:t>
            </a:r>
          </a:p>
          <a:p>
            <a:pPr>
              <a:spcBef>
                <a:spcPts val="600"/>
              </a:spcBef>
              <a:spcAft>
                <a:spcPts val="600"/>
              </a:spcAft>
              <a:buClr>
                <a:srgbClr val="A50021"/>
              </a:buClr>
            </a:pPr>
            <a:endParaRPr lang="en-GB" altLang="zh-TW" sz="1100" smtClean="0">
              <a:solidFill>
                <a:schemeClr val="bg1"/>
              </a:solidFill>
              <a:ea typeface="PMingLiU" pitchFamily="18" charset="-120"/>
            </a:endParaRPr>
          </a:p>
          <a:p>
            <a:pPr>
              <a:spcBef>
                <a:spcPts val="600"/>
              </a:spcBef>
              <a:spcAft>
                <a:spcPts val="600"/>
              </a:spcAft>
              <a:buClr>
                <a:srgbClr val="A50021"/>
              </a:buClr>
            </a:pPr>
            <a:r>
              <a:rPr lang="en-GB" altLang="zh-TW" smtClean="0">
                <a:solidFill>
                  <a:schemeClr val="bg1"/>
                </a:solidFill>
                <a:ea typeface="PMingLiU" pitchFamily="18" charset="-120"/>
              </a:rPr>
              <a:t>Advantages of Decentralised Facilities: </a:t>
            </a:r>
          </a:p>
          <a:p>
            <a:pPr lvl="1">
              <a:spcBef>
                <a:spcPts val="600"/>
              </a:spcBef>
              <a:spcAft>
                <a:spcPts val="600"/>
              </a:spcAft>
              <a:buClr>
                <a:srgbClr val="A50021"/>
              </a:buClr>
            </a:pPr>
            <a:r>
              <a:rPr lang="en-GB" altLang="zh-TW" smtClean="0">
                <a:solidFill>
                  <a:schemeClr val="bg1"/>
                </a:solidFill>
                <a:ea typeface="PMingLiU" pitchFamily="18" charset="-120"/>
              </a:rPr>
              <a:t>Increased Motivation and Creativity</a:t>
            </a:r>
          </a:p>
          <a:p>
            <a:pPr lvl="1">
              <a:spcBef>
                <a:spcPts val="600"/>
              </a:spcBef>
              <a:spcAft>
                <a:spcPts val="600"/>
              </a:spcAft>
              <a:buClr>
                <a:srgbClr val="A50021"/>
              </a:buClr>
            </a:pPr>
            <a:r>
              <a:rPr lang="en-GB" altLang="zh-TW" smtClean="0">
                <a:solidFill>
                  <a:schemeClr val="bg1"/>
                </a:solidFill>
                <a:ea typeface="PMingLiU" pitchFamily="18" charset="-120"/>
              </a:rPr>
              <a:t>Greater flexibility</a:t>
            </a:r>
          </a:p>
          <a:p>
            <a:pPr lvl="1">
              <a:spcBef>
                <a:spcPts val="600"/>
              </a:spcBef>
              <a:spcAft>
                <a:spcPts val="600"/>
              </a:spcAft>
              <a:buClr>
                <a:srgbClr val="A50021"/>
              </a:buClr>
            </a:pPr>
            <a:r>
              <a:rPr lang="en-GB" altLang="zh-TW" smtClean="0">
                <a:solidFill>
                  <a:schemeClr val="bg1"/>
                </a:solidFill>
                <a:ea typeface="PMingLiU" pitchFamily="18" charset="-120"/>
              </a:rPr>
              <a:t>Easy/quicker to communicate on regional basis</a:t>
            </a:r>
          </a:p>
          <a:p>
            <a:pPr lvl="1">
              <a:spcBef>
                <a:spcPts val="600"/>
              </a:spcBef>
              <a:spcAft>
                <a:spcPts val="600"/>
              </a:spcAft>
              <a:buClr>
                <a:srgbClr val="A50021"/>
              </a:buClr>
            </a:pPr>
            <a:r>
              <a:rPr lang="en-GB" altLang="zh-TW" smtClean="0">
                <a:solidFill>
                  <a:schemeClr val="bg1"/>
                </a:solidFill>
                <a:ea typeface="PMingLiU" pitchFamily="18" charset="-120"/>
              </a:rPr>
              <a:t>Quick decision making</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381000" y="228600"/>
            <a:ext cx="8288338" cy="666750"/>
          </a:xfrm>
        </p:spPr>
        <p:txBody>
          <a:bodyPr/>
          <a:lstStyle/>
          <a:p>
            <a:r>
              <a:rPr lang="en-US" altLang="zh-TW" sz="4000" smtClean="0">
                <a:ea typeface="PMingLiU" pitchFamily="18" charset="-120"/>
              </a:rPr>
              <a:t>I. Facilities</a:t>
            </a:r>
            <a:endParaRPr lang="en-GB" altLang="en-US" sz="4000" smtClean="0"/>
          </a:p>
        </p:txBody>
      </p:sp>
      <p:sp>
        <p:nvSpPr>
          <p:cNvPr id="12291" name="Content Placeholder 2"/>
          <p:cNvSpPr>
            <a:spLocks noGrp="1"/>
          </p:cNvSpPr>
          <p:nvPr>
            <p:ph idx="1"/>
          </p:nvPr>
        </p:nvSpPr>
        <p:spPr>
          <a:xfrm>
            <a:off x="0" y="1231900"/>
            <a:ext cx="9144000" cy="5092700"/>
          </a:xfrm>
        </p:spPr>
        <p:txBody>
          <a:bodyPr/>
          <a:lstStyle/>
          <a:p>
            <a:pPr>
              <a:spcBef>
                <a:spcPts val="600"/>
              </a:spcBef>
              <a:spcAft>
                <a:spcPts val="600"/>
              </a:spcAft>
              <a:buClr>
                <a:srgbClr val="A50021"/>
              </a:buClr>
            </a:pPr>
            <a:r>
              <a:rPr lang="en-US" altLang="zh-TW" smtClean="0">
                <a:solidFill>
                  <a:schemeClr val="bg1"/>
                </a:solidFill>
                <a:ea typeface="PMingLiU" pitchFamily="18" charset="-120"/>
              </a:rPr>
              <a:t>Toyota and Honda – High responsiveness (exchange rate fluctuation, protectionism).</a:t>
            </a:r>
          </a:p>
          <a:p>
            <a:pPr>
              <a:spcBef>
                <a:spcPts val="600"/>
              </a:spcBef>
              <a:spcAft>
                <a:spcPts val="600"/>
              </a:spcAft>
              <a:buClr>
                <a:srgbClr val="A50021"/>
              </a:buClr>
            </a:pPr>
            <a:r>
              <a:rPr lang="en-US" altLang="zh-TW" smtClean="0">
                <a:solidFill>
                  <a:schemeClr val="bg1"/>
                </a:solidFill>
                <a:ea typeface="PMingLiU" pitchFamily="18" charset="-120"/>
              </a:rPr>
              <a:t>High responsiveness – more facilities (low cost efficiency) Vs High cost efficiency (fewer facilities)</a:t>
            </a:r>
          </a:p>
          <a:p>
            <a:pPr lvl="1">
              <a:lnSpc>
                <a:spcPct val="110000"/>
              </a:lnSpc>
              <a:spcBef>
                <a:spcPts val="800"/>
              </a:spcBef>
              <a:spcAft>
                <a:spcPts val="800"/>
              </a:spcAft>
              <a:buClr>
                <a:schemeClr val="tx2"/>
              </a:buClr>
            </a:pPr>
            <a:r>
              <a:rPr lang="en-US" altLang="zh-TW" sz="2700" smtClean="0">
                <a:solidFill>
                  <a:schemeClr val="bg1"/>
                </a:solidFill>
                <a:ea typeface="PMingLiU" pitchFamily="18" charset="-120"/>
              </a:rPr>
              <a:t>Gillette manufacturing ops - Lodz (Poland) &amp; Isleworth (UK) Packaging and distribution ops - Hemel Hempstead (UK) - will be consolidated into the new facility in Lodz to </a:t>
            </a:r>
            <a:r>
              <a:rPr lang="en-US" altLang="zh-TW" sz="2700" i="1" smtClean="0">
                <a:solidFill>
                  <a:srgbClr val="FFFF99"/>
                </a:solidFill>
                <a:ea typeface="PMingLiU" pitchFamily="18" charset="-120"/>
              </a:rPr>
              <a:t>significantly reduce costs, improve operating efficiency and streamline</a:t>
            </a:r>
            <a:r>
              <a:rPr lang="en-US" altLang="zh-TW" sz="2700" smtClean="0">
                <a:solidFill>
                  <a:srgbClr val="FFFF99"/>
                </a:solidFill>
                <a:ea typeface="PMingLiU" pitchFamily="18" charset="-120"/>
              </a:rPr>
              <a:t> </a:t>
            </a:r>
            <a:r>
              <a:rPr lang="en-US" altLang="zh-TW" sz="2700" smtClean="0">
                <a:solidFill>
                  <a:schemeClr val="bg1"/>
                </a:solidFill>
                <a:ea typeface="PMingLiU" pitchFamily="18" charset="-120"/>
              </a:rPr>
              <a:t>manufacturing, packaging and warehouse operations.</a:t>
            </a:r>
            <a:endParaRPr lang="en-GB" altLang="en-US" sz="2700" smtClean="0">
              <a:solidFill>
                <a:schemeClr val="bg1"/>
              </a:solidFill>
            </a:endParaRPr>
          </a:p>
        </p:txBody>
      </p:sp>
    </p:spTree>
  </p:cSld>
  <p:clrMapOvr>
    <a:masterClrMapping/>
  </p:clrMapOvr>
  <p:transition>
    <p:cove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381000" y="152400"/>
            <a:ext cx="8382000" cy="685800"/>
          </a:xfrm>
        </p:spPr>
        <p:txBody>
          <a:bodyPr/>
          <a:lstStyle/>
          <a:p>
            <a:r>
              <a:rPr lang="en-US" altLang="zh-TW" sz="3800" dirty="0" smtClean="0">
                <a:ea typeface="PMingLiU" pitchFamily="18" charset="-120"/>
              </a:rPr>
              <a:t>Role of Facilities in Supply Chain</a:t>
            </a:r>
          </a:p>
        </p:txBody>
      </p:sp>
      <p:sp>
        <p:nvSpPr>
          <p:cNvPr id="13315" name="Rectangle 3"/>
          <p:cNvSpPr>
            <a:spLocks noGrp="1" noChangeArrowheads="1"/>
          </p:cNvSpPr>
          <p:nvPr>
            <p:ph type="body" idx="1"/>
          </p:nvPr>
        </p:nvSpPr>
        <p:spPr>
          <a:xfrm>
            <a:off x="152400" y="1292225"/>
            <a:ext cx="8991600" cy="5337175"/>
          </a:xfrm>
        </p:spPr>
        <p:txBody>
          <a:bodyPr/>
          <a:lstStyle/>
          <a:p>
            <a:pPr>
              <a:spcBef>
                <a:spcPts val="300"/>
              </a:spcBef>
              <a:spcAft>
                <a:spcPts val="300"/>
              </a:spcAft>
              <a:buClr>
                <a:srgbClr val="A50021"/>
              </a:buClr>
            </a:pPr>
            <a:r>
              <a:rPr lang="en-US" altLang="zh-TW" sz="2700" dirty="0" smtClean="0">
                <a:solidFill>
                  <a:schemeClr val="bg1"/>
                </a:solidFill>
                <a:ea typeface="PMingLiU" pitchFamily="18" charset="-120"/>
              </a:rPr>
              <a:t>1. Role: What role the facilities play? </a:t>
            </a:r>
          </a:p>
          <a:p>
            <a:pPr>
              <a:spcBef>
                <a:spcPts val="300"/>
              </a:spcBef>
              <a:spcAft>
                <a:spcPts val="300"/>
              </a:spcAft>
              <a:buClr>
                <a:srgbClr val="A50021"/>
              </a:buClr>
            </a:pPr>
            <a:r>
              <a:rPr lang="en-US" altLang="zh-TW" sz="2700" u="sng" dirty="0" smtClean="0">
                <a:solidFill>
                  <a:srgbClr val="FFFF00"/>
                </a:solidFill>
                <a:ea typeface="PMingLiU" pitchFamily="18" charset="-120"/>
              </a:rPr>
              <a:t>(</a:t>
            </a:r>
            <a:r>
              <a:rPr lang="en-US" altLang="zh-TW" sz="2700" u="sng" dirty="0" err="1" smtClean="0">
                <a:solidFill>
                  <a:srgbClr val="FFFF00"/>
                </a:solidFill>
                <a:ea typeface="PMingLiU" pitchFamily="18" charset="-120"/>
              </a:rPr>
              <a:t>i</a:t>
            </a:r>
            <a:r>
              <a:rPr lang="en-US" altLang="zh-TW" sz="2700" u="sng" dirty="0" smtClean="0">
                <a:solidFill>
                  <a:srgbClr val="FFFF00"/>
                </a:solidFill>
                <a:ea typeface="PMingLiU" pitchFamily="18" charset="-120"/>
              </a:rPr>
              <a:t>) Production facilities</a:t>
            </a:r>
            <a:r>
              <a:rPr lang="en-US" altLang="zh-TW" sz="2700" dirty="0" smtClean="0">
                <a:solidFill>
                  <a:schemeClr val="bg1"/>
                </a:solidFill>
                <a:ea typeface="PMingLiU" pitchFamily="18" charset="-120"/>
              </a:rPr>
              <a:t>: Firms should decide whether their production facilities should be flexible, dedicated or combination of both.</a:t>
            </a:r>
          </a:p>
          <a:p>
            <a:pPr lvl="1">
              <a:spcBef>
                <a:spcPts val="300"/>
              </a:spcBef>
              <a:spcAft>
                <a:spcPts val="300"/>
              </a:spcAft>
              <a:buClr>
                <a:srgbClr val="A50021"/>
              </a:buClr>
            </a:pPr>
            <a:r>
              <a:rPr lang="en-US" altLang="zh-TW" sz="2500" dirty="0" smtClean="0">
                <a:solidFill>
                  <a:schemeClr val="bg1"/>
                </a:solidFill>
                <a:ea typeface="PMingLiU" pitchFamily="18" charset="-120"/>
              </a:rPr>
              <a:t>Flexible capacity – cost inefficient, higher customer service</a:t>
            </a:r>
          </a:p>
          <a:p>
            <a:pPr lvl="1">
              <a:spcBef>
                <a:spcPts val="300"/>
              </a:spcBef>
              <a:spcAft>
                <a:spcPts val="300"/>
              </a:spcAft>
              <a:buClr>
                <a:srgbClr val="A50021"/>
              </a:buClr>
            </a:pPr>
            <a:r>
              <a:rPr lang="en-US" altLang="zh-TW" sz="2500" dirty="0" smtClean="0">
                <a:solidFill>
                  <a:schemeClr val="bg1"/>
                </a:solidFill>
                <a:ea typeface="PMingLiU" pitchFamily="18" charset="-120"/>
              </a:rPr>
              <a:t>Dedicated capacity – cost efficient, reduced customer service</a:t>
            </a:r>
          </a:p>
          <a:p>
            <a:pPr>
              <a:spcBef>
                <a:spcPts val="300"/>
              </a:spcBef>
              <a:spcAft>
                <a:spcPts val="300"/>
              </a:spcAft>
              <a:buClr>
                <a:srgbClr val="A50021"/>
              </a:buClr>
            </a:pPr>
            <a:r>
              <a:rPr lang="en-US" altLang="zh-TW" dirty="0" smtClean="0">
                <a:solidFill>
                  <a:schemeClr val="bg1"/>
                </a:solidFill>
                <a:ea typeface="PMingLiU" pitchFamily="18" charset="-120"/>
              </a:rPr>
              <a:t>Firms should also decide their manufacturing methodology (whether product focused vs function focused).</a:t>
            </a:r>
          </a:p>
          <a:p>
            <a:pPr lvl="1">
              <a:spcBef>
                <a:spcPts val="300"/>
              </a:spcBef>
              <a:spcAft>
                <a:spcPts val="300"/>
              </a:spcAft>
              <a:buClr>
                <a:schemeClr val="tx2"/>
              </a:buClr>
            </a:pPr>
            <a:r>
              <a:rPr lang="en-US" altLang="zh-TW" dirty="0" smtClean="0">
                <a:solidFill>
                  <a:schemeClr val="bg1"/>
                </a:solidFill>
                <a:ea typeface="PMingLiU" pitchFamily="18" charset="-120"/>
              </a:rPr>
              <a:t>Product focused – only one product (car or truck) with multiple functions (fabrication, assembly).</a:t>
            </a:r>
          </a:p>
          <a:p>
            <a:pPr lvl="2">
              <a:spcBef>
                <a:spcPts val="300"/>
              </a:spcBef>
              <a:spcAft>
                <a:spcPts val="300"/>
              </a:spcAft>
              <a:buClr>
                <a:srgbClr val="CC00CC"/>
              </a:buClr>
              <a:buSzTx/>
            </a:pPr>
            <a:r>
              <a:rPr lang="en-US" altLang="zh-TW" dirty="0" smtClean="0">
                <a:solidFill>
                  <a:schemeClr val="bg1"/>
                </a:solidFill>
                <a:ea typeface="PMingLiU" pitchFamily="18" charset="-120"/>
              </a:rPr>
              <a:t>More expertise on one product (less expertise on functions).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381000" y="152400"/>
            <a:ext cx="8382000" cy="685800"/>
          </a:xfrm>
        </p:spPr>
        <p:txBody>
          <a:bodyPr/>
          <a:lstStyle/>
          <a:p>
            <a:r>
              <a:rPr lang="en-US" altLang="zh-TW" sz="3800" dirty="0" smtClean="0">
                <a:ea typeface="PMingLiU" pitchFamily="18" charset="-120"/>
              </a:rPr>
              <a:t>Role of Facilities in Supply Chain</a:t>
            </a:r>
          </a:p>
        </p:txBody>
      </p:sp>
      <p:sp>
        <p:nvSpPr>
          <p:cNvPr id="14339" name="Rectangle 3"/>
          <p:cNvSpPr>
            <a:spLocks noGrp="1" noChangeArrowheads="1"/>
          </p:cNvSpPr>
          <p:nvPr>
            <p:ph type="body" idx="1"/>
          </p:nvPr>
        </p:nvSpPr>
        <p:spPr>
          <a:xfrm>
            <a:off x="152400" y="1292225"/>
            <a:ext cx="8991600" cy="5337175"/>
          </a:xfrm>
        </p:spPr>
        <p:txBody>
          <a:bodyPr/>
          <a:lstStyle/>
          <a:p>
            <a:pPr lvl="1">
              <a:spcBef>
                <a:spcPts val="300"/>
              </a:spcBef>
              <a:spcAft>
                <a:spcPts val="300"/>
              </a:spcAft>
              <a:buClr>
                <a:schemeClr val="tx2"/>
              </a:buClr>
            </a:pPr>
            <a:r>
              <a:rPr lang="en-US" altLang="zh-TW" dirty="0" smtClean="0">
                <a:solidFill>
                  <a:schemeClr val="bg1"/>
                </a:solidFill>
                <a:ea typeface="PMingLiU" pitchFamily="18" charset="-120"/>
              </a:rPr>
              <a:t>Function focused – only one function (fabrication or assembly) for multiple products (cars, trucks).</a:t>
            </a:r>
          </a:p>
          <a:p>
            <a:pPr lvl="2">
              <a:spcBef>
                <a:spcPts val="300"/>
              </a:spcBef>
              <a:spcAft>
                <a:spcPts val="300"/>
              </a:spcAft>
              <a:buClr>
                <a:srgbClr val="CC00CC"/>
              </a:buClr>
              <a:buSzTx/>
            </a:pPr>
            <a:r>
              <a:rPr lang="en-US" altLang="zh-TW" dirty="0" smtClean="0">
                <a:solidFill>
                  <a:schemeClr val="bg1"/>
                </a:solidFill>
                <a:ea typeface="PMingLiU" pitchFamily="18" charset="-120"/>
              </a:rPr>
              <a:t>More expertise on one function (less expertise on products).</a:t>
            </a:r>
            <a:endParaRPr lang="en-US" altLang="zh-TW" sz="2700" dirty="0" smtClean="0">
              <a:solidFill>
                <a:schemeClr val="bg1"/>
              </a:solidFill>
              <a:ea typeface="PMingLiU" pitchFamily="18" charset="-120"/>
            </a:endParaRPr>
          </a:p>
          <a:p>
            <a:pPr>
              <a:spcBef>
                <a:spcPts val="300"/>
              </a:spcBef>
              <a:spcAft>
                <a:spcPts val="300"/>
              </a:spcAft>
              <a:buClr>
                <a:srgbClr val="A50021"/>
              </a:buClr>
            </a:pPr>
            <a:r>
              <a:rPr lang="en-US" altLang="zh-TW" sz="2700" u="sng" dirty="0" smtClean="0">
                <a:solidFill>
                  <a:srgbClr val="FFFF00"/>
                </a:solidFill>
                <a:ea typeface="PMingLiU" pitchFamily="18" charset="-120"/>
              </a:rPr>
              <a:t>(ii) Distribution Facilities</a:t>
            </a:r>
            <a:r>
              <a:rPr lang="en-US" altLang="zh-TW" sz="2700" dirty="0" smtClean="0">
                <a:solidFill>
                  <a:schemeClr val="bg1"/>
                </a:solidFill>
                <a:ea typeface="PMingLiU" pitchFamily="18" charset="-120"/>
              </a:rPr>
              <a:t>: </a:t>
            </a:r>
          </a:p>
          <a:p>
            <a:pPr>
              <a:spcBef>
                <a:spcPts val="300"/>
              </a:spcBef>
              <a:spcAft>
                <a:spcPts val="300"/>
              </a:spcAft>
              <a:buClr>
                <a:srgbClr val="A50021"/>
              </a:buClr>
            </a:pPr>
            <a:r>
              <a:rPr lang="en-US" altLang="zh-TW" dirty="0" smtClean="0">
                <a:solidFill>
                  <a:schemeClr val="bg1"/>
                </a:solidFill>
                <a:ea typeface="PMingLiU" pitchFamily="18" charset="-120"/>
              </a:rPr>
              <a:t>Warehousing methodology (cross-docking vs storage)</a:t>
            </a:r>
          </a:p>
          <a:p>
            <a:pPr lvl="1">
              <a:spcBef>
                <a:spcPts val="300"/>
              </a:spcBef>
              <a:spcAft>
                <a:spcPts val="300"/>
              </a:spcAft>
              <a:buClr>
                <a:schemeClr val="tx2"/>
              </a:buClr>
            </a:pPr>
            <a:r>
              <a:rPr lang="en-US" altLang="zh-TW" dirty="0" smtClean="0">
                <a:solidFill>
                  <a:schemeClr val="bg1"/>
                </a:solidFill>
                <a:ea typeface="PMingLiU" pitchFamily="18" charset="-120"/>
              </a:rPr>
              <a:t>Cross-docking – enhanced efficiency/reduced cost (no </a:t>
            </a:r>
            <a:r>
              <a:rPr lang="en-GB" altLang="en-US" dirty="0" smtClean="0">
                <a:solidFill>
                  <a:schemeClr val="bg1"/>
                </a:solidFill>
              </a:rPr>
              <a:t>inventory carrying cost, reduced transportation cost and reduced material handling cost) against reduced responsiveness.</a:t>
            </a:r>
            <a:endParaRPr lang="en-US" altLang="zh-TW" dirty="0" smtClean="0">
              <a:solidFill>
                <a:schemeClr val="bg1"/>
              </a:solidFill>
              <a:ea typeface="PMingLiU" pitchFamily="18" charset="-120"/>
            </a:endParaRPr>
          </a:p>
          <a:p>
            <a:pPr lvl="1">
              <a:spcBef>
                <a:spcPts val="300"/>
              </a:spcBef>
              <a:spcAft>
                <a:spcPts val="300"/>
              </a:spcAft>
              <a:buClr>
                <a:schemeClr val="tx2"/>
              </a:buClr>
            </a:pPr>
            <a:r>
              <a:rPr lang="en-US" altLang="zh-TW" dirty="0" smtClean="0">
                <a:solidFill>
                  <a:schemeClr val="bg1"/>
                </a:solidFill>
                <a:ea typeface="PMingLiU" pitchFamily="18" charset="-120"/>
              </a:rPr>
              <a:t>Storage – enhanced responsiveness against reduced efficiency.</a:t>
            </a:r>
          </a:p>
          <a:p>
            <a:pPr>
              <a:spcBef>
                <a:spcPts val="300"/>
              </a:spcBef>
              <a:spcAft>
                <a:spcPts val="300"/>
              </a:spcAft>
              <a:buClr>
                <a:srgbClr val="A50021"/>
              </a:buClr>
            </a:pPr>
            <a:r>
              <a:rPr lang="en-US" altLang="zh-TW" dirty="0" smtClean="0">
                <a:solidFill>
                  <a:schemeClr val="bg1"/>
                </a:solidFill>
                <a:ea typeface="PMingLiU" pitchFamily="18" charset="-120"/>
              </a:rPr>
              <a:t>Overall trade-off:  Responsiveness versus efficiency.</a:t>
            </a:r>
            <a:endParaRPr lang="en-US" altLang="zh-TW" sz="2700" dirty="0" smtClean="0">
              <a:solidFill>
                <a:schemeClr val="bg1"/>
              </a:solidFill>
              <a:ea typeface="PMingLiU" pitchFamily="18" charset="-12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81000" y="152400"/>
            <a:ext cx="8382000" cy="685800"/>
          </a:xfrm>
        </p:spPr>
        <p:txBody>
          <a:bodyPr/>
          <a:lstStyle/>
          <a:p>
            <a:r>
              <a:rPr lang="en-US" altLang="zh-TW" sz="3800" dirty="0" smtClean="0">
                <a:ea typeface="PMingLiU" pitchFamily="18" charset="-120"/>
              </a:rPr>
              <a:t>Location and Capacity Decisions</a:t>
            </a:r>
          </a:p>
        </p:txBody>
      </p:sp>
      <p:sp>
        <p:nvSpPr>
          <p:cNvPr id="15363" name="Rectangle 3"/>
          <p:cNvSpPr>
            <a:spLocks noGrp="1" noChangeArrowheads="1"/>
          </p:cNvSpPr>
          <p:nvPr>
            <p:ph type="body" idx="1"/>
          </p:nvPr>
        </p:nvSpPr>
        <p:spPr>
          <a:xfrm>
            <a:off x="152400" y="1292225"/>
            <a:ext cx="8991600" cy="5337175"/>
          </a:xfrm>
        </p:spPr>
        <p:txBody>
          <a:bodyPr/>
          <a:lstStyle/>
          <a:p>
            <a:pPr>
              <a:spcBef>
                <a:spcPts val="300"/>
              </a:spcBef>
              <a:spcAft>
                <a:spcPts val="300"/>
              </a:spcAft>
              <a:buClr>
                <a:srgbClr val="A50021"/>
              </a:buClr>
            </a:pPr>
            <a:r>
              <a:rPr lang="en-US" altLang="zh-TW" dirty="0" smtClean="0">
                <a:solidFill>
                  <a:schemeClr val="bg1"/>
                </a:solidFill>
                <a:ea typeface="PMingLiU" pitchFamily="18" charset="-120"/>
              </a:rPr>
              <a:t>2. Location decisions are an important part of supply chain design:</a:t>
            </a:r>
          </a:p>
          <a:p>
            <a:pPr lvl="1">
              <a:spcBef>
                <a:spcPts val="300"/>
              </a:spcBef>
              <a:spcAft>
                <a:spcPts val="300"/>
              </a:spcAft>
              <a:buClr>
                <a:schemeClr val="tx2"/>
              </a:buClr>
            </a:pPr>
            <a:r>
              <a:rPr lang="en-US" altLang="zh-TW" sz="2700" dirty="0" smtClean="0">
                <a:solidFill>
                  <a:schemeClr val="bg1"/>
                </a:solidFill>
                <a:ea typeface="PMingLiU" pitchFamily="18" charset="-120"/>
              </a:rPr>
              <a:t>The options are: </a:t>
            </a:r>
            <a:r>
              <a:rPr lang="en-US" altLang="zh-TW" sz="2700" dirty="0" err="1" smtClean="0">
                <a:solidFill>
                  <a:schemeClr val="bg1"/>
                </a:solidFill>
                <a:ea typeface="PMingLiU" pitchFamily="18" charset="-120"/>
              </a:rPr>
              <a:t>Centralisation</a:t>
            </a:r>
            <a:r>
              <a:rPr lang="en-US" altLang="zh-TW" sz="2700" dirty="0" smtClean="0">
                <a:solidFill>
                  <a:schemeClr val="bg1"/>
                </a:solidFill>
                <a:ea typeface="PMingLiU" pitchFamily="18" charset="-120"/>
              </a:rPr>
              <a:t> (efficiency) vs. </a:t>
            </a:r>
            <a:r>
              <a:rPr lang="en-US" altLang="zh-TW" sz="2700" dirty="0" err="1" smtClean="0">
                <a:solidFill>
                  <a:schemeClr val="bg1"/>
                </a:solidFill>
                <a:ea typeface="PMingLiU" pitchFamily="18" charset="-120"/>
              </a:rPr>
              <a:t>decentralisation</a:t>
            </a:r>
            <a:r>
              <a:rPr lang="en-US" altLang="zh-TW" sz="2700" dirty="0" smtClean="0">
                <a:solidFill>
                  <a:schemeClr val="bg1"/>
                </a:solidFill>
                <a:ea typeface="PMingLiU" pitchFamily="18" charset="-120"/>
              </a:rPr>
              <a:t> (responsiveness)</a:t>
            </a:r>
          </a:p>
          <a:p>
            <a:pPr lvl="1">
              <a:spcBef>
                <a:spcPts val="300"/>
              </a:spcBef>
              <a:spcAft>
                <a:spcPts val="300"/>
              </a:spcAft>
              <a:buClr>
                <a:schemeClr val="tx2"/>
              </a:buClr>
            </a:pPr>
            <a:r>
              <a:rPr lang="en-US" altLang="zh-TW" sz="2700" dirty="0" smtClean="0">
                <a:solidFill>
                  <a:schemeClr val="bg1"/>
                </a:solidFill>
                <a:ea typeface="PMingLiU" pitchFamily="18" charset="-120"/>
              </a:rPr>
              <a:t>Other factors to consider (cost/quality of workforce, cost of facility, infrastructure availability, supplier network, tax incentives, etc.).</a:t>
            </a:r>
          </a:p>
          <a:p>
            <a:pPr>
              <a:spcBef>
                <a:spcPts val="300"/>
              </a:spcBef>
              <a:spcAft>
                <a:spcPts val="300"/>
              </a:spcAft>
              <a:buClr>
                <a:srgbClr val="A50021"/>
              </a:buClr>
            </a:pPr>
            <a:r>
              <a:rPr lang="en-US" altLang="zh-TW" dirty="0" smtClean="0">
                <a:solidFill>
                  <a:schemeClr val="bg1"/>
                </a:solidFill>
                <a:ea typeface="PMingLiU" pitchFamily="18" charset="-120"/>
              </a:rPr>
              <a:t>3. Capacity (flexibility vs efficiency)</a:t>
            </a:r>
          </a:p>
          <a:p>
            <a:pPr lvl="1">
              <a:spcBef>
                <a:spcPts val="300"/>
              </a:spcBef>
              <a:spcAft>
                <a:spcPts val="300"/>
              </a:spcAft>
              <a:buClr>
                <a:schemeClr val="tx2"/>
              </a:buClr>
            </a:pPr>
            <a:r>
              <a:rPr lang="en-US" altLang="zh-TW" sz="2700" dirty="0" smtClean="0">
                <a:solidFill>
                  <a:schemeClr val="bg1"/>
                </a:solidFill>
                <a:ea typeface="PMingLiU" pitchFamily="18" charset="-120"/>
              </a:rPr>
              <a:t>Excess capacity allows flexibility in demand (costs more, hence less efficiency)</a:t>
            </a:r>
          </a:p>
          <a:p>
            <a:pPr lvl="1">
              <a:spcBef>
                <a:spcPts val="300"/>
              </a:spcBef>
              <a:spcAft>
                <a:spcPts val="300"/>
              </a:spcAft>
              <a:buClr>
                <a:schemeClr val="tx2"/>
              </a:buClr>
            </a:pPr>
            <a:r>
              <a:rPr lang="en-US" altLang="zh-TW" sz="2700" dirty="0" smtClean="0">
                <a:solidFill>
                  <a:schemeClr val="bg1"/>
                </a:solidFill>
                <a:ea typeface="PMingLiU" pitchFamily="18" charset="-120"/>
              </a:rPr>
              <a:t>Less capacity does not allow flexibility but enhances cost benefits and hence efficiency.</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381000" y="38100"/>
            <a:ext cx="8382000" cy="800100"/>
          </a:xfrm>
        </p:spPr>
        <p:txBody>
          <a:bodyPr/>
          <a:lstStyle/>
          <a:p>
            <a:r>
              <a:rPr lang="en-US" altLang="zh-TW" sz="3800" smtClean="0">
                <a:ea typeface="PMingLiU" pitchFamily="18" charset="-120"/>
              </a:rPr>
              <a:t>Components of Facilities Decisions</a:t>
            </a:r>
          </a:p>
        </p:txBody>
      </p:sp>
      <p:sp>
        <p:nvSpPr>
          <p:cNvPr id="16387" name="Rectangle 3"/>
          <p:cNvSpPr>
            <a:spLocks noGrp="1" noChangeArrowheads="1"/>
          </p:cNvSpPr>
          <p:nvPr>
            <p:ph type="body" idx="1"/>
          </p:nvPr>
        </p:nvSpPr>
        <p:spPr>
          <a:xfrm>
            <a:off x="152400" y="1292225"/>
            <a:ext cx="8991600" cy="5032375"/>
          </a:xfrm>
        </p:spPr>
        <p:txBody>
          <a:bodyPr/>
          <a:lstStyle/>
          <a:p>
            <a:pPr>
              <a:spcBef>
                <a:spcPts val="100"/>
              </a:spcBef>
              <a:spcAft>
                <a:spcPts val="100"/>
              </a:spcAft>
              <a:buClr>
                <a:srgbClr val="A50021"/>
              </a:buClr>
            </a:pPr>
            <a:r>
              <a:rPr lang="en-US" altLang="zh-TW" dirty="0" smtClean="0">
                <a:solidFill>
                  <a:schemeClr val="bg1"/>
                </a:solidFill>
                <a:ea typeface="PMingLiU" pitchFamily="18" charset="-120"/>
              </a:rPr>
              <a:t>Supply chain manager should identify facility-related metrics that affect supply chain performance:</a:t>
            </a:r>
          </a:p>
          <a:p>
            <a:pPr>
              <a:spcBef>
                <a:spcPts val="100"/>
              </a:spcBef>
              <a:spcAft>
                <a:spcPts val="100"/>
              </a:spcAft>
              <a:buClr>
                <a:srgbClr val="A50021"/>
              </a:buClr>
            </a:pPr>
            <a:r>
              <a:rPr lang="en-US" altLang="zh-TW" dirty="0" smtClean="0">
                <a:solidFill>
                  <a:schemeClr val="bg1"/>
                </a:solidFill>
                <a:ea typeface="PMingLiU" pitchFamily="18" charset="-120"/>
              </a:rPr>
              <a:t>Capacity</a:t>
            </a:r>
          </a:p>
          <a:p>
            <a:pPr>
              <a:spcBef>
                <a:spcPts val="100"/>
              </a:spcBef>
              <a:spcAft>
                <a:spcPts val="100"/>
              </a:spcAft>
              <a:buClr>
                <a:srgbClr val="A50021"/>
              </a:buClr>
            </a:pPr>
            <a:r>
              <a:rPr lang="en-US" altLang="zh-TW" dirty="0" smtClean="0">
                <a:solidFill>
                  <a:schemeClr val="bg1"/>
                </a:solidFill>
                <a:ea typeface="PMingLiU" pitchFamily="18" charset="-120"/>
              </a:rPr>
              <a:t>Utilisation</a:t>
            </a:r>
          </a:p>
          <a:p>
            <a:pPr>
              <a:spcBef>
                <a:spcPts val="100"/>
              </a:spcBef>
              <a:spcAft>
                <a:spcPts val="100"/>
              </a:spcAft>
              <a:buClr>
                <a:srgbClr val="A50021"/>
              </a:buClr>
            </a:pPr>
            <a:r>
              <a:rPr lang="en-US" altLang="zh-TW" dirty="0" smtClean="0">
                <a:solidFill>
                  <a:schemeClr val="bg1"/>
                </a:solidFill>
                <a:ea typeface="PMingLiU" pitchFamily="18" charset="-120"/>
              </a:rPr>
              <a:t>Cycle time (theoretical and actual cycle time)</a:t>
            </a:r>
          </a:p>
          <a:p>
            <a:pPr>
              <a:spcBef>
                <a:spcPts val="100"/>
              </a:spcBef>
              <a:spcAft>
                <a:spcPts val="100"/>
              </a:spcAft>
              <a:buClr>
                <a:srgbClr val="A50021"/>
              </a:buClr>
            </a:pPr>
            <a:r>
              <a:rPr lang="en-US" altLang="zh-TW" dirty="0" smtClean="0">
                <a:solidFill>
                  <a:schemeClr val="bg1"/>
                </a:solidFill>
                <a:ea typeface="PMingLiU" pitchFamily="18" charset="-120"/>
              </a:rPr>
              <a:t>Flow time efficiency: Ratio of the above two.</a:t>
            </a:r>
          </a:p>
          <a:p>
            <a:pPr>
              <a:spcBef>
                <a:spcPts val="100"/>
              </a:spcBef>
              <a:spcAft>
                <a:spcPts val="100"/>
              </a:spcAft>
              <a:buClr>
                <a:srgbClr val="A50021"/>
              </a:buClr>
            </a:pPr>
            <a:r>
              <a:rPr lang="en-US" altLang="zh-TW" dirty="0" smtClean="0">
                <a:solidFill>
                  <a:schemeClr val="bg1"/>
                </a:solidFill>
                <a:ea typeface="PMingLiU" pitchFamily="18" charset="-120"/>
              </a:rPr>
              <a:t>Product variety</a:t>
            </a:r>
          </a:p>
          <a:p>
            <a:pPr>
              <a:spcBef>
                <a:spcPts val="100"/>
              </a:spcBef>
              <a:spcAft>
                <a:spcPts val="100"/>
              </a:spcAft>
              <a:buClr>
                <a:srgbClr val="A50021"/>
              </a:buClr>
            </a:pPr>
            <a:r>
              <a:rPr lang="en-US" altLang="zh-TW" dirty="0" smtClean="0">
                <a:solidFill>
                  <a:schemeClr val="bg1"/>
                </a:solidFill>
                <a:ea typeface="PMingLiU" pitchFamily="18" charset="-120"/>
              </a:rPr>
              <a:t>Volume contribution of top 20% SKU and customers</a:t>
            </a:r>
          </a:p>
          <a:p>
            <a:pPr>
              <a:spcBef>
                <a:spcPts val="100"/>
              </a:spcBef>
              <a:spcAft>
                <a:spcPts val="100"/>
              </a:spcAft>
              <a:buClr>
                <a:srgbClr val="A50021"/>
              </a:buClr>
            </a:pPr>
            <a:r>
              <a:rPr lang="en-US" altLang="zh-TW" dirty="0" smtClean="0">
                <a:solidFill>
                  <a:schemeClr val="bg1"/>
                </a:solidFill>
                <a:ea typeface="PMingLiU" pitchFamily="18" charset="-120"/>
              </a:rPr>
              <a:t>Processing/set up/down/idle time</a:t>
            </a:r>
          </a:p>
          <a:p>
            <a:pPr>
              <a:spcBef>
                <a:spcPts val="100"/>
              </a:spcBef>
              <a:spcAft>
                <a:spcPts val="100"/>
              </a:spcAft>
              <a:buClr>
                <a:srgbClr val="A50021"/>
              </a:buClr>
            </a:pPr>
            <a:r>
              <a:rPr lang="en-US" altLang="zh-TW" dirty="0" smtClean="0">
                <a:solidFill>
                  <a:schemeClr val="bg1"/>
                </a:solidFill>
                <a:ea typeface="PMingLiU" pitchFamily="18" charset="-120"/>
              </a:rPr>
              <a:t>Average production batch size (large batch?)</a:t>
            </a:r>
          </a:p>
          <a:p>
            <a:pPr>
              <a:spcBef>
                <a:spcPts val="100"/>
              </a:spcBef>
              <a:spcAft>
                <a:spcPts val="100"/>
              </a:spcAft>
              <a:buClr>
                <a:srgbClr val="A50021"/>
              </a:buClr>
            </a:pPr>
            <a:r>
              <a:rPr lang="en-US" altLang="zh-TW" dirty="0" smtClean="0">
                <a:solidFill>
                  <a:schemeClr val="bg1"/>
                </a:solidFill>
                <a:ea typeface="PMingLiU" pitchFamily="18" charset="-120"/>
              </a:rPr>
              <a:t>Customer service level</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0" y="228600"/>
            <a:ext cx="9144000" cy="661988"/>
          </a:xfrm>
        </p:spPr>
        <p:txBody>
          <a:bodyPr/>
          <a:lstStyle/>
          <a:p>
            <a:r>
              <a:rPr lang="en-US" altLang="zh-TW" sz="3800" smtClean="0">
                <a:ea typeface="PMingLiU" pitchFamily="18" charset="-120"/>
              </a:rPr>
              <a:t>II. Inventory: Role in the Supply Chain</a:t>
            </a:r>
          </a:p>
        </p:txBody>
      </p:sp>
      <p:sp>
        <p:nvSpPr>
          <p:cNvPr id="17411" name="Rectangle 3"/>
          <p:cNvSpPr>
            <a:spLocks noGrp="1" noChangeArrowheads="1"/>
          </p:cNvSpPr>
          <p:nvPr>
            <p:ph type="body" idx="1"/>
          </p:nvPr>
        </p:nvSpPr>
        <p:spPr>
          <a:xfrm>
            <a:off x="381000" y="1274763"/>
            <a:ext cx="8305800" cy="4973637"/>
          </a:xfrm>
        </p:spPr>
        <p:txBody>
          <a:bodyPr/>
          <a:lstStyle/>
          <a:p>
            <a:pPr>
              <a:spcBef>
                <a:spcPts val="600"/>
              </a:spcBef>
              <a:spcAft>
                <a:spcPts val="600"/>
              </a:spcAft>
              <a:buClr>
                <a:srgbClr val="A50021"/>
              </a:buClr>
            </a:pPr>
            <a:r>
              <a:rPr lang="en-US" altLang="zh-TW" smtClean="0">
                <a:solidFill>
                  <a:schemeClr val="bg1"/>
                </a:solidFill>
                <a:ea typeface="PMingLiU" pitchFamily="18" charset="-120"/>
              </a:rPr>
              <a:t>Raw materials, WIP, finished goods within a supply chain.</a:t>
            </a:r>
          </a:p>
          <a:p>
            <a:pPr>
              <a:spcBef>
                <a:spcPts val="600"/>
              </a:spcBef>
              <a:spcAft>
                <a:spcPts val="600"/>
              </a:spcAft>
              <a:buClr>
                <a:srgbClr val="A50021"/>
              </a:buClr>
            </a:pPr>
            <a:r>
              <a:rPr lang="en-US" altLang="zh-TW" smtClean="0">
                <a:solidFill>
                  <a:schemeClr val="bg1"/>
                </a:solidFill>
                <a:ea typeface="PMingLiU" pitchFamily="18" charset="-120"/>
              </a:rPr>
              <a:t>Inventory exists because of a mismatch between supply and demand.</a:t>
            </a:r>
          </a:p>
          <a:p>
            <a:pPr>
              <a:spcBef>
                <a:spcPts val="600"/>
              </a:spcBef>
              <a:spcAft>
                <a:spcPts val="600"/>
              </a:spcAft>
              <a:buClr>
                <a:srgbClr val="A50021"/>
              </a:buClr>
            </a:pPr>
            <a:r>
              <a:rPr lang="en-US" altLang="zh-TW" smtClean="0">
                <a:solidFill>
                  <a:schemeClr val="bg1"/>
                </a:solidFill>
                <a:ea typeface="PMingLiU" pitchFamily="18" charset="-120"/>
              </a:rPr>
              <a:t>In many instances, this is intentional.</a:t>
            </a:r>
          </a:p>
          <a:p>
            <a:pPr>
              <a:spcBef>
                <a:spcPts val="600"/>
              </a:spcBef>
              <a:spcAft>
                <a:spcPts val="600"/>
              </a:spcAft>
              <a:buClr>
                <a:srgbClr val="A50021"/>
              </a:buClr>
            </a:pPr>
            <a:r>
              <a:rPr lang="en-US" altLang="zh-TW" smtClean="0">
                <a:solidFill>
                  <a:schemeClr val="bg1"/>
                </a:solidFill>
                <a:ea typeface="PMingLiU" pitchFamily="18" charset="-120"/>
              </a:rPr>
              <a:t>Inventory is also a source of cost and influence on responsiveness.</a:t>
            </a:r>
          </a:p>
          <a:p>
            <a:pPr>
              <a:spcBef>
                <a:spcPts val="600"/>
              </a:spcBef>
              <a:spcAft>
                <a:spcPts val="600"/>
              </a:spcAft>
              <a:buClr>
                <a:srgbClr val="A50021"/>
              </a:buClr>
            </a:pPr>
            <a:r>
              <a:rPr lang="en-US" altLang="zh-TW" smtClean="0">
                <a:solidFill>
                  <a:schemeClr val="bg1"/>
                </a:solidFill>
                <a:ea typeface="PMingLiU" pitchFamily="18" charset="-120"/>
              </a:rPr>
              <a:t>Inventory plays an important part to support competitive strategy.</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381000" y="152400"/>
            <a:ext cx="8382000" cy="685800"/>
          </a:xfrm>
        </p:spPr>
        <p:txBody>
          <a:bodyPr/>
          <a:lstStyle/>
          <a:p>
            <a:r>
              <a:rPr lang="en-US" altLang="zh-TW" sz="3800" smtClean="0">
                <a:ea typeface="PMingLiU" pitchFamily="18" charset="-120"/>
              </a:rPr>
              <a:t>Components of Facilities Decisions</a:t>
            </a:r>
          </a:p>
        </p:txBody>
      </p:sp>
      <p:sp>
        <p:nvSpPr>
          <p:cNvPr id="18435" name="Rectangle 3"/>
          <p:cNvSpPr>
            <a:spLocks noGrp="1" noChangeArrowheads="1"/>
          </p:cNvSpPr>
          <p:nvPr>
            <p:ph type="body" idx="1"/>
          </p:nvPr>
        </p:nvSpPr>
        <p:spPr>
          <a:xfrm>
            <a:off x="228600" y="1292225"/>
            <a:ext cx="8915400" cy="5032375"/>
          </a:xfrm>
        </p:spPr>
        <p:txBody>
          <a:bodyPr/>
          <a:lstStyle/>
          <a:p>
            <a:pPr>
              <a:spcBef>
                <a:spcPts val="600"/>
              </a:spcBef>
              <a:spcAft>
                <a:spcPts val="600"/>
              </a:spcAft>
              <a:buClr>
                <a:srgbClr val="A50021"/>
              </a:buClr>
            </a:pPr>
            <a:r>
              <a:rPr lang="en-US" altLang="zh-TW" smtClean="0">
                <a:solidFill>
                  <a:schemeClr val="bg1"/>
                </a:solidFill>
                <a:ea typeface="PMingLiU" pitchFamily="18" charset="-120"/>
              </a:rPr>
              <a:t>Changing inventory policies can significantly influence SC cost efficiency and service responsiveness.</a:t>
            </a:r>
          </a:p>
          <a:p>
            <a:pPr>
              <a:spcBef>
                <a:spcPts val="600"/>
              </a:spcBef>
              <a:spcAft>
                <a:spcPts val="600"/>
              </a:spcAft>
              <a:buClr>
                <a:srgbClr val="A50021"/>
              </a:buClr>
            </a:pPr>
            <a:r>
              <a:rPr lang="en-GB" altLang="zh-TW" smtClean="0">
                <a:solidFill>
                  <a:schemeClr val="bg1"/>
                </a:solidFill>
                <a:ea typeface="PMingLiU" pitchFamily="18" charset="-120"/>
              </a:rPr>
              <a:t>Elements of Inventory Cost:</a:t>
            </a:r>
          </a:p>
          <a:p>
            <a:pPr lvl="1">
              <a:spcBef>
                <a:spcPts val="600"/>
              </a:spcBef>
              <a:spcAft>
                <a:spcPts val="600"/>
              </a:spcAft>
              <a:buClr>
                <a:srgbClr val="A50021"/>
              </a:buClr>
            </a:pPr>
            <a:r>
              <a:rPr lang="en-GB" altLang="zh-TW" smtClean="0">
                <a:solidFill>
                  <a:schemeClr val="bg1"/>
                </a:solidFill>
                <a:ea typeface="PMingLiU" pitchFamily="18" charset="-120"/>
              </a:rPr>
              <a:t>(a) Inventory Capital Cost; (b) Inventory Service Cost; </a:t>
            </a:r>
          </a:p>
          <a:p>
            <a:pPr lvl="1">
              <a:spcBef>
                <a:spcPts val="600"/>
              </a:spcBef>
              <a:spcAft>
                <a:spcPts val="600"/>
              </a:spcAft>
              <a:buClr>
                <a:srgbClr val="A50021"/>
              </a:buClr>
            </a:pPr>
            <a:r>
              <a:rPr lang="en-GB" altLang="zh-TW" smtClean="0">
                <a:solidFill>
                  <a:schemeClr val="bg1"/>
                </a:solidFill>
                <a:ea typeface="PMingLiU" pitchFamily="18" charset="-120"/>
              </a:rPr>
              <a:t>(c) Inventory Storage Cost ( cost to rent, lease, or finance the storage facility that is used to store inventory, cost to handle, store, and maintain hazardous, perishable, or sensitive inventories); and</a:t>
            </a:r>
          </a:p>
          <a:p>
            <a:pPr lvl="1">
              <a:spcBef>
                <a:spcPts val="600"/>
              </a:spcBef>
              <a:spcAft>
                <a:spcPts val="600"/>
              </a:spcAft>
              <a:buClr>
                <a:srgbClr val="A50021"/>
              </a:buClr>
            </a:pPr>
            <a:r>
              <a:rPr lang="en-GB" altLang="zh-TW" smtClean="0">
                <a:solidFill>
                  <a:schemeClr val="bg1"/>
                </a:solidFill>
                <a:ea typeface="PMingLiU" pitchFamily="18" charset="-120"/>
              </a:rPr>
              <a:t>(d) Inventory Risk Cost (obsolescence, damage, shrink, deterioration, and relocation cost).</a:t>
            </a:r>
            <a:endParaRPr lang="en-US" altLang="zh-TW" smtClean="0">
              <a:solidFill>
                <a:schemeClr val="bg1"/>
              </a:solidFill>
              <a:ea typeface="PMingLiU" pitchFamily="18" charset="-12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52400" y="152400"/>
            <a:ext cx="8991600" cy="792163"/>
          </a:xfrm>
        </p:spPr>
        <p:txBody>
          <a:bodyPr/>
          <a:lstStyle/>
          <a:p>
            <a:r>
              <a:rPr lang="en-US" altLang="zh-TW" sz="3800" smtClean="0">
                <a:ea typeface="PMingLiU" pitchFamily="18" charset="-120"/>
              </a:rPr>
              <a:t>Inventory: Role in the Supply Chain</a:t>
            </a:r>
          </a:p>
        </p:txBody>
      </p:sp>
      <p:sp>
        <p:nvSpPr>
          <p:cNvPr id="19459" name="Rectangle 3"/>
          <p:cNvSpPr>
            <a:spLocks noGrp="1" noChangeArrowheads="1"/>
          </p:cNvSpPr>
          <p:nvPr>
            <p:ph type="body" idx="1"/>
          </p:nvPr>
        </p:nvSpPr>
        <p:spPr>
          <a:xfrm>
            <a:off x="228600" y="1295400"/>
            <a:ext cx="8915400" cy="5105400"/>
          </a:xfrm>
        </p:spPr>
        <p:txBody>
          <a:bodyPr/>
          <a:lstStyle/>
          <a:p>
            <a:pPr>
              <a:lnSpc>
                <a:spcPct val="120000"/>
              </a:lnSpc>
              <a:spcBef>
                <a:spcPts val="600"/>
              </a:spcBef>
              <a:spcAft>
                <a:spcPts val="600"/>
              </a:spcAft>
              <a:buClr>
                <a:srgbClr val="A50021"/>
              </a:buClr>
            </a:pPr>
            <a:r>
              <a:rPr lang="en-US" altLang="zh-TW" smtClean="0">
                <a:solidFill>
                  <a:schemeClr val="bg1"/>
                </a:solidFill>
                <a:ea typeface="PMingLiU" pitchFamily="18" charset="-120"/>
              </a:rPr>
              <a:t>If responsiveness is a strategic competitive priority, a firm can locate larger amounts of inventory closer to customers.</a:t>
            </a:r>
          </a:p>
          <a:p>
            <a:pPr lvl="1">
              <a:lnSpc>
                <a:spcPct val="120000"/>
              </a:lnSpc>
              <a:spcBef>
                <a:spcPts val="600"/>
              </a:spcBef>
              <a:spcAft>
                <a:spcPts val="600"/>
              </a:spcAft>
              <a:buClr>
                <a:schemeClr val="tx2"/>
              </a:buClr>
            </a:pPr>
            <a:r>
              <a:rPr lang="en-US" altLang="zh-TW" smtClean="0">
                <a:solidFill>
                  <a:schemeClr val="bg1"/>
                </a:solidFill>
                <a:ea typeface="PMingLiU" pitchFamily="18" charset="-120"/>
              </a:rPr>
              <a:t>High inventory – high customer satisfaction – high cost – low cost efficiency.</a:t>
            </a:r>
          </a:p>
          <a:p>
            <a:pPr>
              <a:lnSpc>
                <a:spcPct val="120000"/>
              </a:lnSpc>
              <a:spcBef>
                <a:spcPts val="600"/>
              </a:spcBef>
              <a:spcAft>
                <a:spcPts val="600"/>
              </a:spcAft>
              <a:buClr>
                <a:srgbClr val="A50021"/>
              </a:buClr>
            </a:pPr>
            <a:r>
              <a:rPr lang="en-US" altLang="zh-TW" smtClean="0">
                <a:solidFill>
                  <a:schemeClr val="bg1"/>
                </a:solidFill>
                <a:ea typeface="PMingLiU" pitchFamily="18" charset="-120"/>
              </a:rPr>
              <a:t>If cost is more important, inventory can be reduced to make the firm more efficient (centralised stocking).</a:t>
            </a:r>
          </a:p>
          <a:p>
            <a:pPr lvl="1">
              <a:lnSpc>
                <a:spcPct val="120000"/>
              </a:lnSpc>
              <a:spcBef>
                <a:spcPts val="600"/>
              </a:spcBef>
              <a:spcAft>
                <a:spcPts val="600"/>
              </a:spcAft>
              <a:buClr>
                <a:schemeClr val="tx2"/>
              </a:buClr>
            </a:pPr>
            <a:r>
              <a:rPr lang="en-US" altLang="zh-TW" smtClean="0">
                <a:solidFill>
                  <a:schemeClr val="bg1"/>
                </a:solidFill>
                <a:ea typeface="PMingLiU" pitchFamily="18" charset="-120"/>
              </a:rPr>
              <a:t>Low inventory – low customer satisfaction – low cost – low responsiveness.</a:t>
            </a:r>
          </a:p>
        </p:txBody>
      </p:sp>
    </p:spTree>
  </p:cSld>
  <p:clrMapOvr>
    <a:masterClrMapping/>
  </p:clrMapOvr>
  <p:transition>
    <p:cove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228600" y="152400"/>
            <a:ext cx="8763000" cy="742950"/>
          </a:xfrm>
        </p:spPr>
        <p:txBody>
          <a:bodyPr/>
          <a:lstStyle/>
          <a:p>
            <a:r>
              <a:rPr lang="en-US" altLang="zh-TW" sz="3800" smtClean="0">
                <a:ea typeface="PMingLiU" pitchFamily="18" charset="-120"/>
              </a:rPr>
              <a:t>Components of Inventory Decisions</a:t>
            </a:r>
          </a:p>
        </p:txBody>
      </p:sp>
      <p:sp>
        <p:nvSpPr>
          <p:cNvPr id="20483" name="Rectangle 3"/>
          <p:cNvSpPr>
            <a:spLocks noGrp="1" noChangeArrowheads="1"/>
          </p:cNvSpPr>
          <p:nvPr>
            <p:ph type="body" idx="1"/>
          </p:nvPr>
        </p:nvSpPr>
        <p:spPr>
          <a:xfrm>
            <a:off x="152400" y="1231900"/>
            <a:ext cx="8991600" cy="5321300"/>
          </a:xfrm>
        </p:spPr>
        <p:txBody>
          <a:bodyPr/>
          <a:lstStyle/>
          <a:p>
            <a:pPr>
              <a:spcBef>
                <a:spcPts val="300"/>
              </a:spcBef>
              <a:spcAft>
                <a:spcPts val="300"/>
              </a:spcAft>
              <a:buClr>
                <a:srgbClr val="A50021"/>
              </a:buClr>
            </a:pPr>
            <a:r>
              <a:rPr lang="en-US" altLang="zh-TW" b="1" smtClean="0">
                <a:solidFill>
                  <a:srgbClr val="FFFF99"/>
                </a:solidFill>
                <a:ea typeface="PMingLiU" pitchFamily="18" charset="-120"/>
              </a:rPr>
              <a:t>IIa Cycle inventory - </a:t>
            </a:r>
            <a:r>
              <a:rPr lang="en-US" altLang="zh-TW" sz="2700" smtClean="0">
                <a:solidFill>
                  <a:schemeClr val="bg1"/>
                </a:solidFill>
                <a:ea typeface="PMingLiU" pitchFamily="18" charset="-120"/>
              </a:rPr>
              <a:t>Average amount of inventory used to satisfy demand between shipments.</a:t>
            </a:r>
          </a:p>
          <a:p>
            <a:pPr>
              <a:spcBef>
                <a:spcPts val="300"/>
              </a:spcBef>
              <a:spcAft>
                <a:spcPts val="300"/>
              </a:spcAft>
              <a:buClr>
                <a:srgbClr val="A50021"/>
              </a:buClr>
            </a:pPr>
            <a:r>
              <a:rPr lang="en-US" altLang="zh-TW" sz="2700" smtClean="0">
                <a:solidFill>
                  <a:schemeClr val="bg1"/>
                </a:solidFill>
                <a:ea typeface="PMingLiU" pitchFamily="18" charset="-120"/>
              </a:rPr>
              <a:t>It could be high or low depending on production, transportation or purchasing (due to scale economies).</a:t>
            </a:r>
          </a:p>
          <a:p>
            <a:pPr>
              <a:spcBef>
                <a:spcPts val="300"/>
              </a:spcBef>
              <a:spcAft>
                <a:spcPts val="300"/>
              </a:spcAft>
              <a:buClr>
                <a:srgbClr val="A50021"/>
              </a:buClr>
            </a:pPr>
            <a:r>
              <a:rPr lang="en-US" altLang="zh-TW" sz="2700" smtClean="0">
                <a:solidFill>
                  <a:schemeClr val="bg1"/>
                </a:solidFill>
                <a:ea typeface="PMingLiU" pitchFamily="18" charset="-120"/>
              </a:rPr>
              <a:t>Cycle inventory decisions depend on how much to order (lot size) and how frequently to order (Toyota)</a:t>
            </a:r>
          </a:p>
          <a:p>
            <a:pPr lvl="1">
              <a:spcBef>
                <a:spcPts val="300"/>
              </a:spcBef>
              <a:spcAft>
                <a:spcPts val="300"/>
              </a:spcAft>
              <a:buClr>
                <a:srgbClr val="A50021"/>
              </a:buClr>
            </a:pPr>
            <a:r>
              <a:rPr lang="en-US" altLang="zh-TW" sz="2500" smtClean="0">
                <a:solidFill>
                  <a:schemeClr val="bg1"/>
                </a:solidFill>
                <a:ea typeface="PMingLiU" pitchFamily="18" charset="-120"/>
              </a:rPr>
              <a:t>Trade off: Inventory holding cost Vs Frequent ordering cost</a:t>
            </a:r>
          </a:p>
          <a:p>
            <a:pPr lvl="1">
              <a:spcBef>
                <a:spcPts val="300"/>
              </a:spcBef>
              <a:spcAft>
                <a:spcPts val="300"/>
              </a:spcAft>
              <a:buClr>
                <a:schemeClr val="tx2"/>
              </a:buClr>
            </a:pPr>
            <a:r>
              <a:rPr lang="en-US" altLang="zh-TW" sz="2700" smtClean="0">
                <a:solidFill>
                  <a:schemeClr val="bg1"/>
                </a:solidFill>
                <a:ea typeface="PMingLiU" pitchFamily="18" charset="-120"/>
              </a:rPr>
              <a:t>Lot size - Bigger lot – high carrying  costs ; Smaller lot – lower carrying costs.</a:t>
            </a:r>
          </a:p>
          <a:p>
            <a:pPr lvl="1">
              <a:spcBef>
                <a:spcPts val="300"/>
              </a:spcBef>
              <a:spcAft>
                <a:spcPts val="300"/>
              </a:spcAft>
              <a:buClr>
                <a:schemeClr val="tx2"/>
              </a:buClr>
            </a:pPr>
            <a:r>
              <a:rPr lang="en-US" altLang="zh-TW" sz="2700" smtClean="0">
                <a:solidFill>
                  <a:schemeClr val="bg1"/>
                </a:solidFill>
                <a:ea typeface="PMingLiU" pitchFamily="18" charset="-120"/>
              </a:rPr>
              <a:t>Frequency - More frequent – higher transportation costs – higher ordering costs; Less frequent – lower transportation costs – lower ordering costs.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04800" y="76200"/>
            <a:ext cx="8686800" cy="857250"/>
          </a:xfrm>
        </p:spPr>
        <p:txBody>
          <a:bodyPr/>
          <a:lstStyle/>
          <a:p>
            <a:r>
              <a:rPr lang="en-US" altLang="zh-TW" sz="3800" smtClean="0">
                <a:ea typeface="PMingLiU" pitchFamily="18" charset="-120"/>
              </a:rPr>
              <a:t>Components of Inventory Decisions</a:t>
            </a:r>
          </a:p>
        </p:txBody>
      </p:sp>
      <p:sp>
        <p:nvSpPr>
          <p:cNvPr id="21507" name="Rectangle 3"/>
          <p:cNvSpPr>
            <a:spLocks noGrp="1" noChangeArrowheads="1"/>
          </p:cNvSpPr>
          <p:nvPr>
            <p:ph type="body" idx="1"/>
          </p:nvPr>
        </p:nvSpPr>
        <p:spPr>
          <a:xfrm>
            <a:off x="0" y="1231900"/>
            <a:ext cx="9144000" cy="5245100"/>
          </a:xfrm>
        </p:spPr>
        <p:txBody>
          <a:bodyPr/>
          <a:lstStyle/>
          <a:p>
            <a:pPr>
              <a:spcBef>
                <a:spcPts val="200"/>
              </a:spcBef>
              <a:spcAft>
                <a:spcPts val="200"/>
              </a:spcAft>
              <a:buClr>
                <a:srgbClr val="A50021"/>
              </a:buClr>
            </a:pPr>
            <a:r>
              <a:rPr lang="en-US" altLang="zh-TW" b="1" smtClean="0">
                <a:solidFill>
                  <a:srgbClr val="FFFF99"/>
                </a:solidFill>
                <a:ea typeface="PMingLiU" pitchFamily="18" charset="-120"/>
              </a:rPr>
              <a:t>IIb Safety inventory</a:t>
            </a:r>
            <a:r>
              <a:rPr lang="en-US" altLang="zh-TW" smtClean="0">
                <a:solidFill>
                  <a:srgbClr val="FFFF99"/>
                </a:solidFill>
                <a:ea typeface="PMingLiU" pitchFamily="18" charset="-120"/>
              </a:rPr>
              <a:t> </a:t>
            </a:r>
            <a:r>
              <a:rPr lang="en-US" altLang="zh-TW" smtClean="0">
                <a:ea typeface="PMingLiU" pitchFamily="18" charset="-120"/>
              </a:rPr>
              <a:t>-</a:t>
            </a:r>
            <a:r>
              <a:rPr lang="en-US" altLang="zh-TW" smtClean="0">
                <a:solidFill>
                  <a:schemeClr val="bg1"/>
                </a:solidFill>
                <a:ea typeface="PMingLiU" pitchFamily="18" charset="-120"/>
              </a:rPr>
              <a:t> Inventory held in case demand exceeds expectations (to manage uncertainty)</a:t>
            </a:r>
          </a:p>
          <a:p>
            <a:pPr lvl="1">
              <a:spcBef>
                <a:spcPts val="200"/>
              </a:spcBef>
              <a:spcAft>
                <a:spcPts val="200"/>
              </a:spcAft>
              <a:buClr>
                <a:schemeClr val="tx2"/>
              </a:buClr>
            </a:pPr>
            <a:r>
              <a:rPr lang="en-US" altLang="zh-TW" sz="2800" smtClean="0">
                <a:solidFill>
                  <a:schemeClr val="bg1"/>
                </a:solidFill>
                <a:ea typeface="PMingLiU" pitchFamily="18" charset="-120"/>
              </a:rPr>
              <a:t>Trade off: Costs  of carrying too much inventory versus cost of losing sales</a:t>
            </a:r>
          </a:p>
          <a:p>
            <a:pPr lvl="1">
              <a:spcBef>
                <a:spcPts val="200"/>
              </a:spcBef>
              <a:spcAft>
                <a:spcPts val="200"/>
              </a:spcAft>
              <a:buClr>
                <a:schemeClr val="tx2"/>
              </a:buClr>
            </a:pPr>
            <a:r>
              <a:rPr lang="en-US" altLang="zh-TW" sz="2800" smtClean="0">
                <a:solidFill>
                  <a:schemeClr val="bg1"/>
                </a:solidFill>
                <a:ea typeface="PMingLiU" pitchFamily="18" charset="-120"/>
              </a:rPr>
              <a:t>What should be the level of safety inventory?</a:t>
            </a:r>
          </a:p>
          <a:p>
            <a:pPr lvl="2">
              <a:spcBef>
                <a:spcPts val="200"/>
              </a:spcBef>
              <a:spcAft>
                <a:spcPts val="200"/>
              </a:spcAft>
              <a:buClr>
                <a:srgbClr val="CC00CC"/>
              </a:buClr>
              <a:buSzTx/>
            </a:pPr>
            <a:r>
              <a:rPr lang="en-US" altLang="zh-TW" sz="2600" smtClean="0">
                <a:solidFill>
                  <a:schemeClr val="bg1"/>
                </a:solidFill>
                <a:ea typeface="PMingLiU" pitchFamily="18" charset="-120"/>
              </a:rPr>
              <a:t>Too much safety inventory – customer responsiveness would be met</a:t>
            </a:r>
          </a:p>
          <a:p>
            <a:pPr lvl="2">
              <a:spcBef>
                <a:spcPts val="200"/>
              </a:spcBef>
              <a:spcAft>
                <a:spcPts val="200"/>
              </a:spcAft>
              <a:buClr>
                <a:srgbClr val="CC00CC"/>
              </a:buClr>
              <a:buSzTx/>
            </a:pPr>
            <a:r>
              <a:rPr lang="en-US" altLang="zh-TW" sz="2600" smtClean="0">
                <a:solidFill>
                  <a:schemeClr val="bg1"/>
                </a:solidFill>
                <a:ea typeface="PMingLiU" pitchFamily="18" charset="-120"/>
              </a:rPr>
              <a:t>If not sold, they need to be sold in discounts  (causing inefficiency).</a:t>
            </a:r>
          </a:p>
          <a:p>
            <a:pPr lvl="2">
              <a:spcBef>
                <a:spcPts val="200"/>
              </a:spcBef>
              <a:spcAft>
                <a:spcPts val="200"/>
              </a:spcAft>
              <a:buClr>
                <a:srgbClr val="CC00CC"/>
              </a:buClr>
              <a:buSzTx/>
            </a:pPr>
            <a:r>
              <a:rPr lang="en-US" altLang="zh-TW" sz="2600" smtClean="0">
                <a:solidFill>
                  <a:schemeClr val="bg1"/>
                </a:solidFill>
                <a:ea typeface="PMingLiU" pitchFamily="18" charset="-120"/>
              </a:rPr>
              <a:t>Too less safety inventory – if demand surges, responsiveness would be affected (sales revenue would be affected).</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228600" y="171450"/>
            <a:ext cx="8763000" cy="666750"/>
          </a:xfrm>
        </p:spPr>
        <p:txBody>
          <a:bodyPr/>
          <a:lstStyle/>
          <a:p>
            <a:r>
              <a:rPr lang="en-US" altLang="zh-TW" sz="3800" smtClean="0">
                <a:ea typeface="PMingLiU" pitchFamily="18" charset="-120"/>
              </a:rPr>
              <a:t>Components of Inventory Decisions</a:t>
            </a:r>
          </a:p>
        </p:txBody>
      </p:sp>
      <p:sp>
        <p:nvSpPr>
          <p:cNvPr id="22531" name="Rectangle 3"/>
          <p:cNvSpPr>
            <a:spLocks noGrp="1" noChangeArrowheads="1"/>
          </p:cNvSpPr>
          <p:nvPr>
            <p:ph type="body" idx="1"/>
          </p:nvPr>
        </p:nvSpPr>
        <p:spPr>
          <a:xfrm>
            <a:off x="0" y="1231900"/>
            <a:ext cx="9144000" cy="5397500"/>
          </a:xfrm>
        </p:spPr>
        <p:txBody>
          <a:bodyPr/>
          <a:lstStyle/>
          <a:p>
            <a:pPr>
              <a:spcBef>
                <a:spcPct val="0"/>
              </a:spcBef>
              <a:spcAft>
                <a:spcPct val="0"/>
              </a:spcAft>
              <a:buClr>
                <a:srgbClr val="A50021"/>
              </a:buClr>
            </a:pPr>
            <a:r>
              <a:rPr lang="en-US" altLang="zh-TW" b="1" smtClean="0">
                <a:solidFill>
                  <a:srgbClr val="FFFF99"/>
                </a:solidFill>
                <a:ea typeface="PMingLiU" pitchFamily="18" charset="-120"/>
              </a:rPr>
              <a:t>IIc Seasonal inventory</a:t>
            </a:r>
            <a:r>
              <a:rPr lang="en-US" altLang="zh-TW" smtClean="0">
                <a:solidFill>
                  <a:srgbClr val="FFFF99"/>
                </a:solidFill>
                <a:ea typeface="PMingLiU" pitchFamily="18" charset="-120"/>
              </a:rPr>
              <a:t> </a:t>
            </a:r>
            <a:r>
              <a:rPr lang="en-US" altLang="zh-TW" smtClean="0">
                <a:solidFill>
                  <a:schemeClr val="bg1"/>
                </a:solidFill>
                <a:ea typeface="PMingLiU" pitchFamily="18" charset="-120"/>
              </a:rPr>
              <a:t>- inventory built up to counter predictable variability in demand (sun cream, ski products).</a:t>
            </a:r>
          </a:p>
          <a:p>
            <a:pPr>
              <a:spcBef>
                <a:spcPct val="0"/>
              </a:spcBef>
              <a:spcAft>
                <a:spcPct val="0"/>
              </a:spcAft>
              <a:buClr>
                <a:srgbClr val="A50021"/>
              </a:buClr>
            </a:pPr>
            <a:r>
              <a:rPr lang="en-US" altLang="zh-TW" smtClean="0">
                <a:solidFill>
                  <a:schemeClr val="bg1"/>
                </a:solidFill>
                <a:ea typeface="PMingLiU" pitchFamily="18" charset="-120"/>
              </a:rPr>
              <a:t>Companies build up seasonal inventory during periods of low demand and store it for high demand periods.</a:t>
            </a:r>
          </a:p>
          <a:p>
            <a:pPr>
              <a:spcBef>
                <a:spcPct val="0"/>
              </a:spcBef>
              <a:spcAft>
                <a:spcPct val="0"/>
              </a:spcAft>
              <a:buClr>
                <a:srgbClr val="A50021"/>
              </a:buClr>
            </a:pPr>
            <a:r>
              <a:rPr lang="en-US" altLang="zh-TW" smtClean="0">
                <a:solidFill>
                  <a:schemeClr val="bg1"/>
                </a:solidFill>
                <a:ea typeface="PMingLiU" pitchFamily="18" charset="-120"/>
              </a:rPr>
              <a:t>The challenge is (a) whether to build seasonal inventory, and (b) if needed, how much seasonal inventory to build</a:t>
            </a:r>
          </a:p>
          <a:p>
            <a:pPr marL="742950" lvl="2" indent="-342900">
              <a:spcBef>
                <a:spcPct val="0"/>
              </a:spcBef>
              <a:spcAft>
                <a:spcPct val="0"/>
              </a:spcAft>
              <a:buClr>
                <a:srgbClr val="A50021"/>
              </a:buClr>
              <a:buSzPct val="75000"/>
              <a:buFont typeface="Wingdings" pitchFamily="2" charset="2"/>
              <a:buChar char="v"/>
            </a:pPr>
            <a:r>
              <a:rPr lang="en-US" altLang="zh-TW" sz="2700" smtClean="0">
                <a:solidFill>
                  <a:schemeClr val="bg1"/>
                </a:solidFill>
                <a:ea typeface="PMingLiU" pitchFamily="18" charset="-120"/>
              </a:rPr>
              <a:t>Cost of carrying additional inventory versus cost of flexible production.</a:t>
            </a:r>
          </a:p>
          <a:p>
            <a:pPr marL="742950" lvl="2" indent="-342900">
              <a:spcBef>
                <a:spcPct val="0"/>
              </a:spcBef>
              <a:spcAft>
                <a:spcPct val="0"/>
              </a:spcAft>
              <a:buClr>
                <a:srgbClr val="A50021"/>
              </a:buClr>
              <a:buSzPct val="75000"/>
              <a:buFont typeface="Wingdings" pitchFamily="2" charset="2"/>
              <a:buChar char="v"/>
            </a:pPr>
            <a:r>
              <a:rPr lang="en-US" altLang="zh-TW" sz="2700" smtClean="0">
                <a:solidFill>
                  <a:schemeClr val="bg1"/>
                </a:solidFill>
                <a:ea typeface="PMingLiU" pitchFamily="18" charset="-120"/>
              </a:rPr>
              <a:t>If a firm can rapidly increase its supply with out incurring additional costs (hiring, etc), then season inventory can be avoided.</a:t>
            </a:r>
          </a:p>
          <a:p>
            <a:pPr marL="742950" lvl="2" indent="-342900">
              <a:spcBef>
                <a:spcPct val="0"/>
              </a:spcBef>
              <a:spcAft>
                <a:spcPct val="0"/>
              </a:spcAft>
              <a:buClr>
                <a:srgbClr val="A50021"/>
              </a:buClr>
              <a:buSzPct val="75000"/>
              <a:buFont typeface="Wingdings" pitchFamily="2" charset="2"/>
              <a:buChar char="v"/>
            </a:pPr>
            <a:r>
              <a:rPr lang="en-US" altLang="zh-TW" sz="2700" smtClean="0">
                <a:solidFill>
                  <a:schemeClr val="bg1"/>
                </a:solidFill>
                <a:ea typeface="PMingLiU" pitchFamily="18" charset="-120"/>
              </a:rPr>
              <a:t>If difficult (due to regulations, firing, etc), then seasonal inventory needs to be built.</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228600" y="171450"/>
            <a:ext cx="8763000" cy="666750"/>
          </a:xfrm>
        </p:spPr>
        <p:txBody>
          <a:bodyPr/>
          <a:lstStyle/>
          <a:p>
            <a:r>
              <a:rPr lang="en-US" altLang="zh-TW" sz="3800" smtClean="0">
                <a:ea typeface="PMingLiU" pitchFamily="18" charset="-120"/>
              </a:rPr>
              <a:t>Components of Inventory Decisions</a:t>
            </a:r>
          </a:p>
        </p:txBody>
      </p:sp>
      <p:sp>
        <p:nvSpPr>
          <p:cNvPr id="23555" name="Rectangle 3"/>
          <p:cNvSpPr>
            <a:spLocks noGrp="1" noChangeArrowheads="1"/>
          </p:cNvSpPr>
          <p:nvPr>
            <p:ph type="body" idx="1"/>
          </p:nvPr>
        </p:nvSpPr>
        <p:spPr>
          <a:xfrm>
            <a:off x="0" y="1231900"/>
            <a:ext cx="9144000" cy="5397500"/>
          </a:xfrm>
        </p:spPr>
        <p:txBody>
          <a:bodyPr/>
          <a:lstStyle/>
          <a:p>
            <a:pPr>
              <a:spcBef>
                <a:spcPts val="600"/>
              </a:spcBef>
              <a:spcAft>
                <a:spcPts val="600"/>
              </a:spcAft>
              <a:buClr>
                <a:srgbClr val="A50021"/>
              </a:buClr>
            </a:pPr>
            <a:r>
              <a:rPr lang="en-US" altLang="zh-TW" smtClean="0">
                <a:solidFill>
                  <a:srgbClr val="FFFF00"/>
                </a:solidFill>
                <a:ea typeface="PMingLiU" pitchFamily="18" charset="-120"/>
              </a:rPr>
              <a:t>Level of Product Availability</a:t>
            </a:r>
            <a:r>
              <a:rPr lang="en-US" altLang="zh-TW" smtClean="0">
                <a:solidFill>
                  <a:schemeClr val="bg1"/>
                </a:solidFill>
                <a:ea typeface="PMingLiU" pitchFamily="18" charset="-120"/>
              </a:rPr>
              <a:t>: Demand served from inventory.</a:t>
            </a:r>
          </a:p>
          <a:p>
            <a:pPr>
              <a:spcBef>
                <a:spcPts val="600"/>
              </a:spcBef>
              <a:spcAft>
                <a:spcPts val="600"/>
              </a:spcAft>
              <a:buClr>
                <a:srgbClr val="A50021"/>
              </a:buClr>
            </a:pPr>
            <a:r>
              <a:rPr lang="en-US" altLang="zh-TW" smtClean="0">
                <a:solidFill>
                  <a:schemeClr val="bg1"/>
                </a:solidFill>
                <a:ea typeface="PMingLiU" pitchFamily="18" charset="-120"/>
              </a:rPr>
              <a:t>It can be high or low depending on a firm’s strategy.</a:t>
            </a:r>
          </a:p>
          <a:p>
            <a:pPr>
              <a:spcBef>
                <a:spcPts val="600"/>
              </a:spcBef>
              <a:spcAft>
                <a:spcPts val="600"/>
              </a:spcAft>
              <a:buClr>
                <a:srgbClr val="A50021"/>
              </a:buClr>
            </a:pPr>
            <a:r>
              <a:rPr lang="en-US" altLang="zh-TW" smtClean="0">
                <a:solidFill>
                  <a:schemeClr val="bg1"/>
                </a:solidFill>
                <a:ea typeface="PMingLiU" pitchFamily="18" charset="-120"/>
              </a:rPr>
              <a:t>Higher product availability: Higher responsiveness, higher cost (low-cost efficiency).</a:t>
            </a:r>
          </a:p>
          <a:p>
            <a:pPr>
              <a:spcBef>
                <a:spcPts val="600"/>
              </a:spcBef>
              <a:spcAft>
                <a:spcPts val="600"/>
              </a:spcAft>
              <a:buClr>
                <a:srgbClr val="A50021"/>
              </a:buClr>
            </a:pPr>
            <a:r>
              <a:rPr lang="en-US" altLang="zh-TW" smtClean="0">
                <a:solidFill>
                  <a:schemeClr val="bg1"/>
                </a:solidFill>
                <a:ea typeface="PMingLiU" pitchFamily="18" charset="-120"/>
              </a:rPr>
              <a:t>Lower product availability: Reduced responsiveness, lower cost (high-cost efficiency).</a:t>
            </a:r>
          </a:p>
          <a:p>
            <a:pPr>
              <a:spcBef>
                <a:spcPts val="600"/>
              </a:spcBef>
              <a:spcAft>
                <a:spcPts val="600"/>
              </a:spcAft>
              <a:buClr>
                <a:srgbClr val="A50021"/>
              </a:buClr>
            </a:pPr>
            <a:r>
              <a:rPr lang="en-US" altLang="zh-TW" smtClean="0">
                <a:solidFill>
                  <a:schemeClr val="bg1"/>
                </a:solidFill>
                <a:ea typeface="PMingLiU" pitchFamily="18" charset="-120"/>
              </a:rPr>
              <a:t>Trade-off in determining the level of product availability:</a:t>
            </a:r>
          </a:p>
          <a:p>
            <a:pPr lvl="1">
              <a:spcBef>
                <a:spcPts val="600"/>
              </a:spcBef>
              <a:spcAft>
                <a:spcPts val="600"/>
              </a:spcAft>
              <a:buClr>
                <a:schemeClr val="tx2"/>
              </a:buClr>
            </a:pPr>
            <a:r>
              <a:rPr lang="en-US" altLang="zh-TW" smtClean="0">
                <a:solidFill>
                  <a:schemeClr val="bg1"/>
                </a:solidFill>
                <a:ea typeface="PMingLiU" pitchFamily="18" charset="-120"/>
              </a:rPr>
              <a:t>Cost of inventory to increase service level Vs loss from not serving the customers adequately.</a:t>
            </a:r>
            <a:endParaRPr lang="en-US" altLang="zh-TW" sz="2700" smtClean="0">
              <a:solidFill>
                <a:schemeClr val="bg1"/>
              </a:solidFill>
              <a:ea typeface="PMingLiU" pitchFamily="18" charset="-12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52400" y="133350"/>
            <a:ext cx="8610600" cy="857250"/>
          </a:xfrm>
        </p:spPr>
        <p:txBody>
          <a:bodyPr/>
          <a:lstStyle/>
          <a:p>
            <a:r>
              <a:rPr lang="en-US" altLang="zh-TW" sz="3800" smtClean="0">
                <a:ea typeface="PMingLiU" pitchFamily="18" charset="-120"/>
              </a:rPr>
              <a:t>Components of Inventory Decisions</a:t>
            </a:r>
          </a:p>
        </p:txBody>
      </p:sp>
      <p:sp>
        <p:nvSpPr>
          <p:cNvPr id="24579" name="Rectangle 3"/>
          <p:cNvSpPr>
            <a:spLocks noGrp="1" noChangeArrowheads="1"/>
          </p:cNvSpPr>
          <p:nvPr>
            <p:ph type="body" idx="1"/>
          </p:nvPr>
        </p:nvSpPr>
        <p:spPr>
          <a:xfrm>
            <a:off x="152400" y="1231900"/>
            <a:ext cx="8839200" cy="5092700"/>
          </a:xfrm>
        </p:spPr>
        <p:txBody>
          <a:bodyPr/>
          <a:lstStyle/>
          <a:p>
            <a:pPr>
              <a:spcBef>
                <a:spcPts val="600"/>
              </a:spcBef>
              <a:spcAft>
                <a:spcPts val="600"/>
              </a:spcAft>
              <a:buClr>
                <a:srgbClr val="A50021"/>
              </a:buClr>
            </a:pPr>
            <a:r>
              <a:rPr lang="en-US" altLang="zh-TW" smtClean="0">
                <a:solidFill>
                  <a:schemeClr val="bg1"/>
                </a:solidFill>
                <a:ea typeface="PMingLiU" pitchFamily="18" charset="-120"/>
              </a:rPr>
              <a:t>Overall trade-off:  Responsiveness versus efficiency</a:t>
            </a:r>
          </a:p>
          <a:p>
            <a:pPr lvl="1">
              <a:spcBef>
                <a:spcPts val="600"/>
              </a:spcBef>
              <a:spcAft>
                <a:spcPts val="600"/>
              </a:spcAft>
              <a:buClr>
                <a:schemeClr val="tx2"/>
              </a:buClr>
            </a:pPr>
            <a:r>
              <a:rPr lang="en-US" altLang="zh-TW" smtClean="0">
                <a:solidFill>
                  <a:schemeClr val="bg1"/>
                </a:solidFill>
                <a:ea typeface="PMingLiU" pitchFamily="18" charset="-120"/>
              </a:rPr>
              <a:t>More inventory:  greater responsiveness but greater cost.</a:t>
            </a:r>
          </a:p>
          <a:p>
            <a:pPr lvl="1">
              <a:spcBef>
                <a:spcPts val="600"/>
              </a:spcBef>
              <a:spcAft>
                <a:spcPts val="600"/>
              </a:spcAft>
              <a:buClr>
                <a:schemeClr val="tx2"/>
              </a:buClr>
            </a:pPr>
            <a:r>
              <a:rPr lang="en-US" altLang="zh-TW" smtClean="0">
                <a:solidFill>
                  <a:schemeClr val="bg1"/>
                </a:solidFill>
                <a:ea typeface="PMingLiU" pitchFamily="18" charset="-120"/>
              </a:rPr>
              <a:t>Less inventory:  lower cost but lower responsiveness.</a:t>
            </a:r>
            <a:endParaRPr lang="en-US" altLang="zh-TW" sz="2700" smtClean="0">
              <a:solidFill>
                <a:schemeClr val="bg1"/>
              </a:solidFill>
              <a:ea typeface="PMingLiU" pitchFamily="18" charset="-120"/>
            </a:endParaRPr>
          </a:p>
          <a:p>
            <a:pPr>
              <a:lnSpc>
                <a:spcPct val="150000"/>
              </a:lnSpc>
              <a:spcAft>
                <a:spcPct val="0"/>
              </a:spcAft>
              <a:buClr>
                <a:srgbClr val="A50021"/>
              </a:buClr>
            </a:pPr>
            <a:endParaRPr lang="en-US" altLang="zh-TW" smtClean="0">
              <a:solidFill>
                <a:schemeClr val="bg1"/>
              </a:solidFill>
              <a:ea typeface="PMingLiU" pitchFamily="18" charset="-12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304800" y="152400"/>
            <a:ext cx="8458200" cy="776288"/>
          </a:xfrm>
        </p:spPr>
        <p:txBody>
          <a:bodyPr/>
          <a:lstStyle/>
          <a:p>
            <a:r>
              <a:rPr lang="en-US" altLang="zh-TW" sz="4000" smtClean="0">
                <a:ea typeface="PMingLiU" pitchFamily="18" charset="-120"/>
              </a:rPr>
              <a:t>III. Transportation</a:t>
            </a:r>
          </a:p>
        </p:txBody>
      </p:sp>
      <p:sp>
        <p:nvSpPr>
          <p:cNvPr id="25603" name="Rectangle 3"/>
          <p:cNvSpPr>
            <a:spLocks noGrp="1" noChangeArrowheads="1"/>
          </p:cNvSpPr>
          <p:nvPr>
            <p:ph type="body" idx="1"/>
          </p:nvPr>
        </p:nvSpPr>
        <p:spPr>
          <a:xfrm>
            <a:off x="0" y="1274763"/>
            <a:ext cx="9144000" cy="5583237"/>
          </a:xfrm>
        </p:spPr>
        <p:txBody>
          <a:bodyPr/>
          <a:lstStyle/>
          <a:p>
            <a:pPr>
              <a:lnSpc>
                <a:spcPct val="110000"/>
              </a:lnSpc>
              <a:spcBef>
                <a:spcPts val="400"/>
              </a:spcBef>
              <a:spcAft>
                <a:spcPts val="400"/>
              </a:spcAft>
              <a:buClr>
                <a:srgbClr val="A50021"/>
              </a:buClr>
            </a:pPr>
            <a:r>
              <a:rPr lang="en-US" altLang="zh-TW" smtClean="0">
                <a:solidFill>
                  <a:schemeClr val="bg1"/>
                </a:solidFill>
                <a:ea typeface="PMingLiU" pitchFamily="18" charset="-120"/>
              </a:rPr>
              <a:t>Role in the supply chain - Moving products from point to point in supply chain.</a:t>
            </a:r>
          </a:p>
          <a:p>
            <a:pPr>
              <a:lnSpc>
                <a:spcPct val="110000"/>
              </a:lnSpc>
              <a:spcBef>
                <a:spcPts val="400"/>
              </a:spcBef>
              <a:spcAft>
                <a:spcPts val="400"/>
              </a:spcAft>
              <a:buClr>
                <a:srgbClr val="A50021"/>
              </a:buClr>
            </a:pPr>
            <a:r>
              <a:rPr lang="en-US" altLang="zh-TW" smtClean="0">
                <a:solidFill>
                  <a:schemeClr val="bg1"/>
                </a:solidFill>
                <a:ea typeface="PMingLiU" pitchFamily="18" charset="-120"/>
              </a:rPr>
              <a:t>Role in the competitive strategy</a:t>
            </a:r>
          </a:p>
          <a:p>
            <a:pPr lvl="1">
              <a:lnSpc>
                <a:spcPct val="110000"/>
              </a:lnSpc>
              <a:spcBef>
                <a:spcPts val="400"/>
              </a:spcBef>
              <a:spcAft>
                <a:spcPts val="400"/>
              </a:spcAft>
              <a:buClr>
                <a:schemeClr val="tx2"/>
              </a:buClr>
            </a:pPr>
            <a:r>
              <a:rPr lang="en-US" altLang="zh-TW" sz="2700" smtClean="0">
                <a:solidFill>
                  <a:schemeClr val="bg1"/>
                </a:solidFill>
                <a:ea typeface="PMingLiU" pitchFamily="18" charset="-120"/>
              </a:rPr>
              <a:t>Transportation choices have a large impact on SC responsiveness and efficiency.</a:t>
            </a:r>
          </a:p>
          <a:p>
            <a:pPr lvl="1">
              <a:lnSpc>
                <a:spcPct val="110000"/>
              </a:lnSpc>
              <a:spcBef>
                <a:spcPts val="400"/>
              </a:spcBef>
              <a:spcAft>
                <a:spcPts val="400"/>
              </a:spcAft>
              <a:buClr>
                <a:schemeClr val="tx2"/>
              </a:buClr>
            </a:pPr>
            <a:r>
              <a:rPr lang="en-US" altLang="zh-TW" sz="2700" smtClean="0">
                <a:solidFill>
                  <a:schemeClr val="bg1"/>
                </a:solidFill>
                <a:ea typeface="PMingLiU" pitchFamily="18" charset="-120"/>
              </a:rPr>
              <a:t>For customers requiring higher responsiveness, firms need to use faster transportation</a:t>
            </a:r>
          </a:p>
          <a:p>
            <a:pPr lvl="1">
              <a:lnSpc>
                <a:spcPct val="110000"/>
              </a:lnSpc>
              <a:spcBef>
                <a:spcPts val="400"/>
              </a:spcBef>
              <a:spcAft>
                <a:spcPts val="400"/>
              </a:spcAft>
              <a:buClr>
                <a:schemeClr val="tx2"/>
              </a:buClr>
            </a:pPr>
            <a:r>
              <a:rPr lang="en-US" altLang="zh-TW" sz="2700" smtClean="0">
                <a:solidFill>
                  <a:schemeClr val="bg1"/>
                </a:solidFill>
                <a:ea typeface="PMingLiU" pitchFamily="18" charset="-120"/>
              </a:rPr>
              <a:t>For price conscious customers, slower transportation option could be used.</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304800" y="152400"/>
            <a:ext cx="8458200" cy="776288"/>
          </a:xfrm>
        </p:spPr>
        <p:txBody>
          <a:bodyPr/>
          <a:lstStyle/>
          <a:p>
            <a:r>
              <a:rPr lang="en-US" altLang="zh-TW" sz="4000" smtClean="0">
                <a:ea typeface="PMingLiU" pitchFamily="18" charset="-120"/>
              </a:rPr>
              <a:t>III. Transportation</a:t>
            </a:r>
          </a:p>
        </p:txBody>
      </p:sp>
      <p:sp>
        <p:nvSpPr>
          <p:cNvPr id="26627" name="Rectangle 3"/>
          <p:cNvSpPr>
            <a:spLocks noGrp="1" noChangeArrowheads="1"/>
          </p:cNvSpPr>
          <p:nvPr>
            <p:ph type="body" idx="1"/>
          </p:nvPr>
        </p:nvSpPr>
        <p:spPr>
          <a:xfrm>
            <a:off x="0" y="1274763"/>
            <a:ext cx="9144000" cy="5583237"/>
          </a:xfrm>
        </p:spPr>
        <p:txBody>
          <a:bodyPr/>
          <a:lstStyle/>
          <a:p>
            <a:pPr>
              <a:lnSpc>
                <a:spcPct val="110000"/>
              </a:lnSpc>
              <a:spcBef>
                <a:spcPts val="600"/>
              </a:spcBef>
              <a:spcAft>
                <a:spcPts val="600"/>
              </a:spcAft>
              <a:buClr>
                <a:schemeClr val="tx2"/>
              </a:buClr>
            </a:pPr>
            <a:r>
              <a:rPr lang="en-US" altLang="zh-TW" sz="2900" smtClean="0">
                <a:solidFill>
                  <a:schemeClr val="bg1"/>
                </a:solidFill>
                <a:ea typeface="PMingLiU" pitchFamily="18" charset="-120"/>
              </a:rPr>
              <a:t>A firm may use both inventory and transportation to increase responsiveness or efficiency.</a:t>
            </a:r>
          </a:p>
          <a:p>
            <a:pPr>
              <a:lnSpc>
                <a:spcPct val="110000"/>
              </a:lnSpc>
              <a:spcBef>
                <a:spcPts val="600"/>
              </a:spcBef>
              <a:spcAft>
                <a:spcPts val="600"/>
              </a:spcAft>
              <a:buClr>
                <a:schemeClr val="tx2"/>
              </a:buClr>
            </a:pPr>
            <a:r>
              <a:rPr lang="en-US" altLang="zh-TW" sz="2900" smtClean="0">
                <a:solidFill>
                  <a:schemeClr val="bg1"/>
                </a:solidFill>
                <a:ea typeface="PMingLiU" pitchFamily="18" charset="-120"/>
              </a:rPr>
              <a:t>Faster transportation allows greater responsiveness but lower efficiency.</a:t>
            </a:r>
          </a:p>
          <a:p>
            <a:pPr lvl="1">
              <a:lnSpc>
                <a:spcPct val="110000"/>
              </a:lnSpc>
              <a:spcBef>
                <a:spcPts val="600"/>
              </a:spcBef>
              <a:spcAft>
                <a:spcPts val="600"/>
              </a:spcAft>
              <a:buClr>
                <a:srgbClr val="CC00CC"/>
              </a:buClr>
              <a:buSzTx/>
            </a:pPr>
            <a:r>
              <a:rPr lang="en-US" altLang="zh-TW" sz="2800" smtClean="0">
                <a:solidFill>
                  <a:schemeClr val="bg1"/>
                </a:solidFill>
                <a:ea typeface="PMingLiU" pitchFamily="18" charset="-120"/>
              </a:rPr>
              <a:t> A company can use FedEx or UPS (faster transportation/delivery mode) to enhance its SC responsiveness with less cost efficiency associated with high costs of using such a mode.</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304800" y="138113"/>
            <a:ext cx="8458200" cy="776287"/>
          </a:xfrm>
        </p:spPr>
        <p:txBody>
          <a:bodyPr/>
          <a:lstStyle/>
          <a:p>
            <a:r>
              <a:rPr lang="en-US" altLang="zh-TW" sz="4000" smtClean="0">
                <a:ea typeface="PMingLiU" pitchFamily="18" charset="-120"/>
              </a:rPr>
              <a:t>III. Transportation</a:t>
            </a:r>
          </a:p>
        </p:txBody>
      </p:sp>
      <p:sp>
        <p:nvSpPr>
          <p:cNvPr id="27651" name="Rectangle 3"/>
          <p:cNvSpPr>
            <a:spLocks noGrp="1" noChangeArrowheads="1"/>
          </p:cNvSpPr>
          <p:nvPr>
            <p:ph type="body" idx="1"/>
          </p:nvPr>
        </p:nvSpPr>
        <p:spPr>
          <a:xfrm>
            <a:off x="0" y="1274763"/>
            <a:ext cx="9144000" cy="5278437"/>
          </a:xfrm>
        </p:spPr>
        <p:txBody>
          <a:bodyPr/>
          <a:lstStyle/>
          <a:p>
            <a:pPr>
              <a:lnSpc>
                <a:spcPct val="115000"/>
              </a:lnSpc>
              <a:spcBef>
                <a:spcPts val="300"/>
              </a:spcBef>
              <a:spcAft>
                <a:spcPts val="300"/>
              </a:spcAft>
              <a:buClr>
                <a:srgbClr val="A50021"/>
              </a:buClr>
            </a:pPr>
            <a:r>
              <a:rPr lang="en-US" altLang="zh-TW" smtClean="0">
                <a:solidFill>
                  <a:schemeClr val="bg1"/>
                </a:solidFill>
                <a:ea typeface="PMingLiU" pitchFamily="18" charset="-120"/>
              </a:rPr>
              <a:t>Though this practice enhances responsiveness, it also reduces the cost efficiency (through increased cost).</a:t>
            </a:r>
          </a:p>
          <a:p>
            <a:pPr>
              <a:lnSpc>
                <a:spcPct val="115000"/>
              </a:lnSpc>
              <a:spcBef>
                <a:spcPts val="300"/>
              </a:spcBef>
              <a:spcAft>
                <a:spcPts val="300"/>
              </a:spcAft>
              <a:buClr>
                <a:srgbClr val="A50021"/>
              </a:buClr>
            </a:pPr>
            <a:r>
              <a:rPr lang="en-US" altLang="zh-TW" smtClean="0">
                <a:solidFill>
                  <a:schemeClr val="bg1"/>
                </a:solidFill>
                <a:ea typeface="PMingLiU" pitchFamily="18" charset="-120"/>
              </a:rPr>
              <a:t>The same company can use normal delivery mode to increase cost efficiency (reduced responsiveness).</a:t>
            </a:r>
          </a:p>
          <a:p>
            <a:pPr>
              <a:lnSpc>
                <a:spcPct val="115000"/>
              </a:lnSpc>
              <a:spcBef>
                <a:spcPts val="300"/>
              </a:spcBef>
              <a:spcAft>
                <a:spcPts val="300"/>
              </a:spcAft>
              <a:buClr>
                <a:srgbClr val="A50021"/>
              </a:buClr>
            </a:pPr>
            <a:r>
              <a:rPr lang="en-US" altLang="zh-TW" smtClean="0">
                <a:solidFill>
                  <a:schemeClr val="bg1"/>
                </a:solidFill>
                <a:ea typeface="PMingLiU" pitchFamily="18" charset="-120"/>
              </a:rPr>
              <a:t>Also affects inventory and facilities</a:t>
            </a:r>
          </a:p>
          <a:p>
            <a:pPr lvl="1">
              <a:lnSpc>
                <a:spcPct val="115000"/>
              </a:lnSpc>
              <a:spcBef>
                <a:spcPts val="300"/>
              </a:spcBef>
              <a:spcAft>
                <a:spcPts val="300"/>
              </a:spcAft>
              <a:buClr>
                <a:schemeClr val="tx2"/>
              </a:buClr>
            </a:pPr>
            <a:r>
              <a:rPr lang="en-US" altLang="zh-TW" sz="2700" smtClean="0">
                <a:solidFill>
                  <a:schemeClr val="bg1"/>
                </a:solidFill>
                <a:ea typeface="PMingLiU" pitchFamily="18" charset="-120"/>
              </a:rPr>
              <a:t>Type of transportation influences inventory levels and facility locations in supply chains.</a:t>
            </a:r>
          </a:p>
          <a:p>
            <a:pPr lvl="1">
              <a:lnSpc>
                <a:spcPct val="115000"/>
              </a:lnSpc>
              <a:spcBef>
                <a:spcPts val="300"/>
              </a:spcBef>
              <a:spcAft>
                <a:spcPts val="300"/>
              </a:spcAft>
              <a:buClr>
                <a:schemeClr val="tx2"/>
              </a:buClr>
            </a:pPr>
            <a:r>
              <a:rPr lang="en-US" altLang="zh-TW" sz="2700" smtClean="0">
                <a:solidFill>
                  <a:schemeClr val="bg1"/>
                </a:solidFill>
                <a:ea typeface="PMingLiU" pitchFamily="18" charset="-120"/>
              </a:rPr>
              <a:t>Dell flies in some components from Asia because it allows the company to lower the level of inventory it holds.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52400" y="438150"/>
            <a:ext cx="8991600" cy="476250"/>
          </a:xfrm>
        </p:spPr>
        <p:txBody>
          <a:bodyPr/>
          <a:lstStyle/>
          <a:p>
            <a:r>
              <a:rPr lang="en-US" altLang="zh-TW" sz="4400" dirty="0" smtClean="0">
                <a:ea typeface="PMingLiU" pitchFamily="18" charset="-120"/>
              </a:rPr>
              <a:t>Role in the Competitive Strategy</a:t>
            </a:r>
          </a:p>
        </p:txBody>
      </p:sp>
      <p:sp>
        <p:nvSpPr>
          <p:cNvPr id="28675" name="Rectangle 3"/>
          <p:cNvSpPr>
            <a:spLocks noGrp="1" noChangeArrowheads="1"/>
          </p:cNvSpPr>
          <p:nvPr>
            <p:ph type="body" idx="1"/>
          </p:nvPr>
        </p:nvSpPr>
        <p:spPr>
          <a:xfrm>
            <a:off x="0" y="1231900"/>
            <a:ext cx="9144000" cy="5092700"/>
          </a:xfrm>
        </p:spPr>
        <p:txBody>
          <a:bodyPr/>
          <a:lstStyle/>
          <a:p>
            <a:pPr>
              <a:lnSpc>
                <a:spcPct val="120000"/>
              </a:lnSpc>
              <a:spcBef>
                <a:spcPts val="600"/>
              </a:spcBef>
              <a:spcAft>
                <a:spcPts val="600"/>
              </a:spcAft>
              <a:buClr>
                <a:srgbClr val="A50021"/>
              </a:buClr>
            </a:pPr>
            <a:r>
              <a:rPr lang="en-US" altLang="zh-TW" dirty="0" smtClean="0">
                <a:solidFill>
                  <a:schemeClr val="bg1"/>
                </a:solidFill>
                <a:ea typeface="PMingLiU" pitchFamily="18" charset="-120"/>
              </a:rPr>
              <a:t>If responsiveness is a strategic competitive priority, then faster transportation modes can provide greater responsiveness to customers who are willing to pay for it.</a:t>
            </a:r>
          </a:p>
          <a:p>
            <a:pPr>
              <a:lnSpc>
                <a:spcPct val="120000"/>
              </a:lnSpc>
              <a:spcBef>
                <a:spcPts val="600"/>
              </a:spcBef>
              <a:spcAft>
                <a:spcPts val="600"/>
              </a:spcAft>
              <a:buClr>
                <a:srgbClr val="A50021"/>
              </a:buClr>
            </a:pPr>
            <a:r>
              <a:rPr lang="en-US" altLang="zh-TW" dirty="0" smtClean="0">
                <a:solidFill>
                  <a:schemeClr val="bg1"/>
                </a:solidFill>
                <a:ea typeface="PMingLiU" pitchFamily="18" charset="-120"/>
              </a:rPr>
              <a:t>Can also use slower transportation modes for customers whose priority is price (cost).</a:t>
            </a:r>
          </a:p>
          <a:p>
            <a:pPr>
              <a:lnSpc>
                <a:spcPct val="120000"/>
              </a:lnSpc>
              <a:spcBef>
                <a:spcPts val="600"/>
              </a:spcBef>
              <a:spcAft>
                <a:spcPts val="600"/>
              </a:spcAft>
              <a:buClr>
                <a:srgbClr val="A50021"/>
              </a:buClr>
            </a:pPr>
            <a:r>
              <a:rPr lang="en-US" altLang="zh-TW" dirty="0" smtClean="0">
                <a:solidFill>
                  <a:schemeClr val="bg1"/>
                </a:solidFill>
                <a:ea typeface="PMingLiU" pitchFamily="18" charset="-120"/>
              </a:rPr>
              <a:t>Can also consider both inventory and transportation to find the right balance.</a:t>
            </a:r>
          </a:p>
          <a:p>
            <a:pPr>
              <a:lnSpc>
                <a:spcPct val="120000"/>
              </a:lnSpc>
              <a:spcBef>
                <a:spcPts val="600"/>
              </a:spcBef>
              <a:spcAft>
                <a:spcPts val="600"/>
              </a:spcAft>
              <a:buClr>
                <a:srgbClr val="A50021"/>
              </a:buClr>
            </a:pPr>
            <a:r>
              <a:rPr lang="en-US" altLang="zh-TW" dirty="0" smtClean="0">
                <a:solidFill>
                  <a:schemeClr val="bg1"/>
                </a:solidFill>
                <a:ea typeface="PMingLiU" pitchFamily="18" charset="-120"/>
              </a:rPr>
              <a:t>Example: Laura Ashley, Amazon.com</a:t>
            </a:r>
          </a:p>
        </p:txBody>
      </p:sp>
    </p:spTree>
  </p:cSld>
  <p:clrMapOvr>
    <a:masterClrMapping/>
  </p:clrMapOvr>
  <p:transition>
    <p:cove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228600" y="152400"/>
            <a:ext cx="8763000" cy="628650"/>
          </a:xfrm>
        </p:spPr>
        <p:txBody>
          <a:bodyPr/>
          <a:lstStyle/>
          <a:p>
            <a:r>
              <a:rPr lang="en-US" altLang="zh-TW" sz="3300" dirty="0" smtClean="0">
                <a:ea typeface="PMingLiU" pitchFamily="18" charset="-120"/>
              </a:rPr>
              <a:t>Components of Transportation Decisions</a:t>
            </a:r>
          </a:p>
        </p:txBody>
      </p:sp>
      <p:sp>
        <p:nvSpPr>
          <p:cNvPr id="29699" name="Rectangle 3"/>
          <p:cNvSpPr>
            <a:spLocks noGrp="1" noChangeArrowheads="1"/>
          </p:cNvSpPr>
          <p:nvPr>
            <p:ph type="body" idx="1"/>
          </p:nvPr>
        </p:nvSpPr>
        <p:spPr>
          <a:xfrm>
            <a:off x="381000" y="1231900"/>
            <a:ext cx="8305800" cy="5092700"/>
          </a:xfrm>
        </p:spPr>
        <p:txBody>
          <a:bodyPr/>
          <a:lstStyle/>
          <a:p>
            <a:pPr marL="342900" lvl="1" indent="-342900">
              <a:spcBef>
                <a:spcPts val="600"/>
              </a:spcBef>
              <a:spcAft>
                <a:spcPts val="600"/>
              </a:spcAft>
              <a:buClr>
                <a:srgbClr val="A50021"/>
              </a:buClr>
              <a:buSzPct val="75000"/>
              <a:buFont typeface="Wingdings" pitchFamily="2" charset="2"/>
              <a:buChar char="v"/>
            </a:pPr>
            <a:r>
              <a:rPr lang="en-US" altLang="en-US" sz="2800" b="1" smtClean="0">
                <a:solidFill>
                  <a:srgbClr val="FFFF99"/>
                </a:solidFill>
              </a:rPr>
              <a:t>Design of Transportation Network:</a:t>
            </a:r>
            <a:r>
              <a:rPr lang="en-US" altLang="en-US" sz="2800" b="1" smtClean="0">
                <a:solidFill>
                  <a:schemeClr val="bg1"/>
                </a:solidFill>
              </a:rPr>
              <a:t> </a:t>
            </a:r>
            <a:r>
              <a:rPr lang="en-US" altLang="en-US" sz="2800" smtClean="0">
                <a:solidFill>
                  <a:schemeClr val="bg1"/>
                </a:solidFill>
              </a:rPr>
              <a:t>Transportation network is a collection of transportation modes, locations and routes along which product can be shipped.</a:t>
            </a:r>
          </a:p>
          <a:p>
            <a:pPr>
              <a:spcBef>
                <a:spcPts val="600"/>
              </a:spcBef>
              <a:spcAft>
                <a:spcPts val="600"/>
              </a:spcAft>
              <a:buClr>
                <a:srgbClr val="A50021"/>
              </a:buClr>
            </a:pPr>
            <a:r>
              <a:rPr lang="en-US" altLang="en-US" smtClean="0">
                <a:solidFill>
                  <a:schemeClr val="bg1"/>
                </a:solidFill>
              </a:rPr>
              <a:t>Route and network selection</a:t>
            </a:r>
          </a:p>
          <a:p>
            <a:pPr marL="342900" lvl="1" indent="-342900">
              <a:spcBef>
                <a:spcPts val="600"/>
              </a:spcBef>
              <a:spcAft>
                <a:spcPts val="600"/>
              </a:spcAft>
              <a:buClr>
                <a:schemeClr val="tx2"/>
              </a:buClr>
            </a:pPr>
            <a:r>
              <a:rPr lang="en-US" altLang="en-US" smtClean="0">
                <a:solidFill>
                  <a:schemeClr val="bg1"/>
                </a:solidFill>
              </a:rPr>
              <a:t>Route: Path along which a product is shipped</a:t>
            </a:r>
          </a:p>
          <a:p>
            <a:pPr marL="342900" lvl="1" indent="-342900">
              <a:spcBef>
                <a:spcPts val="600"/>
              </a:spcBef>
              <a:spcAft>
                <a:spcPts val="600"/>
              </a:spcAft>
              <a:buClr>
                <a:schemeClr val="tx2"/>
              </a:buClr>
            </a:pPr>
            <a:r>
              <a:rPr lang="en-US" altLang="en-US" smtClean="0">
                <a:solidFill>
                  <a:schemeClr val="bg1"/>
                </a:solidFill>
              </a:rPr>
              <a:t>Delivery directly from supply source to consumer or through intermediate collection points.</a:t>
            </a:r>
          </a:p>
          <a:p>
            <a:pPr marL="342900" lvl="1" indent="-342900">
              <a:spcBef>
                <a:spcPts val="600"/>
              </a:spcBef>
              <a:spcAft>
                <a:spcPts val="600"/>
              </a:spcAft>
              <a:buClr>
                <a:schemeClr val="tx2"/>
              </a:buClr>
            </a:pPr>
            <a:r>
              <a:rPr lang="en-US" altLang="en-US" smtClean="0">
                <a:solidFill>
                  <a:schemeClr val="bg1"/>
                </a:solidFill>
              </a:rPr>
              <a:t>Decisions also include whether it is multiple supply/demand points in single/multiple run.</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28600" y="247650"/>
            <a:ext cx="8915400" cy="590550"/>
          </a:xfrm>
        </p:spPr>
        <p:txBody>
          <a:bodyPr/>
          <a:lstStyle/>
          <a:p>
            <a:r>
              <a:rPr lang="en-US" altLang="zh-TW" sz="3300" smtClean="0">
                <a:ea typeface="PMingLiU" pitchFamily="18" charset="-120"/>
              </a:rPr>
              <a:t>Components of Transportation Decisions</a:t>
            </a:r>
          </a:p>
        </p:txBody>
      </p:sp>
      <p:sp>
        <p:nvSpPr>
          <p:cNvPr id="30723" name="Rectangle 3"/>
          <p:cNvSpPr>
            <a:spLocks noGrp="1" noChangeArrowheads="1"/>
          </p:cNvSpPr>
          <p:nvPr>
            <p:ph type="body" idx="1"/>
          </p:nvPr>
        </p:nvSpPr>
        <p:spPr>
          <a:xfrm>
            <a:off x="152400" y="1231900"/>
            <a:ext cx="8991600" cy="5092700"/>
          </a:xfrm>
        </p:spPr>
        <p:txBody>
          <a:bodyPr/>
          <a:lstStyle/>
          <a:p>
            <a:pPr>
              <a:lnSpc>
                <a:spcPct val="150000"/>
              </a:lnSpc>
              <a:spcBef>
                <a:spcPts val="600"/>
              </a:spcBef>
              <a:spcAft>
                <a:spcPts val="600"/>
              </a:spcAft>
              <a:buClr>
                <a:srgbClr val="A50021"/>
              </a:buClr>
            </a:pPr>
            <a:r>
              <a:rPr lang="en-US" altLang="zh-TW" b="1" smtClean="0">
                <a:solidFill>
                  <a:schemeClr val="bg1"/>
                </a:solidFill>
                <a:ea typeface="PMingLiU" pitchFamily="18" charset="-120"/>
              </a:rPr>
              <a:t>Choice of Transportation Mode:</a:t>
            </a:r>
          </a:p>
          <a:p>
            <a:pPr lvl="1">
              <a:lnSpc>
                <a:spcPct val="150000"/>
              </a:lnSpc>
              <a:spcBef>
                <a:spcPts val="600"/>
              </a:spcBef>
              <a:spcAft>
                <a:spcPts val="600"/>
              </a:spcAft>
              <a:buClr>
                <a:schemeClr val="tx2"/>
              </a:buClr>
            </a:pPr>
            <a:r>
              <a:rPr lang="en-US" altLang="zh-TW" smtClean="0">
                <a:solidFill>
                  <a:schemeClr val="bg1"/>
                </a:solidFill>
                <a:ea typeface="PMingLiU" pitchFamily="18" charset="-120"/>
              </a:rPr>
              <a:t>Air, truck, rail, ship, pipeline, electronic transportation</a:t>
            </a:r>
          </a:p>
          <a:p>
            <a:pPr lvl="1">
              <a:lnSpc>
                <a:spcPct val="150000"/>
              </a:lnSpc>
              <a:spcBef>
                <a:spcPts val="600"/>
              </a:spcBef>
              <a:spcAft>
                <a:spcPts val="600"/>
              </a:spcAft>
              <a:buClr>
                <a:schemeClr val="tx2"/>
              </a:buClr>
            </a:pPr>
            <a:r>
              <a:rPr lang="en-US" altLang="zh-TW" smtClean="0">
                <a:solidFill>
                  <a:schemeClr val="bg1"/>
                </a:solidFill>
                <a:ea typeface="PMingLiU" pitchFamily="18" charset="-120"/>
              </a:rPr>
              <a:t>Vary in cost, speed, size of shipment, flexibility</a:t>
            </a:r>
          </a:p>
          <a:p>
            <a:pPr>
              <a:lnSpc>
                <a:spcPct val="150000"/>
              </a:lnSpc>
              <a:spcBef>
                <a:spcPts val="600"/>
              </a:spcBef>
              <a:spcAft>
                <a:spcPts val="600"/>
              </a:spcAft>
              <a:buClr>
                <a:srgbClr val="A50021"/>
              </a:buClr>
            </a:pPr>
            <a:r>
              <a:rPr lang="en-US" altLang="zh-TW" smtClean="0">
                <a:solidFill>
                  <a:schemeClr val="bg1"/>
                </a:solidFill>
                <a:ea typeface="PMingLiU" pitchFamily="18" charset="-120"/>
              </a:rPr>
              <a:t>Whether to outsource or keep it in-house?</a:t>
            </a:r>
          </a:p>
          <a:p>
            <a:pPr>
              <a:lnSpc>
                <a:spcPct val="150000"/>
              </a:lnSpc>
              <a:spcBef>
                <a:spcPts val="600"/>
              </a:spcBef>
              <a:spcAft>
                <a:spcPts val="600"/>
              </a:spcAft>
              <a:buClr>
                <a:srgbClr val="A50021"/>
              </a:buClr>
            </a:pPr>
            <a:r>
              <a:rPr lang="en-US" altLang="zh-TW" smtClean="0">
                <a:solidFill>
                  <a:schemeClr val="bg1"/>
                </a:solidFill>
                <a:ea typeface="PMingLiU" pitchFamily="18" charset="-120"/>
              </a:rPr>
              <a:t>Overall trade-off: Responsiveness versus efficiency.</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381000" y="252413"/>
            <a:ext cx="8458200" cy="585787"/>
          </a:xfrm>
        </p:spPr>
        <p:txBody>
          <a:bodyPr/>
          <a:lstStyle/>
          <a:p>
            <a:r>
              <a:rPr lang="en-US" altLang="zh-TW" sz="4000" smtClean="0">
                <a:ea typeface="PMingLiU" pitchFamily="18" charset="-120"/>
              </a:rPr>
              <a:t>IV. Information</a:t>
            </a:r>
          </a:p>
        </p:txBody>
      </p:sp>
      <p:sp>
        <p:nvSpPr>
          <p:cNvPr id="32771" name="Rectangle 3"/>
          <p:cNvSpPr>
            <a:spLocks noGrp="1" noChangeArrowheads="1"/>
          </p:cNvSpPr>
          <p:nvPr>
            <p:ph type="body" idx="1"/>
          </p:nvPr>
        </p:nvSpPr>
        <p:spPr>
          <a:xfrm>
            <a:off x="152400" y="1274763"/>
            <a:ext cx="8991600" cy="4973637"/>
          </a:xfrm>
        </p:spPr>
        <p:txBody>
          <a:bodyPr/>
          <a:lstStyle/>
          <a:p>
            <a:pPr>
              <a:lnSpc>
                <a:spcPct val="120000"/>
              </a:lnSpc>
              <a:spcBef>
                <a:spcPts val="600"/>
              </a:spcBef>
              <a:spcAft>
                <a:spcPts val="600"/>
              </a:spcAft>
              <a:buClr>
                <a:srgbClr val="A50021"/>
              </a:buClr>
            </a:pPr>
            <a:r>
              <a:rPr lang="en-US" altLang="zh-TW" sz="3000" dirty="0" smtClean="0">
                <a:solidFill>
                  <a:schemeClr val="bg1"/>
                </a:solidFill>
                <a:ea typeface="PMingLiU" pitchFamily="18" charset="-120"/>
              </a:rPr>
              <a:t>Information</a:t>
            </a:r>
          </a:p>
          <a:p>
            <a:pPr lvl="1">
              <a:lnSpc>
                <a:spcPct val="120000"/>
              </a:lnSpc>
              <a:spcBef>
                <a:spcPts val="600"/>
              </a:spcBef>
              <a:spcAft>
                <a:spcPts val="600"/>
              </a:spcAft>
              <a:buClr>
                <a:schemeClr val="tx2"/>
              </a:buClr>
            </a:pPr>
            <a:r>
              <a:rPr lang="en-US" altLang="zh-TW" sz="2800" dirty="0" smtClean="0">
                <a:solidFill>
                  <a:schemeClr val="bg1"/>
                </a:solidFill>
                <a:ea typeface="PMingLiU" pitchFamily="18" charset="-120"/>
              </a:rPr>
              <a:t>Data regarding inventory, transportation, facilities throughout the supply chain.</a:t>
            </a:r>
          </a:p>
          <a:p>
            <a:pPr lvl="1">
              <a:lnSpc>
                <a:spcPct val="120000"/>
              </a:lnSpc>
              <a:spcBef>
                <a:spcPts val="600"/>
              </a:spcBef>
              <a:spcAft>
                <a:spcPts val="600"/>
              </a:spcAft>
              <a:buClr>
                <a:schemeClr val="tx2"/>
              </a:buClr>
            </a:pPr>
            <a:r>
              <a:rPr lang="en-US" altLang="zh-TW" sz="2800" dirty="0" smtClean="0">
                <a:solidFill>
                  <a:schemeClr val="bg1"/>
                </a:solidFill>
                <a:ea typeface="PMingLiU" pitchFamily="18" charset="-120"/>
              </a:rPr>
              <a:t>Potentially the biggest driver of supply chain performance.</a:t>
            </a:r>
          </a:p>
          <a:p>
            <a:pPr>
              <a:lnSpc>
                <a:spcPct val="120000"/>
              </a:lnSpc>
              <a:spcBef>
                <a:spcPts val="600"/>
              </a:spcBef>
              <a:spcAft>
                <a:spcPts val="600"/>
              </a:spcAft>
              <a:buClr>
                <a:srgbClr val="A50021"/>
              </a:buClr>
            </a:pPr>
            <a:r>
              <a:rPr lang="en-US" altLang="zh-TW" dirty="0" smtClean="0">
                <a:solidFill>
                  <a:schemeClr val="bg1"/>
                </a:solidFill>
                <a:ea typeface="PMingLiU" pitchFamily="18" charset="-120"/>
              </a:rPr>
              <a:t>Companies use information in supply chain to become more efficient and more responsive </a:t>
            </a:r>
            <a:r>
              <a:rPr lang="en-US" altLang="zh-TW" u="sng" dirty="0" smtClean="0">
                <a:solidFill>
                  <a:schemeClr val="bg1"/>
                </a:solidFill>
                <a:ea typeface="PMingLiU" pitchFamily="18" charset="-120"/>
              </a:rPr>
              <a:t>at the same time</a:t>
            </a:r>
            <a:r>
              <a:rPr lang="en-US" altLang="zh-TW" dirty="0" smtClean="0">
                <a:solidFill>
                  <a:schemeClr val="bg1"/>
                </a:solidFill>
                <a:ea typeface="PMingLiU" pitchFamily="18" charset="-120"/>
              </a:rPr>
              <a:t> (reduces the need for a trade-off).</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026"/>
          <p:cNvSpPr>
            <a:spLocks noGrp="1" noChangeArrowheads="1"/>
          </p:cNvSpPr>
          <p:nvPr>
            <p:ph type="title"/>
          </p:nvPr>
        </p:nvSpPr>
        <p:spPr>
          <a:xfrm>
            <a:off x="152400" y="247650"/>
            <a:ext cx="8839200" cy="666750"/>
          </a:xfrm>
        </p:spPr>
        <p:txBody>
          <a:bodyPr/>
          <a:lstStyle/>
          <a:p>
            <a:r>
              <a:rPr lang="en-US" altLang="zh-TW" sz="3800" smtClean="0">
                <a:ea typeface="PMingLiU" pitchFamily="18" charset="-120"/>
              </a:rPr>
              <a:t>Information: Role in the Supply Chain</a:t>
            </a:r>
          </a:p>
        </p:txBody>
      </p:sp>
      <p:sp>
        <p:nvSpPr>
          <p:cNvPr id="31747" name="Rectangle 1027"/>
          <p:cNvSpPr>
            <a:spLocks noGrp="1" noChangeArrowheads="1"/>
          </p:cNvSpPr>
          <p:nvPr>
            <p:ph type="body" idx="1"/>
          </p:nvPr>
        </p:nvSpPr>
        <p:spPr>
          <a:xfrm>
            <a:off x="0" y="1231900"/>
            <a:ext cx="9144000" cy="5321300"/>
          </a:xfrm>
        </p:spPr>
        <p:txBody>
          <a:bodyPr/>
          <a:lstStyle/>
          <a:p>
            <a:pPr>
              <a:lnSpc>
                <a:spcPct val="120000"/>
              </a:lnSpc>
              <a:spcBef>
                <a:spcPts val="300"/>
              </a:spcBef>
              <a:spcAft>
                <a:spcPts val="300"/>
              </a:spcAft>
              <a:buClr>
                <a:srgbClr val="A50021"/>
              </a:buClr>
            </a:pPr>
            <a:r>
              <a:rPr lang="en-US" altLang="zh-TW" smtClean="0">
                <a:solidFill>
                  <a:schemeClr val="bg1"/>
                </a:solidFill>
                <a:ea typeface="PMingLiU" pitchFamily="18" charset="-120"/>
              </a:rPr>
              <a:t>Information is a critical driver in supply chain as it influences every part of supply chain.</a:t>
            </a:r>
          </a:p>
          <a:p>
            <a:pPr>
              <a:lnSpc>
                <a:spcPct val="120000"/>
              </a:lnSpc>
              <a:spcBef>
                <a:spcPts val="300"/>
              </a:spcBef>
              <a:spcAft>
                <a:spcPts val="300"/>
              </a:spcAft>
              <a:buClr>
                <a:srgbClr val="A50021"/>
              </a:buClr>
            </a:pPr>
            <a:r>
              <a:rPr lang="en-US" altLang="zh-TW" smtClean="0">
                <a:solidFill>
                  <a:schemeClr val="bg1"/>
                </a:solidFill>
                <a:ea typeface="PMingLiU" pitchFamily="18" charset="-120"/>
              </a:rPr>
              <a:t>Information serves as the connection between various stages in the supply chain thereby:</a:t>
            </a:r>
          </a:p>
          <a:p>
            <a:pPr lvl="1">
              <a:lnSpc>
                <a:spcPct val="120000"/>
              </a:lnSpc>
              <a:spcBef>
                <a:spcPts val="300"/>
              </a:spcBef>
              <a:spcAft>
                <a:spcPts val="300"/>
              </a:spcAft>
              <a:buClr>
                <a:schemeClr val="tx2"/>
              </a:buClr>
            </a:pPr>
            <a:r>
              <a:rPr lang="en-US" altLang="zh-TW" sz="2700" smtClean="0">
                <a:solidFill>
                  <a:schemeClr val="bg1"/>
                </a:solidFill>
                <a:ea typeface="PMingLiU" pitchFamily="18" charset="-120"/>
              </a:rPr>
              <a:t>Allows co-ordination between stages and hence the ability to maximise total supply chain profitability.</a:t>
            </a:r>
          </a:p>
          <a:p>
            <a:pPr lvl="1">
              <a:lnSpc>
                <a:spcPct val="120000"/>
              </a:lnSpc>
              <a:spcBef>
                <a:spcPts val="300"/>
              </a:spcBef>
              <a:spcAft>
                <a:spcPts val="300"/>
              </a:spcAft>
              <a:buClr>
                <a:schemeClr val="tx2"/>
              </a:buClr>
            </a:pPr>
            <a:r>
              <a:rPr lang="en-US" altLang="zh-TW" sz="2700" smtClean="0">
                <a:solidFill>
                  <a:schemeClr val="bg1"/>
                </a:solidFill>
                <a:ea typeface="PMingLiU" pitchFamily="18" charset="-120"/>
              </a:rPr>
              <a:t>Information is also crucial to every stage in supply chain {Product design &amp; development, sourcing (procurement), manufacturing, distribution, etc}].</a:t>
            </a:r>
          </a:p>
        </p:txBody>
      </p:sp>
    </p:spTree>
  </p:cSld>
  <p:clrMapOvr>
    <a:masterClrMapping/>
  </p:clrMapOvr>
  <p:transition>
    <p:cove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idx="4294967295"/>
          </p:nvPr>
        </p:nvSpPr>
        <p:spPr>
          <a:xfrm>
            <a:off x="0" y="228600"/>
            <a:ext cx="9144000" cy="666750"/>
          </a:xfrm>
        </p:spPr>
        <p:txBody>
          <a:bodyPr/>
          <a:lstStyle/>
          <a:p>
            <a:r>
              <a:rPr lang="en-US" altLang="zh-TW" sz="3500" smtClean="0">
                <a:ea typeface="PMingLiU" pitchFamily="18" charset="-120"/>
              </a:rPr>
              <a:t>Information: Role in Competitive Strategy</a:t>
            </a:r>
          </a:p>
        </p:txBody>
      </p:sp>
      <p:sp>
        <p:nvSpPr>
          <p:cNvPr id="33795" name="Rectangle 3"/>
          <p:cNvSpPr>
            <a:spLocks noGrp="1" noChangeArrowheads="1"/>
          </p:cNvSpPr>
          <p:nvPr>
            <p:ph type="body" idx="4294967295"/>
          </p:nvPr>
        </p:nvSpPr>
        <p:spPr>
          <a:xfrm>
            <a:off x="152400" y="1231900"/>
            <a:ext cx="8991600" cy="5092700"/>
          </a:xfrm>
        </p:spPr>
        <p:txBody>
          <a:bodyPr/>
          <a:lstStyle/>
          <a:p>
            <a:pPr>
              <a:lnSpc>
                <a:spcPct val="125000"/>
              </a:lnSpc>
              <a:spcBef>
                <a:spcPts val="600"/>
              </a:spcBef>
              <a:spcAft>
                <a:spcPts val="600"/>
              </a:spcAft>
              <a:buClr>
                <a:srgbClr val="A50021"/>
              </a:buClr>
            </a:pPr>
            <a:r>
              <a:rPr lang="en-US" altLang="zh-TW" smtClean="0">
                <a:solidFill>
                  <a:schemeClr val="bg1"/>
                </a:solidFill>
                <a:ea typeface="PMingLiU" pitchFamily="18" charset="-120"/>
              </a:rPr>
              <a:t>Crucial to daily operation of each stage in a supply chain.</a:t>
            </a:r>
          </a:p>
          <a:p>
            <a:pPr lvl="1">
              <a:lnSpc>
                <a:spcPct val="125000"/>
              </a:lnSpc>
              <a:spcBef>
                <a:spcPts val="600"/>
              </a:spcBef>
              <a:spcAft>
                <a:spcPts val="600"/>
              </a:spcAft>
              <a:buClr>
                <a:schemeClr val="tx2"/>
              </a:buClr>
            </a:pPr>
            <a:r>
              <a:rPr lang="en-US" altLang="zh-TW" smtClean="0">
                <a:solidFill>
                  <a:schemeClr val="bg1"/>
                </a:solidFill>
                <a:ea typeface="PMingLiU" pitchFamily="18" charset="-120"/>
              </a:rPr>
              <a:t>Production scheduling uses information to produce right products.</a:t>
            </a:r>
          </a:p>
          <a:p>
            <a:pPr lvl="1">
              <a:lnSpc>
                <a:spcPct val="125000"/>
              </a:lnSpc>
              <a:spcBef>
                <a:spcPts val="600"/>
              </a:spcBef>
              <a:spcAft>
                <a:spcPts val="600"/>
              </a:spcAft>
              <a:buClr>
                <a:schemeClr val="tx2"/>
              </a:buClr>
            </a:pPr>
            <a:r>
              <a:rPr lang="en-US" altLang="zh-TW" smtClean="0">
                <a:solidFill>
                  <a:schemeClr val="bg1"/>
                </a:solidFill>
                <a:ea typeface="PMingLiU" pitchFamily="18" charset="-120"/>
              </a:rPr>
              <a:t>Warehouse management system uses it to build right amount of inventory.</a:t>
            </a:r>
          </a:p>
          <a:p>
            <a:pPr>
              <a:lnSpc>
                <a:spcPct val="125000"/>
              </a:lnSpc>
              <a:spcBef>
                <a:spcPts val="600"/>
              </a:spcBef>
              <a:spcAft>
                <a:spcPts val="600"/>
              </a:spcAft>
              <a:buClr>
                <a:srgbClr val="A50021"/>
              </a:buClr>
            </a:pPr>
            <a:r>
              <a:rPr lang="en-US" altLang="zh-TW" smtClean="0">
                <a:solidFill>
                  <a:schemeClr val="bg1"/>
                </a:solidFill>
                <a:ea typeface="PMingLiU" pitchFamily="18" charset="-120"/>
              </a:rPr>
              <a:t>The growth of various information systems (ERP, MRP, SAP, Oracle) is a testimony to their importance in competitive strategy.</a:t>
            </a:r>
          </a:p>
        </p:txBody>
      </p:sp>
    </p:spTree>
  </p:cSld>
  <p:clrMapOvr>
    <a:masterClrMapping/>
  </p:clrMapOvr>
  <p:transition>
    <p:cove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026"/>
          <p:cNvSpPr>
            <a:spLocks noGrp="1" noChangeArrowheads="1"/>
          </p:cNvSpPr>
          <p:nvPr>
            <p:ph type="title"/>
          </p:nvPr>
        </p:nvSpPr>
        <p:spPr>
          <a:xfrm>
            <a:off x="152400" y="247650"/>
            <a:ext cx="8991600" cy="666750"/>
          </a:xfrm>
        </p:spPr>
        <p:txBody>
          <a:bodyPr/>
          <a:lstStyle/>
          <a:p>
            <a:r>
              <a:rPr lang="en-US" altLang="zh-TW" sz="3800" smtClean="0">
                <a:ea typeface="PMingLiU" pitchFamily="18" charset="-120"/>
              </a:rPr>
              <a:t>Information: Role in the Supply Chain</a:t>
            </a:r>
          </a:p>
        </p:txBody>
      </p:sp>
      <p:sp>
        <p:nvSpPr>
          <p:cNvPr id="34819" name="Rectangle 1027"/>
          <p:cNvSpPr>
            <a:spLocks noGrp="1" noChangeArrowheads="1"/>
          </p:cNvSpPr>
          <p:nvPr>
            <p:ph type="body" idx="1"/>
          </p:nvPr>
        </p:nvSpPr>
        <p:spPr>
          <a:xfrm>
            <a:off x="152400" y="1231900"/>
            <a:ext cx="8991600" cy="5321300"/>
          </a:xfrm>
        </p:spPr>
        <p:txBody>
          <a:bodyPr/>
          <a:lstStyle/>
          <a:p>
            <a:pPr>
              <a:lnSpc>
                <a:spcPct val="130000"/>
              </a:lnSpc>
              <a:spcBef>
                <a:spcPts val="600"/>
              </a:spcBef>
              <a:spcAft>
                <a:spcPts val="600"/>
              </a:spcAft>
              <a:buClr>
                <a:srgbClr val="A50021"/>
              </a:buClr>
            </a:pPr>
            <a:r>
              <a:rPr lang="en-US" altLang="zh-TW" smtClean="0">
                <a:solidFill>
                  <a:schemeClr val="bg1"/>
                </a:solidFill>
                <a:ea typeface="PMingLiU" pitchFamily="18" charset="-120"/>
              </a:rPr>
              <a:t>What information is most valuable in reducing cost and responsiveness within supply chain?</a:t>
            </a:r>
          </a:p>
          <a:p>
            <a:pPr>
              <a:lnSpc>
                <a:spcPct val="130000"/>
              </a:lnSpc>
              <a:spcBef>
                <a:spcPts val="600"/>
              </a:spcBef>
              <a:spcAft>
                <a:spcPts val="600"/>
              </a:spcAft>
              <a:buClr>
                <a:srgbClr val="A50021"/>
              </a:buClr>
            </a:pPr>
            <a:r>
              <a:rPr lang="en-US" altLang="zh-TW" smtClean="0">
                <a:solidFill>
                  <a:schemeClr val="bg1"/>
                </a:solidFill>
                <a:ea typeface="PMingLiU" pitchFamily="18" charset="-120"/>
              </a:rPr>
              <a:t>This decision depends on supply chain structure and the market segments served.</a:t>
            </a:r>
          </a:p>
          <a:p>
            <a:pPr lvl="1">
              <a:lnSpc>
                <a:spcPct val="130000"/>
              </a:lnSpc>
              <a:spcBef>
                <a:spcPts val="600"/>
              </a:spcBef>
              <a:spcAft>
                <a:spcPts val="600"/>
              </a:spcAft>
              <a:buClr>
                <a:schemeClr val="tx2"/>
              </a:buClr>
            </a:pPr>
            <a:r>
              <a:rPr lang="en-US" altLang="zh-TW" smtClean="0">
                <a:solidFill>
                  <a:schemeClr val="bg1"/>
                </a:solidFill>
                <a:ea typeface="PMingLiU" pitchFamily="18" charset="-120"/>
              </a:rPr>
              <a:t>e-supply chains (amazon.com) , Dell – investment in IT.</a:t>
            </a:r>
          </a:p>
        </p:txBody>
      </p:sp>
    </p:spTree>
  </p:cSld>
  <p:clrMapOvr>
    <a:masterClrMapping/>
  </p:clrMapOvr>
  <p:transition>
    <p:cove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026"/>
          <p:cNvSpPr>
            <a:spLocks noGrp="1" noChangeArrowheads="1"/>
          </p:cNvSpPr>
          <p:nvPr>
            <p:ph type="title"/>
          </p:nvPr>
        </p:nvSpPr>
        <p:spPr>
          <a:xfrm>
            <a:off x="228600" y="247650"/>
            <a:ext cx="8763000" cy="666750"/>
          </a:xfrm>
        </p:spPr>
        <p:txBody>
          <a:bodyPr/>
          <a:lstStyle/>
          <a:p>
            <a:r>
              <a:rPr lang="en-US" altLang="zh-TW" sz="3700" smtClean="0">
                <a:ea typeface="PMingLiU" pitchFamily="18" charset="-120"/>
              </a:rPr>
              <a:t>Components of Information Decisions</a:t>
            </a:r>
          </a:p>
        </p:txBody>
      </p:sp>
      <p:sp>
        <p:nvSpPr>
          <p:cNvPr id="35843" name="Rectangle 1027"/>
          <p:cNvSpPr>
            <a:spLocks noGrp="1" noChangeArrowheads="1"/>
          </p:cNvSpPr>
          <p:nvPr>
            <p:ph type="body" idx="1"/>
          </p:nvPr>
        </p:nvSpPr>
        <p:spPr>
          <a:xfrm>
            <a:off x="152400" y="1231900"/>
            <a:ext cx="8991600" cy="5092700"/>
          </a:xfrm>
        </p:spPr>
        <p:txBody>
          <a:bodyPr/>
          <a:lstStyle/>
          <a:p>
            <a:pPr>
              <a:lnSpc>
                <a:spcPct val="120000"/>
              </a:lnSpc>
              <a:spcBef>
                <a:spcPts val="600"/>
              </a:spcBef>
              <a:spcAft>
                <a:spcPts val="600"/>
              </a:spcAft>
              <a:buClr>
                <a:srgbClr val="A50021"/>
              </a:buClr>
            </a:pPr>
            <a:r>
              <a:rPr lang="en-US" altLang="zh-TW" smtClean="0">
                <a:solidFill>
                  <a:schemeClr val="bg1"/>
                </a:solidFill>
                <a:ea typeface="PMingLiU" pitchFamily="18" charset="-120"/>
              </a:rPr>
              <a:t>Managers must determine whether the processes they are designing (sourcing, manufacturing, etc) are a part of push or pull phase in the chain.</a:t>
            </a:r>
          </a:p>
          <a:p>
            <a:pPr>
              <a:lnSpc>
                <a:spcPct val="120000"/>
              </a:lnSpc>
              <a:spcBef>
                <a:spcPts val="600"/>
              </a:spcBef>
              <a:spcAft>
                <a:spcPts val="600"/>
              </a:spcAft>
              <a:buClr>
                <a:srgbClr val="A50021"/>
              </a:buClr>
            </a:pPr>
            <a:r>
              <a:rPr lang="en-US" altLang="zh-TW" smtClean="0">
                <a:solidFill>
                  <a:schemeClr val="bg1"/>
                </a:solidFill>
                <a:ea typeface="PMingLiU" pitchFamily="18" charset="-120"/>
              </a:rPr>
              <a:t>Recall the push and pull phases in supply chain.</a:t>
            </a:r>
          </a:p>
          <a:p>
            <a:pPr>
              <a:lnSpc>
                <a:spcPct val="120000"/>
              </a:lnSpc>
              <a:spcBef>
                <a:spcPts val="600"/>
              </a:spcBef>
              <a:spcAft>
                <a:spcPts val="600"/>
              </a:spcAft>
              <a:buClr>
                <a:srgbClr val="A50021"/>
              </a:buClr>
            </a:pPr>
            <a:r>
              <a:rPr lang="en-US" altLang="zh-TW" smtClean="0">
                <a:solidFill>
                  <a:schemeClr val="bg1"/>
                </a:solidFill>
                <a:ea typeface="PMingLiU" pitchFamily="18" charset="-120"/>
              </a:rPr>
              <a:t>Push systems require information in the form of MRP (materials requirement planning) systems to take master production schedule.</a:t>
            </a:r>
          </a:p>
          <a:p>
            <a:pPr>
              <a:lnSpc>
                <a:spcPct val="120000"/>
              </a:lnSpc>
              <a:spcBef>
                <a:spcPts val="600"/>
              </a:spcBef>
              <a:spcAft>
                <a:spcPts val="600"/>
              </a:spcAft>
              <a:buClr>
                <a:srgbClr val="A50021"/>
              </a:buClr>
            </a:pPr>
            <a:r>
              <a:rPr lang="en-US" altLang="zh-TW" smtClean="0">
                <a:solidFill>
                  <a:schemeClr val="bg1"/>
                </a:solidFill>
                <a:ea typeface="PMingLiU" pitchFamily="18" charset="-120"/>
              </a:rPr>
              <a:t>Pull systems require information to be transmitted quickly throughout the supply chain.</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026"/>
          <p:cNvSpPr>
            <a:spLocks noGrp="1" noChangeArrowheads="1"/>
          </p:cNvSpPr>
          <p:nvPr>
            <p:ph type="title"/>
          </p:nvPr>
        </p:nvSpPr>
        <p:spPr>
          <a:xfrm>
            <a:off x="228600" y="247650"/>
            <a:ext cx="8763000" cy="590550"/>
          </a:xfrm>
        </p:spPr>
        <p:txBody>
          <a:bodyPr/>
          <a:lstStyle/>
          <a:p>
            <a:r>
              <a:rPr lang="en-US" altLang="zh-TW" sz="3700" smtClean="0">
                <a:ea typeface="PMingLiU" pitchFamily="18" charset="-120"/>
              </a:rPr>
              <a:t>Components of Information Decisions</a:t>
            </a:r>
          </a:p>
        </p:txBody>
      </p:sp>
      <p:sp>
        <p:nvSpPr>
          <p:cNvPr id="36867" name="Rectangle 1027"/>
          <p:cNvSpPr>
            <a:spLocks noGrp="1" noChangeArrowheads="1"/>
          </p:cNvSpPr>
          <p:nvPr>
            <p:ph type="body" idx="1"/>
          </p:nvPr>
        </p:nvSpPr>
        <p:spPr>
          <a:xfrm>
            <a:off x="152400" y="1231900"/>
            <a:ext cx="8991600" cy="5321300"/>
          </a:xfrm>
        </p:spPr>
        <p:txBody>
          <a:bodyPr/>
          <a:lstStyle/>
          <a:p>
            <a:pPr>
              <a:lnSpc>
                <a:spcPct val="115000"/>
              </a:lnSpc>
              <a:spcBef>
                <a:spcPts val="400"/>
              </a:spcBef>
              <a:spcAft>
                <a:spcPts val="400"/>
              </a:spcAft>
              <a:buClr>
                <a:srgbClr val="A50021"/>
              </a:buClr>
            </a:pPr>
            <a:r>
              <a:rPr lang="en-US" altLang="zh-TW" smtClean="0">
                <a:solidFill>
                  <a:schemeClr val="bg1"/>
                </a:solidFill>
                <a:ea typeface="PMingLiU" pitchFamily="18" charset="-120"/>
              </a:rPr>
              <a:t>Coordination and information sharing</a:t>
            </a:r>
          </a:p>
          <a:p>
            <a:pPr lvl="1">
              <a:lnSpc>
                <a:spcPct val="115000"/>
              </a:lnSpc>
              <a:spcBef>
                <a:spcPts val="400"/>
              </a:spcBef>
              <a:spcAft>
                <a:spcPts val="400"/>
              </a:spcAft>
              <a:buClr>
                <a:schemeClr val="tx2"/>
              </a:buClr>
            </a:pPr>
            <a:r>
              <a:rPr lang="en-US" altLang="zh-TW" sz="2700" smtClean="0">
                <a:solidFill>
                  <a:schemeClr val="bg1"/>
                </a:solidFill>
                <a:ea typeface="PMingLiU" pitchFamily="18" charset="-120"/>
              </a:rPr>
              <a:t>Information sharing is crucial to the success of supply chains.</a:t>
            </a:r>
          </a:p>
          <a:p>
            <a:pPr lvl="1">
              <a:lnSpc>
                <a:spcPct val="115000"/>
              </a:lnSpc>
              <a:spcBef>
                <a:spcPts val="400"/>
              </a:spcBef>
              <a:spcAft>
                <a:spcPts val="400"/>
              </a:spcAft>
              <a:buClr>
                <a:schemeClr val="tx2"/>
              </a:buClr>
            </a:pPr>
            <a:r>
              <a:rPr lang="en-US" altLang="zh-TW" sz="2700" smtClean="0">
                <a:solidFill>
                  <a:schemeClr val="bg1"/>
                </a:solidFill>
                <a:ea typeface="PMingLiU" pitchFamily="18" charset="-120"/>
              </a:rPr>
              <a:t>SC coordination occurs when all stages work toward the objective of maximising total supply chain profitability based on </a:t>
            </a:r>
            <a:r>
              <a:rPr lang="en-US" altLang="zh-TW" sz="2700" u="sng" smtClean="0">
                <a:solidFill>
                  <a:srgbClr val="FFFF99"/>
                </a:solidFill>
                <a:ea typeface="PMingLiU" pitchFamily="18" charset="-120"/>
              </a:rPr>
              <a:t>shared information</a:t>
            </a:r>
            <a:r>
              <a:rPr lang="en-US" altLang="zh-TW" sz="2700" smtClean="0">
                <a:solidFill>
                  <a:srgbClr val="FFFF99"/>
                </a:solidFill>
                <a:ea typeface="PMingLiU" pitchFamily="18" charset="-120"/>
              </a:rPr>
              <a:t>.</a:t>
            </a:r>
          </a:p>
          <a:p>
            <a:pPr lvl="1">
              <a:lnSpc>
                <a:spcPct val="115000"/>
              </a:lnSpc>
              <a:spcBef>
                <a:spcPts val="400"/>
              </a:spcBef>
              <a:spcAft>
                <a:spcPts val="400"/>
              </a:spcAft>
              <a:buClr>
                <a:schemeClr val="tx2"/>
              </a:buClr>
            </a:pPr>
            <a:r>
              <a:rPr lang="en-US" altLang="zh-TW" smtClean="0">
                <a:solidFill>
                  <a:schemeClr val="bg1"/>
                </a:solidFill>
                <a:ea typeface="PMingLiU" pitchFamily="18" charset="-120"/>
              </a:rPr>
              <a:t>Lack of coordination results in a loss of SC profit.</a:t>
            </a:r>
          </a:p>
          <a:p>
            <a:pPr lvl="2">
              <a:lnSpc>
                <a:spcPct val="115000"/>
              </a:lnSpc>
              <a:spcBef>
                <a:spcPts val="400"/>
              </a:spcBef>
              <a:spcAft>
                <a:spcPts val="400"/>
              </a:spcAft>
              <a:buClr>
                <a:srgbClr val="CC00CC"/>
              </a:buClr>
              <a:buSzTx/>
            </a:pPr>
            <a:r>
              <a:rPr lang="en-US" altLang="zh-TW" sz="2700" smtClean="0">
                <a:solidFill>
                  <a:schemeClr val="bg1"/>
                </a:solidFill>
                <a:ea typeface="PMingLiU" pitchFamily="18" charset="-120"/>
              </a:rPr>
              <a:t>Is a supplier needs to commence his production in</a:t>
            </a:r>
            <a:r>
              <a:rPr lang="en-US" altLang="zh-TW" sz="2700" smtClean="0">
                <a:ea typeface="PMingLiU" pitchFamily="18" charset="-120"/>
              </a:rPr>
              <a:t> </a:t>
            </a:r>
            <a:r>
              <a:rPr lang="en-US" altLang="zh-TW" sz="2700" smtClean="0">
                <a:solidFill>
                  <a:srgbClr val="FFFF99"/>
                </a:solidFill>
                <a:ea typeface="PMingLiU" pitchFamily="18" charset="-120"/>
              </a:rPr>
              <a:t>pull supply chain,</a:t>
            </a:r>
            <a:r>
              <a:rPr lang="en-US" altLang="zh-TW" sz="2700" smtClean="0">
                <a:solidFill>
                  <a:schemeClr val="bg1"/>
                </a:solidFill>
                <a:ea typeface="PMingLiU" pitchFamily="18" charset="-120"/>
              </a:rPr>
              <a:t> he needs to share his demand/production information with the suppliers.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026"/>
          <p:cNvSpPr>
            <a:spLocks noGrp="1" noChangeArrowheads="1"/>
          </p:cNvSpPr>
          <p:nvPr>
            <p:ph type="title"/>
          </p:nvPr>
        </p:nvSpPr>
        <p:spPr>
          <a:xfrm>
            <a:off x="304800" y="247650"/>
            <a:ext cx="8686800" cy="590550"/>
          </a:xfrm>
        </p:spPr>
        <p:txBody>
          <a:bodyPr/>
          <a:lstStyle/>
          <a:p>
            <a:r>
              <a:rPr lang="en-US" altLang="zh-TW" smtClean="0">
                <a:ea typeface="PMingLiU" pitchFamily="18" charset="-120"/>
              </a:rPr>
              <a:t>Components of Information Decisions</a:t>
            </a:r>
          </a:p>
        </p:txBody>
      </p:sp>
      <p:sp>
        <p:nvSpPr>
          <p:cNvPr id="37891" name="Rectangle 1027"/>
          <p:cNvSpPr>
            <a:spLocks noGrp="1" noChangeArrowheads="1"/>
          </p:cNvSpPr>
          <p:nvPr>
            <p:ph type="body" idx="1"/>
          </p:nvPr>
        </p:nvSpPr>
        <p:spPr>
          <a:xfrm>
            <a:off x="152400" y="1231900"/>
            <a:ext cx="8991600" cy="5397500"/>
          </a:xfrm>
        </p:spPr>
        <p:txBody>
          <a:bodyPr/>
          <a:lstStyle/>
          <a:p>
            <a:pPr>
              <a:spcAft>
                <a:spcPct val="0"/>
              </a:spcAft>
              <a:buClr>
                <a:srgbClr val="A50021"/>
              </a:buClr>
            </a:pPr>
            <a:r>
              <a:rPr lang="en-US" altLang="zh-TW" smtClean="0">
                <a:solidFill>
                  <a:schemeClr val="bg1"/>
                </a:solidFill>
                <a:ea typeface="PMingLiU" pitchFamily="18" charset="-120"/>
              </a:rPr>
              <a:t>Forecasting and aggregate planning</a:t>
            </a:r>
          </a:p>
          <a:p>
            <a:pPr lvl="1" eaLnBrk="1" hangingPunct="1">
              <a:spcBef>
                <a:spcPts val="300"/>
              </a:spcBef>
              <a:spcAft>
                <a:spcPts val="300"/>
              </a:spcAft>
            </a:pPr>
            <a:r>
              <a:rPr lang="en-US" altLang="zh-TW" smtClean="0">
                <a:solidFill>
                  <a:schemeClr val="bg1"/>
                </a:solidFill>
                <a:ea typeface="PMingLiU" pitchFamily="18" charset="-120"/>
              </a:rPr>
              <a:t>CPFR (Collaborative Planning, Forecasting and Replenishment) is recognised as a breakthrough business model for planning, forecasting and replenishment.</a:t>
            </a:r>
          </a:p>
          <a:p>
            <a:pPr lvl="1" eaLnBrk="1" hangingPunct="1">
              <a:spcBef>
                <a:spcPts val="300"/>
              </a:spcBef>
              <a:spcAft>
                <a:spcPts val="300"/>
              </a:spcAft>
            </a:pPr>
            <a:r>
              <a:rPr lang="en-US" altLang="zh-TW" smtClean="0">
                <a:solidFill>
                  <a:schemeClr val="bg1"/>
                </a:solidFill>
                <a:ea typeface="PMingLiU" pitchFamily="18" charset="-120"/>
              </a:rPr>
              <a:t>Developed by Wal-Mart and Warner-Lambert in 1995.</a:t>
            </a:r>
          </a:p>
          <a:p>
            <a:pPr lvl="1" eaLnBrk="1" hangingPunct="1">
              <a:spcBef>
                <a:spcPts val="300"/>
              </a:spcBef>
              <a:spcAft>
                <a:spcPts val="300"/>
              </a:spcAft>
            </a:pPr>
            <a:r>
              <a:rPr lang="en-GB" altLang="en-US" smtClean="0">
                <a:solidFill>
                  <a:schemeClr val="bg1"/>
                </a:solidFill>
              </a:rPr>
              <a:t>It is a method in which knowledge and information that exists internally and externally is brought together into a single, more accurate, forecast that has the support of the entire supply chain.</a:t>
            </a:r>
          </a:p>
          <a:p>
            <a:pPr lvl="1" eaLnBrk="1" hangingPunct="1">
              <a:spcBef>
                <a:spcPts val="300"/>
              </a:spcBef>
              <a:spcAft>
                <a:spcPts val="300"/>
              </a:spcAft>
            </a:pPr>
            <a:r>
              <a:rPr lang="en-US" altLang="zh-TW" smtClean="0">
                <a:solidFill>
                  <a:schemeClr val="bg1"/>
                </a:solidFill>
                <a:ea typeface="PMingLiU" pitchFamily="18" charset="-120"/>
              </a:rPr>
              <a:t>Manufacturers, retailers, transport providers, distributors use internet-based technologies to collaborate from operational planning through execution.</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idx="4294967295"/>
          </p:nvPr>
        </p:nvSpPr>
        <p:spPr>
          <a:xfrm>
            <a:off x="550863" y="228600"/>
            <a:ext cx="8288337" cy="666750"/>
          </a:xfrm>
        </p:spPr>
        <p:txBody>
          <a:bodyPr/>
          <a:lstStyle/>
          <a:p>
            <a:r>
              <a:rPr lang="en-GB" altLang="en-US" smtClean="0"/>
              <a:t>CPFR</a:t>
            </a:r>
          </a:p>
        </p:txBody>
      </p:sp>
      <p:sp>
        <p:nvSpPr>
          <p:cNvPr id="38915" name="Rectangle 3"/>
          <p:cNvSpPr>
            <a:spLocks noGrp="1" noChangeArrowheads="1"/>
          </p:cNvSpPr>
          <p:nvPr>
            <p:ph type="body" idx="4294967295"/>
          </p:nvPr>
        </p:nvSpPr>
        <p:spPr>
          <a:xfrm>
            <a:off x="0" y="1231900"/>
            <a:ext cx="9144000" cy="5473700"/>
          </a:xfrm>
        </p:spPr>
        <p:txBody>
          <a:bodyPr/>
          <a:lstStyle/>
          <a:p>
            <a:pPr>
              <a:lnSpc>
                <a:spcPct val="105000"/>
              </a:lnSpc>
              <a:spcBef>
                <a:spcPct val="10000"/>
              </a:spcBef>
              <a:spcAft>
                <a:spcPct val="10000"/>
              </a:spcAft>
              <a:buClr>
                <a:srgbClr val="A50021"/>
              </a:buClr>
            </a:pPr>
            <a:r>
              <a:rPr lang="en-GB" altLang="en-US" smtClean="0">
                <a:solidFill>
                  <a:schemeClr val="bg1"/>
                </a:solidFill>
              </a:rPr>
              <a:t>CPFR evolved through other collaboration relationships of JIT, VMI. </a:t>
            </a:r>
          </a:p>
          <a:p>
            <a:pPr>
              <a:lnSpc>
                <a:spcPct val="105000"/>
              </a:lnSpc>
              <a:spcBef>
                <a:spcPct val="10000"/>
              </a:spcBef>
              <a:spcAft>
                <a:spcPct val="10000"/>
              </a:spcAft>
              <a:buClr>
                <a:srgbClr val="A50021"/>
              </a:buClr>
            </a:pPr>
            <a:r>
              <a:rPr lang="en-GB" altLang="en-US" smtClean="0">
                <a:solidFill>
                  <a:schemeClr val="bg1"/>
                </a:solidFill>
              </a:rPr>
              <a:t>Helps to reduce supply chain costs through enhanced integration, visibility and cooperation.</a:t>
            </a:r>
          </a:p>
          <a:p>
            <a:pPr>
              <a:lnSpc>
                <a:spcPct val="105000"/>
              </a:lnSpc>
              <a:spcBef>
                <a:spcPct val="10000"/>
              </a:spcBef>
              <a:spcAft>
                <a:spcPct val="10000"/>
              </a:spcAft>
              <a:buClr>
                <a:srgbClr val="A50021"/>
              </a:buClr>
            </a:pPr>
            <a:r>
              <a:rPr lang="en-GB" altLang="en-US" smtClean="0">
                <a:solidFill>
                  <a:schemeClr val="bg1"/>
                </a:solidFill>
              </a:rPr>
              <a:t>Key Benefits of CPFR</a:t>
            </a:r>
          </a:p>
          <a:p>
            <a:pPr lvl="1">
              <a:lnSpc>
                <a:spcPct val="105000"/>
              </a:lnSpc>
              <a:spcBef>
                <a:spcPct val="10000"/>
              </a:spcBef>
              <a:spcAft>
                <a:spcPct val="10000"/>
              </a:spcAft>
              <a:buClr>
                <a:schemeClr val="tx2"/>
              </a:buClr>
            </a:pPr>
            <a:r>
              <a:rPr lang="en-GB" altLang="en-US" smtClean="0">
                <a:solidFill>
                  <a:schemeClr val="bg1"/>
                </a:solidFill>
              </a:rPr>
              <a:t>Forecast accuracy improvements, Smoother ordering patterns, Increased sales revenues, Higher order fill rates, Decrease in coupling inventory levels (i.e., safety stock)</a:t>
            </a:r>
          </a:p>
          <a:p>
            <a:pPr lvl="1">
              <a:lnSpc>
                <a:spcPct val="105000"/>
              </a:lnSpc>
              <a:spcBef>
                <a:spcPct val="10000"/>
              </a:spcBef>
              <a:spcAft>
                <a:spcPct val="10000"/>
              </a:spcAft>
              <a:buClr>
                <a:schemeClr val="tx2"/>
              </a:buClr>
            </a:pPr>
            <a:r>
              <a:rPr lang="en-GB" altLang="en-US" smtClean="0">
                <a:solidFill>
                  <a:schemeClr val="bg1"/>
                </a:solidFill>
              </a:rPr>
              <a:t>Reduction in cost of goods sold (COGS) based on</a:t>
            </a:r>
          </a:p>
          <a:p>
            <a:pPr lvl="2">
              <a:lnSpc>
                <a:spcPct val="105000"/>
              </a:lnSpc>
              <a:spcBef>
                <a:spcPct val="10000"/>
              </a:spcBef>
              <a:spcAft>
                <a:spcPct val="10000"/>
              </a:spcAft>
              <a:buClr>
                <a:srgbClr val="CC00CC"/>
              </a:buClr>
              <a:buSzTx/>
            </a:pPr>
            <a:r>
              <a:rPr lang="en-GB" altLang="en-US" smtClean="0">
                <a:solidFill>
                  <a:schemeClr val="bg1"/>
                </a:solidFill>
              </a:rPr>
              <a:t> Better insight into end consumer demand, more accurate forecasts, less disruption in/more stable production schedules.</a:t>
            </a:r>
          </a:p>
        </p:txBody>
      </p:sp>
    </p:spTree>
  </p:cSld>
  <p:clrMapOvr>
    <a:masterClrMapping/>
  </p:clrMapOvr>
  <p:transition>
    <p:cove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1026"/>
          <p:cNvSpPr>
            <a:spLocks noGrp="1" noChangeArrowheads="1"/>
          </p:cNvSpPr>
          <p:nvPr>
            <p:ph type="title"/>
          </p:nvPr>
        </p:nvSpPr>
        <p:spPr>
          <a:xfrm>
            <a:off x="76200" y="323850"/>
            <a:ext cx="8915400" cy="514350"/>
          </a:xfrm>
        </p:spPr>
        <p:txBody>
          <a:bodyPr/>
          <a:lstStyle/>
          <a:p>
            <a:r>
              <a:rPr lang="en-US" altLang="zh-TW" sz="3700" smtClean="0">
                <a:ea typeface="PMingLiU" pitchFamily="18" charset="-120"/>
              </a:rPr>
              <a:t>Components of Information Decisions</a:t>
            </a:r>
          </a:p>
        </p:txBody>
      </p:sp>
      <p:sp>
        <p:nvSpPr>
          <p:cNvPr id="39939" name="Rectangle 1027"/>
          <p:cNvSpPr>
            <a:spLocks noGrp="1" noChangeArrowheads="1"/>
          </p:cNvSpPr>
          <p:nvPr>
            <p:ph type="body" idx="1"/>
          </p:nvPr>
        </p:nvSpPr>
        <p:spPr>
          <a:xfrm>
            <a:off x="381000" y="1231900"/>
            <a:ext cx="8305800" cy="5092700"/>
          </a:xfrm>
        </p:spPr>
        <p:txBody>
          <a:bodyPr/>
          <a:lstStyle/>
          <a:p>
            <a:pPr marL="342900" lvl="1" indent="-342900">
              <a:lnSpc>
                <a:spcPct val="150000"/>
              </a:lnSpc>
              <a:spcBef>
                <a:spcPts val="600"/>
              </a:spcBef>
              <a:spcAft>
                <a:spcPts val="600"/>
              </a:spcAft>
              <a:buClr>
                <a:srgbClr val="A50021"/>
              </a:buClr>
              <a:buSzPct val="75000"/>
              <a:buFont typeface="Wingdings" pitchFamily="2" charset="2"/>
              <a:buChar char="v"/>
            </a:pPr>
            <a:r>
              <a:rPr lang="en-US" altLang="en-US" smtClean="0">
                <a:solidFill>
                  <a:schemeClr val="bg1"/>
                </a:solidFill>
              </a:rPr>
              <a:t>Enabling technologies and Supply Chain Management software.</a:t>
            </a:r>
          </a:p>
          <a:p>
            <a:pPr marL="342900" lvl="1" indent="-342900">
              <a:spcBef>
                <a:spcPts val="600"/>
              </a:spcBef>
              <a:spcAft>
                <a:spcPts val="600"/>
              </a:spcAft>
              <a:buClr>
                <a:schemeClr val="tx2"/>
              </a:buClr>
            </a:pPr>
            <a:r>
              <a:rPr lang="en-US" altLang="en-US" smtClean="0">
                <a:solidFill>
                  <a:schemeClr val="bg1"/>
                </a:solidFill>
              </a:rPr>
              <a:t>EDI/XML (Extensible Markup Language), Internet, </a:t>
            </a:r>
            <a:r>
              <a:rPr lang="en-GB" altLang="en-US" smtClean="0">
                <a:solidFill>
                  <a:schemeClr val="bg1"/>
                </a:solidFill>
              </a:rPr>
              <a:t>MRP I (Materials Requirement Planning), MRP II (Manufacturing Resource Planning), DRP I (Distribution Requirements Planning), DRP II (Distribution Resource Planning), </a:t>
            </a:r>
            <a:r>
              <a:rPr lang="en-US" altLang="en-US" smtClean="0">
                <a:solidFill>
                  <a:schemeClr val="bg1"/>
                </a:solidFill>
              </a:rPr>
              <a:t>ERP, SAP, Oracle, Scanner, barcode reader, RFID, etc.</a:t>
            </a:r>
          </a:p>
          <a:p>
            <a:pPr>
              <a:lnSpc>
                <a:spcPct val="150000"/>
              </a:lnSpc>
              <a:spcBef>
                <a:spcPts val="600"/>
              </a:spcBef>
              <a:spcAft>
                <a:spcPts val="600"/>
              </a:spcAft>
              <a:buClr>
                <a:srgbClr val="A50021"/>
              </a:buClr>
            </a:pPr>
            <a:r>
              <a:rPr lang="en-US" altLang="en-US" smtClean="0">
                <a:solidFill>
                  <a:schemeClr val="bg1"/>
                </a:solidFill>
              </a:rPr>
              <a:t>Overall trade-off:  Responsiveness versus efficiency.</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398463" y="171450"/>
            <a:ext cx="8288337" cy="742950"/>
          </a:xfrm>
        </p:spPr>
        <p:txBody>
          <a:bodyPr/>
          <a:lstStyle/>
          <a:p>
            <a:r>
              <a:rPr lang="en-US" altLang="zh-TW" sz="4000" dirty="0" smtClean="0">
                <a:ea typeface="PMingLiU" pitchFamily="18" charset="-120"/>
              </a:rPr>
              <a:t>V. Sourcing</a:t>
            </a:r>
            <a:endParaRPr lang="en-US" altLang="zh-TW" sz="3700" dirty="0" smtClean="0">
              <a:ea typeface="PMingLiU" pitchFamily="18" charset="-120"/>
            </a:endParaRPr>
          </a:p>
        </p:txBody>
      </p:sp>
      <p:sp>
        <p:nvSpPr>
          <p:cNvPr id="40963" name="Rectangle 3"/>
          <p:cNvSpPr>
            <a:spLocks noGrp="1" noChangeArrowheads="1"/>
          </p:cNvSpPr>
          <p:nvPr>
            <p:ph type="body" idx="1"/>
          </p:nvPr>
        </p:nvSpPr>
        <p:spPr>
          <a:xfrm>
            <a:off x="152400" y="1143000"/>
            <a:ext cx="8991600" cy="5092700"/>
          </a:xfrm>
        </p:spPr>
        <p:txBody>
          <a:bodyPr/>
          <a:lstStyle/>
          <a:p>
            <a:pPr>
              <a:spcBef>
                <a:spcPts val="300"/>
              </a:spcBef>
              <a:spcAft>
                <a:spcPts val="300"/>
              </a:spcAft>
              <a:buClr>
                <a:srgbClr val="A50021"/>
              </a:buClr>
            </a:pPr>
            <a:r>
              <a:rPr lang="en-US" altLang="zh-TW" dirty="0" smtClean="0">
                <a:solidFill>
                  <a:schemeClr val="bg1"/>
                </a:solidFill>
                <a:ea typeface="PMingLiU" pitchFamily="18" charset="-120"/>
              </a:rPr>
              <a:t>Set of business processes required to purchase goods and services in a supply chain.</a:t>
            </a:r>
          </a:p>
          <a:p>
            <a:pPr>
              <a:spcBef>
                <a:spcPts val="300"/>
              </a:spcBef>
              <a:spcAft>
                <a:spcPts val="300"/>
              </a:spcAft>
              <a:buClr>
                <a:srgbClr val="A50021"/>
              </a:buClr>
            </a:pPr>
            <a:r>
              <a:rPr lang="en-US" altLang="zh-TW" dirty="0" smtClean="0">
                <a:solidFill>
                  <a:schemeClr val="bg1"/>
                </a:solidFill>
                <a:ea typeface="PMingLiU" pitchFamily="18" charset="-120"/>
              </a:rPr>
              <a:t>Sourcing decisions are crucial because they affect the level of efficiency and responsiveness in a supply chain.</a:t>
            </a:r>
          </a:p>
          <a:p>
            <a:pPr>
              <a:spcBef>
                <a:spcPts val="300"/>
              </a:spcBef>
              <a:spcAft>
                <a:spcPts val="300"/>
              </a:spcAft>
              <a:buClr>
                <a:srgbClr val="A50021"/>
              </a:buClr>
            </a:pPr>
            <a:r>
              <a:rPr lang="en-US" altLang="zh-TW" dirty="0" smtClean="0">
                <a:solidFill>
                  <a:schemeClr val="bg1"/>
                </a:solidFill>
                <a:ea typeface="PMingLiU" pitchFamily="18" charset="-120"/>
              </a:rPr>
              <a:t>Stage 1: Managers need to identify whether sourcing needs to be outsourced or kept in house.</a:t>
            </a:r>
          </a:p>
          <a:p>
            <a:pPr lvl="1">
              <a:spcBef>
                <a:spcPts val="300"/>
              </a:spcBef>
              <a:spcAft>
                <a:spcPts val="300"/>
              </a:spcAft>
              <a:buClr>
                <a:srgbClr val="A50021"/>
              </a:buClr>
            </a:pPr>
            <a:r>
              <a:rPr lang="en-US" altLang="zh-TW" dirty="0" smtClean="0">
                <a:solidFill>
                  <a:schemeClr val="bg1"/>
                </a:solidFill>
                <a:ea typeface="PMingLiU" pitchFamily="18" charset="-120"/>
              </a:rPr>
              <a:t>In-house versus outsource decisions.</a:t>
            </a:r>
          </a:p>
          <a:p>
            <a:pPr lvl="2">
              <a:spcBef>
                <a:spcPts val="300"/>
              </a:spcBef>
              <a:spcAft>
                <a:spcPts val="300"/>
              </a:spcAft>
              <a:buClr>
                <a:schemeClr val="tx2"/>
              </a:buClr>
            </a:pPr>
            <a:r>
              <a:rPr lang="en-US" altLang="zh-TW" sz="2600" dirty="0" smtClean="0">
                <a:solidFill>
                  <a:schemeClr val="bg1"/>
                </a:solidFill>
                <a:ea typeface="PMingLiU" pitchFamily="18" charset="-120"/>
              </a:rPr>
              <a:t>Significant value added through outsourcing without additional risk – better to outsource.</a:t>
            </a:r>
          </a:p>
          <a:p>
            <a:pPr>
              <a:spcBef>
                <a:spcPts val="300"/>
              </a:spcBef>
              <a:spcAft>
                <a:spcPts val="300"/>
              </a:spcAft>
              <a:buClr>
                <a:srgbClr val="A50021"/>
              </a:buClr>
            </a:pPr>
            <a:r>
              <a:rPr lang="en-US" altLang="zh-TW" dirty="0" smtClean="0">
                <a:solidFill>
                  <a:schemeClr val="bg1"/>
                </a:solidFill>
                <a:ea typeface="PMingLiU" pitchFamily="18" charset="-120"/>
              </a:rPr>
              <a:t>In-house vs. outsource decisions - improving efficiency and responsiveness.</a:t>
            </a:r>
          </a:p>
        </p:txBody>
      </p:sp>
    </p:spTree>
  </p:cSld>
  <p:clrMapOvr>
    <a:masterClrMapping/>
  </p:clrMapOvr>
  <p:transition>
    <p:cove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398463" y="171450"/>
            <a:ext cx="8288337" cy="742950"/>
          </a:xfrm>
        </p:spPr>
        <p:txBody>
          <a:bodyPr/>
          <a:lstStyle/>
          <a:p>
            <a:r>
              <a:rPr lang="en-US" altLang="zh-TW" sz="4000" smtClean="0">
                <a:ea typeface="PMingLiU" pitchFamily="18" charset="-120"/>
              </a:rPr>
              <a:t>V. Sourcing</a:t>
            </a:r>
            <a:endParaRPr lang="en-US" altLang="zh-TW" sz="3700" smtClean="0">
              <a:ea typeface="PMingLiU" pitchFamily="18" charset="-120"/>
            </a:endParaRPr>
          </a:p>
        </p:txBody>
      </p:sp>
      <p:sp>
        <p:nvSpPr>
          <p:cNvPr id="41987" name="Rectangle 3"/>
          <p:cNvSpPr>
            <a:spLocks noGrp="1" noChangeArrowheads="1"/>
          </p:cNvSpPr>
          <p:nvPr>
            <p:ph type="body" idx="1"/>
          </p:nvPr>
        </p:nvSpPr>
        <p:spPr>
          <a:xfrm>
            <a:off x="152400" y="1231900"/>
            <a:ext cx="8991600" cy="5092700"/>
          </a:xfrm>
        </p:spPr>
        <p:txBody>
          <a:bodyPr/>
          <a:lstStyle/>
          <a:p>
            <a:pPr>
              <a:lnSpc>
                <a:spcPct val="115000"/>
              </a:lnSpc>
              <a:spcBef>
                <a:spcPts val="200"/>
              </a:spcBef>
              <a:spcAft>
                <a:spcPts val="200"/>
              </a:spcAft>
              <a:buClr>
                <a:srgbClr val="A50021"/>
              </a:buClr>
            </a:pPr>
            <a:r>
              <a:rPr lang="en-US" altLang="zh-TW" sz="2700" smtClean="0">
                <a:solidFill>
                  <a:schemeClr val="bg1"/>
                </a:solidFill>
                <a:ea typeface="PMingLiU" pitchFamily="18" charset="-120"/>
              </a:rPr>
              <a:t>Firms outsource to responsive 3Ps, if it is too expensive for them to develop responsiveness on their own or to achieve significant scale economies.</a:t>
            </a:r>
          </a:p>
          <a:p>
            <a:pPr lvl="1">
              <a:lnSpc>
                <a:spcPct val="115000"/>
              </a:lnSpc>
              <a:spcBef>
                <a:spcPts val="200"/>
              </a:spcBef>
              <a:spcAft>
                <a:spcPts val="200"/>
              </a:spcAft>
              <a:buClr>
                <a:schemeClr val="tx2"/>
              </a:buClr>
            </a:pPr>
            <a:r>
              <a:rPr lang="en-US" altLang="zh-TW" smtClean="0">
                <a:solidFill>
                  <a:schemeClr val="bg1"/>
                </a:solidFill>
                <a:ea typeface="PMingLiU" pitchFamily="18" charset="-120"/>
              </a:rPr>
              <a:t>Next day delivery capability (DHL, UPS, etc).</a:t>
            </a:r>
          </a:p>
          <a:p>
            <a:pPr>
              <a:lnSpc>
                <a:spcPct val="115000"/>
              </a:lnSpc>
              <a:spcBef>
                <a:spcPts val="200"/>
              </a:spcBef>
              <a:spcAft>
                <a:spcPts val="200"/>
              </a:spcAft>
              <a:buClr>
                <a:srgbClr val="A50021"/>
              </a:buClr>
            </a:pPr>
            <a:r>
              <a:rPr lang="en-US" altLang="zh-TW" sz="2700" smtClean="0">
                <a:solidFill>
                  <a:schemeClr val="bg1"/>
                </a:solidFill>
                <a:ea typeface="PMingLiU" pitchFamily="18" charset="-120"/>
              </a:rPr>
              <a:t>Some firms keep responsive processes in-house to exert control (Benetton – dying of knit garments).</a:t>
            </a:r>
          </a:p>
          <a:p>
            <a:pPr>
              <a:lnSpc>
                <a:spcPct val="115000"/>
              </a:lnSpc>
              <a:spcBef>
                <a:spcPts val="200"/>
              </a:spcBef>
              <a:spcAft>
                <a:spcPts val="200"/>
              </a:spcAft>
              <a:buClr>
                <a:srgbClr val="A50021"/>
              </a:buClr>
            </a:pPr>
            <a:r>
              <a:rPr lang="en-US" altLang="zh-TW" sz="2700" smtClean="0">
                <a:solidFill>
                  <a:schemeClr val="bg1"/>
                </a:solidFill>
                <a:ea typeface="PMingLiU" pitchFamily="18" charset="-120"/>
              </a:rPr>
              <a:t>Cisco (sourcing strategy) – Low cost vs high cost routers.</a:t>
            </a:r>
          </a:p>
          <a:p>
            <a:pPr>
              <a:spcBef>
                <a:spcPts val="600"/>
              </a:spcBef>
              <a:spcAft>
                <a:spcPts val="600"/>
              </a:spcAft>
              <a:buClr>
                <a:srgbClr val="A50021"/>
              </a:buClr>
            </a:pPr>
            <a:r>
              <a:rPr lang="en-US" altLang="zh-TW" smtClean="0">
                <a:solidFill>
                  <a:schemeClr val="bg1"/>
                </a:solidFill>
                <a:ea typeface="PMingLiU" pitchFamily="18" charset="-120"/>
              </a:rPr>
              <a:t>Stage 2: If outsourced, supplier selection should be either single vs. multiple suppliers?</a:t>
            </a:r>
          </a:p>
          <a:p>
            <a:pPr>
              <a:spcBef>
                <a:spcPts val="600"/>
              </a:spcBef>
              <a:spcAft>
                <a:spcPts val="600"/>
              </a:spcAft>
              <a:buClr>
                <a:srgbClr val="A50021"/>
              </a:buClr>
            </a:pPr>
            <a:r>
              <a:rPr lang="en-US" altLang="zh-TW" smtClean="0">
                <a:solidFill>
                  <a:schemeClr val="bg1"/>
                </a:solidFill>
                <a:ea typeface="PMingLiU" pitchFamily="18" charset="-120"/>
              </a:rPr>
              <a:t>Stage 3: If multiple suppliers, portfolios need to be allocated</a:t>
            </a:r>
          </a:p>
        </p:txBody>
      </p:sp>
    </p:spTree>
  </p:cSld>
  <p:clrMapOvr>
    <a:masterClrMapping/>
  </p:clrMapOvr>
  <p:transition>
    <p:cove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398463" y="171450"/>
            <a:ext cx="8288337" cy="742950"/>
          </a:xfrm>
        </p:spPr>
        <p:txBody>
          <a:bodyPr/>
          <a:lstStyle/>
          <a:p>
            <a:r>
              <a:rPr lang="en-US" altLang="zh-TW" sz="4000" smtClean="0">
                <a:ea typeface="PMingLiU" pitchFamily="18" charset="-120"/>
              </a:rPr>
              <a:t>V. Sourcing</a:t>
            </a:r>
            <a:endParaRPr lang="en-US" altLang="zh-TW" sz="3700" smtClean="0">
              <a:ea typeface="PMingLiU" pitchFamily="18" charset="-120"/>
            </a:endParaRPr>
          </a:p>
        </p:txBody>
      </p:sp>
      <p:sp>
        <p:nvSpPr>
          <p:cNvPr id="43011" name="Rectangle 3"/>
          <p:cNvSpPr>
            <a:spLocks noGrp="1" noChangeArrowheads="1"/>
          </p:cNvSpPr>
          <p:nvPr>
            <p:ph type="body" idx="1"/>
          </p:nvPr>
        </p:nvSpPr>
        <p:spPr>
          <a:xfrm>
            <a:off x="152400" y="1231900"/>
            <a:ext cx="8991600" cy="5092700"/>
          </a:xfrm>
        </p:spPr>
        <p:txBody>
          <a:bodyPr/>
          <a:lstStyle/>
          <a:p>
            <a:pPr>
              <a:spcBef>
                <a:spcPts val="600"/>
              </a:spcBef>
              <a:spcAft>
                <a:spcPts val="600"/>
              </a:spcAft>
              <a:buClr>
                <a:srgbClr val="A50021"/>
              </a:buClr>
            </a:pPr>
            <a:r>
              <a:rPr lang="en-US" altLang="zh-TW" smtClean="0">
                <a:solidFill>
                  <a:schemeClr val="bg1"/>
                </a:solidFill>
                <a:ea typeface="PMingLiU" pitchFamily="18" charset="-120"/>
              </a:rPr>
              <a:t>Stage 4: To identify supplier selection criteria</a:t>
            </a:r>
          </a:p>
          <a:p>
            <a:pPr lvl="1">
              <a:spcBef>
                <a:spcPts val="600"/>
              </a:spcBef>
              <a:spcAft>
                <a:spcPts val="600"/>
              </a:spcAft>
              <a:buClr>
                <a:schemeClr val="tx2"/>
              </a:buClr>
            </a:pPr>
            <a:r>
              <a:rPr lang="en-US" altLang="zh-TW" smtClean="0">
                <a:solidFill>
                  <a:schemeClr val="bg1"/>
                </a:solidFill>
                <a:ea typeface="PMingLiU" pitchFamily="18" charset="-120"/>
              </a:rPr>
              <a:t>Evaluation based on responsiveness or efficiency.</a:t>
            </a:r>
          </a:p>
          <a:p>
            <a:pPr lvl="1">
              <a:spcBef>
                <a:spcPts val="600"/>
              </a:spcBef>
              <a:spcAft>
                <a:spcPts val="600"/>
              </a:spcAft>
              <a:buClr>
                <a:schemeClr val="tx2"/>
              </a:buClr>
            </a:pPr>
            <a:r>
              <a:rPr lang="en-US" altLang="zh-TW" smtClean="0">
                <a:solidFill>
                  <a:schemeClr val="bg1"/>
                </a:solidFill>
                <a:ea typeface="PMingLiU" pitchFamily="18" charset="-120"/>
              </a:rPr>
              <a:t>Selection based on negotiations or auction.</a:t>
            </a:r>
          </a:p>
          <a:p>
            <a:pPr>
              <a:spcBef>
                <a:spcPts val="600"/>
              </a:spcBef>
              <a:spcAft>
                <a:spcPts val="600"/>
              </a:spcAft>
              <a:buClr>
                <a:srgbClr val="A50021"/>
              </a:buClr>
            </a:pPr>
            <a:r>
              <a:rPr lang="en-US" altLang="zh-TW" smtClean="0">
                <a:solidFill>
                  <a:schemeClr val="bg1"/>
                </a:solidFill>
                <a:ea typeface="PMingLiU" pitchFamily="18" charset="-120"/>
              </a:rPr>
              <a:t>Stage 5: Select suppliers</a:t>
            </a:r>
          </a:p>
          <a:p>
            <a:pPr>
              <a:spcBef>
                <a:spcPts val="600"/>
              </a:spcBef>
              <a:spcAft>
                <a:spcPts val="600"/>
              </a:spcAft>
              <a:buClr>
                <a:srgbClr val="A50021"/>
              </a:buClr>
            </a:pPr>
            <a:r>
              <a:rPr lang="en-US" altLang="zh-TW" smtClean="0">
                <a:solidFill>
                  <a:schemeClr val="bg1"/>
                </a:solidFill>
                <a:ea typeface="PMingLiU" pitchFamily="18" charset="-120"/>
              </a:rPr>
              <a:t>Stage 6: Contract negotiation – should be structured to improve the SC performance and minimise information distortion from one stage to next.</a:t>
            </a:r>
          </a:p>
          <a:p>
            <a:pPr>
              <a:spcBef>
                <a:spcPts val="600"/>
              </a:spcBef>
              <a:spcAft>
                <a:spcPts val="600"/>
              </a:spcAft>
              <a:buClr>
                <a:srgbClr val="A50021"/>
              </a:buClr>
            </a:pPr>
            <a:r>
              <a:rPr lang="en-US" altLang="zh-TW" smtClean="0">
                <a:solidFill>
                  <a:schemeClr val="bg1"/>
                </a:solidFill>
                <a:ea typeface="PMingLiU" pitchFamily="18" charset="-120"/>
              </a:rPr>
              <a:t>Stage 6: Once suppliers are identified and contracts developed, procurement process commences.</a:t>
            </a:r>
          </a:p>
          <a:p>
            <a:pPr>
              <a:spcBef>
                <a:spcPts val="600"/>
              </a:spcBef>
              <a:spcAft>
                <a:spcPts val="600"/>
              </a:spcAft>
              <a:buClr>
                <a:srgbClr val="A50021"/>
              </a:buClr>
            </a:pPr>
            <a:r>
              <a:rPr lang="en-US" altLang="zh-TW" smtClean="0">
                <a:solidFill>
                  <a:schemeClr val="bg1"/>
                </a:solidFill>
                <a:ea typeface="PMingLiU" pitchFamily="18" charset="-120"/>
              </a:rPr>
              <a:t>Overall trade-off: Increase the supply chain profits.</a:t>
            </a:r>
          </a:p>
        </p:txBody>
      </p:sp>
    </p:spTree>
  </p:cSld>
  <p:clrMapOvr>
    <a:masterClrMapping/>
  </p:clrMapOvr>
  <p:transition>
    <p:cove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74663" y="171450"/>
            <a:ext cx="8288337" cy="742950"/>
          </a:xfrm>
        </p:spPr>
        <p:txBody>
          <a:bodyPr/>
          <a:lstStyle/>
          <a:p>
            <a:r>
              <a:rPr lang="en-US" altLang="zh-TW" sz="4000" smtClean="0">
                <a:ea typeface="PMingLiU" pitchFamily="18" charset="-120"/>
              </a:rPr>
              <a:t>VI. Pricing</a:t>
            </a:r>
          </a:p>
        </p:txBody>
      </p:sp>
      <p:sp>
        <p:nvSpPr>
          <p:cNvPr id="44035" name="Rectangle 3"/>
          <p:cNvSpPr>
            <a:spLocks noGrp="1" noChangeArrowheads="1"/>
          </p:cNvSpPr>
          <p:nvPr>
            <p:ph type="body" idx="1"/>
          </p:nvPr>
        </p:nvSpPr>
        <p:spPr>
          <a:xfrm>
            <a:off x="152400" y="1231900"/>
            <a:ext cx="8763000" cy="5092700"/>
          </a:xfrm>
        </p:spPr>
        <p:txBody>
          <a:bodyPr/>
          <a:lstStyle/>
          <a:p>
            <a:pPr>
              <a:spcBef>
                <a:spcPct val="10000"/>
              </a:spcBef>
              <a:spcAft>
                <a:spcPct val="10000"/>
              </a:spcAft>
              <a:buClr>
                <a:srgbClr val="A50021"/>
              </a:buClr>
            </a:pPr>
            <a:r>
              <a:rPr lang="en-US" altLang="en-US" smtClean="0">
                <a:solidFill>
                  <a:schemeClr val="bg1"/>
                </a:solidFill>
              </a:rPr>
              <a:t>Pricing is a process by which a firm decides how much to charge customers for its goods and services.</a:t>
            </a:r>
          </a:p>
          <a:p>
            <a:pPr>
              <a:spcBef>
                <a:spcPct val="10000"/>
              </a:spcBef>
              <a:spcAft>
                <a:spcPct val="10000"/>
              </a:spcAft>
              <a:buClr>
                <a:srgbClr val="A50021"/>
              </a:buClr>
            </a:pPr>
            <a:r>
              <a:rPr lang="en-US" altLang="en-US" smtClean="0">
                <a:solidFill>
                  <a:schemeClr val="bg1"/>
                </a:solidFill>
              </a:rPr>
              <a:t>Pricing determines the amount to charge customers in a supply chain.</a:t>
            </a:r>
          </a:p>
          <a:p>
            <a:pPr>
              <a:spcBef>
                <a:spcPct val="10000"/>
              </a:spcBef>
              <a:spcAft>
                <a:spcPct val="10000"/>
              </a:spcAft>
              <a:buClr>
                <a:srgbClr val="A50021"/>
              </a:buClr>
            </a:pPr>
            <a:r>
              <a:rPr lang="en-US" altLang="en-US" smtClean="0">
                <a:solidFill>
                  <a:schemeClr val="bg1"/>
                </a:solidFill>
              </a:rPr>
              <a:t>Pricing affects customer segments that choose to buy the product as well as the customer’s expectations.</a:t>
            </a:r>
          </a:p>
          <a:p>
            <a:pPr>
              <a:spcBef>
                <a:spcPct val="10000"/>
              </a:spcBef>
              <a:spcAft>
                <a:spcPct val="10000"/>
              </a:spcAft>
              <a:buClr>
                <a:srgbClr val="A50021"/>
              </a:buClr>
            </a:pPr>
            <a:r>
              <a:rPr lang="en-US" altLang="en-US" smtClean="0">
                <a:solidFill>
                  <a:schemeClr val="bg1"/>
                </a:solidFill>
              </a:rPr>
              <a:t>This approach affects the supply chain in terms of level of responsiveness required.</a:t>
            </a:r>
          </a:p>
          <a:p>
            <a:pPr>
              <a:spcBef>
                <a:spcPct val="10000"/>
              </a:spcBef>
              <a:spcAft>
                <a:spcPct val="10000"/>
              </a:spcAft>
              <a:buClr>
                <a:srgbClr val="A50021"/>
              </a:buClr>
            </a:pPr>
            <a:r>
              <a:rPr lang="en-US" altLang="en-US" smtClean="0">
                <a:solidFill>
                  <a:schemeClr val="bg1"/>
                </a:solidFill>
              </a:rPr>
              <a:t>Pricing strategies can be used to match demand and supply.</a:t>
            </a:r>
          </a:p>
          <a:p>
            <a:pPr lvl="1">
              <a:spcBef>
                <a:spcPct val="10000"/>
              </a:spcBef>
              <a:spcAft>
                <a:spcPct val="10000"/>
              </a:spcAft>
              <a:buClr>
                <a:schemeClr val="tx2"/>
              </a:buClr>
            </a:pPr>
            <a:r>
              <a:rPr lang="en-US" altLang="en-US" smtClean="0">
                <a:solidFill>
                  <a:schemeClr val="bg1"/>
                </a:solidFill>
              </a:rPr>
              <a:t>Short-term discounts to eliminate supply surplus vs Short-term price rise used to counter seasonal demand spikes.</a:t>
            </a:r>
          </a:p>
        </p:txBody>
      </p:sp>
    </p:spTree>
  </p:cSld>
  <p:clrMapOvr>
    <a:masterClrMapping/>
  </p:clrMapOvr>
  <p:transition>
    <p:cove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152400" y="76200"/>
            <a:ext cx="8915400" cy="857250"/>
          </a:xfrm>
        </p:spPr>
        <p:txBody>
          <a:bodyPr/>
          <a:lstStyle/>
          <a:p>
            <a:r>
              <a:rPr lang="en-US" altLang="zh-TW" sz="3500" smtClean="0">
                <a:ea typeface="PMingLiU" pitchFamily="18" charset="-120"/>
              </a:rPr>
              <a:t>Pricing: Role in the Competitive Strategy</a:t>
            </a:r>
          </a:p>
        </p:txBody>
      </p:sp>
      <p:sp>
        <p:nvSpPr>
          <p:cNvPr id="45059" name="Rectangle 3"/>
          <p:cNvSpPr>
            <a:spLocks noGrp="1" noChangeArrowheads="1"/>
          </p:cNvSpPr>
          <p:nvPr>
            <p:ph type="body" idx="1"/>
          </p:nvPr>
        </p:nvSpPr>
        <p:spPr>
          <a:xfrm>
            <a:off x="152400" y="1231900"/>
            <a:ext cx="8991600" cy="5092700"/>
          </a:xfrm>
        </p:spPr>
        <p:txBody>
          <a:bodyPr/>
          <a:lstStyle/>
          <a:p>
            <a:pPr>
              <a:spcBef>
                <a:spcPts val="600"/>
              </a:spcBef>
              <a:spcAft>
                <a:spcPts val="600"/>
              </a:spcAft>
              <a:buClr>
                <a:srgbClr val="A50021"/>
              </a:buClr>
            </a:pPr>
            <a:r>
              <a:rPr lang="en-US" altLang="zh-TW" smtClean="0">
                <a:solidFill>
                  <a:schemeClr val="bg1"/>
                </a:solidFill>
                <a:ea typeface="PMingLiU" pitchFamily="18" charset="-120"/>
              </a:rPr>
              <a:t>Pricing is a significant factor that affects level of type of demand that supply chains face.</a:t>
            </a:r>
          </a:p>
          <a:p>
            <a:pPr lvl="1">
              <a:spcBef>
                <a:spcPts val="600"/>
              </a:spcBef>
              <a:spcAft>
                <a:spcPts val="600"/>
              </a:spcAft>
              <a:buClr>
                <a:srgbClr val="A50021"/>
              </a:buClr>
            </a:pPr>
            <a:r>
              <a:rPr lang="en-US" altLang="zh-TW" smtClean="0">
                <a:solidFill>
                  <a:schemeClr val="bg1"/>
                </a:solidFill>
                <a:ea typeface="PMingLiU" pitchFamily="18" charset="-120"/>
              </a:rPr>
              <a:t>Price conscious customers are willing to compromise on product availability.</a:t>
            </a:r>
          </a:p>
          <a:p>
            <a:pPr lvl="1">
              <a:spcBef>
                <a:spcPts val="600"/>
              </a:spcBef>
              <a:spcAft>
                <a:spcPts val="600"/>
              </a:spcAft>
              <a:buClr>
                <a:srgbClr val="A50021"/>
              </a:buClr>
            </a:pPr>
            <a:r>
              <a:rPr lang="en-US" altLang="zh-TW" smtClean="0">
                <a:solidFill>
                  <a:schemeClr val="bg1"/>
                </a:solidFill>
                <a:ea typeface="PMingLiU" pitchFamily="18" charset="-120"/>
              </a:rPr>
              <a:t>Low price and low product availability; vary prices by response times.</a:t>
            </a:r>
          </a:p>
          <a:p>
            <a:pPr>
              <a:spcBef>
                <a:spcPts val="600"/>
              </a:spcBef>
              <a:spcAft>
                <a:spcPts val="600"/>
              </a:spcAft>
              <a:buClr>
                <a:srgbClr val="A50021"/>
              </a:buClr>
            </a:pPr>
            <a:r>
              <a:rPr lang="en-US" altLang="zh-TW" smtClean="0">
                <a:solidFill>
                  <a:schemeClr val="bg1"/>
                </a:solidFill>
                <a:ea typeface="PMingLiU" pitchFamily="18" charset="-120"/>
              </a:rPr>
              <a:t>Firms can utilise optimal pricing strategies to improve efficiency and responsiveness.</a:t>
            </a:r>
          </a:p>
          <a:p>
            <a:pPr lvl="1">
              <a:spcBef>
                <a:spcPts val="600"/>
              </a:spcBef>
              <a:spcAft>
                <a:spcPts val="600"/>
              </a:spcAft>
            </a:pPr>
            <a:r>
              <a:rPr lang="en-US" altLang="zh-TW" smtClean="0">
                <a:solidFill>
                  <a:schemeClr val="bg1"/>
                </a:solidFill>
                <a:ea typeface="PMingLiU" pitchFamily="18" charset="-120"/>
              </a:rPr>
              <a:t>Free shipping, standard shipping (3-5 days), two-day shipping, one day shipping (amazon.com).</a:t>
            </a:r>
          </a:p>
        </p:txBody>
      </p:sp>
    </p:spTree>
  </p:cSld>
  <p:clrMapOvr>
    <a:masterClrMapping/>
  </p:clrMapOvr>
  <p:transition>
    <p:cove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228600" y="76200"/>
            <a:ext cx="8763000" cy="857250"/>
          </a:xfrm>
        </p:spPr>
        <p:txBody>
          <a:bodyPr/>
          <a:lstStyle/>
          <a:p>
            <a:r>
              <a:rPr lang="en-US" altLang="zh-TW" sz="4000" smtClean="0">
                <a:ea typeface="PMingLiU" pitchFamily="18" charset="-120"/>
              </a:rPr>
              <a:t>Components of Pricing Decisions</a:t>
            </a:r>
          </a:p>
        </p:txBody>
      </p:sp>
      <p:sp>
        <p:nvSpPr>
          <p:cNvPr id="46083" name="Rectangle 3"/>
          <p:cNvSpPr>
            <a:spLocks noGrp="1" noChangeArrowheads="1"/>
          </p:cNvSpPr>
          <p:nvPr>
            <p:ph type="body" idx="1"/>
          </p:nvPr>
        </p:nvSpPr>
        <p:spPr>
          <a:xfrm>
            <a:off x="0" y="1231900"/>
            <a:ext cx="9144000" cy="5473700"/>
          </a:xfrm>
        </p:spPr>
        <p:txBody>
          <a:bodyPr/>
          <a:lstStyle/>
          <a:p>
            <a:pPr>
              <a:lnSpc>
                <a:spcPct val="110000"/>
              </a:lnSpc>
              <a:spcBef>
                <a:spcPts val="300"/>
              </a:spcBef>
              <a:spcAft>
                <a:spcPts val="300"/>
              </a:spcAft>
              <a:buClr>
                <a:srgbClr val="A50021"/>
              </a:buClr>
            </a:pPr>
            <a:r>
              <a:rPr lang="en-US" altLang="zh-TW" dirty="0" smtClean="0">
                <a:solidFill>
                  <a:schemeClr val="bg1"/>
                </a:solidFill>
                <a:ea typeface="PMingLiU" pitchFamily="18" charset="-120"/>
              </a:rPr>
              <a:t>1. Pricing and economies of scale</a:t>
            </a:r>
          </a:p>
          <a:p>
            <a:pPr lvl="1">
              <a:lnSpc>
                <a:spcPct val="110000"/>
              </a:lnSpc>
              <a:spcBef>
                <a:spcPts val="300"/>
              </a:spcBef>
              <a:spcAft>
                <a:spcPts val="300"/>
              </a:spcAft>
              <a:buClr>
                <a:schemeClr val="tx2"/>
              </a:buClr>
            </a:pPr>
            <a:r>
              <a:rPr lang="en-US" altLang="zh-TW" sz="2500" dirty="0" smtClean="0">
                <a:solidFill>
                  <a:schemeClr val="bg1"/>
                </a:solidFill>
                <a:ea typeface="PMingLiU" pitchFamily="18" charset="-120"/>
              </a:rPr>
              <a:t>Different supply chain processes achieve economies of scale (production – longer production, transportation - bigger lot size, procurement – bulk purchasing).</a:t>
            </a:r>
          </a:p>
          <a:p>
            <a:pPr lvl="1">
              <a:lnSpc>
                <a:spcPct val="110000"/>
              </a:lnSpc>
              <a:spcBef>
                <a:spcPts val="300"/>
              </a:spcBef>
              <a:spcAft>
                <a:spcPts val="300"/>
              </a:spcAft>
              <a:buClr>
                <a:schemeClr val="tx2"/>
              </a:buClr>
            </a:pPr>
            <a:r>
              <a:rPr lang="en-US" altLang="zh-TW" sz="2500" dirty="0" smtClean="0">
                <a:solidFill>
                  <a:schemeClr val="bg1"/>
                </a:solidFill>
                <a:ea typeface="PMingLiU" pitchFamily="18" charset="-120"/>
              </a:rPr>
              <a:t>Pricing strategy needs to reflect this (quantity discounts).</a:t>
            </a:r>
          </a:p>
          <a:p>
            <a:pPr lvl="1">
              <a:lnSpc>
                <a:spcPct val="110000"/>
              </a:lnSpc>
              <a:spcBef>
                <a:spcPts val="300"/>
              </a:spcBef>
              <a:spcAft>
                <a:spcPts val="300"/>
              </a:spcAft>
              <a:buClr>
                <a:schemeClr val="tx2"/>
              </a:buClr>
            </a:pPr>
            <a:r>
              <a:rPr lang="en-US" altLang="zh-TW" sz="2500" dirty="0" smtClean="0">
                <a:solidFill>
                  <a:schemeClr val="bg1"/>
                </a:solidFill>
                <a:ea typeface="PMingLiU" pitchFamily="18" charset="-120"/>
              </a:rPr>
              <a:t>Otherwise quantity discounts would be offered even without the exploitation of scale economies in supply chain processes.</a:t>
            </a:r>
          </a:p>
          <a:p>
            <a:pPr>
              <a:lnSpc>
                <a:spcPct val="110000"/>
              </a:lnSpc>
              <a:spcBef>
                <a:spcPts val="300"/>
              </a:spcBef>
              <a:spcAft>
                <a:spcPts val="300"/>
              </a:spcAft>
              <a:buClr>
                <a:srgbClr val="A50021"/>
              </a:buClr>
            </a:pPr>
            <a:r>
              <a:rPr lang="en-US" altLang="zh-TW" dirty="0" smtClean="0">
                <a:solidFill>
                  <a:schemeClr val="bg1"/>
                </a:solidFill>
                <a:ea typeface="PMingLiU" pitchFamily="18" charset="-120"/>
              </a:rPr>
              <a:t>2. Everyday low pricing versus high-low pricing  (</a:t>
            </a:r>
            <a:r>
              <a:rPr lang="en-US" altLang="zh-TW" dirty="0" err="1" smtClean="0">
                <a:solidFill>
                  <a:schemeClr val="bg1"/>
                </a:solidFill>
                <a:ea typeface="PMingLiU" pitchFamily="18" charset="-120"/>
              </a:rPr>
              <a:t>Asda</a:t>
            </a:r>
            <a:r>
              <a:rPr lang="en-US" altLang="zh-TW" dirty="0" smtClean="0">
                <a:solidFill>
                  <a:schemeClr val="bg1"/>
                </a:solidFill>
                <a:ea typeface="PMingLiU" pitchFamily="18" charset="-120"/>
              </a:rPr>
              <a:t>).</a:t>
            </a:r>
          </a:p>
          <a:p>
            <a:pPr>
              <a:lnSpc>
                <a:spcPct val="110000"/>
              </a:lnSpc>
              <a:spcBef>
                <a:spcPts val="300"/>
              </a:spcBef>
              <a:spcAft>
                <a:spcPts val="300"/>
              </a:spcAft>
              <a:buClr>
                <a:srgbClr val="A50021"/>
              </a:buClr>
            </a:pPr>
            <a:r>
              <a:rPr lang="en-US" altLang="zh-TW" dirty="0" smtClean="0">
                <a:solidFill>
                  <a:schemeClr val="bg1"/>
                </a:solidFill>
                <a:ea typeface="PMingLiU" pitchFamily="18" charset="-120"/>
              </a:rPr>
              <a:t>3. Fixed price versus menu pricing (varying with response time or location of delivery) (Amazon).</a:t>
            </a:r>
          </a:p>
          <a:p>
            <a:pPr>
              <a:lnSpc>
                <a:spcPct val="110000"/>
              </a:lnSpc>
              <a:spcBef>
                <a:spcPts val="300"/>
              </a:spcBef>
              <a:spcAft>
                <a:spcPts val="300"/>
              </a:spcAft>
              <a:buClr>
                <a:srgbClr val="A50021"/>
              </a:buClr>
            </a:pPr>
            <a:r>
              <a:rPr lang="en-US" altLang="zh-TW" dirty="0" smtClean="0">
                <a:solidFill>
                  <a:schemeClr val="bg1"/>
                </a:solidFill>
                <a:ea typeface="PMingLiU" pitchFamily="18" charset="-120"/>
              </a:rPr>
              <a:t>Overall trade-off: Increase the firm profits.</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13" descr="Picture1"/>
          <p:cNvPicPr preferRelativeResize="0">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80975" y="-171450"/>
            <a:ext cx="9505950" cy="7092950"/>
          </a:xfrm>
          <a:noFill/>
          <a:ln w="12700">
            <a:solidFill>
              <a:srgbClr val="0000FF"/>
            </a:solidFill>
            <a:miter lim="800000"/>
            <a:headEnd/>
            <a:tailEnd/>
          </a:ln>
        </p:spPr>
      </p:pic>
      <p:sp>
        <p:nvSpPr>
          <p:cNvPr id="2" name="Rectangle 1"/>
          <p:cNvSpPr/>
          <p:nvPr/>
        </p:nvSpPr>
        <p:spPr>
          <a:xfrm>
            <a:off x="381000" y="2971800"/>
            <a:ext cx="8333628" cy="769441"/>
          </a:xfrm>
          <a:prstGeom prst="rect">
            <a:avLst/>
          </a:prstGeom>
        </p:spPr>
        <p:style>
          <a:lnRef idx="1">
            <a:schemeClr val="dk1"/>
          </a:lnRef>
          <a:fillRef idx="3">
            <a:schemeClr val="dk1"/>
          </a:fillRef>
          <a:effectRef idx="2">
            <a:schemeClr val="dk1"/>
          </a:effectRef>
          <a:fontRef idx="minor">
            <a:schemeClr val="lt1"/>
          </a:fontRef>
        </p:style>
        <p:txBody>
          <a:bodyPr wrap="none">
            <a:spAutoFit/>
          </a:bodyPr>
          <a:lstStyle/>
          <a:p>
            <a:r>
              <a:rPr lang="en-US" altLang="zh-TW" sz="4400" dirty="0" smtClean="0">
                <a:solidFill>
                  <a:srgbClr val="FFFF00"/>
                </a:solidFill>
                <a:ea typeface="PMingLiU" pitchFamily="18" charset="-120"/>
              </a:rPr>
              <a:t>Obstacles to Achieving Strategic Fit</a:t>
            </a:r>
            <a:endParaRPr lang="en-GB" sz="4400" dirty="0">
              <a:solidFill>
                <a:srgbClr val="FFFF00"/>
              </a:solidFill>
            </a:endParaRPr>
          </a:p>
        </p:txBody>
      </p:sp>
    </p:spTree>
    <p:extLst>
      <p:ext uri="{BB962C8B-B14F-4D97-AF65-F5344CB8AC3E}">
        <p14:creationId xmlns:p14="http://schemas.microsoft.com/office/powerpoint/2010/main" val="79451369"/>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1026"/>
          <p:cNvSpPr>
            <a:spLocks noGrp="1" noChangeArrowheads="1"/>
          </p:cNvSpPr>
          <p:nvPr>
            <p:ph type="title"/>
          </p:nvPr>
        </p:nvSpPr>
        <p:spPr>
          <a:xfrm>
            <a:off x="304800" y="57150"/>
            <a:ext cx="8534400" cy="857250"/>
          </a:xfrm>
        </p:spPr>
        <p:txBody>
          <a:bodyPr/>
          <a:lstStyle/>
          <a:p>
            <a:r>
              <a:rPr lang="en-GB" altLang="zh-TW" sz="4000" dirty="0" smtClean="0">
                <a:solidFill>
                  <a:srgbClr val="C00000"/>
                </a:solidFill>
                <a:ea typeface="PMingLiU" pitchFamily="18" charset="-120"/>
              </a:rPr>
              <a:t>Increasing Variety of Products</a:t>
            </a:r>
            <a:endParaRPr lang="en-US" altLang="zh-TW" sz="3800" dirty="0" smtClean="0">
              <a:solidFill>
                <a:srgbClr val="C00000"/>
              </a:solidFill>
              <a:ea typeface="PMingLiU" pitchFamily="18" charset="-120"/>
            </a:endParaRPr>
          </a:p>
        </p:txBody>
      </p:sp>
      <p:sp>
        <p:nvSpPr>
          <p:cNvPr id="47107" name="Rectangle 1027"/>
          <p:cNvSpPr>
            <a:spLocks noGrp="1" noChangeArrowheads="1"/>
          </p:cNvSpPr>
          <p:nvPr>
            <p:ph type="body" idx="1"/>
          </p:nvPr>
        </p:nvSpPr>
        <p:spPr>
          <a:xfrm>
            <a:off x="152400" y="1231900"/>
            <a:ext cx="8991600" cy="5092700"/>
          </a:xfrm>
        </p:spPr>
        <p:txBody>
          <a:bodyPr/>
          <a:lstStyle/>
          <a:p>
            <a:pPr>
              <a:spcBef>
                <a:spcPts val="600"/>
              </a:spcBef>
              <a:spcAft>
                <a:spcPts val="600"/>
              </a:spcAft>
              <a:buClr>
                <a:srgbClr val="A50021"/>
              </a:buClr>
            </a:pPr>
            <a:r>
              <a:rPr lang="en-GB" altLang="zh-TW" dirty="0" smtClean="0">
                <a:solidFill>
                  <a:schemeClr val="bg1"/>
                </a:solidFill>
                <a:ea typeface="PMingLiU" pitchFamily="18" charset="-120"/>
              </a:rPr>
              <a:t>Product proliferation is more widespread now. As customers demand more customisation, manufacturers responded with mass customisation.</a:t>
            </a:r>
          </a:p>
          <a:p>
            <a:pPr>
              <a:spcBef>
                <a:spcPts val="600"/>
              </a:spcBef>
              <a:spcAft>
                <a:spcPts val="600"/>
              </a:spcAft>
              <a:buClr>
                <a:srgbClr val="A50021"/>
              </a:buClr>
            </a:pPr>
            <a:r>
              <a:rPr lang="en-GB" altLang="zh-TW" dirty="0" smtClean="0">
                <a:solidFill>
                  <a:schemeClr val="bg1"/>
                </a:solidFill>
                <a:ea typeface="PMingLiU" pitchFamily="18" charset="-120"/>
              </a:rPr>
              <a:t>Products that were formerly generic are now custom-made for a specific customer.</a:t>
            </a:r>
          </a:p>
          <a:p>
            <a:pPr>
              <a:spcBef>
                <a:spcPts val="600"/>
              </a:spcBef>
              <a:spcAft>
                <a:spcPts val="600"/>
              </a:spcAft>
              <a:buClr>
                <a:srgbClr val="A50021"/>
              </a:buClr>
            </a:pPr>
            <a:r>
              <a:rPr lang="en-GB" altLang="zh-TW" dirty="0" smtClean="0">
                <a:solidFill>
                  <a:schemeClr val="bg1"/>
                </a:solidFill>
                <a:ea typeface="PMingLiU" pitchFamily="18" charset="-120"/>
              </a:rPr>
              <a:t>The increase in product variety complicates the supply chain by making forecasting much more difficult.</a:t>
            </a:r>
          </a:p>
          <a:p>
            <a:pPr>
              <a:spcBef>
                <a:spcPts val="600"/>
              </a:spcBef>
              <a:spcAft>
                <a:spcPts val="600"/>
              </a:spcAft>
              <a:buClr>
                <a:srgbClr val="A50021"/>
              </a:buClr>
            </a:pPr>
            <a:r>
              <a:rPr lang="en-GB" altLang="zh-TW" dirty="0" smtClean="0">
                <a:solidFill>
                  <a:schemeClr val="bg1"/>
                </a:solidFill>
                <a:ea typeface="PMingLiU" pitchFamily="18" charset="-120"/>
              </a:rPr>
              <a:t>Increased variety tends to raise uncertainty, and increased uncertainty hurts both efficiency and responsiveness within the supply chain.</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1026"/>
          <p:cNvSpPr>
            <a:spLocks noGrp="1" noChangeArrowheads="1"/>
          </p:cNvSpPr>
          <p:nvPr>
            <p:ph type="title"/>
          </p:nvPr>
        </p:nvSpPr>
        <p:spPr>
          <a:xfrm>
            <a:off x="304800" y="57150"/>
            <a:ext cx="8534400" cy="857250"/>
          </a:xfrm>
        </p:spPr>
        <p:txBody>
          <a:bodyPr/>
          <a:lstStyle/>
          <a:p>
            <a:pPr>
              <a:spcBef>
                <a:spcPts val="300"/>
              </a:spcBef>
              <a:spcAft>
                <a:spcPts val="300"/>
              </a:spcAft>
            </a:pPr>
            <a:r>
              <a:rPr lang="en-US" altLang="zh-TW" sz="4000" dirty="0" smtClean="0">
                <a:solidFill>
                  <a:srgbClr val="C00000"/>
                </a:solidFill>
                <a:ea typeface="PMingLiU" pitchFamily="18" charset="-120"/>
              </a:rPr>
              <a:t>Decreasing Product Life Cycle</a:t>
            </a:r>
          </a:p>
        </p:txBody>
      </p:sp>
      <p:sp>
        <p:nvSpPr>
          <p:cNvPr id="47107" name="Rectangle 1027"/>
          <p:cNvSpPr>
            <a:spLocks noGrp="1" noChangeArrowheads="1"/>
          </p:cNvSpPr>
          <p:nvPr>
            <p:ph type="body" idx="1"/>
          </p:nvPr>
        </p:nvSpPr>
        <p:spPr>
          <a:xfrm>
            <a:off x="152400" y="1206437"/>
            <a:ext cx="8991600" cy="5143627"/>
          </a:xfrm>
        </p:spPr>
        <p:txBody>
          <a:bodyPr/>
          <a:lstStyle/>
          <a:p>
            <a:pPr>
              <a:spcBef>
                <a:spcPts val="100"/>
              </a:spcBef>
              <a:spcAft>
                <a:spcPts val="100"/>
              </a:spcAft>
              <a:buClr>
                <a:srgbClr val="A50021"/>
              </a:buClr>
            </a:pPr>
            <a:r>
              <a:rPr lang="en-US" altLang="zh-TW" dirty="0" smtClean="0">
                <a:solidFill>
                  <a:schemeClr val="bg1"/>
                </a:solidFill>
                <a:ea typeface="PMingLiU" pitchFamily="18" charset="-120"/>
              </a:rPr>
              <a:t>The life cycle of various products are shrinking and it has been reduced to months for most products (Automobiles – from 5 years – 3 years).</a:t>
            </a:r>
          </a:p>
          <a:p>
            <a:pPr>
              <a:spcBef>
                <a:spcPts val="100"/>
              </a:spcBef>
              <a:spcAft>
                <a:spcPts val="100"/>
              </a:spcAft>
              <a:buClr>
                <a:srgbClr val="A50021"/>
              </a:buClr>
            </a:pPr>
            <a:r>
              <a:rPr lang="en-US" altLang="zh-TW" dirty="0" smtClean="0">
                <a:solidFill>
                  <a:schemeClr val="bg1"/>
                </a:solidFill>
                <a:ea typeface="PMingLiU" pitchFamily="18" charset="-120"/>
              </a:rPr>
              <a:t>This decrease in product life cycle makes it difficult to achieving ‘strategic fit’ more difficult</a:t>
            </a:r>
            <a:r>
              <a:rPr lang="en-US" altLang="zh-TW" dirty="0">
                <a:solidFill>
                  <a:schemeClr val="bg1"/>
                </a:solidFill>
                <a:ea typeface="PMingLiU" pitchFamily="18" charset="-120"/>
              </a:rPr>
              <a:t> </a:t>
            </a:r>
            <a:r>
              <a:rPr lang="en-US" altLang="zh-TW" dirty="0" smtClean="0">
                <a:solidFill>
                  <a:schemeClr val="bg1"/>
                </a:solidFill>
                <a:ea typeface="PMingLiU" pitchFamily="18" charset="-120"/>
              </a:rPr>
              <a:t>as supply chain must constantly adapt to manufacture and delivery new products (in addition to their demand uncertainty).</a:t>
            </a:r>
          </a:p>
          <a:p>
            <a:pPr>
              <a:spcBef>
                <a:spcPts val="100"/>
              </a:spcBef>
              <a:spcAft>
                <a:spcPts val="100"/>
              </a:spcAft>
              <a:buClr>
                <a:srgbClr val="A50021"/>
              </a:buClr>
            </a:pPr>
            <a:r>
              <a:rPr lang="en-US" altLang="zh-TW" dirty="0" smtClean="0">
                <a:solidFill>
                  <a:schemeClr val="bg1"/>
                </a:solidFill>
                <a:ea typeface="PMingLiU" pitchFamily="18" charset="-120"/>
              </a:rPr>
              <a:t>Shorter life cycles increase uncertainty while reducing window of opportunity to achieve ‘strategic fit’.</a:t>
            </a:r>
            <a:endParaRPr lang="en-US" altLang="zh-TW" dirty="0">
              <a:solidFill>
                <a:schemeClr val="bg1"/>
              </a:solidFill>
              <a:ea typeface="PMingLiU" pitchFamily="18" charset="-120"/>
            </a:endParaRPr>
          </a:p>
          <a:p>
            <a:pPr>
              <a:spcBef>
                <a:spcPts val="100"/>
              </a:spcBef>
              <a:spcAft>
                <a:spcPts val="100"/>
              </a:spcAft>
              <a:buClr>
                <a:srgbClr val="A50021"/>
              </a:buClr>
            </a:pPr>
            <a:r>
              <a:rPr lang="en-US" altLang="zh-TW" dirty="0" smtClean="0">
                <a:solidFill>
                  <a:schemeClr val="bg1"/>
                </a:solidFill>
                <a:ea typeface="PMingLiU" pitchFamily="18" charset="-120"/>
              </a:rPr>
              <a:t>This has put additional pressure on supply chains to coordinate and create a good match between supply and demand.</a:t>
            </a:r>
          </a:p>
        </p:txBody>
      </p:sp>
    </p:spTree>
    <p:extLst>
      <p:ext uri="{BB962C8B-B14F-4D97-AF65-F5344CB8AC3E}">
        <p14:creationId xmlns:p14="http://schemas.microsoft.com/office/powerpoint/2010/main" val="337769845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1026"/>
          <p:cNvSpPr>
            <a:spLocks noGrp="1" noChangeArrowheads="1"/>
          </p:cNvSpPr>
          <p:nvPr>
            <p:ph type="title"/>
          </p:nvPr>
        </p:nvSpPr>
        <p:spPr>
          <a:xfrm>
            <a:off x="304800" y="57150"/>
            <a:ext cx="8534400" cy="857250"/>
          </a:xfrm>
        </p:spPr>
        <p:txBody>
          <a:bodyPr/>
          <a:lstStyle/>
          <a:p>
            <a:pPr>
              <a:spcBef>
                <a:spcPts val="300"/>
              </a:spcBef>
              <a:spcAft>
                <a:spcPts val="300"/>
              </a:spcAft>
            </a:pPr>
            <a:r>
              <a:rPr lang="en-US" altLang="zh-TW" sz="3800" dirty="0" smtClean="0">
                <a:solidFill>
                  <a:srgbClr val="C00000"/>
                </a:solidFill>
                <a:ea typeface="PMingLiU" pitchFamily="18" charset="-120"/>
              </a:rPr>
              <a:t>Increasingly Demanding Customers</a:t>
            </a:r>
          </a:p>
        </p:txBody>
      </p:sp>
      <p:sp>
        <p:nvSpPr>
          <p:cNvPr id="47107" name="Rectangle 1027"/>
          <p:cNvSpPr>
            <a:spLocks noGrp="1" noChangeArrowheads="1"/>
          </p:cNvSpPr>
          <p:nvPr>
            <p:ph type="body" idx="1"/>
          </p:nvPr>
        </p:nvSpPr>
        <p:spPr>
          <a:xfrm>
            <a:off x="152400" y="1231900"/>
            <a:ext cx="8991600" cy="5092700"/>
          </a:xfrm>
        </p:spPr>
        <p:txBody>
          <a:bodyPr/>
          <a:lstStyle/>
          <a:p>
            <a:pPr>
              <a:spcBef>
                <a:spcPts val="200"/>
              </a:spcBef>
              <a:spcAft>
                <a:spcPts val="200"/>
              </a:spcAft>
              <a:buClr>
                <a:srgbClr val="A50021"/>
              </a:buClr>
            </a:pPr>
            <a:r>
              <a:rPr lang="en-US" altLang="zh-TW" dirty="0" smtClean="0">
                <a:solidFill>
                  <a:schemeClr val="bg1"/>
                </a:solidFill>
                <a:ea typeface="PMingLiU" pitchFamily="18" charset="-120"/>
              </a:rPr>
              <a:t>Customers are constantly demanding improvements in delivery lead times, cost, and product performance.</a:t>
            </a:r>
          </a:p>
          <a:p>
            <a:pPr>
              <a:spcBef>
                <a:spcPts val="200"/>
              </a:spcBef>
              <a:spcAft>
                <a:spcPts val="200"/>
              </a:spcAft>
              <a:buClr>
                <a:srgbClr val="A50021"/>
              </a:buClr>
            </a:pPr>
            <a:r>
              <a:rPr lang="en-US" altLang="zh-TW" dirty="0" smtClean="0">
                <a:solidFill>
                  <a:schemeClr val="bg1"/>
                </a:solidFill>
                <a:ea typeface="PMingLiU" pitchFamily="18" charset="-120"/>
              </a:rPr>
              <a:t>If this is not provided, the customers will be lost.</a:t>
            </a:r>
          </a:p>
          <a:p>
            <a:pPr>
              <a:spcBef>
                <a:spcPts val="200"/>
              </a:spcBef>
              <a:spcAft>
                <a:spcPts val="200"/>
              </a:spcAft>
              <a:buClr>
                <a:srgbClr val="A50021"/>
              </a:buClr>
            </a:pPr>
            <a:r>
              <a:rPr lang="en-US" altLang="zh-TW" dirty="0" smtClean="0">
                <a:solidFill>
                  <a:schemeClr val="bg1"/>
                </a:solidFill>
                <a:ea typeface="PMingLiU" pitchFamily="18" charset="-120"/>
              </a:rPr>
              <a:t>Many firms in the past had periodic, standard price increase that was not linked to demand increase (because that was the way business was done).</a:t>
            </a:r>
          </a:p>
          <a:p>
            <a:pPr>
              <a:spcBef>
                <a:spcPts val="200"/>
              </a:spcBef>
              <a:spcAft>
                <a:spcPts val="200"/>
              </a:spcAft>
              <a:buClr>
                <a:srgbClr val="A50021"/>
              </a:buClr>
            </a:pPr>
            <a:r>
              <a:rPr lang="en-US" altLang="zh-TW" dirty="0" smtClean="0">
                <a:solidFill>
                  <a:schemeClr val="bg1"/>
                </a:solidFill>
                <a:ea typeface="PMingLiU" pitchFamily="18" charset="-120"/>
              </a:rPr>
              <a:t>Now, this practice cannot be forced through the customers without loosing customers.</a:t>
            </a:r>
          </a:p>
          <a:p>
            <a:pPr>
              <a:spcBef>
                <a:spcPts val="200"/>
              </a:spcBef>
              <a:spcAft>
                <a:spcPts val="200"/>
              </a:spcAft>
              <a:buClr>
                <a:srgbClr val="A50021"/>
              </a:buClr>
            </a:pPr>
            <a:r>
              <a:rPr lang="en-US" altLang="zh-TW" dirty="0" smtClean="0">
                <a:solidFill>
                  <a:schemeClr val="bg1"/>
                </a:solidFill>
                <a:ea typeface="PMingLiU" pitchFamily="18" charset="-120"/>
              </a:rPr>
              <a:t>Today’s customers want more for the same or less price.</a:t>
            </a:r>
          </a:p>
          <a:p>
            <a:pPr>
              <a:spcBef>
                <a:spcPts val="200"/>
              </a:spcBef>
              <a:spcAft>
                <a:spcPts val="200"/>
              </a:spcAft>
              <a:buClr>
                <a:srgbClr val="A50021"/>
              </a:buClr>
            </a:pPr>
            <a:r>
              <a:rPr lang="en-US" altLang="zh-TW" dirty="0" smtClean="0">
                <a:solidFill>
                  <a:schemeClr val="bg1"/>
                </a:solidFill>
                <a:ea typeface="PMingLiU" pitchFamily="18" charset="-120"/>
              </a:rPr>
              <a:t>This customer demand means that the supply chain must provide more just to maintain its business.</a:t>
            </a:r>
          </a:p>
        </p:txBody>
      </p:sp>
    </p:spTree>
    <p:extLst>
      <p:ext uri="{BB962C8B-B14F-4D97-AF65-F5344CB8AC3E}">
        <p14:creationId xmlns:p14="http://schemas.microsoft.com/office/powerpoint/2010/main" val="337769845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1026"/>
          <p:cNvSpPr>
            <a:spLocks noGrp="1" noChangeArrowheads="1"/>
          </p:cNvSpPr>
          <p:nvPr>
            <p:ph type="title"/>
          </p:nvPr>
        </p:nvSpPr>
        <p:spPr>
          <a:xfrm>
            <a:off x="304800" y="57150"/>
            <a:ext cx="8534400" cy="857250"/>
          </a:xfrm>
        </p:spPr>
        <p:txBody>
          <a:bodyPr/>
          <a:lstStyle/>
          <a:p>
            <a:pPr>
              <a:spcBef>
                <a:spcPts val="600"/>
              </a:spcBef>
              <a:spcAft>
                <a:spcPts val="600"/>
              </a:spcAft>
            </a:pPr>
            <a:r>
              <a:rPr lang="en-US" altLang="zh-TW" sz="3200" dirty="0" smtClean="0">
                <a:solidFill>
                  <a:srgbClr val="C00000"/>
                </a:solidFill>
                <a:ea typeface="PMingLiU" pitchFamily="18" charset="-120"/>
              </a:rPr>
              <a:t>Fragmentation of Supply Chain Ownership</a:t>
            </a:r>
          </a:p>
        </p:txBody>
      </p:sp>
      <p:sp>
        <p:nvSpPr>
          <p:cNvPr id="47107" name="Rectangle 1027"/>
          <p:cNvSpPr>
            <a:spLocks noGrp="1" noChangeArrowheads="1"/>
          </p:cNvSpPr>
          <p:nvPr>
            <p:ph type="body" idx="1"/>
          </p:nvPr>
        </p:nvSpPr>
        <p:spPr>
          <a:xfrm>
            <a:off x="152400" y="1231900"/>
            <a:ext cx="8991600" cy="5092700"/>
          </a:xfrm>
        </p:spPr>
        <p:txBody>
          <a:bodyPr/>
          <a:lstStyle/>
          <a:p>
            <a:pPr>
              <a:spcBef>
                <a:spcPts val="600"/>
              </a:spcBef>
              <a:spcAft>
                <a:spcPts val="600"/>
              </a:spcAft>
              <a:buClr>
                <a:schemeClr val="tx2"/>
              </a:buClr>
            </a:pPr>
            <a:r>
              <a:rPr lang="en-US" altLang="zh-TW" dirty="0" smtClean="0">
                <a:solidFill>
                  <a:schemeClr val="bg1"/>
                </a:solidFill>
                <a:ea typeface="PMingLiU" pitchFamily="18" charset="-120"/>
              </a:rPr>
              <a:t>Over the years, many firms have become less vertically integrated.</a:t>
            </a:r>
          </a:p>
          <a:p>
            <a:pPr>
              <a:spcBef>
                <a:spcPts val="600"/>
              </a:spcBef>
              <a:spcAft>
                <a:spcPts val="600"/>
              </a:spcAft>
              <a:buClr>
                <a:schemeClr val="tx2"/>
              </a:buClr>
            </a:pPr>
            <a:r>
              <a:rPr lang="en-US" altLang="zh-TW" dirty="0" smtClean="0">
                <a:solidFill>
                  <a:schemeClr val="bg1"/>
                </a:solidFill>
                <a:ea typeface="PMingLiU" pitchFamily="18" charset="-120"/>
              </a:rPr>
              <a:t>As firms concentrate more on their core competencies, they outsource their non-critical competencies to third parties.</a:t>
            </a:r>
            <a:endParaRPr lang="en-US" altLang="zh-TW" dirty="0">
              <a:solidFill>
                <a:schemeClr val="bg1"/>
              </a:solidFill>
              <a:ea typeface="PMingLiU" pitchFamily="18" charset="-120"/>
            </a:endParaRPr>
          </a:p>
          <a:p>
            <a:pPr>
              <a:spcBef>
                <a:spcPts val="600"/>
              </a:spcBef>
              <a:spcAft>
                <a:spcPts val="600"/>
              </a:spcAft>
              <a:buClr>
                <a:schemeClr val="tx2"/>
              </a:buClr>
            </a:pPr>
            <a:r>
              <a:rPr lang="en-US" altLang="zh-TW" dirty="0" smtClean="0">
                <a:solidFill>
                  <a:schemeClr val="bg1"/>
                </a:solidFill>
                <a:ea typeface="PMingLiU" pitchFamily="18" charset="-120"/>
              </a:rPr>
              <a:t>This new ownership structure has made managing the supply chain more difficult.</a:t>
            </a:r>
          </a:p>
          <a:p>
            <a:pPr>
              <a:spcBef>
                <a:spcPts val="600"/>
              </a:spcBef>
              <a:spcAft>
                <a:spcPts val="600"/>
              </a:spcAft>
              <a:buClr>
                <a:schemeClr val="tx2"/>
              </a:buClr>
            </a:pPr>
            <a:r>
              <a:rPr lang="en-US" altLang="zh-TW" dirty="0" smtClean="0">
                <a:solidFill>
                  <a:schemeClr val="bg1"/>
                </a:solidFill>
                <a:ea typeface="PMingLiU" pitchFamily="18" charset="-120"/>
              </a:rPr>
              <a:t>With the supply chain broken into many owners, each with its own policies an interests, the chain is more difficult to coordinate.</a:t>
            </a:r>
          </a:p>
        </p:txBody>
      </p:sp>
    </p:spTree>
    <p:extLst>
      <p:ext uri="{BB962C8B-B14F-4D97-AF65-F5344CB8AC3E}">
        <p14:creationId xmlns:p14="http://schemas.microsoft.com/office/powerpoint/2010/main" val="337769845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1026"/>
          <p:cNvSpPr>
            <a:spLocks noGrp="1" noChangeArrowheads="1"/>
          </p:cNvSpPr>
          <p:nvPr>
            <p:ph type="title"/>
          </p:nvPr>
        </p:nvSpPr>
        <p:spPr>
          <a:xfrm>
            <a:off x="304800" y="57150"/>
            <a:ext cx="8534400" cy="857250"/>
          </a:xfrm>
        </p:spPr>
        <p:txBody>
          <a:bodyPr/>
          <a:lstStyle/>
          <a:p>
            <a:r>
              <a:rPr lang="en-US" altLang="zh-TW" sz="4000" dirty="0" smtClean="0">
                <a:solidFill>
                  <a:srgbClr val="C00000"/>
                </a:solidFill>
                <a:ea typeface="PMingLiU" pitchFamily="18" charset="-120"/>
              </a:rPr>
              <a:t>Globalisation</a:t>
            </a:r>
          </a:p>
        </p:txBody>
      </p:sp>
      <p:sp>
        <p:nvSpPr>
          <p:cNvPr id="47107" name="Rectangle 1027"/>
          <p:cNvSpPr>
            <a:spLocks noGrp="1" noChangeArrowheads="1"/>
          </p:cNvSpPr>
          <p:nvPr>
            <p:ph type="body" idx="1"/>
          </p:nvPr>
        </p:nvSpPr>
        <p:spPr>
          <a:xfrm>
            <a:off x="152400" y="1231900"/>
            <a:ext cx="8991600" cy="5092700"/>
          </a:xfrm>
        </p:spPr>
        <p:txBody>
          <a:bodyPr/>
          <a:lstStyle/>
          <a:p>
            <a:pPr>
              <a:spcBef>
                <a:spcPts val="600"/>
              </a:spcBef>
              <a:spcAft>
                <a:spcPts val="600"/>
              </a:spcAft>
              <a:buClr>
                <a:srgbClr val="A50021"/>
              </a:buClr>
            </a:pPr>
            <a:r>
              <a:rPr lang="en-US" altLang="zh-TW" sz="2700" dirty="0" smtClean="0">
                <a:solidFill>
                  <a:schemeClr val="bg1"/>
                </a:solidFill>
                <a:ea typeface="PMingLiU" pitchFamily="18" charset="-120"/>
              </a:rPr>
              <a:t>Supply chain are more global today than ever before and this adds stress to the chain, because facilities within the chain are farther apart, making coordination much more difficult.</a:t>
            </a:r>
          </a:p>
          <a:p>
            <a:pPr>
              <a:spcBef>
                <a:spcPts val="600"/>
              </a:spcBef>
              <a:spcAft>
                <a:spcPts val="600"/>
              </a:spcAft>
              <a:buClr>
                <a:srgbClr val="A50021"/>
              </a:buClr>
            </a:pPr>
            <a:r>
              <a:rPr lang="en-US" altLang="zh-TW" sz="2700" dirty="0" smtClean="0">
                <a:solidFill>
                  <a:schemeClr val="bg1"/>
                </a:solidFill>
                <a:ea typeface="PMingLiU" pitchFamily="18" charset="-120"/>
              </a:rPr>
              <a:t>In the past, fewer firms were satisfying their customers’ needs, customers were willing to tolerate longer response times.</a:t>
            </a:r>
          </a:p>
          <a:p>
            <a:pPr>
              <a:spcBef>
                <a:spcPts val="600"/>
              </a:spcBef>
              <a:spcAft>
                <a:spcPts val="600"/>
              </a:spcAft>
              <a:buClr>
                <a:srgbClr val="A50021"/>
              </a:buClr>
            </a:pPr>
            <a:r>
              <a:rPr lang="en-US" altLang="zh-TW" sz="2700" dirty="0" smtClean="0">
                <a:solidFill>
                  <a:schemeClr val="bg1"/>
                </a:solidFill>
                <a:ea typeface="PMingLiU" pitchFamily="18" charset="-120"/>
              </a:rPr>
              <a:t>With </a:t>
            </a:r>
            <a:r>
              <a:rPr lang="en-US" altLang="zh-TW" sz="2700" dirty="0" err="1" smtClean="0">
                <a:solidFill>
                  <a:schemeClr val="bg1"/>
                </a:solidFill>
                <a:ea typeface="PMingLiU" pitchFamily="18" charset="-120"/>
              </a:rPr>
              <a:t>globalisation</a:t>
            </a:r>
            <a:r>
              <a:rPr lang="en-US" altLang="zh-TW" sz="2700" dirty="0" smtClean="0">
                <a:solidFill>
                  <a:schemeClr val="bg1"/>
                </a:solidFill>
                <a:ea typeface="PMingLiU" pitchFamily="18" charset="-120"/>
              </a:rPr>
              <a:t>, in most industries, there are now many more firms aggressively pursuing their competitors business.</a:t>
            </a:r>
          </a:p>
          <a:p>
            <a:pPr>
              <a:spcBef>
                <a:spcPts val="600"/>
              </a:spcBef>
              <a:spcAft>
                <a:spcPts val="600"/>
              </a:spcAft>
              <a:buClr>
                <a:srgbClr val="A50021"/>
              </a:buClr>
            </a:pPr>
            <a:r>
              <a:rPr lang="en-US" altLang="zh-TW" sz="2700" dirty="0" smtClean="0">
                <a:solidFill>
                  <a:schemeClr val="bg1"/>
                </a:solidFill>
                <a:ea typeface="PMingLiU" pitchFamily="18" charset="-120"/>
              </a:rPr>
              <a:t>This competitive situation makes supply chain performance a key to maintaining and growing sales while forcing them to choose their trade-offs even more precisely.</a:t>
            </a:r>
          </a:p>
        </p:txBody>
      </p:sp>
    </p:spTree>
    <p:extLst>
      <p:ext uri="{BB962C8B-B14F-4D97-AF65-F5344CB8AC3E}">
        <p14:creationId xmlns:p14="http://schemas.microsoft.com/office/powerpoint/2010/main" val="337769845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1026"/>
          <p:cNvSpPr>
            <a:spLocks noGrp="1" noChangeArrowheads="1"/>
          </p:cNvSpPr>
          <p:nvPr>
            <p:ph type="title"/>
          </p:nvPr>
        </p:nvSpPr>
        <p:spPr>
          <a:xfrm>
            <a:off x="304800" y="57150"/>
            <a:ext cx="8534400" cy="857250"/>
          </a:xfrm>
        </p:spPr>
        <p:txBody>
          <a:bodyPr/>
          <a:lstStyle/>
          <a:p>
            <a:pPr>
              <a:lnSpc>
                <a:spcPct val="150000"/>
              </a:lnSpc>
            </a:pPr>
            <a:r>
              <a:rPr lang="en-US" altLang="zh-TW" dirty="0" smtClean="0">
                <a:solidFill>
                  <a:srgbClr val="C00000"/>
                </a:solidFill>
                <a:ea typeface="PMingLiU" pitchFamily="18" charset="-120"/>
              </a:rPr>
              <a:t>Difficulty in Executing New Strategies</a:t>
            </a:r>
          </a:p>
        </p:txBody>
      </p:sp>
      <p:sp>
        <p:nvSpPr>
          <p:cNvPr id="47107" name="Rectangle 1027"/>
          <p:cNvSpPr>
            <a:spLocks noGrp="1" noChangeArrowheads="1"/>
          </p:cNvSpPr>
          <p:nvPr>
            <p:ph type="body" idx="1"/>
          </p:nvPr>
        </p:nvSpPr>
        <p:spPr>
          <a:xfrm>
            <a:off x="152400" y="1231900"/>
            <a:ext cx="8991600" cy="5092700"/>
          </a:xfrm>
        </p:spPr>
        <p:txBody>
          <a:bodyPr/>
          <a:lstStyle/>
          <a:p>
            <a:pPr>
              <a:lnSpc>
                <a:spcPct val="150000"/>
              </a:lnSpc>
              <a:spcBef>
                <a:spcPct val="0"/>
              </a:spcBef>
              <a:spcAft>
                <a:spcPct val="0"/>
              </a:spcAft>
              <a:buClr>
                <a:srgbClr val="A50021"/>
              </a:buClr>
            </a:pPr>
            <a:r>
              <a:rPr lang="en-US" altLang="zh-TW" dirty="0" smtClean="0">
                <a:solidFill>
                  <a:schemeClr val="bg1"/>
                </a:solidFill>
                <a:ea typeface="PMingLiU" pitchFamily="18" charset="-120"/>
              </a:rPr>
              <a:t>Creating a successful strategy is not easy. Once a good strategy is formulated, its execution is made difficult.</a:t>
            </a:r>
          </a:p>
          <a:p>
            <a:pPr>
              <a:lnSpc>
                <a:spcPct val="150000"/>
              </a:lnSpc>
              <a:spcBef>
                <a:spcPct val="0"/>
              </a:spcBef>
              <a:spcAft>
                <a:spcPct val="0"/>
              </a:spcAft>
              <a:buClr>
                <a:srgbClr val="A50021"/>
              </a:buClr>
            </a:pPr>
            <a:r>
              <a:rPr lang="en-US" altLang="zh-TW" dirty="0" smtClean="0">
                <a:solidFill>
                  <a:schemeClr val="bg1"/>
                </a:solidFill>
                <a:ea typeface="PMingLiU" pitchFamily="18" charset="-120"/>
              </a:rPr>
              <a:t>For many firms, these strategy provided sustained competitive advantage (as in the case of TPS of Toyota).</a:t>
            </a:r>
          </a:p>
        </p:txBody>
      </p:sp>
    </p:spTree>
    <p:extLst>
      <p:ext uri="{BB962C8B-B14F-4D97-AF65-F5344CB8AC3E}">
        <p14:creationId xmlns:p14="http://schemas.microsoft.com/office/powerpoint/2010/main" val="337769845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474663" y="136525"/>
            <a:ext cx="8288337" cy="777875"/>
          </a:xfrm>
        </p:spPr>
        <p:txBody>
          <a:bodyPr/>
          <a:lstStyle/>
          <a:p>
            <a:r>
              <a:rPr lang="en-US" altLang="zh-TW" sz="4000" smtClean="0">
                <a:ea typeface="PMingLiU" pitchFamily="18" charset="-120"/>
              </a:rPr>
              <a:t>Summary</a:t>
            </a:r>
          </a:p>
        </p:txBody>
      </p:sp>
      <p:sp>
        <p:nvSpPr>
          <p:cNvPr id="48131" name="Rectangle 3"/>
          <p:cNvSpPr>
            <a:spLocks noGrp="1" noChangeArrowheads="1"/>
          </p:cNvSpPr>
          <p:nvPr>
            <p:ph type="body" idx="1"/>
          </p:nvPr>
        </p:nvSpPr>
        <p:spPr>
          <a:xfrm>
            <a:off x="0" y="1233488"/>
            <a:ext cx="9144000" cy="5091112"/>
          </a:xfrm>
        </p:spPr>
        <p:txBody>
          <a:bodyPr/>
          <a:lstStyle/>
          <a:p>
            <a:pPr>
              <a:lnSpc>
                <a:spcPct val="110000"/>
              </a:lnSpc>
              <a:spcBef>
                <a:spcPts val="200"/>
              </a:spcBef>
              <a:spcAft>
                <a:spcPts val="200"/>
              </a:spcAft>
              <a:buClr>
                <a:srgbClr val="A50021"/>
              </a:buClr>
            </a:pPr>
            <a:r>
              <a:rPr lang="en-US" altLang="zh-TW" dirty="0" smtClean="0">
                <a:solidFill>
                  <a:schemeClr val="bg1"/>
                </a:solidFill>
                <a:ea typeface="PMingLiU" pitchFamily="18" charset="-120"/>
              </a:rPr>
              <a:t>The major drivers of SC performance are: facilities, inventory, transportation, information, sourcing and pricing.</a:t>
            </a:r>
          </a:p>
          <a:p>
            <a:pPr>
              <a:lnSpc>
                <a:spcPct val="110000"/>
              </a:lnSpc>
              <a:spcBef>
                <a:spcPts val="200"/>
              </a:spcBef>
              <a:spcAft>
                <a:spcPts val="200"/>
              </a:spcAft>
              <a:buClr>
                <a:srgbClr val="A50021"/>
              </a:buClr>
            </a:pPr>
            <a:r>
              <a:rPr lang="en-US" altLang="zh-TW" dirty="0" smtClean="0">
                <a:solidFill>
                  <a:schemeClr val="bg1"/>
                </a:solidFill>
                <a:ea typeface="PMingLiU" pitchFamily="18" charset="-120"/>
              </a:rPr>
              <a:t>Firms needs to find a right balance between responsiveness and efficiency.</a:t>
            </a:r>
          </a:p>
          <a:p>
            <a:pPr>
              <a:lnSpc>
                <a:spcPct val="110000"/>
              </a:lnSpc>
              <a:spcBef>
                <a:spcPts val="200"/>
              </a:spcBef>
              <a:spcAft>
                <a:spcPts val="200"/>
              </a:spcAft>
              <a:buClr>
                <a:srgbClr val="A50021"/>
              </a:buClr>
            </a:pPr>
            <a:r>
              <a:rPr lang="en-US" altLang="zh-TW" dirty="0" smtClean="0">
                <a:solidFill>
                  <a:schemeClr val="bg1"/>
                </a:solidFill>
                <a:ea typeface="PMingLiU" pitchFamily="18" charset="-120"/>
              </a:rPr>
              <a:t>Each driver affects the performance of the chain.</a:t>
            </a:r>
          </a:p>
          <a:p>
            <a:pPr>
              <a:lnSpc>
                <a:spcPct val="110000"/>
              </a:lnSpc>
              <a:spcBef>
                <a:spcPts val="200"/>
              </a:spcBef>
              <a:spcAft>
                <a:spcPts val="200"/>
              </a:spcAft>
              <a:buClr>
                <a:srgbClr val="A50021"/>
              </a:buClr>
            </a:pPr>
            <a:r>
              <a:rPr lang="en-US" altLang="zh-TW" dirty="0" smtClean="0">
                <a:solidFill>
                  <a:schemeClr val="bg1"/>
                </a:solidFill>
                <a:ea typeface="PMingLiU" pitchFamily="18" charset="-120"/>
              </a:rPr>
              <a:t>Increasing product variety, decreasing PLCs, demanding customers and global competition make supply chain strategies difficult.</a:t>
            </a:r>
          </a:p>
          <a:p>
            <a:pPr>
              <a:lnSpc>
                <a:spcPct val="110000"/>
              </a:lnSpc>
              <a:spcBef>
                <a:spcPts val="200"/>
              </a:spcBef>
              <a:spcAft>
                <a:spcPts val="200"/>
              </a:spcAft>
              <a:buClr>
                <a:srgbClr val="A50021"/>
              </a:buClr>
            </a:pPr>
            <a:r>
              <a:rPr lang="en-US" altLang="zh-TW" dirty="0" smtClean="0">
                <a:solidFill>
                  <a:schemeClr val="bg1"/>
                </a:solidFill>
                <a:ea typeface="PMingLiU" pitchFamily="18" charset="-120"/>
              </a:rPr>
              <a:t>Globalisation and fragmentation of SC ownership made it more difficult to execute SC strategies.</a:t>
            </a:r>
          </a:p>
        </p:txBody>
      </p:sp>
    </p:spTree>
  </p:cSld>
  <p:clrMapOvr>
    <a:masterClrMapping/>
  </p:clrMapOvr>
  <p:transition>
    <p:cove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113" descr="Picture1"/>
          <p:cNvPicPr preferRelativeResize="0">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80975" y="-171450"/>
            <a:ext cx="9505950" cy="7092950"/>
          </a:xfrm>
          <a:noFill/>
          <a:ln w="12700">
            <a:solidFill>
              <a:srgbClr val="0000FF"/>
            </a:solidFill>
            <a:miter lim="800000"/>
            <a:headEnd/>
            <a:tailEnd/>
          </a:ln>
        </p:spPr>
      </p:pic>
      <p:sp>
        <p:nvSpPr>
          <p:cNvPr id="49155" name="WordArt 2" descr="Paper bag"/>
          <p:cNvSpPr>
            <a:spLocks noChangeArrowheads="1" noChangeShapeType="1" noTextEdit="1"/>
          </p:cNvSpPr>
          <p:nvPr/>
        </p:nvSpPr>
        <p:spPr bwMode="auto">
          <a:xfrm>
            <a:off x="581025" y="1066800"/>
            <a:ext cx="8312150" cy="3810000"/>
          </a:xfrm>
          <a:prstGeom prst="rect">
            <a:avLst/>
          </a:prstGeom>
        </p:spPr>
        <p:txBody>
          <a:bodyPr wrap="none" fromWordArt="1">
            <a:prstTxWarp prst="textCascadeUp">
              <a:avLst>
                <a:gd name="adj" fmla="val 44444"/>
              </a:avLst>
            </a:prstTxWarp>
            <a:scene3d>
              <a:camera prst="legacyPerspectiveTopLeft">
                <a:rot lat="0" lon="20519971" rev="0"/>
              </a:camera>
              <a:lightRig rig="legacyHarsh3" dir="r"/>
            </a:scene3d>
            <a:sp3d extrusionH="430200" prstMaterial="legacyMatte">
              <a:extrusionClr>
                <a:srgbClr val="006600"/>
              </a:extrusionClr>
            </a:sp3d>
          </a:bodyPr>
          <a:lstStyle/>
          <a:p>
            <a:pPr algn="ctr"/>
            <a:r>
              <a:rPr lang="en-GB" sz="1800" b="1" kern="10">
                <a:ln w="9525">
                  <a:round/>
                  <a:headEnd/>
                  <a:tailEnd/>
                </a:ln>
                <a:blipFill dpi="0" rotWithShape="0">
                  <a:blip r:embed="rId3"/>
                  <a:srcRect/>
                  <a:tile tx="0" ty="0" sx="100000" sy="100000" flip="none" algn="tl"/>
                </a:blipFill>
                <a:latin typeface="Arial Black"/>
              </a:rPr>
              <a:t>The End</a:t>
            </a:r>
          </a:p>
        </p:txBody>
      </p:sp>
    </p:spTree>
  </p:cSld>
  <p:clrMapOvr>
    <a:masterClrMapping/>
  </p:clrMapOvr>
  <p:transition>
    <p:cover/>
  </p:transition>
</p:sld>
</file>

<file path=ppt/theme/theme1.xml><?xml version="1.0" encoding="utf-8"?>
<a:theme xmlns:a="http://schemas.openxmlformats.org/drawingml/2006/main" name="sidebars">
  <a:themeElements>
    <a:clrScheme name="">
      <a:dk1>
        <a:srgbClr val="000000"/>
      </a:dk1>
      <a:lt1>
        <a:srgbClr val="FFFFFF"/>
      </a:lt1>
      <a:dk2>
        <a:srgbClr val="3333CC"/>
      </a:dk2>
      <a:lt2>
        <a:srgbClr val="7999FF"/>
      </a:lt2>
      <a:accent1>
        <a:srgbClr val="F57B49"/>
      </a:accent1>
      <a:accent2>
        <a:srgbClr val="FF00FF"/>
      </a:accent2>
      <a:accent3>
        <a:srgbClr val="FFFFFF"/>
      </a:accent3>
      <a:accent4>
        <a:srgbClr val="000000"/>
      </a:accent4>
      <a:accent5>
        <a:srgbClr val="F9BFB1"/>
      </a:accent5>
      <a:accent6>
        <a:srgbClr val="E700E7"/>
      </a:accent6>
      <a:hlink>
        <a:srgbClr val="FF0000"/>
      </a:hlink>
      <a:folHlink>
        <a:srgbClr val="919191"/>
      </a:folHlink>
    </a:clrScheme>
    <a:fontScheme name="sidebars">
      <a:majorFont>
        <a:latin typeface="Arial"/>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6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6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sidebars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sidebars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sidebars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sidebars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sidebars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sidebars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sidebars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c:\msoffice\powerpnt\template\sldshow\sidebars.ppt</Template>
  <TotalTime>12718859</TotalTime>
  <Pages>33</Pages>
  <Words>4499</Words>
  <Application>Microsoft Office PowerPoint</Application>
  <PresentationFormat>On-screen Show (4:3)</PresentationFormat>
  <Paragraphs>339</Paragraphs>
  <Slides>62</Slides>
  <Notes>60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62</vt:i4>
      </vt:variant>
    </vt:vector>
  </HeadingPairs>
  <TitlesOfParts>
    <vt:vector size="70" baseType="lpstr">
      <vt:lpstr>Arial</vt:lpstr>
      <vt:lpstr>Arial Black</vt:lpstr>
      <vt:lpstr>Monotype Sorts</vt:lpstr>
      <vt:lpstr>PMingLiU</vt:lpstr>
      <vt:lpstr>Tahoma</vt:lpstr>
      <vt:lpstr>Times New Roman</vt:lpstr>
      <vt:lpstr>Wingdings</vt:lpstr>
      <vt:lpstr>sidebars</vt:lpstr>
      <vt:lpstr>PowerPoint Presentation</vt:lpstr>
      <vt:lpstr>Learning Objectives</vt:lpstr>
      <vt:lpstr>Drivers of Supply Chain Performance</vt:lpstr>
      <vt:lpstr>Drivers of Supply Chain Performance</vt:lpstr>
      <vt:lpstr>Framework for Structuring Drivers</vt:lpstr>
      <vt:lpstr>Framework for Structuring Drivers</vt:lpstr>
      <vt:lpstr>Framework for Structuring Drivers</vt:lpstr>
      <vt:lpstr>PowerPoint Presentation</vt:lpstr>
      <vt:lpstr>Wal-Mart’s Supply Chain Drivers</vt:lpstr>
      <vt:lpstr>Wal-Mart’s Supply Chain Drivers</vt:lpstr>
      <vt:lpstr>Wal-Mart’s Supply Chain Drivers</vt:lpstr>
      <vt:lpstr>Wal-Mart’s Supply Chain Drivers</vt:lpstr>
      <vt:lpstr>Wal-Mart’s Supply Chain Drivers</vt:lpstr>
      <vt:lpstr>Wal-Mart’s Supply Chain Drivers</vt:lpstr>
      <vt:lpstr>PowerPoint Presentation</vt:lpstr>
      <vt:lpstr>I. Facilities</vt:lpstr>
      <vt:lpstr>I. Facilities</vt:lpstr>
      <vt:lpstr>I. Facilities</vt:lpstr>
      <vt:lpstr>I. Facilities</vt:lpstr>
      <vt:lpstr>I. Facilities</vt:lpstr>
      <vt:lpstr>Role of Facilities in Supply Chain</vt:lpstr>
      <vt:lpstr>Role of Facilities in Supply Chain</vt:lpstr>
      <vt:lpstr>Location and Capacity Decisions</vt:lpstr>
      <vt:lpstr>Components of Facilities Decisions</vt:lpstr>
      <vt:lpstr>II. Inventory: Role in the Supply Chain</vt:lpstr>
      <vt:lpstr>Components of Facilities Decisions</vt:lpstr>
      <vt:lpstr>Inventory: Role in the Supply Chain</vt:lpstr>
      <vt:lpstr>Components of Inventory Decisions</vt:lpstr>
      <vt:lpstr>Components of Inventory Decisions</vt:lpstr>
      <vt:lpstr>Components of Inventory Decisions</vt:lpstr>
      <vt:lpstr>Components of Inventory Decisions</vt:lpstr>
      <vt:lpstr>Components of Inventory Decisions</vt:lpstr>
      <vt:lpstr>III. Transportation</vt:lpstr>
      <vt:lpstr>III. Transportation</vt:lpstr>
      <vt:lpstr>III. Transportation</vt:lpstr>
      <vt:lpstr>Role in the Competitive Strategy</vt:lpstr>
      <vt:lpstr>Components of Transportation Decisions</vt:lpstr>
      <vt:lpstr>Components of Transportation Decisions</vt:lpstr>
      <vt:lpstr>IV. Information</vt:lpstr>
      <vt:lpstr>Information: Role in the Supply Chain</vt:lpstr>
      <vt:lpstr>Information: Role in Competitive Strategy</vt:lpstr>
      <vt:lpstr>Information: Role in the Supply Chain</vt:lpstr>
      <vt:lpstr>Components of Information Decisions</vt:lpstr>
      <vt:lpstr>Components of Information Decisions</vt:lpstr>
      <vt:lpstr>Components of Information Decisions</vt:lpstr>
      <vt:lpstr>CPFR</vt:lpstr>
      <vt:lpstr>Components of Information Decisions</vt:lpstr>
      <vt:lpstr>V. Sourcing</vt:lpstr>
      <vt:lpstr>V. Sourcing</vt:lpstr>
      <vt:lpstr>V. Sourcing</vt:lpstr>
      <vt:lpstr>VI. Pricing</vt:lpstr>
      <vt:lpstr>Pricing: Role in the Competitive Strategy</vt:lpstr>
      <vt:lpstr>Components of Pricing Decisions</vt:lpstr>
      <vt:lpstr>PowerPoint Presentation</vt:lpstr>
      <vt:lpstr>Increasing Variety of Products</vt:lpstr>
      <vt:lpstr>Decreasing Product Life Cycle</vt:lpstr>
      <vt:lpstr>Increasingly Demanding Customers</vt:lpstr>
      <vt:lpstr>Fragmentation of Supply Chain Ownership</vt:lpstr>
      <vt:lpstr>Globalisation</vt:lpstr>
      <vt:lpstr>Difficulty in Executing New Strategies</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4 - Supply Chain Drivers and Obstacles.ppt</dc:title>
  <dc:subject>Lecture 4 - Supply Chain Drivers and Obstacles.ppt</dc:subject>
  <dc:creator>Ankith</dc:creator>
  <cp:keywords>Lecture 4 - Supply Chain Drivers and Obstacles.ppt</cp:keywords>
  <dc:description>Lecture 4 - Supply Chain Drivers and Obstacles.ppt</dc:description>
  <cp:lastModifiedBy>Andrew Thorn</cp:lastModifiedBy>
  <cp:revision>1220</cp:revision>
  <cp:lastPrinted>2001-02-02T22:19:21Z</cp:lastPrinted>
  <dcterms:created xsi:type="dcterms:W3CDTF">1995-06-15T16:14:44Z</dcterms:created>
  <dcterms:modified xsi:type="dcterms:W3CDTF">2019-05-31T01:52:45Z</dcterms:modified>
  <cp:category>Lecture 4 - Supply Chain Drivers and Obstacles.ppt</cp:category>
</cp:coreProperties>
</file>