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5" r:id="rId14"/>
    <p:sldId id="267" r:id="rId15"/>
    <p:sldId id="268" r:id="rId16"/>
    <p:sldId id="269" r:id="rId17"/>
    <p:sldId id="276" r:id="rId18"/>
    <p:sldId id="270" r:id="rId19"/>
    <p:sldId id="277" r:id="rId20"/>
    <p:sldId id="271" r:id="rId21"/>
    <p:sldId id="272" r:id="rId22"/>
    <p:sldId id="273" r:id="rId23"/>
    <p:sldId id="274" r:id="rId2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7" Type="http://schemas.openxmlformats.org/officeDocument/2006/relationships/tableStyles" Target="tableStyles.xml"/><Relationship Id="rId26" Type="http://schemas.openxmlformats.org/officeDocument/2006/relationships/viewProps" Target="viewProps.xml"/><Relationship Id="rId25" Type="http://schemas.openxmlformats.org/officeDocument/2006/relationships/presProps" Target="presProps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19456" cy="6858000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868680" y="1161288"/>
            <a:ext cx="9144000" cy="45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</a:t>
            </a:r>
            <a:endParaRPr lang="en-US" sz="2300" dirty="0"/>
          </a:p>
        </p:txBody>
      </p:sp>
      <p:sp>
        <p:nvSpPr>
          <p:cNvPr id="4" name="Text 2"/>
          <p:cNvSpPr/>
          <p:nvPr/>
        </p:nvSpPr>
        <p:spPr>
          <a:xfrm>
            <a:off x="868680" y="1920240"/>
            <a:ext cx="10789920" cy="731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Dissertation Workshop 3</a:t>
            </a:r>
            <a:endParaRPr lang="en-US" sz="3800" dirty="0"/>
          </a:p>
        </p:txBody>
      </p:sp>
      <p:sp>
        <p:nvSpPr>
          <p:cNvPr id="5" name="Text 3"/>
          <p:cNvSpPr/>
          <p:nvPr/>
        </p:nvSpPr>
        <p:spPr>
          <a:xfrm>
            <a:off x="868680" y="2788920"/>
            <a:ext cx="10789920" cy="731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3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From Methodology to Findings</a:t>
            </a:r>
            <a:endParaRPr lang="en-US" sz="3300" dirty="0"/>
          </a:p>
        </p:txBody>
      </p:sp>
      <p:sp>
        <p:nvSpPr>
          <p:cNvPr id="6" name="Text 4"/>
          <p:cNvSpPr/>
          <p:nvPr/>
        </p:nvSpPr>
        <p:spPr>
          <a:xfrm>
            <a:off x="868680" y="3886200"/>
            <a:ext cx="10469880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Research design · Data collection · Thematic analysis · Findings · Discussion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868680" y="5980176"/>
            <a:ext cx="9144000" cy="3108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Qualitative vs Quantitative Research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Typical philosophical orientations — not fixed rules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548640" y="1865376"/>
            <a:ext cx="1938528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40080" y="1929384"/>
            <a:ext cx="1755648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Dimension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2487168" y="1865376"/>
            <a:ext cx="4599432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578608" y="1929384"/>
            <a:ext cx="4416552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Quantitative research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7086600" y="1865376"/>
            <a:ext cx="4572000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178040" y="1929384"/>
            <a:ext cx="438912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Qualitative research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548640" y="2377440"/>
            <a:ext cx="1938528" cy="68580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40080" y="2395728"/>
            <a:ext cx="1755648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Philosophy</a:t>
            </a:r>
            <a:endParaRPr lang="en-US" sz="1450" dirty="0"/>
          </a:p>
        </p:txBody>
      </p:sp>
      <p:sp>
        <p:nvSpPr>
          <p:cNvPr id="17" name="Shape 15"/>
          <p:cNvSpPr/>
          <p:nvPr/>
        </p:nvSpPr>
        <p:spPr>
          <a:xfrm>
            <a:off x="2487168" y="2377440"/>
            <a:ext cx="4599432" cy="68580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2578608" y="2395728"/>
            <a:ext cx="4416552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Positivism / post-positivism</a:t>
            </a:r>
            <a:endParaRPr lang="en-US" sz="1450" dirty="0"/>
          </a:p>
        </p:txBody>
      </p:sp>
      <p:sp>
        <p:nvSpPr>
          <p:cNvPr id="19" name="Shape 17"/>
          <p:cNvSpPr/>
          <p:nvPr/>
        </p:nvSpPr>
        <p:spPr>
          <a:xfrm>
            <a:off x="7086600" y="2377440"/>
            <a:ext cx="4572000" cy="68580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7178040" y="2395728"/>
            <a:ext cx="4389120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Interpretivism / constructivism</a:t>
            </a:r>
            <a:endParaRPr lang="en-US" sz="1450" dirty="0"/>
          </a:p>
        </p:txBody>
      </p:sp>
      <p:sp>
        <p:nvSpPr>
          <p:cNvPr id="21" name="Shape 19"/>
          <p:cNvSpPr/>
          <p:nvPr/>
        </p:nvSpPr>
        <p:spPr>
          <a:xfrm>
            <a:off x="548640" y="3063240"/>
            <a:ext cx="1938528" cy="68580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640080" y="3081528"/>
            <a:ext cx="1755648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Ontology</a:t>
            </a:r>
            <a:endParaRPr lang="en-US" sz="1450" dirty="0"/>
          </a:p>
        </p:txBody>
      </p:sp>
      <p:sp>
        <p:nvSpPr>
          <p:cNvPr id="23" name="Shape 21"/>
          <p:cNvSpPr/>
          <p:nvPr/>
        </p:nvSpPr>
        <p:spPr>
          <a:xfrm>
            <a:off x="2487168" y="3063240"/>
            <a:ext cx="4599432" cy="68580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2578608" y="3081528"/>
            <a:ext cx="4416552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Reality can be investigated through measurement.</a:t>
            </a:r>
            <a:endParaRPr lang="en-US" sz="1450" dirty="0"/>
          </a:p>
        </p:txBody>
      </p:sp>
      <p:sp>
        <p:nvSpPr>
          <p:cNvPr id="25" name="Shape 23"/>
          <p:cNvSpPr/>
          <p:nvPr/>
        </p:nvSpPr>
        <p:spPr>
          <a:xfrm>
            <a:off x="7086600" y="3063240"/>
            <a:ext cx="4572000" cy="68580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7178040" y="3081528"/>
            <a:ext cx="4389120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Social realities may be multiple and context-dependent.</a:t>
            </a:r>
            <a:endParaRPr lang="en-US" sz="1450" dirty="0"/>
          </a:p>
        </p:txBody>
      </p:sp>
      <p:sp>
        <p:nvSpPr>
          <p:cNvPr id="27" name="Shape 25"/>
          <p:cNvSpPr/>
          <p:nvPr/>
        </p:nvSpPr>
        <p:spPr>
          <a:xfrm>
            <a:off x="548640" y="3749040"/>
            <a:ext cx="1938528" cy="68580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640080" y="3767328"/>
            <a:ext cx="1755648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Epistemology</a:t>
            </a:r>
            <a:endParaRPr lang="en-US" sz="1450" dirty="0"/>
          </a:p>
        </p:txBody>
      </p:sp>
      <p:sp>
        <p:nvSpPr>
          <p:cNvPr id="29" name="Shape 27"/>
          <p:cNvSpPr/>
          <p:nvPr/>
        </p:nvSpPr>
        <p:spPr>
          <a:xfrm>
            <a:off x="2487168" y="3749040"/>
            <a:ext cx="4599432" cy="68580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2578608" y="3767328"/>
            <a:ext cx="4416552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Knowledge through observation, measurement and testing.</a:t>
            </a:r>
            <a:endParaRPr lang="en-US" sz="1450" dirty="0"/>
          </a:p>
        </p:txBody>
      </p:sp>
      <p:sp>
        <p:nvSpPr>
          <p:cNvPr id="31" name="Shape 29"/>
          <p:cNvSpPr/>
          <p:nvPr/>
        </p:nvSpPr>
        <p:spPr>
          <a:xfrm>
            <a:off x="7086600" y="3749040"/>
            <a:ext cx="4572000" cy="68580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7178040" y="3767328"/>
            <a:ext cx="4389120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Knowledge through interpreting meanings and experiences.</a:t>
            </a:r>
            <a:endParaRPr lang="en-US" sz="1450" dirty="0"/>
          </a:p>
        </p:txBody>
      </p:sp>
      <p:sp>
        <p:nvSpPr>
          <p:cNvPr id="33" name="Shape 31"/>
          <p:cNvSpPr/>
          <p:nvPr/>
        </p:nvSpPr>
        <p:spPr>
          <a:xfrm>
            <a:off x="548640" y="4434840"/>
            <a:ext cx="1938528" cy="68580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640080" y="4453128"/>
            <a:ext cx="1755648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Approach</a:t>
            </a:r>
            <a:endParaRPr lang="en-US" sz="1450" dirty="0"/>
          </a:p>
        </p:txBody>
      </p:sp>
      <p:sp>
        <p:nvSpPr>
          <p:cNvPr id="35" name="Shape 33"/>
          <p:cNvSpPr/>
          <p:nvPr/>
        </p:nvSpPr>
        <p:spPr>
          <a:xfrm>
            <a:off x="2487168" y="4434840"/>
            <a:ext cx="4599432" cy="68580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2578608" y="4453128"/>
            <a:ext cx="4416552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Often deductive; may test hypotheses.</a:t>
            </a:r>
            <a:endParaRPr lang="en-US" sz="1450" dirty="0"/>
          </a:p>
        </p:txBody>
      </p:sp>
      <p:sp>
        <p:nvSpPr>
          <p:cNvPr id="37" name="Shape 35"/>
          <p:cNvSpPr/>
          <p:nvPr/>
        </p:nvSpPr>
        <p:spPr>
          <a:xfrm>
            <a:off x="7086600" y="4434840"/>
            <a:ext cx="4572000" cy="68580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8" name="Text 36"/>
          <p:cNvSpPr/>
          <p:nvPr/>
        </p:nvSpPr>
        <p:spPr>
          <a:xfrm>
            <a:off x="7178040" y="4453128"/>
            <a:ext cx="4389120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Often inductive or abductive.</a:t>
            </a:r>
            <a:endParaRPr lang="en-US" sz="1450" dirty="0"/>
          </a:p>
        </p:txBody>
      </p:sp>
      <p:sp>
        <p:nvSpPr>
          <p:cNvPr id="39" name="Shape 37"/>
          <p:cNvSpPr/>
          <p:nvPr/>
        </p:nvSpPr>
        <p:spPr>
          <a:xfrm>
            <a:off x="548640" y="5120640"/>
            <a:ext cx="1938528" cy="68580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640080" y="5138928"/>
            <a:ext cx="1755648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Methods</a:t>
            </a:r>
            <a:endParaRPr lang="en-US" sz="1450" dirty="0"/>
          </a:p>
        </p:txBody>
      </p:sp>
      <p:sp>
        <p:nvSpPr>
          <p:cNvPr id="41" name="Shape 39"/>
          <p:cNvSpPr/>
          <p:nvPr/>
        </p:nvSpPr>
        <p:spPr>
          <a:xfrm>
            <a:off x="2487168" y="5120640"/>
            <a:ext cx="4599432" cy="68580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42" name="Text 40"/>
          <p:cNvSpPr/>
          <p:nvPr/>
        </p:nvSpPr>
        <p:spPr>
          <a:xfrm>
            <a:off x="2578608" y="5138928"/>
            <a:ext cx="4416552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FF000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Surveys,</a:t>
            </a: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experiments, statistics.</a:t>
            </a:r>
            <a:endParaRPr lang="en-US" sz="1450" dirty="0"/>
          </a:p>
        </p:txBody>
      </p:sp>
      <p:sp>
        <p:nvSpPr>
          <p:cNvPr id="43" name="Shape 41"/>
          <p:cNvSpPr/>
          <p:nvPr/>
        </p:nvSpPr>
        <p:spPr>
          <a:xfrm>
            <a:off x="7086600" y="5120640"/>
            <a:ext cx="4572000" cy="68580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44" name="Text 42"/>
          <p:cNvSpPr/>
          <p:nvPr/>
        </p:nvSpPr>
        <p:spPr>
          <a:xfrm>
            <a:off x="7178040" y="5138928"/>
            <a:ext cx="4389120" cy="6400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FF000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Interviews,</a:t>
            </a:r>
            <a:r>
              <a:rPr lang="en-US" sz="14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observations, thematic analysis.</a:t>
            </a:r>
            <a:endParaRPr lang="en-US" sz="1450" dirty="0"/>
          </a:p>
        </p:txBody>
      </p:sp>
      <p:sp>
        <p:nvSpPr>
          <p:cNvPr id="45" name="Text 43"/>
          <p:cNvSpPr/>
          <p:nvPr/>
        </p:nvSpPr>
        <p:spPr>
          <a:xfrm>
            <a:off x="658368" y="5971032"/>
            <a:ext cx="10881360" cy="320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Choose a methodology that fits your research question and the evidence you need.</a:t>
            </a:r>
            <a:endParaRPr lang="en-US" sz="1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Understanding Quantitative Research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From measurable variables to numerical evidence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594360" y="1783080"/>
            <a:ext cx="11000232" cy="722376"/>
          </a:xfrm>
          <a:prstGeom prst="roundRect">
            <a:avLst>
              <a:gd name="adj" fmla="val 10127"/>
            </a:avLst>
          </a:prstGeom>
          <a:solidFill>
            <a:srgbClr val="EFF3F6"/>
          </a:solidFill>
          <a:ln w="12700">
            <a:solidFill>
              <a:srgbClr val="EFF3F6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04672" y="1920240"/>
            <a:ext cx="10698480" cy="4023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Example RQ: Is frequency of ChatGPT use associated with academic performance?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594360" y="2807208"/>
            <a:ext cx="2084832" cy="1069848"/>
          </a:xfrm>
          <a:prstGeom prst="roundRect">
            <a:avLst>
              <a:gd name="adj" fmla="val 6838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67512" y="2871216"/>
            <a:ext cx="320040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960120" y="2852928"/>
            <a:ext cx="1636776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Question &amp; hypothesis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2660904" y="3127248"/>
            <a:ext cx="164592" cy="2743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1700" dirty="0"/>
          </a:p>
        </p:txBody>
      </p:sp>
      <p:sp>
        <p:nvSpPr>
          <p:cNvPr id="15" name="Shape 13"/>
          <p:cNvSpPr/>
          <p:nvPr/>
        </p:nvSpPr>
        <p:spPr>
          <a:xfrm>
            <a:off x="2834640" y="2807208"/>
            <a:ext cx="2084832" cy="1069848"/>
          </a:xfrm>
          <a:prstGeom prst="roundRect">
            <a:avLst>
              <a:gd name="adj" fmla="val 6838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2907792" y="2871216"/>
            <a:ext cx="320040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3200400" y="2852928"/>
            <a:ext cx="1636776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Variables &amp; measurement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4901184" y="3127248"/>
            <a:ext cx="164592" cy="2743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1700" dirty="0"/>
          </a:p>
        </p:txBody>
      </p:sp>
      <p:sp>
        <p:nvSpPr>
          <p:cNvPr id="19" name="Shape 17"/>
          <p:cNvSpPr/>
          <p:nvPr/>
        </p:nvSpPr>
        <p:spPr>
          <a:xfrm>
            <a:off x="5074920" y="2807208"/>
            <a:ext cx="2084832" cy="1069848"/>
          </a:xfrm>
          <a:prstGeom prst="roundRect">
            <a:avLst>
              <a:gd name="adj" fmla="val 6838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5148072" y="2871216"/>
            <a:ext cx="320040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5440680" y="2852928"/>
            <a:ext cx="1636776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Data collection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7141464" y="3127248"/>
            <a:ext cx="164592" cy="2743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1700" dirty="0"/>
          </a:p>
        </p:txBody>
      </p:sp>
      <p:sp>
        <p:nvSpPr>
          <p:cNvPr id="23" name="Shape 21"/>
          <p:cNvSpPr/>
          <p:nvPr/>
        </p:nvSpPr>
        <p:spPr>
          <a:xfrm>
            <a:off x="7315200" y="2807208"/>
            <a:ext cx="2084832" cy="1069848"/>
          </a:xfrm>
          <a:prstGeom prst="roundRect">
            <a:avLst>
              <a:gd name="adj" fmla="val 6838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7388352" y="2871216"/>
            <a:ext cx="320040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7680960" y="2852928"/>
            <a:ext cx="1636776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Statistical analysis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9381744" y="3127248"/>
            <a:ext cx="164592" cy="2743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1700" dirty="0"/>
          </a:p>
        </p:txBody>
      </p:sp>
      <p:sp>
        <p:nvSpPr>
          <p:cNvPr id="27" name="Shape 25"/>
          <p:cNvSpPr/>
          <p:nvPr/>
        </p:nvSpPr>
        <p:spPr>
          <a:xfrm>
            <a:off x="9555480" y="2807208"/>
            <a:ext cx="2084832" cy="1069848"/>
          </a:xfrm>
          <a:prstGeom prst="roundRect">
            <a:avLst>
              <a:gd name="adj" fmla="val 6838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9628632" y="2871216"/>
            <a:ext cx="320040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lang="en-US" sz="2000" dirty="0"/>
          </a:p>
        </p:txBody>
      </p:sp>
      <p:sp>
        <p:nvSpPr>
          <p:cNvPr id="29" name="Text 27"/>
          <p:cNvSpPr/>
          <p:nvPr/>
        </p:nvSpPr>
        <p:spPr>
          <a:xfrm>
            <a:off x="9921240" y="2852928"/>
            <a:ext cx="1636776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Results &amp; interpretation</a:t>
            </a:r>
            <a:endParaRPr lang="en-US" sz="1600" dirty="0"/>
          </a:p>
        </p:txBody>
      </p:sp>
      <p:sp>
        <p:nvSpPr>
          <p:cNvPr id="30" name="Shape 28"/>
          <p:cNvSpPr/>
          <p:nvPr/>
        </p:nvSpPr>
        <p:spPr>
          <a:xfrm>
            <a:off x="594360" y="4297680"/>
            <a:ext cx="11000232" cy="1399032"/>
          </a:xfrm>
          <a:prstGeom prst="roundRect">
            <a:avLst>
              <a:gd name="adj" fmla="val 5229"/>
            </a:avLst>
          </a:prstGeom>
          <a:solidFill>
            <a:srgbClr val="EAF1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777240" y="4416552"/>
            <a:ext cx="10634472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Return to Article 2 — Quantitative research</a:t>
            </a:r>
            <a:endParaRPr lang="en-US" sz="1800" dirty="0"/>
          </a:p>
        </p:txBody>
      </p:sp>
      <p:sp>
        <p:nvSpPr>
          <p:cNvPr id="32" name="Text 30"/>
          <p:cNvSpPr/>
          <p:nvPr/>
        </p:nvSpPr>
        <p:spPr>
          <a:xfrm>
            <a:off x="777240" y="4828032"/>
            <a:ext cx="10634472" cy="73152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Köchling, Wehner &amp; Warkocz, “Can I show my skills? Affective responses to artificial intelligence in the recruitment process.”</a:t>
            </a:r>
            <a:endParaRPr lang="en-US" sz="1550" dirty="0"/>
          </a:p>
          <a:p>
            <a:pPr marL="0" indent="0">
              <a:buNone/>
            </a:pPr>
            <a:r>
              <a:rPr lang="en-US" sz="15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Look for variables, participant responses, measurement and analytical methods.</a:t>
            </a:r>
            <a:endParaRPr lang="en-US" sz="1550" dirty="0"/>
          </a:p>
        </p:txBody>
      </p:sp>
      <p:sp>
        <p:nvSpPr>
          <p:cNvPr id="33" name="Text 31"/>
          <p:cNvSpPr/>
          <p:nvPr/>
        </p:nvSpPr>
        <p:spPr>
          <a:xfrm>
            <a:off x="658368" y="6025896"/>
            <a:ext cx="10789920" cy="2743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i="1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Reminder: Correlation does not necessarily imply causation.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Qualitative Research: Data Collection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Collect evidence about experiences, meanings and social processes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621792" y="1783080"/>
            <a:ext cx="5394960" cy="1453896"/>
          </a:xfrm>
          <a:prstGeom prst="roundRect">
            <a:avLst>
              <a:gd name="adj" fmla="val 5031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04672" y="1901952"/>
            <a:ext cx="5029200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Semi-structured interviews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804672" y="2313432"/>
            <a:ext cx="5029200" cy="78638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Explore personal experiences through open-ended questions and follow-up probes.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6245352" y="1783080"/>
            <a:ext cx="5394960" cy="1453896"/>
          </a:xfrm>
          <a:prstGeom prst="roundRect">
            <a:avLst>
              <a:gd name="adj" fmla="val 5031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428232" y="1901952"/>
            <a:ext cx="5029200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Focus groups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6428232" y="2313432"/>
            <a:ext cx="5029200" cy="78638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Understand shared and differing views through group interaction.</a:t>
            </a:r>
            <a:endParaRPr lang="en-US" sz="1700" dirty="0"/>
          </a:p>
        </p:txBody>
      </p:sp>
      <p:sp>
        <p:nvSpPr>
          <p:cNvPr id="15" name="Shape 13"/>
          <p:cNvSpPr/>
          <p:nvPr/>
        </p:nvSpPr>
        <p:spPr>
          <a:xfrm>
            <a:off x="621792" y="3465576"/>
            <a:ext cx="5394960" cy="1453896"/>
          </a:xfrm>
          <a:prstGeom prst="roundRect">
            <a:avLst>
              <a:gd name="adj" fmla="val 5031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04672" y="3584448"/>
            <a:ext cx="5029200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Observations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804672" y="3995928"/>
            <a:ext cx="5029200" cy="78638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Study behaviour and practices in real or organised settings.</a:t>
            </a:r>
            <a:endParaRPr lang="en-US" sz="1700" dirty="0"/>
          </a:p>
        </p:txBody>
      </p:sp>
      <p:sp>
        <p:nvSpPr>
          <p:cNvPr id="18" name="Shape 16"/>
          <p:cNvSpPr/>
          <p:nvPr/>
        </p:nvSpPr>
        <p:spPr>
          <a:xfrm>
            <a:off x="6245352" y="3465576"/>
            <a:ext cx="5394960" cy="1453896"/>
          </a:xfrm>
          <a:prstGeom prst="roundRect">
            <a:avLst>
              <a:gd name="adj" fmla="val 5031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428232" y="3584448"/>
            <a:ext cx="5029200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Document collection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6428232" y="3995928"/>
            <a:ext cx="5029200" cy="78638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Gather reports, records, policies or other relevant texts.</a:t>
            </a:r>
            <a:endParaRPr lang="en-US" sz="1700" dirty="0"/>
          </a:p>
        </p:txBody>
      </p:sp>
      <p:sp>
        <p:nvSpPr>
          <p:cNvPr id="21" name="Shape 19"/>
          <p:cNvSpPr/>
          <p:nvPr/>
        </p:nvSpPr>
        <p:spPr>
          <a:xfrm>
            <a:off x="621792" y="5431536"/>
            <a:ext cx="11018520" cy="640080"/>
          </a:xfrm>
          <a:prstGeom prst="roundRect">
            <a:avLst>
              <a:gd name="adj" fmla="val 11429"/>
            </a:avLst>
          </a:prstGeom>
          <a:solidFill>
            <a:srgbClr val="EFF3F6"/>
          </a:solidFill>
          <a:ln w="12700">
            <a:solidFill>
              <a:srgbClr val="EFF3F6">
                <a:alpha val="0"/>
              </a:srgbClr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86968" y="5550408"/>
            <a:ext cx="1042416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Golden rule: Research Question → Appropriate Data Collection Method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Designing Semi-Structured Interviews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From one research question to neutral, open-ended questions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05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594360" y="1709928"/>
            <a:ext cx="10972800" cy="612648"/>
          </a:xfrm>
          <a:prstGeom prst="roundRect">
            <a:avLst>
              <a:gd name="adj" fmla="val 11940"/>
            </a:avLst>
          </a:prstGeom>
          <a:solidFill>
            <a:srgbClr val="EFF3F6"/>
          </a:solidFill>
          <a:ln w="12700">
            <a:solidFill>
              <a:srgbClr val="EFF3F6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86384" y="1819656"/>
            <a:ext cx="10625328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RQ: How do students experience the influence of AI on their independent learning?</a:t>
            </a:r>
            <a:endParaRPr lang="en-US" sz="1900" dirty="0"/>
          </a:p>
        </p:txBody>
      </p:sp>
      <p:sp>
        <p:nvSpPr>
          <p:cNvPr id="11" name="Shape 9"/>
          <p:cNvSpPr/>
          <p:nvPr/>
        </p:nvSpPr>
        <p:spPr>
          <a:xfrm>
            <a:off x="621792" y="2514600"/>
            <a:ext cx="2834640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13232" y="2578608"/>
            <a:ext cx="265176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Interview topic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3456432" y="2514600"/>
            <a:ext cx="8193024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3547872" y="2578608"/>
            <a:ext cx="8010144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Example interview question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621792" y="3026664"/>
            <a:ext cx="2834640" cy="50292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13232" y="3044952"/>
            <a:ext cx="2651760" cy="45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usage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3456432" y="3026664"/>
            <a:ext cx="8193024" cy="50292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3547872" y="3044952"/>
            <a:ext cx="8010144" cy="45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do you normally use AI in your studies?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621792" y="3529584"/>
            <a:ext cx="2834640" cy="50292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713232" y="3547872"/>
            <a:ext cx="2651760" cy="45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Learning benefits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3456432" y="3529584"/>
            <a:ext cx="8193024" cy="50292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547872" y="3547872"/>
            <a:ext cx="8010144" cy="45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 you describe a time when AI helped you learn?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621792" y="4032504"/>
            <a:ext cx="2834640" cy="50292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713232" y="4050792"/>
            <a:ext cx="2651760" cy="45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Independent learning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3456432" y="4032504"/>
            <a:ext cx="8193024" cy="50292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3547872" y="4050792"/>
            <a:ext cx="8010144" cy="45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How, if at all, has AI changed the way you study?</a:t>
            </a: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621792" y="4535424"/>
            <a:ext cx="2834640" cy="50292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713232" y="4553712"/>
            <a:ext cx="2651760" cy="45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Challenges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3456432" y="4535424"/>
            <a:ext cx="8193024" cy="50292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3547872" y="4553712"/>
            <a:ext cx="8010144" cy="45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Have you experienced any difficulties using AI?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713232" y="5239512"/>
            <a:ext cx="2962656" cy="393192"/>
          </a:xfrm>
          <a:prstGeom prst="roundRect">
            <a:avLst>
              <a:gd name="adj" fmla="val 18605"/>
            </a:avLst>
          </a:prstGeom>
          <a:solidFill>
            <a:srgbClr val="FFF4DF"/>
          </a:solidFill>
          <a:ln w="12700">
            <a:solidFill>
              <a:srgbClr val="FFF4DF">
                <a:alpha val="0"/>
              </a:srgbClr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804672" y="5280660"/>
            <a:ext cx="2779776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9965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LEADING QUESTION  ✕</a:t>
            </a:r>
            <a:endParaRPr lang="en-US" sz="1500" dirty="0"/>
          </a:p>
        </p:txBody>
      </p:sp>
      <p:sp>
        <p:nvSpPr>
          <p:cNvPr id="33" name="Text 31"/>
          <p:cNvSpPr/>
          <p:nvPr/>
        </p:nvSpPr>
        <p:spPr>
          <a:xfrm>
            <a:off x="3822192" y="5276088"/>
            <a:ext cx="7498080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does ChatGPT make students lazy?</a:t>
            </a:r>
            <a:endParaRPr lang="en-US" sz="1800" dirty="0"/>
          </a:p>
        </p:txBody>
      </p:sp>
      <p:sp>
        <p:nvSpPr>
          <p:cNvPr id="34" name="Shape 32"/>
          <p:cNvSpPr/>
          <p:nvPr/>
        </p:nvSpPr>
        <p:spPr>
          <a:xfrm>
            <a:off x="713232" y="5687568"/>
            <a:ext cx="2962656" cy="393192"/>
          </a:xfrm>
          <a:prstGeom prst="roundRect">
            <a:avLst>
              <a:gd name="adj" fmla="val 18605"/>
            </a:avLst>
          </a:prstGeom>
          <a:solidFill>
            <a:srgbClr val="EAF6F4"/>
          </a:solidFill>
          <a:ln w="12700">
            <a:solidFill>
              <a:srgbClr val="EAF6F4">
                <a:alpha val="0"/>
              </a:srgbClr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804672" y="5728716"/>
            <a:ext cx="2779776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NEUTRAL QUESTION  ✓</a:t>
            </a:r>
            <a:endParaRPr lang="en-US" sz="1500" dirty="0"/>
          </a:p>
        </p:txBody>
      </p:sp>
      <p:sp>
        <p:nvSpPr>
          <p:cNvPr id="36" name="Text 34"/>
          <p:cNvSpPr/>
          <p:nvPr/>
        </p:nvSpPr>
        <p:spPr>
          <a:xfrm>
            <a:off x="3822192" y="5724144"/>
            <a:ext cx="7498080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3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How, if at all, has ChatGPT changed the way you study?</a:t>
            </a:r>
            <a:endParaRPr lang="en-US" sz="17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Sampling and Research Ethics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Choose participants thoughtfully — and protect them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06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640080" y="1783080"/>
            <a:ext cx="5367528" cy="1527048"/>
          </a:xfrm>
          <a:prstGeom prst="roundRect">
            <a:avLst>
              <a:gd name="adj" fmla="val 4790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22960" y="1901952"/>
            <a:ext cx="5001768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Purposive sampling</a:t>
            </a:r>
            <a:endParaRPr lang="en-US" sz="1900" dirty="0"/>
          </a:p>
        </p:txBody>
      </p:sp>
      <p:sp>
        <p:nvSpPr>
          <p:cNvPr id="11" name="Text 9"/>
          <p:cNvSpPr/>
          <p:nvPr/>
        </p:nvSpPr>
        <p:spPr>
          <a:xfrm>
            <a:off x="822960" y="2313432"/>
            <a:ext cx="5001768" cy="85953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Select people because they have relevant experiences.</a:t>
            </a:r>
            <a:endParaRPr lang="en-US" sz="1650" dirty="0"/>
          </a:p>
          <a:p>
            <a:pPr marL="0" indent="0">
              <a:buNone/>
            </a:pPr>
            <a:r>
              <a:rPr lang="en-US" sz="16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Example: students who have used ChatGPT.</a:t>
            </a:r>
            <a:endParaRPr lang="en-US" sz="1650" dirty="0"/>
          </a:p>
        </p:txBody>
      </p:sp>
      <p:sp>
        <p:nvSpPr>
          <p:cNvPr id="12" name="Shape 10"/>
          <p:cNvSpPr/>
          <p:nvPr/>
        </p:nvSpPr>
        <p:spPr>
          <a:xfrm>
            <a:off x="640080" y="3483864"/>
            <a:ext cx="5367528" cy="1527048"/>
          </a:xfrm>
          <a:prstGeom prst="roundRect">
            <a:avLst>
              <a:gd name="adj" fmla="val 4790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22960" y="3602736"/>
            <a:ext cx="5001768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Convenience sampling</a:t>
            </a:r>
            <a:endParaRPr lang="en-US" sz="1900" dirty="0"/>
          </a:p>
        </p:txBody>
      </p:sp>
      <p:sp>
        <p:nvSpPr>
          <p:cNvPr id="14" name="Text 12"/>
          <p:cNvSpPr/>
          <p:nvPr/>
        </p:nvSpPr>
        <p:spPr>
          <a:xfrm>
            <a:off x="822960" y="4014216"/>
            <a:ext cx="5001768" cy="85953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Select people mainly because they are easy to reach.</a:t>
            </a:r>
            <a:endParaRPr lang="en-US" sz="1650" dirty="0"/>
          </a:p>
          <a:p>
            <a:pPr marL="0" indent="0">
              <a:buNone/>
            </a:pPr>
            <a:r>
              <a:rPr lang="en-US" sz="16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Example: available classmates.</a:t>
            </a:r>
            <a:endParaRPr lang="en-US" sz="1650" dirty="0"/>
          </a:p>
        </p:txBody>
      </p:sp>
      <p:sp>
        <p:nvSpPr>
          <p:cNvPr id="15" name="Shape 13"/>
          <p:cNvSpPr/>
          <p:nvPr/>
        </p:nvSpPr>
        <p:spPr>
          <a:xfrm>
            <a:off x="6245352" y="1783080"/>
            <a:ext cx="5321808" cy="3236976"/>
          </a:xfrm>
          <a:prstGeom prst="roundRect">
            <a:avLst>
              <a:gd name="adj" fmla="val 2260"/>
            </a:avLst>
          </a:prstGeom>
          <a:solidFill>
            <a:srgbClr val="EAF1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428232" y="1901952"/>
            <a:ext cx="4956048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Research ethics</a:t>
            </a:r>
            <a:endParaRPr lang="en-US" sz="1900" dirty="0"/>
          </a:p>
        </p:txBody>
      </p:sp>
      <p:sp>
        <p:nvSpPr>
          <p:cNvPr id="17" name="Text 15"/>
          <p:cNvSpPr/>
          <p:nvPr/>
        </p:nvSpPr>
        <p:spPr>
          <a:xfrm>
            <a:off x="6428232" y="2313432"/>
            <a:ext cx="4956048" cy="256946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Informed consent</a:t>
            </a:r>
            <a:endParaRPr lang="en-US" sz="1900" dirty="0"/>
          </a:p>
          <a:p>
            <a:pPr marL="0" indent="0">
              <a:buNone/>
            </a:pPr>
            <a:r>
              <a:rPr lang="en-US" sz="19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Confidentiality and privacy</a:t>
            </a:r>
            <a:endParaRPr lang="en-US" sz="1900" dirty="0"/>
          </a:p>
          <a:p>
            <a:pPr marL="0" indent="0">
              <a:buNone/>
            </a:pPr>
            <a:r>
              <a:rPr lang="en-US" sz="19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Right to withdraw (within stated limits)</a:t>
            </a:r>
            <a:endParaRPr lang="en-US" sz="1900" dirty="0"/>
          </a:p>
          <a:p>
            <a:pPr marL="0" indent="0">
              <a:buNone/>
            </a:pPr>
            <a:r>
              <a:rPr lang="en-US" sz="19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Secure data storage</a:t>
            </a:r>
            <a:endParaRPr lang="en-US" sz="1900" dirty="0"/>
          </a:p>
          <a:p>
            <a:pPr marL="0" indent="0">
              <a:buNone/>
            </a:pPr>
            <a:r>
              <a:rPr lang="en-US" sz="19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Approval before collecting data</a:t>
            </a:r>
            <a:endParaRPr lang="en-US" sz="1900" dirty="0"/>
          </a:p>
        </p:txBody>
      </p:sp>
      <p:sp>
        <p:nvSpPr>
          <p:cNvPr id="18" name="Shape 16"/>
          <p:cNvSpPr/>
          <p:nvPr/>
        </p:nvSpPr>
        <p:spPr>
          <a:xfrm>
            <a:off x="658368" y="5321808"/>
            <a:ext cx="10872216" cy="731520"/>
          </a:xfrm>
          <a:prstGeom prst="roundRect">
            <a:avLst>
              <a:gd name="adj" fmla="val 10000"/>
            </a:avLst>
          </a:prstGeom>
          <a:solidFill>
            <a:srgbClr val="FFF4DF"/>
          </a:solidFill>
          <a:ln w="12700">
            <a:solidFill>
              <a:srgbClr val="FFF4DF">
                <a:alpha val="0"/>
              </a:srgbClr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886968" y="5486400"/>
            <a:ext cx="10460736" cy="39319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Important: Follow UWTSD research ethics procedures and obtain required approval.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Thematic Analysis?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systematic way to identify and interpret patterns of meaning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07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594360" y="2267712"/>
            <a:ext cx="2615184" cy="1545336"/>
          </a:xfrm>
          <a:prstGeom prst="roundRect">
            <a:avLst>
              <a:gd name="adj" fmla="val 4734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22376" y="2615184"/>
            <a:ext cx="2359152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RAW DATA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722376" y="3090672"/>
            <a:ext cx="2359152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participants said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3227832" y="2816352"/>
            <a:ext cx="256032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3447288" y="2267712"/>
            <a:ext cx="2615184" cy="1545336"/>
          </a:xfrm>
          <a:prstGeom prst="roundRect">
            <a:avLst>
              <a:gd name="adj" fmla="val 4734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3575304" y="2615184"/>
            <a:ext cx="2359152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INITIAL CODES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3575304" y="3090672"/>
            <a:ext cx="2359152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Meaningful labels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080760" y="2816352"/>
            <a:ext cx="256032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6300216" y="2267712"/>
            <a:ext cx="2615184" cy="1545336"/>
          </a:xfrm>
          <a:prstGeom prst="roundRect">
            <a:avLst>
              <a:gd name="adj" fmla="val 4734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6428232" y="2615184"/>
            <a:ext cx="2359152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CANDIDATE THEMES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6428232" y="3090672"/>
            <a:ext cx="2359152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Interpreted meaning patterns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8933688" y="2816352"/>
            <a:ext cx="256032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000" dirty="0"/>
          </a:p>
        </p:txBody>
      </p:sp>
      <p:sp>
        <p:nvSpPr>
          <p:cNvPr id="21" name="Shape 19"/>
          <p:cNvSpPr/>
          <p:nvPr/>
        </p:nvSpPr>
        <p:spPr>
          <a:xfrm>
            <a:off x="9153144" y="2267712"/>
            <a:ext cx="2615184" cy="1545336"/>
          </a:xfrm>
          <a:prstGeom prst="roundRect">
            <a:avLst>
              <a:gd name="adj" fmla="val 4734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9281160" y="2615184"/>
            <a:ext cx="2359152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FINDINGS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9281160" y="3090672"/>
            <a:ext cx="2359152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the analysis reveals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731520" y="4480560"/>
            <a:ext cx="10725912" cy="987552"/>
          </a:xfrm>
          <a:prstGeom prst="roundRect">
            <a:avLst>
              <a:gd name="adj" fmla="val 7407"/>
            </a:avLst>
          </a:prstGeom>
          <a:solidFill>
            <a:srgbClr val="EAF1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914400" y="4599432"/>
            <a:ext cx="10360152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distinction: Code ≠ Theme</a:t>
            </a:r>
            <a:endParaRPr lang="en-US" sz="1900" dirty="0"/>
          </a:p>
        </p:txBody>
      </p:sp>
      <p:sp>
        <p:nvSpPr>
          <p:cNvPr id="26" name="Text 24"/>
          <p:cNvSpPr/>
          <p:nvPr/>
        </p:nvSpPr>
        <p:spPr>
          <a:xfrm>
            <a:off x="914400" y="5010912"/>
            <a:ext cx="10360152" cy="3200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900" i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Code = meaningful label. Theme = interpreted pattern of meaning.</a:t>
            </a:r>
            <a:endParaRPr lang="en-US" sz="1900" i="1" dirty="0"/>
          </a:p>
        </p:txBody>
      </p:sp>
      <p:sp>
        <p:nvSpPr>
          <p:cNvPr id="27" name="Text 25"/>
          <p:cNvSpPr/>
          <p:nvPr/>
        </p:nvSpPr>
        <p:spPr>
          <a:xfrm>
            <a:off x="731520" y="5897880"/>
            <a:ext cx="10881360" cy="2468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Based on Braun &amp; Clarke’s reflexive thematic analysis; analysis is iterative</a:t>
            </a:r>
            <a:r>
              <a:rPr lang="en-US" sz="14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.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Six Phases of Thematic Analysis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Braun &amp; Clarke — reflexive thematic analysis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08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621792" y="1819656"/>
            <a:ext cx="5349240" cy="1060704"/>
          </a:xfrm>
          <a:prstGeom prst="roundRect">
            <a:avLst>
              <a:gd name="adj" fmla="val 6897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77240" y="2011680"/>
            <a:ext cx="420624" cy="4480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2800" dirty="0"/>
          </a:p>
        </p:txBody>
      </p:sp>
      <p:sp>
        <p:nvSpPr>
          <p:cNvPr id="11" name="Text 9"/>
          <p:cNvSpPr/>
          <p:nvPr/>
        </p:nvSpPr>
        <p:spPr>
          <a:xfrm>
            <a:off x="1353312" y="1947672"/>
            <a:ext cx="4389120" cy="39319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Familiarise</a:t>
            </a:r>
            <a:endParaRPr lang="en-US" sz="2100" dirty="0"/>
          </a:p>
        </p:txBody>
      </p:sp>
      <p:sp>
        <p:nvSpPr>
          <p:cNvPr id="12" name="Text 10"/>
          <p:cNvSpPr/>
          <p:nvPr/>
        </p:nvSpPr>
        <p:spPr>
          <a:xfrm>
            <a:off x="1353312" y="2386584"/>
            <a:ext cx="4389120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Read and reread data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6245352" y="1819656"/>
            <a:ext cx="5349240" cy="1060704"/>
          </a:xfrm>
          <a:prstGeom prst="roundRect">
            <a:avLst>
              <a:gd name="adj" fmla="val 6897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400800" y="2011680"/>
            <a:ext cx="420624" cy="4480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2800" dirty="0"/>
          </a:p>
        </p:txBody>
      </p:sp>
      <p:sp>
        <p:nvSpPr>
          <p:cNvPr id="15" name="Text 13"/>
          <p:cNvSpPr/>
          <p:nvPr/>
        </p:nvSpPr>
        <p:spPr>
          <a:xfrm>
            <a:off x="6976872" y="1947672"/>
            <a:ext cx="4389120" cy="39319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Code</a:t>
            </a:r>
            <a:endParaRPr lang="en-US" sz="2100" dirty="0"/>
          </a:p>
        </p:txBody>
      </p:sp>
      <p:sp>
        <p:nvSpPr>
          <p:cNvPr id="16" name="Text 14"/>
          <p:cNvSpPr/>
          <p:nvPr/>
        </p:nvSpPr>
        <p:spPr>
          <a:xfrm>
            <a:off x="6976872" y="2386584"/>
            <a:ext cx="4389120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Label meaningful extracts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621792" y="3081528"/>
            <a:ext cx="5349240" cy="1060704"/>
          </a:xfrm>
          <a:prstGeom prst="roundRect">
            <a:avLst>
              <a:gd name="adj" fmla="val 6897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777240" y="3273552"/>
            <a:ext cx="420624" cy="4480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2800" dirty="0"/>
          </a:p>
        </p:txBody>
      </p:sp>
      <p:sp>
        <p:nvSpPr>
          <p:cNvPr id="19" name="Text 17"/>
          <p:cNvSpPr/>
          <p:nvPr/>
        </p:nvSpPr>
        <p:spPr>
          <a:xfrm>
            <a:off x="1353312" y="3209544"/>
            <a:ext cx="4389120" cy="39319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Generate themes</a:t>
            </a:r>
            <a:endParaRPr lang="en-US" sz="2100" dirty="0"/>
          </a:p>
        </p:txBody>
      </p:sp>
      <p:sp>
        <p:nvSpPr>
          <p:cNvPr id="20" name="Text 18"/>
          <p:cNvSpPr/>
          <p:nvPr/>
        </p:nvSpPr>
        <p:spPr>
          <a:xfrm>
            <a:off x="1353312" y="3648456"/>
            <a:ext cx="4389120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Look for shared meanings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6245352" y="3081528"/>
            <a:ext cx="5349240" cy="1060704"/>
          </a:xfrm>
          <a:prstGeom prst="roundRect">
            <a:avLst>
              <a:gd name="adj" fmla="val 6897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6400800" y="3273552"/>
            <a:ext cx="420624" cy="4480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2800" dirty="0"/>
          </a:p>
        </p:txBody>
      </p:sp>
      <p:sp>
        <p:nvSpPr>
          <p:cNvPr id="23" name="Text 21"/>
          <p:cNvSpPr/>
          <p:nvPr/>
        </p:nvSpPr>
        <p:spPr>
          <a:xfrm>
            <a:off x="6976872" y="3209544"/>
            <a:ext cx="4389120" cy="39319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Review and develop</a:t>
            </a:r>
            <a:endParaRPr lang="en-US" sz="2100" dirty="0"/>
          </a:p>
        </p:txBody>
      </p:sp>
      <p:sp>
        <p:nvSpPr>
          <p:cNvPr id="24" name="Text 22"/>
          <p:cNvSpPr/>
          <p:nvPr/>
        </p:nvSpPr>
        <p:spPr>
          <a:xfrm>
            <a:off x="6976872" y="3648456"/>
            <a:ext cx="4389120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Check themes against data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621792" y="4343400"/>
            <a:ext cx="5349240" cy="1060704"/>
          </a:xfrm>
          <a:prstGeom prst="roundRect">
            <a:avLst>
              <a:gd name="adj" fmla="val 6897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777240" y="4535424"/>
            <a:ext cx="420624" cy="4480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lang="en-US" sz="2800" dirty="0"/>
          </a:p>
        </p:txBody>
      </p:sp>
      <p:sp>
        <p:nvSpPr>
          <p:cNvPr id="27" name="Text 25"/>
          <p:cNvSpPr/>
          <p:nvPr/>
        </p:nvSpPr>
        <p:spPr>
          <a:xfrm>
            <a:off x="1353312" y="4471416"/>
            <a:ext cx="4389120" cy="39319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Define and name</a:t>
            </a:r>
            <a:endParaRPr lang="en-US" sz="2100" dirty="0"/>
          </a:p>
        </p:txBody>
      </p:sp>
      <p:sp>
        <p:nvSpPr>
          <p:cNvPr id="28" name="Text 26"/>
          <p:cNvSpPr/>
          <p:nvPr/>
        </p:nvSpPr>
        <p:spPr>
          <a:xfrm>
            <a:off x="1353312" y="4910328"/>
            <a:ext cx="4389120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Clarify each theme’s central idea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6245352" y="4343400"/>
            <a:ext cx="5349240" cy="1060704"/>
          </a:xfrm>
          <a:prstGeom prst="roundRect">
            <a:avLst>
              <a:gd name="adj" fmla="val 6897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6400800" y="4535424"/>
            <a:ext cx="420624" cy="4480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</a:t>
            </a:r>
            <a:endParaRPr lang="en-US" sz="2800" dirty="0"/>
          </a:p>
        </p:txBody>
      </p:sp>
      <p:sp>
        <p:nvSpPr>
          <p:cNvPr id="31" name="Text 29"/>
          <p:cNvSpPr/>
          <p:nvPr/>
        </p:nvSpPr>
        <p:spPr>
          <a:xfrm>
            <a:off x="6976872" y="4471416"/>
            <a:ext cx="4389120" cy="39319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Write up</a:t>
            </a:r>
            <a:endParaRPr lang="en-US" sz="2100" dirty="0"/>
          </a:p>
        </p:txBody>
      </p:sp>
      <p:sp>
        <p:nvSpPr>
          <p:cNvPr id="32" name="Text 30"/>
          <p:cNvSpPr/>
          <p:nvPr/>
        </p:nvSpPr>
        <p:spPr>
          <a:xfrm>
            <a:off x="6976872" y="4910328"/>
            <a:ext cx="4389120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 themes with evidence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85800" y="5806440"/>
            <a:ext cx="10789920" cy="448056"/>
          </a:xfrm>
          <a:prstGeom prst="roundRect">
            <a:avLst>
              <a:gd name="adj" fmla="val 16327"/>
            </a:avLst>
          </a:prstGeom>
          <a:solidFill>
            <a:srgbClr val="FFF4DF"/>
          </a:solidFill>
          <a:ln w="12700">
            <a:solidFill>
              <a:srgbClr val="FFF4DF">
                <a:alpha val="0"/>
              </a:srgbClr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859536" y="5879592"/>
            <a:ext cx="1042416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Iterative, not mechanical: return to data, codes and themes as needed.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a Code? What Is a Theme?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Two simple ideas you need before analysing a transcript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09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685800" y="1828800"/>
            <a:ext cx="5321808" cy="2157984"/>
          </a:xfrm>
          <a:prstGeom prst="roundRect">
            <a:avLst>
              <a:gd name="adj" fmla="val 3390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68680" y="1947672"/>
            <a:ext cx="4956048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CODE  =  A meaningful label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868680" y="2359152"/>
            <a:ext cx="4956048" cy="149047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short label for something important in the data.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Quote: “It saves me time.”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Code: TIME EFFICIENCY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6199632" y="1828800"/>
            <a:ext cx="5321808" cy="2157984"/>
          </a:xfrm>
          <a:prstGeom prst="roundRect">
            <a:avLst>
              <a:gd name="adj" fmla="val 3390"/>
            </a:avLst>
          </a:prstGeom>
          <a:solidFill>
            <a:srgbClr val="EAF1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382512" y="1947672"/>
            <a:ext cx="4956048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THEME  =  A meaningful pattern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6382512" y="2359152"/>
            <a:ext cx="4956048" cy="149047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broader idea developed by interpreting related data and codes.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Example: AI makes learning more accessible.</a:t>
            </a:r>
            <a:endParaRPr lang="en-US" sz="1800" dirty="0"/>
          </a:p>
        </p:txBody>
      </p:sp>
      <p:sp>
        <p:nvSpPr>
          <p:cNvPr id="15" name="Shape 13"/>
          <p:cNvSpPr/>
          <p:nvPr/>
        </p:nvSpPr>
        <p:spPr>
          <a:xfrm>
            <a:off x="914400" y="4645152"/>
            <a:ext cx="10305288" cy="832104"/>
          </a:xfrm>
          <a:prstGeom prst="roundRect">
            <a:avLst>
              <a:gd name="adj" fmla="val 8791"/>
            </a:avLst>
          </a:prstGeom>
          <a:solidFill>
            <a:srgbClr val="EFF3F6"/>
          </a:solidFill>
          <a:ln w="12700">
            <a:solidFill>
              <a:srgbClr val="EFF3F6">
                <a:alpha val="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1078992" y="4855464"/>
            <a:ext cx="9966960" cy="4023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Codes help us identify meaning.    →    Themes help us explain meaning.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Step 1: Read the Raw Interview Transcript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Research question: How does AI influence students’ independent learning?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612648" y="1746504"/>
            <a:ext cx="5404104" cy="1993392"/>
          </a:xfrm>
          <a:prstGeom prst="roundRect">
            <a:avLst>
              <a:gd name="adj" fmla="val 3670"/>
            </a:avLst>
          </a:prstGeom>
          <a:solidFill>
            <a:srgbClr val="F8FA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58952" y="1874520"/>
            <a:ext cx="5111496" cy="21031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INTERVIEWER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758952" y="2093976"/>
            <a:ext cx="5111496" cy="42062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4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 you describe how you normally use ChatGPT in your studies?</a:t>
            </a:r>
            <a:endParaRPr lang="en-US" sz="1440" dirty="0"/>
          </a:p>
        </p:txBody>
      </p:sp>
      <p:sp>
        <p:nvSpPr>
          <p:cNvPr id="13" name="Text 11"/>
          <p:cNvSpPr/>
          <p:nvPr/>
        </p:nvSpPr>
        <p:spPr>
          <a:xfrm>
            <a:off x="758825" y="2524125"/>
            <a:ext cx="5111750" cy="135064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use ChatGPT almost every day, especially when I have assignments to complete. Sometimes the lecturer explains something in class, but I do not fully understand it. When I get home, I ask ChatGPT to explain the concept in simpler language or give me examples. It saves me a lot of time because I do not have to search through several websites or textbooks.</a:t>
            </a:r>
            <a:endParaRPr lang="en-US" sz="1440" dirty="0"/>
          </a:p>
        </p:txBody>
      </p:sp>
      <p:sp>
        <p:nvSpPr>
          <p:cNvPr id="14" name="Shape 12"/>
          <p:cNvSpPr/>
          <p:nvPr/>
        </p:nvSpPr>
        <p:spPr>
          <a:xfrm>
            <a:off x="6217920" y="1746504"/>
            <a:ext cx="5404104" cy="1993392"/>
          </a:xfrm>
          <a:prstGeom prst="roundRect">
            <a:avLst>
              <a:gd name="adj" fmla="val 3670"/>
            </a:avLst>
          </a:prstGeom>
          <a:solidFill>
            <a:srgbClr val="F8FA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364224" y="1874520"/>
            <a:ext cx="5111496" cy="21031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INTERVIEWER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364224" y="2093976"/>
            <a:ext cx="5111496" cy="42062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4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 you think it has changed the way you learn?</a:t>
            </a:r>
            <a:endParaRPr lang="en-US" sz="1440" dirty="0"/>
          </a:p>
        </p:txBody>
      </p:sp>
      <p:sp>
        <p:nvSpPr>
          <p:cNvPr id="18" name="Text 16"/>
          <p:cNvSpPr/>
          <p:nvPr/>
        </p:nvSpPr>
        <p:spPr>
          <a:xfrm>
            <a:off x="6364224" y="2404491"/>
            <a:ext cx="5111496" cy="83210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Definitely. Before I started using AI, I would spend more time reading articles and trying to understand difficult concepts myself. Now, I often ask ChatGPT for an explanation first. Sometimes I accept the answer without checking other sources. I know that is probably not a good habit, but when I have several deadlines, it is just easier.</a:t>
            </a:r>
            <a:endParaRPr lang="en-US" sz="1440" dirty="0"/>
          </a:p>
        </p:txBody>
      </p:sp>
      <p:sp>
        <p:nvSpPr>
          <p:cNvPr id="19" name="Shape 17"/>
          <p:cNvSpPr/>
          <p:nvPr/>
        </p:nvSpPr>
        <p:spPr>
          <a:xfrm>
            <a:off x="612648" y="3886200"/>
            <a:ext cx="5404104" cy="1993392"/>
          </a:xfrm>
          <a:prstGeom prst="roundRect">
            <a:avLst>
              <a:gd name="adj" fmla="val 3670"/>
            </a:avLst>
          </a:prstGeom>
          <a:solidFill>
            <a:srgbClr val="F8FA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758952" y="4014216"/>
            <a:ext cx="5111496" cy="21031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INTERVIEWER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758952" y="4233672"/>
            <a:ext cx="5111496" cy="42062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4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Have you noticed any disadvantages?</a:t>
            </a:r>
            <a:endParaRPr lang="en-US" sz="1440" dirty="0"/>
          </a:p>
        </p:txBody>
      </p:sp>
      <p:sp>
        <p:nvSpPr>
          <p:cNvPr id="23" name="Text 21"/>
          <p:cNvSpPr/>
          <p:nvPr/>
        </p:nvSpPr>
        <p:spPr>
          <a:xfrm>
            <a:off x="758952" y="4629912"/>
            <a:ext cx="5111496" cy="83210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Yes. Last week, my lecturer asked me to explain an idea that I had included in my assignment. I realised I could not explain it properly without looking at my notes. I had used ChatGPT to help organise the argument, but I had not really thought about why the argument made sense. That made me quite worried about my independent thinking.</a:t>
            </a:r>
            <a:endParaRPr lang="en-US" sz="1440" dirty="0"/>
          </a:p>
        </p:txBody>
      </p:sp>
      <p:sp>
        <p:nvSpPr>
          <p:cNvPr id="24" name="Shape 22"/>
          <p:cNvSpPr/>
          <p:nvPr/>
        </p:nvSpPr>
        <p:spPr>
          <a:xfrm>
            <a:off x="6217920" y="3886200"/>
            <a:ext cx="5404104" cy="1993392"/>
          </a:xfrm>
          <a:prstGeom prst="roundRect">
            <a:avLst>
              <a:gd name="adj" fmla="val 3670"/>
            </a:avLst>
          </a:prstGeom>
          <a:solidFill>
            <a:srgbClr val="F8FA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6364224" y="4014216"/>
            <a:ext cx="5111496" cy="21031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INTERVIEWER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6364224" y="4233672"/>
            <a:ext cx="5111496" cy="42062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4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Has AI had any positive influence on your confidence?</a:t>
            </a:r>
            <a:endParaRPr lang="en-US" sz="1440" dirty="0"/>
          </a:p>
        </p:txBody>
      </p:sp>
      <p:sp>
        <p:nvSpPr>
          <p:cNvPr id="28" name="Text 26"/>
          <p:cNvSpPr/>
          <p:nvPr/>
        </p:nvSpPr>
        <p:spPr>
          <a:xfrm>
            <a:off x="6363970" y="4581525"/>
            <a:ext cx="5111750" cy="18218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Yes, especially in classroom discussions. English is not my first language, and sometimes I worry about making mistakes. I use ChatGPT to prepare ideas and practise how to express them before class. That helps me feel more confident speaking in front of other students. So I think AI is helpful, but I do not want to become so dependent on it that I cannot study without it.</a:t>
            </a:r>
            <a:endParaRPr lang="en-US" sz="1440" dirty="0"/>
          </a:p>
        </p:txBody>
      </p:sp>
      <p:sp>
        <p:nvSpPr>
          <p:cNvPr id="29" name="Shape 27"/>
          <p:cNvSpPr/>
          <p:nvPr/>
        </p:nvSpPr>
        <p:spPr>
          <a:xfrm>
            <a:off x="640080" y="6108192"/>
            <a:ext cx="10881360" cy="292608"/>
          </a:xfrm>
          <a:prstGeom prst="roundRect">
            <a:avLst>
              <a:gd name="adj" fmla="val 25000"/>
            </a:avLst>
          </a:prstGeom>
          <a:solidFill>
            <a:srgbClr val="EAF6F4"/>
          </a:solidFill>
          <a:ln w="12700">
            <a:solidFill>
              <a:srgbClr val="EAF6F4">
                <a:alpha val="0"/>
              </a:srgbClr>
            </a:solidFill>
            <a:prstDash val="solid"/>
          </a:ln>
        </p:spPr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Step 2: Annotate the Same Transcript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Rounded Rectangle 8"/>
          <p:cNvSpPr/>
          <p:nvPr/>
        </p:nvSpPr>
        <p:spPr>
          <a:xfrm>
            <a:off x="594487" y="1814703"/>
            <a:ext cx="11018520" cy="4553712"/>
          </a:xfrm>
          <a:prstGeom prst="roundRect">
            <a:avLst/>
          </a:prstGeom>
          <a:solidFill>
            <a:srgbClr val="F9FAFC"/>
          </a:solidFill>
          <a:ln>
            <a:solidFill>
              <a:srgbClr val="D7DE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594614" y="1299464"/>
            <a:ext cx="10579608" cy="5440045"/>
          </a:xfrm>
          <a:prstGeom prst="rect">
            <a:avLst/>
          </a:prstGeom>
          <a:noFill/>
        </p:spPr>
        <p:txBody>
          <a:bodyPr wrap="square" lIns="27432" tIns="0" rIns="27432" bIns="0">
            <a:spAutoFit/>
          </a:bodyPr>
          <a:lstStyle/>
          <a:p>
            <a:pPr>
              <a:lnSpc>
                <a:spcPct val="100000"/>
              </a:lnSpc>
              <a:spcAft>
                <a:spcPts val="300"/>
              </a:spcAft>
            </a:pPr>
            <a:r>
              <a:rPr sz="1600" b="1">
                <a:solidFill>
                  <a:srgbClr val="26303D"/>
                </a:solidFill>
                <a:latin typeface="Aptos"/>
              </a:rPr>
              <a:t>Interviewer: </a:t>
            </a:r>
            <a:r>
              <a:rPr sz="1600" b="0">
                <a:solidFill>
                  <a:srgbClr val="26303D"/>
                </a:solidFill>
                <a:latin typeface="Aptos"/>
              </a:rPr>
              <a:t>Can you describe how you normally use ChatGPT in your studies?</a:t>
            </a:r>
            <a:endParaRPr sz="1600" b="0">
              <a:solidFill>
                <a:srgbClr val="26303D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300"/>
              </a:spcAft>
            </a:pPr>
            <a:r>
              <a:rPr sz="1600" b="1">
                <a:solidFill>
                  <a:srgbClr val="26303D"/>
                </a:solidFill>
                <a:latin typeface="Aptos"/>
              </a:rPr>
              <a:t>Student A: </a:t>
            </a:r>
            <a:r>
              <a:rPr sz="1600" b="0">
                <a:solidFill>
                  <a:srgbClr val="26303D"/>
                </a:solidFill>
                <a:latin typeface="Aptos"/>
              </a:rPr>
              <a:t>I use ChatGPT almost every day, especially when I have assignments to complete. Sometimes the lecturer explains something in class, but I do not fully understand it. When I get home, I ask ChatGPT to </a:t>
            </a:r>
            <a:r>
              <a:rPr sz="1600" b="1">
                <a:solidFill>
                  <a:srgbClr val="157658"/>
                </a:solidFill>
                <a:latin typeface="Aptos"/>
              </a:rPr>
              <a:t>explain the concept in simpler language [C1: Simplified explanations] </a:t>
            </a:r>
            <a:r>
              <a:rPr sz="1600" b="0">
                <a:solidFill>
                  <a:srgbClr val="26303D"/>
                </a:solidFill>
                <a:latin typeface="Aptos"/>
              </a:rPr>
              <a:t>or </a:t>
            </a:r>
            <a:r>
              <a:rPr sz="1600" b="1">
                <a:solidFill>
                  <a:srgbClr val="157658"/>
                </a:solidFill>
                <a:latin typeface="Aptos"/>
              </a:rPr>
              <a:t>give me examples [C2: Learning through examples]. </a:t>
            </a:r>
            <a:r>
              <a:rPr sz="1600" b="1">
                <a:solidFill>
                  <a:srgbClr val="157658"/>
                </a:solidFill>
                <a:latin typeface="Aptos"/>
              </a:rPr>
              <a:t>It saves me a lot of time [C3: Time efficiency] </a:t>
            </a:r>
            <a:r>
              <a:rPr sz="1600" b="0">
                <a:solidFill>
                  <a:srgbClr val="26303D"/>
                </a:solidFill>
                <a:latin typeface="Aptos"/>
              </a:rPr>
              <a:t>because I do not have to search through several websites or textbooks.</a:t>
            </a:r>
            <a:endParaRPr sz="1600" b="0">
              <a:solidFill>
                <a:srgbClr val="26303D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300"/>
              </a:spcAft>
            </a:pPr>
            <a:r>
              <a:rPr sz="1600" b="1">
                <a:solidFill>
                  <a:srgbClr val="26303D"/>
                </a:solidFill>
                <a:latin typeface="Aptos"/>
              </a:rPr>
              <a:t>Interviewer: </a:t>
            </a:r>
            <a:r>
              <a:rPr sz="1600" b="0">
                <a:solidFill>
                  <a:srgbClr val="26303D"/>
                </a:solidFill>
                <a:latin typeface="Aptos"/>
              </a:rPr>
              <a:t>Do you think it has changed the way you learn?</a:t>
            </a:r>
            <a:endParaRPr sz="1600" b="0">
              <a:solidFill>
                <a:srgbClr val="26303D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300"/>
              </a:spcAft>
            </a:pPr>
            <a:r>
              <a:rPr sz="1600" b="1">
                <a:solidFill>
                  <a:srgbClr val="26303D"/>
                </a:solidFill>
                <a:latin typeface="Aptos"/>
              </a:rPr>
              <a:t>Student A: </a:t>
            </a:r>
            <a:r>
              <a:rPr sz="1600" b="0">
                <a:solidFill>
                  <a:srgbClr val="26303D"/>
                </a:solidFill>
                <a:latin typeface="Aptos"/>
              </a:rPr>
              <a:t>Definitely. Before I started using AI, I would spend more time reading articles and trying to understand difficult concepts myself. Now, </a:t>
            </a:r>
            <a:r>
              <a:rPr sz="1600" b="1">
                <a:solidFill>
                  <a:srgbClr val="995C11"/>
                </a:solidFill>
                <a:latin typeface="Aptos"/>
              </a:rPr>
              <a:t>I often ask ChatGPT for an explanation first [C4: AI-first learning habit]. </a:t>
            </a:r>
            <a:r>
              <a:rPr sz="1600" b="0">
                <a:solidFill>
                  <a:srgbClr val="26303D"/>
                </a:solidFill>
                <a:latin typeface="Aptos"/>
              </a:rPr>
              <a:t>Sometimes </a:t>
            </a:r>
            <a:r>
              <a:rPr sz="1600" b="1">
                <a:solidFill>
                  <a:srgbClr val="995C11"/>
                </a:solidFill>
                <a:latin typeface="Aptos"/>
              </a:rPr>
              <a:t>I accept the answer without checking other sources [C5: Uncritical acceptance]. </a:t>
            </a:r>
            <a:r>
              <a:rPr sz="1600" b="0">
                <a:solidFill>
                  <a:srgbClr val="26303D"/>
                </a:solidFill>
                <a:latin typeface="Aptos"/>
              </a:rPr>
              <a:t>I know that is probably not a good habit, but </a:t>
            </a:r>
            <a:r>
              <a:rPr sz="1600" b="1">
                <a:solidFill>
                  <a:srgbClr val="995C11"/>
                </a:solidFill>
                <a:latin typeface="Aptos"/>
              </a:rPr>
              <a:t>when I have several deadlines, it is just easier</a:t>
            </a:r>
            <a:r>
              <a:rPr sz="1600" b="1">
                <a:solidFill>
                  <a:srgbClr val="995C11"/>
                </a:solidFill>
                <a:latin typeface="Aptos"/>
              </a:rPr>
              <a:t> [C6: Convenience under pressure].</a:t>
            </a:r>
            <a:endParaRPr sz="1600" b="1">
              <a:solidFill>
                <a:srgbClr val="995C11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300"/>
              </a:spcAft>
            </a:pPr>
            <a:r>
              <a:rPr sz="1600" b="1">
                <a:solidFill>
                  <a:srgbClr val="26303D"/>
                </a:solidFill>
                <a:latin typeface="Aptos"/>
              </a:rPr>
              <a:t>Interviewer: </a:t>
            </a:r>
            <a:r>
              <a:rPr sz="1600" b="0">
                <a:solidFill>
                  <a:srgbClr val="26303D"/>
                </a:solidFill>
                <a:latin typeface="Aptos"/>
              </a:rPr>
              <a:t>Have you noticed any disadvantages?</a:t>
            </a:r>
            <a:endParaRPr sz="1600" b="0">
              <a:solidFill>
                <a:srgbClr val="26303D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300"/>
              </a:spcAft>
            </a:pPr>
            <a:r>
              <a:rPr sz="1600" b="1">
                <a:solidFill>
                  <a:srgbClr val="26303D"/>
                </a:solidFill>
                <a:latin typeface="Aptos"/>
              </a:rPr>
              <a:t>Student A: </a:t>
            </a:r>
            <a:r>
              <a:rPr sz="1600" b="0">
                <a:solidFill>
                  <a:srgbClr val="26303D"/>
                </a:solidFill>
                <a:latin typeface="Aptos"/>
              </a:rPr>
              <a:t>Yes. Last week, my lecturer asked me to explain an idea that I had included in my assignment. </a:t>
            </a:r>
            <a:r>
              <a:rPr sz="1600" b="1">
                <a:solidFill>
                  <a:srgbClr val="995C11"/>
                </a:solidFill>
                <a:latin typeface="Aptos"/>
              </a:rPr>
              <a:t>I realised I could not explain it properly without looking at my notes [C7: Difficulty explaining own work]. </a:t>
            </a:r>
            <a:r>
              <a:rPr sz="1600" b="0">
                <a:solidFill>
                  <a:srgbClr val="26303D"/>
                </a:solidFill>
                <a:latin typeface="Aptos"/>
              </a:rPr>
              <a:t>I had used ChatGPT to help organise the argument, but </a:t>
            </a:r>
            <a:r>
              <a:rPr sz="1600" b="1">
                <a:solidFill>
                  <a:srgbClr val="995C11"/>
                </a:solidFill>
                <a:latin typeface="Aptos"/>
              </a:rPr>
              <a:t>I had not really thought about why the argument made sense [C8: Limited critical engagement]. </a:t>
            </a:r>
            <a:r>
              <a:rPr sz="1600" b="0">
                <a:solidFill>
                  <a:srgbClr val="26303D"/>
                </a:solidFill>
                <a:latin typeface="Aptos"/>
              </a:rPr>
              <a:t>That made me quite worried about my independent thinking.</a:t>
            </a:r>
            <a:endParaRPr sz="1600" b="0">
              <a:solidFill>
                <a:srgbClr val="26303D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300"/>
              </a:spcAft>
            </a:pPr>
            <a:r>
              <a:rPr sz="1600" b="1">
                <a:solidFill>
                  <a:srgbClr val="26303D"/>
                </a:solidFill>
                <a:latin typeface="Aptos"/>
              </a:rPr>
              <a:t>Interviewer: </a:t>
            </a:r>
            <a:r>
              <a:rPr sz="1600" b="0">
                <a:solidFill>
                  <a:srgbClr val="26303D"/>
                </a:solidFill>
                <a:latin typeface="Aptos"/>
              </a:rPr>
              <a:t>Has AI had any positive influence on your confidence?</a:t>
            </a:r>
            <a:endParaRPr sz="1600" b="0">
              <a:solidFill>
                <a:srgbClr val="26303D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300"/>
              </a:spcAft>
            </a:pPr>
            <a:r>
              <a:rPr sz="1600" b="1">
                <a:solidFill>
                  <a:srgbClr val="26303D"/>
                </a:solidFill>
                <a:latin typeface="Aptos"/>
              </a:rPr>
              <a:t>Student A: </a:t>
            </a:r>
            <a:r>
              <a:rPr sz="1600" b="0">
                <a:solidFill>
                  <a:srgbClr val="26303D"/>
                </a:solidFill>
                <a:latin typeface="Aptos"/>
              </a:rPr>
              <a:t>Yes, especially in classroom discussions. English is not my first language, and </a:t>
            </a:r>
            <a:r>
              <a:rPr sz="1600" b="1">
                <a:solidFill>
                  <a:srgbClr val="2355A0"/>
                </a:solidFill>
                <a:latin typeface="Aptos"/>
              </a:rPr>
              <a:t>sometimes I worry about making mistakes [C9: Language anxiety]. </a:t>
            </a:r>
            <a:r>
              <a:rPr sz="1600" b="0">
                <a:solidFill>
                  <a:srgbClr val="26303D"/>
                </a:solidFill>
                <a:latin typeface="Aptos"/>
              </a:rPr>
              <a:t>I use ChatGPT to </a:t>
            </a:r>
            <a:r>
              <a:rPr sz="1600" b="1">
                <a:solidFill>
                  <a:srgbClr val="2355A0"/>
                </a:solidFill>
                <a:latin typeface="Aptos"/>
              </a:rPr>
              <a:t>prepare ideas and practise how to express them before class [C10: AI-supported preparation]. </a:t>
            </a:r>
            <a:r>
              <a:rPr sz="1600" b="0">
                <a:solidFill>
                  <a:srgbClr val="26303D"/>
                </a:solidFill>
                <a:latin typeface="Aptos"/>
              </a:rPr>
              <a:t>That helps me </a:t>
            </a:r>
            <a:r>
              <a:rPr sz="1600" b="1">
                <a:solidFill>
                  <a:srgbClr val="2355A0"/>
                </a:solidFill>
                <a:latin typeface="Aptos"/>
              </a:rPr>
              <a:t>feel more confident speaking in front of other students [C11: Increased speaking confidence]. </a:t>
            </a:r>
            <a:r>
              <a:rPr sz="1600" b="0">
                <a:solidFill>
                  <a:srgbClr val="26303D"/>
                </a:solidFill>
                <a:latin typeface="Aptos"/>
              </a:rPr>
              <a:t>So I think AI is helpful, but </a:t>
            </a:r>
            <a:r>
              <a:rPr sz="1600" b="1">
                <a:solidFill>
                  <a:srgbClr val="995C11"/>
                </a:solidFill>
                <a:latin typeface="Aptos"/>
              </a:rPr>
              <a:t>I do not want to become so dependent on it that I cannot study without it</a:t>
            </a:r>
            <a:r>
              <a:rPr sz="1600" b="1">
                <a:solidFill>
                  <a:srgbClr val="995C11"/>
                </a:solidFill>
                <a:latin typeface="Aptos"/>
              </a:rPr>
              <a:t> [C12: Awareness of dependency risk].</a:t>
            </a:r>
            <a:endParaRPr sz="1600" b="1">
              <a:solidFill>
                <a:srgbClr val="995C11"/>
              </a:solidFill>
              <a:latin typeface="Apto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22960" y="6336792"/>
            <a:ext cx="10789920" cy="19202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">
                <a:solidFill>
                  <a:srgbClr val="556272"/>
                </a:solidFill>
                <a:latin typeface="Aptos"/>
              </a:rPr>
              <a:t>GREEN  Learning support        AMBER  Independent learning concerns        BLUE  Confidence and participation</a:t>
            </a:r>
            <a:endParaRPr sz="900">
              <a:solidFill>
                <a:srgbClr val="556272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Step 3: How Do Codes Become Themes?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Compare codes → explain their shared meaning → develop candidate themes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621792" y="1728216"/>
            <a:ext cx="10991088" cy="1371600"/>
          </a:xfrm>
          <a:prstGeom prst="roundRect">
            <a:avLst>
              <a:gd name="adj" fmla="val 5333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86384" y="1847088"/>
            <a:ext cx="2011680" cy="2377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LEARNING SUPPORT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777240" y="2203704"/>
            <a:ext cx="3675888" cy="704088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C1 Simplified explanations</a:t>
            </a:r>
            <a:endParaRPr lang="en-US" sz="1480" dirty="0"/>
          </a:p>
          <a:p>
            <a:pPr marL="0" indent="0">
              <a:buNone/>
            </a:pPr>
            <a:r>
              <a:rPr lang="en-US" sz="148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C2 Learning through examples</a:t>
            </a:r>
            <a:endParaRPr lang="en-US" sz="1480" dirty="0"/>
          </a:p>
          <a:p>
            <a:pPr marL="0" indent="0">
              <a:buNone/>
            </a:pPr>
            <a:r>
              <a:rPr lang="en-US" sz="148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C3 Time efficiency</a:t>
            </a:r>
            <a:endParaRPr lang="en-US" sz="1480" dirty="0"/>
          </a:p>
        </p:txBody>
      </p:sp>
      <p:sp>
        <p:nvSpPr>
          <p:cNvPr id="12" name="Text 10"/>
          <p:cNvSpPr/>
          <p:nvPr/>
        </p:nvSpPr>
        <p:spPr>
          <a:xfrm>
            <a:off x="4489704" y="2249424"/>
            <a:ext cx="292608" cy="4114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4901184" y="2066544"/>
            <a:ext cx="2788920" cy="8229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20" i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makes studying easier and more accessible.</a:t>
            </a:r>
            <a:endParaRPr lang="en-US" sz="1520" dirty="0"/>
          </a:p>
        </p:txBody>
      </p:sp>
      <p:sp>
        <p:nvSpPr>
          <p:cNvPr id="14" name="Text 12"/>
          <p:cNvSpPr/>
          <p:nvPr/>
        </p:nvSpPr>
        <p:spPr>
          <a:xfrm>
            <a:off x="7790688" y="2240280"/>
            <a:ext cx="292608" cy="4114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400" dirty="0"/>
          </a:p>
        </p:txBody>
      </p:sp>
      <p:sp>
        <p:nvSpPr>
          <p:cNvPr id="15" name="Text 13"/>
          <p:cNvSpPr/>
          <p:nvPr/>
        </p:nvSpPr>
        <p:spPr>
          <a:xfrm>
            <a:off x="8247888" y="1993392"/>
            <a:ext cx="3127248" cy="914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3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makes academic learning more accessible</a:t>
            </a:r>
            <a:endParaRPr lang="en-US" sz="1730" dirty="0"/>
          </a:p>
        </p:txBody>
      </p:sp>
      <p:sp>
        <p:nvSpPr>
          <p:cNvPr id="16" name="Shape 14"/>
          <p:cNvSpPr/>
          <p:nvPr/>
        </p:nvSpPr>
        <p:spPr>
          <a:xfrm>
            <a:off x="621792" y="3246120"/>
            <a:ext cx="10991088" cy="1371600"/>
          </a:xfrm>
          <a:prstGeom prst="roundRect">
            <a:avLst>
              <a:gd name="adj" fmla="val 5333"/>
            </a:avLst>
          </a:prstGeom>
          <a:solidFill>
            <a:srgbClr val="FFF4D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86384" y="3364992"/>
            <a:ext cx="2011680" cy="2377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9965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INDEPENDENT THINKING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777240" y="3721608"/>
            <a:ext cx="3675888" cy="704088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C4 AI-first habit  ·  C5 Uncritical acceptance</a:t>
            </a:r>
            <a:endParaRPr lang="en-US" sz="1480" dirty="0"/>
          </a:p>
          <a:p>
            <a:pPr marL="0" indent="0">
              <a:buNone/>
            </a:pPr>
            <a:r>
              <a:rPr lang="en-US" sz="148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C6 Deadline convenience  ·  C7 Explaining difficulty</a:t>
            </a:r>
            <a:endParaRPr lang="en-US" sz="1480" dirty="0"/>
          </a:p>
          <a:p>
            <a:pPr marL="0" indent="0">
              <a:buNone/>
            </a:pPr>
            <a:r>
              <a:rPr lang="en-US" sz="148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C8 Limited critical engagement  ·  C12 Dependency risk</a:t>
            </a:r>
            <a:endParaRPr lang="en-US" sz="1480" dirty="0"/>
          </a:p>
        </p:txBody>
      </p:sp>
      <p:sp>
        <p:nvSpPr>
          <p:cNvPr id="19" name="Text 17"/>
          <p:cNvSpPr/>
          <p:nvPr/>
        </p:nvSpPr>
        <p:spPr>
          <a:xfrm>
            <a:off x="4489704" y="3767328"/>
            <a:ext cx="292608" cy="4114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9965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400" dirty="0"/>
          </a:p>
        </p:txBody>
      </p:sp>
      <p:sp>
        <p:nvSpPr>
          <p:cNvPr id="20" name="Text 18"/>
          <p:cNvSpPr/>
          <p:nvPr/>
        </p:nvSpPr>
        <p:spPr>
          <a:xfrm>
            <a:off x="4901184" y="3584448"/>
            <a:ext cx="2788920" cy="8229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20" i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Convenience may replace active, independent reasoning.</a:t>
            </a:r>
            <a:endParaRPr lang="en-US" sz="1520" dirty="0"/>
          </a:p>
        </p:txBody>
      </p:sp>
      <p:sp>
        <p:nvSpPr>
          <p:cNvPr id="21" name="Text 19"/>
          <p:cNvSpPr/>
          <p:nvPr/>
        </p:nvSpPr>
        <p:spPr>
          <a:xfrm>
            <a:off x="7790688" y="3758184"/>
            <a:ext cx="292608" cy="4114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9965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400" dirty="0"/>
          </a:p>
        </p:txBody>
      </p:sp>
      <p:sp>
        <p:nvSpPr>
          <p:cNvPr id="22" name="Text 20"/>
          <p:cNvSpPr/>
          <p:nvPr/>
        </p:nvSpPr>
        <p:spPr>
          <a:xfrm>
            <a:off x="8247888" y="3511296"/>
            <a:ext cx="3127248" cy="914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3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Convenience can undermine independent thinking</a:t>
            </a:r>
            <a:endParaRPr lang="en-US" sz="1730" dirty="0"/>
          </a:p>
        </p:txBody>
      </p:sp>
      <p:sp>
        <p:nvSpPr>
          <p:cNvPr id="23" name="Shape 21"/>
          <p:cNvSpPr/>
          <p:nvPr/>
        </p:nvSpPr>
        <p:spPr>
          <a:xfrm>
            <a:off x="621792" y="4764024"/>
            <a:ext cx="10991088" cy="1371600"/>
          </a:xfrm>
          <a:prstGeom prst="roundRect">
            <a:avLst>
              <a:gd name="adj" fmla="val 5333"/>
            </a:avLst>
          </a:prstGeom>
          <a:solidFill>
            <a:srgbClr val="EAF1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786384" y="4882896"/>
            <a:ext cx="2011680" cy="2377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3569A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CONFIDENCE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777240" y="5239512"/>
            <a:ext cx="3675888" cy="704088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C9 Language anxiety</a:t>
            </a:r>
            <a:endParaRPr lang="en-US" sz="1480" dirty="0"/>
          </a:p>
          <a:p>
            <a:pPr marL="0" indent="0">
              <a:buNone/>
            </a:pPr>
            <a:r>
              <a:rPr lang="en-US" sz="148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C10 AI-supported preparation</a:t>
            </a:r>
            <a:endParaRPr lang="en-US" sz="1480" dirty="0"/>
          </a:p>
          <a:p>
            <a:pPr marL="0" indent="0">
              <a:buNone/>
            </a:pPr>
            <a:r>
              <a:rPr lang="en-US" sz="148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C11 Increased speaking confidence</a:t>
            </a:r>
            <a:endParaRPr lang="en-US" sz="1480" dirty="0"/>
          </a:p>
        </p:txBody>
      </p:sp>
      <p:sp>
        <p:nvSpPr>
          <p:cNvPr id="26" name="Text 24"/>
          <p:cNvSpPr/>
          <p:nvPr/>
        </p:nvSpPr>
        <p:spPr>
          <a:xfrm>
            <a:off x="4489704" y="5285232"/>
            <a:ext cx="292608" cy="4114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3569A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400" dirty="0"/>
          </a:p>
        </p:txBody>
      </p:sp>
      <p:sp>
        <p:nvSpPr>
          <p:cNvPr id="27" name="Text 25"/>
          <p:cNvSpPr/>
          <p:nvPr/>
        </p:nvSpPr>
        <p:spPr>
          <a:xfrm>
            <a:off x="4901184" y="5102352"/>
            <a:ext cx="2788920" cy="8229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20" i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preparation helps overcome language barriers.</a:t>
            </a:r>
            <a:endParaRPr lang="en-US" sz="1520" dirty="0"/>
          </a:p>
        </p:txBody>
      </p:sp>
      <p:sp>
        <p:nvSpPr>
          <p:cNvPr id="28" name="Text 26"/>
          <p:cNvSpPr/>
          <p:nvPr/>
        </p:nvSpPr>
        <p:spPr>
          <a:xfrm>
            <a:off x="7790688" y="5276088"/>
            <a:ext cx="292608" cy="4114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3569A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400" dirty="0"/>
          </a:p>
        </p:txBody>
      </p:sp>
      <p:sp>
        <p:nvSpPr>
          <p:cNvPr id="29" name="Text 27"/>
          <p:cNvSpPr/>
          <p:nvPr/>
        </p:nvSpPr>
        <p:spPr>
          <a:xfrm>
            <a:off x="8247888" y="5029200"/>
            <a:ext cx="3127248" cy="914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3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enables more confident participation</a:t>
            </a:r>
            <a:endParaRPr lang="en-US" sz="17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From Raw Data to Research Findings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complete analytic chain — using the same fictional AI interview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57200" y="1856232"/>
            <a:ext cx="2816352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548640" y="1920240"/>
            <a:ext cx="2633472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RAW DATA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3273552" y="1856232"/>
            <a:ext cx="2606040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364992" y="1920240"/>
            <a:ext cx="242316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INITIAL CODES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5879592" y="1856232"/>
            <a:ext cx="2761488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971032" y="1920240"/>
            <a:ext cx="2578608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CANDIDATE THEME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8641080" y="1856232"/>
            <a:ext cx="3090672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732520" y="1920240"/>
            <a:ext cx="2907792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ILLUSTRATIVE FINDING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457200" y="2368296"/>
            <a:ext cx="2816352" cy="1207008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48640" y="2386584"/>
            <a:ext cx="2633472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“Simpler language”; “give me examples”; “saves me time”</a:t>
            </a:r>
            <a:endParaRPr lang="en-US" sz="1410" dirty="0"/>
          </a:p>
        </p:txBody>
      </p:sp>
      <p:sp>
        <p:nvSpPr>
          <p:cNvPr id="19" name="Shape 17"/>
          <p:cNvSpPr/>
          <p:nvPr/>
        </p:nvSpPr>
        <p:spPr>
          <a:xfrm>
            <a:off x="3273552" y="2368296"/>
            <a:ext cx="2606040" cy="1207008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3364992" y="2386584"/>
            <a:ext cx="2423160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C1 Simplification</a:t>
            </a:r>
            <a:endParaRPr lang="en-US" sz="1410" dirty="0"/>
          </a:p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C2 Examples</a:t>
            </a:r>
            <a:endParaRPr lang="en-US" sz="1410" dirty="0"/>
          </a:p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C3 Efficiency</a:t>
            </a:r>
            <a:endParaRPr lang="en-US" sz="1410" dirty="0"/>
          </a:p>
        </p:txBody>
      </p:sp>
      <p:sp>
        <p:nvSpPr>
          <p:cNvPr id="21" name="Shape 19"/>
          <p:cNvSpPr/>
          <p:nvPr/>
        </p:nvSpPr>
        <p:spPr>
          <a:xfrm>
            <a:off x="5879592" y="2368296"/>
            <a:ext cx="2761488" cy="1207008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5971032" y="2386584"/>
            <a:ext cx="2578608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makes learning accessible</a:t>
            </a:r>
            <a:endParaRPr lang="en-US" sz="1410" dirty="0"/>
          </a:p>
        </p:txBody>
      </p:sp>
      <p:sp>
        <p:nvSpPr>
          <p:cNvPr id="23" name="Shape 21"/>
          <p:cNvSpPr/>
          <p:nvPr/>
        </p:nvSpPr>
        <p:spPr>
          <a:xfrm>
            <a:off x="8641080" y="2368296"/>
            <a:ext cx="3090672" cy="1207008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8732520" y="2386584"/>
            <a:ext cx="2907792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reduces perceived barriers to understanding and task completion.</a:t>
            </a:r>
            <a:endParaRPr lang="en-US" sz="1410" dirty="0"/>
          </a:p>
        </p:txBody>
      </p:sp>
      <p:sp>
        <p:nvSpPr>
          <p:cNvPr id="25" name="Shape 23"/>
          <p:cNvSpPr/>
          <p:nvPr/>
        </p:nvSpPr>
        <p:spPr>
          <a:xfrm>
            <a:off x="457200" y="3575304"/>
            <a:ext cx="2816352" cy="1207008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548640" y="3593592"/>
            <a:ext cx="2633472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“Without checking”; “could not explain”; “had not thought why”</a:t>
            </a:r>
            <a:endParaRPr lang="en-US" sz="1410" dirty="0"/>
          </a:p>
        </p:txBody>
      </p:sp>
      <p:sp>
        <p:nvSpPr>
          <p:cNvPr id="27" name="Shape 25"/>
          <p:cNvSpPr/>
          <p:nvPr/>
        </p:nvSpPr>
        <p:spPr>
          <a:xfrm>
            <a:off x="3273552" y="3575304"/>
            <a:ext cx="2606040" cy="1207008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3364992" y="3593592"/>
            <a:ext cx="2423160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C5 Uncritical acceptance</a:t>
            </a:r>
            <a:endParaRPr lang="en-US" sz="1410" dirty="0"/>
          </a:p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C7 Explaining difficulty</a:t>
            </a:r>
            <a:endParaRPr lang="en-US" sz="1410" dirty="0"/>
          </a:p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C8 Critical engagement</a:t>
            </a:r>
            <a:endParaRPr lang="en-US" sz="1410" dirty="0"/>
          </a:p>
        </p:txBody>
      </p:sp>
      <p:sp>
        <p:nvSpPr>
          <p:cNvPr id="29" name="Shape 27"/>
          <p:cNvSpPr/>
          <p:nvPr/>
        </p:nvSpPr>
        <p:spPr>
          <a:xfrm>
            <a:off x="5879592" y="3575304"/>
            <a:ext cx="2761488" cy="1207008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5971032" y="3593592"/>
            <a:ext cx="2578608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Convenience can undermine independent thinking</a:t>
            </a:r>
            <a:endParaRPr lang="en-US" sz="1410" dirty="0"/>
          </a:p>
        </p:txBody>
      </p:sp>
      <p:sp>
        <p:nvSpPr>
          <p:cNvPr id="31" name="Shape 29"/>
          <p:cNvSpPr/>
          <p:nvPr/>
        </p:nvSpPr>
        <p:spPr>
          <a:xfrm>
            <a:off x="8641080" y="3575304"/>
            <a:ext cx="3090672" cy="1207008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8732520" y="3593592"/>
            <a:ext cx="2907792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Convenient AI support may reduce this student’s independent critical engagement.</a:t>
            </a:r>
            <a:endParaRPr lang="en-US" sz="1410" dirty="0"/>
          </a:p>
        </p:txBody>
      </p:sp>
      <p:sp>
        <p:nvSpPr>
          <p:cNvPr id="33" name="Shape 31"/>
          <p:cNvSpPr/>
          <p:nvPr/>
        </p:nvSpPr>
        <p:spPr>
          <a:xfrm>
            <a:off x="457200" y="4782312"/>
            <a:ext cx="2816352" cy="1207008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548640" y="4800600"/>
            <a:ext cx="2633472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“Worry about mistakes”; “prepare ideas”; “more confident speaking”</a:t>
            </a:r>
            <a:endParaRPr lang="en-US" sz="1410" dirty="0"/>
          </a:p>
        </p:txBody>
      </p:sp>
      <p:sp>
        <p:nvSpPr>
          <p:cNvPr id="35" name="Shape 33"/>
          <p:cNvSpPr/>
          <p:nvPr/>
        </p:nvSpPr>
        <p:spPr>
          <a:xfrm>
            <a:off x="3273552" y="4782312"/>
            <a:ext cx="2606040" cy="1207008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364992" y="4800600"/>
            <a:ext cx="2423160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C9 Language anxiety</a:t>
            </a:r>
            <a:endParaRPr lang="en-US" sz="1410" dirty="0"/>
          </a:p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C10 Preparation</a:t>
            </a:r>
            <a:endParaRPr lang="en-US" sz="1410" dirty="0"/>
          </a:p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C11 Speaking confidence</a:t>
            </a:r>
            <a:endParaRPr lang="en-US" sz="1410" dirty="0"/>
          </a:p>
        </p:txBody>
      </p:sp>
      <p:sp>
        <p:nvSpPr>
          <p:cNvPr id="37" name="Shape 35"/>
          <p:cNvSpPr/>
          <p:nvPr/>
        </p:nvSpPr>
        <p:spPr>
          <a:xfrm>
            <a:off x="5879592" y="4782312"/>
            <a:ext cx="2761488" cy="1207008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8" name="Text 36"/>
          <p:cNvSpPr/>
          <p:nvPr/>
        </p:nvSpPr>
        <p:spPr>
          <a:xfrm>
            <a:off x="5971032" y="4800600"/>
            <a:ext cx="2578608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 enables classroom participation</a:t>
            </a:r>
            <a:endParaRPr lang="en-US" sz="1410" dirty="0"/>
          </a:p>
        </p:txBody>
      </p:sp>
      <p:sp>
        <p:nvSpPr>
          <p:cNvPr id="39" name="Shape 37"/>
          <p:cNvSpPr/>
          <p:nvPr/>
        </p:nvSpPr>
        <p:spPr>
          <a:xfrm>
            <a:off x="8641080" y="4782312"/>
            <a:ext cx="3090672" cy="1207008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8732520" y="4800600"/>
            <a:ext cx="2907792" cy="116128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1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AI-assisted preparation helps the student participate with greater confidence.</a:t>
            </a:r>
            <a:endParaRPr lang="en-US" sz="1410" dirty="0"/>
          </a:p>
        </p:txBody>
      </p:sp>
      <p:sp>
        <p:nvSpPr>
          <p:cNvPr id="41" name="Text 39"/>
          <p:cNvSpPr/>
          <p:nvPr/>
        </p:nvSpPr>
        <p:spPr>
          <a:xfrm>
            <a:off x="585216" y="6126480"/>
            <a:ext cx="10972800" cy="228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10" i="1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Remember: these are illustrative interpretations of one fictional interview, not generalisable findings.</a:t>
            </a:r>
            <a:endParaRPr lang="en-US" sz="13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Are Research Findings?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do themes organise and support our analytical claims?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676656" y="1737360"/>
            <a:ext cx="10853928" cy="941832"/>
          </a:xfrm>
          <a:prstGeom prst="roundRect">
            <a:avLst>
              <a:gd name="adj" fmla="val 7767"/>
            </a:avLst>
          </a:prstGeom>
          <a:solidFill>
            <a:srgbClr val="EAF6F4"/>
          </a:solidFill>
          <a:ln w="12700">
            <a:solidFill>
              <a:srgbClr val="EAF6F4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14400" y="1901952"/>
            <a:ext cx="10424160" cy="49377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Research findings are key insights or answers developed through analysing research data.</a:t>
            </a:r>
            <a:endParaRPr lang="en-US" sz="2200" dirty="0"/>
          </a:p>
        </p:txBody>
      </p:sp>
      <p:sp>
        <p:nvSpPr>
          <p:cNvPr id="11" name="Shape 9"/>
          <p:cNvSpPr/>
          <p:nvPr/>
        </p:nvSpPr>
        <p:spPr>
          <a:xfrm>
            <a:off x="868680" y="3063240"/>
            <a:ext cx="2834640" cy="393192"/>
          </a:xfrm>
          <a:prstGeom prst="roundRect">
            <a:avLst>
              <a:gd name="adj" fmla="val 18605"/>
            </a:avLst>
          </a:prstGeom>
          <a:solidFill>
            <a:srgbClr val="EFF3F6"/>
          </a:solidFill>
          <a:ln w="12700">
            <a:solidFill>
              <a:srgbClr val="EFF3F6">
                <a:alpha val="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60120" y="3104388"/>
            <a:ext cx="2651760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DATA &amp; CODES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3840480" y="3081528"/>
            <a:ext cx="411480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600" dirty="0"/>
          </a:p>
        </p:txBody>
      </p:sp>
      <p:sp>
        <p:nvSpPr>
          <p:cNvPr id="14" name="Shape 12"/>
          <p:cNvSpPr/>
          <p:nvPr/>
        </p:nvSpPr>
        <p:spPr>
          <a:xfrm>
            <a:off x="4453128" y="3063240"/>
            <a:ext cx="2834640" cy="393192"/>
          </a:xfrm>
          <a:prstGeom prst="roundRect">
            <a:avLst>
              <a:gd name="adj" fmla="val 18605"/>
            </a:avLst>
          </a:prstGeom>
          <a:solidFill>
            <a:srgbClr val="EAF1FB"/>
          </a:solidFill>
          <a:ln w="12700">
            <a:solidFill>
              <a:srgbClr val="EAF1FB">
                <a:alpha val="0"/>
              </a:srgbClr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4544568" y="3104388"/>
            <a:ext cx="2651760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THEMES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7424928" y="3081528"/>
            <a:ext cx="411480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600" dirty="0"/>
          </a:p>
        </p:txBody>
      </p:sp>
      <p:sp>
        <p:nvSpPr>
          <p:cNvPr id="17" name="Shape 15"/>
          <p:cNvSpPr/>
          <p:nvPr/>
        </p:nvSpPr>
        <p:spPr>
          <a:xfrm>
            <a:off x="8074152" y="3063240"/>
            <a:ext cx="2834640" cy="393192"/>
          </a:xfrm>
          <a:prstGeom prst="roundRect">
            <a:avLst>
              <a:gd name="adj" fmla="val 18605"/>
            </a:avLst>
          </a:prstGeom>
          <a:solidFill>
            <a:srgbClr val="EAF6F4"/>
          </a:solidFill>
          <a:ln w="12700">
            <a:solidFill>
              <a:srgbClr val="EAF6F4">
                <a:alpha val="0"/>
              </a:srgbClr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165592" y="3104388"/>
            <a:ext cx="2651760" cy="30175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FINDINGS</a:t>
            </a:r>
            <a:endParaRPr lang="en-US" sz="1800" dirty="0"/>
          </a:p>
        </p:txBody>
      </p:sp>
      <p:sp>
        <p:nvSpPr>
          <p:cNvPr id="19" name="Shape 17"/>
          <p:cNvSpPr/>
          <p:nvPr/>
        </p:nvSpPr>
        <p:spPr>
          <a:xfrm>
            <a:off x="704088" y="3831336"/>
            <a:ext cx="10789920" cy="1627632"/>
          </a:xfrm>
          <a:prstGeom prst="roundRect">
            <a:avLst>
              <a:gd name="adj" fmla="val 4494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886968" y="3950208"/>
            <a:ext cx="10424160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Example: Convenience can undermine independent thinking</a:t>
            </a:r>
            <a:endParaRPr lang="en-US" sz="1900" dirty="0"/>
          </a:p>
        </p:txBody>
      </p:sp>
      <p:sp>
        <p:nvSpPr>
          <p:cNvPr id="21" name="Text 19"/>
          <p:cNvSpPr/>
          <p:nvPr/>
        </p:nvSpPr>
        <p:spPr>
          <a:xfrm>
            <a:off x="886968" y="4361688"/>
            <a:ext cx="10424160" cy="96012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7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participant reports accepting AI answers without checking them and struggling to explain AI-supported arguments. Together, these accounts suggest a tension between efficiency and independent understanding.</a:t>
            </a:r>
            <a:endParaRPr lang="en-US" sz="1750" dirty="0"/>
          </a:p>
        </p:txBody>
      </p:sp>
      <p:sp>
        <p:nvSpPr>
          <p:cNvPr id="22" name="Text 20"/>
          <p:cNvSpPr/>
          <p:nvPr/>
        </p:nvSpPr>
        <p:spPr>
          <a:xfrm>
            <a:off x="713232" y="5824728"/>
            <a:ext cx="10826496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Write findings using: Theme → Explanation → Supporting quote → Interpretation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0095" y="97155"/>
            <a:ext cx="10922635" cy="625792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a Discussion?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Bring your findings into conversation with Chapter 2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694944" y="1792224"/>
            <a:ext cx="5166360" cy="1572768"/>
          </a:xfrm>
          <a:prstGeom prst="roundRect">
            <a:avLst>
              <a:gd name="adj" fmla="val 4651"/>
            </a:avLst>
          </a:prstGeom>
          <a:solidFill>
            <a:srgbClr val="EAF1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77824" y="1911096"/>
            <a:ext cx="4800600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Chapter 2 — Literature Review</a:t>
            </a:r>
            <a:endParaRPr lang="en-US" sz="1900" dirty="0"/>
          </a:p>
        </p:txBody>
      </p:sp>
      <p:sp>
        <p:nvSpPr>
          <p:cNvPr id="11" name="Text 9"/>
          <p:cNvSpPr/>
          <p:nvPr/>
        </p:nvSpPr>
        <p:spPr>
          <a:xfrm>
            <a:off x="877824" y="2322576"/>
            <a:ext cx="4800600" cy="9052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do other researchers say? What is known, debated or missing?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6309360" y="1792224"/>
            <a:ext cx="5166360" cy="1572768"/>
          </a:xfrm>
          <a:prstGeom prst="roundRect">
            <a:avLst>
              <a:gd name="adj" fmla="val 4651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492240" y="1911096"/>
            <a:ext cx="4800600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Chapter 4 — Findings</a:t>
            </a:r>
            <a:endParaRPr lang="en-US" sz="1900" dirty="0"/>
          </a:p>
        </p:txBody>
      </p:sp>
      <p:sp>
        <p:nvSpPr>
          <p:cNvPr id="14" name="Text 12"/>
          <p:cNvSpPr/>
          <p:nvPr/>
        </p:nvSpPr>
        <p:spPr>
          <a:xfrm>
            <a:off x="6492240" y="2322576"/>
            <a:ext cx="4800600" cy="90525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have you discovered through analysing your own data?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1280160" y="3703320"/>
            <a:ext cx="978408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↓   COMPARE  ·  EXPLAIN  ·  EVALUATE   ↓</a:t>
            </a:r>
            <a:endParaRPr lang="en-US" sz="2300" dirty="0"/>
          </a:p>
        </p:txBody>
      </p:sp>
      <p:sp>
        <p:nvSpPr>
          <p:cNvPr id="16" name="Shape 14"/>
          <p:cNvSpPr/>
          <p:nvPr/>
        </p:nvSpPr>
        <p:spPr>
          <a:xfrm>
            <a:off x="950976" y="4297680"/>
            <a:ext cx="10305288" cy="1289304"/>
          </a:xfrm>
          <a:prstGeom prst="roundRect">
            <a:avLst>
              <a:gd name="adj" fmla="val 5674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1133856" y="4416552"/>
            <a:ext cx="9939528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Chapter 5 — Discussion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1133856" y="4828032"/>
            <a:ext cx="9939528" cy="62179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Agreement · Contradiction · Explanation · Contribution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768096" y="5879592"/>
            <a:ext cx="10671048" cy="320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20" i="1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discussion explains what findings mean in relation to existing knowledge and the RQ.</a:t>
            </a:r>
            <a:endParaRPr lang="en-US" sz="17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65885" y="290195"/>
            <a:ext cx="9448165" cy="647065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Findings vs Discussion: Worked Example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Same AI topic — two different jobs in academic writing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640080" y="1755648"/>
            <a:ext cx="5440680" cy="3502152"/>
          </a:xfrm>
          <a:prstGeom prst="roundRect">
            <a:avLst>
              <a:gd name="adj" fmla="val 2089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22960" y="1874520"/>
            <a:ext cx="5074920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CHAPTER 4 — FINDINGS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822960" y="2286000"/>
            <a:ext cx="5074920" cy="28346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THEME: Convenience can undermine independent thinking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participant reported sometimes accepting ChatGPT answers without checking them. As they stated, “Sometimes I accept the answer without checking other sources.” They also struggled to explain an AI-supported argument. These accounts suggest a tension between convenience and independent understanding.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6245352" y="1755648"/>
            <a:ext cx="5303520" cy="3502152"/>
          </a:xfrm>
          <a:prstGeom prst="roundRect">
            <a:avLst>
              <a:gd name="adj" fmla="val 2089"/>
            </a:avLst>
          </a:prstGeom>
          <a:solidFill>
            <a:srgbClr val="EAF1FB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428232" y="1874520"/>
            <a:ext cx="4937760" cy="34747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CHAPTER 5 — DISCUSSION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6428232" y="2286000"/>
            <a:ext cx="4937760" cy="28346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 ↔ LITERATURE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Previous research on AI-supported learning may highlight efficiency and engagement [insert verified citations]. The interview, however, raises questions about whether fast task completion produces deeper understanding. Deadline pressure may help explain this tension. This interpretation can refine how learning benefits are evaluated.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694944" y="5568696"/>
            <a:ext cx="10762488" cy="594360"/>
          </a:xfrm>
          <a:prstGeom prst="roundRect">
            <a:avLst>
              <a:gd name="adj" fmla="val 12308"/>
            </a:avLst>
          </a:prstGeom>
          <a:solidFill>
            <a:srgbClr val="EFF3F6"/>
          </a:solidFill>
          <a:ln w="12700">
            <a:solidFill>
              <a:srgbClr val="EFF3F6">
                <a:alpha val="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96112" y="5687568"/>
            <a:ext cx="10396728" cy="3108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FINDINGS = evidence + interpretation     |     DISCUSSION = findings + literature + explanation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Quick Check: Findings or Discussion?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Formative assessment — choose before revealing the answer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713232" y="1746504"/>
            <a:ext cx="10762488" cy="877824"/>
          </a:xfrm>
          <a:prstGeom prst="roundRect">
            <a:avLst>
              <a:gd name="adj" fmla="val 8333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14400" y="1874520"/>
            <a:ext cx="900684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70" b="1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  A participant reported that AI helped them understand difficult concepts.</a:t>
            </a:r>
            <a:endParaRPr lang="en-US" sz="1870" dirty="0"/>
          </a:p>
        </p:txBody>
      </p:sp>
      <p:sp>
        <p:nvSpPr>
          <p:cNvPr id="11" name="Text 9"/>
          <p:cNvSpPr/>
          <p:nvPr/>
        </p:nvSpPr>
        <p:spPr>
          <a:xfrm>
            <a:off x="10213848" y="1965960"/>
            <a:ext cx="987552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  /  D</a:t>
            </a:r>
            <a:endParaRPr lang="en-US" sz="1650" dirty="0"/>
          </a:p>
        </p:txBody>
      </p:sp>
      <p:sp>
        <p:nvSpPr>
          <p:cNvPr id="12" name="Shape 10"/>
          <p:cNvSpPr/>
          <p:nvPr/>
        </p:nvSpPr>
        <p:spPr>
          <a:xfrm>
            <a:off x="713232" y="2779776"/>
            <a:ext cx="10762488" cy="877824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914400" y="2907792"/>
            <a:ext cx="900684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7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2.  This finding is consistent with previous studies on AI-supported learning.</a:t>
            </a:r>
            <a:endParaRPr lang="en-US" sz="1870" dirty="0"/>
          </a:p>
        </p:txBody>
      </p:sp>
      <p:sp>
        <p:nvSpPr>
          <p:cNvPr id="14" name="Text 12"/>
          <p:cNvSpPr/>
          <p:nvPr/>
        </p:nvSpPr>
        <p:spPr>
          <a:xfrm>
            <a:off x="10213848" y="2999232"/>
            <a:ext cx="987552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  /  D</a:t>
            </a:r>
            <a:endParaRPr lang="en-US" sz="1650" dirty="0"/>
          </a:p>
        </p:txBody>
      </p:sp>
      <p:sp>
        <p:nvSpPr>
          <p:cNvPr id="15" name="Shape 13"/>
          <p:cNvSpPr/>
          <p:nvPr/>
        </p:nvSpPr>
        <p:spPr>
          <a:xfrm>
            <a:off x="713232" y="3813048"/>
            <a:ext cx="10762488" cy="877824"/>
          </a:xfrm>
          <a:prstGeom prst="roundRect">
            <a:avLst>
              <a:gd name="adj" fmla="val 8333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914400" y="3941064"/>
            <a:ext cx="900684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7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3.  The theme reveals a tension between convenience and independent thinking.</a:t>
            </a:r>
            <a:endParaRPr lang="en-US" sz="1870" dirty="0"/>
          </a:p>
        </p:txBody>
      </p:sp>
      <p:sp>
        <p:nvSpPr>
          <p:cNvPr id="17" name="Text 15"/>
          <p:cNvSpPr/>
          <p:nvPr/>
        </p:nvSpPr>
        <p:spPr>
          <a:xfrm>
            <a:off x="10213848" y="4032504"/>
            <a:ext cx="987552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  /  D</a:t>
            </a:r>
            <a:endParaRPr lang="en-US" sz="1650" dirty="0"/>
          </a:p>
        </p:txBody>
      </p:sp>
      <p:sp>
        <p:nvSpPr>
          <p:cNvPr id="18" name="Shape 16"/>
          <p:cNvSpPr/>
          <p:nvPr/>
        </p:nvSpPr>
        <p:spPr>
          <a:xfrm>
            <a:off x="713232" y="4846320"/>
            <a:ext cx="10762488" cy="877824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914400" y="4974336"/>
            <a:ext cx="900684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7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4.  One possible explanation for this difference is assignment deadline pressure.</a:t>
            </a:r>
            <a:endParaRPr lang="en-US" sz="1870" dirty="0"/>
          </a:p>
        </p:txBody>
      </p:sp>
      <p:sp>
        <p:nvSpPr>
          <p:cNvPr id="20" name="Text 18"/>
          <p:cNvSpPr/>
          <p:nvPr/>
        </p:nvSpPr>
        <p:spPr>
          <a:xfrm>
            <a:off x="10213848" y="5065776"/>
            <a:ext cx="987552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  /  D</a:t>
            </a:r>
            <a:endParaRPr lang="en-US" sz="1650" dirty="0"/>
          </a:p>
        </p:txBody>
      </p:sp>
      <p:sp>
        <p:nvSpPr>
          <p:cNvPr id="21" name="Shape 19"/>
          <p:cNvSpPr/>
          <p:nvPr/>
        </p:nvSpPr>
        <p:spPr>
          <a:xfrm>
            <a:off x="713232" y="6007608"/>
            <a:ext cx="10762488" cy="347472"/>
          </a:xfrm>
          <a:prstGeom prst="roundRect">
            <a:avLst>
              <a:gd name="adj" fmla="val 21053"/>
            </a:avLst>
          </a:prstGeom>
          <a:solidFill>
            <a:srgbClr val="EAF6F4"/>
          </a:solidFill>
          <a:ln w="12700">
            <a:solidFill>
              <a:srgbClr val="EAF6F4">
                <a:alpha val="0"/>
              </a:srgbClr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86968" y="6062472"/>
            <a:ext cx="10360152" cy="21945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Ask students to justify each answer. Show the answer key on the next slide.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Quick Check — Answers and Explanations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Remember: focus on the PURPOSE of each sentence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749808" y="1901952"/>
            <a:ext cx="1216152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41248" y="1965960"/>
            <a:ext cx="1033272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Question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1965960" y="1901952"/>
            <a:ext cx="2798064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057400" y="1965960"/>
            <a:ext cx="2615184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Suggested answer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4764024" y="1901952"/>
            <a:ext cx="6876288" cy="512064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855464" y="1965960"/>
            <a:ext cx="6693408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Why?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749808" y="2414016"/>
            <a:ext cx="1216152" cy="82296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41248" y="2432304"/>
            <a:ext cx="1033272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1965960" y="2414016"/>
            <a:ext cx="2798064" cy="82296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2057400" y="2432304"/>
            <a:ext cx="2615184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FINDINGS</a:t>
            </a:r>
            <a:endParaRPr lang="en-US" sz="1800" dirty="0"/>
          </a:p>
        </p:txBody>
      </p:sp>
      <p:sp>
        <p:nvSpPr>
          <p:cNvPr id="19" name="Shape 17"/>
          <p:cNvSpPr/>
          <p:nvPr/>
        </p:nvSpPr>
        <p:spPr>
          <a:xfrm>
            <a:off x="4764024" y="2414016"/>
            <a:ext cx="6876288" cy="82296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4855464" y="2432304"/>
            <a:ext cx="6693408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Reports evidence from the participant.</a:t>
            </a:r>
            <a:endParaRPr lang="en-US" sz="1800" dirty="0"/>
          </a:p>
        </p:txBody>
      </p:sp>
      <p:sp>
        <p:nvSpPr>
          <p:cNvPr id="21" name="Shape 19"/>
          <p:cNvSpPr/>
          <p:nvPr/>
        </p:nvSpPr>
        <p:spPr>
          <a:xfrm>
            <a:off x="749808" y="3236976"/>
            <a:ext cx="1216152" cy="82296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41248" y="3255264"/>
            <a:ext cx="1033272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800" dirty="0"/>
          </a:p>
        </p:txBody>
      </p:sp>
      <p:sp>
        <p:nvSpPr>
          <p:cNvPr id="23" name="Shape 21"/>
          <p:cNvSpPr/>
          <p:nvPr/>
        </p:nvSpPr>
        <p:spPr>
          <a:xfrm>
            <a:off x="1965960" y="3236976"/>
            <a:ext cx="2798064" cy="82296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2057400" y="3255264"/>
            <a:ext cx="2615184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DISCUSSION</a:t>
            </a:r>
            <a:endParaRPr lang="en-US" sz="1800" dirty="0"/>
          </a:p>
        </p:txBody>
      </p:sp>
      <p:sp>
        <p:nvSpPr>
          <p:cNvPr id="25" name="Shape 23"/>
          <p:cNvSpPr/>
          <p:nvPr/>
        </p:nvSpPr>
        <p:spPr>
          <a:xfrm>
            <a:off x="4764024" y="3236976"/>
            <a:ext cx="6876288" cy="82296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4855464" y="3255264"/>
            <a:ext cx="6693408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Explicitly compares the finding with literature.</a:t>
            </a:r>
            <a:endParaRPr lang="en-US" sz="1800" dirty="0"/>
          </a:p>
        </p:txBody>
      </p:sp>
      <p:sp>
        <p:nvSpPr>
          <p:cNvPr id="27" name="Shape 25"/>
          <p:cNvSpPr/>
          <p:nvPr/>
        </p:nvSpPr>
        <p:spPr>
          <a:xfrm>
            <a:off x="749808" y="4059936"/>
            <a:ext cx="1216152" cy="82296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841248" y="4078224"/>
            <a:ext cx="1033272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800" dirty="0"/>
          </a:p>
        </p:txBody>
      </p:sp>
      <p:sp>
        <p:nvSpPr>
          <p:cNvPr id="29" name="Shape 27"/>
          <p:cNvSpPr/>
          <p:nvPr/>
        </p:nvSpPr>
        <p:spPr>
          <a:xfrm>
            <a:off x="1965960" y="4059936"/>
            <a:ext cx="2798064" cy="82296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2057400" y="4078224"/>
            <a:ext cx="2615184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FINDINGS</a:t>
            </a:r>
            <a:endParaRPr lang="en-US" sz="1800" dirty="0"/>
          </a:p>
        </p:txBody>
      </p:sp>
      <p:sp>
        <p:nvSpPr>
          <p:cNvPr id="31" name="Shape 29"/>
          <p:cNvSpPr/>
          <p:nvPr/>
        </p:nvSpPr>
        <p:spPr>
          <a:xfrm>
            <a:off x="4764024" y="4059936"/>
            <a:ext cx="6876288" cy="822960"/>
          </a:xfrm>
          <a:prstGeom prst="rect">
            <a:avLst/>
          </a:prstGeom>
          <a:solidFill>
            <a:srgbClr val="F6F8FA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4855464" y="4078224"/>
            <a:ext cx="6693408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Interprets a pattern developed from data.</a:t>
            </a:r>
            <a:endParaRPr lang="en-US" sz="1800" dirty="0"/>
          </a:p>
        </p:txBody>
      </p:sp>
      <p:sp>
        <p:nvSpPr>
          <p:cNvPr id="33" name="Shape 31"/>
          <p:cNvSpPr/>
          <p:nvPr/>
        </p:nvSpPr>
        <p:spPr>
          <a:xfrm>
            <a:off x="749808" y="4882896"/>
            <a:ext cx="1216152" cy="82296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841248" y="4901184"/>
            <a:ext cx="1033272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800" dirty="0"/>
          </a:p>
        </p:txBody>
      </p:sp>
      <p:sp>
        <p:nvSpPr>
          <p:cNvPr id="35" name="Shape 33"/>
          <p:cNvSpPr/>
          <p:nvPr/>
        </p:nvSpPr>
        <p:spPr>
          <a:xfrm>
            <a:off x="1965960" y="4882896"/>
            <a:ext cx="2798064" cy="82296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2057400" y="4901184"/>
            <a:ext cx="2615184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DISCUSSION</a:t>
            </a:r>
            <a:endParaRPr lang="en-US" sz="1800" dirty="0"/>
          </a:p>
        </p:txBody>
      </p:sp>
      <p:sp>
        <p:nvSpPr>
          <p:cNvPr id="37" name="Shape 35"/>
          <p:cNvSpPr/>
          <p:nvPr/>
        </p:nvSpPr>
        <p:spPr>
          <a:xfrm>
            <a:off x="4764024" y="4882896"/>
            <a:ext cx="6876288" cy="822960"/>
          </a:xfrm>
          <a:prstGeom prst="rect">
            <a:avLst/>
          </a:prstGeom>
          <a:solidFill>
            <a:srgbClr val="FFFFFF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8" name="Text 36"/>
          <p:cNvSpPr/>
          <p:nvPr/>
        </p:nvSpPr>
        <p:spPr>
          <a:xfrm>
            <a:off x="4855464" y="4901184"/>
            <a:ext cx="6693408" cy="7772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Explains a difference in relation to existing research.</a:t>
            </a:r>
            <a:endParaRPr lang="en-US" sz="1800" dirty="0"/>
          </a:p>
        </p:txBody>
      </p:sp>
      <p:sp>
        <p:nvSpPr>
          <p:cNvPr id="39" name="Text 37"/>
          <p:cNvSpPr/>
          <p:nvPr/>
        </p:nvSpPr>
        <p:spPr>
          <a:xfrm>
            <a:off x="914400" y="5952744"/>
            <a:ext cx="10424160" cy="320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i="1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Some analytical explanation can appear in both chapters; context matters.</a:t>
            </a:r>
            <a:endParaRPr lang="en-US" sz="17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67D84"/>
          </a:solidFill>
          <a:ln w="12700">
            <a:solidFill>
              <a:srgbClr val="167D84">
                <a:alpha val="0"/>
              </a:srgbClr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30352" y="292608"/>
            <a:ext cx="822960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BMBM6020  /  DISSERTATION WORKSHOP 3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30352" y="713232"/>
            <a:ext cx="1120140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Six Main Chapters of a Dissertation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289304"/>
            <a:ext cx="11064240" cy="3657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Three workshops — one connected research journey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548640" y="6528816"/>
            <a:ext cx="11064240" cy="0"/>
          </a:xfrm>
          <a:prstGeom prst="line">
            <a:avLst/>
          </a:prstGeom>
          <a:noFill/>
          <a:ln w="10160">
            <a:solidFill>
              <a:srgbClr val="D7E0E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6574536"/>
            <a:ext cx="9692640" cy="1554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Maggie Zhang  |  UWTSD  |  Autumn 2026</a:t>
            </a:r>
            <a:endParaRPr lang="en-US" sz="950" dirty="0"/>
          </a:p>
        </p:txBody>
      </p:sp>
      <p:sp>
        <p:nvSpPr>
          <p:cNvPr id="8" name="Text 6"/>
          <p:cNvSpPr/>
          <p:nvPr/>
        </p:nvSpPr>
        <p:spPr>
          <a:xfrm>
            <a:off x="11247120" y="6556248"/>
            <a:ext cx="384048" cy="182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52647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685800" y="1673352"/>
            <a:ext cx="10771632" cy="566928"/>
          </a:xfrm>
          <a:prstGeom prst="roundRect">
            <a:avLst>
              <a:gd name="adj" fmla="val 12903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68680" y="1783080"/>
            <a:ext cx="512064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1900" dirty="0"/>
          </a:p>
        </p:txBody>
      </p:sp>
      <p:sp>
        <p:nvSpPr>
          <p:cNvPr id="11" name="Text 9"/>
          <p:cNvSpPr/>
          <p:nvPr/>
        </p:nvSpPr>
        <p:spPr>
          <a:xfrm>
            <a:off x="1508760" y="1783080"/>
            <a:ext cx="2999232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INTRODUCTION</a:t>
            </a:r>
            <a:endParaRPr lang="en-US" sz="1900" dirty="0"/>
          </a:p>
        </p:txBody>
      </p:sp>
      <p:sp>
        <p:nvSpPr>
          <p:cNvPr id="12" name="Text 10"/>
          <p:cNvSpPr/>
          <p:nvPr/>
        </p:nvSpPr>
        <p:spPr>
          <a:xfrm>
            <a:off x="4617720" y="1773936"/>
            <a:ext cx="6528816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the problem?</a:t>
            </a:r>
            <a:endParaRPr lang="en-US" sz="1750" dirty="0"/>
          </a:p>
        </p:txBody>
      </p:sp>
      <p:sp>
        <p:nvSpPr>
          <p:cNvPr id="13" name="Shape 11"/>
          <p:cNvSpPr/>
          <p:nvPr/>
        </p:nvSpPr>
        <p:spPr>
          <a:xfrm>
            <a:off x="685800" y="2359152"/>
            <a:ext cx="10771632" cy="566928"/>
          </a:xfrm>
          <a:prstGeom prst="roundRect">
            <a:avLst>
              <a:gd name="adj" fmla="val 12903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68680" y="2468880"/>
            <a:ext cx="512064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1900" dirty="0"/>
          </a:p>
        </p:txBody>
      </p:sp>
      <p:sp>
        <p:nvSpPr>
          <p:cNvPr id="15" name="Text 13"/>
          <p:cNvSpPr/>
          <p:nvPr/>
        </p:nvSpPr>
        <p:spPr>
          <a:xfrm>
            <a:off x="1508760" y="2468880"/>
            <a:ext cx="2999232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LITERATURE REVIEW</a:t>
            </a:r>
            <a:endParaRPr lang="en-US" sz="1900" dirty="0"/>
          </a:p>
        </p:txBody>
      </p:sp>
      <p:sp>
        <p:nvSpPr>
          <p:cNvPr id="16" name="Text 14"/>
          <p:cNvSpPr/>
          <p:nvPr/>
        </p:nvSpPr>
        <p:spPr>
          <a:xfrm>
            <a:off x="4617720" y="2459736"/>
            <a:ext cx="6528816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known and missing?</a:t>
            </a:r>
            <a:endParaRPr lang="en-US" sz="1750" dirty="0"/>
          </a:p>
        </p:txBody>
      </p:sp>
      <p:sp>
        <p:nvSpPr>
          <p:cNvPr id="17" name="Shape 15"/>
          <p:cNvSpPr/>
          <p:nvPr/>
        </p:nvSpPr>
        <p:spPr>
          <a:xfrm>
            <a:off x="685800" y="3044952"/>
            <a:ext cx="10771632" cy="566928"/>
          </a:xfrm>
          <a:prstGeom prst="roundRect">
            <a:avLst>
              <a:gd name="adj" fmla="val 12903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68680" y="3154680"/>
            <a:ext cx="512064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1900" dirty="0"/>
          </a:p>
        </p:txBody>
      </p:sp>
      <p:sp>
        <p:nvSpPr>
          <p:cNvPr id="19" name="Text 17"/>
          <p:cNvSpPr/>
          <p:nvPr/>
        </p:nvSpPr>
        <p:spPr>
          <a:xfrm>
            <a:off x="1508760" y="3154680"/>
            <a:ext cx="2999232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METHODOLOGY</a:t>
            </a:r>
            <a:endParaRPr lang="en-US" sz="1900" dirty="0"/>
          </a:p>
        </p:txBody>
      </p:sp>
      <p:sp>
        <p:nvSpPr>
          <p:cNvPr id="20" name="Text 18"/>
          <p:cNvSpPr/>
          <p:nvPr/>
        </p:nvSpPr>
        <p:spPr>
          <a:xfrm>
            <a:off x="4617720" y="3145536"/>
            <a:ext cx="6528816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will I investigate it?</a:t>
            </a:r>
            <a:endParaRPr lang="en-US" sz="1750" dirty="0"/>
          </a:p>
        </p:txBody>
      </p:sp>
      <p:sp>
        <p:nvSpPr>
          <p:cNvPr id="21" name="Shape 19"/>
          <p:cNvSpPr/>
          <p:nvPr/>
        </p:nvSpPr>
        <p:spPr>
          <a:xfrm>
            <a:off x="685800" y="3730752"/>
            <a:ext cx="10771632" cy="566928"/>
          </a:xfrm>
          <a:prstGeom prst="roundRect">
            <a:avLst>
              <a:gd name="adj" fmla="val 12903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68680" y="3840480"/>
            <a:ext cx="512064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1900" dirty="0"/>
          </a:p>
        </p:txBody>
      </p:sp>
      <p:sp>
        <p:nvSpPr>
          <p:cNvPr id="23" name="Text 21"/>
          <p:cNvSpPr/>
          <p:nvPr/>
        </p:nvSpPr>
        <p:spPr>
          <a:xfrm>
            <a:off x="1508760" y="3840480"/>
            <a:ext cx="2999232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FINDINGS</a:t>
            </a:r>
            <a:endParaRPr lang="en-US" sz="1900" dirty="0"/>
          </a:p>
        </p:txBody>
      </p:sp>
      <p:sp>
        <p:nvSpPr>
          <p:cNvPr id="24" name="Text 22"/>
          <p:cNvSpPr/>
          <p:nvPr/>
        </p:nvSpPr>
        <p:spPr>
          <a:xfrm>
            <a:off x="4617720" y="3831336"/>
            <a:ext cx="6528816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does my evidence reveal?</a:t>
            </a:r>
            <a:endParaRPr lang="en-US" sz="1750" dirty="0"/>
          </a:p>
        </p:txBody>
      </p:sp>
      <p:sp>
        <p:nvSpPr>
          <p:cNvPr id="25" name="Shape 23"/>
          <p:cNvSpPr/>
          <p:nvPr/>
        </p:nvSpPr>
        <p:spPr>
          <a:xfrm>
            <a:off x="685800" y="4416552"/>
            <a:ext cx="10771632" cy="566928"/>
          </a:xfrm>
          <a:prstGeom prst="roundRect">
            <a:avLst>
              <a:gd name="adj" fmla="val 12903"/>
            </a:avLst>
          </a:prstGeom>
          <a:solidFill>
            <a:srgbClr val="EAF6F4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868680" y="4526280"/>
            <a:ext cx="512064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05</a:t>
            </a:r>
            <a:endParaRPr lang="en-US" sz="1900" dirty="0"/>
          </a:p>
        </p:txBody>
      </p:sp>
      <p:sp>
        <p:nvSpPr>
          <p:cNvPr id="27" name="Text 25"/>
          <p:cNvSpPr/>
          <p:nvPr/>
        </p:nvSpPr>
        <p:spPr>
          <a:xfrm>
            <a:off x="1508760" y="4526280"/>
            <a:ext cx="2999232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DISCUSSION</a:t>
            </a:r>
            <a:endParaRPr lang="en-US" sz="1900" dirty="0"/>
          </a:p>
        </p:txBody>
      </p:sp>
      <p:sp>
        <p:nvSpPr>
          <p:cNvPr id="28" name="Text 26"/>
          <p:cNvSpPr/>
          <p:nvPr/>
        </p:nvSpPr>
        <p:spPr>
          <a:xfrm>
            <a:off x="4617720" y="4517136"/>
            <a:ext cx="6528816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do my findings mean in context?</a:t>
            </a:r>
            <a:endParaRPr lang="en-US" sz="1750" dirty="0"/>
          </a:p>
        </p:txBody>
      </p:sp>
      <p:sp>
        <p:nvSpPr>
          <p:cNvPr id="29" name="Shape 27"/>
          <p:cNvSpPr/>
          <p:nvPr/>
        </p:nvSpPr>
        <p:spPr>
          <a:xfrm>
            <a:off x="685800" y="5102352"/>
            <a:ext cx="10771632" cy="566928"/>
          </a:xfrm>
          <a:prstGeom prst="roundRect">
            <a:avLst>
              <a:gd name="adj" fmla="val 12903"/>
            </a:avLst>
          </a:prstGeom>
          <a:solidFill>
            <a:srgbClr val="EFF3F6"/>
          </a:solidFill>
          <a:ln w="11430">
            <a:solidFill>
              <a:srgbClr val="D7E0E6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868680" y="5212080"/>
            <a:ext cx="512064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67D8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06</a:t>
            </a:r>
            <a:endParaRPr lang="en-US" sz="1900" dirty="0"/>
          </a:p>
        </p:txBody>
      </p:sp>
      <p:sp>
        <p:nvSpPr>
          <p:cNvPr id="31" name="Text 29"/>
          <p:cNvSpPr/>
          <p:nvPr/>
        </p:nvSpPr>
        <p:spPr>
          <a:xfrm>
            <a:off x="1508760" y="5212080"/>
            <a:ext cx="2999232" cy="32918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17324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CONCLUSION</a:t>
            </a:r>
            <a:endParaRPr lang="en-US" sz="1900" dirty="0"/>
          </a:p>
        </p:txBody>
      </p:sp>
      <p:sp>
        <p:nvSpPr>
          <p:cNvPr id="32" name="Text 30"/>
          <p:cNvSpPr/>
          <p:nvPr/>
        </p:nvSpPr>
        <p:spPr>
          <a:xfrm>
            <a:off x="4617720" y="5202936"/>
            <a:ext cx="6528816" cy="33832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50" dirty="0">
                <a:solidFill>
                  <a:srgbClr val="22324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is my answer and contribution?</a:t>
            </a:r>
            <a:endParaRPr lang="en-US" sz="1750" dirty="0"/>
          </a:p>
        </p:txBody>
      </p:sp>
      <p:sp>
        <p:nvSpPr>
          <p:cNvPr id="33" name="Shape 31"/>
          <p:cNvSpPr/>
          <p:nvPr/>
        </p:nvSpPr>
        <p:spPr>
          <a:xfrm>
            <a:off x="685800" y="5916168"/>
            <a:ext cx="10771632" cy="429768"/>
          </a:xfrm>
          <a:prstGeom prst="roundRect">
            <a:avLst>
              <a:gd name="adj" fmla="val 17021"/>
            </a:avLst>
          </a:prstGeom>
          <a:solidFill>
            <a:srgbClr val="17324D"/>
          </a:solidFill>
          <a:ln w="12700">
            <a:solidFill>
              <a:srgbClr val="17324D">
                <a:alpha val="0"/>
              </a:srgbClr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859536" y="5980176"/>
            <a:ext cx="10424160" cy="25603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2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dissertation is one coherent argument — not six disconnected chapters.</a:t>
            </a:r>
            <a:endParaRPr lang="en-US" sz="17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14494</Words>
  <Application>WPS Presentation</Application>
  <PresentationFormat>On-screen Show (16:9)</PresentationFormat>
  <Paragraphs>663</Paragraphs>
  <Slides>21</Slides>
  <Notes>19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33" baseType="lpstr">
      <vt:lpstr>Arial</vt:lpstr>
      <vt:lpstr>SimSun</vt:lpstr>
      <vt:lpstr>Wingdings</vt:lpstr>
      <vt:lpstr>Aptos</vt:lpstr>
      <vt:lpstr>Segoe UI</vt:lpstr>
      <vt:lpstr>Aptos</vt:lpstr>
      <vt:lpstr>Aptos</vt:lpstr>
      <vt:lpstr>Calibri</vt:lpstr>
      <vt:lpstr>Microsoft YaHei</vt:lpstr>
      <vt:lpstr>Arial Unicode MS</vt:lpstr>
      <vt:lpstr>Aptos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Methodology to Findings</dc:title>
  <dc:creator>UWTSD | Maggie Zhang</dc:creator>
  <dc:subject>BMBM6020 Dissertation Workshop 3</dc:subject>
  <cp:lastModifiedBy>Maggie</cp:lastModifiedBy>
  <cp:revision>4</cp:revision>
  <dcterms:created xsi:type="dcterms:W3CDTF">2026-10-19T11:32:00Z</dcterms:created>
  <dcterms:modified xsi:type="dcterms:W3CDTF">2026-10-19T11:49:43Z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1033-12.1.0.29162</vt:lpwstr>
  </property>
  <property fmtid="{D5CDD505-2E9C-101B-9397-08002B2CF9AE}" pid="3" name="ICV">
    <vt:lpwstr>8B217A88F50E47158F933A49CA5A03D8_12</vt:lpwstr>
  </property>
</Properties>
</file>