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6" r:id="rId2"/>
    <p:sldId id="256" r:id="rId3"/>
    <p:sldId id="264" r:id="rId4"/>
    <p:sldId id="265" r:id="rId5"/>
    <p:sldId id="257" r:id="rId6"/>
    <p:sldId id="267" r:id="rId7"/>
    <p:sldId id="269" r:id="rId8"/>
    <p:sldId id="270" r:id="rId9"/>
    <p:sldId id="258" r:id="rId10"/>
    <p:sldId id="271" r:id="rId11"/>
    <p:sldId id="272" r:id="rId12"/>
    <p:sldId id="273" r:id="rId13"/>
    <p:sldId id="274" r:id="rId14"/>
    <p:sldId id="259" r:id="rId15"/>
    <p:sldId id="260" r:id="rId16"/>
    <p:sldId id="261" r:id="rId17"/>
    <p:sldId id="262" r:id="rId18"/>
    <p:sldId id="275" r:id="rId19"/>
    <p:sldId id="278" r:id="rId20"/>
    <p:sldId id="279" r:id="rId21"/>
    <p:sldId id="280" r:id="rId22"/>
    <p:sldId id="281" r:id="rId23"/>
    <p:sldId id="282" r:id="rId24"/>
    <p:sldId id="276" r:id="rId25"/>
    <p:sldId id="277" r:id="rId26"/>
    <p:sldId id="263" r:id="rId27"/>
    <p:sldId id="268"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8F3"/>
    <a:srgbClr val="FFB2E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5/29/25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5/29/25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5/29/25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US"/>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D8F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5/29/25</a:t>
            </a:fld>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hyperlink" Target="http://www.childrenssociety.org.uk/" TargetMode="External"/><Relationship Id="rId1" Type="http://schemas.openxmlformats.org/officeDocument/2006/relationships/slideLayout" Target="../slideLayouts/slideLayout2.xml"/><Relationship Id="rId4" Type="http://schemas.openxmlformats.org/officeDocument/2006/relationships/hyperlink" Target="http://www.youngmind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58C3-465A-9FD8-5271-77A980DB917C}"/>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31514F6-558E-AD20-66B1-30FFC81F9510}"/>
              </a:ext>
            </a:extLst>
          </p:cNvPr>
          <p:cNvPicPr>
            <a:picLocks noGrp="1" noChangeAspect="1"/>
          </p:cNvPicPr>
          <p:nvPr>
            <p:ph idx="1"/>
          </p:nvPr>
        </p:nvPicPr>
        <p:blipFill>
          <a:blip r:embed="rId2"/>
          <a:stretch>
            <a:fillRect/>
          </a:stretch>
        </p:blipFill>
        <p:spPr>
          <a:xfrm>
            <a:off x="1" y="-2666999"/>
            <a:ext cx="9153748" cy="12091900"/>
          </a:xfrm>
        </p:spPr>
      </p:pic>
    </p:spTree>
    <p:extLst>
      <p:ext uri="{BB962C8B-B14F-4D97-AF65-F5344CB8AC3E}">
        <p14:creationId xmlns:p14="http://schemas.microsoft.com/office/powerpoint/2010/main" val="16572659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2" y="1138266"/>
            <a:ext cx="4343399" cy="1401183"/>
          </a:xfrm>
        </p:spPr>
        <p:txBody>
          <a:bodyPr anchor="t">
            <a:normAutofit/>
          </a:bodyPr>
          <a:lstStyle/>
          <a:p>
            <a:r>
              <a:rPr lang="en-GB" sz="2800"/>
              <a:t>Introduction</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7"/>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71502" y="2551178"/>
            <a:ext cx="4343399" cy="3602935"/>
          </a:xfrm>
        </p:spPr>
        <p:txBody>
          <a:bodyPr>
            <a:normAutofit/>
          </a:bodyPr>
          <a:lstStyle/>
          <a:p>
            <a:pPr>
              <a:lnSpc>
                <a:spcPct val="90000"/>
              </a:lnSpc>
            </a:pPr>
            <a:r>
              <a:rPr lang="en-GB" sz="1600"/>
              <a:t>Hi everyone, my name is Deenah Zaakirah Today I’m going to talk you through my poster which is called *Empowering Young People: Advocacy, Rights &amp; Participation*.</a:t>
            </a:r>
          </a:p>
          <a:p>
            <a:pPr>
              <a:lnSpc>
                <a:spcPct val="90000"/>
              </a:lnSpc>
            </a:pPr>
            <a:endParaRPr lang="en-GB" sz="1600"/>
          </a:p>
          <a:p>
            <a:pPr>
              <a:lnSpc>
                <a:spcPct val="90000"/>
              </a:lnSpc>
            </a:pPr>
            <a:r>
              <a:rPr lang="en-GB" sz="1600"/>
              <a:t>It’s designed for young people and their families to help them understand their rights, and how we as youth workers support them to have a voice and be heard.</a:t>
            </a:r>
          </a:p>
          <a:p>
            <a:pPr>
              <a:lnSpc>
                <a:spcPct val="90000"/>
              </a:lnSpc>
            </a:pPr>
            <a:endParaRPr lang="en-GB" sz="1600"/>
          </a:p>
          <a:p>
            <a:pPr>
              <a:lnSpc>
                <a:spcPct val="90000"/>
              </a:lnSpc>
            </a:pPr>
            <a:r>
              <a:rPr lang="en-GB" sz="1600"/>
              <a:t>I’ll talk about what advocacy means, how it’s done in practice, and how it links to youth work and children’s rights. I’ll also share an example from my own placement experience.</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1066" y="0"/>
            <a:ext cx="3602935"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5" name="Picture 4">
            <a:extLst>
              <a:ext uri="{FF2B5EF4-FFF2-40B4-BE49-F238E27FC236}">
                <a16:creationId xmlns:a16="http://schemas.microsoft.com/office/drawing/2014/main" id="{E68A7A5D-3344-99F3-6150-DF72D9213CF8}"/>
              </a:ext>
            </a:extLst>
          </p:cNvPr>
          <p:cNvPicPr>
            <a:picLocks noChangeAspect="1"/>
          </p:cNvPicPr>
          <p:nvPr/>
        </p:nvPicPr>
        <p:blipFill>
          <a:blip r:embed="rId2"/>
          <a:stretch>
            <a:fillRect/>
          </a:stretch>
        </p:blipFill>
        <p:spPr>
          <a:xfrm>
            <a:off x="5172231" y="0"/>
            <a:ext cx="3970923" cy="685799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D46527-8963-4773-8769-07E6ACE08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p:nvSpPr>
          <p:cNvPr id="2" name="Title 1">
            <a:extLst>
              <a:ext uri="{FF2B5EF4-FFF2-40B4-BE49-F238E27FC236}">
                <a16:creationId xmlns:a16="http://schemas.microsoft.com/office/drawing/2014/main" id="{FEE39858-BD07-A8C6-5607-576297E51A63}"/>
              </a:ext>
            </a:extLst>
          </p:cNvPr>
          <p:cNvSpPr>
            <a:spLocks noGrp="1"/>
          </p:cNvSpPr>
          <p:nvPr>
            <p:ph type="title"/>
          </p:nvPr>
        </p:nvSpPr>
        <p:spPr>
          <a:xfrm>
            <a:off x="4572001" y="365125"/>
            <a:ext cx="3943351" cy="1325563"/>
          </a:xfrm>
        </p:spPr>
        <p:txBody>
          <a:bodyPr>
            <a:normAutofit/>
          </a:bodyPr>
          <a:lstStyle/>
          <a:p>
            <a:pPr>
              <a:lnSpc>
                <a:spcPct val="90000"/>
              </a:lnSpc>
            </a:pPr>
            <a:r>
              <a:rPr lang="en-GB"/>
              <a:t>What is youth work ?</a:t>
            </a:r>
            <a:endParaRPr lang="en-US"/>
          </a:p>
        </p:txBody>
      </p:sp>
      <p:pic>
        <p:nvPicPr>
          <p:cNvPr id="5" name="Picture 4">
            <a:extLst>
              <a:ext uri="{FF2B5EF4-FFF2-40B4-BE49-F238E27FC236}">
                <a16:creationId xmlns:a16="http://schemas.microsoft.com/office/drawing/2014/main" id="{2DDA7CE9-B1A8-AC53-699C-9BFE34B64885}"/>
              </a:ext>
            </a:extLst>
          </p:cNvPr>
          <p:cNvPicPr>
            <a:picLocks noChangeAspect="1"/>
          </p:cNvPicPr>
          <p:nvPr/>
        </p:nvPicPr>
        <p:blipFill>
          <a:blip r:embed="rId2"/>
          <a:stretch>
            <a:fillRect/>
          </a:stretch>
        </p:blipFill>
        <p:spPr>
          <a:xfrm>
            <a:off x="231587" y="277102"/>
            <a:ext cx="4113151" cy="6162023"/>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3" name="Content Placeholder 2">
            <a:extLst>
              <a:ext uri="{FF2B5EF4-FFF2-40B4-BE49-F238E27FC236}">
                <a16:creationId xmlns:a16="http://schemas.microsoft.com/office/drawing/2014/main" id="{EA6E4C16-DE02-023F-5FDD-836DC4CE964E}"/>
              </a:ext>
            </a:extLst>
          </p:cNvPr>
          <p:cNvSpPr>
            <a:spLocks noGrp="1"/>
          </p:cNvSpPr>
          <p:nvPr>
            <p:ph idx="1"/>
          </p:nvPr>
        </p:nvSpPr>
        <p:spPr>
          <a:xfrm>
            <a:off x="4572001" y="1825625"/>
            <a:ext cx="3943351" cy="4351339"/>
          </a:xfrm>
        </p:spPr>
        <p:txBody>
          <a:bodyPr>
            <a:noAutofit/>
          </a:bodyPr>
          <a:lstStyle/>
          <a:p>
            <a:pPr>
              <a:lnSpc>
                <a:spcPct val="90000"/>
              </a:lnSpc>
            </a:pPr>
            <a:r>
              <a:rPr lang="en-GB" sz="1600" b="0" i="0" u="none" strike="noStrike" dirty="0">
                <a:effectLst/>
              </a:rPr>
              <a:t>Youth work is about helping young people grow, learn, and feel confident. It supports them with their personal, social, and emotional development.</a:t>
            </a:r>
          </a:p>
          <a:p>
            <a:r>
              <a:rPr lang="en-GB" sz="1600" b="0" i="0" u="none" strike="noStrike" dirty="0">
                <a:effectLst/>
              </a:rPr>
              <a:t>Youth work happens in places like youth clubs, schools, and the community. Young people choose to take part and it’s not forced.</a:t>
            </a:r>
            <a:r>
              <a:rPr lang="en-GB" sz="1600" b="0" i="0" u="none" strike="noStrike" dirty="0">
                <a:solidFill>
                  <a:srgbClr val="000000"/>
                </a:solidFill>
                <a:effectLst/>
              </a:rPr>
              <a:t> </a:t>
            </a:r>
          </a:p>
          <a:p>
            <a:r>
              <a:rPr lang="en-GB" sz="1600" b="0" i="0" u="none" strike="noStrike" dirty="0">
                <a:solidFill>
                  <a:srgbClr val="000000"/>
                </a:solidFill>
                <a:effectLst/>
              </a:rPr>
              <a:t>Youth work is about voluntary relationships, informal education, and personal development.</a:t>
            </a:r>
          </a:p>
          <a:p>
            <a:r>
              <a:rPr lang="en-GB" sz="1600" b="0" i="0" u="none" strike="noStrike" dirty="0">
                <a:solidFill>
                  <a:srgbClr val="000000"/>
                </a:solidFill>
                <a:effectLst/>
              </a:rPr>
              <a:t>Based on trust, empowerment, and inclusion.</a:t>
            </a:r>
          </a:p>
          <a:p>
            <a:pPr>
              <a:lnSpc>
                <a:spcPct val="90000"/>
              </a:lnSpc>
            </a:pPr>
            <a:endParaRPr lang="en-GB" sz="1600" b="0" i="0" u="none" strike="noStrike" dirty="0">
              <a:effectLst/>
            </a:endParaRPr>
          </a:p>
          <a:p>
            <a:pPr>
              <a:lnSpc>
                <a:spcPct val="90000"/>
              </a:lnSpc>
            </a:pPr>
            <a:endParaRPr lang="en-US" sz="1600" dirty="0"/>
          </a:p>
        </p:txBody>
      </p:sp>
      <p:sp>
        <p:nvSpPr>
          <p:cNvPr id="12" name="Arc 11">
            <a:extLst>
              <a:ext uri="{FF2B5EF4-FFF2-40B4-BE49-F238E27FC236}">
                <a16:creationId xmlns:a16="http://schemas.microsoft.com/office/drawing/2014/main" id="{920E13D1-85D7-4BF3-9903-59216CB5A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00529" y="1078855"/>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2898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9352" y="5486400"/>
            <a:ext cx="2004648"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pic>
        <p:nvPicPr>
          <p:cNvPr id="4" name="Picture 3">
            <a:extLst>
              <a:ext uri="{FF2B5EF4-FFF2-40B4-BE49-F238E27FC236}">
                <a16:creationId xmlns:a16="http://schemas.microsoft.com/office/drawing/2014/main" id="{803B863A-1972-24B5-FDF7-131BD0029D20}"/>
              </a:ext>
            </a:extLst>
          </p:cNvPr>
          <p:cNvPicPr>
            <a:picLocks noChangeAspect="1"/>
          </p:cNvPicPr>
          <p:nvPr/>
        </p:nvPicPr>
        <p:blipFill>
          <a:blip r:embed="rId2"/>
          <a:stretch>
            <a:fillRect/>
          </a:stretch>
        </p:blipFill>
        <p:spPr>
          <a:xfrm>
            <a:off x="4937888" y="580691"/>
            <a:ext cx="4022671" cy="602647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1538" y="650161"/>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68BDB6-A1E3-E660-51FA-3B43413203A5}"/>
              </a:ext>
            </a:extLst>
          </p:cNvPr>
          <p:cNvSpPr>
            <a:spLocks noGrp="1"/>
          </p:cNvSpPr>
          <p:nvPr>
            <p:ph type="title"/>
          </p:nvPr>
        </p:nvSpPr>
        <p:spPr>
          <a:xfrm>
            <a:off x="466762" y="338751"/>
            <a:ext cx="3943351" cy="2365244"/>
          </a:xfrm>
        </p:spPr>
        <p:txBody>
          <a:bodyPr>
            <a:normAutofit/>
          </a:bodyPr>
          <a:lstStyle/>
          <a:p>
            <a:pPr>
              <a:lnSpc>
                <a:spcPct val="90000"/>
              </a:lnSpc>
            </a:pPr>
            <a:r>
              <a:rPr lang="en-GB" dirty="0"/>
              <a:t>What do youth workers do?</a:t>
            </a:r>
            <a:endParaRPr lang="en-US"/>
          </a:p>
        </p:txBody>
      </p:sp>
      <p:sp>
        <p:nvSpPr>
          <p:cNvPr id="3" name="Content Placeholder 2">
            <a:extLst>
              <a:ext uri="{FF2B5EF4-FFF2-40B4-BE49-F238E27FC236}">
                <a16:creationId xmlns:a16="http://schemas.microsoft.com/office/drawing/2014/main" id="{387A6521-F15B-1F59-B4C1-4418A8CEECC3}"/>
              </a:ext>
            </a:extLst>
          </p:cNvPr>
          <p:cNvSpPr>
            <a:spLocks noGrp="1"/>
          </p:cNvSpPr>
          <p:nvPr>
            <p:ph idx="1"/>
          </p:nvPr>
        </p:nvSpPr>
        <p:spPr>
          <a:xfrm>
            <a:off x="466762" y="2414643"/>
            <a:ext cx="3943351" cy="4192520"/>
          </a:xfrm>
        </p:spPr>
        <p:txBody>
          <a:bodyPr>
            <a:normAutofit/>
          </a:bodyPr>
          <a:lstStyle/>
          <a:p>
            <a:pPr>
              <a:lnSpc>
                <a:spcPct val="90000"/>
              </a:lnSpc>
            </a:pPr>
            <a:r>
              <a:rPr lang="en-GB" sz="1800" b="0" i="0" u="none" strike="noStrike">
                <a:effectLst/>
              </a:rPr>
              <a:t>As youth workers, we:</a:t>
            </a:r>
          </a:p>
          <a:p>
            <a:pPr>
              <a:lnSpc>
                <a:spcPct val="90000"/>
              </a:lnSpc>
            </a:pPr>
            <a:r>
              <a:rPr lang="en-GB" sz="1800" b="0" i="0" u="none" strike="noStrike">
                <a:effectLst/>
              </a:rPr>
              <a:t>Listen and support young people</a:t>
            </a:r>
          </a:p>
          <a:p>
            <a:pPr>
              <a:lnSpc>
                <a:spcPct val="90000"/>
              </a:lnSpc>
            </a:pPr>
            <a:r>
              <a:rPr lang="en-GB" sz="1800" b="0" i="0" u="none" strike="noStrike">
                <a:effectLst/>
              </a:rPr>
              <a:t>Help them feel heard and respected</a:t>
            </a:r>
          </a:p>
          <a:p>
            <a:pPr>
              <a:lnSpc>
                <a:spcPct val="90000"/>
              </a:lnSpc>
            </a:pPr>
            <a:r>
              <a:rPr lang="en-GB" sz="1800" b="0" i="0" u="none" strike="noStrike">
                <a:effectLst/>
              </a:rPr>
              <a:t>Encourage them to make good choices</a:t>
            </a:r>
          </a:p>
          <a:p>
            <a:pPr>
              <a:lnSpc>
                <a:spcPct val="90000"/>
              </a:lnSpc>
            </a:pPr>
            <a:r>
              <a:rPr lang="en-GB" sz="1800" b="0" i="0" u="none" strike="noStrike">
                <a:effectLst/>
              </a:rPr>
              <a:t>Build their confidence and life skills</a:t>
            </a:r>
          </a:p>
          <a:p>
            <a:pPr>
              <a:lnSpc>
                <a:spcPct val="90000"/>
              </a:lnSpc>
            </a:pPr>
            <a:r>
              <a:rPr lang="en-GB" sz="1800" b="0" i="0" u="none" strike="noStrike">
                <a:effectLst/>
              </a:rPr>
              <a:t>Create a safe and welcoming space</a:t>
            </a:r>
          </a:p>
          <a:p>
            <a:pPr>
              <a:lnSpc>
                <a:spcPct val="90000"/>
              </a:lnSpc>
            </a:pPr>
            <a:r>
              <a:rPr lang="en-GB" sz="1800" b="0" i="0" u="none" strike="noStrike">
                <a:effectLst/>
              </a:rPr>
              <a:t>Support their mental health and well-being</a:t>
            </a:r>
          </a:p>
          <a:p>
            <a:pPr>
              <a:lnSpc>
                <a:spcPct val="90000"/>
              </a:lnSpc>
            </a:pPr>
            <a:r>
              <a:rPr lang="en-GB" sz="1800" b="0" i="0" u="none" strike="noStrike">
                <a:effectLst/>
              </a:rPr>
              <a:t>Speak up for them when they need help (advocacy)</a:t>
            </a:r>
          </a:p>
          <a:p>
            <a:pPr>
              <a:lnSpc>
                <a:spcPct val="90000"/>
              </a:lnSpc>
            </a:pPr>
            <a:r>
              <a:rPr lang="en-GB" sz="1800" b="0" i="0" u="none" strike="noStrike">
                <a:effectLst/>
              </a:rPr>
              <a:t>Work with other services like schools or social workers</a:t>
            </a:r>
          </a:p>
          <a:p>
            <a:pPr>
              <a:lnSpc>
                <a:spcPct val="90000"/>
              </a:lnSpc>
            </a:pPr>
            <a:endParaRPr lang="en-US" sz="1800"/>
          </a:p>
        </p:txBody>
      </p:sp>
    </p:spTree>
    <p:extLst>
      <p:ext uri="{BB962C8B-B14F-4D97-AF65-F5344CB8AC3E}">
        <p14:creationId xmlns:p14="http://schemas.microsoft.com/office/powerpoint/2010/main" val="336906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571352" y="2743200"/>
            <a:ext cx="3485179" cy="3613149"/>
          </a:xfrm>
        </p:spPr>
        <p:txBody>
          <a:bodyPr anchor="ctr">
            <a:noAutofit/>
          </a:bodyPr>
          <a:lstStyle/>
          <a:p>
            <a:pPr>
              <a:lnSpc>
                <a:spcPct val="90000"/>
              </a:lnSpc>
            </a:pPr>
            <a:r>
              <a:rPr lang="en-GB" sz="1500" dirty="0"/>
              <a:t>Youth work helps young people grow, learn, and feel supported in safe, informal spaces.</a:t>
            </a:r>
          </a:p>
          <a:p>
            <a:pPr>
              <a:lnSpc>
                <a:spcPct val="90000"/>
              </a:lnSpc>
            </a:pPr>
            <a:endParaRPr lang="en-GB" sz="1500" dirty="0"/>
          </a:p>
          <a:p>
            <a:pPr>
              <a:lnSpc>
                <a:spcPct val="90000"/>
              </a:lnSpc>
            </a:pPr>
            <a:r>
              <a:rPr lang="en-GB" sz="1500" dirty="0"/>
              <a:t>Advocacy means helping young people speak up and making sure their voices are heard.</a:t>
            </a:r>
          </a:p>
          <a:p>
            <a:pPr>
              <a:lnSpc>
                <a:spcPct val="90000"/>
              </a:lnSpc>
            </a:pPr>
            <a:endParaRPr lang="en-GB" sz="1500" dirty="0"/>
          </a:p>
          <a:p>
            <a:pPr>
              <a:lnSpc>
                <a:spcPct val="90000"/>
              </a:lnSpc>
            </a:pPr>
            <a:r>
              <a:rPr lang="en-GB" sz="1500" dirty="0"/>
              <a:t>Types of advocacy:</a:t>
            </a:r>
          </a:p>
          <a:p>
            <a:pPr>
              <a:lnSpc>
                <a:spcPct val="90000"/>
              </a:lnSpc>
            </a:pPr>
            <a:r>
              <a:rPr lang="en-GB" sz="1500" dirty="0"/>
              <a:t> Self-advocacy – speaking for themselves</a:t>
            </a:r>
          </a:p>
          <a:p>
            <a:pPr>
              <a:lnSpc>
                <a:spcPct val="90000"/>
              </a:lnSpc>
            </a:pPr>
            <a:r>
              <a:rPr lang="en-GB" sz="1500" dirty="0"/>
              <a:t> Peer advocacy – helping each other</a:t>
            </a:r>
          </a:p>
          <a:p>
            <a:pPr>
              <a:lnSpc>
                <a:spcPct val="90000"/>
              </a:lnSpc>
            </a:pPr>
            <a:r>
              <a:rPr lang="en-GB" sz="1500" dirty="0"/>
              <a:t>Independent advocacy – we support, not speak over them</a:t>
            </a:r>
          </a:p>
          <a:p>
            <a:pPr>
              <a:lnSpc>
                <a:spcPct val="90000"/>
              </a:lnSpc>
            </a:pPr>
            <a:endParaRPr lang="en-GB" sz="1500" dirty="0"/>
          </a:p>
          <a:p>
            <a:pPr>
              <a:lnSpc>
                <a:spcPct val="90000"/>
              </a:lnSpc>
            </a:pPr>
            <a:r>
              <a:rPr lang="en-GB" sz="1500" b="0" i="0" u="none" strike="noStrike" dirty="0">
                <a:solidFill>
                  <a:srgbClr val="000000"/>
                </a:solidFill>
                <a:effectLst/>
                <a:latin typeface="-webkit-standard"/>
              </a:rPr>
              <a:t>“Advocacy is helping young people speak up for themselves, or speaking up for them when they can’t.”</a:t>
            </a:r>
            <a:endParaRPr lang="en-GB" sz="1500" dirty="0"/>
          </a:p>
        </p:txBody>
      </p:sp>
      <p:pic>
        <p:nvPicPr>
          <p:cNvPr id="5" name="Picture 4">
            <a:extLst>
              <a:ext uri="{FF2B5EF4-FFF2-40B4-BE49-F238E27FC236}">
                <a16:creationId xmlns:a16="http://schemas.microsoft.com/office/drawing/2014/main" id="{56C5C0B4-1D4C-3700-1692-A75426730156}"/>
              </a:ext>
            </a:extLst>
          </p:cNvPr>
          <p:cNvPicPr>
            <a:picLocks noChangeAspect="1"/>
          </p:cNvPicPr>
          <p:nvPr/>
        </p:nvPicPr>
        <p:blipFill>
          <a:blip r:embed="rId2"/>
          <a:srcRect l="13"/>
          <a:stretch>
            <a:fillRect/>
          </a:stretch>
        </p:blipFill>
        <p:spPr>
          <a:xfrm>
            <a:off x="4572001" y="1"/>
            <a:ext cx="4577119" cy="6858000"/>
          </a:xfrm>
          <a:prstGeom prst="rect">
            <a:avLst/>
          </a:prstGeom>
        </p:spPr>
      </p:pic>
      <p:sp>
        <p:nvSpPr>
          <p:cNvPr id="7" name="Title 6">
            <a:extLst>
              <a:ext uri="{FF2B5EF4-FFF2-40B4-BE49-F238E27FC236}">
                <a16:creationId xmlns:a16="http://schemas.microsoft.com/office/drawing/2014/main" id="{CFC2DAB3-7321-3D5D-DCEF-0E1223B4FF9C}"/>
              </a:ext>
            </a:extLst>
          </p:cNvPr>
          <p:cNvSpPr>
            <a:spLocks noGrp="1"/>
          </p:cNvSpPr>
          <p:nvPr>
            <p:ph type="title"/>
          </p:nvPr>
        </p:nvSpPr>
        <p:spPr>
          <a:xfrm>
            <a:off x="457200" y="274637"/>
            <a:ext cx="3599331" cy="1596941"/>
          </a:xfrm>
        </p:spPr>
        <p:txBody>
          <a:bodyPr/>
          <a:lstStyle/>
          <a:p>
            <a:r>
              <a:rPr lang="en-GB" dirty="0"/>
              <a:t>What is advocacy?</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0A7B2F-6EF5-064D-9857-BC5D2C8DCAB9}"/>
              </a:ext>
            </a:extLst>
          </p:cNvPr>
          <p:cNvSpPr>
            <a:spLocks noGrp="1"/>
          </p:cNvSpPr>
          <p:nvPr>
            <p:ph type="title"/>
          </p:nvPr>
        </p:nvSpPr>
        <p:spPr>
          <a:xfrm>
            <a:off x="4421221" y="479493"/>
            <a:ext cx="4094129" cy="1325563"/>
          </a:xfrm>
        </p:spPr>
        <p:txBody>
          <a:bodyPr>
            <a:normAutofit/>
          </a:bodyPr>
          <a:lstStyle/>
          <a:p>
            <a:r>
              <a:rPr lang="en-GB" dirty="0"/>
              <a:t>👤Self Advocacy </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B652976-161D-D298-F0E9-13F7FC459E95}"/>
              </a:ext>
            </a:extLst>
          </p:cNvPr>
          <p:cNvPicPr>
            <a:picLocks noChangeAspect="1"/>
          </p:cNvPicPr>
          <p:nvPr/>
        </p:nvPicPr>
        <p:blipFill>
          <a:blip r:embed="rId2"/>
          <a:stretch>
            <a:fillRect/>
          </a:stretch>
        </p:blipFill>
        <p:spPr>
          <a:xfrm>
            <a:off x="527386" y="660206"/>
            <a:ext cx="3583036" cy="536784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CDDAB30-EAE0-2E9D-7D07-7D767DA48CF3}"/>
              </a:ext>
            </a:extLst>
          </p:cNvPr>
          <p:cNvSpPr>
            <a:spLocks noGrp="1"/>
          </p:cNvSpPr>
          <p:nvPr>
            <p:ph idx="1"/>
          </p:nvPr>
        </p:nvSpPr>
        <p:spPr>
          <a:xfrm>
            <a:off x="4421221" y="1984443"/>
            <a:ext cx="4094129" cy="4192520"/>
          </a:xfrm>
        </p:spPr>
        <p:txBody>
          <a:bodyPr>
            <a:normAutofit/>
          </a:bodyPr>
          <a:lstStyle/>
          <a:p>
            <a:pPr>
              <a:lnSpc>
                <a:spcPct val="90000"/>
              </a:lnSpc>
            </a:pPr>
            <a:r>
              <a:rPr lang="en-GB" sz="1300" b="1" i="0" u="none" strike="noStrike">
                <a:effectLst/>
              </a:rPr>
              <a:t>Independent advocacy</a:t>
            </a:r>
            <a:r>
              <a:rPr lang="en-GB" sz="1300" b="0" i="0" u="none" strike="noStrike">
                <a:effectLst/>
              </a:rPr>
              <a:t> means helping someone speak up for themselves—or speaking up on their behalf—when they can’t do it alone.</a:t>
            </a:r>
          </a:p>
          <a:p>
            <a:pPr>
              <a:lnSpc>
                <a:spcPct val="90000"/>
              </a:lnSpc>
            </a:pPr>
            <a:r>
              <a:rPr lang="en-GB" sz="1300" b="0" i="0" u="none" strike="noStrike">
                <a:effectLst/>
              </a:rPr>
              <a:t>An </a:t>
            </a:r>
            <a:r>
              <a:rPr lang="en-GB" sz="1300" b="1" i="0" u="none" strike="noStrike">
                <a:effectLst/>
              </a:rPr>
              <a:t>independent advocate</a:t>
            </a:r>
            <a:r>
              <a:rPr lang="en-GB" sz="1300" b="0" i="0" u="none" strike="noStrike">
                <a:effectLst/>
              </a:rPr>
              <a:t> is someone who:</a:t>
            </a:r>
          </a:p>
          <a:p>
            <a:pPr>
              <a:lnSpc>
                <a:spcPct val="90000"/>
              </a:lnSpc>
            </a:pPr>
            <a:r>
              <a:rPr lang="en-GB" sz="1300" b="1" i="0" u="none" strike="noStrike">
                <a:effectLst/>
              </a:rPr>
              <a:t>Is not part of the system</a:t>
            </a:r>
            <a:r>
              <a:rPr lang="en-GB" sz="1300" b="0" i="0" u="none" strike="noStrike">
                <a:effectLst/>
              </a:rPr>
              <a:t> (like social workers or teachers)</a:t>
            </a:r>
          </a:p>
          <a:p>
            <a:pPr>
              <a:lnSpc>
                <a:spcPct val="90000"/>
              </a:lnSpc>
            </a:pPr>
            <a:r>
              <a:rPr lang="en-GB" sz="1300" b="1" i="0" u="none" strike="noStrike">
                <a:effectLst/>
              </a:rPr>
              <a:t>Only works for the young person</a:t>
            </a:r>
            <a:r>
              <a:rPr lang="en-GB" sz="1300" b="0" i="0" u="none" strike="noStrike">
                <a:effectLst/>
              </a:rPr>
              <a:t>, not for any other service</a:t>
            </a:r>
          </a:p>
          <a:p>
            <a:pPr>
              <a:lnSpc>
                <a:spcPct val="90000"/>
              </a:lnSpc>
            </a:pPr>
            <a:r>
              <a:rPr lang="en-GB" sz="1300" b="1" i="0" u="none" strike="noStrike">
                <a:effectLst/>
              </a:rPr>
              <a:t>Listens</a:t>
            </a:r>
            <a:r>
              <a:rPr lang="en-GB" sz="1300" b="0" i="0" u="none" strike="noStrike">
                <a:effectLst/>
              </a:rPr>
              <a:t> to what the young person wants</a:t>
            </a:r>
          </a:p>
          <a:p>
            <a:pPr>
              <a:lnSpc>
                <a:spcPct val="90000"/>
              </a:lnSpc>
            </a:pPr>
            <a:r>
              <a:rPr lang="en-GB" sz="1300" b="1" i="0" u="none" strike="noStrike">
                <a:effectLst/>
              </a:rPr>
              <a:t>Helps them understand their rights and choices</a:t>
            </a:r>
            <a:endParaRPr lang="en-GB" sz="1300" b="0" i="0" u="none" strike="noStrike">
              <a:effectLst/>
            </a:endParaRPr>
          </a:p>
          <a:p>
            <a:pPr>
              <a:lnSpc>
                <a:spcPct val="90000"/>
              </a:lnSpc>
            </a:pPr>
            <a:r>
              <a:rPr lang="en-GB" sz="1300" b="1" i="0" u="none" strike="noStrike">
                <a:effectLst/>
              </a:rPr>
              <a:t>Supports them to be heard</a:t>
            </a:r>
            <a:r>
              <a:rPr lang="en-GB" sz="1300" b="0" i="0" u="none" strike="noStrike">
                <a:effectLst/>
              </a:rPr>
              <a:t> in meetings or decisions about their lives </a:t>
            </a:r>
          </a:p>
          <a:p>
            <a:pPr>
              <a:lnSpc>
                <a:spcPct val="90000"/>
              </a:lnSpc>
            </a:pPr>
            <a:endParaRPr lang="en-GB" sz="1300"/>
          </a:p>
          <a:p>
            <a:pPr>
              <a:lnSpc>
                <a:spcPct val="90000"/>
              </a:lnSpc>
            </a:pPr>
            <a:r>
              <a:rPr lang="en-GB" sz="1300" b="1" i="0" u="none" strike="noStrike">
                <a:effectLst/>
              </a:rPr>
              <a:t>Why It’s Important:</a:t>
            </a:r>
          </a:p>
          <a:p>
            <a:pPr>
              <a:lnSpc>
                <a:spcPct val="90000"/>
              </a:lnSpc>
            </a:pPr>
            <a:r>
              <a:rPr lang="en-GB" sz="1300" b="0" i="0" u="none" strike="noStrike">
                <a:effectLst/>
              </a:rPr>
              <a:t>Some young people might feel ignored, confused, or scared when decisions are being made about them—like in school, court, social care, or health settings. An independent advocate is there </a:t>
            </a:r>
            <a:r>
              <a:rPr lang="en-GB" sz="1300" b="1" i="0" u="none" strike="noStrike">
                <a:effectLst/>
              </a:rPr>
              <a:t>just for them</a:t>
            </a:r>
            <a:r>
              <a:rPr lang="en-GB" sz="1300" b="0" i="0" u="none" strike="noStrike">
                <a:effectLst/>
              </a:rPr>
              <a:t> to make sure their voice matters.</a:t>
            </a:r>
          </a:p>
          <a:p>
            <a:pPr>
              <a:lnSpc>
                <a:spcPct val="90000"/>
              </a:lnSpc>
            </a:pPr>
            <a:endParaRPr lang="en-US" sz="1300"/>
          </a:p>
        </p:txBody>
      </p:sp>
    </p:spTree>
    <p:extLst>
      <p:ext uri="{BB962C8B-B14F-4D97-AF65-F5344CB8AC3E}">
        <p14:creationId xmlns:p14="http://schemas.microsoft.com/office/powerpoint/2010/main" val="268071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D8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C56CE-0DB7-DA2B-3004-C42FD3845D37}"/>
              </a:ext>
            </a:extLst>
          </p:cNvPr>
          <p:cNvSpPr>
            <a:spLocks noGrp="1"/>
          </p:cNvSpPr>
          <p:nvPr>
            <p:ph type="title"/>
          </p:nvPr>
        </p:nvSpPr>
        <p:spPr>
          <a:xfrm>
            <a:off x="840699" y="687480"/>
            <a:ext cx="5605629" cy="994172"/>
          </a:xfrm>
        </p:spPr>
        <p:txBody>
          <a:bodyPr>
            <a:normAutofit/>
          </a:bodyPr>
          <a:lstStyle/>
          <a:p>
            <a:r>
              <a:rPr lang="en-GB" sz="3850"/>
              <a:t>🫂Peer advocacy </a:t>
            </a:r>
            <a:endParaRPr lang="en-US" sz="3850"/>
          </a:p>
        </p:txBody>
      </p:sp>
      <p:sp>
        <p:nvSpPr>
          <p:cNvPr id="3" name="Content Placeholder 2">
            <a:extLst>
              <a:ext uri="{FF2B5EF4-FFF2-40B4-BE49-F238E27FC236}">
                <a16:creationId xmlns:a16="http://schemas.microsoft.com/office/drawing/2014/main" id="{DFE4CAA7-B95F-00A5-CCAC-799059687DE8}"/>
              </a:ext>
            </a:extLst>
          </p:cNvPr>
          <p:cNvSpPr>
            <a:spLocks noGrp="1"/>
          </p:cNvSpPr>
          <p:nvPr>
            <p:ph idx="1"/>
          </p:nvPr>
        </p:nvSpPr>
        <p:spPr>
          <a:xfrm>
            <a:off x="852321" y="2227943"/>
            <a:ext cx="5033221" cy="3788227"/>
          </a:xfrm>
        </p:spPr>
        <p:txBody>
          <a:bodyPr anchor="ctr">
            <a:normAutofit/>
          </a:bodyPr>
          <a:lstStyle/>
          <a:p>
            <a:pPr marL="0" indent="0">
              <a:lnSpc>
                <a:spcPct val="90000"/>
              </a:lnSpc>
              <a:buNone/>
            </a:pPr>
            <a:r>
              <a:rPr lang="en-GB" sz="1300" b="1" i="0" u="none" strike="noStrike">
                <a:effectLst/>
              </a:rPr>
              <a:t>What is Peer Advocacy?</a:t>
            </a:r>
          </a:p>
          <a:p>
            <a:pPr>
              <a:lnSpc>
                <a:spcPct val="90000"/>
              </a:lnSpc>
            </a:pPr>
            <a:r>
              <a:rPr lang="en-GB" sz="1300" b="0" i="0" u="none" strike="noStrike">
                <a:effectLst/>
              </a:rPr>
              <a:t>Peer advocacy is when </a:t>
            </a:r>
            <a:r>
              <a:rPr lang="en-GB" sz="1300" b="1" i="0" u="none" strike="noStrike">
                <a:effectLst/>
              </a:rPr>
              <a:t>one young person supports another</a:t>
            </a:r>
            <a:r>
              <a:rPr lang="en-GB" sz="1300" b="0" i="0" u="none" strike="noStrike">
                <a:effectLst/>
              </a:rPr>
              <a:t> to speak up or understand their rights.</a:t>
            </a:r>
          </a:p>
          <a:p>
            <a:pPr>
              <a:lnSpc>
                <a:spcPct val="90000"/>
              </a:lnSpc>
            </a:pPr>
            <a:r>
              <a:rPr lang="en-GB" sz="1300" b="0" i="0" u="none" strike="noStrike">
                <a:effectLst/>
              </a:rPr>
              <a:t>It’s help from someone </a:t>
            </a:r>
            <a:r>
              <a:rPr lang="en-GB" sz="1300" b="1" i="0" u="none" strike="noStrike">
                <a:effectLst/>
              </a:rPr>
              <a:t>their own age</a:t>
            </a:r>
            <a:endParaRPr lang="en-GB" sz="1300" b="0" i="0" u="none" strike="noStrike">
              <a:effectLst/>
            </a:endParaRPr>
          </a:p>
          <a:p>
            <a:pPr>
              <a:lnSpc>
                <a:spcPct val="90000"/>
              </a:lnSpc>
            </a:pPr>
            <a:r>
              <a:rPr lang="en-GB" sz="1300" b="0" i="0" u="none" strike="noStrike">
                <a:effectLst/>
              </a:rPr>
              <a:t>It’s built on </a:t>
            </a:r>
            <a:r>
              <a:rPr lang="en-GB" sz="1300" b="1" i="0" u="none" strike="noStrike">
                <a:effectLst/>
              </a:rPr>
              <a:t>trust and shared experiences</a:t>
            </a:r>
            <a:endParaRPr lang="en-GB" sz="1300" b="0" i="0" u="none" strike="noStrike">
              <a:effectLst/>
            </a:endParaRPr>
          </a:p>
          <a:p>
            <a:pPr>
              <a:lnSpc>
                <a:spcPct val="90000"/>
              </a:lnSpc>
            </a:pPr>
            <a:r>
              <a:rPr lang="en-GB" sz="1300" b="0" i="0" u="none" strike="noStrike">
                <a:effectLst/>
              </a:rPr>
              <a:t>It often happens in schools, youth clubs, or friend groups</a:t>
            </a:r>
          </a:p>
          <a:p>
            <a:pPr marL="0" indent="0">
              <a:lnSpc>
                <a:spcPct val="90000"/>
              </a:lnSpc>
              <a:buNone/>
            </a:pPr>
            <a:endParaRPr lang="en-GB" sz="1300" b="0" i="0" u="none" strike="noStrike">
              <a:effectLst/>
            </a:endParaRPr>
          </a:p>
          <a:p>
            <a:pPr marL="0" indent="0">
              <a:lnSpc>
                <a:spcPct val="90000"/>
              </a:lnSpc>
              <a:buNone/>
            </a:pPr>
            <a:endParaRPr lang="en-GB" sz="1300" b="0" i="0" u="none" strike="noStrike">
              <a:effectLst/>
            </a:endParaRPr>
          </a:p>
          <a:p>
            <a:pPr marL="0" indent="0">
              <a:lnSpc>
                <a:spcPct val="90000"/>
              </a:lnSpc>
              <a:buNone/>
            </a:pPr>
            <a:r>
              <a:rPr lang="en-GB" sz="1300" b="1" i="0" u="none" strike="noStrike">
                <a:effectLst/>
              </a:rPr>
              <a:t>Why It’s Helpful:</a:t>
            </a:r>
          </a:p>
          <a:p>
            <a:pPr>
              <a:lnSpc>
                <a:spcPct val="90000"/>
              </a:lnSpc>
            </a:pPr>
            <a:r>
              <a:rPr lang="en-GB" sz="1300" b="0" i="0" u="none" strike="noStrike">
                <a:effectLst/>
              </a:rPr>
              <a:t>Young people may feel </a:t>
            </a:r>
            <a:r>
              <a:rPr lang="en-GB" sz="1300" b="1" i="0" u="none" strike="noStrike">
                <a:effectLst/>
              </a:rPr>
              <a:t>more comfortable</a:t>
            </a:r>
            <a:r>
              <a:rPr lang="en-GB" sz="1300" b="0" i="0" u="none" strike="noStrike">
                <a:effectLst/>
              </a:rPr>
              <a:t> talking to a friend</a:t>
            </a:r>
          </a:p>
          <a:p>
            <a:pPr>
              <a:lnSpc>
                <a:spcPct val="90000"/>
              </a:lnSpc>
            </a:pPr>
            <a:r>
              <a:rPr lang="en-GB" sz="1300" b="0" i="0" u="none" strike="noStrike">
                <a:effectLst/>
              </a:rPr>
              <a:t>It helps them feel </a:t>
            </a:r>
            <a:r>
              <a:rPr lang="en-GB" sz="1300" b="1" i="0" u="none" strike="noStrike">
                <a:effectLst/>
              </a:rPr>
              <a:t>understood and supported</a:t>
            </a:r>
            <a:endParaRPr lang="en-GB" sz="1300" b="0" i="0" u="none" strike="noStrike">
              <a:effectLst/>
            </a:endParaRPr>
          </a:p>
          <a:p>
            <a:pPr>
              <a:lnSpc>
                <a:spcPct val="90000"/>
              </a:lnSpc>
            </a:pPr>
            <a:r>
              <a:rPr lang="en-GB" sz="1300" b="0" i="0" u="none" strike="noStrike">
                <a:effectLst/>
              </a:rPr>
              <a:t>They can </a:t>
            </a:r>
            <a:r>
              <a:rPr lang="en-GB" sz="1300" b="1" i="0" u="none" strike="noStrike">
                <a:effectLst/>
              </a:rPr>
              <a:t>speak up together</a:t>
            </a:r>
            <a:r>
              <a:rPr lang="en-GB" sz="1300" b="0" i="0" u="none" strike="noStrike">
                <a:effectLst/>
              </a:rPr>
              <a:t> on issues that matter</a:t>
            </a:r>
          </a:p>
          <a:p>
            <a:pPr marL="0" indent="0">
              <a:lnSpc>
                <a:spcPct val="90000"/>
              </a:lnSpc>
              <a:buNone/>
            </a:pPr>
            <a:endParaRPr lang="en-GB" sz="1300" b="0" i="0" u="none" strike="noStrike">
              <a:effectLst/>
              <a:latin typeface="-webkit-standard"/>
            </a:endParaRPr>
          </a:p>
          <a:p>
            <a:pPr marL="0" indent="0">
              <a:lnSpc>
                <a:spcPct val="90000"/>
              </a:lnSpc>
              <a:buNone/>
            </a:pPr>
            <a:r>
              <a:rPr lang="en-GB" sz="1300" b="0" i="0" u="none" strike="noStrike">
                <a:effectLst/>
                <a:latin typeface="-webkit-standard"/>
              </a:rPr>
              <a:t>A young person who struggled with anxiety helped a friend talk to a youth worker about their own mental health.</a:t>
            </a:r>
            <a:endParaRPr lang="en-GB" sz="1300" b="0" i="0" u="none" strike="noStrike">
              <a:effectLst/>
            </a:endParaRPr>
          </a:p>
        </p:txBody>
      </p:sp>
      <p:sp>
        <p:nvSpPr>
          <p:cNvPr id="21" name="Rectangle 2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Oval 1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2" name="Graphic 21" descr="Users">
            <a:extLst>
              <a:ext uri="{FF2B5EF4-FFF2-40B4-BE49-F238E27FC236}">
                <a16:creationId xmlns:a16="http://schemas.microsoft.com/office/drawing/2014/main" id="{DB52E192-683A-6D78-F079-EB3E258548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557802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D8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00C7C-A627-DE1E-0EA4-FB98938A31A0}"/>
              </a:ext>
            </a:extLst>
          </p:cNvPr>
          <p:cNvSpPr>
            <a:spLocks noGrp="1"/>
          </p:cNvSpPr>
          <p:nvPr>
            <p:ph type="title"/>
          </p:nvPr>
        </p:nvSpPr>
        <p:spPr>
          <a:xfrm>
            <a:off x="840699" y="687480"/>
            <a:ext cx="5605629" cy="994172"/>
          </a:xfrm>
        </p:spPr>
        <p:txBody>
          <a:bodyPr>
            <a:normAutofit/>
          </a:bodyPr>
          <a:lstStyle/>
          <a:p>
            <a:pPr>
              <a:lnSpc>
                <a:spcPct val="90000"/>
              </a:lnSpc>
            </a:pPr>
            <a:r>
              <a:rPr lang="en-GB" sz="3300"/>
              <a:t>🧑‍🧒 Independent Advocacy </a:t>
            </a:r>
            <a:endParaRPr lang="en-US" sz="3300"/>
          </a:p>
        </p:txBody>
      </p:sp>
      <p:sp>
        <p:nvSpPr>
          <p:cNvPr id="3" name="Content Placeholder 2">
            <a:extLst>
              <a:ext uri="{FF2B5EF4-FFF2-40B4-BE49-F238E27FC236}">
                <a16:creationId xmlns:a16="http://schemas.microsoft.com/office/drawing/2014/main" id="{C3B47C1E-AFD6-A16A-5EE4-5E51AB2E64DA}"/>
              </a:ext>
            </a:extLst>
          </p:cNvPr>
          <p:cNvSpPr>
            <a:spLocks noGrp="1"/>
          </p:cNvSpPr>
          <p:nvPr>
            <p:ph idx="1"/>
          </p:nvPr>
        </p:nvSpPr>
        <p:spPr>
          <a:xfrm>
            <a:off x="852321" y="2227943"/>
            <a:ext cx="5033221" cy="3788227"/>
          </a:xfrm>
        </p:spPr>
        <p:txBody>
          <a:bodyPr anchor="ctr">
            <a:normAutofit/>
          </a:bodyPr>
          <a:lstStyle/>
          <a:p>
            <a:pPr marL="0" indent="0">
              <a:lnSpc>
                <a:spcPct val="90000"/>
              </a:lnSpc>
              <a:buNone/>
            </a:pPr>
            <a:r>
              <a:rPr lang="en-GB" sz="1500" b="1" i="0" u="none" strike="noStrike">
                <a:effectLst/>
              </a:rPr>
              <a:t>What is Independent Advocacy?</a:t>
            </a:r>
          </a:p>
          <a:p>
            <a:pPr>
              <a:lnSpc>
                <a:spcPct val="90000"/>
              </a:lnSpc>
            </a:pPr>
            <a:r>
              <a:rPr lang="en-GB" sz="1500" b="0" i="0" u="none" strike="noStrike">
                <a:effectLst/>
              </a:rPr>
              <a:t>Independent advocacy is when </a:t>
            </a:r>
            <a:r>
              <a:rPr lang="en-GB" sz="1500" b="1" i="0" u="none" strike="noStrike">
                <a:effectLst/>
              </a:rPr>
              <a:t>someone supports a young person to speak up</a:t>
            </a:r>
            <a:r>
              <a:rPr lang="en-GB" sz="1500" b="0" i="0" u="none" strike="noStrike">
                <a:effectLst/>
              </a:rPr>
              <a:t>, or </a:t>
            </a:r>
            <a:r>
              <a:rPr lang="en-GB" sz="1500" b="1" i="0" u="none" strike="noStrike">
                <a:effectLst/>
              </a:rPr>
              <a:t>speaks up for them</a:t>
            </a:r>
            <a:r>
              <a:rPr lang="en-GB" sz="1500" b="0" i="0" u="none" strike="noStrike">
                <a:effectLst/>
              </a:rPr>
              <a:t> when they can’t.</a:t>
            </a:r>
          </a:p>
          <a:p>
            <a:pPr>
              <a:lnSpc>
                <a:spcPct val="90000"/>
              </a:lnSpc>
            </a:pPr>
            <a:r>
              <a:rPr lang="en-GB" sz="1500" b="0" i="0" u="none" strike="noStrike">
                <a:effectLst/>
              </a:rPr>
              <a:t>The advocate works </a:t>
            </a:r>
            <a:r>
              <a:rPr lang="en-GB" sz="1500" b="1" i="0" u="none" strike="noStrike">
                <a:effectLst/>
              </a:rPr>
              <a:t>only for the young person</a:t>
            </a:r>
            <a:endParaRPr lang="en-GB" sz="1500" b="0" i="0" u="none" strike="noStrike">
              <a:effectLst/>
            </a:endParaRPr>
          </a:p>
          <a:p>
            <a:pPr>
              <a:lnSpc>
                <a:spcPct val="90000"/>
              </a:lnSpc>
            </a:pPr>
            <a:r>
              <a:rPr lang="en-GB" sz="1500" b="0" i="0" u="none" strike="noStrike">
                <a:effectLst/>
              </a:rPr>
              <a:t>They are </a:t>
            </a:r>
            <a:r>
              <a:rPr lang="en-GB" sz="1500" b="1" i="0" u="none" strike="noStrike">
                <a:effectLst/>
              </a:rPr>
              <a:t>not part of social work, school, or any service</a:t>
            </a:r>
            <a:endParaRPr lang="en-GB" sz="1500" b="0" i="0" u="none" strike="noStrike">
              <a:effectLst/>
            </a:endParaRPr>
          </a:p>
          <a:p>
            <a:pPr>
              <a:lnSpc>
                <a:spcPct val="90000"/>
              </a:lnSpc>
            </a:pPr>
            <a:r>
              <a:rPr lang="en-GB" sz="1500" b="0" i="0" u="none" strike="noStrike">
                <a:effectLst/>
              </a:rPr>
              <a:t>They help the young person </a:t>
            </a:r>
            <a:r>
              <a:rPr lang="en-GB" sz="1500" b="1" i="0" u="none" strike="noStrike">
                <a:effectLst/>
              </a:rPr>
              <a:t>understand their rights and choices</a:t>
            </a:r>
            <a:endParaRPr lang="en-GB" sz="1500" b="0" i="0" u="none" strike="noStrike">
              <a:effectLst/>
            </a:endParaRPr>
          </a:p>
          <a:p>
            <a:pPr>
              <a:lnSpc>
                <a:spcPct val="90000"/>
              </a:lnSpc>
            </a:pPr>
            <a:r>
              <a:rPr lang="en-GB" sz="1500" b="0" i="0" u="none" strike="noStrike">
                <a:effectLst/>
              </a:rPr>
              <a:t>They make sure the young person’s </a:t>
            </a:r>
            <a:r>
              <a:rPr lang="en-GB" sz="1500" b="1" i="0" u="none" strike="noStrike">
                <a:effectLst/>
              </a:rPr>
              <a:t>voice is heard</a:t>
            </a:r>
            <a:r>
              <a:rPr lang="en-GB" sz="1500" b="0" i="0" u="none" strike="noStrike">
                <a:effectLst/>
              </a:rPr>
              <a:t> in important decisions</a:t>
            </a:r>
          </a:p>
          <a:p>
            <a:pPr marL="0" indent="0">
              <a:lnSpc>
                <a:spcPct val="90000"/>
              </a:lnSpc>
              <a:buNone/>
            </a:pPr>
            <a:r>
              <a:rPr lang="en-GB" sz="1500" b="1" i="0" u="none" strike="noStrike">
                <a:effectLst/>
              </a:rPr>
              <a:t>Why It’s Important:</a:t>
            </a:r>
          </a:p>
          <a:p>
            <a:pPr>
              <a:lnSpc>
                <a:spcPct val="90000"/>
              </a:lnSpc>
            </a:pPr>
            <a:r>
              <a:rPr lang="en-GB" sz="1500" b="0" i="0" u="none" strike="noStrike">
                <a:effectLst/>
              </a:rPr>
              <a:t>Some young people feel scared or confused in meetings</a:t>
            </a:r>
          </a:p>
          <a:p>
            <a:pPr>
              <a:lnSpc>
                <a:spcPct val="90000"/>
              </a:lnSpc>
            </a:pPr>
            <a:r>
              <a:rPr lang="en-GB" sz="1500" b="0" i="0" u="none" strike="noStrike">
                <a:effectLst/>
              </a:rPr>
              <a:t>They might struggle to say what they want or need</a:t>
            </a:r>
          </a:p>
          <a:p>
            <a:pPr>
              <a:lnSpc>
                <a:spcPct val="90000"/>
              </a:lnSpc>
            </a:pPr>
            <a:r>
              <a:rPr lang="en-GB" sz="1500" b="0" i="0" u="none" strike="noStrike">
                <a:effectLst/>
              </a:rPr>
              <a:t>An independent advocate helps them feel </a:t>
            </a:r>
            <a:r>
              <a:rPr lang="en-GB" sz="1500" b="1" i="0" u="none" strike="noStrike">
                <a:effectLst/>
              </a:rPr>
              <a:t>confident and included</a:t>
            </a:r>
            <a:endParaRPr lang="en-GB" sz="1500" b="0" i="0" u="none" strike="noStrike">
              <a:effectLst/>
            </a:endParaRPr>
          </a:p>
          <a:p>
            <a:pPr>
              <a:lnSpc>
                <a:spcPct val="90000"/>
              </a:lnSpc>
            </a:pPr>
            <a:endParaRPr lang="en-US" sz="15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hat">
            <a:extLst>
              <a:ext uri="{FF2B5EF4-FFF2-40B4-BE49-F238E27FC236}">
                <a16:creationId xmlns:a16="http://schemas.microsoft.com/office/drawing/2014/main" id="{7715EF26-6651-D82F-F966-431136078B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60872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71352" y="350196"/>
            <a:ext cx="3485179" cy="1624520"/>
          </a:xfrm>
        </p:spPr>
        <p:txBody>
          <a:bodyPr anchor="ctr">
            <a:noAutofit/>
          </a:bodyPr>
          <a:lstStyle/>
          <a:p>
            <a:r>
              <a:rPr lang="en-GB" sz="3500"/>
              <a:t>Children’s Rights – The UNCRC</a:t>
            </a:r>
          </a:p>
        </p:txBody>
      </p:sp>
      <p:sp>
        <p:nvSpPr>
          <p:cNvPr id="3" name="Content Placeholder 2"/>
          <p:cNvSpPr>
            <a:spLocks noGrp="1"/>
          </p:cNvSpPr>
          <p:nvPr>
            <p:ph idx="1"/>
          </p:nvPr>
        </p:nvSpPr>
        <p:spPr>
          <a:xfrm>
            <a:off x="571352" y="2743200"/>
            <a:ext cx="3485179" cy="3613149"/>
          </a:xfrm>
        </p:spPr>
        <p:txBody>
          <a:bodyPr anchor="ctr">
            <a:normAutofit/>
          </a:bodyPr>
          <a:lstStyle/>
          <a:p>
            <a:pPr>
              <a:lnSpc>
                <a:spcPct val="90000"/>
              </a:lnSpc>
            </a:pPr>
            <a:r>
              <a:rPr lang="en-GB" sz="1600" dirty="0"/>
              <a:t>The UNCRC is a global agreement on children’s rights.</a:t>
            </a:r>
          </a:p>
          <a:p>
            <a:pPr>
              <a:lnSpc>
                <a:spcPct val="90000"/>
              </a:lnSpc>
            </a:pPr>
            <a:endParaRPr lang="en-GB" sz="1600" dirty="0"/>
          </a:p>
          <a:p>
            <a:pPr>
              <a:lnSpc>
                <a:spcPct val="90000"/>
              </a:lnSpc>
            </a:pPr>
            <a:r>
              <a:rPr lang="en-GB" sz="1600" dirty="0"/>
              <a:t>Key rights include:</a:t>
            </a:r>
          </a:p>
          <a:p>
            <a:pPr>
              <a:lnSpc>
                <a:spcPct val="90000"/>
              </a:lnSpc>
            </a:pPr>
            <a:r>
              <a:rPr lang="en-GB" sz="1600" dirty="0"/>
              <a:t>Article 12 – the right to be heard</a:t>
            </a:r>
          </a:p>
          <a:p>
            <a:pPr>
              <a:lnSpc>
                <a:spcPct val="90000"/>
              </a:lnSpc>
            </a:pPr>
            <a:r>
              <a:rPr lang="en-GB" sz="1600" dirty="0"/>
              <a:t>Article 19 – protection from harm</a:t>
            </a:r>
          </a:p>
          <a:p>
            <a:pPr>
              <a:lnSpc>
                <a:spcPct val="90000"/>
              </a:lnSpc>
            </a:pPr>
            <a:r>
              <a:rPr lang="en-GB" sz="1600" dirty="0"/>
              <a:t>Article 28 – right to education</a:t>
            </a:r>
          </a:p>
          <a:p>
            <a:pPr>
              <a:lnSpc>
                <a:spcPct val="90000"/>
              </a:lnSpc>
            </a:pPr>
            <a:r>
              <a:rPr lang="en-GB" sz="1600" dirty="0"/>
              <a:t>Article 42 – right to know your rights</a:t>
            </a:r>
          </a:p>
          <a:p>
            <a:pPr>
              <a:lnSpc>
                <a:spcPct val="90000"/>
              </a:lnSpc>
            </a:pPr>
            <a:endParaRPr lang="en-GB" sz="1600" dirty="0"/>
          </a:p>
          <a:p>
            <a:pPr>
              <a:lnSpc>
                <a:spcPct val="90000"/>
              </a:lnSpc>
            </a:pPr>
            <a:r>
              <a:rPr lang="en-GB" sz="1600" dirty="0"/>
              <a:t>As youth workers, we help young people understand and access these rights.</a:t>
            </a:r>
          </a:p>
        </p:txBody>
      </p:sp>
      <p:pic>
        <p:nvPicPr>
          <p:cNvPr id="5" name="Picture 4">
            <a:extLst>
              <a:ext uri="{FF2B5EF4-FFF2-40B4-BE49-F238E27FC236}">
                <a16:creationId xmlns:a16="http://schemas.microsoft.com/office/drawing/2014/main" id="{237921A9-4607-356E-7ABD-9F70DFF3C918}"/>
              </a:ext>
            </a:extLst>
          </p:cNvPr>
          <p:cNvPicPr>
            <a:picLocks noChangeAspect="1"/>
          </p:cNvPicPr>
          <p:nvPr/>
        </p:nvPicPr>
        <p:blipFill>
          <a:blip r:embed="rId2"/>
          <a:srcRect l="13"/>
          <a:stretch>
            <a:fillRect/>
          </a:stretch>
        </p:blipFill>
        <p:spPr>
          <a:xfrm>
            <a:off x="4572001" y="1"/>
            <a:ext cx="4577119"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11E03-5D8F-7667-AE43-6783682CAC62}"/>
              </a:ext>
            </a:extLst>
          </p:cNvPr>
          <p:cNvSpPr>
            <a:spLocks noGrp="1"/>
          </p:cNvSpPr>
          <p:nvPr>
            <p:ph type="title"/>
          </p:nvPr>
        </p:nvSpPr>
        <p:spPr/>
        <p:txBody>
          <a:bodyPr/>
          <a:lstStyle/>
          <a:p>
            <a:r>
              <a:rPr lang="en-GB" dirty="0"/>
              <a:t>Article 12- The right to be heard</a:t>
            </a:r>
            <a:endParaRPr lang="en-US" dirty="0"/>
          </a:p>
        </p:txBody>
      </p:sp>
      <p:sp>
        <p:nvSpPr>
          <p:cNvPr id="3" name="Content Placeholder 2">
            <a:extLst>
              <a:ext uri="{FF2B5EF4-FFF2-40B4-BE49-F238E27FC236}">
                <a16:creationId xmlns:a16="http://schemas.microsoft.com/office/drawing/2014/main" id="{0591A227-FCA3-2EBF-F003-5BA20ADA148D}"/>
              </a:ext>
            </a:extLst>
          </p:cNvPr>
          <p:cNvSpPr>
            <a:spLocks noGrp="1"/>
          </p:cNvSpPr>
          <p:nvPr>
            <p:ph idx="1"/>
          </p:nvPr>
        </p:nvSpPr>
        <p:spPr/>
        <p:txBody>
          <a:bodyPr>
            <a:normAutofit/>
          </a:bodyPr>
          <a:lstStyle/>
          <a:p>
            <a:pPr marL="0" indent="0">
              <a:buNone/>
            </a:pPr>
            <a:r>
              <a:rPr lang="en-GB" sz="1800" b="1" i="0" u="none" strike="noStrike" dirty="0">
                <a:solidFill>
                  <a:srgbClr val="000000"/>
                </a:solidFill>
                <a:effectLst/>
              </a:rPr>
              <a:t>What is Article 12?</a:t>
            </a:r>
          </a:p>
          <a:p>
            <a:r>
              <a:rPr lang="en-GB" sz="1800" b="1" i="0" u="none" strike="noStrike" dirty="0">
                <a:solidFill>
                  <a:srgbClr val="000000"/>
                </a:solidFill>
                <a:effectLst/>
              </a:rPr>
              <a:t>Article 12</a:t>
            </a:r>
            <a:r>
              <a:rPr lang="en-GB" sz="1800" b="0" i="0" u="none" strike="noStrike" dirty="0">
                <a:solidFill>
                  <a:srgbClr val="000000"/>
                </a:solidFill>
                <a:effectLst/>
              </a:rPr>
              <a:t> says that </a:t>
            </a:r>
            <a:r>
              <a:rPr lang="en-GB" sz="1800" b="1" i="0" u="none" strike="noStrike" dirty="0">
                <a:solidFill>
                  <a:srgbClr val="000000"/>
                </a:solidFill>
                <a:effectLst/>
              </a:rPr>
              <a:t>children and young people have the right to share their views</a:t>
            </a:r>
            <a:r>
              <a:rPr lang="en-GB" sz="1800" b="0" i="0" u="none" strike="noStrike" dirty="0">
                <a:solidFill>
                  <a:srgbClr val="000000"/>
                </a:solidFill>
                <a:effectLst/>
              </a:rPr>
              <a:t> on things that affect them — and adults must </a:t>
            </a:r>
            <a:r>
              <a:rPr lang="en-GB" sz="1800" b="1" i="0" u="none" strike="noStrike" dirty="0">
                <a:solidFill>
                  <a:srgbClr val="000000"/>
                </a:solidFill>
                <a:effectLst/>
              </a:rPr>
              <a:t>listen and take them seriously</a:t>
            </a:r>
            <a:r>
              <a:rPr lang="en-GB" sz="1800" b="0" i="0" u="none" strike="noStrike" dirty="0">
                <a:solidFill>
                  <a:srgbClr val="000000"/>
                </a:solidFill>
                <a:effectLst/>
              </a:rPr>
              <a:t>.</a:t>
            </a:r>
          </a:p>
          <a:p>
            <a:pPr marL="0" indent="0">
              <a:buNone/>
            </a:pPr>
            <a:r>
              <a:rPr lang="en-GB" sz="1800" b="1" i="0" u="none" strike="noStrike" dirty="0">
                <a:solidFill>
                  <a:srgbClr val="000000"/>
                </a:solidFill>
                <a:effectLst/>
              </a:rPr>
              <a:t>Why It’s Important in Youth Work:</a:t>
            </a:r>
          </a:p>
          <a:p>
            <a:r>
              <a:rPr lang="en-GB" sz="1800" b="0" i="0" u="none" strike="noStrike" dirty="0">
                <a:solidFill>
                  <a:srgbClr val="000000"/>
                </a:solidFill>
                <a:effectLst/>
              </a:rPr>
              <a:t>We </a:t>
            </a:r>
            <a:r>
              <a:rPr lang="en-GB" sz="1800" b="1" i="0" u="none" strike="noStrike" dirty="0">
                <a:solidFill>
                  <a:srgbClr val="000000"/>
                </a:solidFill>
                <a:effectLst/>
              </a:rPr>
              <a:t>listen to young people</a:t>
            </a:r>
            <a:r>
              <a:rPr lang="en-GB" sz="1800" b="0" i="0" u="none" strike="noStrike" dirty="0">
                <a:solidFill>
                  <a:srgbClr val="000000"/>
                </a:solidFill>
                <a:effectLst/>
              </a:rPr>
              <a:t> and what they want</a:t>
            </a:r>
          </a:p>
          <a:p>
            <a:r>
              <a:rPr lang="en-GB" sz="1800" b="0" i="0" u="none" strike="noStrike" dirty="0">
                <a:solidFill>
                  <a:srgbClr val="000000"/>
                </a:solidFill>
                <a:effectLst/>
              </a:rPr>
              <a:t>We </a:t>
            </a:r>
            <a:r>
              <a:rPr lang="en-GB" sz="1800" b="1" i="0" u="none" strike="noStrike" dirty="0">
                <a:solidFill>
                  <a:srgbClr val="000000"/>
                </a:solidFill>
                <a:effectLst/>
              </a:rPr>
              <a:t>support them to speak up</a:t>
            </a:r>
            <a:endParaRPr lang="en-GB" sz="1800" b="0" i="0" u="none" strike="noStrike" dirty="0">
              <a:solidFill>
                <a:srgbClr val="000000"/>
              </a:solidFill>
              <a:effectLst/>
            </a:endParaRPr>
          </a:p>
          <a:p>
            <a:r>
              <a:rPr lang="en-GB" sz="1800" b="0" i="0" u="none" strike="noStrike" dirty="0">
                <a:solidFill>
                  <a:srgbClr val="000000"/>
                </a:solidFill>
                <a:effectLst/>
              </a:rPr>
              <a:t>We help make sure </a:t>
            </a:r>
            <a:r>
              <a:rPr lang="en-GB" sz="1800" b="1" i="0" u="none" strike="noStrike" dirty="0">
                <a:solidFill>
                  <a:srgbClr val="000000"/>
                </a:solidFill>
                <a:effectLst/>
              </a:rPr>
              <a:t>their voices are heard</a:t>
            </a:r>
            <a:r>
              <a:rPr lang="en-GB" sz="1800" b="0" i="0" u="none" strike="noStrike" dirty="0">
                <a:solidFill>
                  <a:srgbClr val="000000"/>
                </a:solidFill>
                <a:effectLst/>
              </a:rPr>
              <a:t> in decisions</a:t>
            </a:r>
          </a:p>
          <a:p>
            <a:pPr marL="0" indent="0">
              <a:buNone/>
            </a:pPr>
            <a:r>
              <a:rPr lang="en-GB" sz="1800" b="1" i="0" u="none" strike="noStrike" dirty="0">
                <a:solidFill>
                  <a:srgbClr val="000000"/>
                </a:solidFill>
                <a:effectLst/>
              </a:rPr>
              <a:t>Example:</a:t>
            </a:r>
          </a:p>
          <a:p>
            <a:r>
              <a:rPr lang="en-GB" sz="1800" dirty="0"/>
              <a:t>A group of young people in a youth club asked for more mental health support. The youth worker listened and created a quiet space for them. That’s Article 12 in action.</a:t>
            </a:r>
          </a:p>
          <a:p>
            <a:endParaRPr lang="en-US" sz="1800" dirty="0"/>
          </a:p>
        </p:txBody>
      </p:sp>
    </p:spTree>
    <p:extLst>
      <p:ext uri="{BB962C8B-B14F-4D97-AF65-F5344CB8AC3E}">
        <p14:creationId xmlns:p14="http://schemas.microsoft.com/office/powerpoint/2010/main" val="1204218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8B9D-AE4F-DEF5-C1E6-6FAABFA5542C}"/>
              </a:ext>
            </a:extLst>
          </p:cNvPr>
          <p:cNvSpPr>
            <a:spLocks noGrp="1"/>
          </p:cNvSpPr>
          <p:nvPr>
            <p:ph type="title"/>
          </p:nvPr>
        </p:nvSpPr>
        <p:spPr/>
        <p:txBody>
          <a:bodyPr>
            <a:normAutofit fontScale="90000"/>
          </a:bodyPr>
          <a:lstStyle/>
          <a:p>
            <a:r>
              <a:rPr lang="en-GB" sz="4400" dirty="0"/>
              <a:t>Article 19 – protection from harm</a:t>
            </a:r>
            <a:br>
              <a:rPr lang="en-GB" sz="4400" dirty="0"/>
            </a:br>
            <a:endParaRPr lang="en-US" dirty="0"/>
          </a:p>
        </p:txBody>
      </p:sp>
      <p:sp>
        <p:nvSpPr>
          <p:cNvPr id="3" name="Content Placeholder 2">
            <a:extLst>
              <a:ext uri="{FF2B5EF4-FFF2-40B4-BE49-F238E27FC236}">
                <a16:creationId xmlns:a16="http://schemas.microsoft.com/office/drawing/2014/main" id="{4D0CB410-F2D7-C635-4AE4-9CA795275109}"/>
              </a:ext>
            </a:extLst>
          </p:cNvPr>
          <p:cNvSpPr>
            <a:spLocks noGrp="1"/>
          </p:cNvSpPr>
          <p:nvPr>
            <p:ph idx="1"/>
          </p:nvPr>
        </p:nvSpPr>
        <p:spPr>
          <a:xfrm>
            <a:off x="457200" y="1417638"/>
            <a:ext cx="8229600" cy="4525963"/>
          </a:xfrm>
        </p:spPr>
        <p:txBody>
          <a:bodyPr>
            <a:normAutofit fontScale="62500" lnSpcReduction="20000"/>
          </a:bodyPr>
          <a:lstStyle/>
          <a:p>
            <a:pPr marL="0" indent="0">
              <a:buNone/>
            </a:pPr>
            <a:r>
              <a:rPr lang="en-GB" b="1" i="0" u="none" strike="noStrike" dirty="0">
                <a:solidFill>
                  <a:srgbClr val="000000"/>
                </a:solidFill>
                <a:effectLst/>
              </a:rPr>
              <a:t>What is Article 19?</a:t>
            </a:r>
          </a:p>
          <a:p>
            <a:pPr marL="0" indent="0">
              <a:buNone/>
            </a:pPr>
            <a:endParaRPr lang="en-GB" b="1" i="0" u="none" strike="noStrike" dirty="0">
              <a:solidFill>
                <a:srgbClr val="000000"/>
              </a:solidFill>
              <a:effectLst/>
            </a:endParaRPr>
          </a:p>
          <a:p>
            <a:r>
              <a:rPr lang="en-GB" b="1" i="0" u="none" strike="noStrike" dirty="0">
                <a:solidFill>
                  <a:srgbClr val="000000"/>
                </a:solidFill>
                <a:effectLst/>
              </a:rPr>
              <a:t>Article 19</a:t>
            </a:r>
            <a:r>
              <a:rPr lang="en-GB" b="0" i="0" u="none" strike="noStrike" dirty="0">
                <a:solidFill>
                  <a:srgbClr val="000000"/>
                </a:solidFill>
                <a:effectLst/>
              </a:rPr>
              <a:t> says that </a:t>
            </a:r>
            <a:r>
              <a:rPr lang="en-GB" b="1" i="0" u="none" strike="noStrike" dirty="0">
                <a:solidFill>
                  <a:srgbClr val="000000"/>
                </a:solidFill>
                <a:effectLst/>
              </a:rPr>
              <a:t>children and young people have the right to be protected</a:t>
            </a:r>
            <a:r>
              <a:rPr lang="en-GB" b="0" i="0" u="none" strike="noStrike" dirty="0">
                <a:solidFill>
                  <a:srgbClr val="000000"/>
                </a:solidFill>
                <a:effectLst/>
              </a:rPr>
              <a:t> from </a:t>
            </a:r>
            <a:r>
              <a:rPr lang="en-GB" b="1" i="0" u="none" strike="noStrike" dirty="0">
                <a:solidFill>
                  <a:srgbClr val="000000"/>
                </a:solidFill>
                <a:effectLst/>
              </a:rPr>
              <a:t>violence, abuse, and neglect</a:t>
            </a:r>
            <a:r>
              <a:rPr lang="en-GB" b="0" i="0" u="none" strike="noStrike" dirty="0">
                <a:solidFill>
                  <a:srgbClr val="000000"/>
                </a:solidFill>
                <a:effectLst/>
              </a:rPr>
              <a:t>.</a:t>
            </a:r>
          </a:p>
          <a:p>
            <a:r>
              <a:rPr lang="en-GB" b="0" i="0" u="none" strike="noStrike" dirty="0">
                <a:solidFill>
                  <a:srgbClr val="000000"/>
                </a:solidFill>
                <a:effectLst/>
              </a:rPr>
              <a:t>Adults must keep children </a:t>
            </a:r>
            <a:r>
              <a:rPr lang="en-GB" b="1" i="0" u="none" strike="noStrike" dirty="0">
                <a:solidFill>
                  <a:srgbClr val="000000"/>
                </a:solidFill>
                <a:effectLst/>
              </a:rPr>
              <a:t>safe at home, at school, and in the community</a:t>
            </a:r>
            <a:endParaRPr lang="en-GB" b="0" i="0" u="none" strike="noStrike" dirty="0">
              <a:solidFill>
                <a:srgbClr val="000000"/>
              </a:solidFill>
              <a:effectLst/>
            </a:endParaRPr>
          </a:p>
          <a:p>
            <a:r>
              <a:rPr lang="en-GB" b="0" i="0" u="none" strike="noStrike" dirty="0">
                <a:solidFill>
                  <a:srgbClr val="000000"/>
                </a:solidFill>
                <a:effectLst/>
              </a:rPr>
              <a:t>If a child is being hurt, they have the right to </a:t>
            </a:r>
            <a:r>
              <a:rPr lang="en-GB" b="1" i="0" u="none" strike="noStrike" dirty="0">
                <a:solidFill>
                  <a:srgbClr val="000000"/>
                </a:solidFill>
                <a:effectLst/>
              </a:rPr>
              <a:t>get help and support</a:t>
            </a:r>
            <a:endParaRPr lang="en-GB" b="0" i="0" u="none" strike="noStrike" dirty="0">
              <a:solidFill>
                <a:srgbClr val="000000"/>
              </a:solidFill>
              <a:effectLst/>
            </a:endParaRPr>
          </a:p>
          <a:p>
            <a:pPr marL="0" indent="0">
              <a:buNone/>
            </a:pPr>
            <a:r>
              <a:rPr lang="en-GB" b="1" i="0" u="none" strike="noStrike" dirty="0">
                <a:solidFill>
                  <a:srgbClr val="000000"/>
                </a:solidFill>
                <a:effectLst/>
              </a:rPr>
              <a:t>Why It’s Important in Youth Work:</a:t>
            </a:r>
          </a:p>
          <a:p>
            <a:r>
              <a:rPr lang="en-GB" b="0" i="0" u="none" strike="noStrike" dirty="0">
                <a:solidFill>
                  <a:srgbClr val="000000"/>
                </a:solidFill>
                <a:effectLst/>
              </a:rPr>
              <a:t>We look out for signs a young person might be </a:t>
            </a:r>
            <a:r>
              <a:rPr lang="en-GB" b="1" i="0" u="none" strike="noStrike" dirty="0">
                <a:solidFill>
                  <a:srgbClr val="000000"/>
                </a:solidFill>
                <a:effectLst/>
              </a:rPr>
              <a:t>unsafe or unhappy</a:t>
            </a:r>
            <a:endParaRPr lang="en-GB" b="0" i="0" u="none" strike="noStrike" dirty="0">
              <a:solidFill>
                <a:srgbClr val="000000"/>
              </a:solidFill>
              <a:effectLst/>
            </a:endParaRPr>
          </a:p>
          <a:p>
            <a:r>
              <a:rPr lang="en-GB" b="0" i="0" u="none" strike="noStrike" dirty="0">
                <a:solidFill>
                  <a:srgbClr val="000000"/>
                </a:solidFill>
                <a:effectLst/>
              </a:rPr>
              <a:t>We create a </a:t>
            </a:r>
            <a:r>
              <a:rPr lang="en-GB" b="1" i="0" u="none" strike="noStrike" dirty="0">
                <a:solidFill>
                  <a:srgbClr val="000000"/>
                </a:solidFill>
                <a:effectLst/>
              </a:rPr>
              <a:t>safe space</a:t>
            </a:r>
            <a:r>
              <a:rPr lang="en-GB" b="0" i="0" u="none" strike="noStrike" dirty="0">
                <a:solidFill>
                  <a:srgbClr val="000000"/>
                </a:solidFill>
                <a:effectLst/>
              </a:rPr>
              <a:t> where they feel supported</a:t>
            </a:r>
          </a:p>
          <a:p>
            <a:r>
              <a:rPr lang="en-GB" b="0" i="0" u="none" strike="noStrike" dirty="0">
                <a:solidFill>
                  <a:srgbClr val="000000"/>
                </a:solidFill>
                <a:effectLst/>
              </a:rPr>
              <a:t>We follow </a:t>
            </a:r>
            <a:r>
              <a:rPr lang="en-GB" b="1" i="0" u="none" strike="noStrike" dirty="0">
                <a:solidFill>
                  <a:srgbClr val="000000"/>
                </a:solidFill>
                <a:effectLst/>
              </a:rPr>
              <a:t>safeguarding rules</a:t>
            </a:r>
            <a:r>
              <a:rPr lang="en-GB" b="0" i="0" u="none" strike="noStrike" dirty="0">
                <a:solidFill>
                  <a:srgbClr val="000000"/>
                </a:solidFill>
                <a:effectLst/>
              </a:rPr>
              <a:t> and know how to get help if needed</a:t>
            </a:r>
          </a:p>
          <a:p>
            <a:pPr marL="0" indent="0">
              <a:buNone/>
            </a:pPr>
            <a:r>
              <a:rPr lang="en-GB" b="1" i="0" u="none" strike="noStrike" dirty="0">
                <a:solidFill>
                  <a:srgbClr val="000000"/>
                </a:solidFill>
                <a:effectLst/>
              </a:rPr>
              <a:t>Example:</a:t>
            </a:r>
          </a:p>
          <a:p>
            <a:r>
              <a:rPr lang="en-GB" dirty="0"/>
              <a:t>A young person tells a youth worker they don’t feel safe at home. The youth worker listens and follows safeguarding steps to help protect them.</a:t>
            </a:r>
          </a:p>
          <a:p>
            <a:endParaRPr lang="en-US" dirty="0"/>
          </a:p>
        </p:txBody>
      </p:sp>
    </p:spTree>
    <p:extLst>
      <p:ext uri="{BB962C8B-B14F-4D97-AF65-F5344CB8AC3E}">
        <p14:creationId xmlns:p14="http://schemas.microsoft.com/office/powerpoint/2010/main" val="17497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0CFAA-0125-77A8-96B1-B3002F75B074}"/>
              </a:ext>
            </a:extLst>
          </p:cNvPr>
          <p:cNvSpPr>
            <a:spLocks noGrp="1"/>
          </p:cNvSpPr>
          <p:nvPr>
            <p:ph type="title"/>
          </p:nvPr>
        </p:nvSpPr>
        <p:spPr/>
        <p:txBody>
          <a:bodyPr>
            <a:normAutofit fontScale="90000"/>
          </a:bodyPr>
          <a:lstStyle/>
          <a:p>
            <a:r>
              <a:rPr lang="en-GB" sz="4400" dirty="0"/>
              <a:t>Article 28 – right to education</a:t>
            </a:r>
            <a:br>
              <a:rPr lang="en-GB" sz="4400" dirty="0"/>
            </a:br>
            <a:endParaRPr lang="en-US" dirty="0"/>
          </a:p>
        </p:txBody>
      </p:sp>
      <p:sp>
        <p:nvSpPr>
          <p:cNvPr id="3" name="Content Placeholder 2">
            <a:extLst>
              <a:ext uri="{FF2B5EF4-FFF2-40B4-BE49-F238E27FC236}">
                <a16:creationId xmlns:a16="http://schemas.microsoft.com/office/drawing/2014/main" id="{9A994BA4-8264-9CCD-09B2-60D4C6C1E969}"/>
              </a:ext>
            </a:extLst>
          </p:cNvPr>
          <p:cNvSpPr>
            <a:spLocks noGrp="1"/>
          </p:cNvSpPr>
          <p:nvPr>
            <p:ph idx="1"/>
          </p:nvPr>
        </p:nvSpPr>
        <p:spPr/>
        <p:txBody>
          <a:bodyPr>
            <a:normAutofit fontScale="62500" lnSpcReduction="20000"/>
          </a:bodyPr>
          <a:lstStyle/>
          <a:p>
            <a:pPr marL="0" indent="0">
              <a:buNone/>
            </a:pPr>
            <a:r>
              <a:rPr lang="en-GB" b="1" i="0" u="none" strike="noStrike" dirty="0">
                <a:solidFill>
                  <a:srgbClr val="000000"/>
                </a:solidFill>
                <a:effectLst/>
              </a:rPr>
              <a:t>What is Article 28?</a:t>
            </a:r>
          </a:p>
          <a:p>
            <a:pPr marL="0" indent="0">
              <a:buNone/>
            </a:pPr>
            <a:r>
              <a:rPr lang="en-GB" b="1" i="0" u="none" strike="noStrike" dirty="0">
                <a:solidFill>
                  <a:srgbClr val="000000"/>
                </a:solidFill>
                <a:effectLst/>
              </a:rPr>
              <a:t>Article 28</a:t>
            </a:r>
            <a:r>
              <a:rPr lang="en-GB" b="0" i="0" u="none" strike="noStrike" dirty="0">
                <a:solidFill>
                  <a:srgbClr val="000000"/>
                </a:solidFill>
                <a:effectLst/>
              </a:rPr>
              <a:t> says that </a:t>
            </a:r>
            <a:r>
              <a:rPr lang="en-GB" b="1" i="0" u="none" strike="noStrike" dirty="0">
                <a:solidFill>
                  <a:srgbClr val="000000"/>
                </a:solidFill>
                <a:effectLst/>
              </a:rPr>
              <a:t>every child and young person has the right to an education</a:t>
            </a:r>
            <a:r>
              <a:rPr lang="en-GB" b="0" i="0" u="none" strike="noStrike" dirty="0">
                <a:solidFill>
                  <a:srgbClr val="000000"/>
                </a:solidFill>
                <a:effectLst/>
              </a:rPr>
              <a:t>.</a:t>
            </a:r>
          </a:p>
          <a:p>
            <a:r>
              <a:rPr lang="en-GB" b="0" i="0" u="none" strike="noStrike" dirty="0">
                <a:solidFill>
                  <a:srgbClr val="000000"/>
                </a:solidFill>
                <a:effectLst/>
              </a:rPr>
              <a:t>Education should be </a:t>
            </a:r>
            <a:r>
              <a:rPr lang="en-GB" b="1" i="0" u="none" strike="noStrike" dirty="0">
                <a:solidFill>
                  <a:srgbClr val="000000"/>
                </a:solidFill>
                <a:effectLst/>
              </a:rPr>
              <a:t>free and available to all</a:t>
            </a:r>
            <a:endParaRPr lang="en-GB" b="0" i="0" u="none" strike="noStrike" dirty="0">
              <a:solidFill>
                <a:srgbClr val="000000"/>
              </a:solidFill>
              <a:effectLst/>
            </a:endParaRPr>
          </a:p>
          <a:p>
            <a:r>
              <a:rPr lang="en-GB" b="0" i="0" u="none" strike="noStrike" dirty="0">
                <a:solidFill>
                  <a:srgbClr val="000000"/>
                </a:solidFill>
                <a:effectLst/>
              </a:rPr>
              <a:t>Children should be able to go to </a:t>
            </a:r>
            <a:r>
              <a:rPr lang="en-GB" b="1" i="0" u="none" strike="noStrike" dirty="0">
                <a:solidFill>
                  <a:srgbClr val="000000"/>
                </a:solidFill>
                <a:effectLst/>
              </a:rPr>
              <a:t>primary, secondary, and further education</a:t>
            </a:r>
            <a:endParaRPr lang="en-GB" b="0" i="0" u="none" strike="noStrike" dirty="0">
              <a:solidFill>
                <a:srgbClr val="000000"/>
              </a:solidFill>
              <a:effectLst/>
            </a:endParaRPr>
          </a:p>
          <a:p>
            <a:r>
              <a:rPr lang="en-GB" b="0" i="0" u="none" strike="noStrike" dirty="0">
                <a:solidFill>
                  <a:srgbClr val="000000"/>
                </a:solidFill>
                <a:effectLst/>
              </a:rPr>
              <a:t>Schools should be </a:t>
            </a:r>
            <a:r>
              <a:rPr lang="en-GB" b="1" i="0" u="none" strike="noStrike" dirty="0">
                <a:solidFill>
                  <a:srgbClr val="000000"/>
                </a:solidFill>
                <a:effectLst/>
              </a:rPr>
              <a:t>safe, respectful</a:t>
            </a:r>
            <a:r>
              <a:rPr lang="en-GB" b="0" i="0" u="none" strike="noStrike" dirty="0">
                <a:solidFill>
                  <a:srgbClr val="000000"/>
                </a:solidFill>
                <a:effectLst/>
              </a:rPr>
              <a:t>, and support learning</a:t>
            </a:r>
          </a:p>
          <a:p>
            <a:pPr marL="0" indent="0">
              <a:buNone/>
            </a:pPr>
            <a:r>
              <a:rPr lang="en-GB" b="1" i="0" u="none" strike="noStrike" dirty="0">
                <a:solidFill>
                  <a:srgbClr val="000000"/>
                </a:solidFill>
                <a:effectLst/>
              </a:rPr>
              <a:t>Why It’s Important in Youth Work:</a:t>
            </a:r>
          </a:p>
          <a:p>
            <a:r>
              <a:rPr lang="en-GB" b="0" i="0" u="none" strike="noStrike" dirty="0">
                <a:solidFill>
                  <a:srgbClr val="000000"/>
                </a:solidFill>
                <a:effectLst/>
              </a:rPr>
              <a:t>We </a:t>
            </a:r>
            <a:r>
              <a:rPr lang="en-GB" b="1" i="0" u="none" strike="noStrike" dirty="0">
                <a:solidFill>
                  <a:srgbClr val="000000"/>
                </a:solidFill>
                <a:effectLst/>
              </a:rPr>
              <a:t>encourage young people to stay in education</a:t>
            </a:r>
            <a:endParaRPr lang="en-GB" b="0" i="0" u="none" strike="noStrike" dirty="0">
              <a:solidFill>
                <a:srgbClr val="000000"/>
              </a:solidFill>
              <a:effectLst/>
            </a:endParaRPr>
          </a:p>
          <a:p>
            <a:r>
              <a:rPr lang="en-GB" b="0" i="0" u="none" strike="noStrike" dirty="0">
                <a:solidFill>
                  <a:srgbClr val="000000"/>
                </a:solidFill>
                <a:effectLst/>
              </a:rPr>
              <a:t>We help them find </a:t>
            </a:r>
            <a:r>
              <a:rPr lang="en-GB" b="1" i="0" u="none" strike="noStrike" dirty="0">
                <a:solidFill>
                  <a:srgbClr val="000000"/>
                </a:solidFill>
                <a:effectLst/>
              </a:rPr>
              <a:t>other learning opportunities</a:t>
            </a:r>
            <a:r>
              <a:rPr lang="en-GB" b="0" i="0" u="none" strike="noStrike" dirty="0">
                <a:solidFill>
                  <a:srgbClr val="000000"/>
                </a:solidFill>
                <a:effectLst/>
              </a:rPr>
              <a:t> (like college or training)</a:t>
            </a:r>
          </a:p>
          <a:p>
            <a:r>
              <a:rPr lang="en-GB" b="0" i="0" u="none" strike="noStrike" dirty="0">
                <a:solidFill>
                  <a:srgbClr val="000000"/>
                </a:solidFill>
                <a:effectLst/>
              </a:rPr>
              <a:t>We support those who may be </a:t>
            </a:r>
            <a:r>
              <a:rPr lang="en-GB" b="1" i="0" u="none" strike="noStrike" dirty="0">
                <a:solidFill>
                  <a:srgbClr val="000000"/>
                </a:solidFill>
                <a:effectLst/>
              </a:rPr>
              <a:t>struggling in school</a:t>
            </a:r>
            <a:endParaRPr lang="en-GB" b="0" i="0" u="none" strike="noStrike" dirty="0">
              <a:solidFill>
                <a:srgbClr val="000000"/>
              </a:solidFill>
              <a:effectLst/>
            </a:endParaRPr>
          </a:p>
          <a:p>
            <a:pPr marL="0" indent="0">
              <a:buNone/>
            </a:pPr>
            <a:r>
              <a:rPr lang="en-GB" b="1" i="0" u="none" strike="noStrike" dirty="0">
                <a:solidFill>
                  <a:srgbClr val="000000"/>
                </a:solidFill>
                <a:effectLst/>
              </a:rPr>
              <a:t>Example:</a:t>
            </a:r>
          </a:p>
          <a:p>
            <a:r>
              <a:rPr lang="en-GB" dirty="0"/>
              <a:t>A young person drops out of school. The youth worker helps them join a college course they enjoy and feel confident in.</a:t>
            </a:r>
          </a:p>
          <a:p>
            <a:endParaRPr lang="en-US" dirty="0"/>
          </a:p>
        </p:txBody>
      </p:sp>
    </p:spTree>
    <p:extLst>
      <p:ext uri="{BB962C8B-B14F-4D97-AF65-F5344CB8AC3E}">
        <p14:creationId xmlns:p14="http://schemas.microsoft.com/office/powerpoint/2010/main" val="536066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EA071-2B16-0A41-05EA-6843990DAFEC}"/>
              </a:ext>
            </a:extLst>
          </p:cNvPr>
          <p:cNvSpPr>
            <a:spLocks noGrp="1"/>
          </p:cNvSpPr>
          <p:nvPr>
            <p:ph type="title"/>
          </p:nvPr>
        </p:nvSpPr>
        <p:spPr/>
        <p:txBody>
          <a:bodyPr>
            <a:normAutofit fontScale="90000"/>
          </a:bodyPr>
          <a:lstStyle/>
          <a:p>
            <a:r>
              <a:rPr lang="en-GB" sz="4400" dirty="0"/>
              <a:t>Article 42 – right to know your rights</a:t>
            </a:r>
            <a:br>
              <a:rPr lang="en-GB" sz="4400" dirty="0"/>
            </a:br>
            <a:endParaRPr lang="en-US" dirty="0"/>
          </a:p>
        </p:txBody>
      </p:sp>
      <p:sp>
        <p:nvSpPr>
          <p:cNvPr id="3" name="Content Placeholder 2">
            <a:extLst>
              <a:ext uri="{FF2B5EF4-FFF2-40B4-BE49-F238E27FC236}">
                <a16:creationId xmlns:a16="http://schemas.microsoft.com/office/drawing/2014/main" id="{DF9BDC75-9C14-A93C-0AF4-0B2E98A3D745}"/>
              </a:ext>
            </a:extLst>
          </p:cNvPr>
          <p:cNvSpPr>
            <a:spLocks noGrp="1"/>
          </p:cNvSpPr>
          <p:nvPr>
            <p:ph idx="1"/>
          </p:nvPr>
        </p:nvSpPr>
        <p:spPr/>
        <p:txBody>
          <a:bodyPr>
            <a:normAutofit fontScale="70000" lnSpcReduction="20000"/>
          </a:bodyPr>
          <a:lstStyle/>
          <a:p>
            <a:pPr marL="0" indent="0">
              <a:buNone/>
            </a:pPr>
            <a:r>
              <a:rPr lang="en-GB" b="1" i="0" u="none" strike="noStrike" dirty="0">
                <a:solidFill>
                  <a:srgbClr val="000000"/>
                </a:solidFill>
                <a:effectLst/>
              </a:rPr>
              <a:t>What is Article 42?</a:t>
            </a:r>
          </a:p>
          <a:p>
            <a:pPr marL="0" indent="0">
              <a:buNone/>
            </a:pPr>
            <a:r>
              <a:rPr lang="en-GB" b="1" i="0" u="none" strike="noStrike" dirty="0">
                <a:solidFill>
                  <a:srgbClr val="000000"/>
                </a:solidFill>
                <a:effectLst/>
              </a:rPr>
              <a:t>Article 42</a:t>
            </a:r>
            <a:r>
              <a:rPr lang="en-GB" b="0" i="0" u="none" strike="noStrike" dirty="0">
                <a:solidFill>
                  <a:srgbClr val="000000"/>
                </a:solidFill>
                <a:effectLst/>
              </a:rPr>
              <a:t> says that </a:t>
            </a:r>
            <a:r>
              <a:rPr lang="en-GB" b="1" i="0" u="none" strike="noStrike" dirty="0">
                <a:solidFill>
                  <a:srgbClr val="000000"/>
                </a:solidFill>
                <a:effectLst/>
              </a:rPr>
              <a:t>children, young people, and adults should know about children’s rights</a:t>
            </a:r>
            <a:r>
              <a:rPr lang="en-GB" b="0" i="0" u="none" strike="noStrike" dirty="0">
                <a:solidFill>
                  <a:srgbClr val="000000"/>
                </a:solidFill>
                <a:effectLst/>
              </a:rPr>
              <a:t>.</a:t>
            </a:r>
          </a:p>
          <a:p>
            <a:r>
              <a:rPr lang="en-GB" b="0" i="0" u="none" strike="noStrike" dirty="0">
                <a:solidFill>
                  <a:srgbClr val="000000"/>
                </a:solidFill>
                <a:effectLst/>
              </a:rPr>
              <a:t>Governments must make sure </a:t>
            </a:r>
            <a:r>
              <a:rPr lang="en-GB" b="1" i="0" u="none" strike="noStrike" dirty="0">
                <a:solidFill>
                  <a:srgbClr val="000000"/>
                </a:solidFill>
                <a:effectLst/>
              </a:rPr>
              <a:t>everyone knows about the UNCRC</a:t>
            </a:r>
            <a:endParaRPr lang="en-GB" b="0" i="0" u="none" strike="noStrike" dirty="0">
              <a:solidFill>
                <a:srgbClr val="000000"/>
              </a:solidFill>
              <a:effectLst/>
            </a:endParaRPr>
          </a:p>
          <a:p>
            <a:r>
              <a:rPr lang="en-GB" b="0" i="0" u="none" strike="noStrike" dirty="0">
                <a:solidFill>
                  <a:srgbClr val="000000"/>
                </a:solidFill>
                <a:effectLst/>
              </a:rPr>
              <a:t>Rights should be </a:t>
            </a:r>
            <a:r>
              <a:rPr lang="en-GB" b="1" i="0" u="none" strike="noStrike" dirty="0">
                <a:solidFill>
                  <a:srgbClr val="000000"/>
                </a:solidFill>
                <a:effectLst/>
              </a:rPr>
              <a:t>taught in schools</a:t>
            </a:r>
            <a:r>
              <a:rPr lang="en-GB" b="0" i="0" u="none" strike="noStrike" dirty="0">
                <a:solidFill>
                  <a:srgbClr val="000000"/>
                </a:solidFill>
                <a:effectLst/>
              </a:rPr>
              <a:t> and shared in ways young people can understand</a:t>
            </a:r>
          </a:p>
          <a:p>
            <a:pPr marL="0" indent="0">
              <a:buNone/>
            </a:pPr>
            <a:r>
              <a:rPr lang="en-GB" b="1" i="0" u="none" strike="noStrike" dirty="0">
                <a:solidFill>
                  <a:srgbClr val="000000"/>
                </a:solidFill>
                <a:effectLst/>
              </a:rPr>
              <a:t>Why It’s Important in Youth Work:</a:t>
            </a:r>
          </a:p>
          <a:p>
            <a:r>
              <a:rPr lang="en-GB" b="0" i="0" u="none" strike="noStrike" dirty="0">
                <a:solidFill>
                  <a:srgbClr val="000000"/>
                </a:solidFill>
                <a:effectLst/>
              </a:rPr>
              <a:t>We </a:t>
            </a:r>
            <a:r>
              <a:rPr lang="en-GB" b="1" i="0" u="none" strike="noStrike" dirty="0">
                <a:solidFill>
                  <a:srgbClr val="000000"/>
                </a:solidFill>
                <a:effectLst/>
              </a:rPr>
              <a:t>teach young people about their rights</a:t>
            </a:r>
            <a:endParaRPr lang="en-GB" b="0" i="0" u="none" strike="noStrike" dirty="0">
              <a:solidFill>
                <a:srgbClr val="000000"/>
              </a:solidFill>
              <a:effectLst/>
            </a:endParaRPr>
          </a:p>
          <a:p>
            <a:r>
              <a:rPr lang="en-GB" b="0" i="0" u="none" strike="noStrike" dirty="0">
                <a:solidFill>
                  <a:srgbClr val="000000"/>
                </a:solidFill>
                <a:effectLst/>
              </a:rPr>
              <a:t>We make sure information is </a:t>
            </a:r>
            <a:r>
              <a:rPr lang="en-GB" b="1" i="0" u="none" strike="noStrike" dirty="0">
                <a:solidFill>
                  <a:srgbClr val="000000"/>
                </a:solidFill>
                <a:effectLst/>
              </a:rPr>
              <a:t>clear and easy to understand</a:t>
            </a:r>
            <a:endParaRPr lang="en-GB" b="0" i="0" u="none" strike="noStrike" dirty="0">
              <a:solidFill>
                <a:srgbClr val="000000"/>
              </a:solidFill>
              <a:effectLst/>
            </a:endParaRPr>
          </a:p>
          <a:p>
            <a:r>
              <a:rPr lang="en-GB" b="0" i="0" u="none" strike="noStrike" dirty="0">
                <a:solidFill>
                  <a:srgbClr val="000000"/>
                </a:solidFill>
                <a:effectLst/>
              </a:rPr>
              <a:t>We help young people </a:t>
            </a:r>
            <a:r>
              <a:rPr lang="en-GB" b="1" i="0" u="none" strike="noStrike" dirty="0">
                <a:solidFill>
                  <a:srgbClr val="000000"/>
                </a:solidFill>
                <a:effectLst/>
              </a:rPr>
              <a:t>speak up when their rights aren’t being respected</a:t>
            </a:r>
            <a:endParaRPr lang="en-GB" b="0" i="0" u="none" strike="noStrike" dirty="0">
              <a:solidFill>
                <a:srgbClr val="000000"/>
              </a:solidFill>
              <a:effectLst/>
            </a:endParaRPr>
          </a:p>
          <a:p>
            <a:pPr marL="0" indent="0">
              <a:buNone/>
            </a:pPr>
            <a:r>
              <a:rPr lang="en-GB" b="1" i="0" u="none" strike="noStrike" dirty="0">
                <a:solidFill>
                  <a:srgbClr val="000000"/>
                </a:solidFill>
                <a:effectLst/>
              </a:rPr>
              <a:t>Example:</a:t>
            </a:r>
          </a:p>
          <a:p>
            <a:r>
              <a:rPr lang="en-GB" dirty="0"/>
              <a:t>A youth worker runs a session on children’s rights, helping young people understand how to speak up if they feel treated unfairly.</a:t>
            </a:r>
          </a:p>
          <a:p>
            <a:endParaRPr lang="en-US" dirty="0"/>
          </a:p>
        </p:txBody>
      </p:sp>
    </p:spTree>
    <p:extLst>
      <p:ext uri="{BB962C8B-B14F-4D97-AF65-F5344CB8AC3E}">
        <p14:creationId xmlns:p14="http://schemas.microsoft.com/office/powerpoint/2010/main" val="2985349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71352" y="350196"/>
            <a:ext cx="3485179" cy="1624520"/>
          </a:xfrm>
        </p:spPr>
        <p:txBody>
          <a:bodyPr anchor="ctr">
            <a:noAutofit/>
          </a:bodyPr>
          <a:lstStyle/>
          <a:p>
            <a:r>
              <a:rPr lang="en-GB" sz="3200"/>
              <a:t>My Placement Example – Advocacy in Action</a:t>
            </a:r>
          </a:p>
        </p:txBody>
      </p:sp>
      <p:sp>
        <p:nvSpPr>
          <p:cNvPr id="3" name="Content Placeholder 2"/>
          <p:cNvSpPr>
            <a:spLocks noGrp="1"/>
          </p:cNvSpPr>
          <p:nvPr>
            <p:ph idx="1"/>
          </p:nvPr>
        </p:nvSpPr>
        <p:spPr>
          <a:xfrm>
            <a:off x="281703" y="2324910"/>
            <a:ext cx="4040753" cy="4533088"/>
          </a:xfrm>
        </p:spPr>
        <p:txBody>
          <a:bodyPr anchor="ctr">
            <a:noAutofit/>
          </a:bodyPr>
          <a:lstStyle/>
          <a:p>
            <a:pPr>
              <a:lnSpc>
                <a:spcPct val="90000"/>
              </a:lnSpc>
            </a:pPr>
            <a:r>
              <a:rPr lang="en-GB" sz="1800" dirty="0"/>
              <a:t>I supported a girl, aged 15, who had anxiety and wasn’t being listened to at school.</a:t>
            </a:r>
          </a:p>
          <a:p>
            <a:pPr>
              <a:lnSpc>
                <a:spcPct val="90000"/>
              </a:lnSpc>
            </a:pPr>
            <a:endParaRPr lang="en-GB" sz="1800" dirty="0"/>
          </a:p>
          <a:p>
            <a:pPr>
              <a:lnSpc>
                <a:spcPct val="90000"/>
              </a:lnSpc>
            </a:pPr>
            <a:r>
              <a:rPr lang="en-GB" sz="1800" dirty="0"/>
              <a:t>We talked about her rights, and together wrote an email to the school </a:t>
            </a:r>
          </a:p>
          <a:p>
            <a:pPr>
              <a:lnSpc>
                <a:spcPct val="90000"/>
              </a:lnSpc>
            </a:pPr>
            <a:endParaRPr lang="en-GB" sz="1800" dirty="0"/>
          </a:p>
          <a:p>
            <a:pPr>
              <a:lnSpc>
                <a:spcPct val="90000"/>
              </a:lnSpc>
            </a:pPr>
            <a:r>
              <a:rPr lang="en-GB" sz="1800" dirty="0"/>
              <a:t>She attended the meeting and spoke up for herself. I was just there to support.</a:t>
            </a:r>
          </a:p>
          <a:p>
            <a:pPr>
              <a:lnSpc>
                <a:spcPct val="90000"/>
              </a:lnSpc>
            </a:pPr>
            <a:endParaRPr lang="en-GB" sz="1800" dirty="0"/>
          </a:p>
          <a:p>
            <a:pPr>
              <a:lnSpc>
                <a:spcPct val="90000"/>
              </a:lnSpc>
            </a:pPr>
            <a:r>
              <a:rPr lang="en-GB" sz="1800" dirty="0"/>
              <a:t>This is advocacy – helping young people feel confident and in control.</a:t>
            </a:r>
          </a:p>
        </p:txBody>
      </p:sp>
      <p:pic>
        <p:nvPicPr>
          <p:cNvPr id="4" name="Picture 3">
            <a:extLst>
              <a:ext uri="{FF2B5EF4-FFF2-40B4-BE49-F238E27FC236}">
                <a16:creationId xmlns:a16="http://schemas.microsoft.com/office/drawing/2014/main" id="{3480CA55-FD1C-A078-F223-C4DDB5628ADE}"/>
              </a:ext>
            </a:extLst>
          </p:cNvPr>
          <p:cNvPicPr>
            <a:picLocks noChangeAspect="1"/>
          </p:cNvPicPr>
          <p:nvPr/>
        </p:nvPicPr>
        <p:blipFill>
          <a:blip r:embed="rId2"/>
          <a:srcRect l="13"/>
          <a:stretch>
            <a:fillRect/>
          </a:stretch>
        </p:blipFill>
        <p:spPr>
          <a:xfrm>
            <a:off x="4572001" y="1"/>
            <a:ext cx="4577119" cy="6858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71352" y="350196"/>
            <a:ext cx="3485179" cy="1624520"/>
          </a:xfrm>
        </p:spPr>
        <p:txBody>
          <a:bodyPr anchor="ctr">
            <a:noAutofit/>
          </a:bodyPr>
          <a:lstStyle/>
          <a:p>
            <a:r>
              <a:rPr lang="en-GB" sz="3500"/>
              <a:t>Barriers Young People Face</a:t>
            </a:r>
          </a:p>
        </p:txBody>
      </p:sp>
      <p:sp>
        <p:nvSpPr>
          <p:cNvPr id="3" name="Content Placeholder 2"/>
          <p:cNvSpPr>
            <a:spLocks noGrp="1"/>
          </p:cNvSpPr>
          <p:nvPr>
            <p:ph idx="1"/>
          </p:nvPr>
        </p:nvSpPr>
        <p:spPr>
          <a:xfrm>
            <a:off x="571352" y="2743200"/>
            <a:ext cx="3485179" cy="3613149"/>
          </a:xfrm>
        </p:spPr>
        <p:txBody>
          <a:bodyPr anchor="ctr">
            <a:normAutofit/>
          </a:bodyPr>
          <a:lstStyle/>
          <a:p>
            <a:r>
              <a:rPr lang="en-GB" sz="1700" dirty="0"/>
              <a:t>Personal – low confidence, mental health</a:t>
            </a:r>
          </a:p>
          <a:p>
            <a:r>
              <a:rPr lang="en-GB" sz="1700" dirty="0"/>
              <a:t>Cultural – people think adults always know best</a:t>
            </a:r>
          </a:p>
          <a:p>
            <a:r>
              <a:rPr lang="en-GB" sz="1700" dirty="0"/>
              <a:t> Structural – rules and systems that don’t listen to young people</a:t>
            </a:r>
          </a:p>
          <a:p>
            <a:endParaRPr lang="en-GB" sz="1700" dirty="0"/>
          </a:p>
          <a:p>
            <a:r>
              <a:rPr lang="en-GB" sz="1700" dirty="0"/>
              <a:t>As youth workers, we challenge these barriers and help young people be heard.</a:t>
            </a:r>
          </a:p>
        </p:txBody>
      </p:sp>
      <p:pic>
        <p:nvPicPr>
          <p:cNvPr id="5" name="Picture 4">
            <a:extLst>
              <a:ext uri="{FF2B5EF4-FFF2-40B4-BE49-F238E27FC236}">
                <a16:creationId xmlns:a16="http://schemas.microsoft.com/office/drawing/2014/main" id="{3B3BDD6E-2D97-3148-4197-1CA01EA4FD1B}"/>
              </a:ext>
            </a:extLst>
          </p:cNvPr>
          <p:cNvPicPr>
            <a:picLocks noChangeAspect="1"/>
          </p:cNvPicPr>
          <p:nvPr/>
        </p:nvPicPr>
        <p:blipFill>
          <a:blip r:embed="rId2"/>
          <a:srcRect l="13"/>
          <a:stretch>
            <a:fillRect/>
          </a:stretch>
        </p:blipFill>
        <p:spPr>
          <a:xfrm>
            <a:off x="4572001" y="1"/>
            <a:ext cx="4577119" cy="68580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71352" y="350196"/>
            <a:ext cx="3485179" cy="1624520"/>
          </a:xfrm>
        </p:spPr>
        <p:txBody>
          <a:bodyPr anchor="ctr">
            <a:noAutofit/>
          </a:bodyPr>
          <a:lstStyle/>
          <a:p>
            <a:r>
              <a:rPr lang="en-GB" sz="3500"/>
              <a:t>Why Advocacy Matters</a:t>
            </a:r>
          </a:p>
        </p:txBody>
      </p:sp>
      <p:sp>
        <p:nvSpPr>
          <p:cNvPr id="3" name="Content Placeholder 2"/>
          <p:cNvSpPr>
            <a:spLocks noGrp="1"/>
          </p:cNvSpPr>
          <p:nvPr>
            <p:ph idx="1"/>
          </p:nvPr>
        </p:nvSpPr>
        <p:spPr>
          <a:xfrm>
            <a:off x="571352" y="2743200"/>
            <a:ext cx="3485179" cy="3613149"/>
          </a:xfrm>
        </p:spPr>
        <p:txBody>
          <a:bodyPr anchor="ctr">
            <a:normAutofit/>
          </a:bodyPr>
          <a:lstStyle/>
          <a:p>
            <a:r>
              <a:rPr lang="en-GB" sz="1700"/>
              <a:t>Advocacy builds confidence, independence, and trust.</a:t>
            </a:r>
          </a:p>
          <a:p>
            <a:endParaRPr lang="en-GB" sz="1700"/>
          </a:p>
          <a:p>
            <a:r>
              <a:rPr lang="en-GB" sz="1700"/>
              <a:t>It helps young people:</a:t>
            </a:r>
          </a:p>
          <a:p>
            <a:r>
              <a:rPr lang="en-GB" sz="1700"/>
              <a:t>Get support</a:t>
            </a:r>
          </a:p>
          <a:p>
            <a:r>
              <a:rPr lang="en-GB" sz="1700"/>
              <a:t>Feel respected</a:t>
            </a:r>
          </a:p>
          <a:p>
            <a:r>
              <a:rPr lang="en-GB" sz="1700"/>
              <a:t>Take part in decisions that affect them</a:t>
            </a:r>
          </a:p>
          <a:p>
            <a:endParaRPr lang="en-GB" sz="1700"/>
          </a:p>
          <a:p>
            <a:r>
              <a:rPr lang="en-GB" sz="1700"/>
              <a:t>Good advocacy leads to better outcomes in education, health, and well-being.</a:t>
            </a:r>
          </a:p>
        </p:txBody>
      </p:sp>
      <p:pic>
        <p:nvPicPr>
          <p:cNvPr id="4" name="Picture 3">
            <a:extLst>
              <a:ext uri="{FF2B5EF4-FFF2-40B4-BE49-F238E27FC236}">
                <a16:creationId xmlns:a16="http://schemas.microsoft.com/office/drawing/2014/main" id="{60348BA2-6CA5-81E0-FA40-4999F7A9034A}"/>
              </a:ext>
            </a:extLst>
          </p:cNvPr>
          <p:cNvPicPr>
            <a:picLocks noChangeAspect="1"/>
          </p:cNvPicPr>
          <p:nvPr/>
        </p:nvPicPr>
        <p:blipFill>
          <a:blip r:embed="rId2"/>
          <a:srcRect l="13"/>
          <a:stretch>
            <a:fillRect/>
          </a:stretch>
        </p:blipFill>
        <p:spPr>
          <a:xfrm>
            <a:off x="4572001" y="1"/>
            <a:ext cx="4577119" cy="6858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2" y="1138266"/>
            <a:ext cx="4343399" cy="1401183"/>
          </a:xfrm>
        </p:spPr>
        <p:txBody>
          <a:bodyPr anchor="t">
            <a:normAutofit fontScale="90000"/>
          </a:bodyPr>
          <a:lstStyle/>
          <a:p>
            <a:r>
              <a:rPr lang="en-GB" sz="2800" dirty="0"/>
              <a:t>Youth work can be a powerful way to advocate for young people.</a:t>
            </a:r>
            <a:br>
              <a:rPr lang="en-GB" sz="2800" dirty="0"/>
            </a:br>
            <a:endParaRPr lang="en-GB" sz="2800" dirty="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7"/>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66673" y="2806567"/>
            <a:ext cx="4914901" cy="4051433"/>
          </a:xfrm>
        </p:spPr>
        <p:txBody>
          <a:bodyPr>
            <a:normAutofit/>
          </a:bodyPr>
          <a:lstStyle/>
          <a:p>
            <a:pPr marL="0" indent="0">
              <a:buNone/>
            </a:pPr>
            <a:r>
              <a:rPr lang="en-GB" sz="2600" dirty="0"/>
              <a:t>We need to:</a:t>
            </a:r>
          </a:p>
          <a:p>
            <a:r>
              <a:rPr lang="en-GB" sz="2600" dirty="0"/>
              <a:t> Know their rights</a:t>
            </a:r>
          </a:p>
          <a:p>
            <a:r>
              <a:rPr lang="en-GB" sz="2600" dirty="0"/>
              <a:t>Build trust</a:t>
            </a:r>
          </a:p>
          <a:p>
            <a:r>
              <a:rPr lang="en-GB" sz="2600" dirty="0"/>
              <a:t> Speak up with and for them</a:t>
            </a:r>
          </a:p>
          <a:p>
            <a:pPr marL="0" indent="0">
              <a:buNone/>
            </a:pPr>
            <a:endParaRPr lang="en-GB" sz="2600" dirty="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1066" y="0"/>
            <a:ext cx="3602935"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 name="Picture 3">
            <a:extLst>
              <a:ext uri="{FF2B5EF4-FFF2-40B4-BE49-F238E27FC236}">
                <a16:creationId xmlns:a16="http://schemas.microsoft.com/office/drawing/2014/main" id="{DA3FDF8F-27F5-F8AD-BDBA-A6B826179166}"/>
              </a:ext>
            </a:extLst>
          </p:cNvPr>
          <p:cNvPicPr>
            <a:picLocks noChangeAspect="1"/>
          </p:cNvPicPr>
          <p:nvPr/>
        </p:nvPicPr>
        <p:blipFill>
          <a:blip r:embed="rId2"/>
          <a:stretch>
            <a:fillRect/>
          </a:stretch>
        </p:blipFill>
        <p:spPr>
          <a:xfrm>
            <a:off x="5022082" y="0"/>
            <a:ext cx="4121919" cy="6858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3B2BD8-2F73-D744-9023-767749C6EAF6}"/>
              </a:ext>
            </a:extLst>
          </p:cNvPr>
          <p:cNvSpPr>
            <a:spLocks noGrp="1"/>
          </p:cNvSpPr>
          <p:nvPr>
            <p:ph idx="1"/>
          </p:nvPr>
        </p:nvSpPr>
        <p:spPr>
          <a:xfrm>
            <a:off x="457200" y="623860"/>
            <a:ext cx="8229600" cy="5319741"/>
          </a:xfrm>
        </p:spPr>
        <p:txBody>
          <a:bodyPr>
            <a:normAutofit fontScale="77500" lnSpcReduction="20000"/>
          </a:bodyPr>
          <a:lstStyle/>
          <a:p>
            <a:pPr marL="0" indent="0">
              <a:buNone/>
            </a:pPr>
            <a:r>
              <a:rPr lang="en-GB" b="1" i="0" u="none" strike="noStrike" dirty="0">
                <a:solidFill>
                  <a:srgbClr val="000000"/>
                </a:solidFill>
                <a:effectLst/>
              </a:rPr>
              <a:t>We need to know their rights</a:t>
            </a:r>
          </a:p>
          <a:p>
            <a:r>
              <a:rPr lang="en-GB" b="0" i="0" u="none" strike="noStrike" dirty="0">
                <a:solidFill>
                  <a:srgbClr val="000000"/>
                </a:solidFill>
                <a:effectLst/>
              </a:rPr>
              <a:t>As youth workers, we must understand young people’s rights, like the right to be heard, be safe, and get an education. Knowing these rights helps us support young people properly and explain what they are entitled to.</a:t>
            </a:r>
          </a:p>
          <a:p>
            <a:pPr marL="0" indent="0">
              <a:buNone/>
            </a:pPr>
            <a:r>
              <a:rPr lang="en-GB" b="1" i="0" u="none" strike="noStrike" dirty="0">
                <a:solidFill>
                  <a:srgbClr val="000000"/>
                </a:solidFill>
                <a:effectLst/>
              </a:rPr>
              <a:t>We need to build trust</a:t>
            </a:r>
          </a:p>
          <a:p>
            <a:r>
              <a:rPr lang="en-GB" b="0" i="0" u="none" strike="noStrike" dirty="0">
                <a:solidFill>
                  <a:srgbClr val="000000"/>
                </a:solidFill>
                <a:effectLst/>
              </a:rPr>
              <a:t>Young people are more likely to open up when they trust us. We build trust by listening, being kind, and making them feel safe and respected. Trust helps us support them better.</a:t>
            </a:r>
          </a:p>
          <a:p>
            <a:pPr marL="0" indent="0">
              <a:buNone/>
            </a:pPr>
            <a:r>
              <a:rPr lang="en-GB" b="1" i="0" u="none" strike="noStrike" dirty="0">
                <a:solidFill>
                  <a:srgbClr val="000000"/>
                </a:solidFill>
                <a:effectLst/>
              </a:rPr>
              <a:t>We need to speak up with and for them</a:t>
            </a:r>
          </a:p>
          <a:p>
            <a:r>
              <a:rPr lang="en-GB" b="0" i="0" u="none" strike="noStrike" dirty="0">
                <a:solidFill>
                  <a:srgbClr val="000000"/>
                </a:solidFill>
                <a:effectLst/>
              </a:rPr>
              <a:t>Sometimes young people can speak up for themselves, and we support them. Other times, they need us to </a:t>
            </a:r>
            <a:r>
              <a:rPr lang="en-GB" sz="4000" b="0" i="0" u="none" strike="noStrike" dirty="0">
                <a:solidFill>
                  <a:srgbClr val="000000"/>
                </a:solidFill>
                <a:effectLst/>
              </a:rPr>
              <a:t>speak</a:t>
            </a:r>
            <a:r>
              <a:rPr lang="en-GB" b="0" i="0" u="none" strike="noStrike" dirty="0">
                <a:solidFill>
                  <a:srgbClr val="000000"/>
                </a:solidFill>
                <a:effectLst/>
              </a:rPr>
              <a:t> for them. Our job is to make sure their voice is heard and their rights are respected</a:t>
            </a:r>
          </a:p>
          <a:p>
            <a:endParaRPr lang="en-US" dirty="0"/>
          </a:p>
        </p:txBody>
      </p:sp>
    </p:spTree>
    <p:extLst>
      <p:ext uri="{BB962C8B-B14F-4D97-AF65-F5344CB8AC3E}">
        <p14:creationId xmlns:p14="http://schemas.microsoft.com/office/powerpoint/2010/main" val="391041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CABAF-37C6-839A-CC59-873151974ADB}"/>
              </a:ext>
            </a:extLst>
          </p:cNvPr>
          <p:cNvSpPr>
            <a:spLocks noGrp="1"/>
          </p:cNvSpPr>
          <p:nvPr>
            <p:ph type="title"/>
          </p:nvPr>
        </p:nvSpPr>
        <p:spPr/>
        <p:txBody>
          <a:bodyPr/>
          <a:lstStyle/>
          <a:p>
            <a:r>
              <a:rPr lang="en-GB" b="1" i="0" u="none" strike="noStrike" dirty="0">
                <a:solidFill>
                  <a:srgbClr val="000000"/>
                </a:solidFill>
                <a:effectLst/>
              </a:rPr>
              <a:t>Barriers to Participation</a:t>
            </a:r>
            <a:endParaRPr lang="en-US" dirty="0"/>
          </a:p>
        </p:txBody>
      </p:sp>
      <p:sp>
        <p:nvSpPr>
          <p:cNvPr id="3" name="Content Placeholder 2">
            <a:extLst>
              <a:ext uri="{FF2B5EF4-FFF2-40B4-BE49-F238E27FC236}">
                <a16:creationId xmlns:a16="http://schemas.microsoft.com/office/drawing/2014/main" id="{18B29F3C-80AA-7990-2938-25981F03693D}"/>
              </a:ext>
            </a:extLst>
          </p:cNvPr>
          <p:cNvSpPr>
            <a:spLocks noGrp="1"/>
          </p:cNvSpPr>
          <p:nvPr>
            <p:ph idx="1"/>
          </p:nvPr>
        </p:nvSpPr>
        <p:spPr>
          <a:xfrm>
            <a:off x="457200" y="1671053"/>
            <a:ext cx="8229600" cy="4272548"/>
          </a:xfrm>
        </p:spPr>
        <p:txBody>
          <a:bodyPr/>
          <a:lstStyle/>
          <a:p>
            <a:pPr marL="0" indent="0">
              <a:buNone/>
            </a:pPr>
            <a:endParaRPr lang="en-GB" b="1" i="0" u="none" strike="noStrike" dirty="0">
              <a:solidFill>
                <a:srgbClr val="000000"/>
              </a:solidFill>
              <a:effectLst/>
            </a:endParaRPr>
          </a:p>
          <a:p>
            <a:r>
              <a:rPr lang="en-GB" b="0" i="0" u="none" strike="noStrike" dirty="0">
                <a:solidFill>
                  <a:srgbClr val="000000"/>
                </a:solidFill>
                <a:effectLst/>
              </a:rPr>
              <a:t>Poverty</a:t>
            </a:r>
          </a:p>
          <a:p>
            <a:r>
              <a:rPr lang="en-GB" b="0" i="0" u="none" strike="noStrike" dirty="0">
                <a:solidFill>
                  <a:srgbClr val="000000"/>
                </a:solidFill>
                <a:effectLst/>
              </a:rPr>
              <a:t>Discrimination</a:t>
            </a:r>
          </a:p>
          <a:p>
            <a:r>
              <a:rPr lang="en-GB" b="0" i="0" u="none" strike="noStrike" dirty="0">
                <a:solidFill>
                  <a:srgbClr val="000000"/>
                </a:solidFill>
                <a:effectLst/>
              </a:rPr>
              <a:t>Racism</a:t>
            </a:r>
          </a:p>
          <a:p>
            <a:r>
              <a:rPr lang="en-GB" b="0" i="0" u="none" strike="noStrike" dirty="0">
                <a:solidFill>
                  <a:srgbClr val="000000"/>
                </a:solidFill>
                <a:effectLst/>
              </a:rPr>
              <a:t>Adult misunderstanding</a:t>
            </a:r>
          </a:p>
          <a:p>
            <a:r>
              <a:rPr lang="en-GB" b="0" i="0" u="none" strike="noStrike" dirty="0">
                <a:solidFill>
                  <a:srgbClr val="000000"/>
                </a:solidFill>
                <a:effectLst/>
              </a:rPr>
              <a:t>Disability</a:t>
            </a:r>
          </a:p>
        </p:txBody>
      </p:sp>
    </p:spTree>
    <p:extLst>
      <p:ext uri="{BB962C8B-B14F-4D97-AF65-F5344CB8AC3E}">
        <p14:creationId xmlns:p14="http://schemas.microsoft.com/office/powerpoint/2010/main" val="3067664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5D377-852D-E824-C6A1-96F299B0461A}"/>
              </a:ext>
            </a:extLst>
          </p:cNvPr>
          <p:cNvSpPr>
            <a:spLocks noGrp="1"/>
          </p:cNvSpPr>
          <p:nvPr>
            <p:ph type="title"/>
          </p:nvPr>
        </p:nvSpPr>
        <p:spPr/>
        <p:txBody>
          <a:bodyPr/>
          <a:lstStyle/>
          <a:p>
            <a:r>
              <a:rPr lang="en-GB" dirty="0"/>
              <a:t>Poverty </a:t>
            </a:r>
            <a:endParaRPr lang="en-US" dirty="0"/>
          </a:p>
        </p:txBody>
      </p:sp>
      <p:sp>
        <p:nvSpPr>
          <p:cNvPr id="3" name="Content Placeholder 2">
            <a:extLst>
              <a:ext uri="{FF2B5EF4-FFF2-40B4-BE49-F238E27FC236}">
                <a16:creationId xmlns:a16="http://schemas.microsoft.com/office/drawing/2014/main" id="{26A315CF-8245-C85E-4CFA-63BBE4510A51}"/>
              </a:ext>
            </a:extLst>
          </p:cNvPr>
          <p:cNvSpPr>
            <a:spLocks noGrp="1"/>
          </p:cNvSpPr>
          <p:nvPr>
            <p:ph idx="1"/>
          </p:nvPr>
        </p:nvSpPr>
        <p:spPr/>
        <p:txBody>
          <a:bodyPr>
            <a:normAutofit fontScale="70000" lnSpcReduction="20000"/>
          </a:bodyPr>
          <a:lstStyle/>
          <a:p>
            <a:pPr marL="0" indent="0">
              <a:buNone/>
            </a:pPr>
            <a:r>
              <a:rPr lang="en-GB" b="1" i="1" u="none" strike="noStrike" dirty="0">
                <a:solidFill>
                  <a:srgbClr val="000000"/>
                </a:solidFill>
                <a:effectLst/>
              </a:rPr>
              <a:t>Poverty can make it hard for young people to take part in youth work.</a:t>
            </a:r>
          </a:p>
          <a:p>
            <a:pPr marL="0" indent="0">
              <a:buNone/>
            </a:pPr>
            <a:endParaRPr lang="en-GB" b="1" i="1" u="none" strike="noStrike" dirty="0">
              <a:solidFill>
                <a:srgbClr val="000000"/>
              </a:solidFill>
              <a:effectLst/>
            </a:endParaRPr>
          </a:p>
          <a:p>
            <a:pPr marL="0" indent="0">
              <a:buNone/>
            </a:pPr>
            <a:r>
              <a:rPr lang="en-GB" b="1" i="0" u="none" strike="noStrike" dirty="0">
                <a:solidFill>
                  <a:srgbClr val="000000"/>
                </a:solidFill>
                <a:effectLst/>
              </a:rPr>
              <a:t>How it affects them:</a:t>
            </a:r>
          </a:p>
          <a:p>
            <a:r>
              <a:rPr lang="en-GB" b="0" i="0" u="none" strike="noStrike" dirty="0">
                <a:solidFill>
                  <a:srgbClr val="000000"/>
                </a:solidFill>
                <a:effectLst/>
              </a:rPr>
              <a:t>They might not have money for </a:t>
            </a:r>
            <a:r>
              <a:rPr lang="en-GB" b="1" i="0" u="none" strike="noStrike" dirty="0">
                <a:solidFill>
                  <a:srgbClr val="000000"/>
                </a:solidFill>
                <a:effectLst/>
              </a:rPr>
              <a:t>bus fares or food</a:t>
            </a:r>
            <a:endParaRPr lang="en-GB" b="0" i="0" u="none" strike="noStrike" dirty="0">
              <a:solidFill>
                <a:srgbClr val="000000"/>
              </a:solidFill>
              <a:effectLst/>
            </a:endParaRPr>
          </a:p>
          <a:p>
            <a:r>
              <a:rPr lang="en-GB" b="0" i="0" u="none" strike="noStrike" dirty="0">
                <a:solidFill>
                  <a:srgbClr val="000000"/>
                </a:solidFill>
                <a:effectLst/>
              </a:rPr>
              <a:t>They may feel </a:t>
            </a:r>
            <a:r>
              <a:rPr lang="en-GB" b="1" i="0" u="none" strike="noStrike" dirty="0">
                <a:solidFill>
                  <a:srgbClr val="000000"/>
                </a:solidFill>
                <a:effectLst/>
              </a:rPr>
              <a:t>embarrassed</a:t>
            </a:r>
            <a:r>
              <a:rPr lang="en-GB" b="0" i="0" u="none" strike="noStrike" dirty="0">
                <a:solidFill>
                  <a:srgbClr val="000000"/>
                </a:solidFill>
                <a:effectLst/>
              </a:rPr>
              <a:t> about their clothes or phone</a:t>
            </a:r>
          </a:p>
          <a:p>
            <a:r>
              <a:rPr lang="en-GB" b="0" i="0" u="none" strike="noStrike" dirty="0">
                <a:solidFill>
                  <a:srgbClr val="000000"/>
                </a:solidFill>
                <a:effectLst/>
              </a:rPr>
              <a:t>They could be </a:t>
            </a:r>
            <a:r>
              <a:rPr lang="en-GB" b="1" i="0" u="none" strike="noStrike" dirty="0">
                <a:solidFill>
                  <a:srgbClr val="000000"/>
                </a:solidFill>
                <a:effectLst/>
              </a:rPr>
              <a:t>caring for family</a:t>
            </a:r>
            <a:r>
              <a:rPr lang="en-GB" b="0" i="0" u="none" strike="noStrike" dirty="0">
                <a:solidFill>
                  <a:srgbClr val="000000"/>
                </a:solidFill>
                <a:effectLst/>
              </a:rPr>
              <a:t> and can’t attend</a:t>
            </a:r>
          </a:p>
          <a:p>
            <a:r>
              <a:rPr lang="en-GB" b="0" i="0" u="none" strike="noStrike" dirty="0">
                <a:solidFill>
                  <a:srgbClr val="000000"/>
                </a:solidFill>
                <a:effectLst/>
              </a:rPr>
              <a:t>They might miss out on </a:t>
            </a:r>
            <a:r>
              <a:rPr lang="en-GB" b="1" i="0" u="none" strike="noStrike" dirty="0">
                <a:solidFill>
                  <a:srgbClr val="000000"/>
                </a:solidFill>
                <a:effectLst/>
              </a:rPr>
              <a:t>online activities</a:t>
            </a:r>
            <a:r>
              <a:rPr lang="en-GB" b="0" i="0" u="none" strike="noStrike" dirty="0">
                <a:solidFill>
                  <a:srgbClr val="000000"/>
                </a:solidFill>
                <a:effectLst/>
              </a:rPr>
              <a:t> if they have no internet</a:t>
            </a:r>
          </a:p>
          <a:p>
            <a:pPr marL="0" indent="0">
              <a:buNone/>
            </a:pPr>
            <a:r>
              <a:rPr lang="en-GB" b="1" i="0" u="none" strike="noStrike" dirty="0">
                <a:solidFill>
                  <a:srgbClr val="000000"/>
                </a:solidFill>
                <a:effectLst/>
              </a:rPr>
              <a:t>What youth workers can do:</a:t>
            </a:r>
          </a:p>
          <a:p>
            <a:r>
              <a:rPr lang="en-GB" b="0" i="0" u="none" strike="noStrike" dirty="0">
                <a:solidFill>
                  <a:srgbClr val="000000"/>
                </a:solidFill>
                <a:effectLst/>
              </a:rPr>
              <a:t>Offer </a:t>
            </a:r>
            <a:r>
              <a:rPr lang="en-GB" b="1" i="0" u="none" strike="noStrike" dirty="0">
                <a:solidFill>
                  <a:srgbClr val="000000"/>
                </a:solidFill>
                <a:effectLst/>
              </a:rPr>
              <a:t>free sessions, snacks, and travel help</a:t>
            </a:r>
            <a:endParaRPr lang="en-GB" b="0" i="0" u="none" strike="noStrike" dirty="0">
              <a:solidFill>
                <a:srgbClr val="000000"/>
              </a:solidFill>
              <a:effectLst/>
            </a:endParaRPr>
          </a:p>
          <a:p>
            <a:r>
              <a:rPr lang="en-GB" b="0" i="0" u="none" strike="noStrike" dirty="0">
                <a:solidFill>
                  <a:srgbClr val="000000"/>
                </a:solidFill>
                <a:effectLst/>
              </a:rPr>
              <a:t>Make sure the space feels </a:t>
            </a:r>
            <a:r>
              <a:rPr lang="en-GB" b="1" i="0" u="none" strike="noStrike" dirty="0">
                <a:solidFill>
                  <a:srgbClr val="000000"/>
                </a:solidFill>
                <a:effectLst/>
              </a:rPr>
              <a:t>welcoming and safe</a:t>
            </a:r>
            <a:endParaRPr lang="en-GB" b="0" i="0" u="none" strike="noStrike" dirty="0">
              <a:solidFill>
                <a:srgbClr val="000000"/>
              </a:solidFill>
              <a:effectLst/>
            </a:endParaRPr>
          </a:p>
          <a:p>
            <a:r>
              <a:rPr lang="en-GB" b="0" i="0" u="none" strike="noStrike" dirty="0">
                <a:solidFill>
                  <a:srgbClr val="000000"/>
                </a:solidFill>
                <a:effectLst/>
              </a:rPr>
              <a:t>Listen and give young people a </a:t>
            </a:r>
            <a:r>
              <a:rPr lang="en-GB" b="1" i="0" u="none" strike="noStrike" dirty="0">
                <a:solidFill>
                  <a:srgbClr val="000000"/>
                </a:solidFill>
                <a:effectLst/>
              </a:rPr>
              <a:t>voice</a:t>
            </a:r>
            <a:endParaRPr lang="en-GB" b="0" i="0" u="none" strike="noStrike" dirty="0">
              <a:solidFill>
                <a:srgbClr val="000000"/>
              </a:solidFill>
              <a:effectLst/>
            </a:endParaRPr>
          </a:p>
          <a:p>
            <a:r>
              <a:rPr lang="en-GB" b="0" i="0" u="none" strike="noStrike" dirty="0">
                <a:solidFill>
                  <a:srgbClr val="000000"/>
                </a:solidFill>
                <a:effectLst/>
              </a:rPr>
              <a:t>Help connect them to </a:t>
            </a:r>
            <a:r>
              <a:rPr lang="en-GB" b="1" i="0" u="none" strike="noStrike" dirty="0">
                <a:solidFill>
                  <a:srgbClr val="000000"/>
                </a:solidFill>
                <a:effectLst/>
              </a:rPr>
              <a:t>extra support</a:t>
            </a:r>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2306040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20529-3614-4244-B097-8607FC613AB8}"/>
              </a:ext>
            </a:extLst>
          </p:cNvPr>
          <p:cNvSpPr>
            <a:spLocks noGrp="1"/>
          </p:cNvSpPr>
          <p:nvPr>
            <p:ph type="title"/>
          </p:nvPr>
        </p:nvSpPr>
        <p:spPr/>
        <p:txBody>
          <a:bodyPr/>
          <a:lstStyle/>
          <a:p>
            <a:r>
              <a:rPr lang="en-GB" dirty="0"/>
              <a:t>Racism </a:t>
            </a:r>
            <a:endParaRPr lang="en-US" dirty="0"/>
          </a:p>
        </p:txBody>
      </p:sp>
      <p:sp>
        <p:nvSpPr>
          <p:cNvPr id="3" name="Content Placeholder 2">
            <a:extLst>
              <a:ext uri="{FF2B5EF4-FFF2-40B4-BE49-F238E27FC236}">
                <a16:creationId xmlns:a16="http://schemas.microsoft.com/office/drawing/2014/main" id="{738BB2AA-5A54-3ED2-00D2-33A5EBC4BD34}"/>
              </a:ext>
            </a:extLst>
          </p:cNvPr>
          <p:cNvSpPr>
            <a:spLocks noGrp="1"/>
          </p:cNvSpPr>
          <p:nvPr>
            <p:ph idx="1"/>
          </p:nvPr>
        </p:nvSpPr>
        <p:spPr/>
        <p:txBody>
          <a:bodyPr>
            <a:normAutofit fontScale="70000" lnSpcReduction="20000"/>
          </a:bodyPr>
          <a:lstStyle/>
          <a:p>
            <a:pPr marL="0" indent="0">
              <a:buNone/>
            </a:pPr>
            <a:r>
              <a:rPr lang="en-GB" b="1" i="1" u="none" strike="noStrike" dirty="0">
                <a:solidFill>
                  <a:srgbClr val="000000"/>
                </a:solidFill>
                <a:effectLst/>
              </a:rPr>
              <a:t>Racism </a:t>
            </a:r>
            <a:r>
              <a:rPr lang="en-GB" i="1" u="none" strike="noStrike" dirty="0">
                <a:solidFill>
                  <a:srgbClr val="000000"/>
                </a:solidFill>
                <a:effectLst/>
              </a:rPr>
              <a:t>is when someone is treated unfairly because of their skin colour or background</a:t>
            </a:r>
            <a:r>
              <a:rPr lang="en-GB" i="0" u="none" strike="noStrike" dirty="0">
                <a:solidFill>
                  <a:srgbClr val="000000"/>
                </a:solidFill>
                <a:effectLst/>
              </a:rPr>
              <a:t>.</a:t>
            </a:r>
          </a:p>
          <a:p>
            <a:pPr marL="0" indent="0">
              <a:buNone/>
            </a:pPr>
            <a:endParaRPr lang="en-GB" b="0" i="0" u="none" strike="noStrike" dirty="0">
              <a:solidFill>
                <a:srgbClr val="000000"/>
              </a:solidFill>
              <a:effectLst/>
            </a:endParaRPr>
          </a:p>
          <a:p>
            <a:pPr marL="0" indent="0">
              <a:buNone/>
            </a:pPr>
            <a:r>
              <a:rPr lang="en-GB" b="1" i="0" u="none" strike="noStrike" dirty="0">
                <a:solidFill>
                  <a:srgbClr val="000000"/>
                </a:solidFill>
                <a:effectLst/>
              </a:rPr>
              <a:t>How it affects young people:</a:t>
            </a:r>
          </a:p>
          <a:p>
            <a:r>
              <a:rPr lang="en-GB" b="0" i="0" u="none" strike="noStrike" dirty="0">
                <a:solidFill>
                  <a:srgbClr val="000000"/>
                </a:solidFill>
                <a:effectLst/>
              </a:rPr>
              <a:t>They might feel </a:t>
            </a:r>
            <a:r>
              <a:rPr lang="en-GB" b="1" i="0" u="none" strike="noStrike" dirty="0">
                <a:solidFill>
                  <a:srgbClr val="000000"/>
                </a:solidFill>
                <a:effectLst/>
              </a:rPr>
              <a:t>unwelcome or judged</a:t>
            </a:r>
            <a:endParaRPr lang="en-GB" b="0" i="0" u="none" strike="noStrike" dirty="0">
              <a:solidFill>
                <a:srgbClr val="000000"/>
              </a:solidFill>
              <a:effectLst/>
            </a:endParaRPr>
          </a:p>
          <a:p>
            <a:r>
              <a:rPr lang="en-GB" b="0" i="0" u="none" strike="noStrike" dirty="0">
                <a:solidFill>
                  <a:srgbClr val="000000"/>
                </a:solidFill>
                <a:effectLst/>
              </a:rPr>
              <a:t>They may </a:t>
            </a:r>
            <a:r>
              <a:rPr lang="en-GB" b="1" i="0" u="none" strike="noStrike" dirty="0">
                <a:solidFill>
                  <a:srgbClr val="000000"/>
                </a:solidFill>
                <a:effectLst/>
              </a:rPr>
              <a:t>not join in</a:t>
            </a:r>
            <a:r>
              <a:rPr lang="en-GB" b="0" i="0" u="none" strike="noStrike" dirty="0">
                <a:solidFill>
                  <a:srgbClr val="000000"/>
                </a:solidFill>
                <a:effectLst/>
              </a:rPr>
              <a:t> with activities</a:t>
            </a:r>
          </a:p>
          <a:p>
            <a:r>
              <a:rPr lang="en-GB" b="0" i="0" u="none" strike="noStrike" dirty="0">
                <a:solidFill>
                  <a:srgbClr val="000000"/>
                </a:solidFill>
                <a:effectLst/>
              </a:rPr>
              <a:t>It can make them feel </a:t>
            </a:r>
            <a:r>
              <a:rPr lang="en-GB" b="1" i="0" u="none" strike="noStrike" dirty="0">
                <a:solidFill>
                  <a:srgbClr val="000000"/>
                </a:solidFill>
                <a:effectLst/>
              </a:rPr>
              <a:t>less confident</a:t>
            </a:r>
            <a:endParaRPr lang="en-GB" b="0" i="0" u="none" strike="noStrike" dirty="0">
              <a:solidFill>
                <a:srgbClr val="000000"/>
              </a:solidFill>
              <a:effectLst/>
            </a:endParaRPr>
          </a:p>
          <a:p>
            <a:r>
              <a:rPr lang="en-GB" b="0" i="0" u="none" strike="noStrike" dirty="0">
                <a:solidFill>
                  <a:srgbClr val="000000"/>
                </a:solidFill>
                <a:effectLst/>
              </a:rPr>
              <a:t>They may feel their </a:t>
            </a:r>
            <a:r>
              <a:rPr lang="en-GB" b="1" i="0" u="none" strike="noStrike" dirty="0">
                <a:solidFill>
                  <a:srgbClr val="000000"/>
                </a:solidFill>
                <a:effectLst/>
              </a:rPr>
              <a:t>voice doesn’t matter</a:t>
            </a:r>
            <a:endParaRPr lang="en-GB" b="0" i="0" u="none" strike="noStrike" dirty="0">
              <a:solidFill>
                <a:srgbClr val="000000"/>
              </a:solidFill>
              <a:effectLst/>
            </a:endParaRPr>
          </a:p>
          <a:p>
            <a:pPr marL="0" indent="0">
              <a:buNone/>
            </a:pPr>
            <a:r>
              <a:rPr lang="en-GB" b="1" i="0" u="none" strike="noStrike" dirty="0">
                <a:solidFill>
                  <a:srgbClr val="000000"/>
                </a:solidFill>
                <a:effectLst/>
              </a:rPr>
              <a:t>What youth workers can do:</a:t>
            </a:r>
          </a:p>
          <a:p>
            <a:r>
              <a:rPr lang="en-GB" b="1" i="0" u="none" strike="noStrike" dirty="0">
                <a:solidFill>
                  <a:srgbClr val="000000"/>
                </a:solidFill>
                <a:effectLst/>
              </a:rPr>
              <a:t>Speak up</a:t>
            </a:r>
            <a:r>
              <a:rPr lang="en-GB" b="0" i="0" u="none" strike="noStrike" dirty="0">
                <a:solidFill>
                  <a:srgbClr val="000000"/>
                </a:solidFill>
                <a:effectLst/>
              </a:rPr>
              <a:t> when we see racism</a:t>
            </a:r>
          </a:p>
          <a:p>
            <a:r>
              <a:rPr lang="en-GB" b="0" i="0" u="none" strike="noStrike" dirty="0">
                <a:solidFill>
                  <a:srgbClr val="000000"/>
                </a:solidFill>
                <a:effectLst/>
              </a:rPr>
              <a:t>Make everyone feel </a:t>
            </a:r>
            <a:r>
              <a:rPr lang="en-GB" b="1" i="0" u="none" strike="noStrike" dirty="0">
                <a:solidFill>
                  <a:srgbClr val="000000"/>
                </a:solidFill>
                <a:effectLst/>
              </a:rPr>
              <a:t>safe and accepted</a:t>
            </a:r>
            <a:endParaRPr lang="en-GB" b="0" i="0" u="none" strike="noStrike" dirty="0">
              <a:solidFill>
                <a:srgbClr val="000000"/>
              </a:solidFill>
              <a:effectLst/>
            </a:endParaRPr>
          </a:p>
          <a:p>
            <a:r>
              <a:rPr lang="en-GB" b="1" i="0" u="none" strike="noStrike" dirty="0">
                <a:solidFill>
                  <a:srgbClr val="000000"/>
                </a:solidFill>
                <a:effectLst/>
              </a:rPr>
              <a:t>Celebrate different cultures</a:t>
            </a:r>
            <a:endParaRPr lang="en-GB" b="0" i="0" u="none" strike="noStrike" dirty="0">
              <a:solidFill>
                <a:srgbClr val="000000"/>
              </a:solidFill>
              <a:effectLst/>
            </a:endParaRPr>
          </a:p>
          <a:p>
            <a:r>
              <a:rPr lang="en-GB" b="1" i="0" u="none" strike="noStrike" dirty="0">
                <a:solidFill>
                  <a:srgbClr val="000000"/>
                </a:solidFill>
                <a:effectLst/>
              </a:rPr>
              <a:t>Listen to all young people</a:t>
            </a:r>
            <a:r>
              <a:rPr lang="en-GB" b="0" i="0" u="none" strike="noStrike" dirty="0">
                <a:solidFill>
                  <a:srgbClr val="000000"/>
                </a:solidFill>
                <a:effectLst/>
              </a:rPr>
              <a:t> and treat them fairly</a:t>
            </a:r>
          </a:p>
          <a:p>
            <a:endParaRPr lang="en-US" dirty="0"/>
          </a:p>
        </p:txBody>
      </p:sp>
    </p:spTree>
    <p:extLst>
      <p:ext uri="{BB962C8B-B14F-4D97-AF65-F5344CB8AC3E}">
        <p14:creationId xmlns:p14="http://schemas.microsoft.com/office/powerpoint/2010/main" val="1349889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3DB9-917F-0B96-7F58-56044B2462A4}"/>
              </a:ext>
            </a:extLst>
          </p:cNvPr>
          <p:cNvSpPr>
            <a:spLocks noGrp="1"/>
          </p:cNvSpPr>
          <p:nvPr>
            <p:ph type="title"/>
          </p:nvPr>
        </p:nvSpPr>
        <p:spPr>
          <a:xfrm>
            <a:off x="646586" y="152538"/>
            <a:ext cx="8229600" cy="1143000"/>
          </a:xfrm>
        </p:spPr>
        <p:txBody>
          <a:bodyPr/>
          <a:lstStyle/>
          <a:p>
            <a:r>
              <a:rPr lang="en-GB" dirty="0"/>
              <a:t>Discrimination</a:t>
            </a:r>
            <a:endParaRPr lang="en-US" dirty="0"/>
          </a:p>
        </p:txBody>
      </p:sp>
      <p:sp>
        <p:nvSpPr>
          <p:cNvPr id="3" name="Content Placeholder 2">
            <a:extLst>
              <a:ext uri="{FF2B5EF4-FFF2-40B4-BE49-F238E27FC236}">
                <a16:creationId xmlns:a16="http://schemas.microsoft.com/office/drawing/2014/main" id="{FD7F42FB-DF9A-7F4A-DDF6-C0A8ED69F144}"/>
              </a:ext>
            </a:extLst>
          </p:cNvPr>
          <p:cNvSpPr>
            <a:spLocks noGrp="1"/>
          </p:cNvSpPr>
          <p:nvPr>
            <p:ph idx="1"/>
          </p:nvPr>
        </p:nvSpPr>
        <p:spPr/>
        <p:txBody>
          <a:bodyPr>
            <a:normAutofit fontScale="70000" lnSpcReduction="20000"/>
          </a:bodyPr>
          <a:lstStyle/>
          <a:p>
            <a:pPr marL="0" indent="0">
              <a:buNone/>
            </a:pPr>
            <a:r>
              <a:rPr lang="en-GB" b="1" i="1" u="none" strike="noStrike" dirty="0">
                <a:solidFill>
                  <a:srgbClr val="000000"/>
                </a:solidFill>
                <a:effectLst/>
              </a:rPr>
              <a:t>Discrimination</a:t>
            </a:r>
            <a:r>
              <a:rPr lang="en-GB" b="0" i="1" u="none" strike="noStrike" dirty="0">
                <a:solidFill>
                  <a:srgbClr val="000000"/>
                </a:solidFill>
                <a:effectLst/>
              </a:rPr>
              <a:t> happens when someone is treated unfairly because of who they are — like their race, gender, disability, religion, or sexuality.</a:t>
            </a:r>
          </a:p>
          <a:p>
            <a:pPr marL="0" indent="0">
              <a:buNone/>
            </a:pPr>
            <a:endParaRPr lang="en-GB" b="0" i="0" u="none" strike="noStrike" dirty="0">
              <a:solidFill>
                <a:srgbClr val="000000"/>
              </a:solidFill>
              <a:effectLst/>
            </a:endParaRPr>
          </a:p>
          <a:p>
            <a:pPr marL="0" indent="0">
              <a:buNone/>
            </a:pPr>
            <a:r>
              <a:rPr lang="en-GB" b="1" i="0" u="none" strike="noStrike" dirty="0">
                <a:solidFill>
                  <a:srgbClr val="000000"/>
                </a:solidFill>
                <a:effectLst/>
              </a:rPr>
              <a:t>How it affects young people:</a:t>
            </a:r>
          </a:p>
          <a:p>
            <a:r>
              <a:rPr lang="en-GB" b="0" i="0" u="none" strike="noStrike" dirty="0">
                <a:solidFill>
                  <a:srgbClr val="000000"/>
                </a:solidFill>
                <a:effectLst/>
              </a:rPr>
              <a:t>They may feel </a:t>
            </a:r>
            <a:r>
              <a:rPr lang="en-GB" b="1" i="0" u="none" strike="noStrike" dirty="0">
                <a:solidFill>
                  <a:srgbClr val="000000"/>
                </a:solidFill>
                <a:effectLst/>
              </a:rPr>
              <a:t>excluded or unsafe</a:t>
            </a:r>
            <a:r>
              <a:rPr lang="en-GB" b="0" i="0" u="none" strike="noStrike" dirty="0">
                <a:solidFill>
                  <a:srgbClr val="000000"/>
                </a:solidFill>
                <a:effectLst/>
              </a:rPr>
              <a:t> in certain spaces</a:t>
            </a:r>
          </a:p>
          <a:p>
            <a:r>
              <a:rPr lang="en-GB" b="0" i="0" u="none" strike="noStrike" dirty="0">
                <a:solidFill>
                  <a:srgbClr val="000000"/>
                </a:solidFill>
                <a:effectLst/>
              </a:rPr>
              <a:t>They might stop attending due to </a:t>
            </a:r>
            <a:r>
              <a:rPr lang="en-GB" b="1" i="0" u="none" strike="noStrike" dirty="0">
                <a:solidFill>
                  <a:srgbClr val="000000"/>
                </a:solidFill>
                <a:effectLst/>
              </a:rPr>
              <a:t>bullying or judgement</a:t>
            </a:r>
            <a:endParaRPr lang="en-GB" b="0" i="0" u="none" strike="noStrike" dirty="0">
              <a:solidFill>
                <a:srgbClr val="000000"/>
              </a:solidFill>
              <a:effectLst/>
            </a:endParaRPr>
          </a:p>
          <a:p>
            <a:r>
              <a:rPr lang="en-GB" b="0" i="0" u="none" strike="noStrike" dirty="0">
                <a:solidFill>
                  <a:srgbClr val="000000"/>
                </a:solidFill>
                <a:effectLst/>
              </a:rPr>
              <a:t>They may not feel </a:t>
            </a:r>
            <a:r>
              <a:rPr lang="en-GB" b="1" i="0" u="none" strike="noStrike" dirty="0">
                <a:solidFill>
                  <a:srgbClr val="000000"/>
                </a:solidFill>
                <a:effectLst/>
              </a:rPr>
              <a:t>listened to or respected</a:t>
            </a:r>
            <a:endParaRPr lang="en-GB" b="0" i="0" u="none" strike="noStrike" dirty="0">
              <a:solidFill>
                <a:srgbClr val="000000"/>
              </a:solidFill>
              <a:effectLst/>
            </a:endParaRPr>
          </a:p>
          <a:p>
            <a:r>
              <a:rPr lang="en-GB" b="0" i="0" u="none" strike="noStrike" dirty="0">
                <a:solidFill>
                  <a:srgbClr val="000000"/>
                </a:solidFill>
                <a:effectLst/>
              </a:rPr>
              <a:t>It can affect their </a:t>
            </a:r>
            <a:r>
              <a:rPr lang="en-GB" b="1" i="0" u="none" strike="noStrike" dirty="0">
                <a:solidFill>
                  <a:srgbClr val="000000"/>
                </a:solidFill>
                <a:effectLst/>
              </a:rPr>
              <a:t>confidence and mental health</a:t>
            </a:r>
            <a:endParaRPr lang="en-GB" b="0" i="0" u="none" strike="noStrike" dirty="0">
              <a:solidFill>
                <a:srgbClr val="000000"/>
              </a:solidFill>
              <a:effectLst/>
            </a:endParaRPr>
          </a:p>
          <a:p>
            <a:pPr marL="0" indent="0">
              <a:buNone/>
            </a:pPr>
            <a:r>
              <a:rPr lang="en-GB" b="1" i="0" u="none" strike="noStrike" dirty="0">
                <a:solidFill>
                  <a:srgbClr val="000000"/>
                </a:solidFill>
                <a:effectLst/>
              </a:rPr>
              <a:t>What youth workers can do:</a:t>
            </a:r>
          </a:p>
          <a:p>
            <a:r>
              <a:rPr lang="en-GB" b="0" i="0" u="none" strike="noStrike" dirty="0">
                <a:solidFill>
                  <a:srgbClr val="000000"/>
                </a:solidFill>
                <a:effectLst/>
              </a:rPr>
              <a:t>Create a space that is </a:t>
            </a:r>
            <a:r>
              <a:rPr lang="en-GB" b="1" i="0" u="none" strike="noStrike" dirty="0">
                <a:solidFill>
                  <a:srgbClr val="000000"/>
                </a:solidFill>
                <a:effectLst/>
              </a:rPr>
              <a:t>inclusive, diverse, and respectful</a:t>
            </a:r>
            <a:endParaRPr lang="en-GB" b="0" i="0" u="none" strike="noStrike" dirty="0">
              <a:solidFill>
                <a:srgbClr val="000000"/>
              </a:solidFill>
              <a:effectLst/>
            </a:endParaRPr>
          </a:p>
          <a:p>
            <a:r>
              <a:rPr lang="en-GB" b="1" i="0" u="none" strike="noStrike" dirty="0">
                <a:solidFill>
                  <a:srgbClr val="000000"/>
                </a:solidFill>
                <a:effectLst/>
              </a:rPr>
              <a:t>Challenge discrimination</a:t>
            </a:r>
            <a:r>
              <a:rPr lang="en-GB" b="0" i="0" u="none" strike="noStrike" dirty="0">
                <a:solidFill>
                  <a:srgbClr val="000000"/>
                </a:solidFill>
                <a:effectLst/>
              </a:rPr>
              <a:t> when it happens</a:t>
            </a:r>
          </a:p>
          <a:p>
            <a:r>
              <a:rPr lang="en-GB" b="0" i="0" u="none" strike="noStrike" dirty="0">
                <a:solidFill>
                  <a:srgbClr val="000000"/>
                </a:solidFill>
                <a:effectLst/>
              </a:rPr>
              <a:t>Make sure everyone’s voice is </a:t>
            </a:r>
            <a:r>
              <a:rPr lang="en-GB" b="1" i="0" u="none" strike="noStrike" dirty="0">
                <a:solidFill>
                  <a:srgbClr val="000000"/>
                </a:solidFill>
                <a:effectLst/>
              </a:rPr>
              <a:t>valued equally</a:t>
            </a:r>
            <a:endParaRPr lang="en-GB" b="0" i="0" u="none" strike="noStrike" dirty="0">
              <a:solidFill>
                <a:srgbClr val="000000"/>
              </a:solidFill>
              <a:effectLst/>
            </a:endParaRPr>
          </a:p>
          <a:p>
            <a:r>
              <a:rPr lang="en-GB" b="0" i="0" u="none" strike="noStrike" dirty="0">
                <a:solidFill>
                  <a:srgbClr val="000000"/>
                </a:solidFill>
                <a:effectLst/>
              </a:rPr>
              <a:t>Teach young people about </a:t>
            </a:r>
            <a:r>
              <a:rPr lang="en-GB" b="1" i="0" u="none" strike="noStrike" dirty="0">
                <a:solidFill>
                  <a:srgbClr val="000000"/>
                </a:solidFill>
                <a:effectLst/>
              </a:rPr>
              <a:t>equality and respect</a:t>
            </a:r>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900302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03DF2-9EF9-C9F4-62CB-525D74809F46}"/>
              </a:ext>
            </a:extLst>
          </p:cNvPr>
          <p:cNvSpPr>
            <a:spLocks noGrp="1"/>
          </p:cNvSpPr>
          <p:nvPr>
            <p:ph type="title"/>
          </p:nvPr>
        </p:nvSpPr>
        <p:spPr/>
        <p:txBody>
          <a:bodyPr/>
          <a:lstStyle/>
          <a:p>
            <a:r>
              <a:rPr lang="en-GB" dirty="0"/>
              <a:t>Adult Misunderstanding </a:t>
            </a:r>
            <a:endParaRPr lang="en-US" dirty="0"/>
          </a:p>
        </p:txBody>
      </p:sp>
      <p:sp>
        <p:nvSpPr>
          <p:cNvPr id="3" name="Content Placeholder 2">
            <a:extLst>
              <a:ext uri="{FF2B5EF4-FFF2-40B4-BE49-F238E27FC236}">
                <a16:creationId xmlns:a16="http://schemas.microsoft.com/office/drawing/2014/main" id="{0DA76F9A-5FCC-BF19-28F6-B34400446438}"/>
              </a:ext>
            </a:extLst>
          </p:cNvPr>
          <p:cNvSpPr>
            <a:spLocks noGrp="1"/>
          </p:cNvSpPr>
          <p:nvPr>
            <p:ph idx="1"/>
          </p:nvPr>
        </p:nvSpPr>
        <p:spPr/>
        <p:txBody>
          <a:bodyPr>
            <a:normAutofit fontScale="70000" lnSpcReduction="20000"/>
          </a:bodyPr>
          <a:lstStyle/>
          <a:p>
            <a:pPr marL="0" indent="0">
              <a:buNone/>
            </a:pPr>
            <a:r>
              <a:rPr lang="en-GB" b="1" i="1" u="none" strike="noStrike" dirty="0">
                <a:solidFill>
                  <a:srgbClr val="000000"/>
                </a:solidFill>
                <a:effectLst/>
              </a:rPr>
              <a:t>Sometimes adults </a:t>
            </a:r>
            <a:r>
              <a:rPr lang="en-GB" i="1" u="none" strike="noStrike" dirty="0">
                <a:solidFill>
                  <a:srgbClr val="000000"/>
                </a:solidFill>
                <a:effectLst/>
              </a:rPr>
              <a:t>don’t understand how young people feel or what they need.</a:t>
            </a:r>
          </a:p>
          <a:p>
            <a:pPr marL="0" indent="0">
              <a:buNone/>
            </a:pPr>
            <a:endParaRPr lang="en-GB" b="1" i="1" u="none" strike="noStrike" dirty="0">
              <a:solidFill>
                <a:srgbClr val="000000"/>
              </a:solidFill>
              <a:effectLst/>
            </a:endParaRPr>
          </a:p>
          <a:p>
            <a:pPr marL="0" indent="0">
              <a:buNone/>
            </a:pPr>
            <a:r>
              <a:rPr lang="en-GB" b="1" i="0" u="none" strike="noStrike" dirty="0">
                <a:solidFill>
                  <a:srgbClr val="000000"/>
                </a:solidFill>
                <a:effectLst/>
              </a:rPr>
              <a:t>How it affects young people:</a:t>
            </a:r>
          </a:p>
          <a:p>
            <a:r>
              <a:rPr lang="en-GB" b="0" i="0" u="none" strike="noStrike" dirty="0">
                <a:solidFill>
                  <a:srgbClr val="000000"/>
                </a:solidFill>
                <a:effectLst/>
              </a:rPr>
              <a:t>They feel </a:t>
            </a:r>
            <a:r>
              <a:rPr lang="en-GB" b="1" i="0" u="none" strike="noStrike" dirty="0">
                <a:solidFill>
                  <a:srgbClr val="000000"/>
                </a:solidFill>
                <a:effectLst/>
              </a:rPr>
              <a:t>ignored or not listened to</a:t>
            </a:r>
            <a:endParaRPr lang="en-GB" b="0" i="0" u="none" strike="noStrike" dirty="0">
              <a:solidFill>
                <a:srgbClr val="000000"/>
              </a:solidFill>
              <a:effectLst/>
            </a:endParaRPr>
          </a:p>
          <a:p>
            <a:r>
              <a:rPr lang="en-GB" b="0" i="0" u="none" strike="noStrike" dirty="0">
                <a:solidFill>
                  <a:srgbClr val="000000"/>
                </a:solidFill>
                <a:effectLst/>
              </a:rPr>
              <a:t>They stop </a:t>
            </a:r>
            <a:r>
              <a:rPr lang="en-GB" b="1" i="0" u="none" strike="noStrike" dirty="0">
                <a:solidFill>
                  <a:srgbClr val="000000"/>
                </a:solidFill>
                <a:effectLst/>
              </a:rPr>
              <a:t>sharing their views</a:t>
            </a:r>
            <a:endParaRPr lang="en-GB" b="0" i="0" u="none" strike="noStrike" dirty="0">
              <a:solidFill>
                <a:srgbClr val="000000"/>
              </a:solidFill>
              <a:effectLst/>
            </a:endParaRPr>
          </a:p>
          <a:p>
            <a:r>
              <a:rPr lang="en-GB" b="0" i="0" u="none" strike="noStrike" dirty="0">
                <a:solidFill>
                  <a:srgbClr val="000000"/>
                </a:solidFill>
                <a:effectLst/>
              </a:rPr>
              <a:t>It can lead to </a:t>
            </a:r>
            <a:r>
              <a:rPr lang="en-GB" b="1" i="0" u="none" strike="noStrike" dirty="0">
                <a:solidFill>
                  <a:srgbClr val="000000"/>
                </a:solidFill>
                <a:effectLst/>
              </a:rPr>
              <a:t>frustration</a:t>
            </a:r>
            <a:endParaRPr lang="en-GB" b="0" i="0" u="none" strike="noStrike" dirty="0">
              <a:solidFill>
                <a:srgbClr val="000000"/>
              </a:solidFill>
              <a:effectLst/>
            </a:endParaRPr>
          </a:p>
          <a:p>
            <a:r>
              <a:rPr lang="en-GB" b="0" i="0" u="none" strike="noStrike" dirty="0">
                <a:solidFill>
                  <a:srgbClr val="000000"/>
                </a:solidFill>
                <a:effectLst/>
              </a:rPr>
              <a:t>Adults make choices </a:t>
            </a:r>
            <a:r>
              <a:rPr lang="en-GB" b="1" i="0" u="none" strike="noStrike" dirty="0">
                <a:solidFill>
                  <a:srgbClr val="000000"/>
                </a:solidFill>
                <a:effectLst/>
              </a:rPr>
              <a:t>without asking them</a:t>
            </a:r>
            <a:endParaRPr lang="en-GB" b="0" i="0" u="none" strike="noStrike" dirty="0">
              <a:solidFill>
                <a:srgbClr val="000000"/>
              </a:solidFill>
              <a:effectLst/>
            </a:endParaRPr>
          </a:p>
          <a:p>
            <a:pPr marL="0" indent="0">
              <a:buNone/>
            </a:pPr>
            <a:r>
              <a:rPr lang="en-GB" b="1" i="0" u="none" strike="noStrike" dirty="0">
                <a:solidFill>
                  <a:srgbClr val="000000"/>
                </a:solidFill>
                <a:effectLst/>
              </a:rPr>
              <a:t>What youth workers can do:</a:t>
            </a:r>
          </a:p>
          <a:p>
            <a:r>
              <a:rPr lang="en-GB" b="1" i="0" u="none" strike="noStrike" dirty="0">
                <a:solidFill>
                  <a:srgbClr val="000000"/>
                </a:solidFill>
                <a:effectLst/>
              </a:rPr>
              <a:t>Listen properly</a:t>
            </a:r>
            <a:r>
              <a:rPr lang="en-GB" b="0" i="0" u="none" strike="noStrike" dirty="0">
                <a:solidFill>
                  <a:srgbClr val="000000"/>
                </a:solidFill>
                <a:effectLst/>
              </a:rPr>
              <a:t> to young people</a:t>
            </a:r>
          </a:p>
          <a:p>
            <a:r>
              <a:rPr lang="en-GB" b="0" i="0" u="none" strike="noStrike" dirty="0">
                <a:solidFill>
                  <a:srgbClr val="000000"/>
                </a:solidFill>
                <a:effectLst/>
              </a:rPr>
              <a:t>Show we </a:t>
            </a:r>
            <a:r>
              <a:rPr lang="en-GB" b="1" i="0" u="none" strike="noStrike" dirty="0">
                <a:solidFill>
                  <a:srgbClr val="000000"/>
                </a:solidFill>
                <a:effectLst/>
              </a:rPr>
              <a:t>care about their opinions</a:t>
            </a:r>
            <a:endParaRPr lang="en-GB" b="0" i="0" u="none" strike="noStrike" dirty="0">
              <a:solidFill>
                <a:srgbClr val="000000"/>
              </a:solidFill>
              <a:effectLst/>
            </a:endParaRPr>
          </a:p>
          <a:p>
            <a:r>
              <a:rPr lang="en-GB" b="1" i="0" u="none" strike="noStrike" dirty="0">
                <a:solidFill>
                  <a:srgbClr val="000000"/>
                </a:solidFill>
                <a:effectLst/>
              </a:rPr>
              <a:t>Involve them</a:t>
            </a:r>
            <a:r>
              <a:rPr lang="en-GB" b="0" i="0" u="none" strike="noStrike" dirty="0">
                <a:solidFill>
                  <a:srgbClr val="000000"/>
                </a:solidFill>
                <a:effectLst/>
              </a:rPr>
              <a:t> in decisions</a:t>
            </a:r>
          </a:p>
          <a:p>
            <a:r>
              <a:rPr lang="en-GB" b="0" i="0" u="none" strike="noStrike" dirty="0">
                <a:solidFill>
                  <a:srgbClr val="000000"/>
                </a:solidFill>
                <a:effectLst/>
              </a:rPr>
              <a:t>Help adults </a:t>
            </a:r>
            <a:r>
              <a:rPr lang="en-GB" b="1" i="0" u="none" strike="noStrike" dirty="0">
                <a:solidFill>
                  <a:srgbClr val="000000"/>
                </a:solidFill>
                <a:effectLst/>
              </a:rPr>
              <a:t>understand them better</a:t>
            </a:r>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2373534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B628A-0491-3B80-64B6-128E53B0AFFF}"/>
              </a:ext>
            </a:extLst>
          </p:cNvPr>
          <p:cNvSpPr>
            <a:spLocks noGrp="1"/>
          </p:cNvSpPr>
          <p:nvPr>
            <p:ph type="title"/>
          </p:nvPr>
        </p:nvSpPr>
        <p:spPr>
          <a:xfrm>
            <a:off x="1828800" y="685798"/>
            <a:ext cx="5486400" cy="4193675"/>
          </a:xfrm>
        </p:spPr>
        <p:txBody>
          <a:bodyPr>
            <a:normAutofit/>
          </a:bodyPr>
          <a:lstStyle/>
          <a:p>
            <a:r>
              <a:rPr lang="en-GB" sz="6800" i="1" dirty="0">
                <a:latin typeface="Algerian" panose="020F0502020204030204" pitchFamily="34" charset="0"/>
              </a:rPr>
              <a:t>“Nothing About Us , Without Us”</a:t>
            </a:r>
            <a:endParaRPr lang="en-US" sz="6800" i="1" dirty="0">
              <a:latin typeface="Algerian" panose="020F0502020204030204" pitchFamily="34" charset="0"/>
            </a:endParaRPr>
          </a:p>
        </p:txBody>
      </p:sp>
      <p:sp>
        <p:nvSpPr>
          <p:cNvPr id="4" name="Text Placeholder 3">
            <a:extLst>
              <a:ext uri="{FF2B5EF4-FFF2-40B4-BE49-F238E27FC236}">
                <a16:creationId xmlns:a16="http://schemas.microsoft.com/office/drawing/2014/main" id="{5E8C3A3A-43CA-AD50-804D-8EB75BA39947}"/>
              </a:ext>
            </a:extLst>
          </p:cNvPr>
          <p:cNvSpPr>
            <a:spLocks noGrp="1"/>
          </p:cNvSpPr>
          <p:nvPr>
            <p:ph type="body" sz="half" idx="2"/>
          </p:nvPr>
        </p:nvSpPr>
        <p:spPr/>
        <p:txBody>
          <a:bodyPr/>
          <a:lstStyle/>
          <a:p>
            <a:r>
              <a:rPr lang="en-GB" b="1" i="0" u="none" strike="noStrike" dirty="0">
                <a:solidFill>
                  <a:srgbClr val="000000"/>
                </a:solidFill>
                <a:effectLst/>
              </a:rPr>
              <a:t>Charlton, J.I. (1998)</a:t>
            </a:r>
            <a:r>
              <a:rPr lang="en-GB" b="0" i="0" u="none" strike="noStrike" dirty="0">
                <a:solidFill>
                  <a:srgbClr val="000000"/>
                </a:solidFill>
                <a:effectLst/>
                <a:latin typeface="-webkit-standard"/>
              </a:rPr>
              <a:t> </a:t>
            </a:r>
            <a:r>
              <a:rPr lang="en-GB" b="0" i="1" u="none" strike="noStrike" dirty="0">
                <a:solidFill>
                  <a:srgbClr val="000000"/>
                </a:solidFill>
                <a:effectLst/>
              </a:rPr>
              <a:t>Nothing About Us Without Us: Disability Oppression and Empowerment</a:t>
            </a:r>
            <a:r>
              <a:rPr lang="en-GB" b="0" i="0" u="none" strike="noStrike" dirty="0">
                <a:solidFill>
                  <a:srgbClr val="000000"/>
                </a:solidFill>
                <a:effectLst/>
                <a:latin typeface="-webkit-standard"/>
              </a:rPr>
              <a:t>. Berkeley: University of California Press.</a:t>
            </a:r>
            <a:endParaRPr lang="en-US" dirty="0"/>
          </a:p>
        </p:txBody>
      </p:sp>
    </p:spTree>
    <p:extLst>
      <p:ext uri="{BB962C8B-B14F-4D97-AF65-F5344CB8AC3E}">
        <p14:creationId xmlns:p14="http://schemas.microsoft.com/office/powerpoint/2010/main" val="26135956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C7E50968-2685-BD8B-13EC-517A5750A4C9}"/>
              </a:ext>
            </a:extLst>
          </p:cNvPr>
          <p:cNvSpPr>
            <a:spLocks noGrp="1"/>
          </p:cNvSpPr>
          <p:nvPr>
            <p:ph sz="half" idx="2"/>
          </p:nvPr>
        </p:nvSpPr>
        <p:spPr>
          <a:xfrm>
            <a:off x="490175" y="913509"/>
            <a:ext cx="8196625" cy="5212655"/>
          </a:xfrm>
        </p:spPr>
        <p:txBody>
          <a:bodyPr>
            <a:normAutofit fontScale="85000" lnSpcReduction="10000"/>
          </a:bodyPr>
          <a:lstStyle/>
          <a:p>
            <a:r>
              <a:rPr lang="en-GB" b="1" i="0" u="none" strike="noStrike" dirty="0">
                <a:solidFill>
                  <a:srgbClr val="000000"/>
                </a:solidFill>
                <a:effectLst/>
              </a:rPr>
              <a:t>“Nothing about us without us”</a:t>
            </a:r>
            <a:r>
              <a:rPr lang="en-GB" b="0" i="0" u="none" strike="noStrike" dirty="0">
                <a:solidFill>
                  <a:srgbClr val="000000"/>
                </a:solidFill>
                <a:effectLst/>
              </a:rPr>
              <a:t> means that </a:t>
            </a:r>
            <a:r>
              <a:rPr lang="en-GB" b="1" i="0" u="none" strike="noStrike" dirty="0">
                <a:solidFill>
                  <a:srgbClr val="000000"/>
                </a:solidFill>
                <a:effectLst/>
              </a:rPr>
              <a:t>young people should always be involved in decisions that affect their lives</a:t>
            </a:r>
            <a:r>
              <a:rPr lang="en-GB" b="0" i="0" u="none" strike="noStrike" dirty="0">
                <a:solidFill>
                  <a:srgbClr val="000000"/>
                </a:solidFill>
                <a:effectLst/>
              </a:rPr>
              <a:t>.</a:t>
            </a:r>
          </a:p>
          <a:p>
            <a:pPr marL="0" indent="0">
              <a:buNone/>
            </a:pPr>
            <a:endParaRPr lang="en-GB" b="0" i="0" u="none" strike="noStrike" dirty="0">
              <a:solidFill>
                <a:srgbClr val="000000"/>
              </a:solidFill>
              <a:effectLst/>
            </a:endParaRPr>
          </a:p>
          <a:p>
            <a:r>
              <a:rPr lang="en-GB" b="0" i="0" u="none" strike="noStrike" dirty="0">
                <a:solidFill>
                  <a:srgbClr val="000000"/>
                </a:solidFill>
                <a:effectLst/>
              </a:rPr>
              <a:t>Youth work is about </a:t>
            </a:r>
            <a:r>
              <a:rPr lang="en-GB" b="1" i="0" u="none" strike="noStrike" dirty="0">
                <a:solidFill>
                  <a:srgbClr val="000000"/>
                </a:solidFill>
                <a:effectLst/>
              </a:rPr>
              <a:t>empowering young people</a:t>
            </a:r>
            <a:r>
              <a:rPr lang="en-GB" b="0" i="0" u="none" strike="noStrike" dirty="0">
                <a:solidFill>
                  <a:srgbClr val="000000"/>
                </a:solidFill>
                <a:effectLst/>
              </a:rPr>
              <a:t>, listening to them, and helping them </a:t>
            </a:r>
            <a:r>
              <a:rPr lang="en-GB" b="1" i="0" u="none" strike="noStrike" dirty="0">
                <a:solidFill>
                  <a:srgbClr val="000000"/>
                </a:solidFill>
                <a:effectLst/>
              </a:rPr>
              <a:t>lead the way</a:t>
            </a:r>
            <a:r>
              <a:rPr lang="en-GB" b="0" i="0" u="none" strike="noStrike" dirty="0">
                <a:solidFill>
                  <a:srgbClr val="000000"/>
                </a:solidFill>
                <a:effectLst/>
              </a:rPr>
              <a:t> when it comes to their needs, experiences, and futures. It’s about making sure their voices are not just heard, but </a:t>
            </a:r>
            <a:r>
              <a:rPr lang="en-GB" b="1" i="0" u="none" strike="noStrike" dirty="0">
                <a:solidFill>
                  <a:srgbClr val="000000"/>
                </a:solidFill>
                <a:effectLst/>
              </a:rPr>
              <a:t>acted on</a:t>
            </a:r>
            <a:r>
              <a:rPr lang="en-GB" b="0" i="0" u="none" strike="noStrike" dirty="0">
                <a:solidFill>
                  <a:srgbClr val="000000"/>
                </a:solidFill>
                <a:effectLst/>
              </a:rPr>
              <a:t>.</a:t>
            </a:r>
          </a:p>
          <a:p>
            <a:endParaRPr lang="en-GB" b="0" i="0" u="none" strike="noStrike" dirty="0">
              <a:solidFill>
                <a:srgbClr val="000000"/>
              </a:solidFill>
              <a:effectLst/>
              <a:latin typeface="-webkit-standard"/>
            </a:endParaRPr>
          </a:p>
          <a:p>
            <a:r>
              <a:rPr lang="en-GB" b="0" i="0" u="none" strike="noStrike" dirty="0">
                <a:solidFill>
                  <a:srgbClr val="000000"/>
                </a:solidFill>
                <a:effectLst/>
                <a:latin typeface="-webkit-standard"/>
              </a:rPr>
              <a:t>The phrase ‘Nothing about us without us’ is really important in youth work. It means we shouldn’t make decisions for young people without involving them. As youth workers, we include young people in planning and decision-making, because they know their own lives best. This helps build trust, confidence, and makes sure their rights are respected.</a:t>
            </a:r>
            <a:endParaRPr lang="en-US" dirty="0"/>
          </a:p>
        </p:txBody>
      </p:sp>
    </p:spTree>
    <p:extLst>
      <p:ext uri="{BB962C8B-B14F-4D97-AF65-F5344CB8AC3E}">
        <p14:creationId xmlns:p14="http://schemas.microsoft.com/office/powerpoint/2010/main" val="2459601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C09E17B-4EC7-E75E-C9B1-A09B55B2D016}"/>
              </a:ext>
            </a:extLst>
          </p:cNvPr>
          <p:cNvPicPr>
            <a:picLocks noGrp="1" noChangeAspect="1"/>
          </p:cNvPicPr>
          <p:nvPr>
            <p:ph idx="1"/>
          </p:nvPr>
        </p:nvPicPr>
        <p:blipFill>
          <a:blip r:embed="rId2"/>
          <a:stretch>
            <a:fillRect/>
          </a:stretch>
        </p:blipFill>
        <p:spPr>
          <a:xfrm>
            <a:off x="2094385" y="0"/>
            <a:ext cx="5637019" cy="6858000"/>
          </a:xfrm>
          <a:prstGeom prst="rect">
            <a:avLst/>
          </a:prstGeom>
          <a:ln>
            <a:no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contourClr>
              <a:srgbClr val="C0C0C0"/>
            </a:contourClr>
          </a:sp3d>
        </p:spPr>
      </p:pic>
    </p:spTree>
    <p:extLst>
      <p:ext uri="{BB962C8B-B14F-4D97-AF65-F5344CB8AC3E}">
        <p14:creationId xmlns:p14="http://schemas.microsoft.com/office/powerpoint/2010/main" val="794662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A01E7-5445-2CB8-33AE-B36819FF957A}"/>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B5E2924D-D6B7-2D9F-EC26-0FA55ED3964F}"/>
              </a:ext>
            </a:extLst>
          </p:cNvPr>
          <p:cNvSpPr>
            <a:spLocks noGrp="1"/>
          </p:cNvSpPr>
          <p:nvPr>
            <p:ph idx="1"/>
          </p:nvPr>
        </p:nvSpPr>
        <p:spPr/>
        <p:txBody>
          <a:bodyPr vert="horz" numCol="1" anchor="ctr">
            <a:noAutofit/>
          </a:bodyPr>
          <a:lstStyle/>
          <a:p>
            <a:pPr algn="l"/>
            <a:r>
              <a:rPr lang="en-GB" sz="1400" b="0" i="1" u="none" strike="noStrike" dirty="0" err="1">
                <a:solidFill>
                  <a:srgbClr val="000000"/>
                </a:solidFill>
                <a:effectLst/>
                <a:latin typeface="Aparajita" panose="02020603050405020304" pitchFamily="18" charset="0"/>
                <a:cs typeface="Aparajita" panose="02020603050405020304" pitchFamily="18" charset="0"/>
              </a:rPr>
              <a:t>Boylan</a:t>
            </a:r>
            <a:r>
              <a:rPr lang="en-GB" sz="1400" b="0" i="1" u="none" strike="noStrike" dirty="0">
                <a:solidFill>
                  <a:srgbClr val="000000"/>
                </a:solidFill>
                <a:effectLst/>
                <a:latin typeface="Aparajita" panose="02020603050405020304" pitchFamily="18" charset="0"/>
                <a:cs typeface="Aparajita" panose="02020603050405020304" pitchFamily="18" charset="0"/>
              </a:rPr>
              <a:t>, J. and Dalrymple, J. (2009) Understanding Advocacy for Children and Young People. Open University Press.</a:t>
            </a: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CLD Standards Council Scotland (2019) National Occupational Standards for Youth Work. Edinburgh: CLD Scotland.</a:t>
            </a:r>
          </a:p>
          <a:p>
            <a:pPr algn="l"/>
            <a:r>
              <a:rPr lang="en-GB" sz="1400" b="0" i="1" u="none" strike="noStrike" dirty="0" err="1">
                <a:solidFill>
                  <a:srgbClr val="000000"/>
                </a:solidFill>
                <a:effectLst/>
                <a:latin typeface="Aparajita" panose="02020603050405020304" pitchFamily="18" charset="0"/>
                <a:cs typeface="Aparajita" panose="02020603050405020304" pitchFamily="18" charset="0"/>
              </a:rPr>
              <a:t>Lansdown</a:t>
            </a:r>
            <a:r>
              <a:rPr lang="en-GB" sz="1400" b="0" i="1" u="none" strike="noStrike" dirty="0">
                <a:solidFill>
                  <a:srgbClr val="000000"/>
                </a:solidFill>
                <a:effectLst/>
                <a:latin typeface="Aparajita" panose="02020603050405020304" pitchFamily="18" charset="0"/>
                <a:cs typeface="Aparajita" panose="02020603050405020304" pitchFamily="18" charset="0"/>
              </a:rPr>
              <a:t>, G. (2005) The Evolving Capacities of the Child. UNICEF.</a:t>
            </a: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Dalrymple, J. (2006) Understanding advocacy for children and young people. Maidenhead: Open University Press.</a:t>
            </a:r>
            <a:br>
              <a:rPr lang="en-GB" sz="1400" i="1" dirty="0">
                <a:latin typeface="Aparajita" panose="02020603050405020304" pitchFamily="18" charset="0"/>
                <a:cs typeface="Aparajita" panose="02020603050405020304" pitchFamily="18" charset="0"/>
              </a:rPr>
            </a:br>
            <a:endParaRPr lang="en-GB" sz="1400" i="1" dirty="0">
              <a:latin typeface="Aparajita" panose="02020603050405020304" pitchFamily="18" charset="0"/>
              <a:cs typeface="Aparajita" panose="02020603050405020304" pitchFamily="18" charset="0"/>
            </a:endParaRP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The Children’s Society (2022) Barriers to Advocacy. : </a:t>
            </a:r>
            <a:r>
              <a:rPr lang="en-GB" sz="1400" b="0" i="1" dirty="0">
                <a:effectLst/>
                <a:latin typeface="Aparajita" panose="02020603050405020304" pitchFamily="18" charset="0"/>
                <a:cs typeface="Aparajita" panose="02020603050405020304" pitchFamily="18" charset="0"/>
                <a:hlinkClick r:id="rId2"/>
              </a:rPr>
              <a:t>www.childrenssociety.org.uk</a:t>
            </a:r>
            <a:br>
              <a:rPr lang="en-GB" sz="1400" i="1" dirty="0">
                <a:latin typeface="Aparajita" panose="02020603050405020304" pitchFamily="18" charset="0"/>
                <a:cs typeface="Aparajita" panose="02020603050405020304" pitchFamily="18" charset="0"/>
              </a:rPr>
            </a:br>
            <a:endParaRPr lang="en-GB" sz="1400" i="1" dirty="0">
              <a:latin typeface="Aparajita" panose="02020603050405020304" pitchFamily="18" charset="0"/>
              <a:cs typeface="Aparajita" panose="02020603050405020304" pitchFamily="18" charset="0"/>
            </a:endParaRP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United Nations (1989) Convention on the Rights of the Child. Geneva: United Nations.</a:t>
            </a:r>
            <a:br>
              <a:rPr lang="en-GB" sz="1400" i="1" dirty="0">
                <a:latin typeface="Aparajita" panose="02020603050405020304" pitchFamily="18" charset="0"/>
                <a:cs typeface="Aparajita" panose="02020603050405020304" pitchFamily="18" charset="0"/>
              </a:rPr>
            </a:br>
            <a:endParaRPr lang="en-GB" sz="1400" i="1" dirty="0">
              <a:latin typeface="Aparajita" panose="02020603050405020304" pitchFamily="18" charset="0"/>
              <a:cs typeface="Aparajita" panose="02020603050405020304" pitchFamily="18" charset="0"/>
            </a:endParaRP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UNCRC (1989) United Nations Convention on the Rights of the Child. United Nations. Available at: https://</a:t>
            </a:r>
            <a:r>
              <a:rPr lang="en-GB" sz="1400" b="0" i="1" u="none" strike="noStrike" dirty="0" err="1">
                <a:solidFill>
                  <a:srgbClr val="000000"/>
                </a:solidFill>
                <a:effectLst/>
                <a:latin typeface="Aparajita" panose="02020603050405020304" pitchFamily="18" charset="0"/>
                <a:cs typeface="Aparajita" panose="02020603050405020304" pitchFamily="18" charset="0"/>
              </a:rPr>
              <a:t>www.unicef.org.uk</a:t>
            </a:r>
            <a:r>
              <a:rPr lang="en-GB" sz="1400" b="0" i="1" u="none" strike="noStrike" dirty="0">
                <a:solidFill>
                  <a:srgbClr val="000000"/>
                </a:solidFill>
                <a:effectLst/>
                <a:latin typeface="Aparajita" panose="02020603050405020304" pitchFamily="18" charset="0"/>
                <a:cs typeface="Aparajita" panose="02020603050405020304" pitchFamily="18" charset="0"/>
              </a:rPr>
              <a:t>/what-we-do/un-convention-child-rights/ (Accessed: 29 May 2025).</a:t>
            </a:r>
          </a:p>
          <a:p>
            <a:pPr algn="l"/>
            <a:endParaRPr lang="en-GB" sz="1400" i="1" dirty="0">
              <a:latin typeface="Aparajita" panose="02020603050405020304" pitchFamily="18" charset="0"/>
              <a:cs typeface="Aparajita" panose="02020603050405020304" pitchFamily="18" charset="0"/>
            </a:endParaRP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Welsh Government (2015) Well-being of Future Generations Act. : </a:t>
            </a:r>
            <a:r>
              <a:rPr lang="en-GB" sz="1400" b="0" i="1" dirty="0">
                <a:effectLst/>
                <a:latin typeface="Aparajita" panose="02020603050405020304" pitchFamily="18" charset="0"/>
                <a:cs typeface="Aparajita" panose="02020603050405020304" pitchFamily="18" charset="0"/>
                <a:hlinkClick r:id="rId3"/>
              </a:rPr>
              <a:t>www.gov.wales</a:t>
            </a:r>
            <a:br>
              <a:rPr lang="en-GB" sz="1400" i="1" dirty="0">
                <a:latin typeface="Aparajita" panose="02020603050405020304" pitchFamily="18" charset="0"/>
                <a:cs typeface="Aparajita" panose="02020603050405020304" pitchFamily="18" charset="0"/>
              </a:rPr>
            </a:br>
            <a:endParaRPr lang="en-GB" sz="1400" i="1" dirty="0">
              <a:latin typeface="Aparajita" panose="02020603050405020304" pitchFamily="18" charset="0"/>
              <a:cs typeface="Aparajita" panose="02020603050405020304" pitchFamily="18" charset="0"/>
            </a:endParaRP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Young, K. (2006) The Art of Youth Work. Lyme Regis: Russell House.</a:t>
            </a:r>
            <a:br>
              <a:rPr lang="en-GB" sz="1400" i="1" dirty="0">
                <a:latin typeface="Aparajita" panose="02020603050405020304" pitchFamily="18" charset="0"/>
                <a:cs typeface="Aparajita" panose="02020603050405020304" pitchFamily="18" charset="0"/>
              </a:rPr>
            </a:br>
            <a:endParaRPr lang="en-GB" sz="1400" i="1" dirty="0">
              <a:latin typeface="Aparajita" panose="02020603050405020304" pitchFamily="18" charset="0"/>
              <a:cs typeface="Aparajita" panose="02020603050405020304" pitchFamily="18" charset="0"/>
            </a:endParaRPr>
          </a:p>
          <a:p>
            <a:pPr algn="l"/>
            <a:r>
              <a:rPr lang="en-GB" sz="1400" b="0" i="1" u="none" strike="noStrike" dirty="0">
                <a:solidFill>
                  <a:srgbClr val="000000"/>
                </a:solidFill>
                <a:effectLst/>
                <a:latin typeface="Aparajita" panose="02020603050405020304" pitchFamily="18" charset="0"/>
                <a:cs typeface="Aparajita" panose="02020603050405020304" pitchFamily="18" charset="0"/>
              </a:rPr>
              <a:t>YoungMinds (2023) Guide to Youth Participation. : </a:t>
            </a:r>
            <a:r>
              <a:rPr lang="en-GB" sz="1400" b="0" i="1" dirty="0" err="1">
                <a:effectLst/>
                <a:latin typeface="Aparajita" panose="02020603050405020304" pitchFamily="18" charset="0"/>
                <a:cs typeface="Aparajita" panose="02020603050405020304" pitchFamily="18" charset="0"/>
                <a:hlinkClick r:id="rId4"/>
              </a:rPr>
              <a:t>www.youngminds.org.uk</a:t>
            </a:r>
            <a:endParaRPr lang="en-US" sz="14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20778845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Introduction</vt:lpstr>
      <vt:lpstr>What is youth work ?</vt:lpstr>
      <vt:lpstr>What do youth workers do?</vt:lpstr>
      <vt:lpstr>What is advocacy?</vt:lpstr>
      <vt:lpstr>👤Self Advocacy </vt:lpstr>
      <vt:lpstr>🫂Peer advocacy </vt:lpstr>
      <vt:lpstr>🧑‍🧒 Independent Advocacy </vt:lpstr>
      <vt:lpstr>Children’s Rights – The UNCRC</vt:lpstr>
      <vt:lpstr>Article 12- The right to be heard</vt:lpstr>
      <vt:lpstr>Article 19 – protection from harm </vt:lpstr>
      <vt:lpstr>Article 28 – right to education </vt:lpstr>
      <vt:lpstr>Article 42 – right to know your rights </vt:lpstr>
      <vt:lpstr>My Placement Example – Advocacy in Action</vt:lpstr>
      <vt:lpstr>Barriers Young People Face</vt:lpstr>
      <vt:lpstr>Why Advocacy Matters</vt:lpstr>
      <vt:lpstr>Youth work can be a powerful way to advocate for young people. </vt:lpstr>
      <vt:lpstr>PowerPoint Presentation</vt:lpstr>
      <vt:lpstr>Barriers to Participation</vt:lpstr>
      <vt:lpstr>Poverty </vt:lpstr>
      <vt:lpstr>Racism </vt:lpstr>
      <vt:lpstr>Discrimination</vt:lpstr>
      <vt:lpstr>Adult Misunderstanding </vt:lpstr>
      <vt:lpstr>“Nothing About Us , Without Us”</vt:lpstr>
      <vt:lpstr>PowerPoint Presentation</vt:lpstr>
      <vt:lpstr>PowerPoint Presentation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subject/>
  <dc:creator/>
  <cp:keywords/>
  <dc:description>generated using python-pptx</dc:description>
  <cp:lastModifiedBy>Deenah Zaakirah (2404639)</cp:lastModifiedBy>
  <cp:revision>5</cp:revision>
  <dcterms:created xsi:type="dcterms:W3CDTF">2013-01-27T09:14:16Z</dcterms:created>
  <dcterms:modified xsi:type="dcterms:W3CDTF">2025-05-29T02:55:47Z</dcterms:modified>
  <cp:category/>
</cp:coreProperties>
</file>