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handoutMasterIdLst>
    <p:handoutMasterId r:id="rId4"/>
  </p:handoutMasterIdLst>
  <p:sldIdLst>
    <p:sldId id="256" r:id="rId2"/>
  </p:sldIdLst>
  <p:sldSz cx="32918400" cy="219456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531" autoAdjust="0"/>
    <p:restoredTop sz="95196" autoAdjust="0"/>
  </p:normalViewPr>
  <p:slideViewPr>
    <p:cSldViewPr snapToGrid="0">
      <p:cViewPr>
        <p:scale>
          <a:sx n="26" d="100"/>
          <a:sy n="26" d="100"/>
        </p:scale>
        <p:origin x="1140" y="36"/>
      </p:cViewPr>
      <p:guideLst/>
    </p:cSldViewPr>
  </p:slideViewPr>
  <p:notesTextViewPr>
    <p:cViewPr>
      <p:scale>
        <a:sx n="1" d="1"/>
        <a:sy n="1" d="1"/>
      </p:scale>
      <p:origin x="0" y="0"/>
    </p:cViewPr>
  </p:notesTextViewPr>
  <p:notesViewPr>
    <p:cSldViewPr snapToGrid="0">
      <p:cViewPr varScale="1">
        <p:scale>
          <a:sx n="86" d="100"/>
          <a:sy n="86" d="100"/>
        </p:scale>
        <p:origin x="2088" y="5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053B19F-0B3B-C636-5877-FC897D16D6C5}"/>
              </a:ext>
            </a:extLst>
          </p:cNvPr>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0A8BC4B-3718-2AA1-5C48-7867C0E4223F}"/>
              </a:ext>
            </a:extLst>
          </p:cNvPr>
          <p:cNvSpPr>
            <a:spLocks noGrp="1"/>
          </p:cNvSpPr>
          <p:nvPr>
            <p:ph type="dt" sz="quarter" idx="1"/>
          </p:nvPr>
        </p:nvSpPr>
        <p:spPr>
          <a:xfrm>
            <a:off x="5180013" y="0"/>
            <a:ext cx="3962400" cy="344488"/>
          </a:xfrm>
          <a:prstGeom prst="rect">
            <a:avLst/>
          </a:prstGeom>
        </p:spPr>
        <p:txBody>
          <a:bodyPr vert="horz" lIns="91440" tIns="45720" rIns="91440" bIns="45720" rtlCol="0"/>
          <a:lstStyle>
            <a:lvl1pPr algn="r">
              <a:defRPr sz="1200"/>
            </a:lvl1pPr>
          </a:lstStyle>
          <a:p>
            <a:fld id="{C2AF1FC1-CAAC-426C-AFB2-7F50C206116A}" type="datetimeFigureOut">
              <a:rPr lang="en-US" smtClean="0"/>
              <a:t>3/30/2026</a:t>
            </a:fld>
            <a:endParaRPr lang="en-US"/>
          </a:p>
        </p:txBody>
      </p:sp>
      <p:sp>
        <p:nvSpPr>
          <p:cNvPr id="4" name="Footer Placeholder 3">
            <a:extLst>
              <a:ext uri="{FF2B5EF4-FFF2-40B4-BE49-F238E27FC236}">
                <a16:creationId xmlns:a16="http://schemas.microsoft.com/office/drawing/2014/main" id="{95AF63DE-3355-58CA-F767-334555FFCB56}"/>
              </a:ext>
            </a:extLst>
          </p:cNvPr>
          <p:cNvSpPr>
            <a:spLocks noGrp="1"/>
          </p:cNvSpPr>
          <p:nvPr>
            <p:ph type="ftr" sz="quarter" idx="2"/>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A752EF8-7507-4B6E-E9C9-DB39946B71EA}"/>
              </a:ext>
            </a:extLst>
          </p:cNvPr>
          <p:cNvSpPr>
            <a:spLocks noGrp="1"/>
          </p:cNvSpPr>
          <p:nvPr>
            <p:ph type="sldNum" sz="quarter" idx="3"/>
          </p:nvPr>
        </p:nvSpPr>
        <p:spPr>
          <a:xfrm>
            <a:off x="5180013" y="6513513"/>
            <a:ext cx="3962400" cy="344487"/>
          </a:xfrm>
          <a:prstGeom prst="rect">
            <a:avLst/>
          </a:prstGeom>
        </p:spPr>
        <p:txBody>
          <a:bodyPr vert="horz" lIns="91440" tIns="45720" rIns="91440" bIns="45720" rtlCol="0" anchor="b"/>
          <a:lstStyle>
            <a:lvl1pPr algn="r">
              <a:defRPr sz="1200"/>
            </a:lvl1pPr>
          </a:lstStyle>
          <a:p>
            <a:fld id="{6B4AC7EC-8A50-4AF5-91DE-E621BEE0A562}" type="slidenum">
              <a:rPr lang="en-US" smtClean="0"/>
              <a:t>‹#›</a:t>
            </a:fld>
            <a:endParaRPr lang="en-US"/>
          </a:p>
        </p:txBody>
      </p:sp>
    </p:spTree>
    <p:extLst>
      <p:ext uri="{BB962C8B-B14F-4D97-AF65-F5344CB8AC3E}">
        <p14:creationId xmlns:p14="http://schemas.microsoft.com/office/powerpoint/2010/main" val="13333770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23A8C36F-ACBC-4F6F-9A3A-155CC94FE52F}" type="datetimeFigureOut">
              <a:rPr lang="en-US" smtClean="0"/>
              <a:t>3/30/2026</a:t>
            </a:fld>
            <a:endParaRPr lang="en-US"/>
          </a:p>
        </p:txBody>
      </p:sp>
      <p:sp>
        <p:nvSpPr>
          <p:cNvPr id="4" name="Slide Image Placeholder 3"/>
          <p:cNvSpPr>
            <a:spLocks noGrp="1" noRot="1" noChangeAspect="1"/>
          </p:cNvSpPr>
          <p:nvPr>
            <p:ph type="sldImg" idx="2"/>
          </p:nvPr>
        </p:nvSpPr>
        <p:spPr>
          <a:xfrm>
            <a:off x="2835275" y="857250"/>
            <a:ext cx="347345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04E93A9D-B950-423F-A033-9AAAD2024D18}" type="slidenum">
              <a:rPr lang="en-US" smtClean="0"/>
              <a:t>‹#›</a:t>
            </a:fld>
            <a:endParaRPr lang="en-US"/>
          </a:p>
        </p:txBody>
      </p:sp>
    </p:spTree>
    <p:extLst>
      <p:ext uri="{BB962C8B-B14F-4D97-AF65-F5344CB8AC3E}">
        <p14:creationId xmlns:p14="http://schemas.microsoft.com/office/powerpoint/2010/main" val="758514415"/>
      </p:ext>
    </p:extLst>
  </p:cSld>
  <p:clrMap bg1="lt1" tx1="dk1" bg2="lt2" tx2="dk2" accent1="accent1" accent2="accent2" accent3="accent3" accent4="accent4" accent5="accent5" accent6="accent6" hlink="hlink" folHlink="folHlink"/>
  <p:notesStyle>
    <a:lvl1pPr marL="0" algn="l" defTabSz="3135020" rtl="0" eaLnBrk="1" latinLnBrk="0" hangingPunct="1">
      <a:defRPr sz="4114" kern="1200">
        <a:solidFill>
          <a:schemeClr val="tx1"/>
        </a:solidFill>
        <a:latin typeface="+mn-lt"/>
        <a:ea typeface="+mn-ea"/>
        <a:cs typeface="+mn-cs"/>
      </a:defRPr>
    </a:lvl1pPr>
    <a:lvl2pPr marL="1567510" algn="l" defTabSz="3135020" rtl="0" eaLnBrk="1" latinLnBrk="0" hangingPunct="1">
      <a:defRPr sz="4114" kern="1200">
        <a:solidFill>
          <a:schemeClr val="tx1"/>
        </a:solidFill>
        <a:latin typeface="+mn-lt"/>
        <a:ea typeface="+mn-ea"/>
        <a:cs typeface="+mn-cs"/>
      </a:defRPr>
    </a:lvl2pPr>
    <a:lvl3pPr marL="3135020" algn="l" defTabSz="3135020" rtl="0" eaLnBrk="1" latinLnBrk="0" hangingPunct="1">
      <a:defRPr sz="4114" kern="1200">
        <a:solidFill>
          <a:schemeClr val="tx1"/>
        </a:solidFill>
        <a:latin typeface="+mn-lt"/>
        <a:ea typeface="+mn-ea"/>
        <a:cs typeface="+mn-cs"/>
      </a:defRPr>
    </a:lvl3pPr>
    <a:lvl4pPr marL="4702531" algn="l" defTabSz="3135020" rtl="0" eaLnBrk="1" latinLnBrk="0" hangingPunct="1">
      <a:defRPr sz="4114" kern="1200">
        <a:solidFill>
          <a:schemeClr val="tx1"/>
        </a:solidFill>
        <a:latin typeface="+mn-lt"/>
        <a:ea typeface="+mn-ea"/>
        <a:cs typeface="+mn-cs"/>
      </a:defRPr>
    </a:lvl4pPr>
    <a:lvl5pPr marL="6270041" algn="l" defTabSz="3135020" rtl="0" eaLnBrk="1" latinLnBrk="0" hangingPunct="1">
      <a:defRPr sz="4114" kern="1200">
        <a:solidFill>
          <a:schemeClr val="tx1"/>
        </a:solidFill>
        <a:latin typeface="+mn-lt"/>
        <a:ea typeface="+mn-ea"/>
        <a:cs typeface="+mn-cs"/>
      </a:defRPr>
    </a:lvl5pPr>
    <a:lvl6pPr marL="7837551" algn="l" defTabSz="3135020" rtl="0" eaLnBrk="1" latinLnBrk="0" hangingPunct="1">
      <a:defRPr sz="4114" kern="1200">
        <a:solidFill>
          <a:schemeClr val="tx1"/>
        </a:solidFill>
        <a:latin typeface="+mn-lt"/>
        <a:ea typeface="+mn-ea"/>
        <a:cs typeface="+mn-cs"/>
      </a:defRPr>
    </a:lvl6pPr>
    <a:lvl7pPr marL="9405061" algn="l" defTabSz="3135020" rtl="0" eaLnBrk="1" latinLnBrk="0" hangingPunct="1">
      <a:defRPr sz="4114" kern="1200">
        <a:solidFill>
          <a:schemeClr val="tx1"/>
        </a:solidFill>
        <a:latin typeface="+mn-lt"/>
        <a:ea typeface="+mn-ea"/>
        <a:cs typeface="+mn-cs"/>
      </a:defRPr>
    </a:lvl7pPr>
    <a:lvl8pPr marL="10972571" algn="l" defTabSz="3135020" rtl="0" eaLnBrk="1" latinLnBrk="0" hangingPunct="1">
      <a:defRPr sz="4114" kern="1200">
        <a:solidFill>
          <a:schemeClr val="tx1"/>
        </a:solidFill>
        <a:latin typeface="+mn-lt"/>
        <a:ea typeface="+mn-ea"/>
        <a:cs typeface="+mn-cs"/>
      </a:defRPr>
    </a:lvl8pPr>
    <a:lvl9pPr marL="12540082" algn="l" defTabSz="3135020" rtl="0" eaLnBrk="1" latinLnBrk="0" hangingPunct="1">
      <a:defRPr sz="411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4E93A9D-B950-423F-A033-9AAAD2024D18}" type="slidenum">
              <a:rPr lang="en-US" smtClean="0"/>
              <a:t>1</a:t>
            </a:fld>
            <a:endParaRPr lang="en-US"/>
          </a:p>
        </p:txBody>
      </p:sp>
    </p:spTree>
    <p:extLst>
      <p:ext uri="{BB962C8B-B14F-4D97-AF65-F5344CB8AC3E}">
        <p14:creationId xmlns:p14="http://schemas.microsoft.com/office/powerpoint/2010/main" val="1937408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EFB194D-DED8-89BE-647F-189BC212E552}"/>
              </a:ext>
            </a:extLst>
          </p:cNvPr>
          <p:cNvSpPr/>
          <p:nvPr userDrawn="1"/>
        </p:nvSpPr>
        <p:spPr>
          <a:xfrm>
            <a:off x="0" y="0"/>
            <a:ext cx="32918400" cy="21945600"/>
          </a:xfrm>
          <a:prstGeom prst="rect">
            <a:avLst/>
          </a:prstGeom>
          <a:blipFill dpi="0" rotWithShape="1">
            <a:blip r:embed="rId2">
              <a:alphaModFix amt="10000"/>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2468880" y="3591563"/>
            <a:ext cx="27980640" cy="7640320"/>
          </a:xfrm>
        </p:spPr>
        <p:txBody>
          <a:bodyPr anchor="b"/>
          <a:lstStyle>
            <a:lvl1pPr algn="ctr">
              <a:defRPr sz="19199"/>
            </a:lvl1pPr>
          </a:lstStyle>
          <a:p>
            <a:r>
              <a:rPr lang="en-US"/>
              <a:t>Click to edit Master title style</a:t>
            </a:r>
            <a:endParaRPr lang="en-US" dirty="0"/>
          </a:p>
        </p:txBody>
      </p:sp>
      <p:sp>
        <p:nvSpPr>
          <p:cNvPr id="3" name="Subtitle 2"/>
          <p:cNvSpPr>
            <a:spLocks noGrp="1"/>
          </p:cNvSpPr>
          <p:nvPr>
            <p:ph type="subTitle" idx="1"/>
          </p:nvPr>
        </p:nvSpPr>
        <p:spPr>
          <a:xfrm>
            <a:off x="4114800" y="11526523"/>
            <a:ext cx="24688800" cy="5298438"/>
          </a:xfrm>
        </p:spPr>
        <p:txBody>
          <a:bodyPr/>
          <a:lstStyle>
            <a:lvl1pPr marL="0" indent="0" algn="ctr">
              <a:buNone/>
              <a:defRPr sz="7680"/>
            </a:lvl1pPr>
            <a:lvl2pPr marL="1462981" indent="0" algn="ctr">
              <a:buNone/>
              <a:defRPr sz="6400"/>
            </a:lvl2pPr>
            <a:lvl3pPr marL="2925962" indent="0" algn="ctr">
              <a:buNone/>
              <a:defRPr sz="5760"/>
            </a:lvl3pPr>
            <a:lvl4pPr marL="4388945" indent="0" algn="ctr">
              <a:buNone/>
              <a:defRPr sz="5119"/>
            </a:lvl4pPr>
            <a:lvl5pPr marL="5851926" indent="0" algn="ctr">
              <a:buNone/>
              <a:defRPr sz="5119"/>
            </a:lvl5pPr>
            <a:lvl6pPr marL="7314907" indent="0" algn="ctr">
              <a:buNone/>
              <a:defRPr sz="5119"/>
            </a:lvl6pPr>
            <a:lvl7pPr marL="8777888" indent="0" algn="ctr">
              <a:buNone/>
              <a:defRPr sz="5119"/>
            </a:lvl7pPr>
            <a:lvl8pPr marL="10240871" indent="0" algn="ctr">
              <a:buNone/>
              <a:defRPr sz="5119"/>
            </a:lvl8pPr>
            <a:lvl9pPr marL="11703852" indent="0" algn="ctr">
              <a:buNone/>
              <a:defRPr sz="511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917195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2255304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5471167"/>
            <a:ext cx="28392120" cy="9128758"/>
          </a:xfrm>
        </p:spPr>
        <p:txBody>
          <a:bodyPr anchor="b"/>
          <a:lstStyle>
            <a:lvl1pPr>
              <a:defRPr sz="19199"/>
            </a:lvl1pPr>
          </a:lstStyle>
          <a:p>
            <a:r>
              <a:rPr lang="en-US"/>
              <a:t>Click to edit Master title style</a:t>
            </a:r>
            <a:endParaRPr lang="en-US" dirty="0"/>
          </a:p>
        </p:txBody>
      </p:sp>
      <p:sp>
        <p:nvSpPr>
          <p:cNvPr id="3" name="Text Placeholder 2"/>
          <p:cNvSpPr>
            <a:spLocks noGrp="1"/>
          </p:cNvSpPr>
          <p:nvPr>
            <p:ph type="body" idx="1"/>
          </p:nvPr>
        </p:nvSpPr>
        <p:spPr>
          <a:xfrm>
            <a:off x="2245997" y="14686287"/>
            <a:ext cx="28392120" cy="4800598"/>
          </a:xfrm>
        </p:spPr>
        <p:txBody>
          <a:bodyPr/>
          <a:lstStyle>
            <a:lvl1pPr marL="0" indent="0">
              <a:buNone/>
              <a:defRPr sz="7680">
                <a:solidFill>
                  <a:schemeClr val="tx1"/>
                </a:solidFill>
              </a:defRPr>
            </a:lvl1pPr>
            <a:lvl2pPr marL="1462981" indent="0">
              <a:buNone/>
              <a:defRPr sz="6400">
                <a:solidFill>
                  <a:schemeClr val="tx1">
                    <a:tint val="75000"/>
                  </a:schemeClr>
                </a:solidFill>
              </a:defRPr>
            </a:lvl2pPr>
            <a:lvl3pPr marL="2925962" indent="0">
              <a:buNone/>
              <a:defRPr sz="5760">
                <a:solidFill>
                  <a:schemeClr val="tx1">
                    <a:tint val="75000"/>
                  </a:schemeClr>
                </a:solidFill>
              </a:defRPr>
            </a:lvl3pPr>
            <a:lvl4pPr marL="4388945" indent="0">
              <a:buNone/>
              <a:defRPr sz="5119">
                <a:solidFill>
                  <a:schemeClr val="tx1">
                    <a:tint val="75000"/>
                  </a:schemeClr>
                </a:solidFill>
              </a:defRPr>
            </a:lvl4pPr>
            <a:lvl5pPr marL="5851926" indent="0">
              <a:buNone/>
              <a:defRPr sz="5119">
                <a:solidFill>
                  <a:schemeClr val="tx1">
                    <a:tint val="75000"/>
                  </a:schemeClr>
                </a:solidFill>
              </a:defRPr>
            </a:lvl5pPr>
            <a:lvl6pPr marL="7314907" indent="0">
              <a:buNone/>
              <a:defRPr sz="5119">
                <a:solidFill>
                  <a:schemeClr val="tx1">
                    <a:tint val="75000"/>
                  </a:schemeClr>
                </a:solidFill>
              </a:defRPr>
            </a:lvl6pPr>
            <a:lvl7pPr marL="8777888" indent="0">
              <a:buNone/>
              <a:defRPr sz="5119">
                <a:solidFill>
                  <a:schemeClr val="tx1">
                    <a:tint val="75000"/>
                  </a:schemeClr>
                </a:solidFill>
              </a:defRPr>
            </a:lvl7pPr>
            <a:lvl8pPr marL="10240871" indent="0">
              <a:buNone/>
              <a:defRPr sz="5119">
                <a:solidFill>
                  <a:schemeClr val="tx1">
                    <a:tint val="75000"/>
                  </a:schemeClr>
                </a:solidFill>
              </a:defRPr>
            </a:lvl8pPr>
            <a:lvl9pPr marL="11703852" indent="0">
              <a:buNone/>
              <a:defRPr sz="511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540CD-4D40-4706-B2D1-38218AE91179}"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2739232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1"/>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1"/>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C540CD-4D40-4706-B2D1-38218AE91179}"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51350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6"/>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32" y="5379722"/>
            <a:ext cx="13926024" cy="2636518"/>
          </a:xfrm>
        </p:spPr>
        <p:txBody>
          <a:bodyPr anchor="b"/>
          <a:lstStyle>
            <a:lvl1pPr marL="0" indent="0">
              <a:buNone/>
              <a:defRPr sz="7680" b="1"/>
            </a:lvl1pPr>
            <a:lvl2pPr marL="1462981" indent="0">
              <a:buNone/>
              <a:defRPr sz="6400" b="1"/>
            </a:lvl2pPr>
            <a:lvl3pPr marL="2925962" indent="0">
              <a:buNone/>
              <a:defRPr sz="5760" b="1"/>
            </a:lvl3pPr>
            <a:lvl4pPr marL="4388945" indent="0">
              <a:buNone/>
              <a:defRPr sz="5119" b="1"/>
            </a:lvl4pPr>
            <a:lvl5pPr marL="5851926" indent="0">
              <a:buNone/>
              <a:defRPr sz="5119" b="1"/>
            </a:lvl5pPr>
            <a:lvl6pPr marL="7314907" indent="0">
              <a:buNone/>
              <a:defRPr sz="5119" b="1"/>
            </a:lvl6pPr>
            <a:lvl7pPr marL="8777888" indent="0">
              <a:buNone/>
              <a:defRPr sz="5119" b="1"/>
            </a:lvl7pPr>
            <a:lvl8pPr marL="10240871" indent="0">
              <a:buNone/>
              <a:defRPr sz="5119" b="1"/>
            </a:lvl8pPr>
            <a:lvl9pPr marL="11703852" indent="0">
              <a:buNone/>
              <a:defRPr sz="5119" b="1"/>
            </a:lvl9pPr>
          </a:lstStyle>
          <a:p>
            <a:pPr lvl="0"/>
            <a:r>
              <a:rPr lang="en-US"/>
              <a:t>Click to edit Master text styles</a:t>
            </a:r>
          </a:p>
        </p:txBody>
      </p:sp>
      <p:sp>
        <p:nvSpPr>
          <p:cNvPr id="4" name="Content Placeholder 3"/>
          <p:cNvSpPr>
            <a:spLocks noGrp="1"/>
          </p:cNvSpPr>
          <p:nvPr>
            <p:ph sz="half" idx="2"/>
          </p:nvPr>
        </p:nvSpPr>
        <p:spPr>
          <a:xfrm>
            <a:off x="2267432" y="8016240"/>
            <a:ext cx="13926024"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4" y="5379722"/>
            <a:ext cx="13994609" cy="2636518"/>
          </a:xfrm>
        </p:spPr>
        <p:txBody>
          <a:bodyPr anchor="b"/>
          <a:lstStyle>
            <a:lvl1pPr marL="0" indent="0">
              <a:buNone/>
              <a:defRPr sz="7680" b="1"/>
            </a:lvl1pPr>
            <a:lvl2pPr marL="1462981" indent="0">
              <a:buNone/>
              <a:defRPr sz="6400" b="1"/>
            </a:lvl2pPr>
            <a:lvl3pPr marL="2925962" indent="0">
              <a:buNone/>
              <a:defRPr sz="5760" b="1"/>
            </a:lvl3pPr>
            <a:lvl4pPr marL="4388945" indent="0">
              <a:buNone/>
              <a:defRPr sz="5119" b="1"/>
            </a:lvl4pPr>
            <a:lvl5pPr marL="5851926" indent="0">
              <a:buNone/>
              <a:defRPr sz="5119" b="1"/>
            </a:lvl5pPr>
            <a:lvl6pPr marL="7314907" indent="0">
              <a:buNone/>
              <a:defRPr sz="5119" b="1"/>
            </a:lvl6pPr>
            <a:lvl7pPr marL="8777888" indent="0">
              <a:buNone/>
              <a:defRPr sz="5119" b="1"/>
            </a:lvl7pPr>
            <a:lvl8pPr marL="10240871" indent="0">
              <a:buNone/>
              <a:defRPr sz="5119" b="1"/>
            </a:lvl8pPr>
            <a:lvl9pPr marL="11703852" indent="0">
              <a:buNone/>
              <a:defRPr sz="5119" b="1"/>
            </a:lvl9pPr>
          </a:lstStyle>
          <a:p>
            <a:pPr lvl="0"/>
            <a:r>
              <a:rPr lang="en-US"/>
              <a:t>Click to edit Master text styles</a:t>
            </a:r>
          </a:p>
        </p:txBody>
      </p:sp>
      <p:sp>
        <p:nvSpPr>
          <p:cNvPr id="6" name="Content Placeholder 5"/>
          <p:cNvSpPr>
            <a:spLocks noGrp="1"/>
          </p:cNvSpPr>
          <p:nvPr>
            <p:ph sz="quarter" idx="4"/>
          </p:nvPr>
        </p:nvSpPr>
        <p:spPr>
          <a:xfrm>
            <a:off x="16664944" y="8016240"/>
            <a:ext cx="13994609"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C540CD-4D40-4706-B2D1-38218AE91179}" type="datetimeFigureOut">
              <a:rPr lang="en-US" smtClean="0"/>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564659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C540CD-4D40-4706-B2D1-38218AE91179}" type="datetimeFigureOut">
              <a:rPr lang="en-US" smtClean="0"/>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1815275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C540CD-4D40-4706-B2D1-38218AE91179}" type="datetimeFigureOut">
              <a:rPr lang="en-US" smtClean="0"/>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410165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31" y="1463040"/>
            <a:ext cx="10617041" cy="5120640"/>
          </a:xfrm>
        </p:spPr>
        <p:txBody>
          <a:bodyPr anchor="b"/>
          <a:lstStyle>
            <a:lvl1pPr>
              <a:defRPr sz="10240"/>
            </a:lvl1pPr>
          </a:lstStyle>
          <a:p>
            <a:r>
              <a:rPr lang="en-US"/>
              <a:t>Click to edit Master title style</a:t>
            </a:r>
            <a:endParaRPr lang="en-US" dirty="0"/>
          </a:p>
        </p:txBody>
      </p:sp>
      <p:sp>
        <p:nvSpPr>
          <p:cNvPr id="3" name="Content Placeholder 2"/>
          <p:cNvSpPr>
            <a:spLocks noGrp="1"/>
          </p:cNvSpPr>
          <p:nvPr>
            <p:ph idx="1"/>
          </p:nvPr>
        </p:nvSpPr>
        <p:spPr>
          <a:xfrm>
            <a:off x="13994609" y="3159766"/>
            <a:ext cx="16664940" cy="15595600"/>
          </a:xfrm>
        </p:spPr>
        <p:txBody>
          <a:bodyPr/>
          <a:lstStyle>
            <a:lvl1pPr>
              <a:defRPr sz="10240"/>
            </a:lvl1pPr>
            <a:lvl2pPr>
              <a:defRPr sz="8959"/>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31" y="6583681"/>
            <a:ext cx="10617041" cy="12197082"/>
          </a:xfrm>
        </p:spPr>
        <p:txBody>
          <a:bodyPr/>
          <a:lstStyle>
            <a:lvl1pPr marL="0" indent="0">
              <a:buNone/>
              <a:defRPr sz="5119"/>
            </a:lvl1pPr>
            <a:lvl2pPr marL="1462981" indent="0">
              <a:buNone/>
              <a:defRPr sz="4480"/>
            </a:lvl2pPr>
            <a:lvl3pPr marL="2925962" indent="0">
              <a:buNone/>
              <a:defRPr sz="3840"/>
            </a:lvl3pPr>
            <a:lvl4pPr marL="4388945" indent="0">
              <a:buNone/>
              <a:defRPr sz="3200"/>
            </a:lvl4pPr>
            <a:lvl5pPr marL="5851926" indent="0">
              <a:buNone/>
              <a:defRPr sz="3200"/>
            </a:lvl5pPr>
            <a:lvl6pPr marL="7314907" indent="0">
              <a:buNone/>
              <a:defRPr sz="3200"/>
            </a:lvl6pPr>
            <a:lvl7pPr marL="8777888" indent="0">
              <a:buNone/>
              <a:defRPr sz="3200"/>
            </a:lvl7pPr>
            <a:lvl8pPr marL="10240871" indent="0">
              <a:buNone/>
              <a:defRPr sz="3200"/>
            </a:lvl8pPr>
            <a:lvl9pPr marL="11703852"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71C540CD-4D40-4706-B2D1-38218AE91179}"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335097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31" y="1463040"/>
            <a:ext cx="10617041" cy="5120640"/>
          </a:xfrm>
        </p:spPr>
        <p:txBody>
          <a:bodyPr anchor="b"/>
          <a:lstStyle>
            <a:lvl1pPr>
              <a:defRPr sz="102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9" y="3159766"/>
            <a:ext cx="16664940" cy="15595600"/>
          </a:xfrm>
        </p:spPr>
        <p:txBody>
          <a:bodyPr anchor="t"/>
          <a:lstStyle>
            <a:lvl1pPr marL="0" indent="0">
              <a:buNone/>
              <a:defRPr sz="10240"/>
            </a:lvl1pPr>
            <a:lvl2pPr marL="1462981" indent="0">
              <a:buNone/>
              <a:defRPr sz="8959"/>
            </a:lvl2pPr>
            <a:lvl3pPr marL="2925962" indent="0">
              <a:buNone/>
              <a:defRPr sz="7680"/>
            </a:lvl3pPr>
            <a:lvl4pPr marL="4388945" indent="0">
              <a:buNone/>
              <a:defRPr sz="6400"/>
            </a:lvl4pPr>
            <a:lvl5pPr marL="5851926" indent="0">
              <a:buNone/>
              <a:defRPr sz="6400"/>
            </a:lvl5pPr>
            <a:lvl6pPr marL="7314907" indent="0">
              <a:buNone/>
              <a:defRPr sz="6400"/>
            </a:lvl6pPr>
            <a:lvl7pPr marL="8777888" indent="0">
              <a:buNone/>
              <a:defRPr sz="6400"/>
            </a:lvl7pPr>
            <a:lvl8pPr marL="10240871" indent="0">
              <a:buNone/>
              <a:defRPr sz="6400"/>
            </a:lvl8pPr>
            <a:lvl9pPr marL="11703852"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267431" y="6583681"/>
            <a:ext cx="10617041" cy="12197082"/>
          </a:xfrm>
        </p:spPr>
        <p:txBody>
          <a:bodyPr/>
          <a:lstStyle>
            <a:lvl1pPr marL="0" indent="0">
              <a:buNone/>
              <a:defRPr sz="5119"/>
            </a:lvl1pPr>
            <a:lvl2pPr marL="1462981" indent="0">
              <a:buNone/>
              <a:defRPr sz="4480"/>
            </a:lvl2pPr>
            <a:lvl3pPr marL="2925962" indent="0">
              <a:buNone/>
              <a:defRPr sz="3840"/>
            </a:lvl3pPr>
            <a:lvl4pPr marL="4388945" indent="0">
              <a:buNone/>
              <a:defRPr sz="3200"/>
            </a:lvl4pPr>
            <a:lvl5pPr marL="5851926" indent="0">
              <a:buNone/>
              <a:defRPr sz="3200"/>
            </a:lvl5pPr>
            <a:lvl6pPr marL="7314907" indent="0">
              <a:buNone/>
              <a:defRPr sz="3200"/>
            </a:lvl6pPr>
            <a:lvl7pPr marL="8777888" indent="0">
              <a:buNone/>
              <a:defRPr sz="3200"/>
            </a:lvl7pPr>
            <a:lvl8pPr marL="10240871" indent="0">
              <a:buNone/>
              <a:defRPr sz="3200"/>
            </a:lvl8pPr>
            <a:lvl9pPr marL="11703852"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71C540CD-4D40-4706-B2D1-38218AE91179}"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1591950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1375616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1168401"/>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2" y="1168401"/>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540CD-4D40-4706-B2D1-38218AE91179}"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C04E4C-C63B-4DC3-9D3C-C5DD6330E7C6}" type="slidenum">
              <a:rPr lang="en-US" smtClean="0"/>
              <a:t>‹#›</a:t>
            </a:fld>
            <a:endParaRPr lang="en-US"/>
          </a:p>
        </p:txBody>
      </p:sp>
    </p:spTree>
    <p:extLst>
      <p:ext uri="{BB962C8B-B14F-4D97-AF65-F5344CB8AC3E}">
        <p14:creationId xmlns:p14="http://schemas.microsoft.com/office/powerpoint/2010/main" val="378463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6"/>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1"/>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6"/>
            <a:ext cx="7406640" cy="1168400"/>
          </a:xfrm>
          <a:prstGeom prst="rect">
            <a:avLst/>
          </a:prstGeom>
        </p:spPr>
        <p:txBody>
          <a:bodyPr vert="horz" lIns="91440" tIns="45720" rIns="91440" bIns="45720" rtlCol="0" anchor="ctr"/>
          <a:lstStyle>
            <a:lvl1pPr algn="l">
              <a:defRPr sz="3840">
                <a:solidFill>
                  <a:schemeClr val="tx1">
                    <a:tint val="75000"/>
                  </a:schemeClr>
                </a:solidFill>
              </a:defRPr>
            </a:lvl1pPr>
          </a:lstStyle>
          <a:p>
            <a:fld id="{71C540CD-4D40-4706-B2D1-38218AE91179}" type="datetimeFigureOut">
              <a:rPr lang="en-US" smtClean="0"/>
              <a:t>3/30/2026</a:t>
            </a:fld>
            <a:endParaRPr lang="en-US"/>
          </a:p>
        </p:txBody>
      </p:sp>
      <p:sp>
        <p:nvSpPr>
          <p:cNvPr id="5" name="Footer Placeholder 4"/>
          <p:cNvSpPr>
            <a:spLocks noGrp="1"/>
          </p:cNvSpPr>
          <p:nvPr>
            <p:ph type="ftr" sz="quarter" idx="3"/>
          </p:nvPr>
        </p:nvSpPr>
        <p:spPr>
          <a:xfrm>
            <a:off x="10904220" y="20340326"/>
            <a:ext cx="11109960" cy="1168400"/>
          </a:xfrm>
          <a:prstGeom prst="rect">
            <a:avLst/>
          </a:prstGeom>
        </p:spPr>
        <p:txBody>
          <a:bodyPr vert="horz" lIns="91440" tIns="45720" rIns="91440" bIns="45720" rtlCol="0" anchor="ctr"/>
          <a:lstStyle>
            <a:lvl1pPr algn="ctr">
              <a:defRPr sz="38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3248620" y="20340326"/>
            <a:ext cx="7406640" cy="1168400"/>
          </a:xfrm>
          <a:prstGeom prst="rect">
            <a:avLst/>
          </a:prstGeom>
        </p:spPr>
        <p:txBody>
          <a:bodyPr vert="horz" lIns="91440" tIns="45720" rIns="91440" bIns="45720" rtlCol="0" anchor="ctr"/>
          <a:lstStyle>
            <a:lvl1pPr algn="r">
              <a:defRPr sz="3840">
                <a:solidFill>
                  <a:schemeClr val="tx1">
                    <a:tint val="75000"/>
                  </a:schemeClr>
                </a:solidFill>
              </a:defRPr>
            </a:lvl1pPr>
          </a:lstStyle>
          <a:p>
            <a:fld id="{44C04E4C-C63B-4DC3-9D3C-C5DD6330E7C6}" type="slidenum">
              <a:rPr lang="en-US" smtClean="0"/>
              <a:t>‹#›</a:t>
            </a:fld>
            <a:endParaRPr lang="en-US"/>
          </a:p>
        </p:txBody>
      </p:sp>
    </p:spTree>
    <p:extLst>
      <p:ext uri="{BB962C8B-B14F-4D97-AF65-F5344CB8AC3E}">
        <p14:creationId xmlns:p14="http://schemas.microsoft.com/office/powerpoint/2010/main" val="21961846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925962"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491" indent="-731491" algn="l" defTabSz="2925962" rtl="0" eaLnBrk="1" latinLnBrk="0" hangingPunct="1">
        <a:lnSpc>
          <a:spcPct val="90000"/>
        </a:lnSpc>
        <a:spcBef>
          <a:spcPts val="3200"/>
        </a:spcBef>
        <a:buFont typeface="Arial" panose="020B0604020202020204" pitchFamily="34" charset="0"/>
        <a:buChar char="•"/>
        <a:defRPr sz="8959" kern="1200">
          <a:solidFill>
            <a:schemeClr val="tx1"/>
          </a:solidFill>
          <a:latin typeface="+mn-lt"/>
          <a:ea typeface="+mn-ea"/>
          <a:cs typeface="+mn-cs"/>
        </a:defRPr>
      </a:lvl1pPr>
      <a:lvl2pPr marL="2194472" indent="-731491" algn="l" defTabSz="2925962"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454" indent="-731491" algn="l" defTabSz="2925962"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435"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417"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398"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380"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361"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342" indent="-731491" algn="l" defTabSz="2925962"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5962" rtl="0" eaLnBrk="1" latinLnBrk="0" hangingPunct="1">
        <a:defRPr sz="5760" kern="1200">
          <a:solidFill>
            <a:schemeClr val="tx1"/>
          </a:solidFill>
          <a:latin typeface="+mn-lt"/>
          <a:ea typeface="+mn-ea"/>
          <a:cs typeface="+mn-cs"/>
        </a:defRPr>
      </a:lvl1pPr>
      <a:lvl2pPr marL="1462981" algn="l" defTabSz="2925962" rtl="0" eaLnBrk="1" latinLnBrk="0" hangingPunct="1">
        <a:defRPr sz="5760" kern="1200">
          <a:solidFill>
            <a:schemeClr val="tx1"/>
          </a:solidFill>
          <a:latin typeface="+mn-lt"/>
          <a:ea typeface="+mn-ea"/>
          <a:cs typeface="+mn-cs"/>
        </a:defRPr>
      </a:lvl2pPr>
      <a:lvl3pPr marL="2925962" algn="l" defTabSz="2925962" rtl="0" eaLnBrk="1" latinLnBrk="0" hangingPunct="1">
        <a:defRPr sz="5760" kern="1200">
          <a:solidFill>
            <a:schemeClr val="tx1"/>
          </a:solidFill>
          <a:latin typeface="+mn-lt"/>
          <a:ea typeface="+mn-ea"/>
          <a:cs typeface="+mn-cs"/>
        </a:defRPr>
      </a:lvl3pPr>
      <a:lvl4pPr marL="4388945" algn="l" defTabSz="2925962" rtl="0" eaLnBrk="1" latinLnBrk="0" hangingPunct="1">
        <a:defRPr sz="5760" kern="1200">
          <a:solidFill>
            <a:schemeClr val="tx1"/>
          </a:solidFill>
          <a:latin typeface="+mn-lt"/>
          <a:ea typeface="+mn-ea"/>
          <a:cs typeface="+mn-cs"/>
        </a:defRPr>
      </a:lvl4pPr>
      <a:lvl5pPr marL="5851926" algn="l" defTabSz="2925962" rtl="0" eaLnBrk="1" latinLnBrk="0" hangingPunct="1">
        <a:defRPr sz="5760" kern="1200">
          <a:solidFill>
            <a:schemeClr val="tx1"/>
          </a:solidFill>
          <a:latin typeface="+mn-lt"/>
          <a:ea typeface="+mn-ea"/>
          <a:cs typeface="+mn-cs"/>
        </a:defRPr>
      </a:lvl5pPr>
      <a:lvl6pPr marL="7314907" algn="l" defTabSz="2925962" rtl="0" eaLnBrk="1" latinLnBrk="0" hangingPunct="1">
        <a:defRPr sz="5760" kern="1200">
          <a:solidFill>
            <a:schemeClr val="tx1"/>
          </a:solidFill>
          <a:latin typeface="+mn-lt"/>
          <a:ea typeface="+mn-ea"/>
          <a:cs typeface="+mn-cs"/>
        </a:defRPr>
      </a:lvl6pPr>
      <a:lvl7pPr marL="8777888" algn="l" defTabSz="2925962" rtl="0" eaLnBrk="1" latinLnBrk="0" hangingPunct="1">
        <a:defRPr sz="5760" kern="1200">
          <a:solidFill>
            <a:schemeClr val="tx1"/>
          </a:solidFill>
          <a:latin typeface="+mn-lt"/>
          <a:ea typeface="+mn-ea"/>
          <a:cs typeface="+mn-cs"/>
        </a:defRPr>
      </a:lvl7pPr>
      <a:lvl8pPr marL="10240871" algn="l" defTabSz="2925962" rtl="0" eaLnBrk="1" latinLnBrk="0" hangingPunct="1">
        <a:defRPr sz="5760" kern="1200">
          <a:solidFill>
            <a:schemeClr val="tx1"/>
          </a:solidFill>
          <a:latin typeface="+mn-lt"/>
          <a:ea typeface="+mn-ea"/>
          <a:cs typeface="+mn-cs"/>
        </a:defRPr>
      </a:lvl8pPr>
      <a:lvl9pPr marL="11703852" algn="l" defTabSz="2925962"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13"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hyperlink" Target="https://foxrehab.org/older-adult-patients-transtheoretical-model/?utm_source=chatgpt.com" TargetMode="External"/><Relationship Id="rId12"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www.preprints.org/manuscript/202512.1879?utm_source=chatgpt.com" TargetMode="External"/><Relationship Id="rId11" Type="http://schemas.openxmlformats.org/officeDocument/2006/relationships/image" Target="../media/image6.png"/><Relationship Id="rId5" Type="http://schemas.openxmlformats.org/officeDocument/2006/relationships/hyperlink" Target="https://www.statista.com/chart/23491/share-of-adults-with-diabetes-world-region/" TargetMode="External"/><Relationship Id="rId10" Type="http://schemas.openxmlformats.org/officeDocument/2006/relationships/image" Target="../media/image5.png"/><Relationship Id="rId4" Type="http://schemas.openxmlformats.org/officeDocument/2006/relationships/hyperlink" Target="https://www.mysugr.com/en/home"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E09B6FF-B0D2-5B60-A214-0FFB72C77B44}"/>
              </a:ext>
            </a:extLst>
          </p:cNvPr>
          <p:cNvSpPr/>
          <p:nvPr/>
        </p:nvSpPr>
        <p:spPr>
          <a:xfrm>
            <a:off x="-1" y="-79715"/>
            <a:ext cx="27731233" cy="1188669"/>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4400" b="1" dirty="0">
                <a:latin typeface="Times New Roman" panose="02020603050405020304" pitchFamily="18" charset="0"/>
                <a:cs typeface="Times New Roman" panose="02020603050405020304" pitchFamily="18" charset="0"/>
              </a:rPr>
              <a:t>Title: </a:t>
            </a:r>
            <a:r>
              <a:rPr lang="en-US" sz="4400" b="1" dirty="0" err="1">
                <a:latin typeface="Times New Roman" panose="02020603050405020304" pitchFamily="18" charset="0"/>
                <a:cs typeface="Times New Roman" panose="02020603050405020304" pitchFamily="18" charset="0"/>
              </a:rPr>
              <a:t>GlucoCoach</a:t>
            </a:r>
            <a:r>
              <a:rPr lang="en-US" sz="4400" b="1" dirty="0">
                <a:latin typeface="Times New Roman" panose="02020603050405020304" pitchFamily="18" charset="0"/>
                <a:cs typeface="Times New Roman" panose="02020603050405020304" pitchFamily="18" charset="0"/>
              </a:rPr>
              <a:t> AI: A Culturally Tailored Mobile Health Intervention for Type 2 Diabetes Self-Management</a:t>
            </a:r>
          </a:p>
          <a:p>
            <a:pPr algn="ctr"/>
            <a:endParaRPr lang="en-US" sz="1600" dirty="0"/>
          </a:p>
        </p:txBody>
      </p:sp>
      <p:sp>
        <p:nvSpPr>
          <p:cNvPr id="5" name="Rectangle 4">
            <a:extLst>
              <a:ext uri="{FF2B5EF4-FFF2-40B4-BE49-F238E27FC236}">
                <a16:creationId xmlns:a16="http://schemas.microsoft.com/office/drawing/2014/main" id="{7101D4C5-AA13-E331-37E6-10AFA6264BE6}"/>
              </a:ext>
            </a:extLst>
          </p:cNvPr>
          <p:cNvSpPr/>
          <p:nvPr/>
        </p:nvSpPr>
        <p:spPr>
          <a:xfrm>
            <a:off x="27731233" y="21052"/>
            <a:ext cx="4836504" cy="1087902"/>
          </a:xfrm>
          <a:prstGeom prst="rect">
            <a:avLst/>
          </a:prstGeom>
        </p:spPr>
        <p:style>
          <a:lnRef idx="3">
            <a:schemeClr val="lt1"/>
          </a:lnRef>
          <a:fillRef idx="1">
            <a:schemeClr val="dk1"/>
          </a:fillRef>
          <a:effectRef idx="1">
            <a:schemeClr val="dk1"/>
          </a:effectRef>
          <a:fontRef idx="minor">
            <a:schemeClr val="lt1"/>
          </a:fontRef>
        </p:style>
        <p:txBody>
          <a:bodyPr rtlCol="0" anchor="ctr"/>
          <a:lstStyle/>
          <a:p>
            <a:r>
              <a:rPr lang="en-US" sz="2400" dirty="0"/>
              <a:t>Student Name: </a:t>
            </a:r>
            <a:r>
              <a:rPr lang="en-US" sz="2400" dirty="0" err="1"/>
              <a:t>Mahir</a:t>
            </a:r>
            <a:r>
              <a:rPr lang="en-US" sz="2400" dirty="0"/>
              <a:t> Al Asif </a:t>
            </a:r>
            <a:r>
              <a:rPr lang="en-US" sz="2400" dirty="0" err="1"/>
              <a:t>Masrur</a:t>
            </a:r>
            <a:r>
              <a:rPr lang="en-US" sz="2400" dirty="0"/>
              <a:t> </a:t>
            </a:r>
          </a:p>
          <a:p>
            <a:r>
              <a:rPr lang="en-US" sz="2400" dirty="0"/>
              <a:t>Student ID: 2436075</a:t>
            </a:r>
          </a:p>
        </p:txBody>
      </p:sp>
      <p:pic>
        <p:nvPicPr>
          <p:cNvPr id="9" name="Picture 8">
            <a:extLst>
              <a:ext uri="{FF2B5EF4-FFF2-40B4-BE49-F238E27FC236}">
                <a16:creationId xmlns:a16="http://schemas.microsoft.com/office/drawing/2014/main" id="{81A8960B-54A8-CB78-5428-945097DC2DF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6314" y="3142788"/>
            <a:ext cx="4901684" cy="2394321"/>
          </a:xfrm>
          <a:prstGeom prst="rect">
            <a:avLst/>
          </a:prstGeom>
          <a:noFill/>
          <a:ln>
            <a:solidFill>
              <a:schemeClr val="tx2">
                <a:lumMod val="50000"/>
              </a:schemeClr>
            </a:solidFill>
          </a:ln>
        </p:spPr>
      </p:pic>
      <p:sp>
        <p:nvSpPr>
          <p:cNvPr id="12" name="TextBox 11">
            <a:extLst>
              <a:ext uri="{FF2B5EF4-FFF2-40B4-BE49-F238E27FC236}">
                <a16:creationId xmlns:a16="http://schemas.microsoft.com/office/drawing/2014/main" id="{21181BC9-DE1D-2541-6AE1-2C924EF3E42E}"/>
              </a:ext>
            </a:extLst>
          </p:cNvPr>
          <p:cNvSpPr txBox="1"/>
          <p:nvPr/>
        </p:nvSpPr>
        <p:spPr>
          <a:xfrm>
            <a:off x="346314" y="5582722"/>
            <a:ext cx="4935045" cy="400110"/>
          </a:xfrm>
          <a:prstGeom prst="rect">
            <a:avLst/>
          </a:prstGeom>
          <a:noFill/>
          <a:ln>
            <a:solidFill>
              <a:schemeClr val="accent1"/>
            </a:solidFill>
          </a:ln>
        </p:spPr>
        <p:txBody>
          <a:bodyPr wrap="square">
            <a:spAutoFit/>
          </a:bodyPr>
          <a:lstStyle/>
          <a:p>
            <a:pPr algn="just"/>
            <a:r>
              <a:rPr lang="en-GB" sz="1000" i="1" dirty="0">
                <a:latin typeface="Times New Roman" panose="02020603050405020304" pitchFamily="18" charset="0"/>
                <a:cs typeface="Times New Roman" panose="02020603050405020304" pitchFamily="18" charset="0"/>
              </a:rPr>
              <a:t>Figure 1: Projected mortality figures attributable to diabetes among people (ages 20–79), categorized by age and gender in 2024 (Magliano, Boyko and Atlas, 2025).</a:t>
            </a:r>
            <a:endParaRPr lang="en-US" sz="10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569D303-C4A9-7F0E-8B97-08E028075603}"/>
              </a:ext>
            </a:extLst>
          </p:cNvPr>
          <p:cNvSpPr txBox="1"/>
          <p:nvPr/>
        </p:nvSpPr>
        <p:spPr>
          <a:xfrm>
            <a:off x="394794" y="2237995"/>
            <a:ext cx="10715786" cy="830997"/>
          </a:xfrm>
          <a:prstGeom prst="rect">
            <a:avLst/>
          </a:prstGeom>
          <a:solidFill>
            <a:schemeClr val="tx2">
              <a:lumMod val="60000"/>
              <a:lumOff val="40000"/>
            </a:schemeClr>
          </a:solidFill>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1.1 Severity of the public health issue</a:t>
            </a:r>
          </a:p>
          <a:p>
            <a:pPr algn="just"/>
            <a:r>
              <a:rPr lang="en-US" sz="1600" dirty="0">
                <a:latin typeface="Times New Roman" panose="02020603050405020304" pitchFamily="18" charset="0"/>
                <a:cs typeface="Times New Roman" panose="02020603050405020304" pitchFamily="18" charset="0"/>
              </a:rPr>
              <a:t>Type 2 diabetes mellitus (T2DM) is a significant and increasing health issue of the world. It has a huge impact on hundreds of millions of adults across the globe and is linked to high morbidity, mortality and health care spending. </a:t>
            </a:r>
          </a:p>
        </p:txBody>
      </p:sp>
      <p:sp>
        <p:nvSpPr>
          <p:cNvPr id="16" name="Rectangle 15">
            <a:extLst>
              <a:ext uri="{FF2B5EF4-FFF2-40B4-BE49-F238E27FC236}">
                <a16:creationId xmlns:a16="http://schemas.microsoft.com/office/drawing/2014/main" id="{C79002AC-2F87-83C7-6BBE-11AD116925DC}"/>
              </a:ext>
            </a:extLst>
          </p:cNvPr>
          <p:cNvSpPr/>
          <p:nvPr/>
        </p:nvSpPr>
        <p:spPr>
          <a:xfrm>
            <a:off x="641303" y="1291777"/>
            <a:ext cx="5156200" cy="749938"/>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1. Background</a:t>
            </a:r>
          </a:p>
          <a:p>
            <a:pPr algn="ctr"/>
            <a:endParaRPr lang="en-US" dirty="0"/>
          </a:p>
        </p:txBody>
      </p:sp>
      <p:sp>
        <p:nvSpPr>
          <p:cNvPr id="18" name="Rectangle 17">
            <a:extLst>
              <a:ext uri="{FF2B5EF4-FFF2-40B4-BE49-F238E27FC236}">
                <a16:creationId xmlns:a16="http://schemas.microsoft.com/office/drawing/2014/main" id="{4C832D84-506B-4B8E-434A-08EF59856B1E}"/>
              </a:ext>
            </a:extLst>
          </p:cNvPr>
          <p:cNvSpPr/>
          <p:nvPr/>
        </p:nvSpPr>
        <p:spPr>
          <a:xfrm>
            <a:off x="14111178" y="15380896"/>
            <a:ext cx="5156200" cy="749938"/>
          </a:xfrm>
          <a:prstGeom prst="rect">
            <a:avLst/>
          </a:prstGeom>
          <a:solidFill>
            <a:schemeClr val="tx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cs typeface="Times New Roman" panose="02020603050405020304" pitchFamily="18" charset="0"/>
              </a:rPr>
              <a:t>Reference </a:t>
            </a:r>
          </a:p>
        </p:txBody>
      </p:sp>
      <p:sp>
        <p:nvSpPr>
          <p:cNvPr id="19" name="TextBox 18">
            <a:extLst>
              <a:ext uri="{FF2B5EF4-FFF2-40B4-BE49-F238E27FC236}">
                <a16:creationId xmlns:a16="http://schemas.microsoft.com/office/drawing/2014/main" id="{8B85A446-9591-2EF1-C3A8-D8BDCDDF5C24}"/>
              </a:ext>
            </a:extLst>
          </p:cNvPr>
          <p:cNvSpPr txBox="1"/>
          <p:nvPr/>
        </p:nvSpPr>
        <p:spPr>
          <a:xfrm>
            <a:off x="11302217" y="16196083"/>
            <a:ext cx="10774121" cy="4339650"/>
          </a:xfrm>
          <a:prstGeom prst="rect">
            <a:avLst/>
          </a:prstGeom>
          <a:solidFill>
            <a:schemeClr val="bg2">
              <a:lumMod val="75000"/>
            </a:schemeClr>
          </a:solidFill>
        </p:spPr>
        <p:txBody>
          <a:bodyPr wrap="square">
            <a:spAutoFit/>
          </a:bodyPr>
          <a:lstStyle/>
          <a:p>
            <a:r>
              <a:rPr lang="en-US" sz="1200" b="1"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Alaslawi</a:t>
            </a:r>
            <a:r>
              <a:rPr lang="en-US" sz="1100" dirty="0">
                <a:latin typeface="Times New Roman" panose="02020603050405020304" pitchFamily="18" charset="0"/>
                <a:cs typeface="Times New Roman" panose="02020603050405020304" pitchFamily="18" charset="0"/>
              </a:rPr>
              <a:t>, H., </a:t>
            </a:r>
            <a:r>
              <a:rPr lang="en-US" sz="1100" dirty="0" err="1">
                <a:latin typeface="Times New Roman" panose="02020603050405020304" pitchFamily="18" charset="0"/>
                <a:cs typeface="Times New Roman" panose="02020603050405020304" pitchFamily="18" charset="0"/>
              </a:rPr>
              <a:t>Berrou</a:t>
            </a:r>
            <a:r>
              <a:rPr lang="en-US" sz="1100" dirty="0">
                <a:latin typeface="Times New Roman" panose="02020603050405020304" pitchFamily="18" charset="0"/>
                <a:cs typeface="Times New Roman" panose="02020603050405020304" pitchFamily="18" charset="0"/>
              </a:rPr>
              <a:t>, I., Al Hamid, A., </a:t>
            </a:r>
            <a:r>
              <a:rPr lang="en-US" sz="1100" dirty="0" err="1">
                <a:latin typeface="Times New Roman" panose="02020603050405020304" pitchFamily="18" charset="0"/>
                <a:cs typeface="Times New Roman" panose="02020603050405020304" pitchFamily="18" charset="0"/>
              </a:rPr>
              <a:t>Alhuwail</a:t>
            </a:r>
            <a:r>
              <a:rPr lang="en-US" sz="1100" dirty="0">
                <a:latin typeface="Times New Roman" panose="02020603050405020304" pitchFamily="18" charset="0"/>
                <a:cs typeface="Times New Roman" panose="02020603050405020304" pitchFamily="18" charset="0"/>
              </a:rPr>
              <a:t>, D. and </a:t>
            </a:r>
            <a:r>
              <a:rPr lang="en-US" sz="1100" dirty="0" err="1">
                <a:latin typeface="Times New Roman" panose="02020603050405020304" pitchFamily="18" charset="0"/>
                <a:cs typeface="Times New Roman" panose="02020603050405020304" pitchFamily="18" charset="0"/>
              </a:rPr>
              <a:t>Aslanpour</a:t>
            </a:r>
            <a:r>
              <a:rPr lang="en-US" sz="1100" dirty="0">
                <a:latin typeface="Times New Roman" panose="02020603050405020304" pitchFamily="18" charset="0"/>
                <a:cs typeface="Times New Roman" panose="02020603050405020304" pitchFamily="18" charset="0"/>
              </a:rPr>
              <a:t>, Z. (2022) ‘Diabetes self-management apps: systematic review of adoption determinants and future research agenda’, </a:t>
            </a:r>
            <a:r>
              <a:rPr lang="en-US" sz="1100" i="1" dirty="0">
                <a:latin typeface="Times New Roman" panose="02020603050405020304" pitchFamily="18" charset="0"/>
                <a:cs typeface="Times New Roman" panose="02020603050405020304" pitchFamily="18" charset="0"/>
              </a:rPr>
              <a:t>JMIR Diabetes</a:t>
            </a:r>
            <a:r>
              <a:rPr lang="en-US" sz="1100" dirty="0">
                <a:latin typeface="Times New Roman" panose="02020603050405020304" pitchFamily="18" charset="0"/>
                <a:cs typeface="Times New Roman" panose="02020603050405020304" pitchFamily="18" charset="0"/>
              </a:rPr>
              <a:t>, 7(3), e28153. Available at: https://doi.org/10.2196/28153</a:t>
            </a:r>
          </a:p>
          <a:p>
            <a:r>
              <a:rPr lang="en-US" sz="1100" dirty="0">
                <a:latin typeface="Times New Roman" panose="02020603050405020304" pitchFamily="18" charset="0"/>
                <a:cs typeface="Times New Roman" panose="02020603050405020304" pitchFamily="18" charset="0"/>
              </a:rPr>
              <a:t>Fleming, G.A., Petrie, J.R., </a:t>
            </a:r>
            <a:r>
              <a:rPr lang="en-US" sz="1100" dirty="0" err="1">
                <a:latin typeface="Times New Roman" panose="02020603050405020304" pitchFamily="18" charset="0"/>
                <a:cs typeface="Times New Roman" panose="02020603050405020304" pitchFamily="18" charset="0"/>
              </a:rPr>
              <a:t>Bergenstal</a:t>
            </a:r>
            <a:r>
              <a:rPr lang="en-US" sz="1100" dirty="0">
                <a:latin typeface="Times New Roman" panose="02020603050405020304" pitchFamily="18" charset="0"/>
                <a:cs typeface="Times New Roman" panose="02020603050405020304" pitchFamily="18" charset="0"/>
              </a:rPr>
              <a:t>, R.M., Holl, R.W., Peters, A.L. and Heinemann, L. (2020) ‘Diabetes digital app technology: benefits, challenges, and recommendations’, </a:t>
            </a:r>
            <a:r>
              <a:rPr lang="en-US" sz="1100" i="1" dirty="0">
                <a:latin typeface="Times New Roman" panose="02020603050405020304" pitchFamily="18" charset="0"/>
                <a:cs typeface="Times New Roman" panose="02020603050405020304" pitchFamily="18" charset="0"/>
              </a:rPr>
              <a:t>Diabetes Care</a:t>
            </a:r>
            <a:r>
              <a:rPr lang="en-US" sz="1100" dirty="0">
                <a:latin typeface="Times New Roman" panose="02020603050405020304" pitchFamily="18" charset="0"/>
                <a:cs typeface="Times New Roman" panose="02020603050405020304" pitchFamily="18" charset="0"/>
              </a:rPr>
              <a:t>, 43(1), pp. 250–260. Available at: https://doi.org/10.2337/dci19-0062</a:t>
            </a:r>
          </a:p>
          <a:p>
            <a:r>
              <a:rPr lang="en-US" sz="1100" dirty="0">
                <a:latin typeface="Times New Roman" panose="02020603050405020304" pitchFamily="18" charset="0"/>
                <a:cs typeface="Times New Roman" panose="02020603050405020304" pitchFamily="18" charset="0"/>
              </a:rPr>
              <a:t>Genitsaridi, I., </a:t>
            </a:r>
            <a:r>
              <a:rPr lang="en-US" sz="1100" dirty="0" err="1">
                <a:latin typeface="Times New Roman" panose="02020603050405020304" pitchFamily="18" charset="0"/>
                <a:cs typeface="Times New Roman" panose="02020603050405020304" pitchFamily="18" charset="0"/>
              </a:rPr>
              <a:t>Salpea</a:t>
            </a:r>
            <a:r>
              <a:rPr lang="en-US" sz="1100" dirty="0">
                <a:latin typeface="Times New Roman" panose="02020603050405020304" pitchFamily="18" charset="0"/>
                <a:cs typeface="Times New Roman" panose="02020603050405020304" pitchFamily="18" charset="0"/>
              </a:rPr>
              <a:t>, P., Sajjadi, S.F., Tomic, D., James, S., Thirunavukkarasu, S., Issaka, A., Chen, L., Basit, A., Ma, R.C.W., </a:t>
            </a:r>
            <a:r>
              <a:rPr lang="en-US" sz="1100" dirty="0" err="1">
                <a:latin typeface="Times New Roman" panose="02020603050405020304" pitchFamily="18" charset="0"/>
                <a:cs typeface="Times New Roman" panose="02020603050405020304" pitchFamily="18" charset="0"/>
              </a:rPr>
              <a:t>Mbanya</a:t>
            </a:r>
            <a:r>
              <a:rPr lang="en-US" sz="1100" dirty="0">
                <a:latin typeface="Times New Roman" panose="02020603050405020304" pitchFamily="18" charset="0"/>
                <a:cs typeface="Times New Roman" panose="02020603050405020304" pitchFamily="18" charset="0"/>
              </a:rPr>
              <a:t>, J.C., Ramachandran, A., Wild, S., Duncan, B.B., Boyko, E.J. and Magliano, D.J. (2025) </a:t>
            </a:r>
            <a:r>
              <a:rPr lang="en-US" sz="1100" i="1" dirty="0">
                <a:latin typeface="Times New Roman" panose="02020603050405020304" pitchFamily="18" charset="0"/>
                <a:cs typeface="Times New Roman" panose="02020603050405020304" pitchFamily="18" charset="0"/>
              </a:rPr>
              <a:t>IDF Diabetes Atlas: Global, regional and national diabetes prevalence estimates for 2024 and projections for 2050</a:t>
            </a:r>
            <a:r>
              <a:rPr lang="en-US" sz="1100" dirty="0">
                <a:latin typeface="Times New Roman" panose="02020603050405020304" pitchFamily="18" charset="0"/>
                <a:cs typeface="Times New Roman" panose="02020603050405020304" pitchFamily="18" charset="0"/>
              </a:rPr>
              <a:t>. Available at: https://doi.org/10.2139/ssrn.5327047</a:t>
            </a:r>
          </a:p>
          <a:p>
            <a:r>
              <a:rPr lang="en-US" sz="1100" dirty="0">
                <a:latin typeface="Times New Roman" panose="02020603050405020304" pitchFamily="18" charset="0"/>
                <a:cs typeface="Times New Roman" panose="02020603050405020304" pitchFamily="18" charset="0"/>
              </a:rPr>
              <a:t>Gu, L., Jimma, B.L. and </a:t>
            </a:r>
            <a:r>
              <a:rPr lang="en-US" sz="1100" dirty="0" err="1">
                <a:latin typeface="Times New Roman" panose="02020603050405020304" pitchFamily="18" charset="0"/>
                <a:cs typeface="Times New Roman" panose="02020603050405020304" pitchFamily="18" charset="0"/>
              </a:rPr>
              <a:t>Mihretie</a:t>
            </a:r>
            <a:r>
              <a:rPr lang="en-US" sz="1100" dirty="0">
                <a:latin typeface="Times New Roman" panose="02020603050405020304" pitchFamily="18" charset="0"/>
                <a:cs typeface="Times New Roman" panose="02020603050405020304" pitchFamily="18" charset="0"/>
              </a:rPr>
              <a:t>, T.B. (2025) ‘The effects of mobile health on self-management of patients with diabetes: a systematic review’, </a:t>
            </a:r>
            <a:r>
              <a:rPr lang="en-US" sz="1100" i="1" dirty="0">
                <a:latin typeface="Times New Roman" panose="02020603050405020304" pitchFamily="18" charset="0"/>
                <a:cs typeface="Times New Roman" panose="02020603050405020304" pitchFamily="18" charset="0"/>
              </a:rPr>
              <a:t>Digital Health</a:t>
            </a:r>
            <a:r>
              <a:rPr lang="en-US" sz="1100" dirty="0">
                <a:latin typeface="Times New Roman" panose="02020603050405020304" pitchFamily="18" charset="0"/>
                <a:cs typeface="Times New Roman" panose="02020603050405020304" pitchFamily="18" charset="0"/>
              </a:rPr>
              <a:t>, 11. Available at: https://doi.org/10.1177/20552076251382049</a:t>
            </a:r>
          </a:p>
          <a:p>
            <a:r>
              <a:rPr lang="en-US" sz="1100" dirty="0">
                <a:latin typeface="Times New Roman" panose="02020603050405020304" pitchFamily="18" charset="0"/>
                <a:cs typeface="Times New Roman" panose="02020603050405020304" pitchFamily="18" charset="0"/>
              </a:rPr>
              <a:t>Kim, M., Kim, B. and Park, S. (2024) ‘Social support, eHealth literacy, and mHealth use in older adults with diabetes’, </a:t>
            </a:r>
            <a:r>
              <a:rPr lang="en-US" sz="1100" i="1" dirty="0">
                <a:latin typeface="Times New Roman" panose="02020603050405020304" pitchFamily="18" charset="0"/>
                <a:cs typeface="Times New Roman" panose="02020603050405020304" pitchFamily="18" charset="0"/>
              </a:rPr>
              <a:t>Computers, Informatics, Nursing</a:t>
            </a:r>
            <a:r>
              <a:rPr lang="en-US" sz="1100" dirty="0">
                <a:latin typeface="Times New Roman" panose="02020603050405020304" pitchFamily="18" charset="0"/>
                <a:cs typeface="Times New Roman" panose="02020603050405020304" pitchFamily="18" charset="0"/>
              </a:rPr>
              <a:t>, 42(2), pp. 136–143. Available at: https://doi.org/10.1097/CIN.0000000000001081</a:t>
            </a:r>
          </a:p>
          <a:p>
            <a:r>
              <a:rPr lang="en-US" sz="1100" dirty="0">
                <a:latin typeface="Times New Roman" panose="02020603050405020304" pitchFamily="18" charset="0"/>
                <a:cs typeface="Times New Roman" panose="02020603050405020304" pitchFamily="18" charset="0"/>
              </a:rPr>
              <a:t>Kreps, G.L. (2014) ‘Achieving the promise of digital health information systems’, </a:t>
            </a:r>
            <a:r>
              <a:rPr lang="en-US" sz="1100" i="1" dirty="0">
                <a:latin typeface="Times New Roman" panose="02020603050405020304" pitchFamily="18" charset="0"/>
                <a:cs typeface="Times New Roman" panose="02020603050405020304" pitchFamily="18" charset="0"/>
              </a:rPr>
              <a:t>Journal of Public Health Research</a:t>
            </a:r>
            <a:r>
              <a:rPr lang="en-US" sz="1100" dirty="0">
                <a:latin typeface="Times New Roman" panose="02020603050405020304" pitchFamily="18" charset="0"/>
                <a:cs typeface="Times New Roman" panose="02020603050405020304" pitchFamily="18" charset="0"/>
              </a:rPr>
              <a:t>, 3, 471. Available at: https://doi.org/10.4081/jphr.2014.471</a:t>
            </a:r>
          </a:p>
          <a:p>
            <a:r>
              <a:rPr lang="en-US" sz="1100" dirty="0">
                <a:latin typeface="Times New Roman" panose="02020603050405020304" pitchFamily="18" charset="0"/>
                <a:cs typeface="Times New Roman" panose="02020603050405020304" pitchFamily="18" charset="0"/>
              </a:rPr>
              <a:t>Lee, M.K., Yun, Y.H., Park, H.A., Lee, E.S., Jung, K.H. and Noh, D.Y. (2014) ‘A web-based self-management exercise and diet intervention incorporating transtheoretical model-based strategies’, </a:t>
            </a:r>
            <a:r>
              <a:rPr lang="en-US" sz="1100" i="1" dirty="0">
                <a:latin typeface="Times New Roman" panose="02020603050405020304" pitchFamily="18" charset="0"/>
                <a:cs typeface="Times New Roman" panose="02020603050405020304" pitchFamily="18" charset="0"/>
              </a:rPr>
              <a:t>International Journal of Nursing Studies</a:t>
            </a:r>
            <a:r>
              <a:rPr lang="en-US" sz="1100" dirty="0">
                <a:latin typeface="Times New Roman" panose="02020603050405020304" pitchFamily="18" charset="0"/>
                <a:cs typeface="Times New Roman" panose="02020603050405020304" pitchFamily="18" charset="0"/>
              </a:rPr>
              <a:t>, 51(12), pp. 1557–1567. Available at: https://doi.org/10.1016/j.ijnurstu.2014.04.012</a:t>
            </a:r>
          </a:p>
          <a:p>
            <a:r>
              <a:rPr lang="en-US" sz="1100" dirty="0">
                <a:latin typeface="Times New Roman" panose="02020603050405020304" pitchFamily="18" charset="0"/>
                <a:cs typeface="Times New Roman" panose="02020603050405020304" pitchFamily="18" charset="0"/>
              </a:rPr>
              <a:t>Maharaj, A., Lim, D., Murphy, R. and </a:t>
            </a:r>
            <a:r>
              <a:rPr lang="en-US" sz="1100" dirty="0" err="1">
                <a:latin typeface="Times New Roman" panose="02020603050405020304" pitchFamily="18" charset="0"/>
                <a:cs typeface="Times New Roman" panose="02020603050405020304" pitchFamily="18" charset="0"/>
              </a:rPr>
              <a:t>Serlachius</a:t>
            </a:r>
            <a:r>
              <a:rPr lang="en-US" sz="1100" dirty="0">
                <a:latin typeface="Times New Roman" panose="02020603050405020304" pitchFamily="18" charset="0"/>
                <a:cs typeface="Times New Roman" panose="02020603050405020304" pitchFamily="18" charset="0"/>
              </a:rPr>
              <a:t>, A. (2020) ‘The challenges of engaging users with diabetes apps’, </a:t>
            </a:r>
            <a:r>
              <a:rPr lang="en-US" sz="1100" i="1" dirty="0">
                <a:latin typeface="Times New Roman" panose="02020603050405020304" pitchFamily="18" charset="0"/>
                <a:cs typeface="Times New Roman" panose="02020603050405020304" pitchFamily="18" charset="0"/>
              </a:rPr>
              <a:t>JMIR Formative Research</a:t>
            </a:r>
            <a:r>
              <a:rPr lang="en-US" sz="1100" dirty="0">
                <a:latin typeface="Times New Roman" panose="02020603050405020304" pitchFamily="18" charset="0"/>
                <a:cs typeface="Times New Roman" panose="02020603050405020304" pitchFamily="18" charset="0"/>
              </a:rPr>
              <a:t>, 5(6). Available at: https://doi.org/10.2196/25151</a:t>
            </a:r>
          </a:p>
          <a:p>
            <a:r>
              <a:rPr lang="en-US" sz="1100" dirty="0">
                <a:latin typeface="Times New Roman" panose="02020603050405020304" pitchFamily="18" charset="0"/>
                <a:cs typeface="Times New Roman" panose="02020603050405020304" pitchFamily="18" charset="0"/>
              </a:rPr>
              <a:t>Miles, L.M., Hawkes, R.E. and French, D.P. (2023) ‘Description of the nationally implemented National Health Service digital diabetes prevention </a:t>
            </a:r>
            <a:r>
              <a:rPr lang="en-US" sz="1100" dirty="0" err="1">
                <a:latin typeface="Times New Roman" panose="02020603050405020304" pitchFamily="18" charset="0"/>
                <a:cs typeface="Times New Roman" panose="02020603050405020304" pitchFamily="18" charset="0"/>
              </a:rPr>
              <a:t>programme</a:t>
            </a:r>
            <a:r>
              <a:rPr lang="en-US" sz="1100" dirty="0">
                <a:latin typeface="Times New Roman" panose="02020603050405020304" pitchFamily="18" charset="0"/>
                <a:cs typeface="Times New Roman" panose="02020603050405020304" pitchFamily="18" charset="0"/>
              </a:rPr>
              <a:t> and rationale for its development’, </a:t>
            </a:r>
            <a:r>
              <a:rPr lang="en-US" sz="1100" i="1" dirty="0">
                <a:latin typeface="Times New Roman" panose="02020603050405020304" pitchFamily="18" charset="0"/>
                <a:cs typeface="Times New Roman" panose="02020603050405020304" pitchFamily="18" charset="0"/>
              </a:rPr>
              <a:t>BMC Health Services Research</a:t>
            </a:r>
            <a:r>
              <a:rPr lang="en-US" sz="1100" dirty="0">
                <a:latin typeface="Times New Roman" panose="02020603050405020304" pitchFamily="18" charset="0"/>
                <a:cs typeface="Times New Roman" panose="02020603050405020304" pitchFamily="18" charset="0"/>
              </a:rPr>
              <a:t>, 23(1). Available at: https://doi.org/10.1186/s12913-023-09210-3</a:t>
            </a:r>
          </a:p>
          <a:p>
            <a:r>
              <a:rPr lang="en-US" sz="1100" dirty="0" err="1">
                <a:latin typeface="Times New Roman" panose="02020603050405020304" pitchFamily="18" charset="0"/>
                <a:cs typeface="Times New Roman" panose="02020603050405020304" pitchFamily="18" charset="0"/>
              </a:rPr>
              <a:t>mySugr</a:t>
            </a:r>
            <a:r>
              <a:rPr lang="en-US" sz="1100" dirty="0">
                <a:latin typeface="Times New Roman" panose="02020603050405020304" pitchFamily="18" charset="0"/>
                <a:cs typeface="Times New Roman" panose="02020603050405020304" pitchFamily="18" charset="0"/>
              </a:rPr>
              <a:t> (2017) </a:t>
            </a:r>
            <a:r>
              <a:rPr lang="en-US" sz="1100" i="1" dirty="0">
                <a:latin typeface="Times New Roman" panose="02020603050405020304" pitchFamily="18" charset="0"/>
                <a:cs typeface="Times New Roman" panose="02020603050405020304" pitchFamily="18" charset="0"/>
              </a:rPr>
              <a:t>Welcome to </a:t>
            </a:r>
            <a:r>
              <a:rPr lang="en-US" sz="1100" i="1" dirty="0" err="1">
                <a:latin typeface="Times New Roman" panose="02020603050405020304" pitchFamily="18" charset="0"/>
                <a:cs typeface="Times New Roman" panose="02020603050405020304" pitchFamily="18" charset="0"/>
              </a:rPr>
              <a:t>mySugr</a:t>
            </a:r>
            <a:r>
              <a:rPr lang="en-US" sz="1100" i="1" dirty="0">
                <a:latin typeface="Times New Roman" panose="02020603050405020304" pitchFamily="18" charset="0"/>
                <a:cs typeface="Times New Roman" panose="02020603050405020304" pitchFamily="18" charset="0"/>
              </a:rPr>
              <a:t> - simplifying life with diabetes</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4"/>
              </a:rPr>
              <a:t>https://www.mysugr.com/en/home</a:t>
            </a:r>
            <a:endParaRPr lang="en-US" sz="1100" dirty="0">
              <a:latin typeface="Times New Roman" panose="02020603050405020304" pitchFamily="18" charset="0"/>
              <a:cs typeface="Times New Roman" panose="02020603050405020304" pitchFamily="18" charset="0"/>
            </a:endParaRPr>
          </a:p>
          <a:p>
            <a:r>
              <a:rPr lang="en-US" sz="1100" b="1" dirty="0">
                <a:latin typeface="Times New Roman" panose="02020603050405020304" pitchFamily="18" charset="0"/>
                <a:cs typeface="Times New Roman" panose="02020603050405020304" pitchFamily="18" charset="0"/>
              </a:rPr>
              <a:t>Statista</a:t>
            </a:r>
            <a:r>
              <a:rPr lang="en-US" sz="1100" dirty="0">
                <a:latin typeface="Times New Roman" panose="02020603050405020304" pitchFamily="18" charset="0"/>
                <a:cs typeface="Times New Roman" panose="02020603050405020304" pitchFamily="18" charset="0"/>
              </a:rPr>
              <a:t> (2025) </a:t>
            </a:r>
            <a:r>
              <a:rPr lang="en-US" sz="1100" i="1" dirty="0">
                <a:latin typeface="Times New Roman" panose="02020603050405020304" pitchFamily="18" charset="0"/>
                <a:cs typeface="Times New Roman" panose="02020603050405020304" pitchFamily="18" charset="0"/>
              </a:rPr>
              <a:t>Diabetes cases are climbing: Estimated number of adults living with diabetes worldwide in 2024 and 2050 (in millions)</a:t>
            </a:r>
            <a:r>
              <a:rPr lang="en-US" sz="1100" dirty="0">
                <a:latin typeface="Times New Roman" panose="02020603050405020304" pitchFamily="18" charset="0"/>
                <a:cs typeface="Times New Roman" panose="02020603050405020304" pitchFamily="18" charset="0"/>
              </a:rPr>
              <a:t>. Statista. Available at: </a:t>
            </a:r>
            <a:r>
              <a:rPr lang="en-US" sz="1100" dirty="0">
                <a:latin typeface="Times New Roman" panose="02020603050405020304" pitchFamily="18" charset="0"/>
                <a:cs typeface="Times New Roman" panose="02020603050405020304" pitchFamily="18" charset="0"/>
                <a:hlinkClick r:id="rId5"/>
              </a:rPr>
              <a:t>https://www.statista.com/chart/23491/share-of-adults-with-diabetes-world-region/</a:t>
            </a:r>
            <a:endParaRPr lang="en-US" sz="1100" dirty="0">
              <a:latin typeface="Times New Roman" panose="02020603050405020304" pitchFamily="18" charset="0"/>
              <a:cs typeface="Times New Roman" panose="02020603050405020304" pitchFamily="18" charset="0"/>
            </a:endParaRPr>
          </a:p>
          <a:p>
            <a:r>
              <a:rPr lang="en-US" sz="1100" dirty="0">
                <a:latin typeface="Times New Roman" panose="02020603050405020304" pitchFamily="18" charset="0"/>
                <a:cs typeface="Times New Roman" panose="02020603050405020304" pitchFamily="18" charset="0"/>
              </a:rPr>
              <a:t>Timsina, Y. (2025) </a:t>
            </a:r>
            <a:r>
              <a:rPr lang="en-US" sz="1100" i="1" dirty="0">
                <a:latin typeface="Times New Roman" panose="02020603050405020304" pitchFamily="18" charset="0"/>
                <a:cs typeface="Times New Roman" panose="02020603050405020304" pitchFamily="18" charset="0"/>
              </a:rPr>
              <a:t>Lifestyle interventions for the management of type 2 diabetes mellitus: A narrative review</a:t>
            </a:r>
            <a:r>
              <a:rPr lang="en-US" sz="1100" dirty="0">
                <a:latin typeface="Times New Roman" panose="02020603050405020304" pitchFamily="18" charset="0"/>
                <a:cs typeface="Times New Roman" panose="02020603050405020304" pitchFamily="18" charset="0"/>
              </a:rPr>
              <a:t> [Preprint, Version 1]. Preprints.org. Available at: </a:t>
            </a:r>
            <a:r>
              <a:rPr lang="en-US" sz="1100" dirty="0">
                <a:latin typeface="Times New Roman" panose="02020603050405020304" pitchFamily="18" charset="0"/>
                <a:cs typeface="Times New Roman" panose="02020603050405020304" pitchFamily="18" charset="0"/>
                <a:hlinkClick r:id="rId6"/>
              </a:rPr>
              <a:t>https://www.preprints.org/manuscript/202512.1879</a:t>
            </a:r>
            <a:r>
              <a:rPr lang="en-US" sz="1100" dirty="0">
                <a:latin typeface="Times New Roman" panose="02020603050405020304" pitchFamily="18" charset="0"/>
                <a:cs typeface="Times New Roman" panose="02020603050405020304" pitchFamily="18" charset="0"/>
              </a:rPr>
              <a:t> (Accessed: 28 March 2026)</a:t>
            </a:r>
          </a:p>
          <a:p>
            <a:pPr algn="just"/>
            <a:r>
              <a:rPr lang="en-US" sz="1100" dirty="0">
                <a:latin typeface="Times New Roman" panose="02020603050405020304" pitchFamily="18" charset="0"/>
                <a:cs typeface="Times New Roman" panose="02020603050405020304" pitchFamily="18" charset="0"/>
              </a:rPr>
              <a:t>Huller, J. (2022) </a:t>
            </a:r>
            <a:r>
              <a:rPr lang="en-US" sz="1100" i="1" dirty="0">
                <a:latin typeface="Times New Roman" panose="02020603050405020304" pitchFamily="18" charset="0"/>
                <a:cs typeface="Times New Roman" panose="02020603050405020304" pitchFamily="18" charset="0"/>
              </a:rPr>
              <a:t>Using the transtheoretical model to encourage patient independence</a:t>
            </a:r>
            <a:r>
              <a:rPr lang="en-US" sz="1100" dirty="0">
                <a:latin typeface="Times New Roman" panose="02020603050405020304" pitchFamily="18" charset="0"/>
                <a:cs typeface="Times New Roman" panose="02020603050405020304" pitchFamily="18" charset="0"/>
              </a:rPr>
              <a:t>. FOX Rehabilitation, 17 March. Available at: </a:t>
            </a:r>
            <a:r>
              <a:rPr lang="en-US" sz="1100" dirty="0">
                <a:latin typeface="Times New Roman" panose="02020603050405020304" pitchFamily="18" charset="0"/>
                <a:cs typeface="Times New Roman" panose="02020603050405020304" pitchFamily="18" charset="0"/>
                <a:hlinkClick r:id="rId7"/>
              </a:rPr>
              <a:t>https://foxrehab.org/older-adult-patients-transtheoretical-model/</a:t>
            </a:r>
            <a:r>
              <a:rPr lang="en-US" sz="1100" dirty="0">
                <a:latin typeface="Times New Roman" panose="02020603050405020304" pitchFamily="18" charset="0"/>
                <a:cs typeface="Times New Roman" panose="02020603050405020304" pitchFamily="18" charset="0"/>
              </a:rPr>
              <a:t> (Accessed: 28 March 2026).</a:t>
            </a:r>
          </a:p>
        </p:txBody>
      </p:sp>
      <p:sp>
        <p:nvSpPr>
          <p:cNvPr id="21" name="TextBox 20">
            <a:extLst>
              <a:ext uri="{FF2B5EF4-FFF2-40B4-BE49-F238E27FC236}">
                <a16:creationId xmlns:a16="http://schemas.microsoft.com/office/drawing/2014/main" id="{6523965A-4A5B-8418-D13D-241D41FC8D89}"/>
              </a:ext>
            </a:extLst>
          </p:cNvPr>
          <p:cNvSpPr txBox="1"/>
          <p:nvPr/>
        </p:nvSpPr>
        <p:spPr>
          <a:xfrm>
            <a:off x="365101" y="6088606"/>
            <a:ext cx="6398210" cy="4162037"/>
          </a:xfrm>
          <a:prstGeom prst="rect">
            <a:avLst/>
          </a:prstGeom>
          <a:solidFill>
            <a:schemeClr val="tx2">
              <a:lumMod val="60000"/>
              <a:lumOff val="40000"/>
            </a:schemeClr>
          </a:solidFill>
        </p:spPr>
        <p:txBody>
          <a:bodyPr wrap="square">
            <a:spAutoFit/>
          </a:bodyPr>
          <a:lstStyle/>
          <a:p>
            <a:pPr>
              <a:lnSpc>
                <a:spcPct val="150000"/>
              </a:lnSpc>
              <a:spcBef>
                <a:spcPts val="800"/>
              </a:spcBef>
              <a:spcAft>
                <a:spcPts val="400"/>
              </a:spcAft>
            </a:pPr>
            <a:r>
              <a:rPr lang="en-US" sz="1600" b="1" kern="100" dirty="0">
                <a:latin typeface="Times New Roman" panose="02020603050405020304" pitchFamily="18" charset="0"/>
                <a:ea typeface="Times New Roman" panose="02020603050405020304" pitchFamily="18" charset="0"/>
                <a:cs typeface="Vrinda" panose="020B0502040204020203" pitchFamily="34" charset="0"/>
              </a:rPr>
              <a:t>1.2 Reason an intervention should take place</a:t>
            </a:r>
          </a:p>
          <a:p>
            <a:pPr algn="just">
              <a:lnSpc>
                <a:spcPct val="150000"/>
              </a:lnSpc>
              <a:spcAft>
                <a:spcPts val="800"/>
              </a:spcAft>
            </a:pPr>
            <a:r>
              <a:rPr lang="en-US" sz="1600" kern="100" dirty="0">
                <a:latin typeface="Times New Roman" panose="02020603050405020304" pitchFamily="18" charset="0"/>
                <a:ea typeface="Calibri" panose="020F0502020204030204" pitchFamily="34" charset="0"/>
                <a:cs typeface="Vrinda" panose="020B0502040204020203" pitchFamily="34" charset="0"/>
              </a:rPr>
              <a:t>Since T2DM treatment is quite reliant on long-term daily behavior, such as taking medications, diet, physical activity, monitoring glucose levels and visits to follow-up treatment, intervention is required. The traditional care models are usually inadequate since the majority of self-management is performed outside the clinic. Digital health promotion is consequently worthy since it has the potential of providing personalized, 24/7, scalable and real-time assistance to individuals in their daily lives. This is particularly crucial in the situations when health literacy is weak, when there is an unequal access to face-to-face services, and when there is the lack of culturally appropriate support (Kreps, 2014; Fleming et al., 2019). </a:t>
            </a:r>
          </a:p>
        </p:txBody>
      </p:sp>
      <p:sp>
        <p:nvSpPr>
          <p:cNvPr id="24" name="Rectangle 23">
            <a:extLst>
              <a:ext uri="{FF2B5EF4-FFF2-40B4-BE49-F238E27FC236}">
                <a16:creationId xmlns:a16="http://schemas.microsoft.com/office/drawing/2014/main" id="{F05C5804-ED9E-4007-E014-847260EA878C}"/>
              </a:ext>
            </a:extLst>
          </p:cNvPr>
          <p:cNvSpPr/>
          <p:nvPr/>
        </p:nvSpPr>
        <p:spPr>
          <a:xfrm>
            <a:off x="14111178" y="1420588"/>
            <a:ext cx="5156200" cy="749938"/>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2. Health promotion values and principles</a:t>
            </a:r>
          </a:p>
          <a:p>
            <a:pPr algn="ctr"/>
            <a:endParaRPr lang="en-US" dirty="0"/>
          </a:p>
        </p:txBody>
      </p:sp>
      <p:pic>
        <p:nvPicPr>
          <p:cNvPr id="1028" name="Picture 4" descr="Chart: Diabetes Cases Are Climbing | Statista">
            <a:extLst>
              <a:ext uri="{FF2B5EF4-FFF2-40B4-BE49-F238E27FC236}">
                <a16:creationId xmlns:a16="http://schemas.microsoft.com/office/drawing/2014/main" id="{AEAC86FA-FA9E-09BF-29E0-12E4A7044A5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91893" y="5933703"/>
            <a:ext cx="4371508" cy="3665194"/>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ED94711-C078-C77C-4E8A-3CFE89788ABD}"/>
              </a:ext>
            </a:extLst>
          </p:cNvPr>
          <p:cNvSpPr txBox="1"/>
          <p:nvPr/>
        </p:nvSpPr>
        <p:spPr>
          <a:xfrm>
            <a:off x="6795191" y="9597758"/>
            <a:ext cx="4371509" cy="553998"/>
          </a:xfrm>
          <a:prstGeom prst="rect">
            <a:avLst/>
          </a:prstGeom>
          <a:noFill/>
          <a:ln>
            <a:solidFill>
              <a:schemeClr val="accent1"/>
            </a:solidFill>
          </a:ln>
        </p:spPr>
        <p:txBody>
          <a:bodyPr wrap="square">
            <a:spAutoFit/>
          </a:bodyPr>
          <a:lstStyle/>
          <a:p>
            <a:pPr algn="just"/>
            <a:r>
              <a:rPr lang="en-GB" sz="1000" i="1" dirty="0">
                <a:latin typeface="Times New Roman" panose="02020603050405020304" pitchFamily="18" charset="0"/>
                <a:cs typeface="Times New Roman" panose="02020603050405020304" pitchFamily="18" charset="0"/>
              </a:rPr>
              <a:t>Figure 2: Projected Number of Diabetes Affected people figures attributable to diabetes among people (ages 20–79), categorized by age and gender in 2024 (Statista,2025)</a:t>
            </a:r>
            <a:endParaRPr lang="en-US" sz="1000" dirty="0">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7731C1E2-E7BB-1B11-8310-E44C07353BB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5101" y="15687850"/>
            <a:ext cx="4652952" cy="3322137"/>
          </a:xfrm>
          <a:prstGeom prst="rect">
            <a:avLst/>
          </a:prstGeom>
          <a:noFill/>
          <a:ln>
            <a:solidFill>
              <a:schemeClr val="tx2">
                <a:lumMod val="60000"/>
                <a:lumOff val="40000"/>
              </a:schemeClr>
            </a:solidFill>
          </a:ln>
        </p:spPr>
      </p:pic>
      <p:sp>
        <p:nvSpPr>
          <p:cNvPr id="29" name="TextBox 28">
            <a:extLst>
              <a:ext uri="{FF2B5EF4-FFF2-40B4-BE49-F238E27FC236}">
                <a16:creationId xmlns:a16="http://schemas.microsoft.com/office/drawing/2014/main" id="{F716B008-5FF5-DAAC-3AF3-A6F5D91EA880}"/>
              </a:ext>
            </a:extLst>
          </p:cNvPr>
          <p:cNvSpPr txBox="1"/>
          <p:nvPr/>
        </p:nvSpPr>
        <p:spPr>
          <a:xfrm>
            <a:off x="358025" y="10282934"/>
            <a:ext cx="5722756" cy="5372625"/>
          </a:xfrm>
          <a:prstGeom prst="rect">
            <a:avLst/>
          </a:prstGeom>
          <a:solidFill>
            <a:schemeClr val="tx2">
              <a:lumMod val="60000"/>
              <a:lumOff val="40000"/>
            </a:schemeClr>
          </a:solidFill>
        </p:spPr>
        <p:txBody>
          <a:bodyPr wrap="square">
            <a:spAutoFit/>
          </a:bodyPr>
          <a:lstStyle/>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1.3 Past interventions on health and publicity</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Past interventions on T2DM in the context of their public health efforts involve the use of both non-digital and digital interventions. Other non-digital interventions have been clinician-based education on diabetes, the use of paper-based diaries, face-to-face counselling, lifestyle classes, peer support groups and telephone coaching. Mobile health apps, SMS e-mails, web-based self-management programs, wearable-connected monitoring and e-coaching through telehealth have also been used as digital interventions. Some of the also indicated that mobile health interventions were effective in enhancing HbA1c, and in some cases, may help to enhance fasting blood glucose and body mass index (Gu, Jimma and </a:t>
            </a:r>
            <a:r>
              <a:rPr lang="en-US" sz="1600" kern="100" dirty="0" err="1">
                <a:effectLst/>
                <a:latin typeface="Times New Roman" panose="02020603050405020304" pitchFamily="18" charset="0"/>
                <a:ea typeface="Calibri" panose="020F0502020204030204" pitchFamily="34" charset="0"/>
                <a:cs typeface="Vrinda" panose="020B0502040204020203" pitchFamily="34" charset="0"/>
              </a:rPr>
              <a:t>Mihretie</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 2025; Xiao et al., 2024).</a:t>
            </a:r>
          </a:p>
          <a:p>
            <a:pPr marL="0" marR="0" algn="just">
              <a:lnSpc>
                <a:spcPct val="150000"/>
              </a:lnSpc>
              <a:spcAft>
                <a:spcPts val="800"/>
              </a:spcAft>
              <a:buNone/>
            </a:pP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1030" name="Picture 6" descr="Lifestyle Interventions for the Management of Type 2 Diabetes Mellitus: A  Narrative Review[v1] | Preprints.org">
            <a:extLst>
              <a:ext uri="{FF2B5EF4-FFF2-40B4-BE49-F238E27FC236}">
                <a16:creationId xmlns:a16="http://schemas.microsoft.com/office/drawing/2014/main" id="{617CF712-2870-D153-7236-4B282622978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21892" y="10227137"/>
            <a:ext cx="5094412" cy="5134922"/>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9D67BABC-3ECD-8F76-37B6-3863E7E8EE1F}"/>
              </a:ext>
            </a:extLst>
          </p:cNvPr>
          <p:cNvSpPr txBox="1"/>
          <p:nvPr/>
        </p:nvSpPr>
        <p:spPr>
          <a:xfrm rot="10800000" flipV="1">
            <a:off x="6200382" y="15194383"/>
            <a:ext cx="4709477" cy="400110"/>
          </a:xfrm>
          <a:prstGeom prst="rect">
            <a:avLst/>
          </a:prstGeom>
          <a:noFill/>
          <a:ln>
            <a:solidFill>
              <a:schemeClr val="tx2">
                <a:lumMod val="60000"/>
                <a:lumOff val="40000"/>
              </a:schemeClr>
            </a:solidFill>
          </a:ln>
        </p:spPr>
        <p:txBody>
          <a:bodyPr wrap="square">
            <a:spAutoFit/>
          </a:bodyPr>
          <a:lstStyle/>
          <a:p>
            <a:r>
              <a:rPr lang="en-US" sz="1000" dirty="0">
                <a:latin typeface="Times New Roman" panose="02020603050405020304" pitchFamily="18" charset="0"/>
                <a:cs typeface="Times New Roman" panose="02020603050405020304" pitchFamily="18" charset="0"/>
              </a:rPr>
              <a:t>Figure 3 </a:t>
            </a:r>
            <a:r>
              <a:rPr lang="en-US" sz="1000" i="1" dirty="0">
                <a:latin typeface="Times New Roman" panose="02020603050405020304" pitchFamily="18" charset="0"/>
                <a:cs typeface="Times New Roman" panose="02020603050405020304" pitchFamily="18" charset="0"/>
              </a:rPr>
              <a:t>Lifestyle interventions for the management of type 2 diabetes mellitus by</a:t>
            </a:r>
            <a:r>
              <a:rPr lang="en-US" sz="1000" dirty="0">
                <a:latin typeface="Times New Roman" panose="02020603050405020304" pitchFamily="18" charset="0"/>
                <a:cs typeface="Times New Roman" panose="02020603050405020304" pitchFamily="18" charset="0"/>
              </a:rPr>
              <a:t> Timsina (2025)</a:t>
            </a:r>
          </a:p>
        </p:txBody>
      </p:sp>
      <p:sp>
        <p:nvSpPr>
          <p:cNvPr id="36" name="TextBox 35">
            <a:extLst>
              <a:ext uri="{FF2B5EF4-FFF2-40B4-BE49-F238E27FC236}">
                <a16:creationId xmlns:a16="http://schemas.microsoft.com/office/drawing/2014/main" id="{A1A72998-804C-B766-8E5F-70982EBE1618}"/>
              </a:ext>
            </a:extLst>
          </p:cNvPr>
          <p:cNvSpPr txBox="1"/>
          <p:nvPr/>
        </p:nvSpPr>
        <p:spPr>
          <a:xfrm>
            <a:off x="5099350" y="15783447"/>
            <a:ext cx="6035470" cy="3833357"/>
          </a:xfrm>
          <a:prstGeom prst="rect">
            <a:avLst/>
          </a:prstGeom>
          <a:solidFill>
            <a:schemeClr val="tx2">
              <a:lumMod val="60000"/>
              <a:lumOff val="40000"/>
            </a:schemeClr>
          </a:solidFill>
        </p:spPr>
        <p:txBody>
          <a:bodyPr wrap="square">
            <a:spAutoFit/>
          </a:bodyPr>
          <a:lstStyle/>
          <a:p>
            <a:pPr marL="0" marR="0">
              <a:lnSpc>
                <a:spcPct val="150000"/>
              </a:lnSpc>
              <a:spcBef>
                <a:spcPts val="800"/>
              </a:spcBef>
              <a:spcAft>
                <a:spcPts val="400"/>
              </a:spcAft>
              <a:buNone/>
            </a:pPr>
            <a:r>
              <a:rPr lang="en-US" b="1" kern="100" dirty="0">
                <a:effectLst/>
                <a:latin typeface="Times New Roman" panose="02020603050405020304" pitchFamily="18" charset="0"/>
                <a:ea typeface="Times New Roman" panose="02020603050405020304" pitchFamily="18" charset="0"/>
                <a:cs typeface="Vrinda" panose="020B0502040204020203" pitchFamily="34" charset="0"/>
              </a:rPr>
              <a:t>1.4 Selected digital health intervention</a:t>
            </a:r>
          </a:p>
          <a:p>
            <a:pPr marL="0" marR="0" algn="just">
              <a:lnSpc>
                <a:spcPct val="150000"/>
              </a:lnSpc>
              <a:spcAft>
                <a:spcPts val="800"/>
              </a:spcAft>
              <a:buNone/>
            </a:pPr>
            <a:r>
              <a:rPr lang="en-US" kern="100" dirty="0">
                <a:effectLst/>
                <a:latin typeface="Times New Roman" panose="02020603050405020304" pitchFamily="18" charset="0"/>
                <a:ea typeface="Calibri" panose="020F0502020204030204" pitchFamily="34" charset="0"/>
                <a:cs typeface="Vrinda" panose="020B0502040204020203" pitchFamily="34" charset="0"/>
              </a:rPr>
              <a:t>The selected intervention is GlucoCoach AI, which is a proposed AI-based, culturally sensitive mobile self-management app in T2DM. GlucoCoach AI would include customized dietary and exercise coaching chatbot, culturally individualized meal plans by reference to regional food databases, automated inspirational nudges as per the Transtheoretical Model, and peer-support community, which would be professionally moderated.  </a:t>
            </a:r>
          </a:p>
        </p:txBody>
      </p:sp>
      <p:sp>
        <p:nvSpPr>
          <p:cNvPr id="40" name="TextBox 39">
            <a:extLst>
              <a:ext uri="{FF2B5EF4-FFF2-40B4-BE49-F238E27FC236}">
                <a16:creationId xmlns:a16="http://schemas.microsoft.com/office/drawing/2014/main" id="{CBC96411-256A-94E5-1797-49DCD5F0D83F}"/>
              </a:ext>
            </a:extLst>
          </p:cNvPr>
          <p:cNvSpPr txBox="1"/>
          <p:nvPr/>
        </p:nvSpPr>
        <p:spPr>
          <a:xfrm>
            <a:off x="346314" y="19090773"/>
            <a:ext cx="4371508" cy="314894"/>
          </a:xfrm>
          <a:prstGeom prst="rect">
            <a:avLst/>
          </a:prstGeom>
          <a:noFill/>
          <a:ln>
            <a:solidFill>
              <a:schemeClr val="tx2">
                <a:lumMod val="60000"/>
                <a:lumOff val="40000"/>
              </a:schemeClr>
            </a:solidFill>
          </a:ln>
        </p:spPr>
        <p:txBody>
          <a:bodyPr wrap="square">
            <a:spAutoFit/>
          </a:bodyPr>
          <a:lstStyle/>
          <a:p>
            <a:pPr marL="0" marR="0">
              <a:lnSpc>
                <a:spcPct val="150000"/>
              </a:lnSpc>
              <a:spcAft>
                <a:spcPts val="1000"/>
              </a:spcAft>
              <a:buNone/>
            </a:pP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Figure 4: GlucoCoach AI (Self-made).</a:t>
            </a:r>
            <a:endParaRPr lang="en-US" sz="1100" i="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2" name="TextBox 41">
            <a:extLst>
              <a:ext uri="{FF2B5EF4-FFF2-40B4-BE49-F238E27FC236}">
                <a16:creationId xmlns:a16="http://schemas.microsoft.com/office/drawing/2014/main" id="{69D5D76D-B6B9-AEF3-1DD6-666D290DCEE6}"/>
              </a:ext>
            </a:extLst>
          </p:cNvPr>
          <p:cNvSpPr txBox="1"/>
          <p:nvPr/>
        </p:nvSpPr>
        <p:spPr>
          <a:xfrm>
            <a:off x="11163400" y="2254861"/>
            <a:ext cx="5091417" cy="4531369"/>
          </a:xfrm>
          <a:prstGeom prst="rect">
            <a:avLst/>
          </a:prstGeom>
          <a:solidFill>
            <a:schemeClr val="accent6">
              <a:lumMod val="40000"/>
              <a:lumOff val="60000"/>
            </a:schemeClr>
          </a:solidFill>
        </p:spPr>
        <p:txBody>
          <a:bodyPr wrap="square">
            <a:spAutoFit/>
          </a:bodyPr>
          <a:lstStyle/>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2.1 What are values and principles of health promotion?</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Health promotion is described as empowering an individual to have more control over, and improve, his/her health. The Ottawa Charter highlights such crucial principles as empowerment, equity, participation, supportive environments, community action, personal skill development and a healthy public policy (WHO, 1986). Giving information is not therefore a limitation in health promotion. It also involves removing impediments, enhancing the strength of the capacity of people, improving conducive environments and making sure that the health opportunities are fairly distributed .</a:t>
            </a:r>
          </a:p>
        </p:txBody>
      </p:sp>
      <p:sp>
        <p:nvSpPr>
          <p:cNvPr id="44" name="TextBox 43">
            <a:extLst>
              <a:ext uri="{FF2B5EF4-FFF2-40B4-BE49-F238E27FC236}">
                <a16:creationId xmlns:a16="http://schemas.microsoft.com/office/drawing/2014/main" id="{4C1115E5-D9C9-0041-AEC8-AB6EE76538E2}"/>
              </a:ext>
            </a:extLst>
          </p:cNvPr>
          <p:cNvSpPr txBox="1"/>
          <p:nvPr/>
        </p:nvSpPr>
        <p:spPr>
          <a:xfrm>
            <a:off x="394793" y="19662161"/>
            <a:ext cx="10768607" cy="873572"/>
          </a:xfrm>
          <a:prstGeom prst="rect">
            <a:avLst/>
          </a:prstGeom>
          <a:solidFill>
            <a:schemeClr val="tx2">
              <a:lumMod val="60000"/>
              <a:lumOff val="40000"/>
            </a:schemeClr>
          </a:solidFill>
          <a:ln>
            <a:solidFill>
              <a:schemeClr val="tx2">
                <a:lumMod val="60000"/>
                <a:lumOff val="40000"/>
              </a:schemeClr>
            </a:solidFill>
          </a:ln>
        </p:spPr>
        <p:txBody>
          <a:bodyPr wrap="square">
            <a:spAutoFit/>
          </a:bodyPr>
          <a:lstStyle/>
          <a:p>
            <a:pPr marL="0" marR="0" algn="just">
              <a:lnSpc>
                <a:spcPct val="150000"/>
              </a:lnSpc>
              <a:spcAft>
                <a:spcPts val="800"/>
              </a:spcAft>
              <a:buNone/>
            </a:pPr>
            <a:r>
              <a:rPr lang="en-US" kern="100" dirty="0">
                <a:effectLst/>
                <a:latin typeface="Times New Roman" panose="02020603050405020304" pitchFamily="18" charset="0"/>
                <a:ea typeface="Calibri" panose="020F0502020204030204" pitchFamily="34" charset="0"/>
                <a:cs typeface="Vrinda" panose="020B0502040204020203" pitchFamily="34" charset="0"/>
              </a:rPr>
              <a:t>The intervention is aimed at enhancing self-management accompanied by the formulation of digital health inequality by providing multilingual content, culturally relevant instructions and easier user support.</a:t>
            </a:r>
          </a:p>
        </p:txBody>
      </p:sp>
      <p:sp>
        <p:nvSpPr>
          <p:cNvPr id="46" name="TextBox 45">
            <a:extLst>
              <a:ext uri="{FF2B5EF4-FFF2-40B4-BE49-F238E27FC236}">
                <a16:creationId xmlns:a16="http://schemas.microsoft.com/office/drawing/2014/main" id="{4E850CE3-AE1B-587D-8CE6-347F3E45F431}"/>
              </a:ext>
            </a:extLst>
          </p:cNvPr>
          <p:cNvSpPr txBox="1"/>
          <p:nvPr/>
        </p:nvSpPr>
        <p:spPr>
          <a:xfrm>
            <a:off x="11216304" y="7685994"/>
            <a:ext cx="10888998" cy="7629653"/>
          </a:xfrm>
          <a:prstGeom prst="rect">
            <a:avLst/>
          </a:prstGeom>
          <a:solidFill>
            <a:schemeClr val="accent6">
              <a:lumMod val="40000"/>
              <a:lumOff val="60000"/>
            </a:schemeClr>
          </a:solidFill>
        </p:spPr>
        <p:txBody>
          <a:bodyPr wrap="square">
            <a:spAutoFit/>
          </a:bodyPr>
          <a:lstStyle/>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2.2 Agreement with empowerment and personal skill building</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The usage of GlucoCoach AI is associated with empowerment as it offers real time feedback, self-monitoring apps, personalized prompts and guided goal setting. Instead of the occasional nature of clinical contacts, users are able to be actively involved in measuring their behavior and make sound choices about their diet, exercise, medication and glucose control in everyday life. This facilitates the principle of the Ottawa Charter to build personal skills by availing health information and behavior support and decision-making tools (WHO, 1986). </a:t>
            </a:r>
          </a:p>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2.3 Equity and digital health inequality alignment</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One of the strengths of this intervention is the fact that it is aligned with equity. The digital health may also increase disparities when only those younger, more affluent, digitally assured or linguistically advantaged can access it. Older adults, low-income people and low-electronic health-literate users are likely to be excluded by the existing apps, and the privacy and data-security issue is another barrier (</a:t>
            </a:r>
            <a:r>
              <a:rPr lang="en-US" sz="1600" kern="100" dirty="0" err="1">
                <a:effectLst/>
                <a:latin typeface="Times New Roman" panose="02020603050405020304" pitchFamily="18" charset="0"/>
                <a:ea typeface="Calibri" panose="020F0502020204030204" pitchFamily="34" charset="0"/>
                <a:cs typeface="Vrinda" panose="020B0502040204020203" pitchFamily="34" charset="0"/>
              </a:rPr>
              <a:t>Nagori</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 et al., 2024; Kim, Kim and Park, 2024; </a:t>
            </a:r>
            <a:r>
              <a:rPr lang="en-US" sz="1600" kern="100" dirty="0" err="1">
                <a:effectLst/>
                <a:latin typeface="Times New Roman" panose="02020603050405020304" pitchFamily="18" charset="0"/>
                <a:ea typeface="Calibri" panose="020F0502020204030204" pitchFamily="34" charset="0"/>
                <a:cs typeface="Vrinda" panose="020B0502040204020203" pitchFamily="34" charset="0"/>
              </a:rPr>
              <a:t>Alaslawi</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 et al., 2022). GlucoCoach AI will help to decrease these disparities by means of multilingual design, simplified interfaces, meal planning and professional integration that is culturally adapted and will make the intervention more usable and relatable by underserved population.</a:t>
            </a:r>
          </a:p>
          <a:p>
            <a:pPr marL="0" marR="0">
              <a:lnSpc>
                <a:spcPct val="150000"/>
              </a:lnSpc>
              <a:spcBef>
                <a:spcPts val="800"/>
              </a:spcBef>
              <a:spcAft>
                <a:spcPts val="400"/>
              </a:spcAft>
              <a:buNone/>
            </a:pPr>
            <a:r>
              <a:rPr lang="en-US" sz="1600" b="1" kern="100" dirty="0">
                <a:effectLst/>
                <a:latin typeface="Times New Roman" panose="02020603050405020304" pitchFamily="18" charset="0"/>
                <a:ea typeface="Times New Roman" panose="02020603050405020304" pitchFamily="18" charset="0"/>
                <a:cs typeface="Vrinda" panose="020B0502040204020203" pitchFamily="34" charset="0"/>
              </a:rPr>
              <a:t>2.4 Congruence with conducive environments and social action</a:t>
            </a:r>
          </a:p>
          <a:p>
            <a:pPr marL="0" marR="0" algn="just">
              <a:lnSpc>
                <a:spcPct val="150000"/>
              </a:lnSpc>
              <a:spcAft>
                <a:spcPts val="800"/>
              </a:spcAft>
              <a:buNone/>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The assistive environment and action of the community is also enhanced by GlucoCoach AI. The app provides a supportive online space, with the aid of constant reminders, feedback, encouragement and self-management coaching. Its peer-supported community, which is moderated also mirrors the principle of Ottawa Charter of reinforcing community action as users are not dealing with diabetes alone. Engagement may be reinforced by social motivation, shared experience and peer reinforcement to increase confidence with regard to change in behavior over the long term.</a:t>
            </a:r>
          </a:p>
        </p:txBody>
      </p:sp>
      <p:sp>
        <p:nvSpPr>
          <p:cNvPr id="47" name="Rectangle 46">
            <a:extLst>
              <a:ext uri="{FF2B5EF4-FFF2-40B4-BE49-F238E27FC236}">
                <a16:creationId xmlns:a16="http://schemas.microsoft.com/office/drawing/2014/main" id="{663F68E7-BE68-CC77-22E8-91A9D17924A7}"/>
              </a:ext>
            </a:extLst>
          </p:cNvPr>
          <p:cNvSpPr/>
          <p:nvPr/>
        </p:nvSpPr>
        <p:spPr>
          <a:xfrm>
            <a:off x="24884386" y="1434825"/>
            <a:ext cx="5156200" cy="74993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a:t>
            </a:r>
          </a:p>
          <a:p>
            <a:pPr algn="ctr"/>
            <a:r>
              <a:rPr lang="en-US" b="1" dirty="0">
                <a:latin typeface="Times New Roman" panose="02020603050405020304" pitchFamily="18" charset="0"/>
                <a:cs typeface="Times New Roman" panose="02020603050405020304" pitchFamily="18" charset="0"/>
              </a:rPr>
              <a:t> 3.Behavioral change theory</a:t>
            </a:r>
          </a:p>
          <a:p>
            <a:pPr algn="ctr"/>
            <a:endParaRPr lang="en-US" b="1" dirty="0">
              <a:latin typeface="Times New Roman" panose="02020603050405020304" pitchFamily="18" charset="0"/>
              <a:cs typeface="Times New Roman" panose="02020603050405020304" pitchFamily="18" charset="0"/>
            </a:endParaRPr>
          </a:p>
          <a:p>
            <a:pPr algn="ctr"/>
            <a:endParaRPr lang="en-US" dirty="0"/>
          </a:p>
        </p:txBody>
      </p:sp>
      <p:sp>
        <p:nvSpPr>
          <p:cNvPr id="49" name="TextBox 48">
            <a:extLst>
              <a:ext uri="{FF2B5EF4-FFF2-40B4-BE49-F238E27FC236}">
                <a16:creationId xmlns:a16="http://schemas.microsoft.com/office/drawing/2014/main" id="{8D8F1A96-98A2-8469-153A-9009E31160FA}"/>
              </a:ext>
            </a:extLst>
          </p:cNvPr>
          <p:cNvSpPr txBox="1"/>
          <p:nvPr/>
        </p:nvSpPr>
        <p:spPr>
          <a:xfrm>
            <a:off x="5340239" y="2992018"/>
            <a:ext cx="5770341" cy="2862322"/>
          </a:xfrm>
          <a:prstGeom prst="rect">
            <a:avLst/>
          </a:prstGeom>
          <a:solidFill>
            <a:schemeClr val="tx2">
              <a:lumMod val="60000"/>
              <a:lumOff val="40000"/>
            </a:schemeClr>
          </a:solidFill>
        </p:spPr>
        <p:txBody>
          <a:bodyPr wrap="square">
            <a:spAutoFit/>
          </a:bodyPr>
          <a:lstStyle/>
          <a:p>
            <a:pPr algn="just"/>
            <a:r>
              <a:rPr lang="en-US" sz="2000" dirty="0">
                <a:solidFill>
                  <a:schemeClr val="tx1"/>
                </a:solidFill>
                <a:latin typeface="Times New Roman" panose="02020603050405020304" pitchFamily="18" charset="0"/>
                <a:cs typeface="Times New Roman" panose="02020603050405020304" pitchFamily="18" charset="0"/>
              </a:rPr>
              <a:t>Approximately 589 million adults were living with diabetes in the year 2024 and that this figure will increase to 853 million by 2050 indicating the urgency of preventing and offering long-term self-management assistance (Genitsaridi et al., 2025). It further stated that the causes of diabetes related deaths were more than 3.4 million in 2024 and the cost was more than US trillion, showing that not only is T2DM a clinical problem, but a significant social and economic cost.</a:t>
            </a:r>
          </a:p>
        </p:txBody>
      </p:sp>
      <p:pic>
        <p:nvPicPr>
          <p:cNvPr id="55" name="Picture 54">
            <a:extLst>
              <a:ext uri="{FF2B5EF4-FFF2-40B4-BE49-F238E27FC236}">
                <a16:creationId xmlns:a16="http://schemas.microsoft.com/office/drawing/2014/main" id="{0E78FB76-2B32-0EEB-648A-F5B2CC67A21F}"/>
              </a:ext>
            </a:extLst>
          </p:cNvPr>
          <p:cNvPicPr>
            <a:picLocks noChangeAspect="1"/>
          </p:cNvPicPr>
          <p:nvPr/>
        </p:nvPicPr>
        <p:blipFill>
          <a:blip r:embed="rId11"/>
          <a:stretch>
            <a:fillRect/>
          </a:stretch>
        </p:blipFill>
        <p:spPr>
          <a:xfrm>
            <a:off x="16424731" y="2268800"/>
            <a:ext cx="5685295" cy="4142295"/>
          </a:xfrm>
          <a:prstGeom prst="rect">
            <a:avLst/>
          </a:prstGeom>
          <a:ln>
            <a:solidFill>
              <a:schemeClr val="tx2">
                <a:lumMod val="60000"/>
                <a:lumOff val="40000"/>
              </a:schemeClr>
            </a:solidFill>
          </a:ln>
        </p:spPr>
      </p:pic>
      <p:sp>
        <p:nvSpPr>
          <p:cNvPr id="57" name="TextBox 56">
            <a:extLst>
              <a:ext uri="{FF2B5EF4-FFF2-40B4-BE49-F238E27FC236}">
                <a16:creationId xmlns:a16="http://schemas.microsoft.com/office/drawing/2014/main" id="{0630C463-B76F-93B3-52F6-0308F19D307A}"/>
              </a:ext>
            </a:extLst>
          </p:cNvPr>
          <p:cNvSpPr txBox="1"/>
          <p:nvPr/>
        </p:nvSpPr>
        <p:spPr>
          <a:xfrm>
            <a:off x="16491080" y="6524620"/>
            <a:ext cx="5004912" cy="261610"/>
          </a:xfrm>
          <a:prstGeom prst="rect">
            <a:avLst/>
          </a:prstGeom>
          <a:noFill/>
          <a:ln>
            <a:solidFill>
              <a:schemeClr val="tx2">
                <a:lumMod val="60000"/>
                <a:lumOff val="40000"/>
              </a:schemeClr>
            </a:solidFill>
          </a:ln>
        </p:spPr>
        <p:txBody>
          <a:bodyPr wrap="square">
            <a:spAutoFit/>
          </a:bodyPr>
          <a:lstStyle/>
          <a:p>
            <a:r>
              <a:rPr lang="en-US" sz="1100" i="1" dirty="0">
                <a:latin typeface="Times New Roman" panose="02020603050405020304" pitchFamily="18" charset="0"/>
                <a:cs typeface="Times New Roman" panose="02020603050405020304" pitchFamily="18" charset="0"/>
              </a:rPr>
              <a:t>Figure 5: Five dimensions of health promotion wheel</a:t>
            </a:r>
          </a:p>
        </p:txBody>
      </p:sp>
      <p:sp>
        <p:nvSpPr>
          <p:cNvPr id="59" name="TextBox 58">
            <a:extLst>
              <a:ext uri="{FF2B5EF4-FFF2-40B4-BE49-F238E27FC236}">
                <a16:creationId xmlns:a16="http://schemas.microsoft.com/office/drawing/2014/main" id="{6D73A890-F09E-A405-A981-D03D046B8111}"/>
              </a:ext>
            </a:extLst>
          </p:cNvPr>
          <p:cNvSpPr txBox="1"/>
          <p:nvPr/>
        </p:nvSpPr>
        <p:spPr>
          <a:xfrm>
            <a:off x="11231208" y="6786230"/>
            <a:ext cx="10874094" cy="861774"/>
          </a:xfrm>
          <a:prstGeom prst="rect">
            <a:avLst/>
          </a:prstGeom>
          <a:solidFill>
            <a:schemeClr val="accent6">
              <a:lumMod val="40000"/>
              <a:lumOff val="60000"/>
            </a:schemeClr>
          </a:solidFill>
        </p:spPr>
        <p:txBody>
          <a:bodyPr wrap="square">
            <a:spAutoFit/>
          </a:bodyPr>
          <a:lstStyle/>
          <a:p>
            <a:pPr algn="just"/>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Shahmoradi and Habibi-Koolaee (2016) equally define health promotion as the process of assisting people or groups define goals, fulfill needs and manage surroundings, and also it is indicated that information systems that are formed with the help of integrated information systems also can assist in promoting health education, screening and disease prevention.</a:t>
            </a:r>
            <a:endParaRPr lang="en-US" sz="1600" dirty="0"/>
          </a:p>
        </p:txBody>
      </p:sp>
      <p:sp>
        <p:nvSpPr>
          <p:cNvPr id="62" name="TextBox 61">
            <a:extLst>
              <a:ext uri="{FF2B5EF4-FFF2-40B4-BE49-F238E27FC236}">
                <a16:creationId xmlns:a16="http://schemas.microsoft.com/office/drawing/2014/main" id="{19A1684B-BE79-B6E1-6D73-24E42C5E2D80}"/>
              </a:ext>
            </a:extLst>
          </p:cNvPr>
          <p:cNvSpPr txBox="1"/>
          <p:nvPr/>
        </p:nvSpPr>
        <p:spPr>
          <a:xfrm>
            <a:off x="22136859" y="2236265"/>
            <a:ext cx="5541554" cy="3816429"/>
          </a:xfrm>
          <a:prstGeom prst="rect">
            <a:avLst/>
          </a:prstGeom>
          <a:solidFill>
            <a:schemeClr val="accent2">
              <a:lumMod val="40000"/>
              <a:lumOff val="60000"/>
            </a:schemeClr>
          </a:solidFill>
        </p:spPr>
        <p:txBody>
          <a:bodyPr wrap="square">
            <a:spAutoFit/>
          </a:bodyPr>
          <a:lstStyle/>
          <a:p>
            <a:pPr algn="just"/>
            <a:r>
              <a:rPr lang="en-US" sz="1400" b="1" dirty="0">
                <a:latin typeface="Times New Roman" panose="02020603050405020304" pitchFamily="18" charset="0"/>
                <a:cs typeface="Times New Roman" panose="02020603050405020304" pitchFamily="18" charset="0"/>
              </a:rPr>
              <a:t> 3.1 Select theory: Transtheoretical Model</a:t>
            </a:r>
          </a:p>
          <a:p>
            <a:pPr algn="just"/>
            <a:r>
              <a:rPr lang="en-US" sz="1400" dirty="0">
                <a:latin typeface="Times New Roman" panose="02020603050405020304" pitchFamily="18" charset="0"/>
                <a:cs typeface="Times New Roman" panose="02020603050405020304" pitchFamily="18" charset="0"/>
              </a:rPr>
              <a:t>The Transtheoretical Model (TTM) is the most appropriate behavioral change theory that can be applied to the GlucoCoach AI. TTM considers behavior change as a process and not a onetime event. People go through precontemplation, contemplation, preparation, action and maintenance, and interventions are better when they are pegged against the readiness a person is at a particular stage of changing (Prochaska and DiClemente, 1983). The theory is very applicable in T2DM since self-management behaviors, like altering diet, increasing physical activities and glucose monitoring are usually gradual and may have relapses and surround involvement in the process.</a:t>
            </a:r>
          </a:p>
          <a:p>
            <a:pPr algn="just"/>
            <a:r>
              <a:rPr lang="en-US" sz="1400" b="1" dirty="0">
                <a:latin typeface="Times New Roman" panose="02020603050405020304" pitchFamily="18" charset="0"/>
                <a:cs typeface="Times New Roman" panose="02020603050405020304" pitchFamily="18" charset="0"/>
              </a:rPr>
              <a:t>3.2 The reasons why TTM is suitable to a digital intervention</a:t>
            </a:r>
          </a:p>
          <a:p>
            <a:pPr algn="just"/>
            <a:r>
              <a:rPr lang="en-US" sz="1400" dirty="0">
                <a:latin typeface="Times New Roman" panose="02020603050405020304" pitchFamily="18" charset="0"/>
                <a:cs typeface="Times New Roman" panose="02020603050405020304" pitchFamily="18" charset="0"/>
              </a:rPr>
              <a:t>TTM is especially suited to digital interventions since technology is able to dynamically modify content. Dissimilar to the other two studies, the Lee et al. study adopted a web-based self-management intervention structured into five </a:t>
            </a:r>
            <a:r>
              <a:rPr lang="en-US" sz="1600" dirty="0">
                <a:latin typeface="Times New Roman" panose="02020603050405020304" pitchFamily="18" charset="0"/>
                <a:cs typeface="Times New Roman" panose="02020603050405020304" pitchFamily="18" charset="0"/>
              </a:rPr>
              <a:t>modules depending on the stage of change of each participant. </a:t>
            </a:r>
          </a:p>
        </p:txBody>
      </p:sp>
      <p:sp>
        <p:nvSpPr>
          <p:cNvPr id="1024" name="TextBox 1023">
            <a:extLst>
              <a:ext uri="{FF2B5EF4-FFF2-40B4-BE49-F238E27FC236}">
                <a16:creationId xmlns:a16="http://schemas.microsoft.com/office/drawing/2014/main" id="{2C5FAA30-57FF-5E95-99FC-B3C2F12EDF1A}"/>
              </a:ext>
            </a:extLst>
          </p:cNvPr>
          <p:cNvSpPr txBox="1"/>
          <p:nvPr/>
        </p:nvSpPr>
        <p:spPr>
          <a:xfrm>
            <a:off x="8234363" y="10797659"/>
            <a:ext cx="16468724" cy="369332"/>
          </a:xfrm>
          <a:prstGeom prst="rect">
            <a:avLst/>
          </a:prstGeom>
          <a:noFill/>
        </p:spPr>
        <p:txBody>
          <a:bodyPr wrap="square">
            <a:spAutoFit/>
          </a:bodyPr>
          <a:lstStyle/>
          <a:p>
            <a:r>
              <a:rPr lang="en-US" dirty="0"/>
              <a:t>by John Huller.</a:t>
            </a:r>
          </a:p>
        </p:txBody>
      </p:sp>
      <p:pic>
        <p:nvPicPr>
          <p:cNvPr id="1036" name="Picture 12" descr="How Clinicians Can Introduce TTM to Foster Behavioral Change">
            <a:extLst>
              <a:ext uri="{FF2B5EF4-FFF2-40B4-BE49-F238E27FC236}">
                <a16:creationId xmlns:a16="http://schemas.microsoft.com/office/drawing/2014/main" id="{C92045EA-2343-39A2-F133-D5443CA92CA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7731233" y="2254861"/>
            <a:ext cx="4857750" cy="3327861"/>
          </a:xfrm>
          <a:prstGeom prst="rect">
            <a:avLst/>
          </a:prstGeom>
          <a:noFill/>
          <a:ln>
            <a:solidFill>
              <a:schemeClr val="tx2">
                <a:lumMod val="60000"/>
                <a:lumOff val="40000"/>
              </a:schemeClr>
            </a:solidFill>
          </a:ln>
          <a:extLst>
            <a:ext uri="{909E8E84-426E-40DD-AFC4-6F175D3DCCD1}">
              <a14:hiddenFill xmlns:a14="http://schemas.microsoft.com/office/drawing/2010/main">
                <a:solidFill>
                  <a:srgbClr val="FFFFFF"/>
                </a:solidFill>
              </a14:hiddenFill>
            </a:ext>
          </a:extLst>
        </p:spPr>
      </p:pic>
      <p:pic>
        <p:nvPicPr>
          <p:cNvPr id="1031" name="Picture 1030">
            <a:extLst>
              <a:ext uri="{FF2B5EF4-FFF2-40B4-BE49-F238E27FC236}">
                <a16:creationId xmlns:a16="http://schemas.microsoft.com/office/drawing/2014/main" id="{EEA5272E-0228-F7F4-E356-B07BD4D68B70}"/>
              </a:ext>
            </a:extLst>
          </p:cNvPr>
          <p:cNvPicPr>
            <a:picLocks noChangeAspect="1"/>
          </p:cNvPicPr>
          <p:nvPr/>
        </p:nvPicPr>
        <p:blipFill>
          <a:blip r:embed="rId13"/>
          <a:stretch>
            <a:fillRect/>
          </a:stretch>
        </p:blipFill>
        <p:spPr>
          <a:xfrm>
            <a:off x="27731233" y="5681838"/>
            <a:ext cx="3886200" cy="314325"/>
          </a:xfrm>
          <a:prstGeom prst="rect">
            <a:avLst/>
          </a:prstGeom>
        </p:spPr>
      </p:pic>
      <p:sp>
        <p:nvSpPr>
          <p:cNvPr id="1033" name="TextBox 1032">
            <a:extLst>
              <a:ext uri="{FF2B5EF4-FFF2-40B4-BE49-F238E27FC236}">
                <a16:creationId xmlns:a16="http://schemas.microsoft.com/office/drawing/2014/main" id="{6626335E-A937-6ED8-A7D0-A551B023A5EA}"/>
              </a:ext>
            </a:extLst>
          </p:cNvPr>
          <p:cNvSpPr txBox="1"/>
          <p:nvPr/>
        </p:nvSpPr>
        <p:spPr>
          <a:xfrm>
            <a:off x="22136858" y="6052694"/>
            <a:ext cx="10512645" cy="5090945"/>
          </a:xfrm>
          <a:prstGeom prst="rect">
            <a:avLst/>
          </a:prstGeom>
          <a:solidFill>
            <a:schemeClr val="accent2">
              <a:lumMod val="40000"/>
              <a:lumOff val="60000"/>
            </a:schemeClr>
          </a:solidFill>
        </p:spPr>
        <p:txBody>
          <a:bodyPr wrap="square">
            <a:spAutoFit/>
          </a:bodyPr>
          <a:lstStyle/>
          <a:p>
            <a:pPr algn="just">
              <a:lnSpc>
                <a:spcPct val="150000"/>
              </a:lnSpc>
              <a:spcAft>
                <a:spcPts val="800"/>
              </a:spcAft>
            </a:pPr>
            <a:r>
              <a:rPr lang="en-US" sz="1400" dirty="0">
                <a:latin typeface="Times New Roman" panose="02020603050405020304" pitchFamily="18" charset="0"/>
                <a:cs typeface="Times New Roman" panose="02020603050405020304" pitchFamily="18" charset="0"/>
              </a:rPr>
              <a:t>It involved evaluation, individualized instruction, action planning, goal-setting, fruit and vegetable diaries and self-feedback, and </a:t>
            </a:r>
            <a:r>
              <a:rPr lang="en-US" sz="1400" kern="100" dirty="0">
                <a:effectLst/>
                <a:latin typeface="Times New Roman" panose="02020603050405020304" pitchFamily="18" charset="0"/>
                <a:ea typeface="Calibri" panose="020F0502020204030204" pitchFamily="34" charset="0"/>
                <a:cs typeface="Vrinda" panose="020B0502040204020203" pitchFamily="34" charset="0"/>
              </a:rPr>
              <a:t>reported greater changes in the area of exercise, fruit, and vegetable intake, dietary quality, motivational readiness and self-efficacy in the intervention group compared to the control group.</a:t>
            </a:r>
          </a:p>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3.3 Implementation of TTM in GlucoCoach AI</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TTM would influence how the app would evaluate and assist the users in GlucoCoach AI. A patient in precontemplation could be informed about the risk of diabetes and the costs of inadequate control through message campaigns on awareness. Contemplation user may be provided with culturally informed encouragement and peer narratives. A preparation user may be assisted in making attainable goals of walking, food preparation and medication schedule. The app may include positive reinforcement, self-monitors and reminders during an action. When dealing with maintenance it might be relapse prevention, problem solving and maintenance of self-efficacy. </a:t>
            </a:r>
          </a:p>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3.4. Behavior changes methods in the intervention</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Self-monitoring, goal setting, behavior feedback, credible support and social support are the probable behavior change techniques that can be included in GlucoCoach AI. According to Roberts et al., self-monitoring, goal setting, credible source and feedback on behavior were the most frequently reported methods in digital behavior change interventions, and proposed that in future interventions, researchers should specify the use of theory to customize the content to the user.</a:t>
            </a:r>
          </a:p>
        </p:txBody>
      </p:sp>
      <p:sp>
        <p:nvSpPr>
          <p:cNvPr id="1035" name="Rectangle 1034">
            <a:extLst>
              <a:ext uri="{FF2B5EF4-FFF2-40B4-BE49-F238E27FC236}">
                <a16:creationId xmlns:a16="http://schemas.microsoft.com/office/drawing/2014/main" id="{8CD2D6D0-8003-7182-7EC4-F45A6B74DB60}"/>
              </a:ext>
            </a:extLst>
          </p:cNvPr>
          <p:cNvSpPr/>
          <p:nvPr/>
        </p:nvSpPr>
        <p:spPr>
          <a:xfrm>
            <a:off x="25087243" y="11125851"/>
            <a:ext cx="5156200" cy="74993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a:t>
            </a:r>
          </a:p>
          <a:p>
            <a:pPr algn="ct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4. Expected outcome</a:t>
            </a: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endParaRPr lang="en-US" dirty="0"/>
          </a:p>
        </p:txBody>
      </p:sp>
      <p:sp>
        <p:nvSpPr>
          <p:cNvPr id="1038" name="TextBox 1037">
            <a:extLst>
              <a:ext uri="{FF2B5EF4-FFF2-40B4-BE49-F238E27FC236}">
                <a16:creationId xmlns:a16="http://schemas.microsoft.com/office/drawing/2014/main" id="{CFED405E-D67D-EC6A-5CE2-1CCC8197E7B5}"/>
              </a:ext>
            </a:extLst>
          </p:cNvPr>
          <p:cNvSpPr txBox="1"/>
          <p:nvPr/>
        </p:nvSpPr>
        <p:spPr>
          <a:xfrm>
            <a:off x="22215155" y="11885829"/>
            <a:ext cx="10373828" cy="4562596"/>
          </a:xfrm>
          <a:prstGeom prst="rect">
            <a:avLst/>
          </a:prstGeom>
          <a:solidFill>
            <a:schemeClr val="accent2">
              <a:lumMod val="40000"/>
              <a:lumOff val="60000"/>
            </a:schemeClr>
          </a:solidFill>
        </p:spPr>
        <p:txBody>
          <a:bodyPr wrap="square">
            <a:spAutoFit/>
          </a:bodyPr>
          <a:lstStyle/>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4.1 Positive expected outcomes</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The anticipated level of the application of TTM to implement the GlucoCoach AI is enhanced motivation, increased self-efficacy and enhanced adherence to self-management behaviors. Mobile health intervention can lead to better HbA1c, fasting blood glucose, and BMI and weight outcomes, whereas theory-based online interventions can enhance exercise and diet quality and readiness to change (Gu, Jimma and </a:t>
            </a:r>
            <a:r>
              <a:rPr lang="en-US" sz="1400" kern="100" dirty="0" err="1">
                <a:effectLst/>
                <a:latin typeface="Times New Roman" panose="02020603050405020304" pitchFamily="18" charset="0"/>
                <a:ea typeface="Calibri" panose="020F0502020204030204" pitchFamily="34" charset="0"/>
                <a:cs typeface="Vrinda" panose="020B0502040204020203" pitchFamily="34" charset="0"/>
              </a:rPr>
              <a:t>Mihretie</a:t>
            </a:r>
            <a:r>
              <a:rPr lang="en-US" sz="1400" kern="100" dirty="0">
                <a:effectLst/>
                <a:latin typeface="Times New Roman" panose="02020603050405020304" pitchFamily="18" charset="0"/>
                <a:ea typeface="Calibri" panose="020F0502020204030204" pitchFamily="34" charset="0"/>
                <a:cs typeface="Vrinda" panose="020B0502040204020203" pitchFamily="34" charset="0"/>
              </a:rPr>
              <a:t>, 2025; Xiao et al., 2024; Lee et al., 2014). Thus, the self-monitoring, dietary behavior, physical activity, medication adherence and glycaemic control would be the expected improvements of GlucoCoach AI.</a:t>
            </a:r>
          </a:p>
          <a:p>
            <a:pPr marL="0" marR="0">
              <a:lnSpc>
                <a:spcPct val="150000"/>
              </a:lnSpc>
              <a:spcBef>
                <a:spcPts val="800"/>
              </a:spcBef>
              <a:spcAft>
                <a:spcPts val="400"/>
              </a:spcAft>
              <a:buNone/>
            </a:pPr>
            <a:r>
              <a:rPr lang="en-US" sz="1400" b="1" kern="100" dirty="0">
                <a:effectLst/>
                <a:latin typeface="Times New Roman" panose="02020603050405020304" pitchFamily="18" charset="0"/>
                <a:ea typeface="Times New Roman" panose="02020603050405020304" pitchFamily="18" charset="0"/>
                <a:cs typeface="Vrinda" panose="020B0502040204020203" pitchFamily="34" charset="0"/>
              </a:rPr>
              <a:t>4.2. Critical discussion of limitations </a:t>
            </a:r>
          </a:p>
          <a:p>
            <a:pPr marL="0" marR="0" algn="just">
              <a:lnSpc>
                <a:spcPct val="150000"/>
              </a:lnSpc>
              <a:spcAft>
                <a:spcPts val="800"/>
              </a:spcAft>
              <a:buNone/>
            </a:pPr>
            <a:r>
              <a:rPr lang="en-US" sz="1400" kern="100" dirty="0">
                <a:effectLst/>
                <a:latin typeface="Times New Roman" panose="02020603050405020304" pitchFamily="18" charset="0"/>
                <a:ea typeface="Calibri" panose="020F0502020204030204" pitchFamily="34" charset="0"/>
                <a:cs typeface="Vrinda" panose="020B0502040204020203" pitchFamily="34" charset="0"/>
              </a:rPr>
              <a:t>Nonetheless, they do not always guarantee the following. Roberts et al. observe that not all digital interventions are reported with clear theoretical statements, have eclectic impacts with different outcomes, and their quality is not always consistent, as engagement tends to decrease with time. Your Component 1 also discovered that there might be low engagement with apps, one study having short median use periods, and that older adults and those with lower eHealth literacy might have issues with adoption. It implies that the effective work of GlucoCoach AI is not only based on the use of theory, but also on usability, co-design, clinical validity, privacy protection and meaningful cultural adaptation.</a:t>
            </a:r>
          </a:p>
        </p:txBody>
      </p:sp>
      <p:sp>
        <p:nvSpPr>
          <p:cNvPr id="1039" name="Rectangle 1038">
            <a:extLst>
              <a:ext uri="{FF2B5EF4-FFF2-40B4-BE49-F238E27FC236}">
                <a16:creationId xmlns:a16="http://schemas.microsoft.com/office/drawing/2014/main" id="{5F5973E6-D47E-9473-A87A-823956F4B9FF}"/>
              </a:ext>
            </a:extLst>
          </p:cNvPr>
          <p:cNvSpPr/>
          <p:nvPr/>
        </p:nvSpPr>
        <p:spPr>
          <a:xfrm>
            <a:off x="25100313" y="16440677"/>
            <a:ext cx="5156200" cy="749938"/>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 </a:t>
            </a:r>
          </a:p>
          <a:p>
            <a:pPr algn="ctr"/>
            <a:r>
              <a:rPr lang="en-US" b="1" dirty="0">
                <a:latin typeface="Times New Roman" panose="02020603050405020304" pitchFamily="18" charset="0"/>
                <a:cs typeface="Times New Roman" panose="02020603050405020304" pitchFamily="18" charset="0"/>
              </a:rPr>
              <a:t>5. Conclusion </a:t>
            </a:r>
          </a:p>
          <a:p>
            <a:pPr algn="ctr"/>
            <a:endParaRPr lang="en-US" b="1" dirty="0">
              <a:latin typeface="Times New Roman" panose="02020603050405020304" pitchFamily="18" charset="0"/>
              <a:cs typeface="Times New Roman" panose="02020603050405020304" pitchFamily="18" charset="0"/>
            </a:endParaRPr>
          </a:p>
          <a:p>
            <a:pPr algn="ctr"/>
            <a:endParaRPr lang="en-US" dirty="0"/>
          </a:p>
        </p:txBody>
      </p:sp>
      <p:sp>
        <p:nvSpPr>
          <p:cNvPr id="1041" name="TextBox 1040">
            <a:extLst>
              <a:ext uri="{FF2B5EF4-FFF2-40B4-BE49-F238E27FC236}">
                <a16:creationId xmlns:a16="http://schemas.microsoft.com/office/drawing/2014/main" id="{A61E2BD6-5E57-6A87-23A2-80F571A68C3A}"/>
              </a:ext>
            </a:extLst>
          </p:cNvPr>
          <p:cNvSpPr txBox="1"/>
          <p:nvPr/>
        </p:nvSpPr>
        <p:spPr>
          <a:xfrm>
            <a:off x="22145746" y="17348918"/>
            <a:ext cx="10512645" cy="3136884"/>
          </a:xfrm>
          <a:prstGeom prst="rect">
            <a:avLst/>
          </a:prstGeom>
          <a:solidFill>
            <a:schemeClr val="accent2">
              <a:lumMod val="40000"/>
              <a:lumOff val="60000"/>
            </a:schemeClr>
          </a:solidFill>
        </p:spPr>
        <p:txBody>
          <a:bodyPr wrap="square">
            <a:spAutoFit/>
          </a:bodyPr>
          <a:lstStyle/>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GlucoCoach AI can have significant policy implications since digital interventions on diabetes cannot work solely on the availability of apps. Privacy, algorithmic transparency, interoperability, clinical validation and fair access should be backed up by policy frameworks. </a:t>
            </a:r>
          </a:p>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It has educational consequences both on the patient and to the professional. Patients require enhanced digital health literacy to utilize digital tools safely and effectively whereas professionals require training in prescribing, monitoring and implementing digital interventions into regular care. The use of health information systems and combined digital solutions may assist in education, screening, and disease prevention.</a:t>
            </a:r>
          </a:p>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The study needs to focus on investigating the long-run efficacy, user interaction, cultural customization, clinical security and the actual equity effect of GlucoCoach AI. Older adults and various communities should be co-designed, in particular, to minimize exclusion and enhance adoption. </a:t>
            </a:r>
          </a:p>
          <a:p>
            <a:pPr marL="171450" marR="0" indent="-171450" algn="just">
              <a:lnSpc>
                <a:spcPct val="150000"/>
              </a:lnSpc>
              <a:spcAft>
                <a:spcPts val="800"/>
              </a:spcAft>
              <a:buFont typeface="Wingdings" panose="05000000000000000000" pitchFamily="2" charset="2"/>
              <a:buChar char="ü"/>
            </a:pPr>
            <a:r>
              <a:rPr lang="en-US" sz="1200" kern="100" dirty="0">
                <a:effectLst/>
                <a:latin typeface="Times New Roman" panose="02020603050405020304" pitchFamily="18" charset="0"/>
                <a:ea typeface="Calibri" panose="020F0502020204030204" pitchFamily="34" charset="0"/>
                <a:cs typeface="Vrinda" panose="020B0502040204020203" pitchFamily="34" charset="0"/>
              </a:rPr>
              <a:t>Altogether, GlucoCoach AI is a promising digital health promotion intervention due to the combination of the significant population health need, the substantial principles of health promotion, the suitable behavior change theory, and the conscious attention to digital inequality. It’s worth is not just in the fact that it is digital but culturally customized, theory-based, and clinically valid and equity-based.</a:t>
            </a:r>
          </a:p>
        </p:txBody>
      </p:sp>
      <p:sp>
        <p:nvSpPr>
          <p:cNvPr id="2" name="TextBox 1">
            <a:extLst>
              <a:ext uri="{FF2B5EF4-FFF2-40B4-BE49-F238E27FC236}">
                <a16:creationId xmlns:a16="http://schemas.microsoft.com/office/drawing/2014/main" id="{CF60B3CC-933B-4A99-A38C-C988490AC62C}"/>
              </a:ext>
            </a:extLst>
          </p:cNvPr>
          <p:cNvSpPr txBox="1"/>
          <p:nvPr/>
        </p:nvSpPr>
        <p:spPr>
          <a:xfrm>
            <a:off x="6355102" y="1042687"/>
            <a:ext cx="7710377" cy="1200329"/>
          </a:xfrm>
          <a:prstGeom prst="rect">
            <a:avLst/>
          </a:prstGeom>
          <a:noFill/>
        </p:spPr>
        <p:txBody>
          <a:bodyPr wrap="square" rtlCol="0">
            <a:spAutoFit/>
          </a:bodyPr>
          <a:lstStyle/>
          <a:p>
            <a:r>
              <a:rPr lang="en-US" sz="2400" b="1" dirty="0"/>
              <a:t>Module Code &amp; Title: LCHS7009-Population Health and Digital Health Promotion</a:t>
            </a:r>
          </a:p>
          <a:p>
            <a:r>
              <a:rPr lang="en-US" sz="2400" b="1" dirty="0"/>
              <a:t>Component 2-Poster , Lecturer: Dr Ping Wu</a:t>
            </a:r>
          </a:p>
        </p:txBody>
      </p:sp>
    </p:spTree>
    <p:extLst>
      <p:ext uri="{BB962C8B-B14F-4D97-AF65-F5344CB8AC3E}">
        <p14:creationId xmlns:p14="http://schemas.microsoft.com/office/powerpoint/2010/main" val="11292841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268</TotalTime>
  <Words>2793</Words>
  <Application>Microsoft Office PowerPoint</Application>
  <PresentationFormat>Custom</PresentationFormat>
  <Paragraphs>77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peas hossain</cp:lastModifiedBy>
  <cp:revision>3</cp:revision>
  <dcterms:created xsi:type="dcterms:W3CDTF">2026-03-28T04:26:47Z</dcterms:created>
  <dcterms:modified xsi:type="dcterms:W3CDTF">2026-03-30T18:59:15Z</dcterms:modified>
</cp:coreProperties>
</file>