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handoutMasterIdLst>
    <p:handoutMasterId r:id="rId27"/>
  </p:handoutMasterIdLst>
  <p:sldIdLst>
    <p:sldId id="256" r:id="rId2"/>
    <p:sldId id="282" r:id="rId3"/>
    <p:sldId id="281" r:id="rId4"/>
    <p:sldId id="262" r:id="rId5"/>
    <p:sldId id="288" r:id="rId6"/>
    <p:sldId id="287" r:id="rId7"/>
    <p:sldId id="284" r:id="rId8"/>
    <p:sldId id="285" r:id="rId9"/>
    <p:sldId id="286" r:id="rId10"/>
    <p:sldId id="280" r:id="rId11"/>
    <p:sldId id="261" r:id="rId12"/>
    <p:sldId id="271" r:id="rId13"/>
    <p:sldId id="289" r:id="rId14"/>
    <p:sldId id="290" r:id="rId15"/>
    <p:sldId id="266" r:id="rId16"/>
    <p:sldId id="272" r:id="rId17"/>
    <p:sldId id="273" r:id="rId18"/>
    <p:sldId id="291" r:id="rId19"/>
    <p:sldId id="295" r:id="rId20"/>
    <p:sldId id="294" r:id="rId21"/>
    <p:sldId id="292" r:id="rId22"/>
    <p:sldId id="296" r:id="rId23"/>
    <p:sldId id="297" r:id="rId24"/>
    <p:sldId id="298" r:id="rId25"/>
    <p:sldId id="267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106" d="100"/>
          <a:sy n="106" d="100"/>
        </p:scale>
        <p:origin x="-5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47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47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FF95C0B9-0DB2-4E5F-BF43-E3FCFCBB30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D0458BD-1D67-491E-98F5-7107CBC44C2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AE8E79B-EE5D-4F49-95B8-C8AE24707C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5E612F1D-4E96-4EC3-82DD-9D1BC59C889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806A003-D2C1-41ED-8C10-D9A01F58A02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ECC56E7-8503-4FE3-A07B-7F6C9712ADB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BDC1F7-8BBF-46ED-BD2C-FAA0AA404CE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D443317-5853-4585-B3EC-D9750E35F0C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039D8B-7C34-4978-BC7B-5C9ACD0CD2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082092-4204-45F6-B4D8-392AF7B87CA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621241D-063E-4370-81BE-CCD1BE05841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94788D5-8420-4081-8DA4-B9F2439A87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0911C6E-D2CF-4170-87D6-E808969DF51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836713"/>
            <a:ext cx="7772400" cy="4680519"/>
          </a:xfrm>
        </p:spPr>
        <p:txBody>
          <a:bodyPr/>
          <a:lstStyle/>
          <a:p>
            <a:pPr eaLnBrk="1" hangingPunct="1">
              <a:defRPr/>
            </a:pPr>
            <a:r>
              <a:rPr lang="en-GB" sz="8000" dirty="0" smtClean="0"/>
              <a:t>Y </a:t>
            </a:r>
            <a:r>
              <a:rPr lang="en-GB" sz="8000" dirty="0" err="1" smtClean="0"/>
              <a:t>Gorffennol</a:t>
            </a:r>
            <a:r>
              <a:rPr lang="en-GB" sz="8800" dirty="0" smtClean="0"/>
              <a:t/>
            </a:r>
            <a:br>
              <a:rPr lang="en-GB" sz="8800" dirty="0" smtClean="0"/>
            </a:br>
            <a:r>
              <a:rPr lang="en-GB" sz="8800" dirty="0" smtClean="0"/>
              <a:t/>
            </a:r>
            <a:br>
              <a:rPr lang="en-GB" sz="8800" dirty="0" smtClean="0"/>
            </a:br>
            <a:r>
              <a:rPr lang="en-GB" sz="5000" dirty="0" smtClean="0"/>
              <a:t>The Past Tense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pPr lvl="0"/>
            <a:r>
              <a:rPr lang="en-GB" dirty="0" smtClean="0"/>
              <a:t>To encourage trainees to communicate orally, read and write according to their linguistic level of language.</a:t>
            </a:r>
          </a:p>
          <a:p>
            <a:pPr lvl="0"/>
            <a:r>
              <a:rPr lang="en-GB" dirty="0" smtClean="0"/>
              <a:t>To suggest ways in which trainees might plan and prepare oral, reading and writing activities for children.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12816"/>
          </a:xfrm>
        </p:spPr>
        <p:txBody>
          <a:bodyPr>
            <a:normAutofit/>
          </a:bodyPr>
          <a:lstStyle/>
          <a:p>
            <a:r>
              <a:rPr lang="en-GB" dirty="0" smtClean="0"/>
              <a:t>Success </a:t>
            </a:r>
            <a:r>
              <a:rPr lang="en-GB" dirty="0" smtClean="0"/>
              <a:t>Criteria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 can / </a:t>
            </a:r>
            <a:r>
              <a:rPr lang="en-GB" dirty="0" err="1" smtClean="0"/>
              <a:t>Dw</a:t>
            </a:r>
            <a:r>
              <a:rPr lang="en-GB" dirty="0" smtClean="0"/>
              <a:t> </a:t>
            </a:r>
            <a:r>
              <a:rPr lang="en-GB" dirty="0" err="1" smtClean="0"/>
              <a:t>i’n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......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pPr lvl="0"/>
            <a:r>
              <a:rPr lang="en-GB" dirty="0" smtClean="0"/>
              <a:t>remember </a:t>
            </a:r>
            <a:r>
              <a:rPr lang="en-GB" dirty="0" smtClean="0"/>
              <a:t>and use previous knowledge in registration </a:t>
            </a:r>
            <a:r>
              <a:rPr lang="en-GB" dirty="0" smtClean="0"/>
              <a:t>time</a:t>
            </a:r>
            <a:endParaRPr lang="en-GB" dirty="0" smtClean="0"/>
          </a:p>
          <a:p>
            <a:pPr lvl="0"/>
            <a:r>
              <a:rPr lang="en-GB" dirty="0" smtClean="0"/>
              <a:t>f</a:t>
            </a:r>
            <a:r>
              <a:rPr lang="en-GB" dirty="0" smtClean="0"/>
              <a:t>orm </a:t>
            </a:r>
            <a:r>
              <a:rPr lang="en-GB" dirty="0" smtClean="0"/>
              <a:t>the past tense in the way presented with irregular </a:t>
            </a:r>
            <a:r>
              <a:rPr lang="en-GB" dirty="0" smtClean="0"/>
              <a:t>verbs</a:t>
            </a:r>
            <a:endParaRPr lang="en-GB" dirty="0" smtClean="0"/>
          </a:p>
          <a:p>
            <a:pPr lvl="0"/>
            <a:r>
              <a:rPr lang="en-GB" dirty="0" smtClean="0"/>
              <a:t>construct </a:t>
            </a:r>
            <a:r>
              <a:rPr lang="en-GB" dirty="0" smtClean="0"/>
              <a:t>the past tense for regular </a:t>
            </a:r>
            <a:r>
              <a:rPr lang="en-GB" dirty="0" smtClean="0"/>
              <a:t>verbs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 smtClean="0"/>
              <a:t>the past tense in a variety of </a:t>
            </a:r>
            <a:r>
              <a:rPr lang="en-GB" dirty="0" smtClean="0"/>
              <a:t>situations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smtClean="0"/>
              <a:t>Gwledydd</a:t>
            </a:r>
          </a:p>
        </p:txBody>
      </p:sp>
      <p:sp>
        <p:nvSpPr>
          <p:cNvPr id="5939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Ffrainc</a:t>
            </a:r>
          </a:p>
          <a:p>
            <a:pPr eaLnBrk="1" hangingPunct="1">
              <a:defRPr/>
            </a:pPr>
            <a:r>
              <a:rPr lang="en-GB" smtClean="0"/>
              <a:t>Sbaen</a:t>
            </a:r>
          </a:p>
          <a:p>
            <a:pPr eaLnBrk="1" hangingPunct="1">
              <a:defRPr/>
            </a:pPr>
            <a:r>
              <a:rPr lang="en-GB" smtClean="0"/>
              <a:t>Groeg</a:t>
            </a:r>
          </a:p>
          <a:p>
            <a:pPr eaLnBrk="1" hangingPunct="1">
              <a:defRPr/>
            </a:pPr>
            <a:r>
              <a:rPr lang="en-GB" smtClean="0"/>
              <a:t>Yr Almaen</a:t>
            </a:r>
          </a:p>
          <a:p>
            <a:pPr eaLnBrk="1" hangingPunct="1">
              <a:defRPr/>
            </a:pPr>
            <a:r>
              <a:rPr lang="en-GB" smtClean="0"/>
              <a:t>Yr Eidal</a:t>
            </a:r>
          </a:p>
          <a:p>
            <a:pPr eaLnBrk="1" hangingPunct="1">
              <a:defRPr/>
            </a:pPr>
            <a:r>
              <a:rPr lang="en-GB" smtClean="0"/>
              <a:t>Yr Aifft</a:t>
            </a:r>
          </a:p>
          <a:p>
            <a:pPr eaLnBrk="1" hangingPunct="1">
              <a:defRPr/>
            </a:pPr>
            <a:r>
              <a:rPr lang="en-GB" smtClean="0"/>
              <a:t>Twrci</a:t>
            </a:r>
          </a:p>
          <a:p>
            <a:pPr eaLnBrk="1" hangingPunct="1">
              <a:defRPr/>
            </a:pPr>
            <a:r>
              <a:rPr lang="en-GB" smtClean="0"/>
              <a:t>Awstralia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5939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err="1" smtClean="0"/>
              <a:t>Lloegr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Yr Alban</a:t>
            </a:r>
          </a:p>
          <a:p>
            <a:pPr eaLnBrk="1" hangingPunct="1">
              <a:defRPr/>
            </a:pPr>
            <a:r>
              <a:rPr lang="en-GB" dirty="0" err="1" smtClean="0"/>
              <a:t>Iwerddon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err="1" smtClean="0"/>
              <a:t>Gwlad</a:t>
            </a:r>
            <a:r>
              <a:rPr lang="en-GB" dirty="0" smtClean="0"/>
              <a:t> </a:t>
            </a:r>
            <a:r>
              <a:rPr lang="en-GB" dirty="0" err="1" smtClean="0"/>
              <a:t>Belg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err="1" smtClean="0"/>
              <a:t>Tsieina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err="1" smtClean="0"/>
              <a:t>Mecsico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err="1" smtClean="0"/>
              <a:t>Portiwgal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Yr </a:t>
            </a:r>
            <a:r>
              <a:rPr lang="en-GB" dirty="0" err="1" smtClean="0"/>
              <a:t>Isel</a:t>
            </a:r>
            <a:r>
              <a:rPr lang="en-GB" dirty="0" smtClean="0"/>
              <a:t> </a:t>
            </a:r>
            <a:r>
              <a:rPr lang="en-GB" dirty="0" err="1" smtClean="0"/>
              <a:t>Diroedd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Gem </a:t>
            </a:r>
            <a:r>
              <a:rPr lang="en-GB" dirty="0" err="1" smtClean="0"/>
              <a:t>dosbarth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800" dirty="0" smtClean="0"/>
              <a:t>Es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</a:p>
          <a:p>
            <a:pPr>
              <a:buNone/>
            </a:pPr>
            <a:endParaRPr lang="en-GB" sz="4800" dirty="0" smtClean="0"/>
          </a:p>
          <a:p>
            <a:pPr>
              <a:buNone/>
            </a:pPr>
            <a:r>
              <a:rPr lang="en-GB" sz="4800" dirty="0" err="1" smtClean="0"/>
              <a:t>Ces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endParaRPr lang="en-GB" sz="4800" dirty="0" smtClean="0"/>
          </a:p>
          <a:p>
            <a:pPr>
              <a:buNone/>
            </a:pPr>
            <a:endParaRPr lang="en-GB" sz="4800" dirty="0" smtClean="0"/>
          </a:p>
          <a:p>
            <a:pPr>
              <a:buNone/>
            </a:pPr>
            <a:r>
              <a:rPr lang="en-GB" sz="4800" dirty="0" err="1" smtClean="0"/>
              <a:t>Gwelais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endParaRPr lang="en-GB" sz="4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Irregular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en-GB" dirty="0" err="1" smtClean="0"/>
              <a:t>Mynd</a:t>
            </a:r>
            <a:r>
              <a:rPr lang="en-GB" dirty="0" smtClean="0"/>
              <a:t> – to go</a:t>
            </a:r>
          </a:p>
          <a:p>
            <a:pPr>
              <a:buNone/>
              <a:defRPr/>
            </a:pPr>
            <a:endParaRPr lang="en-GB" dirty="0" smtClean="0"/>
          </a:p>
          <a:p>
            <a:pPr>
              <a:buNone/>
              <a:defRPr/>
            </a:pPr>
            <a:r>
              <a:rPr lang="en-GB" dirty="0" smtClean="0"/>
              <a:t>Es </a:t>
            </a:r>
            <a:r>
              <a:rPr lang="en-GB" dirty="0" err="1" smtClean="0"/>
              <a:t>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Est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Aeth</a:t>
            </a:r>
            <a:r>
              <a:rPr lang="en-GB" dirty="0" smtClean="0"/>
              <a:t> e</a:t>
            </a:r>
          </a:p>
          <a:p>
            <a:pPr>
              <a:buNone/>
              <a:defRPr/>
            </a:pPr>
            <a:r>
              <a:rPr lang="en-GB" dirty="0" err="1" smtClean="0"/>
              <a:t>Aeth</a:t>
            </a:r>
            <a:r>
              <a:rPr lang="en-GB" dirty="0" smtClean="0"/>
              <a:t> hi</a:t>
            </a:r>
          </a:p>
          <a:p>
            <a:pPr>
              <a:buNone/>
              <a:defRPr/>
            </a:pPr>
            <a:r>
              <a:rPr lang="en-GB" dirty="0" err="1" smtClean="0"/>
              <a:t>Aeth</a:t>
            </a:r>
            <a:r>
              <a:rPr lang="en-GB" dirty="0" smtClean="0"/>
              <a:t> Sian / John</a:t>
            </a:r>
          </a:p>
          <a:p>
            <a:pPr>
              <a:buNone/>
              <a:defRPr/>
            </a:pPr>
            <a:r>
              <a:rPr lang="en-GB" dirty="0" err="1" smtClean="0"/>
              <a:t>Aethon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Aethoch</a:t>
            </a:r>
            <a:r>
              <a:rPr lang="en-GB" dirty="0" smtClean="0"/>
              <a:t> chi</a:t>
            </a:r>
          </a:p>
          <a:p>
            <a:pPr>
              <a:buNone/>
              <a:defRPr/>
            </a:pPr>
            <a:r>
              <a:rPr lang="en-GB" dirty="0" err="1" smtClean="0"/>
              <a:t>Aethon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en-GB" dirty="0" err="1" smtClean="0"/>
              <a:t>Cael</a:t>
            </a:r>
            <a:r>
              <a:rPr lang="en-GB" dirty="0" smtClean="0"/>
              <a:t> – to have</a:t>
            </a:r>
          </a:p>
          <a:p>
            <a:pPr>
              <a:buNone/>
              <a:defRPr/>
            </a:pP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Ces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Cest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Cafodd</a:t>
            </a:r>
            <a:r>
              <a:rPr lang="en-GB" dirty="0" smtClean="0"/>
              <a:t> e</a:t>
            </a:r>
          </a:p>
          <a:p>
            <a:pPr>
              <a:buNone/>
              <a:defRPr/>
            </a:pPr>
            <a:r>
              <a:rPr lang="en-GB" dirty="0" err="1" smtClean="0"/>
              <a:t>Cafodd</a:t>
            </a:r>
            <a:r>
              <a:rPr lang="en-GB" dirty="0" smtClean="0"/>
              <a:t> hi</a:t>
            </a:r>
          </a:p>
          <a:p>
            <a:pPr>
              <a:buNone/>
              <a:defRPr/>
            </a:pPr>
            <a:r>
              <a:rPr lang="en-GB" dirty="0" err="1" smtClean="0"/>
              <a:t>Cafodd</a:t>
            </a:r>
            <a:r>
              <a:rPr lang="en-GB" dirty="0" smtClean="0"/>
              <a:t> Sian / John</a:t>
            </a:r>
          </a:p>
          <a:p>
            <a:pPr>
              <a:buNone/>
              <a:defRPr/>
            </a:pPr>
            <a:r>
              <a:rPr lang="en-GB" dirty="0" err="1" smtClean="0"/>
              <a:t>Cawson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endParaRPr lang="en-GB" dirty="0" smtClean="0"/>
          </a:p>
          <a:p>
            <a:pPr>
              <a:buNone/>
              <a:defRPr/>
            </a:pPr>
            <a:r>
              <a:rPr lang="en-GB" dirty="0" err="1" smtClean="0"/>
              <a:t>Cawsoch</a:t>
            </a:r>
            <a:r>
              <a:rPr lang="en-GB" dirty="0" smtClean="0"/>
              <a:t> chi</a:t>
            </a:r>
          </a:p>
          <a:p>
            <a:pPr>
              <a:buNone/>
              <a:defRPr/>
            </a:pPr>
            <a:r>
              <a:rPr lang="en-GB" dirty="0" err="1" smtClean="0"/>
              <a:t>Cawson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err="1" smtClean="0"/>
              <a:t>Ble</a:t>
            </a:r>
            <a:r>
              <a:rPr lang="en-GB" sz="4800" dirty="0" smtClean="0"/>
              <a:t>?            Where?            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6000" dirty="0" err="1" smtClean="0"/>
              <a:t>Ble</a:t>
            </a:r>
            <a:r>
              <a:rPr lang="en-GB" sz="6000" dirty="0" smtClean="0"/>
              <a:t> </a:t>
            </a:r>
            <a:r>
              <a:rPr lang="en-GB" sz="6000" dirty="0" err="1" smtClean="0"/>
              <a:t>est</a:t>
            </a:r>
            <a:r>
              <a:rPr lang="en-GB" sz="6000" dirty="0" smtClean="0"/>
              <a:t> </a:t>
            </a:r>
            <a:r>
              <a:rPr lang="en-GB" sz="6000" dirty="0" err="1" smtClean="0"/>
              <a:t>ti</a:t>
            </a:r>
            <a:r>
              <a:rPr lang="en-GB" sz="6000" dirty="0" smtClean="0"/>
              <a:t>?</a:t>
            </a:r>
          </a:p>
          <a:p>
            <a:pPr>
              <a:buNone/>
            </a:pPr>
            <a:r>
              <a:rPr lang="en-GB" sz="6000" dirty="0" smtClean="0"/>
              <a:t>Es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Sbaen</a:t>
            </a:r>
            <a:r>
              <a:rPr lang="en-GB" sz="6000" dirty="0" smtClean="0"/>
              <a:t>.</a:t>
            </a:r>
          </a:p>
          <a:p>
            <a:pPr>
              <a:buNone/>
            </a:pPr>
            <a:endParaRPr lang="en-GB" sz="6000" dirty="0" smtClean="0"/>
          </a:p>
          <a:p>
            <a:pPr>
              <a:buNone/>
            </a:pPr>
            <a:r>
              <a:rPr lang="en-GB" sz="6000" dirty="0" err="1" smtClean="0"/>
              <a:t>Ble</a:t>
            </a:r>
            <a:r>
              <a:rPr lang="en-GB" sz="6000" dirty="0" smtClean="0"/>
              <a:t> </a:t>
            </a:r>
            <a:r>
              <a:rPr lang="en-GB" sz="6000" dirty="0" err="1" smtClean="0"/>
              <a:t>aeth</a:t>
            </a:r>
            <a:r>
              <a:rPr lang="en-GB" sz="6000" dirty="0" smtClean="0"/>
              <a:t> John?</a:t>
            </a:r>
          </a:p>
          <a:p>
            <a:pPr>
              <a:buNone/>
            </a:pPr>
            <a:r>
              <a:rPr lang="en-GB" sz="6000" dirty="0" err="1" smtClean="0"/>
              <a:t>Aeth</a:t>
            </a:r>
            <a:r>
              <a:rPr lang="en-GB" sz="6000" dirty="0" smtClean="0"/>
              <a:t> John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Ffrainc</a:t>
            </a:r>
            <a:r>
              <a:rPr lang="en-GB" sz="6000" dirty="0" smtClean="0"/>
              <a:t>.</a:t>
            </a:r>
            <a:endParaRPr lang="en-GB" sz="6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err="1" smtClean="0"/>
              <a:t>Pryd</a:t>
            </a:r>
            <a:r>
              <a:rPr lang="en-GB" sz="4800" dirty="0" smtClean="0"/>
              <a:t>?            When?            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6000" dirty="0" err="1" smtClean="0"/>
              <a:t>Pryd</a:t>
            </a:r>
            <a:r>
              <a:rPr lang="en-GB" sz="6000" dirty="0" smtClean="0"/>
              <a:t> </a:t>
            </a:r>
            <a:r>
              <a:rPr lang="en-GB" sz="6000" dirty="0" err="1" smtClean="0"/>
              <a:t>est</a:t>
            </a:r>
            <a:r>
              <a:rPr lang="en-GB" sz="6000" dirty="0" smtClean="0"/>
              <a:t> </a:t>
            </a:r>
            <a:r>
              <a:rPr lang="en-GB" sz="6000" dirty="0" err="1" smtClean="0"/>
              <a:t>ti</a:t>
            </a:r>
            <a:r>
              <a:rPr lang="en-GB" sz="6000" dirty="0" smtClean="0"/>
              <a:t>?</a:t>
            </a:r>
          </a:p>
          <a:p>
            <a:pPr>
              <a:buNone/>
            </a:pPr>
            <a:r>
              <a:rPr lang="en-GB" sz="6000" dirty="0" smtClean="0"/>
              <a:t>Es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yn</a:t>
            </a:r>
            <a:r>
              <a:rPr lang="en-GB" sz="6000" dirty="0" smtClean="0"/>
              <a:t> yr </a:t>
            </a:r>
            <a:r>
              <a:rPr lang="en-GB" sz="6000" dirty="0" err="1" smtClean="0"/>
              <a:t>haf</a:t>
            </a:r>
            <a:r>
              <a:rPr lang="en-GB" sz="6000" dirty="0" smtClean="0"/>
              <a:t>.</a:t>
            </a:r>
          </a:p>
          <a:p>
            <a:pPr>
              <a:buNone/>
            </a:pPr>
            <a:endParaRPr lang="en-GB" sz="6000" dirty="0" smtClean="0"/>
          </a:p>
          <a:p>
            <a:pPr>
              <a:buNone/>
            </a:pPr>
            <a:r>
              <a:rPr lang="en-GB" sz="6000" dirty="0" err="1" smtClean="0"/>
              <a:t>Pryd</a:t>
            </a:r>
            <a:r>
              <a:rPr lang="en-GB" sz="6000" dirty="0" smtClean="0"/>
              <a:t> </a:t>
            </a:r>
            <a:r>
              <a:rPr lang="en-GB" sz="6000" dirty="0" err="1" smtClean="0"/>
              <a:t>aeth</a:t>
            </a:r>
            <a:r>
              <a:rPr lang="en-GB" sz="6000" dirty="0" smtClean="0"/>
              <a:t> </a:t>
            </a:r>
            <a:r>
              <a:rPr lang="en-GB" sz="6000" dirty="0" err="1" smtClean="0"/>
              <a:t>Ffion</a:t>
            </a:r>
            <a:r>
              <a:rPr lang="en-GB" sz="6000" dirty="0" smtClean="0"/>
              <a:t>?</a:t>
            </a:r>
          </a:p>
          <a:p>
            <a:pPr>
              <a:buNone/>
            </a:pPr>
            <a:r>
              <a:rPr lang="en-GB" sz="6000" dirty="0" err="1" smtClean="0"/>
              <a:t>Aeth</a:t>
            </a:r>
            <a:r>
              <a:rPr lang="en-GB" sz="6000" dirty="0" smtClean="0"/>
              <a:t> </a:t>
            </a:r>
            <a:r>
              <a:rPr lang="en-GB" sz="6000" dirty="0" err="1" smtClean="0"/>
              <a:t>Ffion</a:t>
            </a:r>
            <a:r>
              <a:rPr lang="en-GB" sz="6000" dirty="0" smtClean="0"/>
              <a:t> </a:t>
            </a:r>
            <a:r>
              <a:rPr lang="en-GB" sz="6000" dirty="0" err="1" smtClean="0"/>
              <a:t>i</a:t>
            </a:r>
            <a:r>
              <a:rPr lang="en-GB" sz="6000" dirty="0" smtClean="0"/>
              <a:t> </a:t>
            </a:r>
            <a:r>
              <a:rPr lang="en-GB" sz="6000" dirty="0" err="1" smtClean="0"/>
              <a:t>yn</a:t>
            </a:r>
            <a:r>
              <a:rPr lang="en-GB" sz="6000" dirty="0" smtClean="0"/>
              <a:t> yr </a:t>
            </a:r>
            <a:r>
              <a:rPr lang="en-GB" sz="6000" dirty="0" err="1" smtClean="0"/>
              <a:t>haf</a:t>
            </a:r>
            <a:r>
              <a:rPr lang="en-GB" sz="6000" dirty="0" smtClean="0"/>
              <a:t>.</a:t>
            </a:r>
            <a:endParaRPr lang="en-GB" sz="6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 smtClean="0"/>
              <a:t>Sut</a:t>
            </a:r>
            <a:r>
              <a:rPr lang="en-GB" sz="4800" dirty="0" smtClean="0"/>
              <a:t>?            How?            </a:t>
            </a:r>
            <a:endParaRPr lang="en-GB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5000" dirty="0" err="1" smtClean="0"/>
              <a:t>Sut</a:t>
            </a:r>
            <a:r>
              <a:rPr lang="en-GB" sz="5000" dirty="0" smtClean="0"/>
              <a:t> </a:t>
            </a:r>
            <a:r>
              <a:rPr lang="en-GB" sz="5000" dirty="0" err="1" smtClean="0"/>
              <a:t>est</a:t>
            </a:r>
            <a:r>
              <a:rPr lang="en-GB" sz="5000" dirty="0" smtClean="0"/>
              <a:t> </a:t>
            </a:r>
            <a:r>
              <a:rPr lang="en-GB" sz="5000" dirty="0" err="1" smtClean="0"/>
              <a:t>ti</a:t>
            </a:r>
            <a:r>
              <a:rPr lang="en-GB" sz="5000" dirty="0" smtClean="0"/>
              <a:t>?</a:t>
            </a:r>
          </a:p>
          <a:p>
            <a:pPr>
              <a:buNone/>
            </a:pPr>
            <a:r>
              <a:rPr lang="en-GB" sz="5000" dirty="0" smtClean="0"/>
              <a:t>Es </a:t>
            </a:r>
            <a:r>
              <a:rPr lang="en-GB" sz="5000" dirty="0" err="1" smtClean="0"/>
              <a:t>i</a:t>
            </a:r>
            <a:r>
              <a:rPr lang="en-GB" sz="5000" dirty="0" smtClean="0"/>
              <a:t> </a:t>
            </a:r>
            <a:r>
              <a:rPr lang="en-GB" sz="5000" dirty="0" err="1" smtClean="0"/>
              <a:t>mewn</a:t>
            </a:r>
            <a:r>
              <a:rPr lang="en-GB" sz="5000" dirty="0" smtClean="0"/>
              <a:t> </a:t>
            </a:r>
            <a:r>
              <a:rPr lang="en-GB" sz="5000" dirty="0" err="1" smtClean="0"/>
              <a:t>awyren</a:t>
            </a:r>
            <a:r>
              <a:rPr lang="en-GB" sz="5000" dirty="0" smtClean="0"/>
              <a:t>.</a:t>
            </a:r>
          </a:p>
          <a:p>
            <a:pPr>
              <a:buNone/>
            </a:pPr>
            <a:endParaRPr lang="en-GB" sz="5000" dirty="0" smtClean="0"/>
          </a:p>
          <a:p>
            <a:pPr>
              <a:buNone/>
            </a:pPr>
            <a:r>
              <a:rPr lang="en-GB" sz="5000" dirty="0" err="1" smtClean="0"/>
              <a:t>Sut</a:t>
            </a:r>
            <a:r>
              <a:rPr lang="en-GB" sz="5000" dirty="0" smtClean="0"/>
              <a:t> </a:t>
            </a:r>
            <a:r>
              <a:rPr lang="en-GB" sz="5000" dirty="0" err="1" smtClean="0"/>
              <a:t>aeth</a:t>
            </a:r>
            <a:r>
              <a:rPr lang="en-GB" sz="5000" dirty="0" smtClean="0"/>
              <a:t> John?</a:t>
            </a:r>
          </a:p>
          <a:p>
            <a:pPr>
              <a:buNone/>
            </a:pPr>
            <a:r>
              <a:rPr lang="en-GB" sz="5000" dirty="0" err="1" smtClean="0"/>
              <a:t>Aeth</a:t>
            </a:r>
            <a:r>
              <a:rPr lang="en-GB" sz="5000" dirty="0" smtClean="0"/>
              <a:t> John </a:t>
            </a:r>
            <a:r>
              <a:rPr lang="en-GB" sz="5000" dirty="0" err="1" smtClean="0"/>
              <a:t>mewn</a:t>
            </a:r>
            <a:r>
              <a:rPr lang="en-GB" sz="5000" dirty="0" smtClean="0"/>
              <a:t> </a:t>
            </a:r>
            <a:r>
              <a:rPr lang="en-GB" sz="5000" dirty="0" err="1" smtClean="0"/>
              <a:t>awyren</a:t>
            </a:r>
            <a:endParaRPr lang="en-GB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754438" cy="1162050"/>
          </a:xfrm>
        </p:spPr>
        <p:txBody>
          <a:bodyPr/>
          <a:lstStyle/>
          <a:p>
            <a:pPr>
              <a:defRPr/>
            </a:pPr>
            <a:r>
              <a:rPr lang="en-GB" sz="4400" dirty="0" smtClean="0"/>
              <a:t>Questions 2</a:t>
            </a:r>
            <a:endParaRPr lang="en-GB" sz="44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2"/>
          </p:nvPr>
        </p:nvSpPr>
        <p:spPr>
          <a:xfrm>
            <a:off x="395288" y="1412875"/>
            <a:ext cx="7632700" cy="4691063"/>
          </a:xfrm>
        </p:spPr>
        <p:txBody>
          <a:bodyPr/>
          <a:lstStyle/>
          <a:p>
            <a:pPr>
              <a:defRPr/>
            </a:pPr>
            <a:endParaRPr lang="en-GB" sz="2800" dirty="0" smtClean="0"/>
          </a:p>
          <a:p>
            <a:pPr>
              <a:defRPr/>
            </a:pPr>
            <a:r>
              <a:rPr lang="en-GB" sz="4000" dirty="0" err="1" smtClean="0"/>
              <a:t>Est</a:t>
            </a:r>
            <a:r>
              <a:rPr lang="en-GB" sz="4000" dirty="0" smtClean="0"/>
              <a:t> </a:t>
            </a:r>
            <a:r>
              <a:rPr lang="en-GB" sz="4000" dirty="0" err="1" smtClean="0"/>
              <a:t>ti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Sbaen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yr </a:t>
            </a:r>
            <a:r>
              <a:rPr lang="en-GB" sz="4000" dirty="0" err="1" smtClean="0"/>
              <a:t>haf</a:t>
            </a:r>
            <a:r>
              <a:rPr lang="en-GB" sz="4000" dirty="0" smtClean="0"/>
              <a:t>?</a:t>
            </a:r>
          </a:p>
          <a:p>
            <a:pPr>
              <a:defRPr/>
            </a:pPr>
            <a:r>
              <a:rPr lang="en-GB" sz="4000" dirty="0" smtClean="0"/>
              <a:t>Do. Es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Sbaen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yr </a:t>
            </a:r>
            <a:r>
              <a:rPr lang="en-GB" sz="4000" dirty="0" err="1" smtClean="0"/>
              <a:t>haf</a:t>
            </a:r>
            <a:r>
              <a:rPr lang="en-GB" sz="4000" dirty="0" smtClean="0"/>
              <a:t>.</a:t>
            </a:r>
          </a:p>
          <a:p>
            <a:pPr>
              <a:defRPr/>
            </a:pPr>
            <a:endParaRPr lang="en-GB" sz="4000" dirty="0" smtClean="0"/>
          </a:p>
          <a:p>
            <a:pPr>
              <a:defRPr/>
            </a:pPr>
            <a:r>
              <a:rPr lang="en-GB" sz="4000" dirty="0" err="1" smtClean="0"/>
              <a:t>Est</a:t>
            </a:r>
            <a:r>
              <a:rPr lang="en-GB" sz="4000" dirty="0" smtClean="0"/>
              <a:t> </a:t>
            </a:r>
            <a:r>
              <a:rPr lang="en-GB" sz="4000" dirty="0" err="1" smtClean="0"/>
              <a:t>ti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 </a:t>
            </a:r>
            <a:r>
              <a:rPr lang="en-GB" sz="4000" dirty="0" err="1" smtClean="0"/>
              <a:t>ddoe</a:t>
            </a:r>
            <a:r>
              <a:rPr lang="en-GB" sz="4000" dirty="0" smtClean="0"/>
              <a:t>?</a:t>
            </a:r>
          </a:p>
          <a:p>
            <a:pPr>
              <a:defRPr/>
            </a:pPr>
            <a:r>
              <a:rPr lang="en-GB" sz="4000" dirty="0" err="1" smtClean="0"/>
              <a:t>Naddo</a:t>
            </a:r>
            <a:r>
              <a:rPr lang="en-GB" sz="4000" dirty="0" smtClean="0"/>
              <a:t>. Es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ddim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Lanelli</a:t>
            </a:r>
            <a:r>
              <a:rPr lang="en-GB" sz="4000" dirty="0" smtClean="0"/>
              <a:t> </a:t>
            </a:r>
            <a:r>
              <a:rPr lang="en-GB" sz="4000" dirty="0" err="1" smtClean="0"/>
              <a:t>ddoe</a:t>
            </a:r>
            <a:r>
              <a:rPr lang="en-GB" sz="4000" dirty="0" smtClean="0"/>
              <a:t>.</a:t>
            </a:r>
          </a:p>
          <a:p>
            <a:pPr>
              <a:defRPr/>
            </a:pPr>
            <a:r>
              <a:rPr lang="en-GB" sz="4000" dirty="0" err="1" smtClean="0"/>
              <a:t>Naddo</a:t>
            </a:r>
            <a:r>
              <a:rPr lang="en-GB" sz="4000" dirty="0" smtClean="0"/>
              <a:t>. Es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Aberystwyth.</a:t>
            </a:r>
          </a:p>
          <a:p>
            <a:pPr>
              <a:defRPr/>
            </a:pPr>
            <a:endParaRPr lang="en-GB" sz="2800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3843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sz="6600" smtClean="0"/>
              <a:t>Misoedd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600" smtClean="0"/>
              <a:t>Ionawr</a:t>
            </a:r>
          </a:p>
          <a:p>
            <a:pPr eaLnBrk="1" hangingPunct="1">
              <a:defRPr/>
            </a:pPr>
            <a:r>
              <a:rPr lang="en-GB" sz="3600" smtClean="0"/>
              <a:t>Chwefror</a:t>
            </a:r>
          </a:p>
          <a:p>
            <a:pPr eaLnBrk="1" hangingPunct="1">
              <a:defRPr/>
            </a:pPr>
            <a:r>
              <a:rPr lang="en-GB" sz="3600" smtClean="0"/>
              <a:t>Mawrth</a:t>
            </a:r>
          </a:p>
          <a:p>
            <a:pPr eaLnBrk="1" hangingPunct="1">
              <a:defRPr/>
            </a:pPr>
            <a:r>
              <a:rPr lang="en-GB" sz="3600" smtClean="0"/>
              <a:t>Ebrill</a:t>
            </a:r>
          </a:p>
          <a:p>
            <a:pPr eaLnBrk="1" hangingPunct="1">
              <a:defRPr/>
            </a:pPr>
            <a:r>
              <a:rPr lang="en-GB" sz="3600" smtClean="0"/>
              <a:t>Mai</a:t>
            </a:r>
          </a:p>
          <a:p>
            <a:pPr eaLnBrk="1" hangingPunct="1">
              <a:defRPr/>
            </a:pPr>
            <a:r>
              <a:rPr lang="en-GB" sz="3600" smtClean="0"/>
              <a:t>Mehefin</a:t>
            </a:r>
          </a:p>
        </p:txBody>
      </p:sp>
      <p:sp>
        <p:nvSpPr>
          <p:cNvPr id="5837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3600" smtClean="0"/>
              <a:t>Gorffennaf</a:t>
            </a:r>
          </a:p>
          <a:p>
            <a:pPr eaLnBrk="1" hangingPunct="1">
              <a:defRPr/>
            </a:pPr>
            <a:r>
              <a:rPr lang="en-GB" sz="3600" smtClean="0"/>
              <a:t>Awst</a:t>
            </a:r>
          </a:p>
          <a:p>
            <a:pPr eaLnBrk="1" hangingPunct="1">
              <a:defRPr/>
            </a:pPr>
            <a:r>
              <a:rPr lang="en-GB" sz="3600" smtClean="0"/>
              <a:t>Medi</a:t>
            </a:r>
          </a:p>
          <a:p>
            <a:pPr eaLnBrk="1" hangingPunct="1">
              <a:defRPr/>
            </a:pPr>
            <a:r>
              <a:rPr lang="en-GB" sz="3600" smtClean="0"/>
              <a:t>Hydref</a:t>
            </a:r>
          </a:p>
          <a:p>
            <a:pPr eaLnBrk="1" hangingPunct="1">
              <a:defRPr/>
            </a:pPr>
            <a:r>
              <a:rPr lang="en-GB" sz="3600" smtClean="0"/>
              <a:t>Tachwedd</a:t>
            </a:r>
          </a:p>
          <a:p>
            <a:pPr eaLnBrk="1" hangingPunct="1">
              <a:defRPr/>
            </a:pPr>
            <a:r>
              <a:rPr lang="en-GB" sz="3600" smtClean="0"/>
              <a:t>Rhagfyr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7139136" cy="5153025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 smtClean="0"/>
              <a:t>To talk about yourself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stem of the verb  + </a:t>
            </a:r>
            <a:r>
              <a:rPr lang="en-GB" dirty="0" err="1" smtClean="0"/>
              <a:t>ais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1560" y="1268760"/>
            <a:ext cx="8098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Bwyta</a:t>
            </a:r>
            <a:endParaRPr lang="en-GB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2420888"/>
            <a:ext cx="7858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Bwyt</a:t>
            </a:r>
            <a:r>
              <a:rPr lang="en-GB" sz="5400" dirty="0" smtClean="0"/>
              <a:t> (a)</a:t>
            </a:r>
            <a:endParaRPr lang="en-GB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3645024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Bwyt</a:t>
            </a:r>
            <a:r>
              <a:rPr lang="en-GB" sz="5400" dirty="0" smtClean="0"/>
              <a:t> + </a:t>
            </a:r>
            <a:r>
              <a:rPr lang="en-GB" sz="5400" dirty="0" err="1" smtClean="0"/>
              <a:t>ais</a:t>
            </a:r>
            <a:r>
              <a:rPr lang="en-GB" sz="5400" dirty="0" smtClean="0"/>
              <a:t> </a:t>
            </a:r>
            <a:r>
              <a:rPr lang="en-GB" sz="5400" dirty="0" err="1" smtClean="0"/>
              <a:t>i</a:t>
            </a:r>
            <a:endParaRPr lang="en-GB" sz="5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1560" y="1268760"/>
            <a:ext cx="8098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Yfed</a:t>
            </a:r>
            <a:endParaRPr lang="en-GB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2420888"/>
            <a:ext cx="7858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Yf</a:t>
            </a:r>
            <a:r>
              <a:rPr lang="en-GB" sz="5400" dirty="0" smtClean="0"/>
              <a:t> (</a:t>
            </a:r>
            <a:r>
              <a:rPr lang="en-GB" sz="5400" dirty="0" err="1" smtClean="0"/>
              <a:t>ed</a:t>
            </a:r>
            <a:r>
              <a:rPr lang="en-GB" sz="5400" dirty="0" smtClean="0"/>
              <a:t>)</a:t>
            </a:r>
            <a:endParaRPr lang="en-GB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3645024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Yf</a:t>
            </a:r>
            <a:r>
              <a:rPr lang="en-GB" sz="5400" dirty="0" smtClean="0"/>
              <a:t> + </a:t>
            </a:r>
            <a:r>
              <a:rPr lang="en-GB" sz="5400" dirty="0" err="1" smtClean="0"/>
              <a:t>ais</a:t>
            </a:r>
            <a:r>
              <a:rPr lang="en-GB" sz="5400" dirty="0" smtClean="0"/>
              <a:t> </a:t>
            </a:r>
            <a:r>
              <a:rPr lang="en-GB" sz="5400" dirty="0" err="1" smtClean="0"/>
              <a:t>i</a:t>
            </a:r>
            <a:endParaRPr lang="en-GB" sz="5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007393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4800" dirty="0" smtClean="0"/>
              <a:t>BWYD  A  DIOD </a:t>
            </a:r>
          </a:p>
        </p:txBody>
      </p:sp>
      <p:pic>
        <p:nvPicPr>
          <p:cNvPr id="13315" name="Picture 4" descr="MPj0406651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332610"/>
            <a:ext cx="2880320" cy="3108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MCj0412774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573016"/>
            <a:ext cx="979488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7" descr="MPj0403771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717032"/>
            <a:ext cx="3096344" cy="2658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467544" y="1772816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 smtClean="0"/>
              <a:t>Bwytais</a:t>
            </a:r>
            <a:r>
              <a:rPr lang="en-GB" sz="5400" dirty="0" smtClean="0"/>
              <a:t> </a:t>
            </a:r>
            <a:r>
              <a:rPr lang="en-GB" sz="5400" dirty="0" err="1" smtClean="0"/>
              <a:t>i</a:t>
            </a:r>
            <a:r>
              <a:rPr lang="en-GB" sz="5400" dirty="0" smtClean="0"/>
              <a:t> </a:t>
            </a:r>
            <a:r>
              <a:rPr lang="en-GB" sz="5400" dirty="0" err="1" smtClean="0"/>
              <a:t>pitsa</a:t>
            </a:r>
            <a:r>
              <a:rPr lang="en-GB" sz="5400" dirty="0" smtClean="0"/>
              <a:t> ac </a:t>
            </a:r>
            <a:r>
              <a:rPr lang="en-GB" sz="5400" dirty="0" err="1" smtClean="0"/>
              <a:t>yfais</a:t>
            </a:r>
            <a:r>
              <a:rPr lang="en-GB" sz="5400" dirty="0" smtClean="0"/>
              <a:t> </a:t>
            </a:r>
            <a:r>
              <a:rPr lang="en-GB" sz="5400" dirty="0" err="1" smtClean="0"/>
              <a:t>i</a:t>
            </a:r>
            <a:r>
              <a:rPr lang="en-GB" sz="5400" dirty="0" smtClean="0"/>
              <a:t> </a:t>
            </a:r>
            <a:r>
              <a:rPr lang="en-GB" sz="5400" dirty="0" err="1" smtClean="0"/>
              <a:t>gwin</a:t>
            </a:r>
            <a:r>
              <a:rPr lang="en-GB" sz="5400" dirty="0" smtClean="0"/>
              <a:t> </a:t>
            </a:r>
            <a:r>
              <a:rPr lang="en-GB" sz="5400" dirty="0" err="1" smtClean="0"/>
              <a:t>pinc</a:t>
            </a:r>
            <a:endParaRPr lang="en-GB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620688"/>
            <a:ext cx="3520440" cy="5505475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Nofio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Sgio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Cysgu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Cerdded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Rhedeg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llosgi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Ymlacio</a:t>
            </a:r>
            <a:endParaRPr lang="en-GB" sz="4400" dirty="0" smtClean="0"/>
          </a:p>
          <a:p>
            <a:pPr eaLnBrk="1" hangingPunct="1">
              <a:buFontTx/>
              <a:buNone/>
              <a:defRPr/>
            </a:pPr>
            <a:r>
              <a:rPr lang="en-GB" sz="4400" dirty="0" err="1" smtClean="0"/>
              <a:t>Ysgrifennu</a:t>
            </a:r>
            <a:endParaRPr lang="en-GB" sz="4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95936" y="548680"/>
            <a:ext cx="3703312" cy="5577483"/>
          </a:xfrm>
        </p:spPr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en-GB" sz="4400" dirty="0" err="1" smtClean="0"/>
              <a:t>Nofiais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Sgiais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r>
              <a:rPr lang="en-GB" sz="4400" dirty="0" smtClean="0"/>
              <a:t> </a:t>
            </a:r>
          </a:p>
          <a:p>
            <a:pPr>
              <a:buNone/>
              <a:defRPr/>
            </a:pPr>
            <a:r>
              <a:rPr lang="en-GB" sz="4400" dirty="0" err="1" smtClean="0"/>
              <a:t>Cysgais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Cerddais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Rhedais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Llosgais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Ymlaciais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pPr>
              <a:buNone/>
              <a:defRPr/>
            </a:pPr>
            <a:r>
              <a:rPr lang="en-GB" sz="4400" dirty="0" err="1" smtClean="0"/>
              <a:t>Ysgrifennais</a:t>
            </a:r>
            <a:r>
              <a:rPr lang="en-GB" sz="4400" dirty="0" smtClean="0"/>
              <a:t> </a:t>
            </a:r>
            <a:r>
              <a:rPr lang="en-GB" sz="4400" dirty="0" err="1" smtClean="0"/>
              <a:t>i</a:t>
            </a:r>
            <a:endParaRPr lang="en-GB" sz="4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1042988" y="549275"/>
            <a:ext cx="6913562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 talk about someone else ( the 3</a:t>
            </a:r>
            <a:r>
              <a:rPr lang="en-GB" sz="4400" baseline="300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rd</a:t>
            </a: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person)</a:t>
            </a:r>
          </a:p>
          <a:p>
            <a:pPr>
              <a:defRPr/>
            </a:pP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defRPr/>
            </a:pP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GB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stem of the verb  + odd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620688"/>
            <a:ext cx="3520440" cy="5505475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Nofio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Sgio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Cysgu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Cerdded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Rhedeg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llosgi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Ymlacio</a:t>
            </a:r>
            <a:endParaRPr lang="en-GB" sz="4200" dirty="0" smtClean="0"/>
          </a:p>
          <a:p>
            <a:pPr eaLnBrk="1" hangingPunct="1">
              <a:buFontTx/>
              <a:buNone/>
              <a:defRPr/>
            </a:pPr>
            <a:r>
              <a:rPr lang="en-GB" sz="4200" dirty="0" err="1" smtClean="0"/>
              <a:t>Ysgrifennu</a:t>
            </a:r>
            <a:endParaRPr lang="en-GB" sz="42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07904" y="692696"/>
            <a:ext cx="3991344" cy="554461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Nofiodd</a:t>
            </a:r>
            <a:r>
              <a:rPr lang="en-GB" sz="4500" dirty="0" smtClean="0"/>
              <a:t> hi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Sgiodd</a:t>
            </a:r>
            <a:r>
              <a:rPr lang="en-GB" sz="4500" dirty="0" smtClean="0"/>
              <a:t> </a:t>
            </a:r>
            <a:r>
              <a:rPr lang="en-GB" sz="4500" dirty="0" err="1" smtClean="0"/>
              <a:t>Carys</a:t>
            </a:r>
            <a:endParaRPr lang="en-GB" sz="4500" dirty="0" smtClean="0"/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Cysgodd</a:t>
            </a:r>
            <a:r>
              <a:rPr lang="en-GB" sz="4500" dirty="0" smtClean="0"/>
              <a:t> hi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Cerddodd</a:t>
            </a:r>
            <a:r>
              <a:rPr lang="en-GB" sz="4500" dirty="0" smtClean="0"/>
              <a:t> Mali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Rhedodd</a:t>
            </a:r>
            <a:r>
              <a:rPr lang="en-GB" sz="4500" dirty="0" smtClean="0"/>
              <a:t> hi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Llosgodd</a:t>
            </a:r>
            <a:r>
              <a:rPr lang="en-GB" sz="4500" dirty="0" smtClean="0"/>
              <a:t> e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Ymlaciodd</a:t>
            </a:r>
            <a:r>
              <a:rPr lang="en-GB" sz="4500" dirty="0" smtClean="0"/>
              <a:t> hi</a:t>
            </a:r>
          </a:p>
          <a:p>
            <a:pPr>
              <a:lnSpc>
                <a:spcPct val="110000"/>
              </a:lnSpc>
              <a:buNone/>
              <a:defRPr/>
            </a:pPr>
            <a:r>
              <a:rPr lang="en-GB" sz="4500" dirty="0" err="1" smtClean="0"/>
              <a:t>Ysgrifennodd</a:t>
            </a:r>
            <a:r>
              <a:rPr lang="en-GB" sz="4500" dirty="0" smtClean="0"/>
              <a:t> 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956832"/>
          </a:xfrm>
        </p:spPr>
        <p:txBody>
          <a:bodyPr>
            <a:normAutofit/>
          </a:bodyPr>
          <a:lstStyle/>
          <a:p>
            <a:r>
              <a:rPr lang="en-GB" sz="4800" dirty="0" err="1" smtClean="0"/>
              <a:t>Ydych</a:t>
            </a:r>
            <a:r>
              <a:rPr lang="en-GB" sz="4800" dirty="0" smtClean="0"/>
              <a:t> </a:t>
            </a:r>
            <a:r>
              <a:rPr lang="en-GB" sz="4800" dirty="0" err="1" smtClean="0"/>
              <a:t>chi’n</a:t>
            </a:r>
            <a:r>
              <a:rPr lang="en-GB" sz="4800" dirty="0" smtClean="0"/>
              <a:t> </a:t>
            </a:r>
            <a:r>
              <a:rPr lang="en-GB" sz="4800" dirty="0" err="1" smtClean="0"/>
              <a:t>deall</a:t>
            </a:r>
            <a:r>
              <a:rPr lang="en-GB" sz="4800" dirty="0" smtClean="0"/>
              <a:t>?</a:t>
            </a:r>
            <a:br>
              <a:rPr lang="en-GB" sz="4800" dirty="0" smtClean="0"/>
            </a:br>
            <a:r>
              <a:rPr lang="en-GB" sz="4800" dirty="0" err="1" smtClean="0"/>
              <a:t>Ydych</a:t>
            </a:r>
            <a:r>
              <a:rPr lang="en-GB" sz="4800" dirty="0" smtClean="0"/>
              <a:t> </a:t>
            </a:r>
            <a:r>
              <a:rPr lang="en-GB" sz="4800" dirty="0" err="1" smtClean="0"/>
              <a:t>chi’n</a:t>
            </a:r>
            <a:r>
              <a:rPr lang="en-GB" sz="4800" dirty="0" smtClean="0"/>
              <a:t> </a:t>
            </a:r>
            <a:r>
              <a:rPr lang="en-GB" sz="4800" dirty="0" err="1" smtClean="0"/>
              <a:t>hapus</a:t>
            </a:r>
            <a:r>
              <a:rPr lang="en-GB" sz="4800" dirty="0" smtClean="0"/>
              <a:t>?</a:t>
            </a:r>
            <a:endParaRPr lang="en-GB" sz="4800" dirty="0"/>
          </a:p>
        </p:txBody>
      </p:sp>
      <p:pic>
        <p:nvPicPr>
          <p:cNvPr id="8" name="Content Placeholder 7" descr="thum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2348880"/>
            <a:ext cx="3447628" cy="402775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NGFL </a:t>
            </a:r>
            <a:r>
              <a:rPr lang="en-GB" dirty="0" err="1" smtClean="0"/>
              <a:t>Cymru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Gweithgareddau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 err="1" smtClean="0"/>
              <a:t>Gwylio</a:t>
            </a:r>
            <a:r>
              <a:rPr lang="en-GB" sz="4400" dirty="0" smtClean="0"/>
              <a:t> </a:t>
            </a:r>
            <a:r>
              <a:rPr lang="en-GB" sz="4400" dirty="0" err="1" smtClean="0"/>
              <a:t>ffilm</a:t>
            </a:r>
            <a:r>
              <a:rPr lang="en-GB" sz="4400" dirty="0" smtClean="0"/>
              <a:t> </a:t>
            </a:r>
            <a:r>
              <a:rPr lang="en-GB" sz="4400" dirty="0" err="1" smtClean="0"/>
              <a:t>ar</a:t>
            </a:r>
            <a:r>
              <a:rPr lang="en-GB" sz="4400" dirty="0" smtClean="0"/>
              <a:t> yr </a:t>
            </a:r>
            <a:r>
              <a:rPr lang="en-GB" sz="4400" dirty="0" err="1" smtClean="0"/>
              <a:t>iPad</a:t>
            </a:r>
            <a:r>
              <a:rPr lang="en-GB" sz="4400" dirty="0" smtClean="0"/>
              <a:t> a </a:t>
            </a:r>
            <a:r>
              <a:rPr lang="en-GB" sz="4400" dirty="0" err="1" smtClean="0"/>
              <a:t>gwneud</a:t>
            </a:r>
            <a:r>
              <a:rPr lang="en-GB" sz="4400" dirty="0" smtClean="0"/>
              <a:t> </a:t>
            </a:r>
            <a:r>
              <a:rPr lang="en-GB" sz="4400" dirty="0" err="1" smtClean="0"/>
              <a:t>ffilm</a:t>
            </a:r>
            <a:endParaRPr lang="en-GB" sz="4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4400" dirty="0" smtClean="0"/>
              <a:t>Charades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 err="1" smtClean="0"/>
              <a:t>Bwlch</a:t>
            </a:r>
            <a:r>
              <a:rPr lang="en-GB" sz="4400" dirty="0" smtClean="0"/>
              <a:t> </a:t>
            </a:r>
            <a:r>
              <a:rPr lang="en-GB" sz="4400" dirty="0" err="1" smtClean="0"/>
              <a:t>Gwybodaeth</a:t>
            </a:r>
            <a:r>
              <a:rPr lang="en-GB" sz="4400" dirty="0" smtClean="0"/>
              <a:t> – Information Gap Activity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 err="1" smtClean="0"/>
              <a:t>Ysgrifennu</a:t>
            </a:r>
            <a:r>
              <a:rPr lang="en-GB" sz="4400" dirty="0" smtClean="0"/>
              <a:t> </a:t>
            </a:r>
            <a:r>
              <a:rPr lang="en-GB" sz="4400" dirty="0" err="1" smtClean="0"/>
              <a:t>Carden</a:t>
            </a:r>
            <a:r>
              <a:rPr lang="en-GB" sz="4400" dirty="0" smtClean="0"/>
              <a:t> Post</a:t>
            </a:r>
            <a:endParaRPr lang="en-GB" sz="4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956832"/>
          </a:xfrm>
        </p:spPr>
        <p:txBody>
          <a:bodyPr>
            <a:normAutofit/>
          </a:bodyPr>
          <a:lstStyle/>
          <a:p>
            <a:r>
              <a:rPr lang="en-GB" sz="4800" dirty="0" err="1" smtClean="0"/>
              <a:t>Ydych</a:t>
            </a:r>
            <a:r>
              <a:rPr lang="en-GB" sz="4800" dirty="0" smtClean="0"/>
              <a:t> </a:t>
            </a:r>
            <a:r>
              <a:rPr lang="en-GB" sz="4800" dirty="0" err="1" smtClean="0"/>
              <a:t>chi’n</a:t>
            </a:r>
            <a:r>
              <a:rPr lang="en-GB" sz="4800" dirty="0" smtClean="0"/>
              <a:t> </a:t>
            </a:r>
            <a:r>
              <a:rPr lang="en-GB" sz="4800" dirty="0" err="1" smtClean="0"/>
              <a:t>deall</a:t>
            </a:r>
            <a:r>
              <a:rPr lang="en-GB" sz="4800" dirty="0" smtClean="0"/>
              <a:t>?</a:t>
            </a:r>
            <a:br>
              <a:rPr lang="en-GB" sz="4800" dirty="0" smtClean="0"/>
            </a:br>
            <a:r>
              <a:rPr lang="en-GB" sz="4800" dirty="0" err="1" smtClean="0"/>
              <a:t>Ydych</a:t>
            </a:r>
            <a:r>
              <a:rPr lang="en-GB" sz="4800" dirty="0" smtClean="0"/>
              <a:t> </a:t>
            </a:r>
            <a:r>
              <a:rPr lang="en-GB" sz="4800" dirty="0" err="1" smtClean="0"/>
              <a:t>chi’n</a:t>
            </a:r>
            <a:r>
              <a:rPr lang="en-GB" sz="4800" dirty="0" smtClean="0"/>
              <a:t> </a:t>
            </a:r>
            <a:r>
              <a:rPr lang="en-GB" sz="4800" dirty="0" err="1" smtClean="0"/>
              <a:t>hapus</a:t>
            </a:r>
            <a:r>
              <a:rPr lang="en-GB" sz="4800" dirty="0" smtClean="0"/>
              <a:t>?</a:t>
            </a:r>
            <a:endParaRPr lang="en-GB" sz="4800" dirty="0"/>
          </a:p>
        </p:txBody>
      </p:sp>
      <p:pic>
        <p:nvPicPr>
          <p:cNvPr id="8" name="Content Placeholder 7" descr="thum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2348880"/>
            <a:ext cx="3447628" cy="4027758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pPr lvl="0"/>
            <a:r>
              <a:rPr lang="en-GB" dirty="0" smtClean="0"/>
              <a:t>To encourage trainees to communicate orally, read and write according to their linguistic level of language.</a:t>
            </a:r>
          </a:p>
          <a:p>
            <a:pPr lvl="0"/>
            <a:r>
              <a:rPr lang="en-GB" dirty="0" smtClean="0"/>
              <a:t>To suggest ways in which trainees might plan and prepare oral, reading and writing activities for children.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pPr lvl="0"/>
            <a:r>
              <a:rPr lang="en-GB" dirty="0" smtClean="0"/>
              <a:t>Can I remember and use previous knowledge in registration time?</a:t>
            </a:r>
          </a:p>
          <a:p>
            <a:pPr lvl="0"/>
            <a:r>
              <a:rPr lang="en-GB" dirty="0" smtClean="0"/>
              <a:t>Can I form the past tense in the way presented with irregular verbs? </a:t>
            </a:r>
          </a:p>
          <a:p>
            <a:pPr lvl="0"/>
            <a:r>
              <a:rPr lang="en-GB" dirty="0" smtClean="0"/>
              <a:t>Can I construct the past tense for regular verbs?</a:t>
            </a:r>
          </a:p>
          <a:p>
            <a:pPr lvl="0"/>
            <a:r>
              <a:rPr lang="en-GB" dirty="0" smtClean="0"/>
              <a:t>Can I use the past tense in a variety of situations?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20040"/>
            <a:ext cx="7239000" cy="145277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Follow – on work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852936"/>
            <a:ext cx="7239000" cy="3602800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en-GB" sz="4400" dirty="0" smtClean="0"/>
              <a:t>Write a diary about what you did last weekend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199</TotalTime>
  <Words>498</Words>
  <Application>Microsoft Office PowerPoint</Application>
  <PresentationFormat>On-screen Show (4:3)</PresentationFormat>
  <Paragraphs>155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Opulent</vt:lpstr>
      <vt:lpstr>Y Gorffennol  The Past Tense</vt:lpstr>
      <vt:lpstr>Learning Objectives</vt:lpstr>
      <vt:lpstr>Success Criteria  I can / Dw i’n gallu ......</vt:lpstr>
      <vt:lpstr>Gwledydd</vt:lpstr>
      <vt:lpstr>Gem dosbarth</vt:lpstr>
      <vt:lpstr>Irregular Verbs</vt:lpstr>
      <vt:lpstr>Ble?            Where?            </vt:lpstr>
      <vt:lpstr>Pryd?            When?            </vt:lpstr>
      <vt:lpstr>Sut?            How?            </vt:lpstr>
      <vt:lpstr>Questions 2</vt:lpstr>
      <vt:lpstr>Misoedd</vt:lpstr>
      <vt:lpstr>To talk about yourself  stem of the verb  + ais   </vt:lpstr>
      <vt:lpstr>Slide 13</vt:lpstr>
      <vt:lpstr>Slide 14</vt:lpstr>
      <vt:lpstr>BWYD  A  DIOD </vt:lpstr>
      <vt:lpstr>Slide 16</vt:lpstr>
      <vt:lpstr>Slide 17</vt:lpstr>
      <vt:lpstr>Slide 18</vt:lpstr>
      <vt:lpstr>Ydych chi’n deall? Ydych chi’n hapus?</vt:lpstr>
      <vt:lpstr>NGFL Cymru</vt:lpstr>
      <vt:lpstr>Gweithgareddau</vt:lpstr>
      <vt:lpstr>Ydych chi’n deall? Ydych chi’n hapus?</vt:lpstr>
      <vt:lpstr>Learning Objectives</vt:lpstr>
      <vt:lpstr>Success Criteria</vt:lpstr>
      <vt:lpstr>Follow – on work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Gorffennol</dc:title>
  <dc:creator>Wayne</dc:creator>
  <cp:lastModifiedBy>Natalie</cp:lastModifiedBy>
  <cp:revision>18</cp:revision>
  <dcterms:created xsi:type="dcterms:W3CDTF">2007-11-20T22:23:04Z</dcterms:created>
  <dcterms:modified xsi:type="dcterms:W3CDTF">2012-03-11T20:42:52Z</dcterms:modified>
</cp:coreProperties>
</file>