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7" r:id="rId1"/>
  </p:sldMasterIdLst>
  <p:sldIdLst>
    <p:sldId id="257" r:id="rId2"/>
    <p:sldId id="261" r:id="rId3"/>
    <p:sldId id="262" r:id="rId4"/>
    <p:sldId id="263" r:id="rId5"/>
    <p:sldId id="264" r:id="rId6"/>
    <p:sldId id="272" r:id="rId7"/>
    <p:sldId id="273" r:id="rId8"/>
    <p:sldId id="265" r:id="rId9"/>
    <p:sldId id="266" r:id="rId10"/>
    <p:sldId id="274"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8285F86-12CC-43F1-893F-E3B088B6BE29}">
          <p14:sldIdLst>
            <p14:sldId id="257"/>
            <p14:sldId id="261"/>
            <p14:sldId id="262"/>
            <p14:sldId id="263"/>
            <p14:sldId id="264"/>
            <p14:sldId id="272"/>
            <p14:sldId id="273"/>
            <p14:sldId id="265"/>
            <p14:sldId id="266"/>
            <p14:sldId id="274"/>
            <p14:sldId id="267"/>
            <p14:sldId id="268"/>
            <p14:sldId id="269"/>
            <p14:sldId id="270"/>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02936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7007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1486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0904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186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6/18/2020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6718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6/18/2020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4644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24060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6/18/2020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354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054299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1843571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118653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59517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295903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6692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6852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6/18/2020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152285660"/>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flipV="1">
            <a:off x="5592416" y="6371771"/>
            <a:ext cx="45719" cy="101600"/>
          </a:xfrm>
        </p:spPr>
        <p:txBody>
          <a:bodyPr>
            <a:normAutofit fontScale="90000"/>
          </a:bodyPr>
          <a:lstStyle/>
          <a:p>
            <a:r>
              <a:rPr lang="en-US" sz="8000" b="1" i="1" dirty="0">
                <a:solidFill>
                  <a:schemeClr val="accent1">
                    <a:lumMod val="60000"/>
                    <a:lumOff val="40000"/>
                  </a:schemeClr>
                </a:solidFill>
                <a:latin typeface="Algerian" panose="020B0604020202020204" pitchFamily="82" charset="0"/>
              </a:rPr>
              <a:t>   </a:t>
            </a: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r>
              <a:rPr lang="en-US" sz="8000" b="1" i="1" dirty="0">
                <a:solidFill>
                  <a:schemeClr val="accent1">
                    <a:lumMod val="60000"/>
                    <a:lumOff val="40000"/>
                  </a:schemeClr>
                </a:solidFill>
                <a:latin typeface="Algerian" panose="020B0604020202020204" pitchFamily="82" charset="0"/>
              </a:rPr>
              <a:t>                          </a:t>
            </a: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endParaRPr lang="en-US" sz="8000" b="1" i="1" dirty="0">
              <a:solidFill>
                <a:schemeClr val="accent1">
                  <a:lumMod val="60000"/>
                  <a:lumOff val="40000"/>
                </a:schemeClr>
              </a:solidFill>
              <a:latin typeface="Algerian" panose="020B0604020202020204" pitchFamily="82" charset="0"/>
            </a:endParaRP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800632"/>
          </a:xfrm>
        </p:spPr>
        <p:txBody>
          <a:bodyPr>
            <a:noAutofit/>
          </a:bodyPr>
          <a:lstStyle/>
          <a:p>
            <a:r>
              <a:rPr lang="en-US" sz="6000" b="1" i="1" dirty="0">
                <a:solidFill>
                  <a:schemeClr val="accent1">
                    <a:lumMod val="60000"/>
                    <a:lumOff val="40000"/>
                  </a:schemeClr>
                </a:solidFill>
              </a:rPr>
              <a:t>Forest of Arden a Marriott Hotel</a:t>
            </a:r>
          </a:p>
        </p:txBody>
      </p:sp>
      <p:pic>
        <p:nvPicPr>
          <p:cNvPr id="8" name="Picture 7">
            <a:extLst>
              <a:ext uri="{FF2B5EF4-FFF2-40B4-BE49-F238E27FC236}">
                <a16:creationId xmlns:a16="http://schemas.microsoft.com/office/drawing/2014/main" id="{44016E69-41C8-448E-9D09-B27D51E6E2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666" y="466158"/>
            <a:ext cx="4908737" cy="3686015"/>
          </a:xfrm>
          <a:prstGeom prst="rect">
            <a:avLst/>
          </a:prstGeom>
        </p:spPr>
      </p:pic>
      <p:pic>
        <p:nvPicPr>
          <p:cNvPr id="11" name="Picture 10">
            <a:extLst>
              <a:ext uri="{FF2B5EF4-FFF2-40B4-BE49-F238E27FC236}">
                <a16:creationId xmlns:a16="http://schemas.microsoft.com/office/drawing/2014/main" id="{2C5A70E6-7CF7-4148-A493-3D0B8BD432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2377" y="3176448"/>
            <a:ext cx="4908736" cy="3681552"/>
          </a:xfrm>
          <a:prstGeom prst="rect">
            <a:avLst/>
          </a:prstGeom>
        </p:spPr>
      </p:pic>
      <p:pic>
        <p:nvPicPr>
          <p:cNvPr id="13" name="Picture 12">
            <a:extLst>
              <a:ext uri="{FF2B5EF4-FFF2-40B4-BE49-F238E27FC236}">
                <a16:creationId xmlns:a16="http://schemas.microsoft.com/office/drawing/2014/main" id="{304BF1F7-A2C6-44E8-B886-BE6D0DFE72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1113" y="466158"/>
            <a:ext cx="6269346" cy="4085905"/>
          </a:xfrm>
          <a:prstGeom prst="rect">
            <a:avLst/>
          </a:prstGeom>
        </p:spPr>
      </p:pic>
    </p:spTree>
    <p:extLst>
      <p:ext uri="{BB962C8B-B14F-4D97-AF65-F5344CB8AC3E}">
        <p14:creationId xmlns:p14="http://schemas.microsoft.com/office/powerpoint/2010/main" val="404373782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barn(inVertical)">
                                      <p:cBhvr>
                                        <p:cTn id="13" dur="5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A8323-A2AA-43B4-B5A9-BB958D850919}"/>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E97F7428-9A91-4ADC-9F4F-B4E5884F8358}"/>
              </a:ext>
            </a:extLst>
          </p:cNvPr>
          <p:cNvSpPr>
            <a:spLocks noGrp="1"/>
          </p:cNvSpPr>
          <p:nvPr>
            <p:ph idx="1"/>
          </p:nvPr>
        </p:nvSpPr>
        <p:spPr>
          <a:xfrm>
            <a:off x="1097280" y="1934817"/>
            <a:ext cx="10058400" cy="3934275"/>
          </a:xfrm>
        </p:spPr>
        <p:txBody>
          <a:bodyPr/>
          <a:lstStyle/>
          <a:p>
            <a:r>
              <a:rPr lang="en-GB" b="1" i="1" dirty="0"/>
              <a:t>- Introduction</a:t>
            </a:r>
          </a:p>
          <a:p>
            <a:r>
              <a:rPr lang="en-GB" b="1" i="1" dirty="0"/>
              <a:t>- History</a:t>
            </a:r>
          </a:p>
          <a:p>
            <a:r>
              <a:rPr lang="en-GB" b="1" i="1" dirty="0"/>
              <a:t>- Type of operation</a:t>
            </a:r>
          </a:p>
          <a:p>
            <a:r>
              <a:rPr lang="en-GB" b="1" i="1" dirty="0"/>
              <a:t>- Pick up F&amp;B operation</a:t>
            </a:r>
          </a:p>
          <a:p>
            <a:r>
              <a:rPr lang="en-GB" b="1" i="1" dirty="0"/>
              <a:t>- Types of menu</a:t>
            </a:r>
          </a:p>
          <a:p>
            <a:r>
              <a:rPr lang="en-GB" b="1" i="1" dirty="0"/>
              <a:t>- Market</a:t>
            </a:r>
          </a:p>
          <a:p>
            <a:r>
              <a:rPr lang="en-GB" b="1" i="1" dirty="0"/>
              <a:t>- Health &amp; </a:t>
            </a:r>
            <a:r>
              <a:rPr lang="en-GB" b="1" i="1" dirty="0" err="1"/>
              <a:t>hygene</a:t>
            </a:r>
            <a:r>
              <a:rPr lang="en-GB" b="1" i="1" dirty="0"/>
              <a:t> F&amp;B</a:t>
            </a:r>
          </a:p>
          <a:p>
            <a:r>
              <a:rPr lang="en-GB" b="1" i="1" dirty="0"/>
              <a:t>-Conclusions</a:t>
            </a:r>
          </a:p>
          <a:p>
            <a:r>
              <a:rPr lang="en-GB" b="1" i="1" dirty="0"/>
              <a:t>-References</a:t>
            </a:r>
          </a:p>
        </p:txBody>
      </p:sp>
    </p:spTree>
    <p:extLst>
      <p:ext uri="{BB962C8B-B14F-4D97-AF65-F5344CB8AC3E}">
        <p14:creationId xmlns:p14="http://schemas.microsoft.com/office/powerpoint/2010/main" val="85065848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1000"/>
                                        <p:tgtEl>
                                          <p:spTgt spid="3">
                                            <p:txEl>
                                              <p:pRg st="8" end="8"/>
                                            </p:txEl>
                                          </p:spTgt>
                                        </p:tgtEl>
                                      </p:cBhvr>
                                    </p:animEffect>
                                    <p:anim calcmode="lin" valueType="num">
                                      <p:cBhvr>
                                        <p:cTn id="7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4359-0970-40E2-B387-A882B3E6445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6CD93E3-EA0E-43D0-89DD-978020846A56}"/>
              </a:ext>
            </a:extLst>
          </p:cNvPr>
          <p:cNvSpPr>
            <a:spLocks noGrp="1"/>
          </p:cNvSpPr>
          <p:nvPr>
            <p:ph idx="1"/>
          </p:nvPr>
        </p:nvSpPr>
        <p:spPr/>
        <p:txBody>
          <a:bodyPr/>
          <a:lstStyle/>
          <a:p>
            <a:r>
              <a:rPr lang="en-GB" dirty="0"/>
              <a:t>The Forest of Arden Hotel &amp; Country Club is a hotel and country club complex in England. Operated by Marriott Hotels &amp; Resorts, it is located 4 miles (6km) to the east of Birmingham International Airport in Warwickshire.  Our conveniently located hotel in Birmingham, United Kingdom provides easy access to all modes of transportation making navigation seamless for all travel preferences. Ideal for a weekend getaway in Birmingham, our hotel features a full services spa, state-of-the-art fitness centre, serene indoor pool, decadent restaurants and a picturesque golf course.</a:t>
            </a:r>
          </a:p>
        </p:txBody>
      </p:sp>
    </p:spTree>
    <p:extLst>
      <p:ext uri="{BB962C8B-B14F-4D97-AF65-F5344CB8AC3E}">
        <p14:creationId xmlns:p14="http://schemas.microsoft.com/office/powerpoint/2010/main" val="42415246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2F965-3666-4A87-8B45-488D00247290}"/>
              </a:ext>
            </a:extLst>
          </p:cNvPr>
          <p:cNvSpPr>
            <a:spLocks noGrp="1"/>
          </p:cNvSpPr>
          <p:nvPr>
            <p:ph type="title"/>
          </p:nvPr>
        </p:nvSpPr>
        <p:spPr/>
        <p:txBody>
          <a:bodyPr/>
          <a:lstStyle/>
          <a:p>
            <a:r>
              <a:rPr lang="en-GB" dirty="0"/>
              <a:t>History</a:t>
            </a:r>
          </a:p>
        </p:txBody>
      </p:sp>
      <p:sp>
        <p:nvSpPr>
          <p:cNvPr id="3" name="Content Placeholder 2">
            <a:extLst>
              <a:ext uri="{FF2B5EF4-FFF2-40B4-BE49-F238E27FC236}">
                <a16:creationId xmlns:a16="http://schemas.microsoft.com/office/drawing/2014/main" id="{3915B0A4-B64F-4223-B82B-9F2B0DBBCC57}"/>
              </a:ext>
            </a:extLst>
          </p:cNvPr>
          <p:cNvSpPr>
            <a:spLocks noGrp="1"/>
          </p:cNvSpPr>
          <p:nvPr>
            <p:ph idx="1"/>
          </p:nvPr>
        </p:nvSpPr>
        <p:spPr/>
        <p:txBody>
          <a:bodyPr/>
          <a:lstStyle/>
          <a:p>
            <a:r>
              <a:rPr lang="en-GB" dirty="0"/>
              <a:t>Arden is an area located in Warwickshire, England. It was once heavily wooded, the reason why now it is called Forest of Arden</a:t>
            </a:r>
          </a:p>
          <a:p>
            <a:r>
              <a:rPr lang="en-GB" dirty="0"/>
              <a:t>Just four miles from the NEC complex, Birmingham </a:t>
            </a:r>
            <a:r>
              <a:rPr lang="en-GB" dirty="0" err="1"/>
              <a:t>Airoport</a:t>
            </a:r>
            <a:r>
              <a:rPr lang="en-GB" dirty="0"/>
              <a:t> and the International Train Station</a:t>
            </a:r>
          </a:p>
          <a:p>
            <a:r>
              <a:rPr lang="en-GB" dirty="0"/>
              <a:t>The Forest of Arden has two golf courses, The Arden and Aylesford, both where designed by Donald Steel. </a:t>
            </a:r>
          </a:p>
        </p:txBody>
      </p:sp>
    </p:spTree>
    <p:extLst>
      <p:ext uri="{BB962C8B-B14F-4D97-AF65-F5344CB8AC3E}">
        <p14:creationId xmlns:p14="http://schemas.microsoft.com/office/powerpoint/2010/main" val="32029797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29518-88A3-49FB-830A-D0DF738B202C}"/>
              </a:ext>
            </a:extLst>
          </p:cNvPr>
          <p:cNvSpPr>
            <a:spLocks noGrp="1"/>
          </p:cNvSpPr>
          <p:nvPr>
            <p:ph type="title"/>
          </p:nvPr>
        </p:nvSpPr>
        <p:spPr/>
        <p:txBody>
          <a:bodyPr/>
          <a:lstStyle/>
          <a:p>
            <a:r>
              <a:rPr lang="en-GB" dirty="0"/>
              <a:t>Type of operation </a:t>
            </a:r>
          </a:p>
        </p:txBody>
      </p:sp>
      <p:sp>
        <p:nvSpPr>
          <p:cNvPr id="3" name="Content Placeholder 2">
            <a:extLst>
              <a:ext uri="{FF2B5EF4-FFF2-40B4-BE49-F238E27FC236}">
                <a16:creationId xmlns:a16="http://schemas.microsoft.com/office/drawing/2014/main" id="{A1308726-FCBF-4138-AACE-0AF3DACA1F74}"/>
              </a:ext>
            </a:extLst>
          </p:cNvPr>
          <p:cNvSpPr>
            <a:spLocks noGrp="1"/>
          </p:cNvSpPr>
          <p:nvPr>
            <p:ph idx="1"/>
          </p:nvPr>
        </p:nvSpPr>
        <p:spPr>
          <a:xfrm>
            <a:off x="2589212" y="1683657"/>
            <a:ext cx="8915400" cy="4891314"/>
          </a:xfrm>
        </p:spPr>
        <p:txBody>
          <a:bodyPr/>
          <a:lstStyle/>
          <a:p>
            <a:r>
              <a:rPr lang="en-GB" dirty="0"/>
              <a:t>Dynamic prices</a:t>
            </a:r>
          </a:p>
          <a:p>
            <a:r>
              <a:rPr lang="en-GB" dirty="0"/>
              <a:t>Never close doors when full booked</a:t>
            </a:r>
          </a:p>
          <a:p>
            <a:r>
              <a:rPr lang="en-GB" dirty="0"/>
              <a:t>Mobile application for self check-in</a:t>
            </a:r>
          </a:p>
          <a:p>
            <a:r>
              <a:rPr lang="en-GB" dirty="0"/>
              <a:t>Functional restaurants</a:t>
            </a:r>
          </a:p>
          <a:p>
            <a:r>
              <a:rPr lang="en-GB" dirty="0"/>
              <a:t>Take a swim in the indoor pool or soak in the spa tub</a:t>
            </a:r>
          </a:p>
          <a:p>
            <a:r>
              <a:rPr lang="en-GB" dirty="0"/>
              <a:t>Treat yourself to reflexology, body wraps or deep-tissue massages at The Cedarwood Spa</a:t>
            </a:r>
          </a:p>
          <a:p>
            <a:r>
              <a:rPr lang="en-GB" dirty="0"/>
              <a:t>Services include dry cleaning/laundry, concierge services and </a:t>
            </a:r>
            <a:r>
              <a:rPr lang="en-GB" dirty="0" err="1"/>
              <a:t>luggages</a:t>
            </a:r>
            <a:r>
              <a:rPr lang="en-GB" dirty="0"/>
              <a:t> storage</a:t>
            </a:r>
          </a:p>
          <a:p>
            <a:r>
              <a:rPr lang="en-GB" dirty="0"/>
              <a:t>On-site recreation includes a golf course, 2 outdoor tennis courts and a fitness centre</a:t>
            </a:r>
          </a:p>
          <a:p>
            <a:r>
              <a:rPr lang="en-GB" dirty="0"/>
              <a:t>Enjoy British cuisine with garden views at Cast Iron </a:t>
            </a:r>
            <a:r>
              <a:rPr lang="en-GB" dirty="0" err="1"/>
              <a:t>Bar&amp;Grill</a:t>
            </a:r>
            <a:r>
              <a:rPr lang="en-GB" dirty="0"/>
              <a:t>, one of the property’s 2 restaurants</a:t>
            </a:r>
          </a:p>
          <a:p>
            <a:endParaRPr lang="en-GB" dirty="0"/>
          </a:p>
        </p:txBody>
      </p:sp>
    </p:spTree>
    <p:extLst>
      <p:ext uri="{BB962C8B-B14F-4D97-AF65-F5344CB8AC3E}">
        <p14:creationId xmlns:p14="http://schemas.microsoft.com/office/powerpoint/2010/main" val="38505356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1000"/>
                                        <p:tgtEl>
                                          <p:spTgt spid="3">
                                            <p:txEl>
                                              <p:pRg st="8" end="8"/>
                                            </p:txEl>
                                          </p:spTgt>
                                        </p:tgtEl>
                                      </p:cBhvr>
                                    </p:animEffect>
                                    <p:anim calcmode="lin" valueType="num">
                                      <p:cBhvr>
                                        <p:cTn id="7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F7502D-9BF2-438E-89A9-3E1FC6207BEA}"/>
              </a:ext>
            </a:extLst>
          </p:cNvPr>
          <p:cNvSpPr>
            <a:spLocks noGrp="1"/>
          </p:cNvSpPr>
          <p:nvPr>
            <p:ph idx="1"/>
          </p:nvPr>
        </p:nvSpPr>
        <p:spPr>
          <a:xfrm>
            <a:off x="2589212" y="214489"/>
            <a:ext cx="8915400" cy="5696733"/>
          </a:xfrm>
        </p:spPr>
        <p:txBody>
          <a:bodyPr/>
          <a:lstStyle/>
          <a:p>
            <a:r>
              <a:rPr lang="en-GB" dirty="0"/>
              <a:t>Type of room:</a:t>
            </a:r>
          </a:p>
          <a:p>
            <a:r>
              <a:rPr lang="en-GB" dirty="0"/>
              <a:t>Deluxe Room: guest room , 1 king</a:t>
            </a:r>
          </a:p>
          <a:p>
            <a:r>
              <a:rPr lang="en-GB" dirty="0"/>
              <a:t>Deluxe Room: guest room, 2 double</a:t>
            </a:r>
          </a:p>
          <a:p>
            <a:r>
              <a:rPr lang="en-GB" dirty="0"/>
              <a:t>Superior Room: guest room, 1 king, 1 wi-fi</a:t>
            </a:r>
          </a:p>
          <a:p>
            <a:r>
              <a:rPr lang="en-GB" dirty="0"/>
              <a:t>Guest Room: 1 king, sofa bed</a:t>
            </a:r>
          </a:p>
          <a:p>
            <a:endParaRPr lang="en-GB" dirty="0"/>
          </a:p>
          <a:p>
            <a:endParaRPr lang="en-GB" dirty="0"/>
          </a:p>
          <a:p>
            <a:endParaRPr lang="en-GB" dirty="0"/>
          </a:p>
          <a:p>
            <a:r>
              <a:rPr lang="en-GB" dirty="0"/>
              <a:t>Your relaxion time:</a:t>
            </a:r>
          </a:p>
          <a:p>
            <a:r>
              <a:rPr lang="en-GB" dirty="0"/>
              <a:t>Spa</a:t>
            </a:r>
          </a:p>
          <a:p>
            <a:r>
              <a:rPr lang="en-GB" dirty="0"/>
              <a:t>Fitness</a:t>
            </a:r>
          </a:p>
          <a:p>
            <a:r>
              <a:rPr lang="en-GB" dirty="0"/>
              <a:t>Golf</a:t>
            </a:r>
          </a:p>
        </p:txBody>
      </p:sp>
    </p:spTree>
    <p:extLst>
      <p:ext uri="{BB962C8B-B14F-4D97-AF65-F5344CB8AC3E}">
        <p14:creationId xmlns:p14="http://schemas.microsoft.com/office/powerpoint/2010/main" val="2459553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DAE55-F8C8-44FB-B456-36AF475ACAF8}"/>
              </a:ext>
            </a:extLst>
          </p:cNvPr>
          <p:cNvSpPr>
            <a:spLocks noGrp="1"/>
          </p:cNvSpPr>
          <p:nvPr>
            <p:ph idx="1"/>
          </p:nvPr>
        </p:nvSpPr>
        <p:spPr>
          <a:xfrm>
            <a:off x="2589212" y="361244"/>
            <a:ext cx="8915400" cy="6321778"/>
          </a:xfrm>
        </p:spPr>
        <p:txBody>
          <a:bodyPr>
            <a:normAutofit/>
          </a:bodyPr>
          <a:lstStyle/>
          <a:p>
            <a:r>
              <a:rPr lang="en-GB" dirty="0"/>
              <a:t>About room: our spacious deluxe guest rooms combine both comfort and convenience. They feature a king bed with plush bedding, flat-screen Tv, large work desks and </a:t>
            </a:r>
            <a:r>
              <a:rPr lang="en-GB" dirty="0" err="1"/>
              <a:t>higt</a:t>
            </a:r>
            <a:r>
              <a:rPr lang="en-GB" dirty="0"/>
              <a:t>-speed internet access. Some rooms enjoy sweeping views over our iconic golf courses. Enjoy a quality coffee with your in-room personal coffee-making service.</a:t>
            </a:r>
          </a:p>
          <a:p>
            <a:r>
              <a:rPr lang="en-GB" sz="2400" b="1" i="1" dirty="0"/>
              <a:t>Spa: </a:t>
            </a:r>
          </a:p>
          <a:p>
            <a:pPr marL="0" indent="0">
              <a:buNone/>
            </a:pPr>
            <a:r>
              <a:rPr lang="en-GB" dirty="0"/>
              <a:t>-18 metres pool</a:t>
            </a:r>
          </a:p>
          <a:p>
            <a:pPr marL="0" indent="0">
              <a:buNone/>
            </a:pPr>
            <a:r>
              <a:rPr lang="en-GB" dirty="0"/>
              <a:t>-Facilities first class</a:t>
            </a:r>
          </a:p>
          <a:p>
            <a:pPr marL="0" indent="0">
              <a:buNone/>
            </a:pPr>
            <a:r>
              <a:rPr lang="en-GB" dirty="0"/>
              <a:t>-Massages and beauty treatments</a:t>
            </a:r>
          </a:p>
          <a:p>
            <a:pPr marL="0" indent="0">
              <a:buNone/>
            </a:pPr>
            <a:r>
              <a:rPr lang="en-GB" dirty="0"/>
              <a:t>-</a:t>
            </a:r>
            <a:r>
              <a:rPr lang="en-GB" dirty="0" err="1"/>
              <a:t>Decleor</a:t>
            </a:r>
            <a:r>
              <a:rPr lang="en-GB" dirty="0"/>
              <a:t> facial</a:t>
            </a:r>
          </a:p>
          <a:p>
            <a:pPr marL="0" indent="0">
              <a:buNone/>
            </a:pPr>
            <a:r>
              <a:rPr lang="en-GB" dirty="0"/>
              <a:t>-Body treatment: makeup and manicure</a:t>
            </a:r>
          </a:p>
          <a:p>
            <a:pPr marL="0" indent="0">
              <a:buNone/>
            </a:pPr>
            <a:r>
              <a:rPr lang="en-GB" sz="2400" b="1" i="1" dirty="0"/>
              <a:t>Fitness: </a:t>
            </a:r>
          </a:p>
          <a:p>
            <a:pPr marL="0" indent="0">
              <a:buNone/>
            </a:pPr>
            <a:r>
              <a:rPr lang="en-GB" sz="2400" b="1" i="1" dirty="0"/>
              <a:t>-</a:t>
            </a:r>
            <a:r>
              <a:rPr lang="en-GB" dirty="0"/>
              <a:t>fitness studio offers a variety of cardio and strengthening classes.</a:t>
            </a:r>
          </a:p>
          <a:p>
            <a:pPr marL="0" indent="0">
              <a:buNone/>
            </a:pPr>
            <a:r>
              <a:rPr lang="en-GB" sz="2400" b="1" i="1" dirty="0"/>
              <a:t>Golf:</a:t>
            </a:r>
          </a:p>
          <a:p>
            <a:pPr marL="0" indent="0">
              <a:buNone/>
            </a:pPr>
            <a:r>
              <a:rPr lang="en-GB" dirty="0"/>
              <a:t>-beautiful view when you play</a:t>
            </a:r>
          </a:p>
          <a:p>
            <a:pPr marL="0" indent="0">
              <a:buNone/>
            </a:pPr>
            <a:r>
              <a:rPr lang="en-GB" dirty="0"/>
              <a:t>-we have a special appeal for novices and professionals alike</a:t>
            </a:r>
          </a:p>
        </p:txBody>
      </p:sp>
    </p:spTree>
    <p:extLst>
      <p:ext uri="{BB962C8B-B14F-4D97-AF65-F5344CB8AC3E}">
        <p14:creationId xmlns:p14="http://schemas.microsoft.com/office/powerpoint/2010/main" val="18720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E0F4-2F56-4311-9A00-97E593FB9477}"/>
              </a:ext>
            </a:extLst>
          </p:cNvPr>
          <p:cNvSpPr>
            <a:spLocks noGrp="1"/>
          </p:cNvSpPr>
          <p:nvPr>
            <p:ph type="title"/>
          </p:nvPr>
        </p:nvSpPr>
        <p:spPr/>
        <p:txBody>
          <a:bodyPr/>
          <a:lstStyle/>
          <a:p>
            <a:r>
              <a:rPr lang="en-GB" dirty="0"/>
              <a:t>Pick up food and beverage operations</a:t>
            </a:r>
          </a:p>
        </p:txBody>
      </p:sp>
      <p:sp>
        <p:nvSpPr>
          <p:cNvPr id="3" name="Content Placeholder 2">
            <a:extLst>
              <a:ext uri="{FF2B5EF4-FFF2-40B4-BE49-F238E27FC236}">
                <a16:creationId xmlns:a16="http://schemas.microsoft.com/office/drawing/2014/main" id="{A49ADCFA-8357-492B-8199-FC4E426EC0CA}"/>
              </a:ext>
            </a:extLst>
          </p:cNvPr>
          <p:cNvSpPr>
            <a:spLocks noGrp="1"/>
          </p:cNvSpPr>
          <p:nvPr>
            <p:ph idx="1"/>
          </p:nvPr>
        </p:nvSpPr>
        <p:spPr>
          <a:xfrm>
            <a:off x="2592925" y="1905001"/>
            <a:ext cx="9042483" cy="4734338"/>
          </a:xfrm>
        </p:spPr>
        <p:txBody>
          <a:bodyPr/>
          <a:lstStyle/>
          <a:p>
            <a:r>
              <a:rPr lang="en-GB" dirty="0"/>
              <a:t>Preparing and monitor the Restaurant areas for service and guest comfort</a:t>
            </a:r>
          </a:p>
          <a:p>
            <a:r>
              <a:rPr lang="en-GB" dirty="0"/>
              <a:t>Provide a warm welcome to guests, advising them of menu options and answering questions about products &amp; services where necessary</a:t>
            </a:r>
          </a:p>
          <a:p>
            <a:r>
              <a:rPr lang="en-GB" dirty="0"/>
              <a:t>Record all transactions in the MICROS till system at time of order</a:t>
            </a:r>
          </a:p>
          <a:p>
            <a:r>
              <a:rPr lang="en-GB" dirty="0"/>
              <a:t>Provide food and </a:t>
            </a:r>
            <a:r>
              <a:rPr lang="en-GB" dirty="0" err="1"/>
              <a:t>beverange</a:t>
            </a:r>
            <a:r>
              <a:rPr lang="en-GB" dirty="0"/>
              <a:t> service, including alcohol and non-vegetarian items</a:t>
            </a:r>
          </a:p>
          <a:p>
            <a:r>
              <a:rPr lang="en-GB" dirty="0"/>
              <a:t>Communicate with kitchen regarding menu questions, the length of wait, recook orders, and product availability. Communicate additional meal requirements, allergies, dietary needs, and special requests to the kitchen</a:t>
            </a:r>
          </a:p>
          <a:p>
            <a:r>
              <a:rPr lang="en-GB" dirty="0"/>
              <a:t>Complete closing duties, including cash handling/banking</a:t>
            </a:r>
          </a:p>
          <a:p>
            <a:r>
              <a:rPr lang="en-GB" dirty="0"/>
              <a:t>Report any maintenance or security issues to supervisors</a:t>
            </a:r>
          </a:p>
          <a:p>
            <a:r>
              <a:rPr lang="en-GB" dirty="0"/>
              <a:t>Participate in training when required</a:t>
            </a:r>
          </a:p>
        </p:txBody>
      </p:sp>
    </p:spTree>
    <p:extLst>
      <p:ext uri="{BB962C8B-B14F-4D97-AF65-F5344CB8AC3E}">
        <p14:creationId xmlns:p14="http://schemas.microsoft.com/office/powerpoint/2010/main" val="29708446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A4F5-6714-4B76-BAA0-462A5E541CE8}"/>
              </a:ext>
            </a:extLst>
          </p:cNvPr>
          <p:cNvSpPr>
            <a:spLocks noGrp="1"/>
          </p:cNvSpPr>
          <p:nvPr>
            <p:ph type="title"/>
          </p:nvPr>
        </p:nvSpPr>
        <p:spPr>
          <a:xfrm>
            <a:off x="2592925" y="624109"/>
            <a:ext cx="8911687" cy="5941581"/>
          </a:xfrm>
        </p:spPr>
        <p:txBody>
          <a:bodyPr/>
          <a:lstStyle/>
          <a:p>
            <a:r>
              <a:rPr lang="en-GB" dirty="0"/>
              <a:t>Types of menu</a:t>
            </a:r>
            <a:br>
              <a:rPr lang="en-GB" dirty="0"/>
            </a:br>
            <a:br>
              <a:rPr lang="en-GB" dirty="0"/>
            </a:br>
            <a:br>
              <a:rPr lang="en-GB" dirty="0"/>
            </a:br>
            <a:endParaRPr lang="en-GB" dirty="0"/>
          </a:p>
        </p:txBody>
      </p:sp>
      <p:sp>
        <p:nvSpPr>
          <p:cNvPr id="9" name="Content Placeholder 8">
            <a:extLst>
              <a:ext uri="{FF2B5EF4-FFF2-40B4-BE49-F238E27FC236}">
                <a16:creationId xmlns:a16="http://schemas.microsoft.com/office/drawing/2014/main" id="{264C2C0C-6A55-4496-9F3A-C49D4BABD297}"/>
              </a:ext>
            </a:extLst>
          </p:cNvPr>
          <p:cNvSpPr>
            <a:spLocks noGrp="1"/>
          </p:cNvSpPr>
          <p:nvPr>
            <p:ph idx="1"/>
          </p:nvPr>
        </p:nvSpPr>
        <p:spPr>
          <a:xfrm>
            <a:off x="5846164" y="1783830"/>
            <a:ext cx="5658448" cy="4127392"/>
          </a:xfrm>
        </p:spPr>
        <p:txBody>
          <a:bodyPr/>
          <a:lstStyle/>
          <a:p>
            <a:r>
              <a:rPr lang="en-GB" sz="3200" dirty="0"/>
              <a:t>Breakfast</a:t>
            </a:r>
          </a:p>
          <a:p>
            <a:r>
              <a:rPr lang="en-GB" sz="3200" dirty="0"/>
              <a:t>Cast Iron </a:t>
            </a:r>
            <a:r>
              <a:rPr lang="en-GB" sz="3200" dirty="0" err="1"/>
              <a:t>Bar&amp;Grill</a:t>
            </a:r>
            <a:endParaRPr lang="en-GB" sz="3200" dirty="0"/>
          </a:p>
          <a:p>
            <a:r>
              <a:rPr lang="en-GB" sz="3200" dirty="0"/>
              <a:t>Traditional Afternoon Tea</a:t>
            </a:r>
          </a:p>
          <a:p>
            <a:r>
              <a:rPr lang="en-GB" sz="3200" dirty="0"/>
              <a:t>Zest Restaurant</a:t>
            </a:r>
          </a:p>
          <a:p>
            <a:r>
              <a:rPr lang="en-GB" sz="3200" dirty="0"/>
              <a:t>Dining Services</a:t>
            </a:r>
          </a:p>
          <a:p>
            <a:endParaRPr lang="en-GB" dirty="0"/>
          </a:p>
          <a:p>
            <a:endParaRPr lang="en-GB" dirty="0"/>
          </a:p>
        </p:txBody>
      </p:sp>
      <p:pic>
        <p:nvPicPr>
          <p:cNvPr id="11" name="Picture 10">
            <a:extLst>
              <a:ext uri="{FF2B5EF4-FFF2-40B4-BE49-F238E27FC236}">
                <a16:creationId xmlns:a16="http://schemas.microsoft.com/office/drawing/2014/main" id="{6B1AD38E-5CB7-47FC-969D-37E60771F8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6017" y="1547628"/>
            <a:ext cx="4090502" cy="4883151"/>
          </a:xfrm>
          <a:prstGeom prst="rect">
            <a:avLst/>
          </a:prstGeom>
        </p:spPr>
      </p:pic>
    </p:spTree>
    <p:extLst>
      <p:ext uri="{BB962C8B-B14F-4D97-AF65-F5344CB8AC3E}">
        <p14:creationId xmlns:p14="http://schemas.microsoft.com/office/powerpoint/2010/main" val="424560747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1000"/>
                                        <p:tgtEl>
                                          <p:spTgt spid="9">
                                            <p:txEl>
                                              <p:pRg st="0" end="0"/>
                                            </p:txEl>
                                          </p:spTgt>
                                        </p:tgtEl>
                                      </p:cBhvr>
                                    </p:animEffect>
                                    <p:anim calcmode="lin" valueType="num">
                                      <p:cBhvr>
                                        <p:cTn id="1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fade">
                                      <p:cBhvr>
                                        <p:cTn id="20" dur="1000"/>
                                        <p:tgtEl>
                                          <p:spTgt spid="9">
                                            <p:txEl>
                                              <p:pRg st="1" end="1"/>
                                            </p:txEl>
                                          </p:spTgt>
                                        </p:tgtEl>
                                      </p:cBhvr>
                                    </p:animEffect>
                                    <p:anim calcmode="lin" valueType="num">
                                      <p:cBhvr>
                                        <p:cTn id="21"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fade">
                                      <p:cBhvr>
                                        <p:cTn id="27" dur="1000"/>
                                        <p:tgtEl>
                                          <p:spTgt spid="9">
                                            <p:txEl>
                                              <p:pRg st="2" end="2"/>
                                            </p:txEl>
                                          </p:spTgt>
                                        </p:tgtEl>
                                      </p:cBhvr>
                                    </p:animEffect>
                                    <p:anim calcmode="lin" valueType="num">
                                      <p:cBhvr>
                                        <p:cTn id="28"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9">
                                            <p:txEl>
                                              <p:pRg st="3" end="3"/>
                                            </p:txEl>
                                          </p:spTgt>
                                        </p:tgtEl>
                                        <p:attrNameLst>
                                          <p:attrName>style.visibility</p:attrName>
                                        </p:attrNameLst>
                                      </p:cBhvr>
                                      <p:to>
                                        <p:strVal val="visible"/>
                                      </p:to>
                                    </p:set>
                                    <p:animEffect transition="in" filter="fade">
                                      <p:cBhvr>
                                        <p:cTn id="34" dur="1000"/>
                                        <p:tgtEl>
                                          <p:spTgt spid="9">
                                            <p:txEl>
                                              <p:pRg st="3" end="3"/>
                                            </p:txEl>
                                          </p:spTgt>
                                        </p:tgtEl>
                                      </p:cBhvr>
                                    </p:animEffect>
                                    <p:anim calcmode="lin" valueType="num">
                                      <p:cBhvr>
                                        <p:cTn id="3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9">
                                            <p:txEl>
                                              <p:pRg st="4" end="4"/>
                                            </p:txEl>
                                          </p:spTgt>
                                        </p:tgtEl>
                                        <p:attrNameLst>
                                          <p:attrName>style.visibility</p:attrName>
                                        </p:attrNameLst>
                                      </p:cBhvr>
                                      <p:to>
                                        <p:strVal val="visible"/>
                                      </p:to>
                                    </p:set>
                                    <p:animEffect transition="in" filter="fade">
                                      <p:cBhvr>
                                        <p:cTn id="41" dur="1000"/>
                                        <p:tgtEl>
                                          <p:spTgt spid="9">
                                            <p:txEl>
                                              <p:pRg st="4" end="4"/>
                                            </p:txEl>
                                          </p:spTgt>
                                        </p:tgtEl>
                                      </p:cBhvr>
                                    </p:animEffect>
                                    <p:anim calcmode="lin" valueType="num">
                                      <p:cBhvr>
                                        <p:cTn id="4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0F7272-8902-40BB-BCFE-B49250EB870F}"/>
              </a:ext>
            </a:extLst>
          </p:cNvPr>
          <p:cNvSpPr>
            <a:spLocks noGrp="1"/>
          </p:cNvSpPr>
          <p:nvPr>
            <p:ph idx="1"/>
          </p:nvPr>
        </p:nvSpPr>
        <p:spPr>
          <a:xfrm>
            <a:off x="2589212" y="575733"/>
            <a:ext cx="8915400" cy="5335489"/>
          </a:xfrm>
        </p:spPr>
        <p:txBody>
          <a:bodyPr/>
          <a:lstStyle/>
          <a:p>
            <a:endParaRPr lang="en-GB" dirty="0"/>
          </a:p>
          <a:p>
            <a:endParaRPr lang="en-GB" dirty="0"/>
          </a:p>
          <a:p>
            <a:endParaRPr lang="en-GB" dirty="0"/>
          </a:p>
          <a:p>
            <a:r>
              <a:rPr lang="en-GB" sz="2000" b="1" i="1" dirty="0"/>
              <a:t>Discover Cast Iron Bar&amp; Grill restaurant near Birmingham, serving locally sourced English fare. Start your day with a full English breakfast or choose from our a la carte menu. Offers light snacks and shareable plates. Kick start  your day with a delicious and balanced buffet with a fresh fruit. Enjoy light bites, hearty </a:t>
            </a:r>
            <a:r>
              <a:rPr lang="en-GB" sz="2000" b="1" i="1" dirty="0" err="1"/>
              <a:t>meald</a:t>
            </a:r>
            <a:r>
              <a:rPr lang="en-GB" sz="2000" b="1" i="1" dirty="0"/>
              <a:t> and everything in between at Cast Iron Bar &amp; Grill, our stylish hotel restaurant. We offer a varied menu where you ca join us for a meal after a busy day. Build your own sundae for dessert with in a range of ice cream flavours, toppings and sauces.</a:t>
            </a:r>
          </a:p>
        </p:txBody>
      </p:sp>
    </p:spTree>
    <p:extLst>
      <p:ext uri="{BB962C8B-B14F-4D97-AF65-F5344CB8AC3E}">
        <p14:creationId xmlns:p14="http://schemas.microsoft.com/office/powerpoint/2010/main" val="1958697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DF284-DC39-41A8-B89D-DE4F8D538976}"/>
              </a:ext>
            </a:extLst>
          </p:cNvPr>
          <p:cNvSpPr>
            <a:spLocks noGrp="1"/>
          </p:cNvSpPr>
          <p:nvPr>
            <p:ph type="title"/>
          </p:nvPr>
        </p:nvSpPr>
        <p:spPr/>
        <p:txBody>
          <a:bodyPr/>
          <a:lstStyle/>
          <a:p>
            <a:r>
              <a:rPr lang="en-GB" dirty="0"/>
              <a:t>Market</a:t>
            </a:r>
          </a:p>
        </p:txBody>
      </p:sp>
      <p:sp>
        <p:nvSpPr>
          <p:cNvPr id="3" name="Content Placeholder 2">
            <a:extLst>
              <a:ext uri="{FF2B5EF4-FFF2-40B4-BE49-F238E27FC236}">
                <a16:creationId xmlns:a16="http://schemas.microsoft.com/office/drawing/2014/main" id="{FC4B47B8-D58F-468E-92AE-AA2993D0F477}"/>
              </a:ext>
            </a:extLst>
          </p:cNvPr>
          <p:cNvSpPr>
            <a:spLocks noGrp="1"/>
          </p:cNvSpPr>
          <p:nvPr>
            <p:ph idx="4294967295"/>
          </p:nvPr>
        </p:nvSpPr>
        <p:spPr>
          <a:xfrm>
            <a:off x="5346700" y="1552575"/>
            <a:ext cx="6845300" cy="4359275"/>
          </a:xfrm>
        </p:spPr>
        <p:txBody>
          <a:bodyPr/>
          <a:lstStyle/>
          <a:p>
            <a:r>
              <a:rPr lang="en-GB" dirty="0"/>
              <a:t>18 rooms for Weddings and Occasions</a:t>
            </a:r>
          </a:p>
          <a:p>
            <a:r>
              <a:rPr lang="en-GB" dirty="0"/>
              <a:t>The Aylesford Suite at our conveniently located West Midlands hotel, can host up to 80 guests over 1,171 square feet. It can be used for meetings, events and civil weddings.</a:t>
            </a:r>
          </a:p>
          <a:p>
            <a:r>
              <a:rPr lang="en-GB" dirty="0"/>
              <a:t>Stunning, naturally lit Arden Suite can accommodate up to 250 guests </a:t>
            </a:r>
          </a:p>
          <a:p>
            <a:r>
              <a:rPr lang="en-GB" dirty="0"/>
              <a:t>Memories Made in Birmingham </a:t>
            </a:r>
          </a:p>
          <a:p>
            <a:r>
              <a:rPr lang="en-GB" dirty="0"/>
              <a:t>The Arden Suite is perfect for larger meetings and events including corporate dinners, exhibitions and social gatherings.</a:t>
            </a:r>
          </a:p>
          <a:p>
            <a:endParaRPr lang="en-GB" dirty="0"/>
          </a:p>
          <a:p>
            <a:endParaRPr lang="en-GB" dirty="0"/>
          </a:p>
        </p:txBody>
      </p:sp>
      <p:pic>
        <p:nvPicPr>
          <p:cNvPr id="5" name="Picture 4">
            <a:extLst>
              <a:ext uri="{FF2B5EF4-FFF2-40B4-BE49-F238E27FC236}">
                <a16:creationId xmlns:a16="http://schemas.microsoft.com/office/drawing/2014/main" id="{FE9928A0-0207-40EC-94D9-C54622FC96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2405" y="1440542"/>
            <a:ext cx="2629651" cy="1753101"/>
          </a:xfrm>
          <a:prstGeom prst="rect">
            <a:avLst/>
          </a:prstGeom>
        </p:spPr>
      </p:pic>
      <p:pic>
        <p:nvPicPr>
          <p:cNvPr id="7" name="Picture 6">
            <a:extLst>
              <a:ext uri="{FF2B5EF4-FFF2-40B4-BE49-F238E27FC236}">
                <a16:creationId xmlns:a16="http://schemas.microsoft.com/office/drawing/2014/main" id="{507F2484-8196-48BF-A72A-2881C7217F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6801" y="4024081"/>
            <a:ext cx="3389085" cy="2257978"/>
          </a:xfrm>
          <a:prstGeom prst="rect">
            <a:avLst/>
          </a:prstGeom>
        </p:spPr>
      </p:pic>
    </p:spTree>
    <p:extLst>
      <p:ext uri="{BB962C8B-B14F-4D97-AF65-F5344CB8AC3E}">
        <p14:creationId xmlns:p14="http://schemas.microsoft.com/office/powerpoint/2010/main" val="20220434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8BFC2-7CA8-4D5D-BF2A-8B2D2D8ACDD9}"/>
              </a:ext>
            </a:extLst>
          </p:cNvPr>
          <p:cNvSpPr>
            <a:spLocks noGrp="1"/>
          </p:cNvSpPr>
          <p:nvPr>
            <p:ph type="title"/>
          </p:nvPr>
        </p:nvSpPr>
        <p:spPr/>
        <p:txBody>
          <a:bodyPr/>
          <a:lstStyle/>
          <a:p>
            <a:r>
              <a:rPr lang="en-GB" dirty="0" err="1"/>
              <a:t>Health&amp;Hygiene</a:t>
            </a:r>
            <a:r>
              <a:rPr lang="en-GB" dirty="0"/>
              <a:t> F&amp;B</a:t>
            </a:r>
            <a:br>
              <a:rPr lang="en-GB" dirty="0"/>
            </a:br>
            <a:endParaRPr lang="en-GB" dirty="0"/>
          </a:p>
        </p:txBody>
      </p:sp>
      <p:sp>
        <p:nvSpPr>
          <p:cNvPr id="3" name="Content Placeholder 2">
            <a:extLst>
              <a:ext uri="{FF2B5EF4-FFF2-40B4-BE49-F238E27FC236}">
                <a16:creationId xmlns:a16="http://schemas.microsoft.com/office/drawing/2014/main" id="{DF50F587-5284-4CDB-8602-52B12DB1DF8A}"/>
              </a:ext>
            </a:extLst>
          </p:cNvPr>
          <p:cNvSpPr>
            <a:spLocks noGrp="1"/>
          </p:cNvSpPr>
          <p:nvPr>
            <p:ph idx="1"/>
          </p:nvPr>
        </p:nvSpPr>
        <p:spPr>
          <a:xfrm>
            <a:off x="2589212" y="2133599"/>
            <a:ext cx="8915400" cy="4412343"/>
          </a:xfrm>
        </p:spPr>
        <p:txBody>
          <a:bodyPr/>
          <a:lstStyle/>
          <a:p>
            <a:r>
              <a:rPr lang="en-GB" dirty="0"/>
              <a:t>Hygiene and safety of food starts right from selecting raw material carefully, preparing food with health and safety cautiousness, and serving it in the clean environment.</a:t>
            </a:r>
          </a:p>
          <a:p>
            <a:r>
              <a:rPr lang="en-GB" dirty="0"/>
              <a:t>The service staff must:</a:t>
            </a:r>
          </a:p>
          <a:p>
            <a:r>
              <a:rPr lang="en-GB" dirty="0"/>
              <a:t>Attend duty in clean and tidy uniform</a:t>
            </a:r>
          </a:p>
          <a:p>
            <a:r>
              <a:rPr lang="en-GB" dirty="0"/>
              <a:t>Wear less </a:t>
            </a:r>
            <a:r>
              <a:rPr lang="en-GB" dirty="0" err="1"/>
              <a:t>jewelry</a:t>
            </a:r>
            <a:r>
              <a:rPr lang="en-GB" dirty="0"/>
              <a:t> while working. This avoids entangling articles and calling for trouble.</a:t>
            </a:r>
          </a:p>
          <a:p>
            <a:r>
              <a:rPr lang="en-GB" dirty="0"/>
              <a:t>Be aware of the equipment and their appropriate application.</a:t>
            </a:r>
          </a:p>
          <a:p>
            <a:r>
              <a:rPr lang="en-GB" dirty="0"/>
              <a:t>Be careful of handling hot food and beverages.</a:t>
            </a:r>
          </a:p>
          <a:p>
            <a:r>
              <a:rPr lang="en-GB" dirty="0"/>
              <a:t>Clear spillages on the floor immediately.</a:t>
            </a:r>
          </a:p>
          <a:p>
            <a:r>
              <a:rPr lang="en-GB" dirty="0"/>
              <a:t>Never run in the workspace.</a:t>
            </a:r>
          </a:p>
        </p:txBody>
      </p:sp>
    </p:spTree>
    <p:extLst>
      <p:ext uri="{BB962C8B-B14F-4D97-AF65-F5344CB8AC3E}">
        <p14:creationId xmlns:p14="http://schemas.microsoft.com/office/powerpoint/2010/main" val="8369137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170B0-6459-4A69-817D-2E569D5C849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E519C85-594A-4513-9EEA-5C432002FD3D}"/>
              </a:ext>
            </a:extLst>
          </p:cNvPr>
          <p:cNvSpPr>
            <a:spLocks noGrp="1"/>
          </p:cNvSpPr>
          <p:nvPr>
            <p:ph idx="1"/>
          </p:nvPr>
        </p:nvSpPr>
        <p:spPr/>
        <p:txBody>
          <a:bodyPr/>
          <a:lstStyle/>
          <a:p>
            <a:pPr marL="0" indent="0">
              <a:buNone/>
            </a:pPr>
            <a:r>
              <a:rPr lang="en-GB" dirty="0"/>
              <a:t>        Above all the aspects about hotels, this specific hotel has all the main Wow’s you want to take out loud. Either if you are a traveller, or a golfer, or a countryside person, or a business person, you find here the most adequate place to stay for a night, for a weekend, for a meeting. And I am sure that if you experience once, you would love to do it again and become a loyal customer to a place where you can feel a little bit more than just a guest in a hotel.</a:t>
            </a:r>
          </a:p>
          <a:p>
            <a:pPr marL="0" indent="0">
              <a:buNone/>
            </a:pPr>
            <a:r>
              <a:rPr lang="en-GB" dirty="0"/>
              <a:t>At one point we should understand why Forest of Arden does not need to spend big amount of money for commercials. His clients are doing this by simply share their memories on social media, beautiful memories.</a:t>
            </a:r>
          </a:p>
        </p:txBody>
      </p:sp>
    </p:spTree>
    <p:extLst>
      <p:ext uri="{BB962C8B-B14F-4D97-AF65-F5344CB8AC3E}">
        <p14:creationId xmlns:p14="http://schemas.microsoft.com/office/powerpoint/2010/main" val="207183391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ircle(in)">
                                      <p:cBhvr>
                                        <p:cTn id="13" dur="2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circle(in)">
                                      <p:cBhvr>
                                        <p:cTn id="18"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48288-9574-49F5-B085-AE54B52262C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0669F5-1BCF-4481-BF3C-58A6E184B5AF}"/>
              </a:ext>
            </a:extLst>
          </p:cNvPr>
          <p:cNvSpPr>
            <a:spLocks noGrp="1"/>
          </p:cNvSpPr>
          <p:nvPr>
            <p:ph idx="1"/>
          </p:nvPr>
        </p:nvSpPr>
        <p:spPr>
          <a:xfrm>
            <a:off x="1654629" y="1233714"/>
            <a:ext cx="9849983" cy="5370286"/>
          </a:xfrm>
        </p:spPr>
        <p:txBody>
          <a:bodyPr/>
          <a:lstStyle/>
          <a:p>
            <a:r>
              <a:rPr lang="en-GB" dirty="0"/>
              <a:t>Marriot.com/hotels/hotel-information/restaurant/</a:t>
            </a:r>
            <a:r>
              <a:rPr lang="en-GB" dirty="0" err="1"/>
              <a:t>cvtgs</a:t>
            </a:r>
            <a:r>
              <a:rPr lang="en-GB" dirty="0"/>
              <a:t>-forest-of-</a:t>
            </a:r>
            <a:r>
              <a:rPr lang="en-GB" dirty="0" err="1"/>
              <a:t>arden</a:t>
            </a:r>
            <a:r>
              <a:rPr lang="en-GB" dirty="0"/>
              <a:t>-Marriott-hotel-and-country-club/</a:t>
            </a:r>
          </a:p>
          <a:p>
            <a:r>
              <a:rPr lang="en-GB" dirty="0"/>
              <a:t>Caterer.com/job/food-and-beverage-casual/Marriott-forest-of-arden-hotel-country-club-job85649496</a:t>
            </a:r>
          </a:p>
          <a:p>
            <a:r>
              <a:rPr lang="en-GB" dirty="0"/>
              <a:t>Yourgolftravel.com/forest-of-</a:t>
            </a:r>
            <a:r>
              <a:rPr lang="en-GB" dirty="0" err="1"/>
              <a:t>arden</a:t>
            </a:r>
            <a:endParaRPr lang="en-GB" dirty="0"/>
          </a:p>
          <a:p>
            <a:r>
              <a:rPr lang="en-GB" dirty="0"/>
              <a:t>Booking.com/hotel/</a:t>
            </a:r>
            <a:r>
              <a:rPr lang="en-GB" dirty="0" err="1"/>
              <a:t>gb</a:t>
            </a:r>
            <a:r>
              <a:rPr lang="en-GB" dirty="0"/>
              <a:t>/</a:t>
            </a:r>
            <a:r>
              <a:rPr lang="en-GB" dirty="0" err="1"/>
              <a:t>Marriott-forest-of-arden-country-club.en-gb.html?aid</a:t>
            </a:r>
            <a:r>
              <a:rPr lang="en-GB" dirty="0"/>
              <a:t>=356980;label=gog235jc-1DCAsoUEIlbWFycmlvdHQtZm</a:t>
            </a:r>
          </a:p>
          <a:p>
            <a:r>
              <a:rPr lang="en-GB" dirty="0"/>
              <a:t>Marriot.com/hotels/hotel-photos/</a:t>
            </a:r>
            <a:r>
              <a:rPr lang="en-GB" dirty="0" err="1"/>
              <a:t>cvtgs</a:t>
            </a:r>
            <a:r>
              <a:rPr lang="en-GB" dirty="0"/>
              <a:t>-forest-of-</a:t>
            </a:r>
            <a:r>
              <a:rPr lang="en-GB" dirty="0" err="1"/>
              <a:t>arden</a:t>
            </a:r>
            <a:r>
              <a:rPr lang="en-GB" dirty="0"/>
              <a:t>-Marriott-hotel-and-country-club/</a:t>
            </a:r>
          </a:p>
          <a:p>
            <a:r>
              <a:rPr lang="en-GB" dirty="0"/>
              <a:t>Tripadvisor.co.uk/Hotel_Review-g186402-d229510-Rewies-Forest_of_Arden_Marriott_Hotel_Country_Club-Birmingham_West_Midlands_England.html</a:t>
            </a:r>
          </a:p>
          <a:p>
            <a:r>
              <a:rPr lang="en-GB" dirty="0"/>
              <a:t>Tutorialspoint.com/food_and_beverage_services_hygiene_and_safety.html</a:t>
            </a:r>
          </a:p>
          <a:p>
            <a:r>
              <a:rPr lang="en-GB" dirty="0"/>
              <a:t>Socialtables.com/blog/hotel-sales/</a:t>
            </a:r>
            <a:r>
              <a:rPr lang="en-GB" dirty="0" err="1"/>
              <a:t>marriotts</a:t>
            </a:r>
            <a:r>
              <a:rPr lang="en-GB" dirty="0"/>
              <a:t>-marketing/</a:t>
            </a:r>
          </a:p>
          <a:p>
            <a:endParaRPr lang="en-GB" dirty="0"/>
          </a:p>
        </p:txBody>
      </p:sp>
    </p:spTree>
    <p:extLst>
      <p:ext uri="{BB962C8B-B14F-4D97-AF65-F5344CB8AC3E}">
        <p14:creationId xmlns:p14="http://schemas.microsoft.com/office/powerpoint/2010/main" val="24459898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686405-51F8-4BE1-97FF-2D4004698856}"/>
              </a:ext>
            </a:extLst>
          </p:cNvPr>
          <p:cNvSpPr>
            <a:spLocks noGrp="1"/>
          </p:cNvSpPr>
          <p:nvPr>
            <p:ph type="title"/>
          </p:nvPr>
        </p:nvSpPr>
        <p:spPr>
          <a:xfrm>
            <a:off x="3483429" y="348344"/>
            <a:ext cx="8021184" cy="3080656"/>
          </a:xfrm>
        </p:spPr>
        <p:txBody>
          <a:bodyPr>
            <a:normAutofit/>
          </a:bodyPr>
          <a:lstStyle/>
          <a:p>
            <a:r>
              <a:rPr lang="en-GB" sz="6000" b="1" i="1" dirty="0">
                <a:solidFill>
                  <a:schemeClr val="accent1">
                    <a:lumMod val="60000"/>
                    <a:lumOff val="40000"/>
                  </a:schemeClr>
                </a:solidFill>
              </a:rPr>
              <a:t>Thank </a:t>
            </a:r>
            <a:r>
              <a:rPr lang="en-GB" sz="6000" b="1" i="1" dirty="0" err="1">
                <a:solidFill>
                  <a:schemeClr val="accent1">
                    <a:lumMod val="60000"/>
                    <a:lumOff val="40000"/>
                  </a:schemeClr>
                </a:solidFill>
              </a:rPr>
              <a:t>youuu</a:t>
            </a:r>
            <a:endParaRPr lang="en-GB" sz="6000" b="1" i="1"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9F4D8692-29C3-4BE2-8D55-BE23204B0B6A}"/>
              </a:ext>
            </a:extLst>
          </p:cNvPr>
          <p:cNvSpPr>
            <a:spLocks noGrp="1"/>
          </p:cNvSpPr>
          <p:nvPr>
            <p:ph type="body" sz="half" idx="2"/>
          </p:nvPr>
        </p:nvSpPr>
        <p:spPr/>
        <p:txBody>
          <a:bodyPr>
            <a:normAutofit fontScale="25000" lnSpcReduction="20000"/>
          </a:bodyPr>
          <a:lstStyle/>
          <a:p>
            <a:endParaRPr lang="en-GB" sz="7200" b="1" i="1" dirty="0">
              <a:solidFill>
                <a:schemeClr val="accent1">
                  <a:lumMod val="60000"/>
                  <a:lumOff val="40000"/>
                </a:schemeClr>
              </a:solidFill>
              <a:latin typeface="Algerian" panose="04020705040A02060702" pitchFamily="82" charset="0"/>
            </a:endParaRPr>
          </a:p>
          <a:p>
            <a:pPr marL="0" indent="0">
              <a:buNone/>
            </a:pPr>
            <a:r>
              <a:rPr lang="en-GB" sz="7200" b="1" i="1" dirty="0">
                <a:solidFill>
                  <a:schemeClr val="accent1">
                    <a:lumMod val="60000"/>
                    <a:lumOff val="40000"/>
                  </a:schemeClr>
                </a:solidFill>
                <a:latin typeface="Algerian" panose="04020705040A02060702" pitchFamily="82" charset="0"/>
              </a:rPr>
              <a:t>                                                                                                 Alexandra </a:t>
            </a:r>
            <a:r>
              <a:rPr lang="en-GB" sz="7200" b="1" i="1" dirty="0" err="1">
                <a:solidFill>
                  <a:schemeClr val="accent1">
                    <a:lumMod val="60000"/>
                    <a:lumOff val="40000"/>
                  </a:schemeClr>
                </a:solidFill>
                <a:latin typeface="Algerian" panose="04020705040A02060702" pitchFamily="82" charset="0"/>
              </a:rPr>
              <a:t>laura</a:t>
            </a:r>
            <a:r>
              <a:rPr lang="en-GB" sz="7200" b="1" i="1" dirty="0">
                <a:solidFill>
                  <a:schemeClr val="accent1">
                    <a:lumMod val="60000"/>
                    <a:lumOff val="40000"/>
                  </a:schemeClr>
                </a:solidFill>
                <a:latin typeface="Algerian" panose="04020705040A02060702" pitchFamily="82" charset="0"/>
              </a:rPr>
              <a:t> bulai                                                     </a:t>
            </a:r>
          </a:p>
        </p:txBody>
      </p:sp>
    </p:spTree>
    <p:extLst>
      <p:ext uri="{BB962C8B-B14F-4D97-AF65-F5344CB8AC3E}">
        <p14:creationId xmlns:p14="http://schemas.microsoft.com/office/powerpoint/2010/main" val="34305325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docProps/app.xml><?xml version="1.0" encoding="utf-8"?>
<Properties xmlns="http://schemas.openxmlformats.org/officeDocument/2006/extended-properties" xmlns:vt="http://schemas.openxmlformats.org/officeDocument/2006/docPropsVTypes">
  <Template>Wisp</Template>
  <TotalTime>0</TotalTime>
  <Words>1155</Words>
  <Application>Microsoft Office PowerPoint</Application>
  <PresentationFormat>Widescreen</PresentationFormat>
  <Paragraphs>101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Algerian</vt:lpstr>
      <vt:lpstr>Arial</vt:lpstr>
      <vt:lpstr>Century Gothic</vt:lpstr>
      <vt:lpstr>Wingdings 3</vt:lpstr>
      <vt:lpstr>Wisp</vt:lpstr>
      <vt:lpstr>                                    </vt:lpstr>
      <vt:lpstr>Table of contents</vt:lpstr>
      <vt:lpstr>Introduction</vt:lpstr>
      <vt:lpstr>History</vt:lpstr>
      <vt:lpstr>Type of operation </vt:lpstr>
      <vt:lpstr>PowerPoint Presentation</vt:lpstr>
      <vt:lpstr>PowerPoint Presentation</vt:lpstr>
      <vt:lpstr>Pick up food and beverage operations</vt:lpstr>
      <vt:lpstr>Types of menu   </vt:lpstr>
      <vt:lpstr>PowerPoint Presentation</vt:lpstr>
      <vt:lpstr>Market</vt:lpstr>
      <vt:lpstr>Health&amp;Hygiene F&amp;B </vt:lpstr>
      <vt:lpstr>Conclusion</vt:lpstr>
      <vt:lpstr>References</vt:lpstr>
      <vt:lpstr>Thank youuu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2020-03-13T14:33:01Z</dcterms:created>
  <dcterms:modified xsi:type="dcterms:W3CDTF">2020-06-18T12:49:12Z</dcterms:modified>
</cp:coreProperties>
</file>