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13"/>
  </p:handoutMasterIdLst>
  <p:sldIdLst>
    <p:sldId id="256" r:id="rId5"/>
    <p:sldId id="275" r:id="rId6"/>
    <p:sldId id="278" r:id="rId7"/>
    <p:sldId id="279" r:id="rId8"/>
    <p:sldId id="280" r:id="rId9"/>
    <p:sldId id="281" r:id="rId10"/>
    <p:sldId id="282" r:id="rId11"/>
    <p:sldId id="274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918" y="3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29/09/2020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596" y="1772816"/>
            <a:ext cx="8280920" cy="1470025"/>
          </a:xfrm>
        </p:spPr>
        <p:txBody>
          <a:bodyPr>
            <a:normAutofit/>
          </a:bodyPr>
          <a:lstStyle/>
          <a:p>
            <a:pPr algn="r"/>
            <a:r>
              <a:rPr lang="en-GB" sz="4000" b="1" dirty="0" smtClean="0">
                <a:solidFill>
                  <a:schemeClr val="accent2"/>
                </a:solidFill>
              </a:rPr>
              <a:t>Advanced Networking</a:t>
            </a:r>
            <a:r>
              <a:rPr lang="en-GB" sz="5300" dirty="0">
                <a:solidFill>
                  <a:schemeClr val="bg1"/>
                </a:solidFill>
              </a:rPr>
              <a:t/>
            </a:r>
            <a:br>
              <a:rPr lang="en-GB" sz="5300" dirty="0">
                <a:solidFill>
                  <a:schemeClr val="bg1"/>
                </a:solidFill>
              </a:rPr>
            </a:br>
            <a:r>
              <a:rPr lang="en-GB" sz="2200" i="1" dirty="0" smtClean="0">
                <a:solidFill>
                  <a:schemeClr val="bg1"/>
                </a:solidFill>
              </a:rPr>
              <a:t>(</a:t>
            </a:r>
            <a:r>
              <a:rPr lang="en-GB" sz="2200" i="1" dirty="0" smtClean="0">
                <a:solidFill>
                  <a:schemeClr val="bg1"/>
                </a:solidFill>
              </a:rPr>
              <a:t>ACCA5024)</a:t>
            </a:r>
            <a:r>
              <a:rPr lang="en-GB" sz="2200" i="1" dirty="0">
                <a:solidFill>
                  <a:schemeClr val="bg1"/>
                </a:solidFill>
              </a:rPr>
              <a:t/>
            </a:r>
            <a:br>
              <a:rPr lang="en-GB" sz="2200" i="1" dirty="0">
                <a:solidFill>
                  <a:schemeClr val="bg1"/>
                </a:solidFill>
              </a:rPr>
            </a:br>
            <a:r>
              <a:rPr lang="en-GB" sz="2200" i="1" dirty="0" smtClean="0">
                <a:solidFill>
                  <a:schemeClr val="bg1"/>
                </a:solidFill>
              </a:rPr>
              <a:t>Module Induction</a:t>
            </a:r>
            <a:endParaRPr lang="en-GB" i="1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A4A25C-5932-4EB6-9528-F433191E8E1A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5813249"/>
            <a:ext cx="555759" cy="6993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1480" y="5813249"/>
            <a:ext cx="707013" cy="6993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059D90-FF17-4043-9C97-7CB2A6EF6DD1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6245164"/>
            <a:ext cx="1678208" cy="246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Image result for tef silver">
            <a:extLst>
              <a:ext uri="{FF2B5EF4-FFF2-40B4-BE49-F238E27FC236}">
                <a16:creationId xmlns:a16="http://schemas.microsoft.com/office/drawing/2014/main" id="{C735C6D0-8C18-4742-B20E-3DEE686811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794007"/>
            <a:ext cx="583430" cy="71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What is our Plan?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Welcome to the module.</a:t>
            </a:r>
          </a:p>
          <a:p>
            <a:r>
              <a:rPr lang="en-GB" dirty="0"/>
              <a:t>About your Lecturer.</a:t>
            </a:r>
            <a:endParaRPr lang="en-GB" dirty="0" smtClean="0"/>
          </a:p>
          <a:p>
            <a:r>
              <a:rPr lang="en-GB" dirty="0" smtClean="0"/>
              <a:t>Our Milestone and important dates.</a:t>
            </a:r>
          </a:p>
          <a:p>
            <a:r>
              <a:rPr lang="en-GB" dirty="0" smtClean="0"/>
              <a:t>Our Class Activities.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1139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6B1C4-0D97-4A85-B99E-4BEB8F4EA7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4042792" cy="11430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About your Lecturer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E3267A-920B-4935-BFF4-9C49927346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4042792" cy="3917032"/>
          </a:xfrm>
        </p:spPr>
        <p:txBody>
          <a:bodyPr>
            <a:normAutofit/>
          </a:bodyPr>
          <a:lstStyle/>
          <a:p>
            <a:r>
              <a:rPr lang="en-GB" dirty="0" smtClean="0"/>
              <a:t>Hiya!!! </a:t>
            </a:r>
          </a:p>
          <a:p>
            <a:r>
              <a:rPr lang="en-GB" sz="2800" dirty="0" smtClean="0"/>
              <a:t>I am Nitheesh Murugan Kaliyamurthy. </a:t>
            </a:r>
          </a:p>
          <a:p>
            <a:r>
              <a:rPr lang="en-GB" sz="2800" dirty="0" smtClean="0"/>
              <a:t>(just call me Nitheesh.)</a:t>
            </a:r>
          </a:p>
          <a:p>
            <a:endParaRPr lang="en-GB" sz="2000" dirty="0" smtClean="0"/>
          </a:p>
          <a:p>
            <a:r>
              <a:rPr lang="en-GB" sz="2000" dirty="0" smtClean="0"/>
              <a:t>n.kaliyamurthy@uwtsd.ac.uk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01" r="19551" b="5201"/>
          <a:stretch/>
        </p:blipFill>
        <p:spPr>
          <a:xfrm rot="16200000">
            <a:off x="4081636" y="679004"/>
            <a:ext cx="5517232" cy="4392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51439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6B1C4-0D97-4A85-B99E-4BEB8F4EA7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About your Lecturer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E3267A-920B-4935-BFF4-9C49927346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M.Sc., M.Phil. in Computer Science.</a:t>
            </a:r>
          </a:p>
          <a:p>
            <a:r>
              <a:rPr lang="en-GB" sz="1800" dirty="0"/>
              <a:t>M.Tech. in Computer Science Engineering.</a:t>
            </a:r>
          </a:p>
          <a:p>
            <a:r>
              <a:rPr lang="en-GB" sz="1800" dirty="0"/>
              <a:t>Over 14 years of diversified experience in Teaching </a:t>
            </a:r>
            <a:r>
              <a:rPr lang="en-GB" sz="1800" dirty="0" smtClean="0"/>
              <a:t>Higher </a:t>
            </a:r>
            <a:r>
              <a:rPr lang="en-GB" sz="1800" dirty="0"/>
              <a:t>Education </a:t>
            </a:r>
            <a:r>
              <a:rPr lang="en-GB" sz="1800" dirty="0" smtClean="0"/>
              <a:t>Students </a:t>
            </a:r>
            <a:r>
              <a:rPr lang="en-GB" sz="1800" dirty="0"/>
              <a:t>and </a:t>
            </a:r>
            <a:r>
              <a:rPr lang="en-GB" sz="1800" dirty="0" smtClean="0"/>
              <a:t>participating in Industry Operations.</a:t>
            </a:r>
            <a:endParaRPr lang="en-GB" sz="1800" dirty="0"/>
          </a:p>
          <a:p>
            <a:r>
              <a:rPr lang="en-GB" sz="1800" dirty="0"/>
              <a:t>Certified Ethical Hacker, Cisco Certified Network Associate (Cyber Operations) and (Routing and Switching).</a:t>
            </a:r>
          </a:p>
          <a:p>
            <a:r>
              <a:rPr lang="en-GB" sz="1800" dirty="0"/>
              <a:t>IBM Certified – Big Data Engineer (V2</a:t>
            </a:r>
            <a:r>
              <a:rPr lang="en-GB" sz="1800" dirty="0" smtClean="0"/>
              <a:t>)</a:t>
            </a:r>
          </a:p>
          <a:p>
            <a:r>
              <a:rPr lang="en-GB" sz="1800" dirty="0" smtClean="0"/>
              <a:t>Research Area:</a:t>
            </a:r>
          </a:p>
          <a:p>
            <a:pPr lvl="1"/>
            <a:r>
              <a:rPr lang="en-GB" sz="1400" dirty="0"/>
              <a:t>Main Stream: Software Defined Networking (SDN) – Security Measures </a:t>
            </a:r>
          </a:p>
          <a:p>
            <a:pPr lvl="1"/>
            <a:r>
              <a:rPr lang="en-GB" sz="1400" dirty="0"/>
              <a:t>Allied: Social Engineering, End users digital profile security enhancement</a:t>
            </a:r>
          </a:p>
          <a:p>
            <a:r>
              <a:rPr lang="en-GB" sz="1800" dirty="0" smtClean="0"/>
              <a:t>Community Service:</a:t>
            </a:r>
          </a:p>
          <a:p>
            <a:pPr lvl="1"/>
            <a:r>
              <a:rPr lang="en-GB" sz="1400" dirty="0" smtClean="0"/>
              <a:t>Awareness Programs on Cyber Safe Environment.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9900730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Milestone and important dates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Milestone is available in Moodle, Teams Group (Files).</a:t>
            </a:r>
          </a:p>
          <a:p>
            <a:r>
              <a:rPr lang="en-GB" dirty="0" smtClean="0"/>
              <a:t>Important Dates (to remember)</a:t>
            </a:r>
          </a:p>
          <a:p>
            <a:pPr lvl="1"/>
            <a:r>
              <a:rPr lang="en-GB" dirty="0" smtClean="0"/>
              <a:t>Refer to milestone for submission deadlines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0652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Our Class Activities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 will follow the Milestone (as much as we could      )</a:t>
            </a:r>
          </a:p>
          <a:p>
            <a:r>
              <a:rPr lang="en-GB" dirty="0" smtClean="0"/>
              <a:t>15 Minutes Grace Time.</a:t>
            </a:r>
          </a:p>
          <a:p>
            <a:r>
              <a:rPr lang="en-GB" dirty="0" smtClean="0"/>
              <a:t>Previous Class Quiz, Polls, Query Sessions etc.</a:t>
            </a:r>
          </a:p>
          <a:p>
            <a:r>
              <a:rPr lang="en-GB" dirty="0" smtClean="0"/>
              <a:t>5 Minutes Break after every 25 Minutes.</a:t>
            </a:r>
            <a:endParaRPr lang="en-GB" dirty="0"/>
          </a:p>
        </p:txBody>
      </p:sp>
      <p:sp>
        <p:nvSpPr>
          <p:cNvPr id="4" name="Smiley Face 3"/>
          <p:cNvSpPr/>
          <p:nvPr/>
        </p:nvSpPr>
        <p:spPr>
          <a:xfrm>
            <a:off x="1979712" y="2204864"/>
            <a:ext cx="360040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4924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Our Class Activities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en-GB" dirty="0" smtClean="0"/>
              <a:t>Anything else? If I missed…. Share your expectations with me….</a:t>
            </a:r>
          </a:p>
          <a:p>
            <a:pPr algn="just"/>
            <a:r>
              <a:rPr lang="en-GB" dirty="0" smtClean="0"/>
              <a:t>Complete the Form Please…</a:t>
            </a:r>
          </a:p>
          <a:p>
            <a:pPr algn="just"/>
            <a:r>
              <a:rPr lang="en-GB" b="1" i="1" dirty="0" smtClean="0"/>
              <a:t>Additionally, willing students shall be enrolled to do </a:t>
            </a:r>
            <a:r>
              <a:rPr lang="en-GB" b="1" i="1" dirty="0" smtClean="0"/>
              <a:t>Introduction to Networks V7 </a:t>
            </a:r>
            <a:r>
              <a:rPr lang="en-GB" b="1" i="1" dirty="0" smtClean="0"/>
              <a:t>Course via Cisco Networking Academy. </a:t>
            </a:r>
            <a:r>
              <a:rPr lang="en-GB" b="1" i="1" dirty="0" smtClean="0"/>
              <a:t>You shall earn a Completion </a:t>
            </a:r>
            <a:r>
              <a:rPr lang="en-GB" b="1" i="1" dirty="0" smtClean="0"/>
              <a:t>Certificate </a:t>
            </a:r>
            <a:r>
              <a:rPr lang="en-GB" b="1" i="1" dirty="0" smtClean="0"/>
              <a:t>from Cisco </a:t>
            </a:r>
            <a:r>
              <a:rPr lang="en-GB" b="1" i="1" dirty="0" smtClean="0"/>
              <a:t>Networking Academy on successful completion of the course.</a:t>
            </a:r>
            <a:endParaRPr lang="en-GB" b="1" i="1" dirty="0"/>
          </a:p>
        </p:txBody>
      </p:sp>
    </p:spTree>
    <p:extLst>
      <p:ext uri="{BB962C8B-B14F-4D97-AF65-F5344CB8AC3E}">
        <p14:creationId xmlns:p14="http://schemas.microsoft.com/office/powerpoint/2010/main" val="37788949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C8677D-6AC9-5B4C-BD0E-9950912632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96" y="116632"/>
            <a:ext cx="9087982" cy="5135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983207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9902240c-f584-4322-946e-7b0be23bca91"/>
    <ds:schemaRef ds:uri="http://schemas.microsoft.com/office/2006/documentManagement/types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E0C7E73-01DB-4945-B474-DC63FCC134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253</TotalTime>
  <Words>271</Words>
  <Application>Microsoft Office PowerPoint</Application>
  <PresentationFormat>On-screen Show (4:3)</PresentationFormat>
  <Paragraphs>37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Myriad Pro</vt:lpstr>
      <vt:lpstr>20140311PresentationUWTSDTemplate</vt:lpstr>
      <vt:lpstr>Advanced Networking (ACCA5024) Module Induction</vt:lpstr>
      <vt:lpstr>What is our Plan?</vt:lpstr>
      <vt:lpstr>About your Lecturer</vt:lpstr>
      <vt:lpstr>About your Lecturer</vt:lpstr>
      <vt:lpstr>Milestone and important dates</vt:lpstr>
      <vt:lpstr>Our Class Activities</vt:lpstr>
      <vt:lpstr>Our Class Activities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Computer Networks and Cybersecurity Applied Computing Wales Institute of Science and Art (WISA)</dc:title>
  <dc:creator>Kapilan Radhakrishnan</dc:creator>
  <cp:lastModifiedBy>Nitheesh Kaliyamurthy</cp:lastModifiedBy>
  <cp:revision>17</cp:revision>
  <dcterms:created xsi:type="dcterms:W3CDTF">2020-09-20T20:16:38Z</dcterms:created>
  <dcterms:modified xsi:type="dcterms:W3CDTF">2020-09-29T11:49:29Z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