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67" r:id="rId3"/>
    <p:sldId id="268" r:id="rId4"/>
    <p:sldId id="262" r:id="rId5"/>
    <p:sldId id="261" r:id="rId6"/>
    <p:sldId id="259" r:id="rId7"/>
    <p:sldId id="264" r:id="rId8"/>
    <p:sldId id="263" r:id="rId9"/>
    <p:sldId id="265" r:id="rId10"/>
    <p:sldId id="266" r:id="rId11"/>
    <p:sldId id="260"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92" d="100"/>
          <a:sy n="92" d="100"/>
        </p:scale>
        <p:origin x="88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928465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355534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56776897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405314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417211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828478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682569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27172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703987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650678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7366775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07/05/2019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6975282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WRITING HISTORY IN THE ANCIENT WORLD</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CLAH7018</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b="1" dirty="0" smtClean="0">
                <a:solidFill>
                  <a:prstClr val="black"/>
                </a:solidFill>
              </a:rPr>
              <a:t>Tacitus</a:t>
            </a:r>
            <a:endParaRPr lang="en-GB" sz="2800" b="1"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347061063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Tacitus: background</a:t>
            </a:r>
            <a:endParaRPr lang="en-GB" dirty="0">
              <a:solidFill>
                <a:schemeClr val="bg1"/>
              </a:solidFill>
            </a:endParaRPr>
          </a:p>
        </p:txBody>
      </p:sp>
      <p:sp>
        <p:nvSpPr>
          <p:cNvPr id="4" name="Content Placeholder 3"/>
          <p:cNvSpPr>
            <a:spLocks noGrp="1"/>
          </p:cNvSpPr>
          <p:nvPr>
            <p:ph sz="half" idx="1"/>
          </p:nvPr>
        </p:nvSpPr>
        <p:spPr>
          <a:xfrm>
            <a:off x="93518" y="1600200"/>
            <a:ext cx="5122718" cy="5257800"/>
          </a:xfrm>
        </p:spPr>
        <p:txBody>
          <a:bodyPr>
            <a:normAutofit/>
          </a:bodyPr>
          <a:lstStyle/>
          <a:p>
            <a:r>
              <a:rPr lang="en-GB" dirty="0" smtClean="0">
                <a:solidFill>
                  <a:schemeClr val="bg1"/>
                </a:solidFill>
              </a:rPr>
              <a:t>Born c. AD 55, possibly either in northern Italy or Gaul.</a:t>
            </a:r>
          </a:p>
          <a:p>
            <a:endParaRPr lang="en-GB" sz="100" dirty="0">
              <a:solidFill>
                <a:schemeClr val="bg1"/>
              </a:solidFill>
            </a:endParaRPr>
          </a:p>
          <a:p>
            <a:r>
              <a:rPr lang="en-GB" dirty="0" smtClean="0">
                <a:solidFill>
                  <a:schemeClr val="bg1"/>
                </a:solidFill>
              </a:rPr>
              <a:t>Successful career under Domitian, Nerva and Trajan.</a:t>
            </a:r>
          </a:p>
          <a:p>
            <a:pPr lvl="1"/>
            <a:r>
              <a:rPr lang="en-GB" sz="2200" dirty="0" smtClean="0">
                <a:solidFill>
                  <a:schemeClr val="bg1"/>
                </a:solidFill>
              </a:rPr>
              <a:t>Quaestor in AD 81 or 82.</a:t>
            </a:r>
          </a:p>
          <a:p>
            <a:pPr lvl="1"/>
            <a:r>
              <a:rPr lang="en-GB" sz="2200" dirty="0" smtClean="0">
                <a:solidFill>
                  <a:schemeClr val="bg1"/>
                </a:solidFill>
              </a:rPr>
              <a:t>Praetorship in AD 88.</a:t>
            </a:r>
          </a:p>
          <a:p>
            <a:pPr lvl="1"/>
            <a:r>
              <a:rPr lang="en-GB" sz="2200" dirty="0" smtClean="0">
                <a:solidFill>
                  <a:schemeClr val="bg1"/>
                </a:solidFill>
              </a:rPr>
              <a:t>AD 89-93 in Gallia </a:t>
            </a:r>
            <a:r>
              <a:rPr lang="en-GB" sz="2200" dirty="0" err="1" smtClean="0">
                <a:solidFill>
                  <a:schemeClr val="bg1"/>
                </a:solidFill>
              </a:rPr>
              <a:t>Belgica</a:t>
            </a:r>
            <a:r>
              <a:rPr lang="en-GB" sz="2200" dirty="0" smtClean="0">
                <a:solidFill>
                  <a:schemeClr val="bg1"/>
                </a:solidFill>
              </a:rPr>
              <a:t>. </a:t>
            </a:r>
          </a:p>
          <a:p>
            <a:pPr lvl="1"/>
            <a:r>
              <a:rPr lang="en-GB" sz="2200" dirty="0" smtClean="0">
                <a:solidFill>
                  <a:schemeClr val="bg1"/>
                </a:solidFill>
              </a:rPr>
              <a:t>One of the Consuls for AD 97.</a:t>
            </a:r>
          </a:p>
          <a:p>
            <a:pPr lvl="1"/>
            <a:r>
              <a:rPr lang="en-GB" sz="2200" dirty="0" smtClean="0">
                <a:solidFill>
                  <a:schemeClr val="bg1"/>
                </a:solidFill>
              </a:rPr>
              <a:t>Governorship of Asia in AD 112-113.</a:t>
            </a:r>
          </a:p>
          <a:p>
            <a:endParaRPr lang="en-GB" sz="500" dirty="0">
              <a:solidFill>
                <a:schemeClr val="bg1"/>
              </a:solidFill>
            </a:endParaRPr>
          </a:p>
          <a:p>
            <a:endParaRPr lang="en-GB" sz="500" dirty="0" smtClean="0">
              <a:solidFill>
                <a:schemeClr val="bg1"/>
              </a:solidFill>
            </a:endParaRPr>
          </a:p>
          <a:p>
            <a:r>
              <a:rPr lang="en-GB" dirty="0" smtClean="0">
                <a:solidFill>
                  <a:schemeClr val="bg1"/>
                </a:solidFill>
              </a:rPr>
              <a:t>Possibly lived into up to the early reign of Hadrian? </a:t>
            </a:r>
          </a:p>
          <a:p>
            <a:endParaRPr lang="en-GB" dirty="0">
              <a:solidFill>
                <a:schemeClr val="bg1"/>
              </a:solidFill>
            </a:endParaRPr>
          </a:p>
          <a:p>
            <a:endParaRPr lang="en-GB" dirty="0">
              <a:solidFill>
                <a:schemeClr val="bg1"/>
              </a:solidFill>
            </a:endParaRPr>
          </a:p>
        </p:txBody>
      </p:sp>
      <p:pic>
        <p:nvPicPr>
          <p:cNvPr id="6" name="Content Placeholder 5"/>
          <p:cNvPicPr>
            <a:picLocks noGrp="1" noChangeAspect="1"/>
          </p:cNvPicPr>
          <p:nvPr>
            <p:ph sz="half" idx="2"/>
          </p:nvPr>
        </p:nvPicPr>
        <p:blipFill>
          <a:blip r:embed="rId2"/>
          <a:stretch>
            <a:fillRect/>
          </a:stretch>
        </p:blipFill>
        <p:spPr>
          <a:xfrm>
            <a:off x="5320145" y="1723474"/>
            <a:ext cx="3486150" cy="4595379"/>
          </a:xfrm>
          <a:prstGeom prst="rect">
            <a:avLst/>
          </a:prstGeom>
        </p:spPr>
      </p:pic>
      <p:sp>
        <p:nvSpPr>
          <p:cNvPr id="7" name="Content Placeholder 2"/>
          <p:cNvSpPr txBox="1">
            <a:spLocks/>
          </p:cNvSpPr>
          <p:nvPr/>
        </p:nvSpPr>
        <p:spPr>
          <a:xfrm>
            <a:off x="5320145" y="6321829"/>
            <a:ext cx="3486150" cy="536171"/>
          </a:xfrm>
          <a:prstGeom prst="rect">
            <a:avLst/>
          </a:prstGeom>
        </p:spPr>
        <p:txBody>
          <a:bodyPr vert="horz">
            <a:normAutofit/>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Font typeface="Wingdings 2"/>
              <a:buNone/>
            </a:pPr>
            <a:r>
              <a:rPr lang="en-GB" sz="1200" dirty="0" smtClean="0">
                <a:solidFill>
                  <a:schemeClr val="bg1"/>
                </a:solidFill>
              </a:rPr>
              <a:t>Statue of the modern era representing Tacitus, Austrian parliament building</a:t>
            </a:r>
            <a:endParaRPr lang="en-GB" sz="1200" dirty="0">
              <a:solidFill>
                <a:schemeClr val="bg1"/>
              </a:solidFill>
            </a:endParaRPr>
          </a:p>
        </p:txBody>
      </p:sp>
    </p:spTree>
    <p:extLst>
      <p:ext uri="{BB962C8B-B14F-4D97-AF65-F5344CB8AC3E}">
        <p14:creationId xmlns:p14="http://schemas.microsoft.com/office/powerpoint/2010/main" val="2499025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Works of Tacitus</a:t>
            </a:r>
            <a:endParaRPr lang="en-GB" dirty="0">
              <a:solidFill>
                <a:schemeClr val="bg1"/>
              </a:solidFill>
            </a:endParaRPr>
          </a:p>
        </p:txBody>
      </p:sp>
      <p:sp>
        <p:nvSpPr>
          <p:cNvPr id="4" name="Content Placeholder 3"/>
          <p:cNvSpPr>
            <a:spLocks noGrp="1"/>
          </p:cNvSpPr>
          <p:nvPr>
            <p:ph sz="half" idx="1"/>
          </p:nvPr>
        </p:nvSpPr>
        <p:spPr>
          <a:xfrm>
            <a:off x="-1" y="1808018"/>
            <a:ext cx="4145973" cy="4977245"/>
          </a:xfrm>
        </p:spPr>
        <p:txBody>
          <a:bodyPr>
            <a:normAutofit/>
          </a:bodyPr>
          <a:lstStyle/>
          <a:p>
            <a:r>
              <a:rPr lang="en-GB" b="1" dirty="0" smtClean="0">
                <a:solidFill>
                  <a:schemeClr val="bg1"/>
                </a:solidFill>
              </a:rPr>
              <a:t>AD 98: </a:t>
            </a:r>
            <a:r>
              <a:rPr lang="en-GB" b="1" i="1" dirty="0" smtClean="0">
                <a:solidFill>
                  <a:schemeClr val="bg1"/>
                </a:solidFill>
              </a:rPr>
              <a:t>The </a:t>
            </a:r>
            <a:r>
              <a:rPr lang="en-GB" b="1" i="1" dirty="0">
                <a:solidFill>
                  <a:schemeClr val="bg1"/>
                </a:solidFill>
              </a:rPr>
              <a:t>Life of </a:t>
            </a:r>
            <a:r>
              <a:rPr lang="en-GB" b="1" i="1" dirty="0" smtClean="0">
                <a:solidFill>
                  <a:schemeClr val="bg1"/>
                </a:solidFill>
              </a:rPr>
              <a:t>Agricola</a:t>
            </a:r>
          </a:p>
          <a:p>
            <a:endParaRPr lang="en-GB" sz="1000" b="1" i="1" dirty="0">
              <a:solidFill>
                <a:schemeClr val="bg1"/>
              </a:solidFill>
            </a:endParaRPr>
          </a:p>
          <a:p>
            <a:r>
              <a:rPr lang="en-GB" b="1" dirty="0" smtClean="0">
                <a:solidFill>
                  <a:schemeClr val="bg1"/>
                </a:solidFill>
              </a:rPr>
              <a:t>AD 98: </a:t>
            </a:r>
            <a:r>
              <a:rPr lang="en-GB" b="1" i="1" dirty="0" smtClean="0">
                <a:solidFill>
                  <a:schemeClr val="bg1"/>
                </a:solidFill>
              </a:rPr>
              <a:t>Germania</a:t>
            </a:r>
          </a:p>
          <a:p>
            <a:endParaRPr lang="en-GB" sz="1000" b="1" i="1" dirty="0">
              <a:solidFill>
                <a:schemeClr val="bg1"/>
              </a:solidFill>
            </a:endParaRPr>
          </a:p>
          <a:p>
            <a:r>
              <a:rPr lang="en-GB" b="1" dirty="0" smtClean="0">
                <a:solidFill>
                  <a:schemeClr val="bg1"/>
                </a:solidFill>
              </a:rPr>
              <a:t>AD 102: </a:t>
            </a:r>
            <a:r>
              <a:rPr lang="en-GB" b="1" i="1" dirty="0" smtClean="0">
                <a:solidFill>
                  <a:schemeClr val="bg1"/>
                </a:solidFill>
              </a:rPr>
              <a:t>Dialogue </a:t>
            </a:r>
            <a:r>
              <a:rPr lang="en-GB" b="1" i="1" dirty="0">
                <a:solidFill>
                  <a:schemeClr val="bg1"/>
                </a:solidFill>
              </a:rPr>
              <a:t>on </a:t>
            </a:r>
            <a:r>
              <a:rPr lang="en-GB" b="1" i="1" dirty="0" smtClean="0">
                <a:solidFill>
                  <a:schemeClr val="bg1"/>
                </a:solidFill>
              </a:rPr>
              <a:t>Oratory</a:t>
            </a:r>
          </a:p>
          <a:p>
            <a:endParaRPr lang="en-GB" sz="1000" b="1" i="1" dirty="0">
              <a:solidFill>
                <a:schemeClr val="bg1"/>
              </a:solidFill>
            </a:endParaRPr>
          </a:p>
          <a:p>
            <a:r>
              <a:rPr lang="en-GB" b="1" dirty="0" smtClean="0">
                <a:solidFill>
                  <a:schemeClr val="bg1"/>
                </a:solidFill>
              </a:rPr>
              <a:t>AD 105: </a:t>
            </a:r>
            <a:r>
              <a:rPr lang="en-GB" b="1" i="1" dirty="0" smtClean="0">
                <a:solidFill>
                  <a:schemeClr val="bg1"/>
                </a:solidFill>
              </a:rPr>
              <a:t>Histories</a:t>
            </a:r>
          </a:p>
          <a:p>
            <a:endParaRPr lang="en-GB" sz="1000" b="1" i="1" dirty="0">
              <a:solidFill>
                <a:schemeClr val="bg1"/>
              </a:solidFill>
            </a:endParaRPr>
          </a:p>
          <a:p>
            <a:r>
              <a:rPr lang="en-GB" dirty="0">
                <a:solidFill>
                  <a:schemeClr val="bg1"/>
                </a:solidFill>
              </a:rPr>
              <a:t>c</a:t>
            </a:r>
            <a:r>
              <a:rPr lang="en-GB" b="1" dirty="0" smtClean="0">
                <a:solidFill>
                  <a:schemeClr val="bg1"/>
                </a:solidFill>
              </a:rPr>
              <a:t>. AD 117/120s: </a:t>
            </a:r>
            <a:r>
              <a:rPr lang="en-GB" b="1" i="1" dirty="0" smtClean="0">
                <a:solidFill>
                  <a:schemeClr val="bg1"/>
                </a:solidFill>
              </a:rPr>
              <a:t>Annals</a:t>
            </a:r>
          </a:p>
          <a:p>
            <a:pPr lvl="1"/>
            <a:r>
              <a:rPr lang="en-GB" b="1" dirty="0" smtClean="0">
                <a:solidFill>
                  <a:schemeClr val="bg1"/>
                </a:solidFill>
              </a:rPr>
              <a:t>Unfinished?</a:t>
            </a:r>
            <a:endParaRPr lang="en-GB" b="1" dirty="0">
              <a:solidFill>
                <a:schemeClr val="bg1"/>
              </a:solidFill>
            </a:endParaRPr>
          </a:p>
        </p:txBody>
      </p:sp>
      <p:pic>
        <p:nvPicPr>
          <p:cNvPr id="6" name="Content Placeholder 5"/>
          <p:cNvPicPr>
            <a:picLocks noGrp="1" noChangeAspect="1"/>
          </p:cNvPicPr>
          <p:nvPr>
            <p:ph sz="half" idx="2"/>
          </p:nvPr>
        </p:nvPicPr>
        <p:blipFill rotWithShape="1">
          <a:blip r:embed="rId2"/>
          <a:srcRect r="3605"/>
          <a:stretch/>
        </p:blipFill>
        <p:spPr>
          <a:xfrm>
            <a:off x="3958936" y="1808018"/>
            <a:ext cx="5045024" cy="3486053"/>
          </a:xfrm>
          <a:prstGeom prst="rect">
            <a:avLst/>
          </a:prstGeom>
        </p:spPr>
      </p:pic>
    </p:spTree>
    <p:extLst>
      <p:ext uri="{BB962C8B-B14F-4D97-AF65-F5344CB8AC3E}">
        <p14:creationId xmlns:p14="http://schemas.microsoft.com/office/powerpoint/2010/main" val="12401917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6419" y="2622983"/>
            <a:ext cx="8229600" cy="1143000"/>
          </a:xfrm>
        </p:spPr>
        <p:txBody>
          <a:bodyPr>
            <a:noAutofit/>
          </a:bodyPr>
          <a:lstStyle/>
          <a:p>
            <a:r>
              <a:rPr lang="en-GB" sz="6000" dirty="0" smtClean="0">
                <a:solidFill>
                  <a:schemeClr val="bg1"/>
                </a:solidFill>
              </a:rPr>
              <a:t>Tacitus on the Julio-Claudian emperors</a:t>
            </a:r>
            <a:endParaRPr lang="en-GB" sz="6000" dirty="0">
              <a:solidFill>
                <a:schemeClr val="bg1"/>
              </a:solidFill>
            </a:endParaRPr>
          </a:p>
        </p:txBody>
      </p:sp>
    </p:spTree>
    <p:extLst>
      <p:ext uri="{BB962C8B-B14F-4D97-AF65-F5344CB8AC3E}">
        <p14:creationId xmlns:p14="http://schemas.microsoft.com/office/powerpoint/2010/main" val="36755974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rmAutofit fontScale="90000"/>
          </a:bodyPr>
          <a:lstStyle/>
          <a:p>
            <a:r>
              <a:rPr lang="en-GB" dirty="0" smtClean="0">
                <a:solidFill>
                  <a:schemeClr val="bg1"/>
                </a:solidFill>
              </a:rPr>
              <a:t>Historical </a:t>
            </a:r>
            <a:r>
              <a:rPr lang="en-GB" dirty="0" smtClean="0">
                <a:solidFill>
                  <a:schemeClr val="bg1"/>
                </a:solidFill>
              </a:rPr>
              <a:t>Tradition: Tacitus’ </a:t>
            </a:r>
            <a:r>
              <a:rPr lang="en-GB" i="1" dirty="0" smtClean="0">
                <a:solidFill>
                  <a:schemeClr val="bg1"/>
                </a:solidFill>
              </a:rPr>
              <a:t>Annals</a:t>
            </a:r>
            <a:endParaRPr lang="en-GB" i="1" dirty="0">
              <a:solidFill>
                <a:schemeClr val="bg1"/>
              </a:solidFill>
            </a:endParaRPr>
          </a:p>
        </p:txBody>
      </p:sp>
      <p:sp>
        <p:nvSpPr>
          <p:cNvPr id="3" name="Content Placeholder 2"/>
          <p:cNvSpPr>
            <a:spLocks noGrp="1"/>
          </p:cNvSpPr>
          <p:nvPr>
            <p:ph sz="quarter" idx="1"/>
          </p:nvPr>
        </p:nvSpPr>
        <p:spPr>
          <a:xfrm>
            <a:off x="180304" y="4749875"/>
            <a:ext cx="8834907" cy="2108125"/>
          </a:xfrm>
        </p:spPr>
        <p:txBody>
          <a:bodyPr>
            <a:normAutofit fontScale="62500" lnSpcReduction="20000"/>
          </a:bodyPr>
          <a:lstStyle/>
          <a:p>
            <a:r>
              <a:rPr lang="en-GB" dirty="0">
                <a:solidFill>
                  <a:schemeClr val="bg1"/>
                </a:solidFill>
              </a:rPr>
              <a:t>Historical sources mentioned by Tacitus - </a:t>
            </a:r>
            <a:r>
              <a:rPr lang="en-GB" dirty="0" err="1">
                <a:solidFill>
                  <a:schemeClr val="bg1"/>
                </a:solidFill>
              </a:rPr>
              <a:t>Cluvius</a:t>
            </a:r>
            <a:r>
              <a:rPr lang="en-GB" dirty="0">
                <a:solidFill>
                  <a:schemeClr val="bg1"/>
                </a:solidFill>
              </a:rPr>
              <a:t> Rufus, Pliny the Elder, and </a:t>
            </a:r>
            <a:r>
              <a:rPr lang="en-GB" dirty="0" err="1">
                <a:solidFill>
                  <a:schemeClr val="bg1"/>
                </a:solidFill>
              </a:rPr>
              <a:t>Fabius</a:t>
            </a:r>
            <a:r>
              <a:rPr lang="en-GB" dirty="0">
                <a:solidFill>
                  <a:schemeClr val="bg1"/>
                </a:solidFill>
              </a:rPr>
              <a:t> </a:t>
            </a:r>
            <a:r>
              <a:rPr lang="en-GB" dirty="0" err="1">
                <a:solidFill>
                  <a:schemeClr val="bg1"/>
                </a:solidFill>
              </a:rPr>
              <a:t>Rusticus</a:t>
            </a:r>
            <a:r>
              <a:rPr lang="en-GB" dirty="0">
                <a:solidFill>
                  <a:schemeClr val="bg1"/>
                </a:solidFill>
              </a:rPr>
              <a:t>; also the memoirs of </a:t>
            </a:r>
            <a:r>
              <a:rPr lang="en-GB" dirty="0" err="1" smtClean="0">
                <a:solidFill>
                  <a:schemeClr val="bg1"/>
                </a:solidFill>
              </a:rPr>
              <a:t>Corbulo</a:t>
            </a:r>
            <a:r>
              <a:rPr lang="en-GB" dirty="0" smtClean="0">
                <a:solidFill>
                  <a:schemeClr val="bg1"/>
                </a:solidFill>
              </a:rPr>
              <a:t>, memoirs of Agrippina the Younger, the </a:t>
            </a:r>
            <a:r>
              <a:rPr lang="en-GB" i="1" dirty="0" err="1" smtClean="0">
                <a:solidFill>
                  <a:schemeClr val="bg1"/>
                </a:solidFill>
              </a:rPr>
              <a:t>acta</a:t>
            </a:r>
            <a:r>
              <a:rPr lang="en-GB" i="1" dirty="0" smtClean="0">
                <a:solidFill>
                  <a:schemeClr val="bg1"/>
                </a:solidFill>
              </a:rPr>
              <a:t> </a:t>
            </a:r>
            <a:r>
              <a:rPr lang="en-GB" i="1" dirty="0" err="1" smtClean="0">
                <a:solidFill>
                  <a:schemeClr val="bg1"/>
                </a:solidFill>
              </a:rPr>
              <a:t>senatus</a:t>
            </a:r>
            <a:r>
              <a:rPr lang="en-GB" dirty="0" smtClean="0">
                <a:solidFill>
                  <a:schemeClr val="bg1"/>
                </a:solidFill>
              </a:rPr>
              <a:t>, </a:t>
            </a:r>
            <a:r>
              <a:rPr lang="en-GB" dirty="0">
                <a:solidFill>
                  <a:schemeClr val="bg1"/>
                </a:solidFill>
              </a:rPr>
              <a:t>and the testimony of </a:t>
            </a:r>
            <a:r>
              <a:rPr lang="en-GB" dirty="0" smtClean="0">
                <a:solidFill>
                  <a:schemeClr val="bg1"/>
                </a:solidFill>
              </a:rPr>
              <a:t>those in living memory of the end of the Julio-Claudians (e.g. </a:t>
            </a:r>
            <a:r>
              <a:rPr lang="en-GB" dirty="0" smtClean="0">
                <a:solidFill>
                  <a:schemeClr val="bg1"/>
                </a:solidFill>
              </a:rPr>
              <a:t>those that</a:t>
            </a:r>
            <a:r>
              <a:rPr lang="en-GB" dirty="0" smtClean="0">
                <a:solidFill>
                  <a:schemeClr val="bg1"/>
                </a:solidFill>
              </a:rPr>
              <a:t> </a:t>
            </a:r>
            <a:r>
              <a:rPr lang="en-GB" dirty="0">
                <a:solidFill>
                  <a:schemeClr val="bg1"/>
                </a:solidFill>
              </a:rPr>
              <a:t>survived the </a:t>
            </a:r>
            <a:r>
              <a:rPr lang="en-GB" dirty="0" err="1">
                <a:solidFill>
                  <a:schemeClr val="bg1"/>
                </a:solidFill>
              </a:rPr>
              <a:t>Pisonian</a:t>
            </a:r>
            <a:r>
              <a:rPr lang="en-GB" dirty="0">
                <a:solidFill>
                  <a:schemeClr val="bg1"/>
                </a:solidFill>
              </a:rPr>
              <a:t> </a:t>
            </a:r>
            <a:r>
              <a:rPr lang="en-GB" dirty="0" smtClean="0">
                <a:solidFill>
                  <a:schemeClr val="bg1"/>
                </a:solidFill>
              </a:rPr>
              <a:t>conspiracy). </a:t>
            </a:r>
            <a:endParaRPr lang="en-GB" dirty="0" smtClean="0">
              <a:solidFill>
                <a:schemeClr val="bg1"/>
              </a:solidFill>
            </a:endParaRPr>
          </a:p>
          <a:p>
            <a:endParaRPr lang="en-GB" sz="600" dirty="0">
              <a:solidFill>
                <a:schemeClr val="bg1"/>
              </a:solidFill>
            </a:endParaRPr>
          </a:p>
          <a:p>
            <a:r>
              <a:rPr lang="en-GB" dirty="0" smtClean="0">
                <a:solidFill>
                  <a:schemeClr val="bg1"/>
                </a:solidFill>
              </a:rPr>
              <a:t>Tacitus</a:t>
            </a:r>
            <a:r>
              <a:rPr lang="en-GB" dirty="0">
                <a:solidFill>
                  <a:schemeClr val="bg1"/>
                </a:solidFill>
              </a:rPr>
              <a:t>, Suetonius and </a:t>
            </a:r>
            <a:r>
              <a:rPr lang="en-GB" dirty="0" err="1">
                <a:solidFill>
                  <a:schemeClr val="bg1"/>
                </a:solidFill>
              </a:rPr>
              <a:t>Dio</a:t>
            </a:r>
            <a:r>
              <a:rPr lang="en-GB" dirty="0">
                <a:solidFill>
                  <a:schemeClr val="bg1"/>
                </a:solidFill>
              </a:rPr>
              <a:t> </a:t>
            </a:r>
            <a:r>
              <a:rPr lang="en-GB" dirty="0" smtClean="0">
                <a:solidFill>
                  <a:schemeClr val="bg1"/>
                </a:solidFill>
              </a:rPr>
              <a:t>most likely using these earlier sources, rather than being mutually dependent upon each other. </a:t>
            </a:r>
          </a:p>
          <a:p>
            <a:endParaRPr lang="en-GB" sz="600" dirty="0">
              <a:solidFill>
                <a:schemeClr val="bg1"/>
              </a:solidFill>
            </a:endParaRPr>
          </a:p>
          <a:p>
            <a:r>
              <a:rPr lang="en-GB" dirty="0" smtClean="0">
                <a:solidFill>
                  <a:schemeClr val="bg1"/>
                </a:solidFill>
              </a:rPr>
              <a:t>“The </a:t>
            </a:r>
            <a:r>
              <a:rPr lang="en-GB" dirty="0">
                <a:solidFill>
                  <a:schemeClr val="bg1"/>
                </a:solidFill>
              </a:rPr>
              <a:t>1st book is the Preface of the Work, dedicated to Titus Vespasian Caesar.” – </a:t>
            </a:r>
            <a:r>
              <a:rPr lang="en-GB" b="1" dirty="0">
                <a:solidFill>
                  <a:schemeClr val="bg1"/>
                </a:solidFill>
              </a:rPr>
              <a:t>Pliny </a:t>
            </a:r>
            <a:r>
              <a:rPr lang="en-GB" b="1" i="1" dirty="0">
                <a:solidFill>
                  <a:schemeClr val="bg1"/>
                </a:solidFill>
              </a:rPr>
              <a:t>NH</a:t>
            </a:r>
            <a:r>
              <a:rPr lang="en-GB" b="1" dirty="0">
                <a:solidFill>
                  <a:schemeClr val="bg1"/>
                </a:solidFill>
              </a:rPr>
              <a:t> preface</a:t>
            </a:r>
            <a:r>
              <a:rPr lang="en-GB" dirty="0">
                <a:solidFill>
                  <a:schemeClr val="bg1"/>
                </a:solidFill>
              </a:rPr>
              <a:t>. </a:t>
            </a:r>
          </a:p>
          <a:p>
            <a:endParaRPr lang="en-GB" dirty="0"/>
          </a:p>
          <a:p>
            <a:endParaRPr lang="en-GB" dirty="0"/>
          </a:p>
          <a:p>
            <a:endParaRPr lang="en-GB" dirty="0"/>
          </a:p>
        </p:txBody>
      </p:sp>
      <p:sp>
        <p:nvSpPr>
          <p:cNvPr id="5" name="Flowchart: Process 4"/>
          <p:cNvSpPr/>
          <p:nvPr/>
        </p:nvSpPr>
        <p:spPr>
          <a:xfrm>
            <a:off x="746975" y="1609859"/>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Flowchart: Process 8"/>
          <p:cNvSpPr/>
          <p:nvPr/>
        </p:nvSpPr>
        <p:spPr>
          <a:xfrm>
            <a:off x="3500907" y="1609857"/>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Flowchart: Process 9"/>
          <p:cNvSpPr/>
          <p:nvPr/>
        </p:nvSpPr>
        <p:spPr>
          <a:xfrm>
            <a:off x="6450170" y="1609858"/>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Flowchart: Process 10"/>
          <p:cNvSpPr/>
          <p:nvPr/>
        </p:nvSpPr>
        <p:spPr>
          <a:xfrm>
            <a:off x="2225899" y="2689361"/>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Flowchart: Process 11"/>
          <p:cNvSpPr/>
          <p:nvPr/>
        </p:nvSpPr>
        <p:spPr>
          <a:xfrm>
            <a:off x="4775917" y="2671834"/>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Flowchart: Process 12"/>
          <p:cNvSpPr/>
          <p:nvPr/>
        </p:nvSpPr>
        <p:spPr>
          <a:xfrm>
            <a:off x="3500907" y="3801588"/>
            <a:ext cx="1674253" cy="914399"/>
          </a:xfrm>
          <a:prstGeom prst="flowChart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59863" y="1609857"/>
            <a:ext cx="1726089" cy="923330"/>
          </a:xfrm>
          <a:prstGeom prst="rect">
            <a:avLst/>
          </a:prstGeom>
        </p:spPr>
        <p:txBody>
          <a:bodyPr wrap="square">
            <a:spAutoFit/>
          </a:bodyPr>
          <a:lstStyle/>
          <a:p>
            <a:r>
              <a:rPr lang="en-GB" dirty="0" err="1"/>
              <a:t>Cluvius</a:t>
            </a:r>
            <a:r>
              <a:rPr lang="en-GB" dirty="0"/>
              <a:t> </a:t>
            </a:r>
            <a:r>
              <a:rPr lang="en-GB" dirty="0" smtClean="0"/>
              <a:t>Rufus, connection to Nero’s circle</a:t>
            </a:r>
            <a:endParaRPr lang="en-GB" dirty="0"/>
          </a:p>
        </p:txBody>
      </p:sp>
      <p:sp>
        <p:nvSpPr>
          <p:cNvPr id="15" name="Rectangle 14"/>
          <p:cNvSpPr/>
          <p:nvPr/>
        </p:nvSpPr>
        <p:spPr>
          <a:xfrm>
            <a:off x="6460902" y="1663836"/>
            <a:ext cx="1768698" cy="1200329"/>
          </a:xfrm>
          <a:prstGeom prst="rect">
            <a:avLst/>
          </a:prstGeom>
        </p:spPr>
        <p:txBody>
          <a:bodyPr wrap="square">
            <a:spAutoFit/>
          </a:bodyPr>
          <a:lstStyle/>
          <a:p>
            <a:r>
              <a:rPr lang="en-GB" dirty="0"/>
              <a:t>Pliny the </a:t>
            </a:r>
            <a:r>
              <a:rPr lang="en-GB" dirty="0" smtClean="0"/>
              <a:t>Elder, part of </a:t>
            </a:r>
            <a:r>
              <a:rPr lang="en-GB" dirty="0" err="1" smtClean="0"/>
              <a:t>Flavian</a:t>
            </a:r>
            <a:r>
              <a:rPr lang="en-GB" dirty="0" smtClean="0"/>
              <a:t> court</a:t>
            </a:r>
          </a:p>
          <a:p>
            <a:endParaRPr lang="en-GB" dirty="0"/>
          </a:p>
        </p:txBody>
      </p:sp>
      <p:sp>
        <p:nvSpPr>
          <p:cNvPr id="16" name="Rectangle 15"/>
          <p:cNvSpPr/>
          <p:nvPr/>
        </p:nvSpPr>
        <p:spPr>
          <a:xfrm>
            <a:off x="3436183" y="1636264"/>
            <a:ext cx="1857034" cy="646331"/>
          </a:xfrm>
          <a:prstGeom prst="rect">
            <a:avLst/>
          </a:prstGeom>
        </p:spPr>
        <p:txBody>
          <a:bodyPr wrap="square">
            <a:spAutoFit/>
          </a:bodyPr>
          <a:lstStyle/>
          <a:p>
            <a:r>
              <a:rPr lang="en-GB" dirty="0" err="1"/>
              <a:t>Fabius</a:t>
            </a:r>
            <a:r>
              <a:rPr lang="en-GB" dirty="0"/>
              <a:t> </a:t>
            </a:r>
            <a:r>
              <a:rPr lang="en-GB" dirty="0" err="1" smtClean="0"/>
              <a:t>Rusticus</a:t>
            </a:r>
            <a:r>
              <a:rPr lang="en-GB" dirty="0" smtClean="0"/>
              <a:t>, friend of Seneca</a:t>
            </a:r>
            <a:endParaRPr lang="en-GB" dirty="0"/>
          </a:p>
        </p:txBody>
      </p:sp>
      <p:sp>
        <p:nvSpPr>
          <p:cNvPr id="17" name="Rectangle 16"/>
          <p:cNvSpPr/>
          <p:nvPr/>
        </p:nvSpPr>
        <p:spPr>
          <a:xfrm>
            <a:off x="2225899" y="2729226"/>
            <a:ext cx="1818067" cy="923330"/>
          </a:xfrm>
          <a:prstGeom prst="rect">
            <a:avLst/>
          </a:prstGeom>
        </p:spPr>
        <p:txBody>
          <a:bodyPr wrap="square">
            <a:spAutoFit/>
          </a:bodyPr>
          <a:lstStyle/>
          <a:p>
            <a:r>
              <a:rPr lang="en-GB" dirty="0" smtClean="0"/>
              <a:t>Tacitus, </a:t>
            </a:r>
            <a:r>
              <a:rPr lang="en-GB" i="1" dirty="0" smtClean="0"/>
              <a:t>Annals</a:t>
            </a:r>
            <a:r>
              <a:rPr lang="en-GB" dirty="0" smtClean="0"/>
              <a:t>  - c. late AD 110s to early 120s ?</a:t>
            </a:r>
            <a:endParaRPr lang="en-GB" dirty="0"/>
          </a:p>
        </p:txBody>
      </p:sp>
      <p:sp>
        <p:nvSpPr>
          <p:cNvPr id="18" name="Rectangle 17"/>
          <p:cNvSpPr/>
          <p:nvPr/>
        </p:nvSpPr>
        <p:spPr>
          <a:xfrm>
            <a:off x="4775917" y="2641250"/>
            <a:ext cx="1792308" cy="923330"/>
          </a:xfrm>
          <a:prstGeom prst="rect">
            <a:avLst/>
          </a:prstGeom>
        </p:spPr>
        <p:txBody>
          <a:bodyPr wrap="square">
            <a:spAutoFit/>
          </a:bodyPr>
          <a:lstStyle/>
          <a:p>
            <a:r>
              <a:rPr lang="en-GB" dirty="0" smtClean="0"/>
              <a:t>Suetonius </a:t>
            </a:r>
            <a:r>
              <a:rPr lang="en-GB" i="1" dirty="0" smtClean="0"/>
              <a:t> </a:t>
            </a:r>
            <a:r>
              <a:rPr lang="en-GB" dirty="0" smtClean="0"/>
              <a:t>c.</a:t>
            </a:r>
            <a:r>
              <a:rPr lang="en-GB" i="1" dirty="0" smtClean="0"/>
              <a:t> </a:t>
            </a:r>
            <a:r>
              <a:rPr lang="en-GB" dirty="0" err="1" smtClean="0"/>
              <a:t>Hadrianic</a:t>
            </a:r>
            <a:r>
              <a:rPr lang="en-GB" dirty="0" smtClean="0"/>
              <a:t> period</a:t>
            </a:r>
            <a:endParaRPr lang="en-GB" dirty="0"/>
          </a:p>
        </p:txBody>
      </p:sp>
      <p:sp>
        <p:nvSpPr>
          <p:cNvPr id="19" name="Rectangle 18"/>
          <p:cNvSpPr/>
          <p:nvPr/>
        </p:nvSpPr>
        <p:spPr>
          <a:xfrm>
            <a:off x="3500907" y="3835476"/>
            <a:ext cx="1792310" cy="923330"/>
          </a:xfrm>
          <a:prstGeom prst="rect">
            <a:avLst/>
          </a:prstGeom>
        </p:spPr>
        <p:txBody>
          <a:bodyPr wrap="square">
            <a:spAutoFit/>
          </a:bodyPr>
          <a:lstStyle/>
          <a:p>
            <a:r>
              <a:rPr lang="en-GB" dirty="0" smtClean="0"/>
              <a:t>Cassius </a:t>
            </a:r>
            <a:r>
              <a:rPr lang="en-GB" dirty="0" err="1" smtClean="0"/>
              <a:t>Dio</a:t>
            </a:r>
            <a:r>
              <a:rPr lang="en-GB" dirty="0" smtClean="0"/>
              <a:t>, writing in </a:t>
            </a:r>
            <a:r>
              <a:rPr lang="en-GB" dirty="0" err="1" smtClean="0"/>
              <a:t>Severan</a:t>
            </a:r>
            <a:r>
              <a:rPr lang="en-GB" dirty="0" smtClean="0"/>
              <a:t> period</a:t>
            </a:r>
            <a:endParaRPr lang="en-GB" dirty="0"/>
          </a:p>
        </p:txBody>
      </p:sp>
      <p:sp>
        <p:nvSpPr>
          <p:cNvPr id="20" name="Right Arrow 19"/>
          <p:cNvSpPr/>
          <p:nvPr/>
        </p:nvSpPr>
        <p:spPr>
          <a:xfrm rot="14117129">
            <a:off x="1850377" y="2583853"/>
            <a:ext cx="438051" cy="29074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ight Arrow 21"/>
          <p:cNvSpPr/>
          <p:nvPr/>
        </p:nvSpPr>
        <p:spPr>
          <a:xfrm rot="17894251">
            <a:off x="3756375" y="2441505"/>
            <a:ext cx="438051" cy="29074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ight Arrow 22"/>
          <p:cNvSpPr/>
          <p:nvPr/>
        </p:nvSpPr>
        <p:spPr>
          <a:xfrm rot="20338293">
            <a:off x="3861349" y="2362264"/>
            <a:ext cx="2651036" cy="205074"/>
          </a:xfrm>
          <a:prstGeom prst="rightArrow">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Bent-Up Arrow 27"/>
          <p:cNvSpPr/>
          <p:nvPr/>
        </p:nvSpPr>
        <p:spPr>
          <a:xfrm>
            <a:off x="6471635" y="2586877"/>
            <a:ext cx="547351" cy="559686"/>
          </a:xfrm>
          <a:prstGeom prst="bentUp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Bent-Up Arrow 28"/>
          <p:cNvSpPr/>
          <p:nvPr/>
        </p:nvSpPr>
        <p:spPr>
          <a:xfrm>
            <a:off x="5305895" y="2641250"/>
            <a:ext cx="2704763" cy="1804343"/>
          </a:xfrm>
          <a:prstGeom prst="bentUpArrow">
            <a:avLst>
              <a:gd name="adj1" fmla="val 11433"/>
              <a:gd name="adj2" fmla="val 12906"/>
              <a:gd name="adj3" fmla="val 24866"/>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TextBox 29"/>
          <p:cNvSpPr txBox="1"/>
          <p:nvPr/>
        </p:nvSpPr>
        <p:spPr>
          <a:xfrm>
            <a:off x="6801990" y="3209183"/>
            <a:ext cx="1339403" cy="369332"/>
          </a:xfrm>
          <a:prstGeom prst="rect">
            <a:avLst/>
          </a:prstGeom>
          <a:noFill/>
        </p:spPr>
        <p:txBody>
          <a:bodyPr wrap="square" rtlCol="0">
            <a:spAutoFit/>
          </a:bodyPr>
          <a:lstStyle/>
          <a:p>
            <a:r>
              <a:rPr lang="en-GB" dirty="0" smtClean="0">
                <a:solidFill>
                  <a:schemeClr val="bg1"/>
                </a:solidFill>
              </a:rPr>
              <a:t>Likely</a:t>
            </a:r>
            <a:endParaRPr lang="en-GB" dirty="0">
              <a:solidFill>
                <a:schemeClr val="bg1"/>
              </a:solidFill>
            </a:endParaRPr>
          </a:p>
        </p:txBody>
      </p:sp>
      <p:sp>
        <p:nvSpPr>
          <p:cNvPr id="31" name="Bent-Up Arrow 30"/>
          <p:cNvSpPr/>
          <p:nvPr/>
        </p:nvSpPr>
        <p:spPr>
          <a:xfrm flipH="1">
            <a:off x="783466" y="2641250"/>
            <a:ext cx="2490776" cy="1777647"/>
          </a:xfrm>
          <a:prstGeom prst="bentUpArrow">
            <a:avLst>
              <a:gd name="adj1" fmla="val 11433"/>
              <a:gd name="adj2" fmla="val 12906"/>
              <a:gd name="adj3" fmla="val 24866"/>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a:off x="1085443" y="3835476"/>
            <a:ext cx="1196672" cy="369332"/>
          </a:xfrm>
          <a:prstGeom prst="rect">
            <a:avLst/>
          </a:prstGeom>
          <a:noFill/>
        </p:spPr>
        <p:txBody>
          <a:bodyPr wrap="square" rtlCol="0">
            <a:spAutoFit/>
          </a:bodyPr>
          <a:lstStyle/>
          <a:p>
            <a:r>
              <a:rPr lang="en-GB" dirty="0" smtClean="0">
                <a:solidFill>
                  <a:schemeClr val="bg1"/>
                </a:solidFill>
              </a:rPr>
              <a:t>Possible?</a:t>
            </a:r>
            <a:endParaRPr lang="en-GB" dirty="0">
              <a:solidFill>
                <a:schemeClr val="bg1"/>
              </a:solidFill>
            </a:endParaRPr>
          </a:p>
        </p:txBody>
      </p:sp>
    </p:spTree>
    <p:extLst>
      <p:ext uri="{BB962C8B-B14F-4D97-AF65-F5344CB8AC3E}">
        <p14:creationId xmlns:p14="http://schemas.microsoft.com/office/powerpoint/2010/main" val="41593739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Tacitus’ Presentation of Tiberius</a:t>
            </a:r>
            <a:endParaRPr lang="en-GB" dirty="0">
              <a:solidFill>
                <a:schemeClr val="bg1"/>
              </a:solidFill>
            </a:endParaRPr>
          </a:p>
        </p:txBody>
      </p:sp>
      <p:sp>
        <p:nvSpPr>
          <p:cNvPr id="3" name="Content Placeholder 2"/>
          <p:cNvSpPr>
            <a:spLocks noGrp="1"/>
          </p:cNvSpPr>
          <p:nvPr>
            <p:ph sz="quarter" idx="1"/>
          </p:nvPr>
        </p:nvSpPr>
        <p:spPr>
          <a:xfrm>
            <a:off x="0" y="1527048"/>
            <a:ext cx="8998527" cy="3602565"/>
          </a:xfrm>
        </p:spPr>
        <p:txBody>
          <a:bodyPr>
            <a:normAutofit fontScale="77500" lnSpcReduction="20000"/>
          </a:bodyPr>
          <a:lstStyle/>
          <a:p>
            <a:r>
              <a:rPr lang="en-GB" dirty="0" smtClean="0">
                <a:solidFill>
                  <a:schemeClr val="bg1"/>
                </a:solidFill>
              </a:rPr>
              <a:t>Careful use of rhetoric to create an impression in the reader’s mind without asserting something as fact.</a:t>
            </a:r>
          </a:p>
          <a:p>
            <a:pPr lvl="1"/>
            <a:r>
              <a:rPr lang="en-GB" dirty="0" smtClean="0">
                <a:solidFill>
                  <a:schemeClr val="bg1"/>
                </a:solidFill>
              </a:rPr>
              <a:t>Avoidance of the direct accusation of committing a crime. </a:t>
            </a:r>
          </a:p>
          <a:p>
            <a:pPr lvl="1"/>
            <a:endParaRPr lang="en-GB" sz="500" dirty="0">
              <a:solidFill>
                <a:schemeClr val="bg1"/>
              </a:solidFill>
            </a:endParaRPr>
          </a:p>
          <a:p>
            <a:r>
              <a:rPr lang="en-GB" dirty="0" smtClean="0">
                <a:solidFill>
                  <a:schemeClr val="bg1"/>
                </a:solidFill>
              </a:rPr>
              <a:t>Tacitus willing to ascribe motives – the construction of character (this need not mean that we have to doubt the outline of events). </a:t>
            </a:r>
          </a:p>
          <a:p>
            <a:endParaRPr lang="en-GB" sz="500" dirty="0">
              <a:solidFill>
                <a:schemeClr val="bg1"/>
              </a:solidFill>
            </a:endParaRPr>
          </a:p>
          <a:p>
            <a:r>
              <a:rPr lang="en-GB" dirty="0" smtClean="0">
                <a:solidFill>
                  <a:schemeClr val="bg1"/>
                </a:solidFill>
              </a:rPr>
              <a:t>Positive deeds cancelled out by the implication of hypocrisy. </a:t>
            </a:r>
          </a:p>
          <a:p>
            <a:endParaRPr lang="en-GB" sz="500" dirty="0">
              <a:solidFill>
                <a:schemeClr val="bg1"/>
              </a:solidFill>
            </a:endParaRPr>
          </a:p>
          <a:p>
            <a:r>
              <a:rPr lang="en-GB" dirty="0" smtClean="0">
                <a:solidFill>
                  <a:schemeClr val="bg1"/>
                </a:solidFill>
              </a:rPr>
              <a:t>Use of innuendo, as well as reports of rumours and summaries of popular opinions.</a:t>
            </a:r>
          </a:p>
          <a:p>
            <a:endParaRPr lang="en-GB" sz="500" dirty="0">
              <a:solidFill>
                <a:schemeClr val="bg1"/>
              </a:solidFill>
            </a:endParaRPr>
          </a:p>
          <a:p>
            <a:r>
              <a:rPr lang="en-GB" dirty="0" smtClean="0">
                <a:solidFill>
                  <a:schemeClr val="bg1"/>
                </a:solidFill>
              </a:rPr>
              <a:t>Larger framework of the descent into tyranny by the Julio-Claudian emperors.</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3325091" y="4613564"/>
            <a:ext cx="5514133" cy="2118127"/>
          </a:xfrm>
          <a:prstGeom prst="rect">
            <a:avLst/>
          </a:prstGeom>
        </p:spPr>
      </p:pic>
      <p:sp>
        <p:nvSpPr>
          <p:cNvPr id="5" name="Rectangle 4"/>
          <p:cNvSpPr/>
          <p:nvPr/>
        </p:nvSpPr>
        <p:spPr>
          <a:xfrm>
            <a:off x="680400" y="5701902"/>
            <a:ext cx="2644691" cy="923330"/>
          </a:xfrm>
          <a:prstGeom prst="rect">
            <a:avLst/>
          </a:prstGeom>
        </p:spPr>
        <p:txBody>
          <a:bodyPr wrap="square">
            <a:spAutoFit/>
          </a:bodyPr>
          <a:lstStyle/>
          <a:p>
            <a:r>
              <a:rPr lang="en-GB" dirty="0" err="1">
                <a:solidFill>
                  <a:schemeClr val="bg1"/>
                </a:solidFill>
              </a:rPr>
              <a:t>Henryk</a:t>
            </a:r>
            <a:r>
              <a:rPr lang="en-GB" dirty="0">
                <a:solidFill>
                  <a:schemeClr val="bg1"/>
                </a:solidFill>
              </a:rPr>
              <a:t> </a:t>
            </a:r>
            <a:r>
              <a:rPr lang="en-GB" dirty="0" err="1" smtClean="0">
                <a:solidFill>
                  <a:schemeClr val="bg1"/>
                </a:solidFill>
              </a:rPr>
              <a:t>Siemiradzki</a:t>
            </a:r>
            <a:r>
              <a:rPr lang="en-GB" dirty="0" smtClean="0">
                <a:solidFill>
                  <a:schemeClr val="bg1"/>
                </a:solidFill>
              </a:rPr>
              <a:t> (1881</a:t>
            </a:r>
            <a:r>
              <a:rPr lang="en-GB" dirty="0">
                <a:solidFill>
                  <a:schemeClr val="bg1"/>
                </a:solidFill>
              </a:rPr>
              <a:t>) </a:t>
            </a:r>
            <a:r>
              <a:rPr lang="en-GB" i="1" dirty="0" smtClean="0">
                <a:solidFill>
                  <a:schemeClr val="bg1"/>
                </a:solidFill>
              </a:rPr>
              <a:t>Orgy </a:t>
            </a:r>
            <a:r>
              <a:rPr lang="en-GB" i="1" dirty="0">
                <a:solidFill>
                  <a:schemeClr val="bg1"/>
                </a:solidFill>
              </a:rPr>
              <a:t>of the Times of Tiberius on Capri</a:t>
            </a:r>
          </a:p>
        </p:txBody>
      </p:sp>
    </p:spTree>
    <p:extLst>
      <p:ext uri="{BB962C8B-B14F-4D97-AF65-F5344CB8AC3E}">
        <p14:creationId xmlns:p14="http://schemas.microsoft.com/office/powerpoint/2010/main" val="39768134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Murder of </a:t>
            </a:r>
            <a:r>
              <a:rPr lang="en-GB" b="1" dirty="0" err="1" smtClean="0">
                <a:solidFill>
                  <a:schemeClr val="bg1"/>
                </a:solidFill>
              </a:rPr>
              <a:t>Germanicus</a:t>
            </a:r>
            <a:r>
              <a:rPr lang="en-GB" b="1" dirty="0" smtClean="0">
                <a:solidFill>
                  <a:schemeClr val="bg1"/>
                </a:solidFill>
              </a:rPr>
              <a:t>?</a:t>
            </a:r>
            <a:endParaRPr lang="en-GB" b="1" dirty="0">
              <a:solidFill>
                <a:schemeClr val="bg1"/>
              </a:solidFill>
            </a:endParaRPr>
          </a:p>
        </p:txBody>
      </p:sp>
      <p:sp>
        <p:nvSpPr>
          <p:cNvPr id="3" name="Content Placeholder 2"/>
          <p:cNvSpPr>
            <a:spLocks noGrp="1"/>
          </p:cNvSpPr>
          <p:nvPr>
            <p:ph idx="1"/>
          </p:nvPr>
        </p:nvSpPr>
        <p:spPr>
          <a:xfrm>
            <a:off x="107504" y="1417638"/>
            <a:ext cx="8928992" cy="3340968"/>
          </a:xfrm>
        </p:spPr>
        <p:txBody>
          <a:bodyPr>
            <a:normAutofit/>
          </a:bodyPr>
          <a:lstStyle/>
          <a:p>
            <a:r>
              <a:rPr lang="en-GB" sz="2600" dirty="0" smtClean="0">
                <a:solidFill>
                  <a:schemeClr val="bg1"/>
                </a:solidFill>
              </a:rPr>
              <a:t>AD 17 – receives </a:t>
            </a:r>
            <a:r>
              <a:rPr lang="en-GB" sz="2600" i="1" dirty="0" smtClean="0">
                <a:solidFill>
                  <a:schemeClr val="bg1"/>
                </a:solidFill>
              </a:rPr>
              <a:t>imperium</a:t>
            </a:r>
            <a:r>
              <a:rPr lang="en-GB" sz="2600" dirty="0" smtClean="0">
                <a:solidFill>
                  <a:schemeClr val="bg1"/>
                </a:solidFill>
              </a:rPr>
              <a:t> and sent to handle affairs in the East - AD 19 enters Egypt then returns to Syria. </a:t>
            </a:r>
          </a:p>
          <a:p>
            <a:endParaRPr lang="en-GB" sz="500" dirty="0" smtClean="0">
              <a:solidFill>
                <a:schemeClr val="bg1"/>
              </a:solidFill>
            </a:endParaRPr>
          </a:p>
          <a:p>
            <a:r>
              <a:rPr lang="en-GB" sz="2600" dirty="0" smtClean="0">
                <a:solidFill>
                  <a:schemeClr val="bg1"/>
                </a:solidFill>
              </a:rPr>
              <a:t>Hostility between </a:t>
            </a:r>
            <a:r>
              <a:rPr lang="en-GB" sz="2600" dirty="0" err="1" smtClean="0">
                <a:solidFill>
                  <a:schemeClr val="bg1"/>
                </a:solidFill>
              </a:rPr>
              <a:t>Germanicus</a:t>
            </a:r>
            <a:r>
              <a:rPr lang="en-GB" sz="2600" dirty="0" smtClean="0">
                <a:solidFill>
                  <a:schemeClr val="bg1"/>
                </a:solidFill>
              </a:rPr>
              <a:t> and </a:t>
            </a:r>
            <a:r>
              <a:rPr lang="en-GB" sz="2600" dirty="0" err="1" smtClean="0">
                <a:solidFill>
                  <a:schemeClr val="bg1"/>
                </a:solidFill>
              </a:rPr>
              <a:t>Calpurnius</a:t>
            </a:r>
            <a:r>
              <a:rPr lang="en-GB" sz="2600" dirty="0" smtClean="0">
                <a:solidFill>
                  <a:schemeClr val="bg1"/>
                </a:solidFill>
              </a:rPr>
              <a:t> </a:t>
            </a:r>
            <a:r>
              <a:rPr lang="en-GB" sz="2600" dirty="0" err="1" smtClean="0">
                <a:solidFill>
                  <a:schemeClr val="bg1"/>
                </a:solidFill>
              </a:rPr>
              <a:t>Piso</a:t>
            </a:r>
            <a:r>
              <a:rPr lang="en-GB" sz="2600" dirty="0" smtClean="0">
                <a:solidFill>
                  <a:schemeClr val="bg1"/>
                </a:solidFill>
              </a:rPr>
              <a:t>. </a:t>
            </a:r>
          </a:p>
          <a:p>
            <a:endParaRPr lang="en-GB" sz="500" dirty="0" smtClean="0">
              <a:solidFill>
                <a:schemeClr val="bg1"/>
              </a:solidFill>
            </a:endParaRPr>
          </a:p>
          <a:p>
            <a:r>
              <a:rPr lang="en-GB" sz="2600" dirty="0" smtClean="0">
                <a:solidFill>
                  <a:schemeClr val="bg1"/>
                </a:solidFill>
              </a:rPr>
              <a:t>Tacitus (</a:t>
            </a:r>
            <a:r>
              <a:rPr lang="en-GB" sz="2600" b="1" i="1" dirty="0" smtClean="0">
                <a:solidFill>
                  <a:schemeClr val="bg1"/>
                </a:solidFill>
              </a:rPr>
              <a:t>Ann. </a:t>
            </a:r>
            <a:r>
              <a:rPr lang="en-GB" sz="2600" b="1" dirty="0" smtClean="0">
                <a:solidFill>
                  <a:schemeClr val="bg1"/>
                </a:solidFill>
              </a:rPr>
              <a:t>3.16</a:t>
            </a:r>
            <a:r>
              <a:rPr lang="en-GB" sz="2600" dirty="0" smtClean="0">
                <a:solidFill>
                  <a:schemeClr val="bg1"/>
                </a:solidFill>
              </a:rPr>
              <a:t>) reports rumours of Tiberius’ alleged “orders”.</a:t>
            </a:r>
            <a:endParaRPr lang="en-GB" sz="2600" dirty="0">
              <a:solidFill>
                <a:schemeClr val="bg1"/>
              </a:solidFill>
            </a:endParaRPr>
          </a:p>
        </p:txBody>
      </p:sp>
      <p:sp>
        <p:nvSpPr>
          <p:cNvPr id="4" name="Rectangle 3"/>
          <p:cNvSpPr/>
          <p:nvPr/>
        </p:nvSpPr>
        <p:spPr>
          <a:xfrm>
            <a:off x="6084168" y="5319057"/>
            <a:ext cx="3059832" cy="1477328"/>
          </a:xfrm>
          <a:prstGeom prst="rect">
            <a:avLst/>
          </a:prstGeom>
        </p:spPr>
        <p:txBody>
          <a:bodyPr wrap="square">
            <a:spAutoFit/>
          </a:bodyPr>
          <a:lstStyle/>
          <a:p>
            <a:r>
              <a:rPr lang="en-GB" dirty="0" smtClean="0">
                <a:solidFill>
                  <a:schemeClr val="bg1"/>
                </a:solidFill>
              </a:rPr>
              <a:t>“The cruel virulence of the disease was intensified by the patient's belief that </a:t>
            </a:r>
            <a:r>
              <a:rPr lang="en-GB" dirty="0" err="1" smtClean="0">
                <a:solidFill>
                  <a:schemeClr val="bg1"/>
                </a:solidFill>
              </a:rPr>
              <a:t>Piso</a:t>
            </a:r>
            <a:r>
              <a:rPr lang="en-GB" dirty="0" smtClean="0">
                <a:solidFill>
                  <a:schemeClr val="bg1"/>
                </a:solidFill>
              </a:rPr>
              <a:t> had given him poison…” – </a:t>
            </a:r>
            <a:r>
              <a:rPr lang="en-GB" b="1" dirty="0" err="1" smtClean="0">
                <a:solidFill>
                  <a:schemeClr val="bg1"/>
                </a:solidFill>
              </a:rPr>
              <a:t>Tac</a:t>
            </a:r>
            <a:r>
              <a:rPr lang="en-GB" b="1" dirty="0" smtClean="0">
                <a:solidFill>
                  <a:schemeClr val="bg1"/>
                </a:solidFill>
              </a:rPr>
              <a:t>. </a:t>
            </a:r>
            <a:r>
              <a:rPr lang="en-GB" b="1" i="1" dirty="0" smtClean="0">
                <a:solidFill>
                  <a:schemeClr val="bg1"/>
                </a:solidFill>
              </a:rPr>
              <a:t>Ann. </a:t>
            </a:r>
            <a:r>
              <a:rPr lang="en-GB" b="1" dirty="0" smtClean="0">
                <a:solidFill>
                  <a:schemeClr val="bg1"/>
                </a:solidFill>
              </a:rPr>
              <a:t>2.69</a:t>
            </a:r>
            <a:r>
              <a:rPr lang="en-GB" dirty="0" smtClean="0">
                <a:solidFill>
                  <a:schemeClr val="bg1"/>
                </a:solidFill>
              </a:rPr>
              <a:t>. </a:t>
            </a:r>
            <a:endParaRPr lang="en-GB" dirty="0">
              <a:solidFill>
                <a:schemeClr val="bg1"/>
              </a:solidFill>
            </a:endParaRPr>
          </a:p>
        </p:txBody>
      </p:sp>
      <p:pic>
        <p:nvPicPr>
          <p:cNvPr id="307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b="37513"/>
          <a:stretch/>
        </p:blipFill>
        <p:spPr bwMode="auto">
          <a:xfrm>
            <a:off x="6300192" y="3565504"/>
            <a:ext cx="2103838" cy="1753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Rectangle 4"/>
          <p:cNvSpPr/>
          <p:nvPr/>
        </p:nvSpPr>
        <p:spPr>
          <a:xfrm>
            <a:off x="107504" y="3905384"/>
            <a:ext cx="5976664" cy="2800767"/>
          </a:xfrm>
          <a:prstGeom prst="rect">
            <a:avLst/>
          </a:prstGeom>
        </p:spPr>
        <p:txBody>
          <a:bodyPr wrap="square">
            <a:spAutoFit/>
          </a:bodyPr>
          <a:lstStyle/>
          <a:p>
            <a:r>
              <a:rPr lang="en-GB" sz="2200" dirty="0" smtClean="0">
                <a:solidFill>
                  <a:schemeClr val="bg1"/>
                </a:solidFill>
              </a:rPr>
              <a:t>“His funeral, devoid of ancestral effigies or procession, was distinguished by eulogies and recollections of his virtues. There were those who, considering his personal appearance, his early age, and the circumstances of his death, — to which they added the proximity of the region where he perished, — compared with that of Alexander the Great.” – </a:t>
            </a:r>
            <a:r>
              <a:rPr lang="en-GB" sz="2200" b="1" dirty="0" err="1" smtClean="0">
                <a:solidFill>
                  <a:schemeClr val="bg1"/>
                </a:solidFill>
              </a:rPr>
              <a:t>Tac</a:t>
            </a:r>
            <a:r>
              <a:rPr lang="en-GB" sz="2200" b="1" dirty="0" smtClean="0">
                <a:solidFill>
                  <a:schemeClr val="bg1"/>
                </a:solidFill>
              </a:rPr>
              <a:t>. </a:t>
            </a:r>
            <a:r>
              <a:rPr lang="en-GB" sz="2200" b="1" i="1" dirty="0" smtClean="0">
                <a:solidFill>
                  <a:schemeClr val="bg1"/>
                </a:solidFill>
              </a:rPr>
              <a:t>Ann. </a:t>
            </a:r>
            <a:r>
              <a:rPr lang="en-GB" sz="2200" b="1" dirty="0" smtClean="0">
                <a:solidFill>
                  <a:schemeClr val="bg1"/>
                </a:solidFill>
              </a:rPr>
              <a:t>2.73</a:t>
            </a:r>
            <a:r>
              <a:rPr lang="en-GB" sz="2200" dirty="0" smtClean="0">
                <a:solidFill>
                  <a:schemeClr val="bg1"/>
                </a:solidFill>
              </a:rPr>
              <a:t>. </a:t>
            </a:r>
          </a:p>
        </p:txBody>
      </p:sp>
    </p:spTree>
    <p:extLst>
      <p:ext uri="{BB962C8B-B14F-4D97-AF65-F5344CB8AC3E}">
        <p14:creationId xmlns:p14="http://schemas.microsoft.com/office/powerpoint/2010/main" val="2137075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bg1"/>
                </a:solidFill>
              </a:rPr>
              <a:t>The descent of Tiberius</a:t>
            </a:r>
            <a:endParaRPr lang="en-GB" b="1" dirty="0">
              <a:solidFill>
                <a:schemeClr val="bg1"/>
              </a:solidFill>
            </a:endParaRPr>
          </a:p>
        </p:txBody>
      </p:sp>
      <p:sp>
        <p:nvSpPr>
          <p:cNvPr id="3" name="Content Placeholder 2"/>
          <p:cNvSpPr>
            <a:spLocks noGrp="1"/>
          </p:cNvSpPr>
          <p:nvPr>
            <p:ph idx="1"/>
          </p:nvPr>
        </p:nvSpPr>
        <p:spPr>
          <a:xfrm>
            <a:off x="179512" y="1484784"/>
            <a:ext cx="8784976" cy="5373216"/>
          </a:xfrm>
        </p:spPr>
        <p:txBody>
          <a:bodyPr>
            <a:normAutofit lnSpcReduction="10000"/>
          </a:bodyPr>
          <a:lstStyle/>
          <a:p>
            <a:pPr marL="0" lvl="0" indent="0">
              <a:spcBef>
                <a:spcPts val="0"/>
              </a:spcBef>
              <a:buClrTx/>
              <a:buSzTx/>
              <a:buNone/>
            </a:pPr>
            <a:r>
              <a:rPr lang="en-GB" sz="3000" dirty="0">
                <a:solidFill>
                  <a:prstClr val="black"/>
                </a:solidFill>
                <a:latin typeface="Calibri"/>
              </a:rPr>
              <a:t>“His character, too, had its different stages. While he was a private citizen or holding commands under Augustus, his life was blameless; and so was his reputation. </a:t>
            </a:r>
            <a:r>
              <a:rPr lang="en-GB" sz="3000" b="1" dirty="0">
                <a:solidFill>
                  <a:prstClr val="black"/>
                </a:solidFill>
                <a:latin typeface="Calibri"/>
              </a:rPr>
              <a:t>While </a:t>
            </a:r>
            <a:r>
              <a:rPr lang="en-GB" sz="3000" b="1" dirty="0" err="1">
                <a:solidFill>
                  <a:prstClr val="black"/>
                </a:solidFill>
                <a:latin typeface="Calibri"/>
              </a:rPr>
              <a:t>Germanicus</a:t>
            </a:r>
            <a:r>
              <a:rPr lang="en-GB" sz="3000" b="1" dirty="0">
                <a:solidFill>
                  <a:prstClr val="black"/>
                </a:solidFill>
                <a:latin typeface="Calibri"/>
              </a:rPr>
              <a:t> and Drusus still lived, he concealed his real self, cunningly affecting virtuous qualities</a:t>
            </a:r>
            <a:r>
              <a:rPr lang="en-GB" sz="3000" dirty="0">
                <a:solidFill>
                  <a:prstClr val="black"/>
                </a:solidFill>
                <a:latin typeface="Calibri"/>
              </a:rPr>
              <a:t>. However, until his mother died there was good in Tiberius as well as evil. Again, as long as he favoured (or feared) Sejanus, the cruelty of Tiberius was detested, but his perversions unrevealed. Then fear vanished, and with it shame. Thereafter he expressed only his own personality by unrestrained crime and infamy.” – </a:t>
            </a:r>
            <a:r>
              <a:rPr lang="en-GB" sz="3000" b="1" i="1" dirty="0" smtClean="0">
                <a:solidFill>
                  <a:prstClr val="black"/>
                </a:solidFill>
                <a:latin typeface="Calibri"/>
              </a:rPr>
              <a:t>Annals </a:t>
            </a:r>
            <a:r>
              <a:rPr lang="en-GB" sz="3000" b="1" dirty="0">
                <a:solidFill>
                  <a:prstClr val="black"/>
                </a:solidFill>
                <a:latin typeface="Calibri"/>
              </a:rPr>
              <a:t>6.50</a:t>
            </a:r>
            <a:r>
              <a:rPr lang="en-GB" sz="3000" b="1" i="1" dirty="0">
                <a:solidFill>
                  <a:prstClr val="black"/>
                </a:solidFill>
                <a:latin typeface="Calibri"/>
              </a:rPr>
              <a:t>. </a:t>
            </a:r>
            <a:endParaRPr lang="en-GB" sz="3000" dirty="0">
              <a:solidFill>
                <a:prstClr val="black"/>
              </a:solidFill>
              <a:latin typeface="Calibri"/>
            </a:endParaRPr>
          </a:p>
          <a:p>
            <a:pPr marL="0" indent="0">
              <a:buNone/>
            </a:pPr>
            <a:endParaRPr lang="en-GB" dirty="0"/>
          </a:p>
        </p:txBody>
      </p:sp>
    </p:spTree>
    <p:extLst>
      <p:ext uri="{BB962C8B-B14F-4D97-AF65-F5344CB8AC3E}">
        <p14:creationId xmlns:p14="http://schemas.microsoft.com/office/powerpoint/2010/main" val="1537463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Tacitus</a:t>
            </a:r>
            <a:r>
              <a:rPr lang="en-GB" dirty="0">
                <a:solidFill>
                  <a:schemeClr val="bg1"/>
                </a:solidFill>
              </a:rPr>
              <a:t> </a:t>
            </a:r>
            <a:r>
              <a:rPr lang="en-GB" dirty="0" smtClean="0">
                <a:solidFill>
                  <a:schemeClr val="bg1"/>
                </a:solidFill>
              </a:rPr>
              <a:t>on the Great Fire of AD 64</a:t>
            </a:r>
            <a:r>
              <a:rPr lang="en-GB" dirty="0" smtClean="0">
                <a:solidFill>
                  <a:schemeClr val="bg1"/>
                </a:solidFill>
              </a:rPr>
              <a:t> (</a:t>
            </a:r>
            <a:r>
              <a:rPr lang="en-GB" i="1" dirty="0" smtClean="0">
                <a:solidFill>
                  <a:schemeClr val="bg1"/>
                </a:solidFill>
              </a:rPr>
              <a:t>Annals </a:t>
            </a:r>
            <a:r>
              <a:rPr lang="en-GB" dirty="0" smtClean="0">
                <a:solidFill>
                  <a:schemeClr val="bg1"/>
                </a:solidFill>
              </a:rPr>
              <a:t>15.38-42)</a:t>
            </a:r>
            <a:endParaRPr lang="en-GB" dirty="0">
              <a:solidFill>
                <a:schemeClr val="bg1"/>
              </a:solidFill>
            </a:endParaRPr>
          </a:p>
        </p:txBody>
      </p:sp>
      <p:sp>
        <p:nvSpPr>
          <p:cNvPr id="3" name="Content Placeholder 2"/>
          <p:cNvSpPr>
            <a:spLocks noGrp="1"/>
          </p:cNvSpPr>
          <p:nvPr>
            <p:ph sz="quarter" idx="1"/>
          </p:nvPr>
        </p:nvSpPr>
        <p:spPr>
          <a:xfrm>
            <a:off x="301752" y="1652154"/>
            <a:ext cx="8503920" cy="5205845"/>
          </a:xfrm>
        </p:spPr>
        <p:txBody>
          <a:bodyPr>
            <a:normAutofit fontScale="85000" lnSpcReduction="20000"/>
          </a:bodyPr>
          <a:lstStyle/>
          <a:p>
            <a:pPr marL="0">
              <a:buNone/>
            </a:pPr>
            <a:r>
              <a:rPr lang="en-GB" dirty="0" smtClean="0">
                <a:solidFill>
                  <a:schemeClr val="bg1"/>
                </a:solidFill>
              </a:rPr>
              <a:t>“At this time [AD 64] a disastrous fire occurred. </a:t>
            </a:r>
            <a:r>
              <a:rPr lang="en-GB" b="1" dirty="0" smtClean="0">
                <a:solidFill>
                  <a:schemeClr val="bg1"/>
                </a:solidFill>
              </a:rPr>
              <a:t>Whether it was an accident or due to the treachery of Nero is not known </a:t>
            </a:r>
            <a:r>
              <a:rPr lang="en-GB" dirty="0" smtClean="0">
                <a:solidFill>
                  <a:schemeClr val="bg1"/>
                </a:solidFill>
              </a:rPr>
              <a:t>(since writers have handed down both accounts), but it is clearly the most destructive fire ever to ravage Rome… no one dared to fight the fire, since anyone making an attempt was subjected to repeated threats by many people, others even openly throwing torches about, claiming they had the authority to do so (whether to plunder more freely or because they were induced under orders)… </a:t>
            </a:r>
          </a:p>
          <a:p>
            <a:pPr>
              <a:buNone/>
            </a:pPr>
            <a:endParaRPr lang="en-GB" sz="1300" dirty="0" smtClean="0">
              <a:solidFill>
                <a:schemeClr val="bg1"/>
              </a:solidFill>
            </a:endParaRPr>
          </a:p>
          <a:p>
            <a:pPr marL="0">
              <a:buNone/>
            </a:pPr>
            <a:r>
              <a:rPr lang="en-GB" dirty="0" smtClean="0">
                <a:solidFill>
                  <a:schemeClr val="bg1"/>
                </a:solidFill>
              </a:rPr>
              <a:t>“… the rumour had surfaced that while the city was still on fire he got up on his private stage and sang his poem ‘The Fall of Troy’ noting the correspondences between present calamities and that ancient catastrophe… </a:t>
            </a:r>
            <a:r>
              <a:rPr lang="en-GB" b="1" dirty="0" smtClean="0">
                <a:solidFill>
                  <a:schemeClr val="bg1"/>
                </a:solidFill>
              </a:rPr>
              <a:t>This second blaze aroused more suspicion </a:t>
            </a:r>
            <a:r>
              <a:rPr lang="en-GB" dirty="0" smtClean="0">
                <a:solidFill>
                  <a:schemeClr val="bg1"/>
                </a:solidFill>
              </a:rPr>
              <a:t>because it originated in the </a:t>
            </a:r>
            <a:r>
              <a:rPr lang="en-GB" dirty="0" err="1" smtClean="0">
                <a:solidFill>
                  <a:schemeClr val="bg1"/>
                </a:solidFill>
              </a:rPr>
              <a:t>Aemilian</a:t>
            </a:r>
            <a:r>
              <a:rPr lang="en-GB" dirty="0" smtClean="0">
                <a:solidFill>
                  <a:schemeClr val="bg1"/>
                </a:solidFill>
              </a:rPr>
              <a:t> estates [probably north of the Capitoline] of Nero’s associate, Tigellinus…”</a:t>
            </a:r>
            <a:endParaRPr lang="en-GB" dirty="0">
              <a:solidFill>
                <a:schemeClr val="bg1"/>
              </a:solidFill>
            </a:endParaRPr>
          </a:p>
        </p:txBody>
      </p:sp>
    </p:spTree>
    <p:extLst>
      <p:ext uri="{BB962C8B-B14F-4D97-AF65-F5344CB8AC3E}">
        <p14:creationId xmlns:p14="http://schemas.microsoft.com/office/powerpoint/2010/main" val="272254772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Speech of </a:t>
            </a:r>
            <a:r>
              <a:rPr lang="en-GB" dirty="0" err="1" smtClean="0">
                <a:solidFill>
                  <a:schemeClr val="bg1"/>
                </a:solidFill>
              </a:rPr>
              <a:t>Subrius</a:t>
            </a:r>
            <a:r>
              <a:rPr lang="en-GB" dirty="0" smtClean="0">
                <a:solidFill>
                  <a:schemeClr val="bg1"/>
                </a:solidFill>
              </a:rPr>
              <a:t> </a:t>
            </a:r>
            <a:r>
              <a:rPr lang="en-GB" dirty="0" err="1" smtClean="0">
                <a:solidFill>
                  <a:schemeClr val="bg1"/>
                </a:solidFill>
              </a:rPr>
              <a:t>Flavus</a:t>
            </a:r>
            <a:endParaRPr lang="en-GB" dirty="0">
              <a:solidFill>
                <a:schemeClr val="bg1"/>
              </a:solidFill>
            </a:endParaRPr>
          </a:p>
        </p:txBody>
      </p:sp>
      <p:sp>
        <p:nvSpPr>
          <p:cNvPr id="3" name="Content Placeholder 2"/>
          <p:cNvSpPr>
            <a:spLocks noGrp="1"/>
          </p:cNvSpPr>
          <p:nvPr>
            <p:ph sz="quarter" idx="1"/>
          </p:nvPr>
        </p:nvSpPr>
        <p:spPr>
          <a:xfrm>
            <a:off x="323528" y="1628800"/>
            <a:ext cx="8503920" cy="4998296"/>
          </a:xfrm>
        </p:spPr>
        <p:txBody>
          <a:bodyPr>
            <a:normAutofit/>
          </a:bodyPr>
          <a:lstStyle/>
          <a:p>
            <a:pPr marL="0">
              <a:buNone/>
            </a:pPr>
            <a:r>
              <a:rPr lang="en-GB" sz="3000" dirty="0" smtClean="0">
                <a:solidFill>
                  <a:schemeClr val="bg1"/>
                </a:solidFill>
              </a:rPr>
              <a:t>“Asked by Nero why he had forgotten his military oath, he replied: ‘Because I loathe you! I was as loyal as any of your soldiers as long as you deserved affection. </a:t>
            </a:r>
            <a:r>
              <a:rPr lang="en-GB" sz="3000" b="1" dirty="0" smtClean="0">
                <a:solidFill>
                  <a:schemeClr val="bg1"/>
                </a:solidFill>
              </a:rPr>
              <a:t>I began hating you when you murdered your mother and wife and became charioteer, actor and arsonist!’ </a:t>
            </a:r>
            <a:r>
              <a:rPr lang="en-GB" sz="3000" dirty="0" smtClean="0">
                <a:solidFill>
                  <a:schemeClr val="bg1"/>
                </a:solidFill>
              </a:rPr>
              <a:t>I have given his actual words because they did not acquire the publicity of Seneca’s; yet the soldier’s blunt forceful utterance was equally worth recording.” – </a:t>
            </a:r>
            <a:r>
              <a:rPr lang="en-GB" sz="3000" b="1" dirty="0" smtClean="0">
                <a:solidFill>
                  <a:schemeClr val="bg1"/>
                </a:solidFill>
              </a:rPr>
              <a:t>Tacitus </a:t>
            </a:r>
            <a:r>
              <a:rPr lang="en-GB" sz="3000" b="1" i="1" dirty="0" smtClean="0">
                <a:solidFill>
                  <a:schemeClr val="bg1"/>
                </a:solidFill>
              </a:rPr>
              <a:t>Annals </a:t>
            </a:r>
            <a:r>
              <a:rPr lang="en-GB" sz="3000" b="1" dirty="0" smtClean="0">
                <a:solidFill>
                  <a:schemeClr val="bg1"/>
                </a:solidFill>
              </a:rPr>
              <a:t>15.67. </a:t>
            </a:r>
            <a:endParaRPr lang="en-GB" sz="3000" dirty="0">
              <a:solidFill>
                <a:schemeClr val="bg1"/>
              </a:solidFill>
            </a:endParaRPr>
          </a:p>
        </p:txBody>
      </p:sp>
    </p:spTree>
    <p:extLst>
      <p:ext uri="{BB962C8B-B14F-4D97-AF65-F5344CB8AC3E}">
        <p14:creationId xmlns:p14="http://schemas.microsoft.com/office/powerpoint/2010/main" val="2853798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1143000"/>
          </a:xfrm>
        </p:spPr>
        <p:txBody>
          <a:bodyPr>
            <a:noAutofit/>
          </a:bodyPr>
          <a:lstStyle/>
          <a:p>
            <a:r>
              <a:rPr lang="en-GB" sz="3500" dirty="0" smtClean="0">
                <a:solidFill>
                  <a:schemeClr val="bg1"/>
                </a:solidFill>
              </a:rPr>
              <a:t>Tacitus on the r</a:t>
            </a:r>
            <a:r>
              <a:rPr lang="en-GB" sz="3500" dirty="0" smtClean="0">
                <a:solidFill>
                  <a:schemeClr val="bg1"/>
                </a:solidFill>
              </a:rPr>
              <a:t>eaction </a:t>
            </a:r>
            <a:r>
              <a:rPr lang="en-GB" sz="3500" dirty="0" smtClean="0">
                <a:solidFill>
                  <a:schemeClr val="bg1"/>
                </a:solidFill>
              </a:rPr>
              <a:t>to Nero’s </a:t>
            </a:r>
            <a:r>
              <a:rPr lang="en-GB" sz="3500" dirty="0" smtClean="0">
                <a:solidFill>
                  <a:schemeClr val="bg1"/>
                </a:solidFill>
              </a:rPr>
              <a:t>death</a:t>
            </a:r>
            <a:endParaRPr lang="en-GB" sz="3500" dirty="0">
              <a:solidFill>
                <a:schemeClr val="bg1"/>
              </a:solidFill>
            </a:endParaRPr>
          </a:p>
        </p:txBody>
      </p:sp>
      <p:sp>
        <p:nvSpPr>
          <p:cNvPr id="3" name="Content Placeholder 2"/>
          <p:cNvSpPr>
            <a:spLocks noGrp="1"/>
          </p:cNvSpPr>
          <p:nvPr>
            <p:ph sz="quarter" idx="1"/>
          </p:nvPr>
        </p:nvSpPr>
        <p:spPr>
          <a:xfrm>
            <a:off x="166253" y="1319645"/>
            <a:ext cx="8853055" cy="3564082"/>
          </a:xfrm>
        </p:spPr>
        <p:txBody>
          <a:bodyPr>
            <a:normAutofit/>
          </a:bodyPr>
          <a:lstStyle/>
          <a:p>
            <a:pPr marL="0">
              <a:buNone/>
            </a:pPr>
            <a:r>
              <a:rPr lang="en-GB" dirty="0" smtClean="0">
                <a:solidFill>
                  <a:schemeClr val="bg1"/>
                </a:solidFill>
              </a:rPr>
              <a:t>[some happy senators, and clients attached to prominent houses, but] </a:t>
            </a:r>
            <a:r>
              <a:rPr lang="en-GB" b="1" dirty="0" smtClean="0">
                <a:solidFill>
                  <a:schemeClr val="bg1"/>
                </a:solidFill>
              </a:rPr>
              <a:t>“The base mob, who had grown familiar with the pleasures of the theatre and the circus, the most degraded of slaves, and men who had squandered their property and lived on Nero’s notable bounty, all were miserable</a:t>
            </a:r>
            <a:r>
              <a:rPr lang="en-GB" dirty="0" smtClean="0">
                <a:solidFill>
                  <a:schemeClr val="bg1"/>
                </a:solidFill>
              </a:rPr>
              <a:t>…” – </a:t>
            </a:r>
            <a:r>
              <a:rPr lang="en-GB" b="1" dirty="0" smtClean="0">
                <a:solidFill>
                  <a:schemeClr val="bg1"/>
                </a:solidFill>
              </a:rPr>
              <a:t>Tacitus </a:t>
            </a:r>
            <a:r>
              <a:rPr lang="en-GB" sz="2800" b="1" i="1" dirty="0">
                <a:solidFill>
                  <a:schemeClr val="bg1"/>
                </a:solidFill>
              </a:rPr>
              <a:t>Histories </a:t>
            </a:r>
            <a:r>
              <a:rPr lang="en-GB" b="1" dirty="0" smtClean="0">
                <a:solidFill>
                  <a:schemeClr val="bg1"/>
                </a:solidFill>
              </a:rPr>
              <a:t>1.4</a:t>
            </a:r>
            <a:r>
              <a:rPr lang="en-GB" dirty="0" smtClean="0">
                <a:solidFill>
                  <a:schemeClr val="bg1"/>
                </a:solidFill>
              </a:rPr>
              <a:t>.</a:t>
            </a:r>
            <a:r>
              <a:rPr lang="en-GB" b="1" dirty="0" smtClean="0">
                <a:solidFill>
                  <a:schemeClr val="bg1"/>
                </a:solidFill>
              </a:rPr>
              <a:t> </a:t>
            </a:r>
          </a:p>
          <a:p>
            <a:pPr marL="0">
              <a:buNone/>
            </a:pPr>
            <a:endParaRPr lang="en-GB" sz="500" b="1" dirty="0">
              <a:solidFill>
                <a:schemeClr val="bg1"/>
              </a:solidFill>
            </a:endParaRPr>
          </a:p>
        </p:txBody>
      </p:sp>
      <p:sp>
        <p:nvSpPr>
          <p:cNvPr id="4" name="Content Placeholder 2"/>
          <p:cNvSpPr txBox="1">
            <a:spLocks/>
          </p:cNvSpPr>
          <p:nvPr/>
        </p:nvSpPr>
        <p:spPr>
          <a:xfrm>
            <a:off x="142424" y="4426528"/>
            <a:ext cx="8853055" cy="1953344"/>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300" dirty="0" smtClean="0">
                <a:solidFill>
                  <a:schemeClr val="bg1"/>
                </a:solidFill>
              </a:rPr>
              <a:t>“The troops of the city had long soaked themselves in allegiance to the Caesars, and it was </a:t>
            </a:r>
            <a:r>
              <a:rPr lang="en-GB" sz="2300" b="1" dirty="0" smtClean="0">
                <a:solidFill>
                  <a:schemeClr val="bg1"/>
                </a:solidFill>
              </a:rPr>
              <a:t>more by pressure of intrigue than of their own inclination that they came to desert Nero</a:t>
            </a:r>
            <a:r>
              <a:rPr lang="en-GB" sz="2300" dirty="0" smtClean="0">
                <a:solidFill>
                  <a:schemeClr val="bg1"/>
                </a:solidFill>
              </a:rPr>
              <a:t>. They soon realised that the donation promised in Galba‘s name was not to be paid to them… They had come to love the emperor’s [Nero‘s] vices as much as they had formerly feared their virtues.” - </a:t>
            </a:r>
            <a:r>
              <a:rPr lang="en-GB" sz="2300" b="1" dirty="0" smtClean="0">
                <a:solidFill>
                  <a:schemeClr val="bg1"/>
                </a:solidFill>
              </a:rPr>
              <a:t>1.5. </a:t>
            </a:r>
            <a:endParaRPr lang="en-GB" sz="2300" dirty="0">
              <a:solidFill>
                <a:schemeClr val="bg1"/>
              </a:solidFill>
            </a:endParaRPr>
          </a:p>
        </p:txBody>
      </p:sp>
    </p:spTree>
    <p:extLst>
      <p:ext uri="{BB962C8B-B14F-4D97-AF65-F5344CB8AC3E}">
        <p14:creationId xmlns:p14="http://schemas.microsoft.com/office/powerpoint/2010/main" val="234985583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75</TotalTime>
  <Words>1081</Words>
  <Application>Microsoft Office PowerPoint</Application>
  <PresentationFormat>On-screen Show (4:3)</PresentationFormat>
  <Paragraphs>75</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Book Antiqua</vt:lpstr>
      <vt:lpstr>Calibri</vt:lpstr>
      <vt:lpstr>Lucida Sans</vt:lpstr>
      <vt:lpstr>Wingdings</vt:lpstr>
      <vt:lpstr>Wingdings 2</vt:lpstr>
      <vt:lpstr>Wingdings 3</vt:lpstr>
      <vt:lpstr>Apex</vt:lpstr>
      <vt:lpstr>WRITING HISTORY IN THE ANCIENT WORLD</vt:lpstr>
      <vt:lpstr>Tacitus: background</vt:lpstr>
      <vt:lpstr>Works of Tacitus</vt:lpstr>
      <vt:lpstr>Tacitus on the Julio-Claudian emperors</vt:lpstr>
      <vt:lpstr>Historical Tradition: Tacitus’ Annals</vt:lpstr>
      <vt:lpstr>Tacitus’ Presentation of Tiberius</vt:lpstr>
      <vt:lpstr>Murder of Germanicus?</vt:lpstr>
      <vt:lpstr>The descent of Tiberius</vt:lpstr>
      <vt:lpstr>Tacitus on the Great Fire of AD 64 (Annals 15.38-42)</vt:lpstr>
      <vt:lpstr>Speech of Subrius Flavus</vt:lpstr>
      <vt:lpstr>Tacitus on the reaction to Nero’s death</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WRITING HISTORY IN THE ANCIENT WORLD</dc:title>
  <dc:creator>Matt</dc:creator>
  <cp:lastModifiedBy>Matt</cp:lastModifiedBy>
  <cp:revision>21</cp:revision>
  <dcterms:created xsi:type="dcterms:W3CDTF">2019-05-07T21:23:56Z</dcterms:created>
  <dcterms:modified xsi:type="dcterms:W3CDTF">2019-05-07T22:39:25Z</dcterms:modified>
</cp:coreProperties>
</file>