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media/image12.svg" ContentType="image/svg+xml"/>
  <Override PartName="/ppt/media/image14.svg" ContentType="image/svg+xml"/>
  <Override PartName="/ppt/media/image16.svg" ContentType="image/svg+xml"/>
  <Override PartName="/ppt/media/image18.svg" ContentType="image/svg+xml"/>
  <Override PartName="/ppt/media/image20.svg" ContentType="image/svg+xml"/>
  <Override PartName="/ppt/media/image22.svg" ContentType="image/svg+xml"/>
  <Override PartName="/ppt/media/image24.svg" ContentType="image/svg+xml"/>
  <Override PartName="/ppt/media/image26.svg" ContentType="image/svg+xml"/>
  <Override PartName="/ppt/media/image28.svg" ContentType="image/svg+xml"/>
  <Override PartName="/ppt/media/image5.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3"/>
    <p:sldId id="270" r:id="rId4"/>
    <p:sldId id="257" r:id="rId5"/>
    <p:sldId id="258" r:id="rId6"/>
    <p:sldId id="259" r:id="rId7"/>
    <p:sldId id="260" r:id="rId8"/>
    <p:sldId id="261" r:id="rId9"/>
    <p:sldId id="262" r:id="rId10"/>
    <p:sldId id="263" r:id="rId11"/>
    <p:sldId id="264" r:id="rId12"/>
    <p:sldId id="271" r:id="rId13"/>
    <p:sldId id="265" r:id="rId14"/>
    <p:sldId id="274" r:id="rId15"/>
    <p:sldId id="275" r:id="rId16"/>
    <p:sldId id="276" r:id="rId17"/>
    <p:sldId id="277" r:id="rId18"/>
    <p:sldId id="267" r:id="rId19"/>
    <p:sldId id="268" r:id="rId20"/>
    <p:sldId id="269"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95"/>
    <p:restoredTop sz="94682"/>
  </p:normalViewPr>
  <p:slideViewPr>
    <p:cSldViewPr snapToGrid="0">
      <p:cViewPr varScale="1">
        <p:scale>
          <a:sx n="111" d="100"/>
          <a:sy n="111" d="100"/>
        </p:scale>
        <p:origin x="3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4" Type="http://schemas.openxmlformats.org/officeDocument/2006/relationships/tableStyles" Target="tableStyles.xml"/><Relationship Id="rId23" Type="http://schemas.openxmlformats.org/officeDocument/2006/relationships/viewProps" Target="viewProps.xml"/><Relationship Id="rId22" Type="http://schemas.openxmlformats.org/officeDocument/2006/relationships/presProps" Target="presProps.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_rels/data5.xml.rels><?xml version="1.0" encoding="UTF-8" standalone="yes"?>
<Relationships xmlns="http://schemas.openxmlformats.org/package/2006/relationships"><Relationship Id="rId9" Type="http://schemas.openxmlformats.org/officeDocument/2006/relationships/image" Target="../media/image19.png"/><Relationship Id="rId8" Type="http://schemas.openxmlformats.org/officeDocument/2006/relationships/image" Target="../media/image18.svg"/><Relationship Id="rId7" Type="http://schemas.openxmlformats.org/officeDocument/2006/relationships/image" Target="../media/image17.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 Id="rId3" Type="http://schemas.openxmlformats.org/officeDocument/2006/relationships/image" Target="../media/image13.png"/><Relationship Id="rId2" Type="http://schemas.openxmlformats.org/officeDocument/2006/relationships/image" Target="../media/image12.svg"/><Relationship Id="rId12" Type="http://schemas.openxmlformats.org/officeDocument/2006/relationships/image" Target="../media/image22.svg"/><Relationship Id="rId11" Type="http://schemas.openxmlformats.org/officeDocument/2006/relationships/image" Target="../media/image21.png"/><Relationship Id="rId10" Type="http://schemas.openxmlformats.org/officeDocument/2006/relationships/image" Target="../media/image20.svg"/><Relationship Id="rId1" Type="http://schemas.openxmlformats.org/officeDocument/2006/relationships/image" Target="../media/image11.png"/></Relationships>
</file>

<file path=ppt/diagrams/_rels/data6.xml.rels><?xml version="1.0" encoding="UTF-8" standalone="yes"?>
<Relationships xmlns="http://schemas.openxmlformats.org/package/2006/relationships"><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9" Type="http://schemas.openxmlformats.org/officeDocument/2006/relationships/image" Target="../media/image19.png"/><Relationship Id="rId8" Type="http://schemas.openxmlformats.org/officeDocument/2006/relationships/image" Target="../media/image18.svg"/><Relationship Id="rId7" Type="http://schemas.openxmlformats.org/officeDocument/2006/relationships/image" Target="../media/image17.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 Id="rId3" Type="http://schemas.openxmlformats.org/officeDocument/2006/relationships/image" Target="../media/image13.png"/><Relationship Id="rId2" Type="http://schemas.openxmlformats.org/officeDocument/2006/relationships/image" Target="../media/image12.svg"/><Relationship Id="rId12" Type="http://schemas.openxmlformats.org/officeDocument/2006/relationships/image" Target="../media/image22.svg"/><Relationship Id="rId11" Type="http://schemas.openxmlformats.org/officeDocument/2006/relationships/image" Target="../media/image21.png"/><Relationship Id="rId10" Type="http://schemas.openxmlformats.org/officeDocument/2006/relationships/image" Target="../media/image20.svg"/><Relationship Id="rId1" Type="http://schemas.openxmlformats.org/officeDocument/2006/relationships/image" Target="../media/image11.png"/></Relationships>
</file>

<file path=ppt/diagrams/_rels/drawing6.xml.rels><?xml version="1.0" encoding="UTF-8" standalone="yes"?>
<Relationships xmlns="http://schemas.openxmlformats.org/package/2006/relationships"><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04458E5-B1D4-48E1-8877-5A8D0C190374}" type="doc">
      <dgm:prSet loTypeId="urn:microsoft.com/office/officeart/2005/8/layout/process5" loCatId="process" qsTypeId="urn:microsoft.com/office/officeart/2005/8/quickstyle/simple2" qsCatId="simple" csTypeId="urn:microsoft.com/office/officeart/2005/8/colors/colorful5" csCatId="colorful"/>
      <dgm:spPr/>
      <dgm:t>
        <a:bodyPr/>
        <a:lstStyle/>
        <a:p>
          <a:endParaRPr lang="en-US"/>
        </a:p>
      </dgm:t>
    </dgm:pt>
    <dgm:pt modelId="{F6BB9027-A320-4C43-A866-F3A9E1C42588}">
      <dgm:prSet/>
      <dgm:spPr/>
      <dgm:t>
        <a:bodyPr/>
        <a:lstStyle/>
        <a:p>
          <a:r>
            <a:rPr lang="en-US"/>
            <a:t>Business Idea</a:t>
          </a:r>
        </a:p>
      </dgm:t>
    </dgm:pt>
    <dgm:pt modelId="{D044BDC5-954C-46CC-B0DF-5E3AADEBDCDB}" cxnId="{75914674-454C-4EE1-9695-0BB9E25F93D8}" type="parTrans">
      <dgm:prSet/>
      <dgm:spPr/>
      <dgm:t>
        <a:bodyPr/>
        <a:lstStyle/>
        <a:p>
          <a:endParaRPr lang="en-US" sz="900"/>
        </a:p>
      </dgm:t>
    </dgm:pt>
    <dgm:pt modelId="{94C20F4A-940D-496E-95A9-4C877739E513}" cxnId="{75914674-454C-4EE1-9695-0BB9E25F93D8}" type="sibTrans">
      <dgm:prSet/>
      <dgm:spPr/>
      <dgm:t>
        <a:bodyPr/>
        <a:lstStyle/>
        <a:p>
          <a:endParaRPr lang="en-US"/>
        </a:p>
      </dgm:t>
    </dgm:pt>
    <dgm:pt modelId="{42B556C5-D496-410B-B1D8-48F5F0E5B486}">
      <dgm:prSet/>
      <dgm:spPr/>
      <dgm:t>
        <a:bodyPr/>
        <a:lstStyle/>
        <a:p>
          <a:r>
            <a:rPr lang="en-US"/>
            <a:t>What makes us different</a:t>
          </a:r>
        </a:p>
      </dgm:t>
    </dgm:pt>
    <dgm:pt modelId="{7724BAD7-44C9-4E0E-B10A-209D81F60036}" cxnId="{696B3A99-2C31-4E59-B9BF-A2F4C233C01A}" type="parTrans">
      <dgm:prSet/>
      <dgm:spPr/>
      <dgm:t>
        <a:bodyPr/>
        <a:lstStyle/>
        <a:p>
          <a:endParaRPr lang="en-US" sz="900"/>
        </a:p>
      </dgm:t>
    </dgm:pt>
    <dgm:pt modelId="{5C3DDC69-48B6-4C92-93EE-F863512ACFAE}" cxnId="{696B3A99-2C31-4E59-B9BF-A2F4C233C01A}" type="sibTrans">
      <dgm:prSet/>
      <dgm:spPr/>
      <dgm:t>
        <a:bodyPr/>
        <a:lstStyle/>
        <a:p>
          <a:endParaRPr lang="en-US"/>
        </a:p>
      </dgm:t>
    </dgm:pt>
    <dgm:pt modelId="{A78BB785-89DF-479E-A0CC-7BD6A6C3761B}">
      <dgm:prSet/>
      <dgm:spPr/>
      <dgm:t>
        <a:bodyPr/>
        <a:lstStyle/>
        <a:p>
          <a:r>
            <a:rPr lang="en-US"/>
            <a:t>Target customers</a:t>
          </a:r>
        </a:p>
      </dgm:t>
    </dgm:pt>
    <dgm:pt modelId="{8869FDFE-12D1-40FE-8DB3-83A4165352F0}" cxnId="{96D95D3D-DC9F-47FE-B2F7-B0A00C844F4B}" type="parTrans">
      <dgm:prSet/>
      <dgm:spPr/>
      <dgm:t>
        <a:bodyPr/>
        <a:lstStyle/>
        <a:p>
          <a:endParaRPr lang="en-US" sz="900"/>
        </a:p>
      </dgm:t>
    </dgm:pt>
    <dgm:pt modelId="{D2B66455-57FA-4783-AAFE-8B8B43BAC006}" cxnId="{96D95D3D-DC9F-47FE-B2F7-B0A00C844F4B}" type="sibTrans">
      <dgm:prSet/>
      <dgm:spPr/>
      <dgm:t>
        <a:bodyPr/>
        <a:lstStyle/>
        <a:p>
          <a:endParaRPr lang="en-US"/>
        </a:p>
      </dgm:t>
    </dgm:pt>
    <dgm:pt modelId="{76907380-0C8C-4980-8F18-555DB3C73393}">
      <dgm:prSet/>
      <dgm:spPr/>
      <dgm:t>
        <a:bodyPr/>
        <a:lstStyle/>
        <a:p>
          <a:r>
            <a:rPr lang="en-US"/>
            <a:t>PESTEL analysis</a:t>
          </a:r>
        </a:p>
      </dgm:t>
    </dgm:pt>
    <dgm:pt modelId="{C3CF2387-3744-4001-9073-8D72C782E9A2}" cxnId="{466FECD5-979D-4270-9180-1A64F9AB181D}" type="parTrans">
      <dgm:prSet/>
      <dgm:spPr/>
      <dgm:t>
        <a:bodyPr/>
        <a:lstStyle/>
        <a:p>
          <a:endParaRPr lang="en-US" sz="900"/>
        </a:p>
      </dgm:t>
    </dgm:pt>
    <dgm:pt modelId="{FC11155C-3625-473A-9883-4469777177E8}" cxnId="{466FECD5-979D-4270-9180-1A64F9AB181D}" type="sibTrans">
      <dgm:prSet/>
      <dgm:spPr/>
      <dgm:t>
        <a:bodyPr/>
        <a:lstStyle/>
        <a:p>
          <a:endParaRPr lang="en-US"/>
        </a:p>
      </dgm:t>
    </dgm:pt>
    <dgm:pt modelId="{B1A0A3FF-B5F9-46EB-9127-AE828BEE0828}">
      <dgm:prSet/>
      <dgm:spPr/>
      <dgm:t>
        <a:bodyPr/>
        <a:lstStyle/>
        <a:p>
          <a:r>
            <a:rPr lang="en-US"/>
            <a:t>Marketing strategy</a:t>
          </a:r>
        </a:p>
      </dgm:t>
    </dgm:pt>
    <dgm:pt modelId="{66B676B8-2674-4382-BD43-09F1C1117EB3}" cxnId="{F6876B74-2E4C-48FE-9D90-92F3EACB3C4C}" type="parTrans">
      <dgm:prSet/>
      <dgm:spPr/>
      <dgm:t>
        <a:bodyPr/>
        <a:lstStyle/>
        <a:p>
          <a:endParaRPr lang="en-US" sz="900"/>
        </a:p>
      </dgm:t>
    </dgm:pt>
    <dgm:pt modelId="{EEC68002-A7B9-4A05-8F07-1D779325C741}" cxnId="{F6876B74-2E4C-48FE-9D90-92F3EACB3C4C}" type="sibTrans">
      <dgm:prSet/>
      <dgm:spPr/>
      <dgm:t>
        <a:bodyPr/>
        <a:lstStyle/>
        <a:p>
          <a:endParaRPr lang="en-US"/>
        </a:p>
      </dgm:t>
    </dgm:pt>
    <dgm:pt modelId="{0B82FE36-2C4E-4952-AAB3-A5EF9D0FBA2A}">
      <dgm:prSet/>
      <dgm:spPr/>
      <dgm:t>
        <a:bodyPr/>
        <a:lstStyle/>
        <a:p>
          <a:r>
            <a:rPr lang="en-US"/>
            <a:t>Marketing mix(4Ps)</a:t>
          </a:r>
        </a:p>
      </dgm:t>
    </dgm:pt>
    <dgm:pt modelId="{341504AE-232C-4724-9AC1-F77C197592D8}" cxnId="{C658FC6E-DF09-4DEC-B9C3-7DB6F1584021}" type="parTrans">
      <dgm:prSet/>
      <dgm:spPr/>
      <dgm:t>
        <a:bodyPr/>
        <a:lstStyle/>
        <a:p>
          <a:endParaRPr lang="en-US" sz="900"/>
        </a:p>
      </dgm:t>
    </dgm:pt>
    <dgm:pt modelId="{D5650D7A-2163-4169-B735-5A97B7C3ACAF}" cxnId="{C658FC6E-DF09-4DEC-B9C3-7DB6F1584021}" type="sibTrans">
      <dgm:prSet/>
      <dgm:spPr/>
      <dgm:t>
        <a:bodyPr/>
        <a:lstStyle/>
        <a:p>
          <a:endParaRPr lang="en-US"/>
        </a:p>
      </dgm:t>
    </dgm:pt>
    <dgm:pt modelId="{69AF3745-DA91-4D11-ACD5-FCDB66C86DF5}">
      <dgm:prSet/>
      <dgm:spPr/>
      <dgm:t>
        <a:bodyPr/>
        <a:lstStyle/>
        <a:p>
          <a:r>
            <a:rPr lang="en-US"/>
            <a:t>Operations and management</a:t>
          </a:r>
        </a:p>
      </dgm:t>
    </dgm:pt>
    <dgm:pt modelId="{6529E748-733F-4B3D-8ED7-E832AD4AE5CE}" cxnId="{050F928B-F3C9-43B5-9EF9-4170A8AF36DF}" type="parTrans">
      <dgm:prSet/>
      <dgm:spPr/>
      <dgm:t>
        <a:bodyPr/>
        <a:lstStyle/>
        <a:p>
          <a:endParaRPr lang="en-US" sz="900"/>
        </a:p>
      </dgm:t>
    </dgm:pt>
    <dgm:pt modelId="{F00CD645-1C5D-4ED6-9783-AB2A7127D41B}" cxnId="{050F928B-F3C9-43B5-9EF9-4170A8AF36DF}" type="sibTrans">
      <dgm:prSet/>
      <dgm:spPr/>
      <dgm:t>
        <a:bodyPr/>
        <a:lstStyle/>
        <a:p>
          <a:endParaRPr lang="en-US"/>
        </a:p>
      </dgm:t>
    </dgm:pt>
    <dgm:pt modelId="{9849E515-2A1A-42B9-87EE-F0AEA1B26EC8}">
      <dgm:prSet/>
      <dgm:spPr/>
      <dgm:t>
        <a:bodyPr/>
        <a:lstStyle/>
        <a:p>
          <a:r>
            <a:rPr lang="en-US"/>
            <a:t>Financial overview</a:t>
          </a:r>
        </a:p>
      </dgm:t>
    </dgm:pt>
    <dgm:pt modelId="{8FEE7DC5-17CA-407E-B403-100250B0D92A}" cxnId="{73EA13D4-1C1A-4908-A13F-4D23302FC9CE}" type="parTrans">
      <dgm:prSet/>
      <dgm:spPr/>
      <dgm:t>
        <a:bodyPr/>
        <a:lstStyle/>
        <a:p>
          <a:endParaRPr lang="en-US" sz="900"/>
        </a:p>
      </dgm:t>
    </dgm:pt>
    <dgm:pt modelId="{DECC8F18-766B-422C-AF16-3CE0983C6F33}" cxnId="{73EA13D4-1C1A-4908-A13F-4D23302FC9CE}" type="sibTrans">
      <dgm:prSet/>
      <dgm:spPr/>
      <dgm:t>
        <a:bodyPr/>
        <a:lstStyle/>
        <a:p>
          <a:endParaRPr lang="en-US"/>
        </a:p>
      </dgm:t>
    </dgm:pt>
    <dgm:pt modelId="{E1369761-1EA0-4317-AE42-D93D3120799F}">
      <dgm:prSet/>
      <dgm:spPr/>
      <dgm:t>
        <a:bodyPr/>
        <a:lstStyle/>
        <a:p>
          <a:r>
            <a:rPr lang="en-US"/>
            <a:t>Costs &amp; cash flow</a:t>
          </a:r>
        </a:p>
      </dgm:t>
    </dgm:pt>
    <dgm:pt modelId="{C9FE4251-CC86-4EB1-86C7-CABECBF6CD4B}" cxnId="{E78DB88F-EE0F-4339-A44E-E1F678CF9A92}" type="parTrans">
      <dgm:prSet/>
      <dgm:spPr/>
      <dgm:t>
        <a:bodyPr/>
        <a:lstStyle/>
        <a:p>
          <a:endParaRPr lang="en-US" sz="900"/>
        </a:p>
      </dgm:t>
    </dgm:pt>
    <dgm:pt modelId="{EA233367-1890-4571-ABBB-E4157B5F971D}" cxnId="{E78DB88F-EE0F-4339-A44E-E1F678CF9A92}" type="sibTrans">
      <dgm:prSet/>
      <dgm:spPr/>
      <dgm:t>
        <a:bodyPr/>
        <a:lstStyle/>
        <a:p>
          <a:endParaRPr lang="en-US"/>
        </a:p>
      </dgm:t>
    </dgm:pt>
    <dgm:pt modelId="{CB6CAE77-0E30-4796-9A9E-A8ABD7F6B974}">
      <dgm:prSet/>
      <dgm:spPr/>
      <dgm:t>
        <a:bodyPr/>
        <a:lstStyle/>
        <a:p>
          <a:r>
            <a:rPr lang="en-US"/>
            <a:t>Breakeven point</a:t>
          </a:r>
        </a:p>
      </dgm:t>
    </dgm:pt>
    <dgm:pt modelId="{D1C6AF05-D357-48BA-B55D-B30374BF71A3}" cxnId="{3FA170FC-281E-4B93-9B3B-AB23D5DDC6AC}" type="parTrans">
      <dgm:prSet/>
      <dgm:spPr/>
      <dgm:t>
        <a:bodyPr/>
        <a:lstStyle/>
        <a:p>
          <a:endParaRPr lang="en-US" sz="900"/>
        </a:p>
      </dgm:t>
    </dgm:pt>
    <dgm:pt modelId="{DA67B921-F5F0-4B4E-A23F-563F922C2781}" cxnId="{3FA170FC-281E-4B93-9B3B-AB23D5DDC6AC}" type="sibTrans">
      <dgm:prSet/>
      <dgm:spPr/>
      <dgm:t>
        <a:bodyPr/>
        <a:lstStyle/>
        <a:p>
          <a:endParaRPr lang="en-US"/>
        </a:p>
      </dgm:t>
    </dgm:pt>
    <dgm:pt modelId="{11624E48-94AE-48AF-B3E1-47DF4CA2AAE9}">
      <dgm:prSet/>
      <dgm:spPr/>
      <dgm:t>
        <a:bodyPr/>
        <a:lstStyle/>
        <a:p>
          <a:r>
            <a:rPr lang="en-US"/>
            <a:t>Goals &amp; growth</a:t>
          </a:r>
        </a:p>
      </dgm:t>
    </dgm:pt>
    <dgm:pt modelId="{1AC4844F-786F-4FB0-A93C-3D95366E052C}" cxnId="{6EC29783-270E-4AD1-8B7D-0A7EE37FB59F}" type="parTrans">
      <dgm:prSet/>
      <dgm:spPr/>
      <dgm:t>
        <a:bodyPr/>
        <a:lstStyle/>
        <a:p>
          <a:endParaRPr lang="en-US" sz="900"/>
        </a:p>
      </dgm:t>
    </dgm:pt>
    <dgm:pt modelId="{779A75E1-1E22-4C49-8EEC-87C60865E9A9}" cxnId="{6EC29783-270E-4AD1-8B7D-0A7EE37FB59F}" type="sibTrans">
      <dgm:prSet/>
      <dgm:spPr/>
      <dgm:t>
        <a:bodyPr/>
        <a:lstStyle/>
        <a:p>
          <a:endParaRPr lang="en-US"/>
        </a:p>
      </dgm:t>
    </dgm:pt>
    <dgm:pt modelId="{3C93B935-54B7-42C8-A560-0141A2BCE24E}">
      <dgm:prSet/>
      <dgm:spPr/>
      <dgm:t>
        <a:bodyPr/>
        <a:lstStyle/>
        <a:p>
          <a:r>
            <a:rPr lang="en-US"/>
            <a:t>Conclusion</a:t>
          </a:r>
        </a:p>
      </dgm:t>
    </dgm:pt>
    <dgm:pt modelId="{0CDCBB6E-704E-4321-BDA1-18C9B6752A10}" cxnId="{51BE2BC1-5B04-453C-8117-CD9324A0262B}" type="parTrans">
      <dgm:prSet/>
      <dgm:spPr/>
      <dgm:t>
        <a:bodyPr/>
        <a:lstStyle/>
        <a:p>
          <a:endParaRPr lang="en-US" sz="900"/>
        </a:p>
      </dgm:t>
    </dgm:pt>
    <dgm:pt modelId="{D480449D-F532-4A39-8BBE-2AD103C8AB7D}" cxnId="{51BE2BC1-5B04-453C-8117-CD9324A0262B}" type="sibTrans">
      <dgm:prSet/>
      <dgm:spPr/>
      <dgm:t>
        <a:bodyPr/>
        <a:lstStyle/>
        <a:p>
          <a:endParaRPr lang="en-US"/>
        </a:p>
      </dgm:t>
    </dgm:pt>
    <dgm:pt modelId="{97B8235A-E734-A14E-A7C4-20BBFD74432A}" type="pres">
      <dgm:prSet presAssocID="{904458E5-B1D4-48E1-8877-5A8D0C190374}" presName="diagram" presStyleCnt="0">
        <dgm:presLayoutVars>
          <dgm:dir/>
          <dgm:resizeHandles val="exact"/>
        </dgm:presLayoutVars>
      </dgm:prSet>
      <dgm:spPr/>
    </dgm:pt>
    <dgm:pt modelId="{E481E102-EB89-B645-BA6F-9AE25E0B3404}" type="pres">
      <dgm:prSet presAssocID="{F6BB9027-A320-4C43-A866-F3A9E1C42588}" presName="node" presStyleLbl="node1" presStyleIdx="0" presStyleCnt="12">
        <dgm:presLayoutVars>
          <dgm:bulletEnabled val="1"/>
        </dgm:presLayoutVars>
      </dgm:prSet>
      <dgm:spPr/>
    </dgm:pt>
    <dgm:pt modelId="{8B5E3483-CA7F-2846-B800-ED66C5972112}" type="pres">
      <dgm:prSet presAssocID="{94C20F4A-940D-496E-95A9-4C877739E513}" presName="sibTrans" presStyleLbl="sibTrans2D1" presStyleIdx="0" presStyleCnt="11"/>
      <dgm:spPr/>
    </dgm:pt>
    <dgm:pt modelId="{A81A79AB-0D56-8140-A991-719C1372AD34}" type="pres">
      <dgm:prSet presAssocID="{94C20F4A-940D-496E-95A9-4C877739E513}" presName="connectorText" presStyleLbl="sibTrans2D1" presStyleIdx="0" presStyleCnt="11"/>
      <dgm:spPr/>
    </dgm:pt>
    <dgm:pt modelId="{38656D72-F75E-C640-A868-88DA690266EE}" type="pres">
      <dgm:prSet presAssocID="{42B556C5-D496-410B-B1D8-48F5F0E5B486}" presName="node" presStyleLbl="node1" presStyleIdx="1" presStyleCnt="12">
        <dgm:presLayoutVars>
          <dgm:bulletEnabled val="1"/>
        </dgm:presLayoutVars>
      </dgm:prSet>
      <dgm:spPr/>
    </dgm:pt>
    <dgm:pt modelId="{41DCBCCF-A0B7-E949-B13F-C0F7A0B3FA0F}" type="pres">
      <dgm:prSet presAssocID="{5C3DDC69-48B6-4C92-93EE-F863512ACFAE}" presName="sibTrans" presStyleLbl="sibTrans2D1" presStyleIdx="1" presStyleCnt="11"/>
      <dgm:spPr/>
    </dgm:pt>
    <dgm:pt modelId="{F32F25A8-7355-9D4C-9F02-02E6B3598AC3}" type="pres">
      <dgm:prSet presAssocID="{5C3DDC69-48B6-4C92-93EE-F863512ACFAE}" presName="connectorText" presStyleLbl="sibTrans2D1" presStyleIdx="1" presStyleCnt="11"/>
      <dgm:spPr/>
    </dgm:pt>
    <dgm:pt modelId="{8F62E0BE-B781-5C4B-B0FE-646E9FBE5817}" type="pres">
      <dgm:prSet presAssocID="{A78BB785-89DF-479E-A0CC-7BD6A6C3761B}" presName="node" presStyleLbl="node1" presStyleIdx="2" presStyleCnt="12">
        <dgm:presLayoutVars>
          <dgm:bulletEnabled val="1"/>
        </dgm:presLayoutVars>
      </dgm:prSet>
      <dgm:spPr/>
    </dgm:pt>
    <dgm:pt modelId="{7F123125-E6AE-1045-BF6E-3ECC65382A47}" type="pres">
      <dgm:prSet presAssocID="{D2B66455-57FA-4783-AAFE-8B8B43BAC006}" presName="sibTrans" presStyleLbl="sibTrans2D1" presStyleIdx="2" presStyleCnt="11"/>
      <dgm:spPr/>
    </dgm:pt>
    <dgm:pt modelId="{8B5B0888-EDE1-AE4F-9F4D-68C65C37FC2E}" type="pres">
      <dgm:prSet presAssocID="{D2B66455-57FA-4783-AAFE-8B8B43BAC006}" presName="connectorText" presStyleLbl="sibTrans2D1" presStyleIdx="2" presStyleCnt="11"/>
      <dgm:spPr/>
    </dgm:pt>
    <dgm:pt modelId="{8E9B5407-3841-4145-A66D-545F4C95E56F}" type="pres">
      <dgm:prSet presAssocID="{76907380-0C8C-4980-8F18-555DB3C73393}" presName="node" presStyleLbl="node1" presStyleIdx="3" presStyleCnt="12">
        <dgm:presLayoutVars>
          <dgm:bulletEnabled val="1"/>
        </dgm:presLayoutVars>
      </dgm:prSet>
      <dgm:spPr/>
    </dgm:pt>
    <dgm:pt modelId="{658BEB5F-B01A-204B-91A0-35D445E2B3F4}" type="pres">
      <dgm:prSet presAssocID="{FC11155C-3625-473A-9883-4469777177E8}" presName="sibTrans" presStyleLbl="sibTrans2D1" presStyleIdx="3" presStyleCnt="11"/>
      <dgm:spPr/>
    </dgm:pt>
    <dgm:pt modelId="{60DDE90C-1BD8-B547-8239-B15434A8AFA0}" type="pres">
      <dgm:prSet presAssocID="{FC11155C-3625-473A-9883-4469777177E8}" presName="connectorText" presStyleLbl="sibTrans2D1" presStyleIdx="3" presStyleCnt="11"/>
      <dgm:spPr/>
    </dgm:pt>
    <dgm:pt modelId="{09F7A141-C9EA-F340-A05A-5936F93FA833}" type="pres">
      <dgm:prSet presAssocID="{B1A0A3FF-B5F9-46EB-9127-AE828BEE0828}" presName="node" presStyleLbl="node1" presStyleIdx="4" presStyleCnt="12">
        <dgm:presLayoutVars>
          <dgm:bulletEnabled val="1"/>
        </dgm:presLayoutVars>
      </dgm:prSet>
      <dgm:spPr/>
    </dgm:pt>
    <dgm:pt modelId="{4E9A6F80-3F1C-0540-92D2-68EACC34F201}" type="pres">
      <dgm:prSet presAssocID="{EEC68002-A7B9-4A05-8F07-1D779325C741}" presName="sibTrans" presStyleLbl="sibTrans2D1" presStyleIdx="4" presStyleCnt="11"/>
      <dgm:spPr/>
    </dgm:pt>
    <dgm:pt modelId="{AF3D6D85-9691-5140-9576-74F55172E2C8}" type="pres">
      <dgm:prSet presAssocID="{EEC68002-A7B9-4A05-8F07-1D779325C741}" presName="connectorText" presStyleLbl="sibTrans2D1" presStyleIdx="4" presStyleCnt="11"/>
      <dgm:spPr/>
    </dgm:pt>
    <dgm:pt modelId="{B4353A70-7F98-B742-B2E7-E3C98BB34510}" type="pres">
      <dgm:prSet presAssocID="{0B82FE36-2C4E-4952-AAB3-A5EF9D0FBA2A}" presName="node" presStyleLbl="node1" presStyleIdx="5" presStyleCnt="12">
        <dgm:presLayoutVars>
          <dgm:bulletEnabled val="1"/>
        </dgm:presLayoutVars>
      </dgm:prSet>
      <dgm:spPr/>
    </dgm:pt>
    <dgm:pt modelId="{7673FB5F-3083-184D-A6E0-4E5847774DB6}" type="pres">
      <dgm:prSet presAssocID="{D5650D7A-2163-4169-B735-5A97B7C3ACAF}" presName="sibTrans" presStyleLbl="sibTrans2D1" presStyleIdx="5" presStyleCnt="11"/>
      <dgm:spPr/>
    </dgm:pt>
    <dgm:pt modelId="{CDF11D06-39EF-D94E-84C9-22EBD1CB5B82}" type="pres">
      <dgm:prSet presAssocID="{D5650D7A-2163-4169-B735-5A97B7C3ACAF}" presName="connectorText" presStyleLbl="sibTrans2D1" presStyleIdx="5" presStyleCnt="11"/>
      <dgm:spPr/>
    </dgm:pt>
    <dgm:pt modelId="{223F1760-1E33-634B-9F69-73574EDE6E0B}" type="pres">
      <dgm:prSet presAssocID="{69AF3745-DA91-4D11-ACD5-FCDB66C86DF5}" presName="node" presStyleLbl="node1" presStyleIdx="6" presStyleCnt="12">
        <dgm:presLayoutVars>
          <dgm:bulletEnabled val="1"/>
        </dgm:presLayoutVars>
      </dgm:prSet>
      <dgm:spPr/>
    </dgm:pt>
    <dgm:pt modelId="{C9CD0427-2EE3-8849-B6D2-40DEB8FA9004}" type="pres">
      <dgm:prSet presAssocID="{F00CD645-1C5D-4ED6-9783-AB2A7127D41B}" presName="sibTrans" presStyleLbl="sibTrans2D1" presStyleIdx="6" presStyleCnt="11"/>
      <dgm:spPr/>
    </dgm:pt>
    <dgm:pt modelId="{000BD032-B70A-3B45-BE14-F3EF61117F3F}" type="pres">
      <dgm:prSet presAssocID="{F00CD645-1C5D-4ED6-9783-AB2A7127D41B}" presName="connectorText" presStyleLbl="sibTrans2D1" presStyleIdx="6" presStyleCnt="11"/>
      <dgm:spPr/>
    </dgm:pt>
    <dgm:pt modelId="{5B8572EF-31AD-BE4A-9728-E2E3CD9D1E3B}" type="pres">
      <dgm:prSet presAssocID="{9849E515-2A1A-42B9-87EE-F0AEA1B26EC8}" presName="node" presStyleLbl="node1" presStyleIdx="7" presStyleCnt="12">
        <dgm:presLayoutVars>
          <dgm:bulletEnabled val="1"/>
        </dgm:presLayoutVars>
      </dgm:prSet>
      <dgm:spPr/>
    </dgm:pt>
    <dgm:pt modelId="{50176B5A-1F3A-5445-837D-AF5F888114B2}" type="pres">
      <dgm:prSet presAssocID="{DECC8F18-766B-422C-AF16-3CE0983C6F33}" presName="sibTrans" presStyleLbl="sibTrans2D1" presStyleIdx="7" presStyleCnt="11"/>
      <dgm:spPr/>
    </dgm:pt>
    <dgm:pt modelId="{0A8BE1C1-2941-344D-92FE-24F1F7DEE41D}" type="pres">
      <dgm:prSet presAssocID="{DECC8F18-766B-422C-AF16-3CE0983C6F33}" presName="connectorText" presStyleLbl="sibTrans2D1" presStyleIdx="7" presStyleCnt="11"/>
      <dgm:spPr/>
    </dgm:pt>
    <dgm:pt modelId="{A1247A27-47E3-C749-B196-E1364CB64705}" type="pres">
      <dgm:prSet presAssocID="{E1369761-1EA0-4317-AE42-D93D3120799F}" presName="node" presStyleLbl="node1" presStyleIdx="8" presStyleCnt="12">
        <dgm:presLayoutVars>
          <dgm:bulletEnabled val="1"/>
        </dgm:presLayoutVars>
      </dgm:prSet>
      <dgm:spPr/>
    </dgm:pt>
    <dgm:pt modelId="{F4C97FE8-F628-5648-A1F4-7142D8435488}" type="pres">
      <dgm:prSet presAssocID="{EA233367-1890-4571-ABBB-E4157B5F971D}" presName="sibTrans" presStyleLbl="sibTrans2D1" presStyleIdx="8" presStyleCnt="11"/>
      <dgm:spPr/>
    </dgm:pt>
    <dgm:pt modelId="{A82771FD-F169-8249-B38A-77006EAF1658}" type="pres">
      <dgm:prSet presAssocID="{EA233367-1890-4571-ABBB-E4157B5F971D}" presName="connectorText" presStyleLbl="sibTrans2D1" presStyleIdx="8" presStyleCnt="11"/>
      <dgm:spPr/>
    </dgm:pt>
    <dgm:pt modelId="{7BC57368-0DAF-5740-9276-DC51F4ABA2AD}" type="pres">
      <dgm:prSet presAssocID="{CB6CAE77-0E30-4796-9A9E-A8ABD7F6B974}" presName="node" presStyleLbl="node1" presStyleIdx="9" presStyleCnt="12">
        <dgm:presLayoutVars>
          <dgm:bulletEnabled val="1"/>
        </dgm:presLayoutVars>
      </dgm:prSet>
      <dgm:spPr/>
    </dgm:pt>
    <dgm:pt modelId="{46358046-691C-344D-B4E4-4EE40672D2A2}" type="pres">
      <dgm:prSet presAssocID="{DA67B921-F5F0-4B4E-A23F-563F922C2781}" presName="sibTrans" presStyleLbl="sibTrans2D1" presStyleIdx="9" presStyleCnt="11"/>
      <dgm:spPr/>
    </dgm:pt>
    <dgm:pt modelId="{CE248480-B048-FA47-B3A1-EC247E2A1943}" type="pres">
      <dgm:prSet presAssocID="{DA67B921-F5F0-4B4E-A23F-563F922C2781}" presName="connectorText" presStyleLbl="sibTrans2D1" presStyleIdx="9" presStyleCnt="11"/>
      <dgm:spPr/>
    </dgm:pt>
    <dgm:pt modelId="{C34E7AF5-DE94-4D43-8269-6F0F9EB9AA56}" type="pres">
      <dgm:prSet presAssocID="{11624E48-94AE-48AF-B3E1-47DF4CA2AAE9}" presName="node" presStyleLbl="node1" presStyleIdx="10" presStyleCnt="12">
        <dgm:presLayoutVars>
          <dgm:bulletEnabled val="1"/>
        </dgm:presLayoutVars>
      </dgm:prSet>
      <dgm:spPr/>
    </dgm:pt>
    <dgm:pt modelId="{C87A6C03-13F7-CB45-A877-1EDEF6254A42}" type="pres">
      <dgm:prSet presAssocID="{779A75E1-1E22-4C49-8EEC-87C60865E9A9}" presName="sibTrans" presStyleLbl="sibTrans2D1" presStyleIdx="10" presStyleCnt="11"/>
      <dgm:spPr/>
    </dgm:pt>
    <dgm:pt modelId="{82A81C0A-B6BA-7840-AE4F-EE8B992B9FA0}" type="pres">
      <dgm:prSet presAssocID="{779A75E1-1E22-4C49-8EEC-87C60865E9A9}" presName="connectorText" presStyleLbl="sibTrans2D1" presStyleIdx="10" presStyleCnt="11"/>
      <dgm:spPr/>
    </dgm:pt>
    <dgm:pt modelId="{E2A69658-CDC4-7A47-AAF2-58E2B395DD5B}" type="pres">
      <dgm:prSet presAssocID="{3C93B935-54B7-42C8-A560-0141A2BCE24E}" presName="node" presStyleLbl="node1" presStyleIdx="11" presStyleCnt="12">
        <dgm:presLayoutVars>
          <dgm:bulletEnabled val="1"/>
        </dgm:presLayoutVars>
      </dgm:prSet>
      <dgm:spPr/>
    </dgm:pt>
  </dgm:ptLst>
  <dgm:cxnLst>
    <dgm:cxn modelId="{7DC03413-704C-1B49-A8DF-D6D42ED47180}" type="presOf" srcId="{94C20F4A-940D-496E-95A9-4C877739E513}" destId="{A81A79AB-0D56-8140-A991-719C1372AD34}" srcOrd="1" destOrd="0" presId="urn:microsoft.com/office/officeart/2005/8/layout/process5"/>
    <dgm:cxn modelId="{8502761B-61DD-9F47-9824-03B0763EB48D}" type="presOf" srcId="{D5650D7A-2163-4169-B735-5A97B7C3ACAF}" destId="{7673FB5F-3083-184D-A6E0-4E5847774DB6}" srcOrd="0" destOrd="0" presId="urn:microsoft.com/office/officeart/2005/8/layout/process5"/>
    <dgm:cxn modelId="{C60EB024-18BF-D74C-8A24-59F28DCA1290}" type="presOf" srcId="{94C20F4A-940D-496E-95A9-4C877739E513}" destId="{8B5E3483-CA7F-2846-B800-ED66C5972112}" srcOrd="0" destOrd="0" presId="urn:microsoft.com/office/officeart/2005/8/layout/process5"/>
    <dgm:cxn modelId="{06D4C82A-B3E0-004B-BEBA-03496DAD38EE}" type="presOf" srcId="{EEC68002-A7B9-4A05-8F07-1D779325C741}" destId="{4E9A6F80-3F1C-0540-92D2-68EACC34F201}" srcOrd="0" destOrd="0" presId="urn:microsoft.com/office/officeart/2005/8/layout/process5"/>
    <dgm:cxn modelId="{7F712E30-63FF-BB4A-A676-5CE6081BBF2C}" type="presOf" srcId="{D2B66455-57FA-4783-AAFE-8B8B43BAC006}" destId="{7F123125-E6AE-1045-BF6E-3ECC65382A47}" srcOrd="0" destOrd="0" presId="urn:microsoft.com/office/officeart/2005/8/layout/process5"/>
    <dgm:cxn modelId="{E8EEFC37-3A0E-A74A-B6E5-C98F5CDD9A58}" type="presOf" srcId="{DECC8F18-766B-422C-AF16-3CE0983C6F33}" destId="{50176B5A-1F3A-5445-837D-AF5F888114B2}" srcOrd="0" destOrd="0" presId="urn:microsoft.com/office/officeart/2005/8/layout/process5"/>
    <dgm:cxn modelId="{EDF92339-851C-0244-81CB-E7B4EFD9176C}" type="presOf" srcId="{CB6CAE77-0E30-4796-9A9E-A8ABD7F6B974}" destId="{7BC57368-0DAF-5740-9276-DC51F4ABA2AD}" srcOrd="0" destOrd="0" presId="urn:microsoft.com/office/officeart/2005/8/layout/process5"/>
    <dgm:cxn modelId="{98FCD53B-0597-BE4E-A43B-B87271EF25D2}" type="presOf" srcId="{DECC8F18-766B-422C-AF16-3CE0983C6F33}" destId="{0A8BE1C1-2941-344D-92FE-24F1F7DEE41D}" srcOrd="1" destOrd="0" presId="urn:microsoft.com/office/officeart/2005/8/layout/process5"/>
    <dgm:cxn modelId="{96D95D3D-DC9F-47FE-B2F7-B0A00C844F4B}" srcId="{904458E5-B1D4-48E1-8877-5A8D0C190374}" destId="{A78BB785-89DF-479E-A0CC-7BD6A6C3761B}" srcOrd="2" destOrd="0" parTransId="{8869FDFE-12D1-40FE-8DB3-83A4165352F0}" sibTransId="{D2B66455-57FA-4783-AAFE-8B8B43BAC006}"/>
    <dgm:cxn modelId="{16EAA742-B242-2149-A808-18AF11AF5503}" type="presOf" srcId="{42B556C5-D496-410B-B1D8-48F5F0E5B486}" destId="{38656D72-F75E-C640-A868-88DA690266EE}" srcOrd="0" destOrd="0" presId="urn:microsoft.com/office/officeart/2005/8/layout/process5"/>
    <dgm:cxn modelId="{48B21E48-5F1A-B348-8414-B2E78A3B6CAF}" type="presOf" srcId="{EEC68002-A7B9-4A05-8F07-1D779325C741}" destId="{AF3D6D85-9691-5140-9576-74F55172E2C8}" srcOrd="1" destOrd="0" presId="urn:microsoft.com/office/officeart/2005/8/layout/process5"/>
    <dgm:cxn modelId="{CC112C4A-7373-9E40-B8B3-4D996E697597}" type="presOf" srcId="{FC11155C-3625-473A-9883-4469777177E8}" destId="{60DDE90C-1BD8-B547-8239-B15434A8AFA0}" srcOrd="1" destOrd="0" presId="urn:microsoft.com/office/officeart/2005/8/layout/process5"/>
    <dgm:cxn modelId="{FE075554-C27F-8E48-AC84-D77D39061C2B}" type="presOf" srcId="{DA67B921-F5F0-4B4E-A23F-563F922C2781}" destId="{46358046-691C-344D-B4E4-4EE40672D2A2}" srcOrd="0" destOrd="0" presId="urn:microsoft.com/office/officeart/2005/8/layout/process5"/>
    <dgm:cxn modelId="{6D2BEB55-E839-5D4C-856A-FC65F91BEC3B}" type="presOf" srcId="{F6BB9027-A320-4C43-A866-F3A9E1C42588}" destId="{E481E102-EB89-B645-BA6F-9AE25E0B3404}" srcOrd="0" destOrd="0" presId="urn:microsoft.com/office/officeart/2005/8/layout/process5"/>
    <dgm:cxn modelId="{70E36656-EDB2-B54F-9ED2-AFC44A5BC758}" type="presOf" srcId="{76907380-0C8C-4980-8F18-555DB3C73393}" destId="{8E9B5407-3841-4145-A66D-545F4C95E56F}" srcOrd="0" destOrd="0" presId="urn:microsoft.com/office/officeart/2005/8/layout/process5"/>
    <dgm:cxn modelId="{F75AD85D-8F72-BF42-A7FE-7F60FE5C6AD4}" type="presOf" srcId="{779A75E1-1E22-4C49-8EEC-87C60865E9A9}" destId="{82A81C0A-B6BA-7840-AE4F-EE8B992B9FA0}" srcOrd="1" destOrd="0" presId="urn:microsoft.com/office/officeart/2005/8/layout/process5"/>
    <dgm:cxn modelId="{C658FC6E-DF09-4DEC-B9C3-7DB6F1584021}" srcId="{904458E5-B1D4-48E1-8877-5A8D0C190374}" destId="{0B82FE36-2C4E-4952-AAB3-A5EF9D0FBA2A}" srcOrd="5" destOrd="0" parTransId="{341504AE-232C-4724-9AC1-F77C197592D8}" sibTransId="{D5650D7A-2163-4169-B735-5A97B7C3ACAF}"/>
    <dgm:cxn modelId="{7F900F70-9D43-BF40-A974-AC1EF94BED05}" type="presOf" srcId="{F00CD645-1C5D-4ED6-9783-AB2A7127D41B}" destId="{C9CD0427-2EE3-8849-B6D2-40DEB8FA9004}" srcOrd="0" destOrd="0" presId="urn:microsoft.com/office/officeart/2005/8/layout/process5"/>
    <dgm:cxn modelId="{75914674-454C-4EE1-9695-0BB9E25F93D8}" srcId="{904458E5-B1D4-48E1-8877-5A8D0C190374}" destId="{F6BB9027-A320-4C43-A866-F3A9E1C42588}" srcOrd="0" destOrd="0" parTransId="{D044BDC5-954C-46CC-B0DF-5E3AADEBDCDB}" sibTransId="{94C20F4A-940D-496E-95A9-4C877739E513}"/>
    <dgm:cxn modelId="{F6876B74-2E4C-48FE-9D90-92F3EACB3C4C}" srcId="{904458E5-B1D4-48E1-8877-5A8D0C190374}" destId="{B1A0A3FF-B5F9-46EB-9127-AE828BEE0828}" srcOrd="4" destOrd="0" parTransId="{66B676B8-2674-4382-BD43-09F1C1117EB3}" sibTransId="{EEC68002-A7B9-4A05-8F07-1D779325C741}"/>
    <dgm:cxn modelId="{B8F6787E-A381-B249-B157-A8E244F90338}" type="presOf" srcId="{9849E515-2A1A-42B9-87EE-F0AEA1B26EC8}" destId="{5B8572EF-31AD-BE4A-9728-E2E3CD9D1E3B}" srcOrd="0" destOrd="0" presId="urn:microsoft.com/office/officeart/2005/8/layout/process5"/>
    <dgm:cxn modelId="{1A61527F-1DB7-904F-9A94-01E4E0ED6247}" type="presOf" srcId="{FC11155C-3625-473A-9883-4469777177E8}" destId="{658BEB5F-B01A-204B-91A0-35D445E2B3F4}" srcOrd="0" destOrd="0" presId="urn:microsoft.com/office/officeart/2005/8/layout/process5"/>
    <dgm:cxn modelId="{6EC29783-270E-4AD1-8B7D-0A7EE37FB59F}" srcId="{904458E5-B1D4-48E1-8877-5A8D0C190374}" destId="{11624E48-94AE-48AF-B3E1-47DF4CA2AAE9}" srcOrd="10" destOrd="0" parTransId="{1AC4844F-786F-4FB0-A93C-3D95366E052C}" sibTransId="{779A75E1-1E22-4C49-8EEC-87C60865E9A9}"/>
    <dgm:cxn modelId="{050F928B-F3C9-43B5-9EF9-4170A8AF36DF}" srcId="{904458E5-B1D4-48E1-8877-5A8D0C190374}" destId="{69AF3745-DA91-4D11-ACD5-FCDB66C86DF5}" srcOrd="6" destOrd="0" parTransId="{6529E748-733F-4B3D-8ED7-E832AD4AE5CE}" sibTransId="{F00CD645-1C5D-4ED6-9783-AB2A7127D41B}"/>
    <dgm:cxn modelId="{4595728C-59B8-1A43-BC03-05D5DAC5DE51}" type="presOf" srcId="{EA233367-1890-4571-ABBB-E4157B5F971D}" destId="{F4C97FE8-F628-5648-A1F4-7142D8435488}" srcOrd="0" destOrd="0" presId="urn:microsoft.com/office/officeart/2005/8/layout/process5"/>
    <dgm:cxn modelId="{C626F18C-2953-7D44-94C9-274E13EF152B}" type="presOf" srcId="{F00CD645-1C5D-4ED6-9783-AB2A7127D41B}" destId="{000BD032-B70A-3B45-BE14-F3EF61117F3F}" srcOrd="1" destOrd="0" presId="urn:microsoft.com/office/officeart/2005/8/layout/process5"/>
    <dgm:cxn modelId="{E78DB88F-EE0F-4339-A44E-E1F678CF9A92}" srcId="{904458E5-B1D4-48E1-8877-5A8D0C190374}" destId="{E1369761-1EA0-4317-AE42-D93D3120799F}" srcOrd="8" destOrd="0" parTransId="{C9FE4251-CC86-4EB1-86C7-CABECBF6CD4B}" sibTransId="{EA233367-1890-4571-ABBB-E4157B5F971D}"/>
    <dgm:cxn modelId="{EE321A92-B9B7-0F43-ADC5-8B41213C1A3C}" type="presOf" srcId="{E1369761-1EA0-4317-AE42-D93D3120799F}" destId="{A1247A27-47E3-C749-B196-E1364CB64705}" srcOrd="0" destOrd="0" presId="urn:microsoft.com/office/officeart/2005/8/layout/process5"/>
    <dgm:cxn modelId="{696B3A99-2C31-4E59-B9BF-A2F4C233C01A}" srcId="{904458E5-B1D4-48E1-8877-5A8D0C190374}" destId="{42B556C5-D496-410B-B1D8-48F5F0E5B486}" srcOrd="1" destOrd="0" parTransId="{7724BAD7-44C9-4E0E-B10A-209D81F60036}" sibTransId="{5C3DDC69-48B6-4C92-93EE-F863512ACFAE}"/>
    <dgm:cxn modelId="{6BF5479A-369B-CD49-AD8A-58198EA05397}" type="presOf" srcId="{11624E48-94AE-48AF-B3E1-47DF4CA2AAE9}" destId="{C34E7AF5-DE94-4D43-8269-6F0F9EB9AA56}" srcOrd="0" destOrd="0" presId="urn:microsoft.com/office/officeart/2005/8/layout/process5"/>
    <dgm:cxn modelId="{5B28579A-60DB-804D-93EE-6A719FA9B15D}" type="presOf" srcId="{DA67B921-F5F0-4B4E-A23F-563F922C2781}" destId="{CE248480-B048-FA47-B3A1-EC247E2A1943}" srcOrd="1" destOrd="0" presId="urn:microsoft.com/office/officeart/2005/8/layout/process5"/>
    <dgm:cxn modelId="{2E1F339B-579D-A646-A4EA-B84EE47413A2}" type="presOf" srcId="{779A75E1-1E22-4C49-8EEC-87C60865E9A9}" destId="{C87A6C03-13F7-CB45-A877-1EDEF6254A42}" srcOrd="0" destOrd="0" presId="urn:microsoft.com/office/officeart/2005/8/layout/process5"/>
    <dgm:cxn modelId="{9F7300A3-3E4E-304D-B052-3B126DDA807A}" type="presOf" srcId="{5C3DDC69-48B6-4C92-93EE-F863512ACFAE}" destId="{41DCBCCF-A0B7-E949-B13F-C0F7A0B3FA0F}" srcOrd="0" destOrd="0" presId="urn:microsoft.com/office/officeart/2005/8/layout/process5"/>
    <dgm:cxn modelId="{88A143A8-2D1E-AA42-AC6F-374546098AE7}" type="presOf" srcId="{5C3DDC69-48B6-4C92-93EE-F863512ACFAE}" destId="{F32F25A8-7355-9D4C-9F02-02E6B3598AC3}" srcOrd="1" destOrd="0" presId="urn:microsoft.com/office/officeart/2005/8/layout/process5"/>
    <dgm:cxn modelId="{77348DA9-1EB4-D64E-ABAA-CD5383145D0E}" type="presOf" srcId="{D5650D7A-2163-4169-B735-5A97B7C3ACAF}" destId="{CDF11D06-39EF-D94E-84C9-22EBD1CB5B82}" srcOrd="1" destOrd="0" presId="urn:microsoft.com/office/officeart/2005/8/layout/process5"/>
    <dgm:cxn modelId="{ADF279AD-D7B0-2746-B5DA-7BCE377E18AF}" type="presOf" srcId="{3C93B935-54B7-42C8-A560-0141A2BCE24E}" destId="{E2A69658-CDC4-7A47-AAF2-58E2B395DD5B}" srcOrd="0" destOrd="0" presId="urn:microsoft.com/office/officeart/2005/8/layout/process5"/>
    <dgm:cxn modelId="{C39BCEBA-4F7E-8548-9AD6-0E561809BEA0}" type="presOf" srcId="{B1A0A3FF-B5F9-46EB-9127-AE828BEE0828}" destId="{09F7A141-C9EA-F340-A05A-5936F93FA833}" srcOrd="0" destOrd="0" presId="urn:microsoft.com/office/officeart/2005/8/layout/process5"/>
    <dgm:cxn modelId="{76DD60BB-5A14-944D-B915-102CE5082910}" type="presOf" srcId="{D2B66455-57FA-4783-AAFE-8B8B43BAC006}" destId="{8B5B0888-EDE1-AE4F-9F4D-68C65C37FC2E}" srcOrd="1" destOrd="0" presId="urn:microsoft.com/office/officeart/2005/8/layout/process5"/>
    <dgm:cxn modelId="{51BE2BC1-5B04-453C-8117-CD9324A0262B}" srcId="{904458E5-B1D4-48E1-8877-5A8D0C190374}" destId="{3C93B935-54B7-42C8-A560-0141A2BCE24E}" srcOrd="11" destOrd="0" parTransId="{0CDCBB6E-704E-4321-BDA1-18C9B6752A10}" sibTransId="{D480449D-F532-4A39-8BBE-2AD103C8AB7D}"/>
    <dgm:cxn modelId="{A1C6A2D2-D80B-C04F-B759-CA04D60D00DB}" type="presOf" srcId="{69AF3745-DA91-4D11-ACD5-FCDB66C86DF5}" destId="{223F1760-1E33-634B-9F69-73574EDE6E0B}" srcOrd="0" destOrd="0" presId="urn:microsoft.com/office/officeart/2005/8/layout/process5"/>
    <dgm:cxn modelId="{73EA13D4-1C1A-4908-A13F-4D23302FC9CE}" srcId="{904458E5-B1D4-48E1-8877-5A8D0C190374}" destId="{9849E515-2A1A-42B9-87EE-F0AEA1B26EC8}" srcOrd="7" destOrd="0" parTransId="{8FEE7DC5-17CA-407E-B403-100250B0D92A}" sibTransId="{DECC8F18-766B-422C-AF16-3CE0983C6F33}"/>
    <dgm:cxn modelId="{466FECD5-979D-4270-9180-1A64F9AB181D}" srcId="{904458E5-B1D4-48E1-8877-5A8D0C190374}" destId="{76907380-0C8C-4980-8F18-555DB3C73393}" srcOrd="3" destOrd="0" parTransId="{C3CF2387-3744-4001-9073-8D72C782E9A2}" sibTransId="{FC11155C-3625-473A-9883-4469777177E8}"/>
    <dgm:cxn modelId="{AD9735D6-0713-B341-9F9D-7DDD3BB8261A}" type="presOf" srcId="{A78BB785-89DF-479E-A0CC-7BD6A6C3761B}" destId="{8F62E0BE-B781-5C4B-B0FE-646E9FBE5817}" srcOrd="0" destOrd="0" presId="urn:microsoft.com/office/officeart/2005/8/layout/process5"/>
    <dgm:cxn modelId="{4D4D86DB-C2C0-7345-94D1-BD50DF466CAD}" type="presOf" srcId="{EA233367-1890-4571-ABBB-E4157B5F971D}" destId="{A82771FD-F169-8249-B38A-77006EAF1658}" srcOrd="1" destOrd="0" presId="urn:microsoft.com/office/officeart/2005/8/layout/process5"/>
    <dgm:cxn modelId="{086F29EE-B325-094E-9C72-CC6F4F5AA7DC}" type="presOf" srcId="{0B82FE36-2C4E-4952-AAB3-A5EF9D0FBA2A}" destId="{B4353A70-7F98-B742-B2E7-E3C98BB34510}" srcOrd="0" destOrd="0" presId="urn:microsoft.com/office/officeart/2005/8/layout/process5"/>
    <dgm:cxn modelId="{840420FC-D32B-754A-8E98-329B38746BF1}" type="presOf" srcId="{904458E5-B1D4-48E1-8877-5A8D0C190374}" destId="{97B8235A-E734-A14E-A7C4-20BBFD74432A}" srcOrd="0" destOrd="0" presId="urn:microsoft.com/office/officeart/2005/8/layout/process5"/>
    <dgm:cxn modelId="{3FA170FC-281E-4B93-9B3B-AB23D5DDC6AC}" srcId="{904458E5-B1D4-48E1-8877-5A8D0C190374}" destId="{CB6CAE77-0E30-4796-9A9E-A8ABD7F6B974}" srcOrd="9" destOrd="0" parTransId="{D1C6AF05-D357-48BA-B55D-B30374BF71A3}" sibTransId="{DA67B921-F5F0-4B4E-A23F-563F922C2781}"/>
    <dgm:cxn modelId="{D48D7F80-63DB-A44E-879D-274EAD7431DE}" type="presParOf" srcId="{97B8235A-E734-A14E-A7C4-20BBFD74432A}" destId="{E481E102-EB89-B645-BA6F-9AE25E0B3404}" srcOrd="0" destOrd="0" presId="urn:microsoft.com/office/officeart/2005/8/layout/process5"/>
    <dgm:cxn modelId="{5049ABD0-B83B-7E48-B352-F368504863D3}" type="presParOf" srcId="{97B8235A-E734-A14E-A7C4-20BBFD74432A}" destId="{8B5E3483-CA7F-2846-B800-ED66C5972112}" srcOrd="1" destOrd="0" presId="urn:microsoft.com/office/officeart/2005/8/layout/process5"/>
    <dgm:cxn modelId="{03AFDFCD-94B4-3746-AD4A-08A3B9299891}" type="presParOf" srcId="{8B5E3483-CA7F-2846-B800-ED66C5972112}" destId="{A81A79AB-0D56-8140-A991-719C1372AD34}" srcOrd="0" destOrd="0" presId="urn:microsoft.com/office/officeart/2005/8/layout/process5"/>
    <dgm:cxn modelId="{1637461C-E5A6-EE45-A957-FC5C4276F482}" type="presParOf" srcId="{97B8235A-E734-A14E-A7C4-20BBFD74432A}" destId="{38656D72-F75E-C640-A868-88DA690266EE}" srcOrd="2" destOrd="0" presId="urn:microsoft.com/office/officeart/2005/8/layout/process5"/>
    <dgm:cxn modelId="{155C650C-8F8D-2F41-B372-2516E4614AEC}" type="presParOf" srcId="{97B8235A-E734-A14E-A7C4-20BBFD74432A}" destId="{41DCBCCF-A0B7-E949-B13F-C0F7A0B3FA0F}" srcOrd="3" destOrd="0" presId="urn:microsoft.com/office/officeart/2005/8/layout/process5"/>
    <dgm:cxn modelId="{ADA4CA40-5AE7-E145-86E4-C608038E0E3B}" type="presParOf" srcId="{41DCBCCF-A0B7-E949-B13F-C0F7A0B3FA0F}" destId="{F32F25A8-7355-9D4C-9F02-02E6B3598AC3}" srcOrd="0" destOrd="0" presId="urn:microsoft.com/office/officeart/2005/8/layout/process5"/>
    <dgm:cxn modelId="{98B2E9B7-9762-2D42-9DCB-D3BC7B0C8D74}" type="presParOf" srcId="{97B8235A-E734-A14E-A7C4-20BBFD74432A}" destId="{8F62E0BE-B781-5C4B-B0FE-646E9FBE5817}" srcOrd="4" destOrd="0" presId="urn:microsoft.com/office/officeart/2005/8/layout/process5"/>
    <dgm:cxn modelId="{4BE3108D-9B89-D541-B7D5-BFC597DAF97E}" type="presParOf" srcId="{97B8235A-E734-A14E-A7C4-20BBFD74432A}" destId="{7F123125-E6AE-1045-BF6E-3ECC65382A47}" srcOrd="5" destOrd="0" presId="urn:microsoft.com/office/officeart/2005/8/layout/process5"/>
    <dgm:cxn modelId="{E63D179B-2826-9942-BBB7-3BDBDCCC0857}" type="presParOf" srcId="{7F123125-E6AE-1045-BF6E-3ECC65382A47}" destId="{8B5B0888-EDE1-AE4F-9F4D-68C65C37FC2E}" srcOrd="0" destOrd="0" presId="urn:microsoft.com/office/officeart/2005/8/layout/process5"/>
    <dgm:cxn modelId="{DA4B9F7B-21E7-BB48-8CC1-64F96C900619}" type="presParOf" srcId="{97B8235A-E734-A14E-A7C4-20BBFD74432A}" destId="{8E9B5407-3841-4145-A66D-545F4C95E56F}" srcOrd="6" destOrd="0" presId="urn:microsoft.com/office/officeart/2005/8/layout/process5"/>
    <dgm:cxn modelId="{3C54F507-5E22-6F4B-9FDA-17193B67AA06}" type="presParOf" srcId="{97B8235A-E734-A14E-A7C4-20BBFD74432A}" destId="{658BEB5F-B01A-204B-91A0-35D445E2B3F4}" srcOrd="7" destOrd="0" presId="urn:microsoft.com/office/officeart/2005/8/layout/process5"/>
    <dgm:cxn modelId="{8C003E53-E12F-C74C-B73D-9819A44F221A}" type="presParOf" srcId="{658BEB5F-B01A-204B-91A0-35D445E2B3F4}" destId="{60DDE90C-1BD8-B547-8239-B15434A8AFA0}" srcOrd="0" destOrd="0" presId="urn:microsoft.com/office/officeart/2005/8/layout/process5"/>
    <dgm:cxn modelId="{1A693576-3B0A-A348-9EE1-C44FA392438A}" type="presParOf" srcId="{97B8235A-E734-A14E-A7C4-20BBFD74432A}" destId="{09F7A141-C9EA-F340-A05A-5936F93FA833}" srcOrd="8" destOrd="0" presId="urn:microsoft.com/office/officeart/2005/8/layout/process5"/>
    <dgm:cxn modelId="{5B05E13D-DB8C-734E-A8BB-990365B2477C}" type="presParOf" srcId="{97B8235A-E734-A14E-A7C4-20BBFD74432A}" destId="{4E9A6F80-3F1C-0540-92D2-68EACC34F201}" srcOrd="9" destOrd="0" presId="urn:microsoft.com/office/officeart/2005/8/layout/process5"/>
    <dgm:cxn modelId="{C2809795-2035-C341-8479-AE3E249731B7}" type="presParOf" srcId="{4E9A6F80-3F1C-0540-92D2-68EACC34F201}" destId="{AF3D6D85-9691-5140-9576-74F55172E2C8}" srcOrd="0" destOrd="0" presId="urn:microsoft.com/office/officeart/2005/8/layout/process5"/>
    <dgm:cxn modelId="{96F430E1-9EEB-6840-AEE1-6F29BD015A84}" type="presParOf" srcId="{97B8235A-E734-A14E-A7C4-20BBFD74432A}" destId="{B4353A70-7F98-B742-B2E7-E3C98BB34510}" srcOrd="10" destOrd="0" presId="urn:microsoft.com/office/officeart/2005/8/layout/process5"/>
    <dgm:cxn modelId="{5791C92A-15A9-4440-B3FA-D41A4A710BF1}" type="presParOf" srcId="{97B8235A-E734-A14E-A7C4-20BBFD74432A}" destId="{7673FB5F-3083-184D-A6E0-4E5847774DB6}" srcOrd="11" destOrd="0" presId="urn:microsoft.com/office/officeart/2005/8/layout/process5"/>
    <dgm:cxn modelId="{A770DDCA-A4CB-674F-A97C-69F10A213133}" type="presParOf" srcId="{7673FB5F-3083-184D-A6E0-4E5847774DB6}" destId="{CDF11D06-39EF-D94E-84C9-22EBD1CB5B82}" srcOrd="0" destOrd="0" presId="urn:microsoft.com/office/officeart/2005/8/layout/process5"/>
    <dgm:cxn modelId="{8F06AD62-9D18-864D-89CF-5820E66F5BE8}" type="presParOf" srcId="{97B8235A-E734-A14E-A7C4-20BBFD74432A}" destId="{223F1760-1E33-634B-9F69-73574EDE6E0B}" srcOrd="12" destOrd="0" presId="urn:microsoft.com/office/officeart/2005/8/layout/process5"/>
    <dgm:cxn modelId="{2C8CA879-0CC5-624D-B5BD-8A71D859BEAB}" type="presParOf" srcId="{97B8235A-E734-A14E-A7C4-20BBFD74432A}" destId="{C9CD0427-2EE3-8849-B6D2-40DEB8FA9004}" srcOrd="13" destOrd="0" presId="urn:microsoft.com/office/officeart/2005/8/layout/process5"/>
    <dgm:cxn modelId="{07FE5841-E334-254A-AB40-3C9361F269FE}" type="presParOf" srcId="{C9CD0427-2EE3-8849-B6D2-40DEB8FA9004}" destId="{000BD032-B70A-3B45-BE14-F3EF61117F3F}" srcOrd="0" destOrd="0" presId="urn:microsoft.com/office/officeart/2005/8/layout/process5"/>
    <dgm:cxn modelId="{E49FF27E-ACF6-AC4F-A6A3-DCEBD1EE4301}" type="presParOf" srcId="{97B8235A-E734-A14E-A7C4-20BBFD74432A}" destId="{5B8572EF-31AD-BE4A-9728-E2E3CD9D1E3B}" srcOrd="14" destOrd="0" presId="urn:microsoft.com/office/officeart/2005/8/layout/process5"/>
    <dgm:cxn modelId="{9045D3F6-2EAA-8A44-B170-DA91BB1B2C66}" type="presParOf" srcId="{97B8235A-E734-A14E-A7C4-20BBFD74432A}" destId="{50176B5A-1F3A-5445-837D-AF5F888114B2}" srcOrd="15" destOrd="0" presId="urn:microsoft.com/office/officeart/2005/8/layout/process5"/>
    <dgm:cxn modelId="{A15553FE-485E-3749-96F6-9E1D957393C7}" type="presParOf" srcId="{50176B5A-1F3A-5445-837D-AF5F888114B2}" destId="{0A8BE1C1-2941-344D-92FE-24F1F7DEE41D}" srcOrd="0" destOrd="0" presId="urn:microsoft.com/office/officeart/2005/8/layout/process5"/>
    <dgm:cxn modelId="{AA854B4C-E447-0140-B5B3-0BCDC1333580}" type="presParOf" srcId="{97B8235A-E734-A14E-A7C4-20BBFD74432A}" destId="{A1247A27-47E3-C749-B196-E1364CB64705}" srcOrd="16" destOrd="0" presId="urn:microsoft.com/office/officeart/2005/8/layout/process5"/>
    <dgm:cxn modelId="{EE1AF71D-4D48-2047-9DDE-E13309F1884F}" type="presParOf" srcId="{97B8235A-E734-A14E-A7C4-20BBFD74432A}" destId="{F4C97FE8-F628-5648-A1F4-7142D8435488}" srcOrd="17" destOrd="0" presId="urn:microsoft.com/office/officeart/2005/8/layout/process5"/>
    <dgm:cxn modelId="{161C2DB8-9267-F346-8724-A0927894ED8C}" type="presParOf" srcId="{F4C97FE8-F628-5648-A1F4-7142D8435488}" destId="{A82771FD-F169-8249-B38A-77006EAF1658}" srcOrd="0" destOrd="0" presId="urn:microsoft.com/office/officeart/2005/8/layout/process5"/>
    <dgm:cxn modelId="{5424E6D9-25C0-3F44-8C02-E0D9369145C0}" type="presParOf" srcId="{97B8235A-E734-A14E-A7C4-20BBFD74432A}" destId="{7BC57368-0DAF-5740-9276-DC51F4ABA2AD}" srcOrd="18" destOrd="0" presId="urn:microsoft.com/office/officeart/2005/8/layout/process5"/>
    <dgm:cxn modelId="{38BDB9BD-BE60-E34B-9C05-80A0ACCDBF33}" type="presParOf" srcId="{97B8235A-E734-A14E-A7C4-20BBFD74432A}" destId="{46358046-691C-344D-B4E4-4EE40672D2A2}" srcOrd="19" destOrd="0" presId="urn:microsoft.com/office/officeart/2005/8/layout/process5"/>
    <dgm:cxn modelId="{220B4C0D-7B2B-094D-AB91-482F341FAB49}" type="presParOf" srcId="{46358046-691C-344D-B4E4-4EE40672D2A2}" destId="{CE248480-B048-FA47-B3A1-EC247E2A1943}" srcOrd="0" destOrd="0" presId="urn:microsoft.com/office/officeart/2005/8/layout/process5"/>
    <dgm:cxn modelId="{BDBBBE19-12EF-064D-83D9-FD09A3652010}" type="presParOf" srcId="{97B8235A-E734-A14E-A7C4-20BBFD74432A}" destId="{C34E7AF5-DE94-4D43-8269-6F0F9EB9AA56}" srcOrd="20" destOrd="0" presId="urn:microsoft.com/office/officeart/2005/8/layout/process5"/>
    <dgm:cxn modelId="{CFD68954-A65C-1444-92E7-87319ACC95C4}" type="presParOf" srcId="{97B8235A-E734-A14E-A7C4-20BBFD74432A}" destId="{C87A6C03-13F7-CB45-A877-1EDEF6254A42}" srcOrd="21" destOrd="0" presId="urn:microsoft.com/office/officeart/2005/8/layout/process5"/>
    <dgm:cxn modelId="{48E8FEAC-D069-974C-9E0F-EAB4727E7554}" type="presParOf" srcId="{C87A6C03-13F7-CB45-A877-1EDEF6254A42}" destId="{82A81C0A-B6BA-7840-AE4F-EE8B992B9FA0}" srcOrd="0" destOrd="0" presId="urn:microsoft.com/office/officeart/2005/8/layout/process5"/>
    <dgm:cxn modelId="{DC21B94F-EE3C-B04E-B1D8-D34FB1DF24B4}" type="presParOf" srcId="{97B8235A-E734-A14E-A7C4-20BBFD74432A}" destId="{E2A69658-CDC4-7A47-AAF2-58E2B395DD5B}" srcOrd="2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974F7A-4997-46DB-857B-12C74E94AD4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291433B5-6EA3-48B6-9BEE-0AA6D50763B1}">
      <dgm:prSet/>
      <dgm:spPr/>
      <dgm:t>
        <a:bodyPr/>
        <a:lstStyle/>
        <a:p>
          <a:r>
            <a:rPr lang="en-US"/>
            <a:t>• ⁠Affordable pricing</a:t>
          </a:r>
        </a:p>
      </dgm:t>
    </dgm:pt>
    <dgm:pt modelId="{0CD6A83A-BA49-4867-B716-93BAA7229A4A}" cxnId="{361F5879-87A2-4448-93E1-1B8DB4CA72F8}" type="parTrans">
      <dgm:prSet/>
      <dgm:spPr/>
      <dgm:t>
        <a:bodyPr/>
        <a:lstStyle/>
        <a:p>
          <a:endParaRPr lang="en-US"/>
        </a:p>
      </dgm:t>
    </dgm:pt>
    <dgm:pt modelId="{44511CDD-D4C1-49A2-B00E-DCA4DE571E84}" cxnId="{361F5879-87A2-4448-93E1-1B8DB4CA72F8}" type="sibTrans">
      <dgm:prSet/>
      <dgm:spPr/>
      <dgm:t>
        <a:bodyPr/>
        <a:lstStyle/>
        <a:p>
          <a:endParaRPr lang="en-US"/>
        </a:p>
      </dgm:t>
    </dgm:pt>
    <dgm:pt modelId="{759A9B19-7034-4CFB-AAC0-1EDA79638CA9}">
      <dgm:prSet/>
      <dgm:spPr/>
      <dgm:t>
        <a:bodyPr/>
        <a:lstStyle/>
        <a:p>
          <a:r>
            <a:rPr lang="en-US"/>
            <a:t>•⁠  ⁠Strong customer relationships</a:t>
          </a:r>
        </a:p>
      </dgm:t>
    </dgm:pt>
    <dgm:pt modelId="{A232BEDF-0479-40F6-8A20-56A41444AFCE}" cxnId="{9448D6A2-8C1A-467C-B9A2-E06A831D3309}" type="parTrans">
      <dgm:prSet/>
      <dgm:spPr/>
      <dgm:t>
        <a:bodyPr/>
        <a:lstStyle/>
        <a:p>
          <a:endParaRPr lang="en-US"/>
        </a:p>
      </dgm:t>
    </dgm:pt>
    <dgm:pt modelId="{53B8171D-9C7C-4BBE-8197-A9E2306112A4}" cxnId="{9448D6A2-8C1A-467C-B9A2-E06A831D3309}" type="sibTrans">
      <dgm:prSet/>
      <dgm:spPr/>
      <dgm:t>
        <a:bodyPr/>
        <a:lstStyle/>
        <a:p>
          <a:endParaRPr lang="en-US"/>
        </a:p>
      </dgm:t>
    </dgm:pt>
    <dgm:pt modelId="{5C1219BD-6805-4225-9E07-3BCD9255BC75}">
      <dgm:prSet/>
      <dgm:spPr/>
      <dgm:t>
        <a:bodyPr/>
        <a:lstStyle/>
        <a:p>
          <a:r>
            <a:rPr lang="en-US"/>
            <a:t>•⁠  ⁠Reliable and transparent services</a:t>
          </a:r>
        </a:p>
      </dgm:t>
    </dgm:pt>
    <dgm:pt modelId="{FDB439FC-D9BC-4A3F-8411-1ABB1F5605C1}" cxnId="{ECBFA54E-1251-4CEF-88E5-9B100791D4FC}" type="parTrans">
      <dgm:prSet/>
      <dgm:spPr/>
      <dgm:t>
        <a:bodyPr/>
        <a:lstStyle/>
        <a:p>
          <a:endParaRPr lang="en-US"/>
        </a:p>
      </dgm:t>
    </dgm:pt>
    <dgm:pt modelId="{E5F4F8A0-EF2C-4B8A-A4D7-C9270392582F}" cxnId="{ECBFA54E-1251-4CEF-88E5-9B100791D4FC}" type="sibTrans">
      <dgm:prSet/>
      <dgm:spPr/>
      <dgm:t>
        <a:bodyPr/>
        <a:lstStyle/>
        <a:p>
          <a:endParaRPr lang="en-US"/>
        </a:p>
      </dgm:t>
    </dgm:pt>
    <dgm:pt modelId="{864AF0A8-12D2-4D1A-B2DE-438AFCD014C7}">
      <dgm:prSet/>
      <dgm:spPr/>
      <dgm:t>
        <a:bodyPr/>
        <a:lstStyle/>
        <a:p>
          <a:r>
            <a:rPr lang="en-US"/>
            <a:t>•⁠  ⁠Focus on first-time buyers and families</a:t>
          </a:r>
        </a:p>
      </dgm:t>
    </dgm:pt>
    <dgm:pt modelId="{C3680B2E-349A-4153-BD8B-DC3DFB34A050}" cxnId="{6AB35B22-BCDC-4820-A75A-7957274399E3}" type="parTrans">
      <dgm:prSet/>
      <dgm:spPr/>
      <dgm:t>
        <a:bodyPr/>
        <a:lstStyle/>
        <a:p>
          <a:endParaRPr lang="en-US"/>
        </a:p>
      </dgm:t>
    </dgm:pt>
    <dgm:pt modelId="{4E28DFBD-062B-40F9-B8F7-8F7081C1DFA2}" cxnId="{6AB35B22-BCDC-4820-A75A-7957274399E3}" type="sibTrans">
      <dgm:prSet/>
      <dgm:spPr/>
      <dgm:t>
        <a:bodyPr/>
        <a:lstStyle/>
        <a:p>
          <a:endParaRPr lang="en-US"/>
        </a:p>
      </dgm:t>
    </dgm:pt>
    <dgm:pt modelId="{7DCA1868-7157-184A-96C1-E453330CB9A3}" type="pres">
      <dgm:prSet presAssocID="{E3974F7A-4997-46DB-857B-12C74E94AD41}" presName="matrix" presStyleCnt="0">
        <dgm:presLayoutVars>
          <dgm:chMax val="1"/>
          <dgm:dir/>
          <dgm:resizeHandles val="exact"/>
        </dgm:presLayoutVars>
      </dgm:prSet>
      <dgm:spPr/>
    </dgm:pt>
    <dgm:pt modelId="{CAE379DC-F9C8-684D-8BBC-C862AE5FAFCF}" type="pres">
      <dgm:prSet presAssocID="{E3974F7A-4997-46DB-857B-12C74E94AD41}" presName="diamond" presStyleLbl="bgShp" presStyleIdx="0" presStyleCnt="1"/>
      <dgm:spPr/>
    </dgm:pt>
    <dgm:pt modelId="{FADF3E67-0CA5-9C44-868C-14DAEC3BB5EE}" type="pres">
      <dgm:prSet presAssocID="{E3974F7A-4997-46DB-857B-12C74E94AD41}" presName="quad1" presStyleLbl="node1" presStyleIdx="0" presStyleCnt="4">
        <dgm:presLayoutVars>
          <dgm:chMax val="0"/>
          <dgm:chPref val="0"/>
          <dgm:bulletEnabled val="1"/>
        </dgm:presLayoutVars>
      </dgm:prSet>
      <dgm:spPr/>
    </dgm:pt>
    <dgm:pt modelId="{2D9772F1-599C-D543-B465-527DB56C0767}" type="pres">
      <dgm:prSet presAssocID="{E3974F7A-4997-46DB-857B-12C74E94AD41}" presName="quad2" presStyleLbl="node1" presStyleIdx="1" presStyleCnt="4">
        <dgm:presLayoutVars>
          <dgm:chMax val="0"/>
          <dgm:chPref val="0"/>
          <dgm:bulletEnabled val="1"/>
        </dgm:presLayoutVars>
      </dgm:prSet>
      <dgm:spPr/>
    </dgm:pt>
    <dgm:pt modelId="{5816E463-968C-8B4E-8517-F7946F10ABF4}" type="pres">
      <dgm:prSet presAssocID="{E3974F7A-4997-46DB-857B-12C74E94AD41}" presName="quad3" presStyleLbl="node1" presStyleIdx="2" presStyleCnt="4">
        <dgm:presLayoutVars>
          <dgm:chMax val="0"/>
          <dgm:chPref val="0"/>
          <dgm:bulletEnabled val="1"/>
        </dgm:presLayoutVars>
      </dgm:prSet>
      <dgm:spPr/>
    </dgm:pt>
    <dgm:pt modelId="{EE004685-6F9B-DF48-BDE2-EB7471353A88}" type="pres">
      <dgm:prSet presAssocID="{E3974F7A-4997-46DB-857B-12C74E94AD41}" presName="quad4" presStyleLbl="node1" presStyleIdx="3" presStyleCnt="4">
        <dgm:presLayoutVars>
          <dgm:chMax val="0"/>
          <dgm:chPref val="0"/>
          <dgm:bulletEnabled val="1"/>
        </dgm:presLayoutVars>
      </dgm:prSet>
      <dgm:spPr/>
    </dgm:pt>
  </dgm:ptLst>
  <dgm:cxnLst>
    <dgm:cxn modelId="{6AB35B22-BCDC-4820-A75A-7957274399E3}" srcId="{E3974F7A-4997-46DB-857B-12C74E94AD41}" destId="{864AF0A8-12D2-4D1A-B2DE-438AFCD014C7}" srcOrd="3" destOrd="0" parTransId="{C3680B2E-349A-4153-BD8B-DC3DFB34A050}" sibTransId="{4E28DFBD-062B-40F9-B8F7-8F7081C1DFA2}"/>
    <dgm:cxn modelId="{94603F27-17C9-6745-96F5-0A3B25E3C26D}" type="presOf" srcId="{291433B5-6EA3-48B6-9BEE-0AA6D50763B1}" destId="{FADF3E67-0CA5-9C44-868C-14DAEC3BB5EE}" srcOrd="0" destOrd="0" presId="urn:microsoft.com/office/officeart/2005/8/layout/matrix3"/>
    <dgm:cxn modelId="{C2B06D28-A772-DB46-BE9C-49D81B91949F}" type="presOf" srcId="{759A9B19-7034-4CFB-AAC0-1EDA79638CA9}" destId="{2D9772F1-599C-D543-B465-527DB56C0767}" srcOrd="0" destOrd="0" presId="urn:microsoft.com/office/officeart/2005/8/layout/matrix3"/>
    <dgm:cxn modelId="{F37C2C2A-A069-BA49-9B55-DE559BE0B1B2}" type="presOf" srcId="{864AF0A8-12D2-4D1A-B2DE-438AFCD014C7}" destId="{EE004685-6F9B-DF48-BDE2-EB7471353A88}" srcOrd="0" destOrd="0" presId="urn:microsoft.com/office/officeart/2005/8/layout/matrix3"/>
    <dgm:cxn modelId="{ECBFA54E-1251-4CEF-88E5-9B100791D4FC}" srcId="{E3974F7A-4997-46DB-857B-12C74E94AD41}" destId="{5C1219BD-6805-4225-9E07-3BCD9255BC75}" srcOrd="2" destOrd="0" parTransId="{FDB439FC-D9BC-4A3F-8411-1ABB1F5605C1}" sibTransId="{E5F4F8A0-EF2C-4B8A-A4D7-C9270392582F}"/>
    <dgm:cxn modelId="{361F5879-87A2-4448-93E1-1B8DB4CA72F8}" srcId="{E3974F7A-4997-46DB-857B-12C74E94AD41}" destId="{291433B5-6EA3-48B6-9BEE-0AA6D50763B1}" srcOrd="0" destOrd="0" parTransId="{0CD6A83A-BA49-4867-B716-93BAA7229A4A}" sibTransId="{44511CDD-D4C1-49A2-B00E-DCA4DE571E84}"/>
    <dgm:cxn modelId="{9448D6A2-8C1A-467C-B9A2-E06A831D3309}" srcId="{E3974F7A-4997-46DB-857B-12C74E94AD41}" destId="{759A9B19-7034-4CFB-AAC0-1EDA79638CA9}" srcOrd="1" destOrd="0" parTransId="{A232BEDF-0479-40F6-8A20-56A41444AFCE}" sibTransId="{53B8171D-9C7C-4BBE-8197-A9E2306112A4}"/>
    <dgm:cxn modelId="{483CDAB3-5D46-D14E-8FA4-C7630DACF67C}" type="presOf" srcId="{5C1219BD-6805-4225-9E07-3BCD9255BC75}" destId="{5816E463-968C-8B4E-8517-F7946F10ABF4}" srcOrd="0" destOrd="0" presId="urn:microsoft.com/office/officeart/2005/8/layout/matrix3"/>
    <dgm:cxn modelId="{CE4638F3-BD29-5F40-9518-80D88DDF5084}" type="presOf" srcId="{E3974F7A-4997-46DB-857B-12C74E94AD41}" destId="{7DCA1868-7157-184A-96C1-E453330CB9A3}" srcOrd="0" destOrd="0" presId="urn:microsoft.com/office/officeart/2005/8/layout/matrix3"/>
    <dgm:cxn modelId="{A1FC0D5D-8A3E-DD47-8958-A59F2E87B21B}" type="presParOf" srcId="{7DCA1868-7157-184A-96C1-E453330CB9A3}" destId="{CAE379DC-F9C8-684D-8BBC-C862AE5FAFCF}" srcOrd="0" destOrd="0" presId="urn:microsoft.com/office/officeart/2005/8/layout/matrix3"/>
    <dgm:cxn modelId="{AB2AD736-0177-6E44-8D08-3F591111722D}" type="presParOf" srcId="{7DCA1868-7157-184A-96C1-E453330CB9A3}" destId="{FADF3E67-0CA5-9C44-868C-14DAEC3BB5EE}" srcOrd="1" destOrd="0" presId="urn:microsoft.com/office/officeart/2005/8/layout/matrix3"/>
    <dgm:cxn modelId="{671ED981-3B1A-2942-B8DC-4FB078E5F0F7}" type="presParOf" srcId="{7DCA1868-7157-184A-96C1-E453330CB9A3}" destId="{2D9772F1-599C-D543-B465-527DB56C0767}" srcOrd="2" destOrd="0" presId="urn:microsoft.com/office/officeart/2005/8/layout/matrix3"/>
    <dgm:cxn modelId="{C4EBBEA6-DAA1-3B43-9A9A-7BC48C9EBCA2}" type="presParOf" srcId="{7DCA1868-7157-184A-96C1-E453330CB9A3}" destId="{5816E463-968C-8B4E-8517-F7946F10ABF4}" srcOrd="3" destOrd="0" presId="urn:microsoft.com/office/officeart/2005/8/layout/matrix3"/>
    <dgm:cxn modelId="{85846B3B-040A-8E42-989D-E5AAE4A68EA4}" type="presParOf" srcId="{7DCA1868-7157-184A-96C1-E453330CB9A3}" destId="{EE004685-6F9B-DF48-BDE2-EB7471353A8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160E72-D760-4165-B428-2FB0F7E3EA0A}"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0F213290-B6F9-41B3-B070-330E8C2CD3C8}">
      <dgm:prSet/>
      <dgm:spPr/>
      <dgm:t>
        <a:bodyPr/>
        <a:lstStyle/>
        <a:p>
          <a:r>
            <a:rPr lang="en-US"/>
            <a:t>•⁠  ⁠Young professionals (25–40)</a:t>
          </a:r>
        </a:p>
      </dgm:t>
    </dgm:pt>
    <dgm:pt modelId="{713D78DB-D265-487C-8E1D-BE603B85C0EA}" cxnId="{EB17E1EE-3717-46D1-99EC-88F31C577CB1}" type="parTrans">
      <dgm:prSet/>
      <dgm:spPr/>
      <dgm:t>
        <a:bodyPr/>
        <a:lstStyle/>
        <a:p>
          <a:endParaRPr lang="en-US"/>
        </a:p>
      </dgm:t>
    </dgm:pt>
    <dgm:pt modelId="{98D4EDDC-CBE2-45A7-B644-9EC7BDE1AE0D}" cxnId="{EB17E1EE-3717-46D1-99EC-88F31C577CB1}" type="sibTrans">
      <dgm:prSet/>
      <dgm:spPr/>
      <dgm:t>
        <a:bodyPr/>
        <a:lstStyle/>
        <a:p>
          <a:endParaRPr lang="en-US"/>
        </a:p>
      </dgm:t>
    </dgm:pt>
    <dgm:pt modelId="{05CBCCDB-B15C-4C48-9C89-2FA1B1AF0375}">
      <dgm:prSet/>
      <dgm:spPr/>
      <dgm:t>
        <a:bodyPr/>
        <a:lstStyle/>
        <a:p>
          <a:r>
            <a:rPr lang="en-US"/>
            <a:t>•⁠  ⁠Families</a:t>
          </a:r>
        </a:p>
      </dgm:t>
    </dgm:pt>
    <dgm:pt modelId="{A768EA51-738C-4D9D-BA29-3D8905043D40}" cxnId="{4452A6FF-FAE8-409D-801C-F4880650BC8C}" type="parTrans">
      <dgm:prSet/>
      <dgm:spPr/>
      <dgm:t>
        <a:bodyPr/>
        <a:lstStyle/>
        <a:p>
          <a:endParaRPr lang="en-US"/>
        </a:p>
      </dgm:t>
    </dgm:pt>
    <dgm:pt modelId="{306C47D1-8E4B-46AC-B95B-BC597E60112D}" cxnId="{4452A6FF-FAE8-409D-801C-F4880650BC8C}" type="sibTrans">
      <dgm:prSet/>
      <dgm:spPr/>
      <dgm:t>
        <a:bodyPr/>
        <a:lstStyle/>
        <a:p>
          <a:endParaRPr lang="en-US"/>
        </a:p>
      </dgm:t>
    </dgm:pt>
    <dgm:pt modelId="{C818633C-3FFF-4D8C-B17E-11873623D139}">
      <dgm:prSet/>
      <dgm:spPr/>
      <dgm:t>
        <a:bodyPr/>
        <a:lstStyle/>
        <a:p>
          <a:r>
            <a:rPr lang="en-US"/>
            <a:t>•⁠  ⁠First-time buyers</a:t>
          </a:r>
        </a:p>
      </dgm:t>
    </dgm:pt>
    <dgm:pt modelId="{E6EC06F1-0B54-47C2-A7C4-4FAED7F4D64E}" cxnId="{DA17278A-B40A-4C0E-AF44-665231563175}" type="parTrans">
      <dgm:prSet/>
      <dgm:spPr/>
      <dgm:t>
        <a:bodyPr/>
        <a:lstStyle/>
        <a:p>
          <a:endParaRPr lang="en-US"/>
        </a:p>
      </dgm:t>
    </dgm:pt>
    <dgm:pt modelId="{3DDAD7B2-4199-4DB2-BB45-37E5809BB3D1}" cxnId="{DA17278A-B40A-4C0E-AF44-665231563175}" type="sibTrans">
      <dgm:prSet/>
      <dgm:spPr/>
      <dgm:t>
        <a:bodyPr/>
        <a:lstStyle/>
        <a:p>
          <a:endParaRPr lang="en-US"/>
        </a:p>
      </dgm:t>
    </dgm:pt>
    <dgm:pt modelId="{9F5304BF-22F2-4F36-AFD0-75636BA8E8B0}">
      <dgm:prSet/>
      <dgm:spPr/>
      <dgm:t>
        <a:bodyPr/>
        <a:lstStyle/>
        <a:p>
          <a:r>
            <a:rPr lang="en-US"/>
            <a:t>•⁠  ⁠Property investors</a:t>
          </a:r>
        </a:p>
      </dgm:t>
    </dgm:pt>
    <dgm:pt modelId="{E83CC4BC-3FE3-41DD-8D79-681C8459B5EA}" cxnId="{1E89AC4C-D375-48BB-8F3C-95153A72B271}" type="parTrans">
      <dgm:prSet/>
      <dgm:spPr/>
      <dgm:t>
        <a:bodyPr/>
        <a:lstStyle/>
        <a:p>
          <a:endParaRPr lang="en-US"/>
        </a:p>
      </dgm:t>
    </dgm:pt>
    <dgm:pt modelId="{4779FF2F-849C-4B5A-8931-CA2CE79F87AE}" cxnId="{1E89AC4C-D375-48BB-8F3C-95153A72B271}" type="sibTrans">
      <dgm:prSet/>
      <dgm:spPr/>
      <dgm:t>
        <a:bodyPr/>
        <a:lstStyle/>
        <a:p>
          <a:endParaRPr lang="en-US"/>
        </a:p>
      </dgm:t>
    </dgm:pt>
    <dgm:pt modelId="{CD325C6B-E8D2-485E-83EE-EF01E36CD462}">
      <dgm:prSet/>
      <dgm:spPr/>
      <dgm:t>
        <a:bodyPr/>
        <a:lstStyle/>
        <a:p>
          <a:r>
            <a:rPr lang="en-US"/>
            <a:t>•⁠  ⁠Renters</a:t>
          </a:r>
        </a:p>
      </dgm:t>
    </dgm:pt>
    <dgm:pt modelId="{0041CCB0-4465-4F14-9D74-0963F3427006}" cxnId="{9266A6BE-1FE0-4D49-8210-C151EDFA57B5}" type="parTrans">
      <dgm:prSet/>
      <dgm:spPr/>
      <dgm:t>
        <a:bodyPr/>
        <a:lstStyle/>
        <a:p>
          <a:endParaRPr lang="en-US"/>
        </a:p>
      </dgm:t>
    </dgm:pt>
    <dgm:pt modelId="{17AD33ED-E9F2-484D-A1F0-9EAFBBDC268C}" cxnId="{9266A6BE-1FE0-4D49-8210-C151EDFA57B5}" type="sibTrans">
      <dgm:prSet/>
      <dgm:spPr/>
      <dgm:t>
        <a:bodyPr/>
        <a:lstStyle/>
        <a:p>
          <a:endParaRPr lang="en-US"/>
        </a:p>
      </dgm:t>
    </dgm:pt>
    <dgm:pt modelId="{667949E4-D120-4005-9A81-B1C18E3CDF97}">
      <dgm:prSet/>
      <dgm:spPr/>
      <dgm:t>
        <a:bodyPr/>
        <a:lstStyle/>
        <a:p>
          <a:r>
            <a:rPr lang="en-US"/>
            <a:t>We focus on customers with high demand for affordable housing and long-term property needs.</a:t>
          </a:r>
        </a:p>
      </dgm:t>
    </dgm:pt>
    <dgm:pt modelId="{34C80FED-14C6-4CA7-8D6B-EC8FC6A06F19}" cxnId="{C83EDBFE-1CF2-46F8-93F3-6ADDFF9BD7B2}" type="parTrans">
      <dgm:prSet/>
      <dgm:spPr/>
      <dgm:t>
        <a:bodyPr/>
        <a:lstStyle/>
        <a:p>
          <a:endParaRPr lang="en-US"/>
        </a:p>
      </dgm:t>
    </dgm:pt>
    <dgm:pt modelId="{18BFD3E9-C200-45FE-8291-328F8BCA1142}" cxnId="{C83EDBFE-1CF2-46F8-93F3-6ADDFF9BD7B2}" type="sibTrans">
      <dgm:prSet/>
      <dgm:spPr/>
      <dgm:t>
        <a:bodyPr/>
        <a:lstStyle/>
        <a:p>
          <a:endParaRPr lang="en-US"/>
        </a:p>
      </dgm:t>
    </dgm:pt>
    <dgm:pt modelId="{A1EEC2F7-4058-D84F-B546-38129D7F7908}" type="pres">
      <dgm:prSet presAssocID="{FC160E72-D760-4165-B428-2FB0F7E3EA0A}" presName="Name0" presStyleCnt="0">
        <dgm:presLayoutVars>
          <dgm:dir/>
          <dgm:resizeHandles val="exact"/>
        </dgm:presLayoutVars>
      </dgm:prSet>
      <dgm:spPr/>
    </dgm:pt>
    <dgm:pt modelId="{2CC14639-C3F6-D340-ADF7-1B0616B581BC}" type="pres">
      <dgm:prSet presAssocID="{0F213290-B6F9-41B3-B070-330E8C2CD3C8}" presName="node" presStyleLbl="node1" presStyleIdx="0" presStyleCnt="6">
        <dgm:presLayoutVars>
          <dgm:bulletEnabled val="1"/>
        </dgm:presLayoutVars>
      </dgm:prSet>
      <dgm:spPr/>
    </dgm:pt>
    <dgm:pt modelId="{45E8F3F9-77B0-DD4D-A2CB-5C00589F4F8A}" type="pres">
      <dgm:prSet presAssocID="{98D4EDDC-CBE2-45A7-B644-9EC7BDE1AE0D}" presName="sibTrans" presStyleLbl="sibTrans1D1" presStyleIdx="0" presStyleCnt="5"/>
      <dgm:spPr/>
    </dgm:pt>
    <dgm:pt modelId="{ECFCE2D8-173E-174D-A507-B5A61FC5F100}" type="pres">
      <dgm:prSet presAssocID="{98D4EDDC-CBE2-45A7-B644-9EC7BDE1AE0D}" presName="connectorText" presStyleLbl="sibTrans1D1" presStyleIdx="0" presStyleCnt="5"/>
      <dgm:spPr/>
    </dgm:pt>
    <dgm:pt modelId="{4D63FA5F-D981-9843-A6EF-81AE6DC8C076}" type="pres">
      <dgm:prSet presAssocID="{05CBCCDB-B15C-4C48-9C89-2FA1B1AF0375}" presName="node" presStyleLbl="node1" presStyleIdx="1" presStyleCnt="6">
        <dgm:presLayoutVars>
          <dgm:bulletEnabled val="1"/>
        </dgm:presLayoutVars>
      </dgm:prSet>
      <dgm:spPr/>
    </dgm:pt>
    <dgm:pt modelId="{1A31E8CE-EB29-5C44-B453-3E876DDF0369}" type="pres">
      <dgm:prSet presAssocID="{306C47D1-8E4B-46AC-B95B-BC597E60112D}" presName="sibTrans" presStyleLbl="sibTrans1D1" presStyleIdx="1" presStyleCnt="5"/>
      <dgm:spPr/>
    </dgm:pt>
    <dgm:pt modelId="{D1FF775D-A2F3-E446-BD2F-E3B399C0D10C}" type="pres">
      <dgm:prSet presAssocID="{306C47D1-8E4B-46AC-B95B-BC597E60112D}" presName="connectorText" presStyleLbl="sibTrans1D1" presStyleIdx="1" presStyleCnt="5"/>
      <dgm:spPr/>
    </dgm:pt>
    <dgm:pt modelId="{65EEEAB5-EA81-7145-BC7A-5C60870D989B}" type="pres">
      <dgm:prSet presAssocID="{C818633C-3FFF-4D8C-B17E-11873623D139}" presName="node" presStyleLbl="node1" presStyleIdx="2" presStyleCnt="6">
        <dgm:presLayoutVars>
          <dgm:bulletEnabled val="1"/>
        </dgm:presLayoutVars>
      </dgm:prSet>
      <dgm:spPr/>
    </dgm:pt>
    <dgm:pt modelId="{F25C58EC-43D8-F146-B59C-9DD3C321CCA5}" type="pres">
      <dgm:prSet presAssocID="{3DDAD7B2-4199-4DB2-BB45-37E5809BB3D1}" presName="sibTrans" presStyleLbl="sibTrans1D1" presStyleIdx="2" presStyleCnt="5"/>
      <dgm:spPr/>
    </dgm:pt>
    <dgm:pt modelId="{E3CB54D6-D07E-A442-8B0A-419D692F900B}" type="pres">
      <dgm:prSet presAssocID="{3DDAD7B2-4199-4DB2-BB45-37E5809BB3D1}" presName="connectorText" presStyleLbl="sibTrans1D1" presStyleIdx="2" presStyleCnt="5"/>
      <dgm:spPr/>
    </dgm:pt>
    <dgm:pt modelId="{3A6C3CAC-4478-7C49-9DBB-473972A207C2}" type="pres">
      <dgm:prSet presAssocID="{9F5304BF-22F2-4F36-AFD0-75636BA8E8B0}" presName="node" presStyleLbl="node1" presStyleIdx="3" presStyleCnt="6">
        <dgm:presLayoutVars>
          <dgm:bulletEnabled val="1"/>
        </dgm:presLayoutVars>
      </dgm:prSet>
      <dgm:spPr/>
    </dgm:pt>
    <dgm:pt modelId="{7467ED02-4267-3849-BE72-64CE8C96DACF}" type="pres">
      <dgm:prSet presAssocID="{4779FF2F-849C-4B5A-8931-CA2CE79F87AE}" presName="sibTrans" presStyleLbl="sibTrans1D1" presStyleIdx="3" presStyleCnt="5"/>
      <dgm:spPr/>
    </dgm:pt>
    <dgm:pt modelId="{77F6F35A-CDBC-4340-BA8F-4C5E42C508BA}" type="pres">
      <dgm:prSet presAssocID="{4779FF2F-849C-4B5A-8931-CA2CE79F87AE}" presName="connectorText" presStyleLbl="sibTrans1D1" presStyleIdx="3" presStyleCnt="5"/>
      <dgm:spPr/>
    </dgm:pt>
    <dgm:pt modelId="{168B76B7-E6A0-934E-A061-6C996DCD8B8F}" type="pres">
      <dgm:prSet presAssocID="{CD325C6B-E8D2-485E-83EE-EF01E36CD462}" presName="node" presStyleLbl="node1" presStyleIdx="4" presStyleCnt="6">
        <dgm:presLayoutVars>
          <dgm:bulletEnabled val="1"/>
        </dgm:presLayoutVars>
      </dgm:prSet>
      <dgm:spPr/>
    </dgm:pt>
    <dgm:pt modelId="{A91256E2-D6C1-064E-89DE-117126A3995B}" type="pres">
      <dgm:prSet presAssocID="{17AD33ED-E9F2-484D-A1F0-9EAFBBDC268C}" presName="sibTrans" presStyleLbl="sibTrans1D1" presStyleIdx="4" presStyleCnt="5"/>
      <dgm:spPr/>
    </dgm:pt>
    <dgm:pt modelId="{84E9C545-B59D-8643-A2B8-B421CCB462EC}" type="pres">
      <dgm:prSet presAssocID="{17AD33ED-E9F2-484D-A1F0-9EAFBBDC268C}" presName="connectorText" presStyleLbl="sibTrans1D1" presStyleIdx="4" presStyleCnt="5"/>
      <dgm:spPr/>
    </dgm:pt>
    <dgm:pt modelId="{280DBC5C-1BA7-0744-85DB-2EE5209C6050}" type="pres">
      <dgm:prSet presAssocID="{667949E4-D120-4005-9A81-B1C18E3CDF97}" presName="node" presStyleLbl="node1" presStyleIdx="5" presStyleCnt="6">
        <dgm:presLayoutVars>
          <dgm:bulletEnabled val="1"/>
        </dgm:presLayoutVars>
      </dgm:prSet>
      <dgm:spPr/>
    </dgm:pt>
  </dgm:ptLst>
  <dgm:cxnLst>
    <dgm:cxn modelId="{8E999502-AE10-FD46-9A1D-02DE0159ACC6}" type="presOf" srcId="{0F213290-B6F9-41B3-B070-330E8C2CD3C8}" destId="{2CC14639-C3F6-D340-ADF7-1B0616B581BC}" srcOrd="0" destOrd="0" presId="urn:microsoft.com/office/officeart/2016/7/layout/RepeatingBendingProcessNew"/>
    <dgm:cxn modelId="{8FD94611-D1D5-B549-AC8B-B416811A977F}" type="presOf" srcId="{4779FF2F-849C-4B5A-8931-CA2CE79F87AE}" destId="{7467ED02-4267-3849-BE72-64CE8C96DACF}" srcOrd="0" destOrd="0" presId="urn:microsoft.com/office/officeart/2016/7/layout/RepeatingBendingProcessNew"/>
    <dgm:cxn modelId="{35754018-5062-C24C-B446-95CC0D05D83F}" type="presOf" srcId="{C818633C-3FFF-4D8C-B17E-11873623D139}" destId="{65EEEAB5-EA81-7145-BC7A-5C60870D989B}" srcOrd="0" destOrd="0" presId="urn:microsoft.com/office/officeart/2016/7/layout/RepeatingBendingProcessNew"/>
    <dgm:cxn modelId="{D4C15022-5DD6-0F47-B7DA-3F4B4E95C92A}" type="presOf" srcId="{17AD33ED-E9F2-484D-A1F0-9EAFBBDC268C}" destId="{84E9C545-B59D-8643-A2B8-B421CCB462EC}" srcOrd="1" destOrd="0" presId="urn:microsoft.com/office/officeart/2016/7/layout/RepeatingBendingProcessNew"/>
    <dgm:cxn modelId="{6EDCA535-6B26-434D-868F-3DE1B06C8E81}" type="presOf" srcId="{98D4EDDC-CBE2-45A7-B644-9EC7BDE1AE0D}" destId="{ECFCE2D8-173E-174D-A507-B5A61FC5F100}" srcOrd="1" destOrd="0" presId="urn:microsoft.com/office/officeart/2016/7/layout/RepeatingBendingProcessNew"/>
    <dgm:cxn modelId="{1E89AC4C-D375-48BB-8F3C-95153A72B271}" srcId="{FC160E72-D760-4165-B428-2FB0F7E3EA0A}" destId="{9F5304BF-22F2-4F36-AFD0-75636BA8E8B0}" srcOrd="3" destOrd="0" parTransId="{E83CC4BC-3FE3-41DD-8D79-681C8459B5EA}" sibTransId="{4779FF2F-849C-4B5A-8931-CA2CE79F87AE}"/>
    <dgm:cxn modelId="{56B7B450-2E9D-454A-B824-61261DEFE3BB}" type="presOf" srcId="{98D4EDDC-CBE2-45A7-B644-9EC7BDE1AE0D}" destId="{45E8F3F9-77B0-DD4D-A2CB-5C00589F4F8A}" srcOrd="0" destOrd="0" presId="urn:microsoft.com/office/officeart/2016/7/layout/RepeatingBendingProcessNew"/>
    <dgm:cxn modelId="{9E89DC6C-2152-6E48-9D37-8FCBA7C969AE}" type="presOf" srcId="{CD325C6B-E8D2-485E-83EE-EF01E36CD462}" destId="{168B76B7-E6A0-934E-A061-6C996DCD8B8F}" srcOrd="0" destOrd="0" presId="urn:microsoft.com/office/officeart/2016/7/layout/RepeatingBendingProcessNew"/>
    <dgm:cxn modelId="{61050B7F-6F11-9B4A-BEE3-7923FA8E4C82}" type="presOf" srcId="{306C47D1-8E4B-46AC-B95B-BC597E60112D}" destId="{1A31E8CE-EB29-5C44-B453-3E876DDF0369}" srcOrd="0" destOrd="0" presId="urn:microsoft.com/office/officeart/2016/7/layout/RepeatingBendingProcessNew"/>
    <dgm:cxn modelId="{63B72881-EDBD-3644-9D78-A852BDB8D099}" type="presOf" srcId="{667949E4-D120-4005-9A81-B1C18E3CDF97}" destId="{280DBC5C-1BA7-0744-85DB-2EE5209C6050}" srcOrd="0" destOrd="0" presId="urn:microsoft.com/office/officeart/2016/7/layout/RepeatingBendingProcessNew"/>
    <dgm:cxn modelId="{590E4681-E6BF-E341-B726-73BE26C8F519}" type="presOf" srcId="{05CBCCDB-B15C-4C48-9C89-2FA1B1AF0375}" destId="{4D63FA5F-D981-9843-A6EF-81AE6DC8C076}" srcOrd="0" destOrd="0" presId="urn:microsoft.com/office/officeart/2016/7/layout/RepeatingBendingProcessNew"/>
    <dgm:cxn modelId="{DA17278A-B40A-4C0E-AF44-665231563175}" srcId="{FC160E72-D760-4165-B428-2FB0F7E3EA0A}" destId="{C818633C-3FFF-4D8C-B17E-11873623D139}" srcOrd="2" destOrd="0" parTransId="{E6EC06F1-0B54-47C2-A7C4-4FAED7F4D64E}" sibTransId="{3DDAD7B2-4199-4DB2-BB45-37E5809BB3D1}"/>
    <dgm:cxn modelId="{519146AC-DE32-804B-9DB1-33520A9B5C3C}" type="presOf" srcId="{FC160E72-D760-4165-B428-2FB0F7E3EA0A}" destId="{A1EEC2F7-4058-D84F-B546-38129D7F7908}" srcOrd="0" destOrd="0" presId="urn:microsoft.com/office/officeart/2016/7/layout/RepeatingBendingProcessNew"/>
    <dgm:cxn modelId="{82CF3FAF-4792-CE4D-A8C2-7CF83CAE30A7}" type="presOf" srcId="{9F5304BF-22F2-4F36-AFD0-75636BA8E8B0}" destId="{3A6C3CAC-4478-7C49-9DBB-473972A207C2}" srcOrd="0" destOrd="0" presId="urn:microsoft.com/office/officeart/2016/7/layout/RepeatingBendingProcessNew"/>
    <dgm:cxn modelId="{C7EBC5B1-7F1E-7A46-857A-2AE942FB5A0A}" type="presOf" srcId="{3DDAD7B2-4199-4DB2-BB45-37E5809BB3D1}" destId="{E3CB54D6-D07E-A442-8B0A-419D692F900B}" srcOrd="1" destOrd="0" presId="urn:microsoft.com/office/officeart/2016/7/layout/RepeatingBendingProcessNew"/>
    <dgm:cxn modelId="{9266A6BE-1FE0-4D49-8210-C151EDFA57B5}" srcId="{FC160E72-D760-4165-B428-2FB0F7E3EA0A}" destId="{CD325C6B-E8D2-485E-83EE-EF01E36CD462}" srcOrd="4" destOrd="0" parTransId="{0041CCB0-4465-4F14-9D74-0963F3427006}" sibTransId="{17AD33ED-E9F2-484D-A1F0-9EAFBBDC268C}"/>
    <dgm:cxn modelId="{156DC1C7-FF78-3B4D-8ECF-2F913A1FFD28}" type="presOf" srcId="{17AD33ED-E9F2-484D-A1F0-9EAFBBDC268C}" destId="{A91256E2-D6C1-064E-89DE-117126A3995B}" srcOrd="0" destOrd="0" presId="urn:microsoft.com/office/officeart/2016/7/layout/RepeatingBendingProcessNew"/>
    <dgm:cxn modelId="{B51B3ED0-81B4-0744-B90B-97442281D356}" type="presOf" srcId="{3DDAD7B2-4199-4DB2-BB45-37E5809BB3D1}" destId="{F25C58EC-43D8-F146-B59C-9DD3C321CCA5}" srcOrd="0" destOrd="0" presId="urn:microsoft.com/office/officeart/2016/7/layout/RepeatingBendingProcessNew"/>
    <dgm:cxn modelId="{E0DC89D5-3780-EA40-BC59-55E3F803BDDE}" type="presOf" srcId="{4779FF2F-849C-4B5A-8931-CA2CE79F87AE}" destId="{77F6F35A-CDBC-4340-BA8F-4C5E42C508BA}" srcOrd="1" destOrd="0" presId="urn:microsoft.com/office/officeart/2016/7/layout/RepeatingBendingProcessNew"/>
    <dgm:cxn modelId="{EB17E1EE-3717-46D1-99EC-88F31C577CB1}" srcId="{FC160E72-D760-4165-B428-2FB0F7E3EA0A}" destId="{0F213290-B6F9-41B3-B070-330E8C2CD3C8}" srcOrd="0" destOrd="0" parTransId="{713D78DB-D265-487C-8E1D-BE603B85C0EA}" sibTransId="{98D4EDDC-CBE2-45A7-B644-9EC7BDE1AE0D}"/>
    <dgm:cxn modelId="{ACC326F0-00A0-F846-869F-CA5D071CBF49}" type="presOf" srcId="{306C47D1-8E4B-46AC-B95B-BC597E60112D}" destId="{D1FF775D-A2F3-E446-BD2F-E3B399C0D10C}" srcOrd="1" destOrd="0" presId="urn:microsoft.com/office/officeart/2016/7/layout/RepeatingBendingProcessNew"/>
    <dgm:cxn modelId="{C83EDBFE-1CF2-46F8-93F3-6ADDFF9BD7B2}" srcId="{FC160E72-D760-4165-B428-2FB0F7E3EA0A}" destId="{667949E4-D120-4005-9A81-B1C18E3CDF97}" srcOrd="5" destOrd="0" parTransId="{34C80FED-14C6-4CA7-8D6B-EC8FC6A06F19}" sibTransId="{18BFD3E9-C200-45FE-8291-328F8BCA1142}"/>
    <dgm:cxn modelId="{4452A6FF-FAE8-409D-801C-F4880650BC8C}" srcId="{FC160E72-D760-4165-B428-2FB0F7E3EA0A}" destId="{05CBCCDB-B15C-4C48-9C89-2FA1B1AF0375}" srcOrd="1" destOrd="0" parTransId="{A768EA51-738C-4D9D-BA29-3D8905043D40}" sibTransId="{306C47D1-8E4B-46AC-B95B-BC597E60112D}"/>
    <dgm:cxn modelId="{C5C95E46-138A-4C46-AAC8-F35CD3012469}" type="presParOf" srcId="{A1EEC2F7-4058-D84F-B546-38129D7F7908}" destId="{2CC14639-C3F6-D340-ADF7-1B0616B581BC}" srcOrd="0" destOrd="0" presId="urn:microsoft.com/office/officeart/2016/7/layout/RepeatingBendingProcessNew"/>
    <dgm:cxn modelId="{F3A1EB5E-EE5C-B742-9700-5FC00BA0B74A}" type="presParOf" srcId="{A1EEC2F7-4058-D84F-B546-38129D7F7908}" destId="{45E8F3F9-77B0-DD4D-A2CB-5C00589F4F8A}" srcOrd="1" destOrd="0" presId="urn:microsoft.com/office/officeart/2016/7/layout/RepeatingBendingProcessNew"/>
    <dgm:cxn modelId="{F99A8F30-DF7F-FA40-9A5E-C96C7A932EFD}" type="presParOf" srcId="{45E8F3F9-77B0-DD4D-A2CB-5C00589F4F8A}" destId="{ECFCE2D8-173E-174D-A507-B5A61FC5F100}" srcOrd="0" destOrd="0" presId="urn:microsoft.com/office/officeart/2016/7/layout/RepeatingBendingProcessNew"/>
    <dgm:cxn modelId="{CBF7535C-A643-9044-904E-3B078F537387}" type="presParOf" srcId="{A1EEC2F7-4058-D84F-B546-38129D7F7908}" destId="{4D63FA5F-D981-9843-A6EF-81AE6DC8C076}" srcOrd="2" destOrd="0" presId="urn:microsoft.com/office/officeart/2016/7/layout/RepeatingBendingProcessNew"/>
    <dgm:cxn modelId="{32423880-DDDE-EB4E-976A-2900F5432050}" type="presParOf" srcId="{A1EEC2F7-4058-D84F-B546-38129D7F7908}" destId="{1A31E8CE-EB29-5C44-B453-3E876DDF0369}" srcOrd="3" destOrd="0" presId="urn:microsoft.com/office/officeart/2016/7/layout/RepeatingBendingProcessNew"/>
    <dgm:cxn modelId="{46793C4E-0BD6-0346-BFAC-4DD9CD2DDD37}" type="presParOf" srcId="{1A31E8CE-EB29-5C44-B453-3E876DDF0369}" destId="{D1FF775D-A2F3-E446-BD2F-E3B399C0D10C}" srcOrd="0" destOrd="0" presId="urn:microsoft.com/office/officeart/2016/7/layout/RepeatingBendingProcessNew"/>
    <dgm:cxn modelId="{9692BDB9-87A5-5E41-A43F-940058DF808F}" type="presParOf" srcId="{A1EEC2F7-4058-D84F-B546-38129D7F7908}" destId="{65EEEAB5-EA81-7145-BC7A-5C60870D989B}" srcOrd="4" destOrd="0" presId="urn:microsoft.com/office/officeart/2016/7/layout/RepeatingBendingProcessNew"/>
    <dgm:cxn modelId="{7CD126EC-6C3C-1546-8318-4A2FC70342E4}" type="presParOf" srcId="{A1EEC2F7-4058-D84F-B546-38129D7F7908}" destId="{F25C58EC-43D8-F146-B59C-9DD3C321CCA5}" srcOrd="5" destOrd="0" presId="urn:microsoft.com/office/officeart/2016/7/layout/RepeatingBendingProcessNew"/>
    <dgm:cxn modelId="{8F292D2C-1691-3F4F-A27B-6E723358A6CA}" type="presParOf" srcId="{F25C58EC-43D8-F146-B59C-9DD3C321CCA5}" destId="{E3CB54D6-D07E-A442-8B0A-419D692F900B}" srcOrd="0" destOrd="0" presId="urn:microsoft.com/office/officeart/2016/7/layout/RepeatingBendingProcessNew"/>
    <dgm:cxn modelId="{F24DD10D-2938-0943-BCC3-E12A0ED2E1D3}" type="presParOf" srcId="{A1EEC2F7-4058-D84F-B546-38129D7F7908}" destId="{3A6C3CAC-4478-7C49-9DBB-473972A207C2}" srcOrd="6" destOrd="0" presId="urn:microsoft.com/office/officeart/2016/7/layout/RepeatingBendingProcessNew"/>
    <dgm:cxn modelId="{8C7EC76A-E243-564C-85F9-A70404CC968A}" type="presParOf" srcId="{A1EEC2F7-4058-D84F-B546-38129D7F7908}" destId="{7467ED02-4267-3849-BE72-64CE8C96DACF}" srcOrd="7" destOrd="0" presId="urn:microsoft.com/office/officeart/2016/7/layout/RepeatingBendingProcessNew"/>
    <dgm:cxn modelId="{1C927C4A-2837-2042-8978-302F2928513C}" type="presParOf" srcId="{7467ED02-4267-3849-BE72-64CE8C96DACF}" destId="{77F6F35A-CDBC-4340-BA8F-4C5E42C508BA}" srcOrd="0" destOrd="0" presId="urn:microsoft.com/office/officeart/2016/7/layout/RepeatingBendingProcessNew"/>
    <dgm:cxn modelId="{42AD30FB-A1C6-9B49-8F2C-0595AD0E31A0}" type="presParOf" srcId="{A1EEC2F7-4058-D84F-B546-38129D7F7908}" destId="{168B76B7-E6A0-934E-A061-6C996DCD8B8F}" srcOrd="8" destOrd="0" presId="urn:microsoft.com/office/officeart/2016/7/layout/RepeatingBendingProcessNew"/>
    <dgm:cxn modelId="{73C2DB24-282B-0945-8251-6C6A6CF4CF6E}" type="presParOf" srcId="{A1EEC2F7-4058-D84F-B546-38129D7F7908}" destId="{A91256E2-D6C1-064E-89DE-117126A3995B}" srcOrd="9" destOrd="0" presId="urn:microsoft.com/office/officeart/2016/7/layout/RepeatingBendingProcessNew"/>
    <dgm:cxn modelId="{2FC8A263-AE39-BB44-B21F-9811A63AB665}" type="presParOf" srcId="{A91256E2-D6C1-064E-89DE-117126A3995B}" destId="{84E9C545-B59D-8643-A2B8-B421CCB462EC}" srcOrd="0" destOrd="0" presId="urn:microsoft.com/office/officeart/2016/7/layout/RepeatingBendingProcessNew"/>
    <dgm:cxn modelId="{6DBFB104-4DED-0B47-988B-1FA64EF32897}" type="presParOf" srcId="{A1EEC2F7-4058-D84F-B546-38129D7F7908}" destId="{280DBC5C-1BA7-0744-85DB-2EE5209C605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DB45EE-183B-4402-85D4-57C218AF32D5}"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CB9B8178-46C8-40F2-A69B-7934CC5C2A1D}">
      <dgm:prSet/>
      <dgm:spPr/>
      <dgm:t>
        <a:bodyPr/>
        <a:lstStyle/>
        <a:p>
          <a:r>
            <a:rPr lang="en-US" dirty="0"/>
            <a:t> ⁠Managing Director</a:t>
          </a:r>
        </a:p>
      </dgm:t>
    </dgm:pt>
    <dgm:pt modelId="{7561803E-C43B-43AB-8A6E-40EF7B3B9567}" cxnId="{C3D56311-C7E0-404F-869E-0E213CAFD69F}" type="parTrans">
      <dgm:prSet/>
      <dgm:spPr/>
      <dgm:t>
        <a:bodyPr/>
        <a:lstStyle/>
        <a:p>
          <a:endParaRPr lang="en-US"/>
        </a:p>
      </dgm:t>
    </dgm:pt>
    <dgm:pt modelId="{2EF932E8-9B14-4D93-A0FA-DA8CF6862BDD}" cxnId="{C3D56311-C7E0-404F-869E-0E213CAFD69F}" type="sibTrans">
      <dgm:prSet/>
      <dgm:spPr/>
      <dgm:t>
        <a:bodyPr/>
        <a:lstStyle/>
        <a:p>
          <a:endParaRPr lang="en-US"/>
        </a:p>
      </dgm:t>
    </dgm:pt>
    <dgm:pt modelId="{14BF3405-D1D5-495F-BD73-1BD23CC9D791}">
      <dgm:prSet/>
      <dgm:spPr/>
      <dgm:t>
        <a:bodyPr/>
        <a:lstStyle/>
        <a:p>
          <a:r>
            <a:rPr lang="en-US" dirty="0"/>
            <a:t>Operations Manager</a:t>
          </a:r>
        </a:p>
      </dgm:t>
    </dgm:pt>
    <dgm:pt modelId="{DE8F5A95-0453-471E-9A92-660002C5977F}" cxnId="{8E75DC3E-6FCD-45B8-84FB-27A6BB54FDDE}" type="parTrans">
      <dgm:prSet/>
      <dgm:spPr/>
      <dgm:t>
        <a:bodyPr/>
        <a:lstStyle/>
        <a:p>
          <a:endParaRPr lang="en-US"/>
        </a:p>
      </dgm:t>
    </dgm:pt>
    <dgm:pt modelId="{3CD8B8D6-60AF-47C5-B605-6433FAF00B1E}" cxnId="{8E75DC3E-6FCD-45B8-84FB-27A6BB54FDDE}" type="sibTrans">
      <dgm:prSet/>
      <dgm:spPr/>
      <dgm:t>
        <a:bodyPr/>
        <a:lstStyle/>
        <a:p>
          <a:endParaRPr lang="en-US"/>
        </a:p>
      </dgm:t>
    </dgm:pt>
    <dgm:pt modelId="{25E3BCBC-4481-474D-ACCE-44AFA94EC9DA}">
      <dgm:prSet/>
      <dgm:spPr/>
      <dgm:t>
        <a:bodyPr/>
        <a:lstStyle/>
        <a:p>
          <a:r>
            <a:rPr lang="en-US" dirty="0"/>
            <a:t>⁠Sales &amp; Marketing Manager</a:t>
          </a:r>
        </a:p>
      </dgm:t>
    </dgm:pt>
    <dgm:pt modelId="{7D7A00DD-D161-4E6F-8041-6A85486F07B9}" cxnId="{400CCB3C-1D8D-4299-B480-2EBCB69658DA}" type="parTrans">
      <dgm:prSet/>
      <dgm:spPr/>
      <dgm:t>
        <a:bodyPr/>
        <a:lstStyle/>
        <a:p>
          <a:endParaRPr lang="en-US"/>
        </a:p>
      </dgm:t>
    </dgm:pt>
    <dgm:pt modelId="{6E7F6325-0800-4517-9E1E-840A45F7705A}" cxnId="{400CCB3C-1D8D-4299-B480-2EBCB69658DA}" type="sibTrans">
      <dgm:prSet/>
      <dgm:spPr/>
      <dgm:t>
        <a:bodyPr/>
        <a:lstStyle/>
        <a:p>
          <a:endParaRPr lang="en-US"/>
        </a:p>
      </dgm:t>
    </dgm:pt>
    <dgm:pt modelId="{91F5CF75-3B31-4717-A152-EFE5218BB17B}">
      <dgm:prSet/>
      <dgm:spPr/>
      <dgm:t>
        <a:bodyPr/>
        <a:lstStyle/>
        <a:p>
          <a:r>
            <a:rPr lang="en-US" dirty="0"/>
            <a:t>Finance Manager</a:t>
          </a:r>
        </a:p>
      </dgm:t>
    </dgm:pt>
    <dgm:pt modelId="{8DCF694C-9D2D-47E7-B4D9-9ABA5BA1762A}" cxnId="{85AA2AF1-3CEA-400E-A1A8-38F3B34C7717}" type="parTrans">
      <dgm:prSet/>
      <dgm:spPr/>
      <dgm:t>
        <a:bodyPr/>
        <a:lstStyle/>
        <a:p>
          <a:endParaRPr lang="en-US"/>
        </a:p>
      </dgm:t>
    </dgm:pt>
    <dgm:pt modelId="{1085A3FF-09D7-4519-984F-F9C356114C5B}" cxnId="{85AA2AF1-3CEA-400E-A1A8-38F3B34C7717}" type="sibTrans">
      <dgm:prSet/>
      <dgm:spPr/>
      <dgm:t>
        <a:bodyPr/>
        <a:lstStyle/>
        <a:p>
          <a:endParaRPr lang="en-US"/>
        </a:p>
      </dgm:t>
    </dgm:pt>
    <dgm:pt modelId="{C81D9023-048E-4E89-8D44-FCE738BBFCAE}">
      <dgm:prSet/>
      <dgm:spPr/>
      <dgm:t>
        <a:bodyPr/>
        <a:lstStyle/>
        <a:p>
          <a:r>
            <a:rPr lang="en-US" dirty="0"/>
            <a:t>HR Manager</a:t>
          </a:r>
        </a:p>
      </dgm:t>
    </dgm:pt>
    <dgm:pt modelId="{E6BDAEC6-3E2A-41A0-89A6-F17179841B96}" cxnId="{9D25CDD3-628B-40FC-B2DE-78508E46DBDE}" type="parTrans">
      <dgm:prSet/>
      <dgm:spPr/>
      <dgm:t>
        <a:bodyPr/>
        <a:lstStyle/>
        <a:p>
          <a:endParaRPr lang="en-US"/>
        </a:p>
      </dgm:t>
    </dgm:pt>
    <dgm:pt modelId="{71469507-CFAD-41B9-84C8-30A6E07777F0}" cxnId="{9D25CDD3-628B-40FC-B2DE-78508E46DBDE}" type="sibTrans">
      <dgm:prSet/>
      <dgm:spPr/>
      <dgm:t>
        <a:bodyPr/>
        <a:lstStyle/>
        <a:p>
          <a:endParaRPr lang="en-US"/>
        </a:p>
      </dgm:t>
    </dgm:pt>
    <dgm:pt modelId="{87A0CD4F-C851-46D1-949D-434B7E75CEE6}">
      <dgm:prSet/>
      <dgm:spPr/>
      <dgm:t>
        <a:bodyPr/>
        <a:lstStyle/>
        <a:p>
          <a:r>
            <a:rPr lang="en-US" dirty="0"/>
            <a:t>⁠Legal Advisor</a:t>
          </a:r>
        </a:p>
      </dgm:t>
    </dgm:pt>
    <dgm:pt modelId="{66755B8E-880F-4647-921E-E75B6535F376}" cxnId="{A19F149F-B966-4595-83CC-0F4A5EE72002}" type="parTrans">
      <dgm:prSet/>
      <dgm:spPr/>
      <dgm:t>
        <a:bodyPr/>
        <a:lstStyle/>
        <a:p>
          <a:endParaRPr lang="en-US"/>
        </a:p>
      </dgm:t>
    </dgm:pt>
    <dgm:pt modelId="{95B44627-97EC-422A-858E-B14681FCA2F5}" cxnId="{A19F149F-B966-4595-83CC-0F4A5EE72002}" type="sibTrans">
      <dgm:prSet/>
      <dgm:spPr/>
      <dgm:t>
        <a:bodyPr/>
        <a:lstStyle/>
        <a:p>
          <a:endParaRPr lang="en-US"/>
        </a:p>
      </dgm:t>
    </dgm:pt>
    <dgm:pt modelId="{08131A7E-C429-A54C-B8AE-AB91C0A46A32}" type="pres">
      <dgm:prSet presAssocID="{80DB45EE-183B-4402-85D4-57C218AF32D5}" presName="diagram" presStyleCnt="0">
        <dgm:presLayoutVars>
          <dgm:dir/>
          <dgm:resizeHandles val="exact"/>
        </dgm:presLayoutVars>
      </dgm:prSet>
      <dgm:spPr/>
    </dgm:pt>
    <dgm:pt modelId="{584531FD-7CFE-5B42-97C6-2FCFFEFA1F9E}" type="pres">
      <dgm:prSet presAssocID="{CB9B8178-46C8-40F2-A69B-7934CC5C2A1D}" presName="node" presStyleLbl="node1" presStyleIdx="0" presStyleCnt="6">
        <dgm:presLayoutVars>
          <dgm:bulletEnabled val="1"/>
        </dgm:presLayoutVars>
      </dgm:prSet>
      <dgm:spPr/>
    </dgm:pt>
    <dgm:pt modelId="{F5B7276C-16B1-DC47-9693-24941FF150A2}" type="pres">
      <dgm:prSet presAssocID="{2EF932E8-9B14-4D93-A0FA-DA8CF6862BDD}" presName="sibTrans" presStyleCnt="0"/>
      <dgm:spPr/>
    </dgm:pt>
    <dgm:pt modelId="{F015BE05-61E5-5446-AE0F-23FDA7545252}" type="pres">
      <dgm:prSet presAssocID="{14BF3405-D1D5-495F-BD73-1BD23CC9D791}" presName="node" presStyleLbl="node1" presStyleIdx="1" presStyleCnt="6">
        <dgm:presLayoutVars>
          <dgm:bulletEnabled val="1"/>
        </dgm:presLayoutVars>
      </dgm:prSet>
      <dgm:spPr/>
    </dgm:pt>
    <dgm:pt modelId="{C12D4098-6932-3F48-BDEA-C79EA377AE15}" type="pres">
      <dgm:prSet presAssocID="{3CD8B8D6-60AF-47C5-B605-6433FAF00B1E}" presName="sibTrans" presStyleCnt="0"/>
      <dgm:spPr/>
    </dgm:pt>
    <dgm:pt modelId="{F7232D07-AB46-584E-849F-010A2D73F47D}" type="pres">
      <dgm:prSet presAssocID="{25E3BCBC-4481-474D-ACCE-44AFA94EC9DA}" presName="node" presStyleLbl="node1" presStyleIdx="2" presStyleCnt="6">
        <dgm:presLayoutVars>
          <dgm:bulletEnabled val="1"/>
        </dgm:presLayoutVars>
      </dgm:prSet>
      <dgm:spPr/>
    </dgm:pt>
    <dgm:pt modelId="{3443DC72-288C-A94F-91EC-2E48088CB1BE}" type="pres">
      <dgm:prSet presAssocID="{6E7F6325-0800-4517-9E1E-840A45F7705A}" presName="sibTrans" presStyleCnt="0"/>
      <dgm:spPr/>
    </dgm:pt>
    <dgm:pt modelId="{6AE8BCF3-C8E9-AE41-B229-DEA41A06553C}" type="pres">
      <dgm:prSet presAssocID="{91F5CF75-3B31-4717-A152-EFE5218BB17B}" presName="node" presStyleLbl="node1" presStyleIdx="3" presStyleCnt="6">
        <dgm:presLayoutVars>
          <dgm:bulletEnabled val="1"/>
        </dgm:presLayoutVars>
      </dgm:prSet>
      <dgm:spPr/>
    </dgm:pt>
    <dgm:pt modelId="{A180A41E-6133-5E48-B6BC-5AFF668550E4}" type="pres">
      <dgm:prSet presAssocID="{1085A3FF-09D7-4519-984F-F9C356114C5B}" presName="sibTrans" presStyleCnt="0"/>
      <dgm:spPr/>
    </dgm:pt>
    <dgm:pt modelId="{6833CB35-C648-E94F-A859-3461CBB22D85}" type="pres">
      <dgm:prSet presAssocID="{C81D9023-048E-4E89-8D44-FCE738BBFCAE}" presName="node" presStyleLbl="node1" presStyleIdx="4" presStyleCnt="6">
        <dgm:presLayoutVars>
          <dgm:bulletEnabled val="1"/>
        </dgm:presLayoutVars>
      </dgm:prSet>
      <dgm:spPr/>
    </dgm:pt>
    <dgm:pt modelId="{A5F13E52-CE8B-7147-9869-A01F0882ABD6}" type="pres">
      <dgm:prSet presAssocID="{71469507-CFAD-41B9-84C8-30A6E07777F0}" presName="sibTrans" presStyleCnt="0"/>
      <dgm:spPr/>
    </dgm:pt>
    <dgm:pt modelId="{A6629954-1605-D340-B0C5-8DD14D60E8EC}" type="pres">
      <dgm:prSet presAssocID="{87A0CD4F-C851-46D1-949D-434B7E75CEE6}" presName="node" presStyleLbl="node1" presStyleIdx="5" presStyleCnt="6">
        <dgm:presLayoutVars>
          <dgm:bulletEnabled val="1"/>
        </dgm:presLayoutVars>
      </dgm:prSet>
      <dgm:spPr/>
    </dgm:pt>
  </dgm:ptLst>
  <dgm:cxnLst>
    <dgm:cxn modelId="{FA6BCC04-A3A9-9C4A-B140-6C2C89AA7072}" type="presOf" srcId="{CB9B8178-46C8-40F2-A69B-7934CC5C2A1D}" destId="{584531FD-7CFE-5B42-97C6-2FCFFEFA1F9E}" srcOrd="0" destOrd="0" presId="urn:microsoft.com/office/officeart/2005/8/layout/default"/>
    <dgm:cxn modelId="{4781E20A-6769-424C-8C60-639311FA8BF9}" type="presOf" srcId="{14BF3405-D1D5-495F-BD73-1BD23CC9D791}" destId="{F015BE05-61E5-5446-AE0F-23FDA7545252}" srcOrd="0" destOrd="0" presId="urn:microsoft.com/office/officeart/2005/8/layout/default"/>
    <dgm:cxn modelId="{C3D56311-C7E0-404F-869E-0E213CAFD69F}" srcId="{80DB45EE-183B-4402-85D4-57C218AF32D5}" destId="{CB9B8178-46C8-40F2-A69B-7934CC5C2A1D}" srcOrd="0" destOrd="0" parTransId="{7561803E-C43B-43AB-8A6E-40EF7B3B9567}" sibTransId="{2EF932E8-9B14-4D93-A0FA-DA8CF6862BDD}"/>
    <dgm:cxn modelId="{400CCB3C-1D8D-4299-B480-2EBCB69658DA}" srcId="{80DB45EE-183B-4402-85D4-57C218AF32D5}" destId="{25E3BCBC-4481-474D-ACCE-44AFA94EC9DA}" srcOrd="2" destOrd="0" parTransId="{7D7A00DD-D161-4E6F-8041-6A85486F07B9}" sibTransId="{6E7F6325-0800-4517-9E1E-840A45F7705A}"/>
    <dgm:cxn modelId="{8E75DC3E-6FCD-45B8-84FB-27A6BB54FDDE}" srcId="{80DB45EE-183B-4402-85D4-57C218AF32D5}" destId="{14BF3405-D1D5-495F-BD73-1BD23CC9D791}" srcOrd="1" destOrd="0" parTransId="{DE8F5A95-0453-471E-9A92-660002C5977F}" sibTransId="{3CD8B8D6-60AF-47C5-B605-6433FAF00B1E}"/>
    <dgm:cxn modelId="{B9B3DB73-E63C-904C-8456-666927E382BE}" type="presOf" srcId="{25E3BCBC-4481-474D-ACCE-44AFA94EC9DA}" destId="{F7232D07-AB46-584E-849F-010A2D73F47D}" srcOrd="0" destOrd="0" presId="urn:microsoft.com/office/officeart/2005/8/layout/default"/>
    <dgm:cxn modelId="{0C392388-8110-F74D-8323-1579296977F6}" type="presOf" srcId="{C81D9023-048E-4E89-8D44-FCE738BBFCAE}" destId="{6833CB35-C648-E94F-A859-3461CBB22D85}" srcOrd="0" destOrd="0" presId="urn:microsoft.com/office/officeart/2005/8/layout/default"/>
    <dgm:cxn modelId="{EE0CE48B-9D3E-6F49-8C2E-70C7D1D76E43}" type="presOf" srcId="{80DB45EE-183B-4402-85D4-57C218AF32D5}" destId="{08131A7E-C429-A54C-B8AE-AB91C0A46A32}" srcOrd="0" destOrd="0" presId="urn:microsoft.com/office/officeart/2005/8/layout/default"/>
    <dgm:cxn modelId="{A19F149F-B966-4595-83CC-0F4A5EE72002}" srcId="{80DB45EE-183B-4402-85D4-57C218AF32D5}" destId="{87A0CD4F-C851-46D1-949D-434B7E75CEE6}" srcOrd="5" destOrd="0" parTransId="{66755B8E-880F-4647-921E-E75B6535F376}" sibTransId="{95B44627-97EC-422A-858E-B14681FCA2F5}"/>
    <dgm:cxn modelId="{D24FEFBA-DFE1-2D48-A70C-E5C20B3C7BAB}" type="presOf" srcId="{87A0CD4F-C851-46D1-949D-434B7E75CEE6}" destId="{A6629954-1605-D340-B0C5-8DD14D60E8EC}" srcOrd="0" destOrd="0" presId="urn:microsoft.com/office/officeart/2005/8/layout/default"/>
    <dgm:cxn modelId="{9D25CDD3-628B-40FC-B2DE-78508E46DBDE}" srcId="{80DB45EE-183B-4402-85D4-57C218AF32D5}" destId="{C81D9023-048E-4E89-8D44-FCE738BBFCAE}" srcOrd="4" destOrd="0" parTransId="{E6BDAEC6-3E2A-41A0-89A6-F17179841B96}" sibTransId="{71469507-CFAD-41B9-84C8-30A6E07777F0}"/>
    <dgm:cxn modelId="{85AA2AF1-3CEA-400E-A1A8-38F3B34C7717}" srcId="{80DB45EE-183B-4402-85D4-57C218AF32D5}" destId="{91F5CF75-3B31-4717-A152-EFE5218BB17B}" srcOrd="3" destOrd="0" parTransId="{8DCF694C-9D2D-47E7-B4D9-9ABA5BA1762A}" sibTransId="{1085A3FF-09D7-4519-984F-F9C356114C5B}"/>
    <dgm:cxn modelId="{A1E04EF8-4550-B445-909D-1CA49591E07E}" type="presOf" srcId="{91F5CF75-3B31-4717-A152-EFE5218BB17B}" destId="{6AE8BCF3-C8E9-AE41-B229-DEA41A06553C}" srcOrd="0" destOrd="0" presId="urn:microsoft.com/office/officeart/2005/8/layout/default"/>
    <dgm:cxn modelId="{456454DC-1239-4F4B-BE6A-618DBFFFDC1A}" type="presParOf" srcId="{08131A7E-C429-A54C-B8AE-AB91C0A46A32}" destId="{584531FD-7CFE-5B42-97C6-2FCFFEFA1F9E}" srcOrd="0" destOrd="0" presId="urn:microsoft.com/office/officeart/2005/8/layout/default"/>
    <dgm:cxn modelId="{D5663F87-7516-694F-B1C1-E86BFE482A1B}" type="presParOf" srcId="{08131A7E-C429-A54C-B8AE-AB91C0A46A32}" destId="{F5B7276C-16B1-DC47-9693-24941FF150A2}" srcOrd="1" destOrd="0" presId="urn:microsoft.com/office/officeart/2005/8/layout/default"/>
    <dgm:cxn modelId="{5FEAFC25-7E7C-AD43-BAB0-DB19C95CDDF6}" type="presParOf" srcId="{08131A7E-C429-A54C-B8AE-AB91C0A46A32}" destId="{F015BE05-61E5-5446-AE0F-23FDA7545252}" srcOrd="2" destOrd="0" presId="urn:microsoft.com/office/officeart/2005/8/layout/default"/>
    <dgm:cxn modelId="{F3051CA1-C820-B04F-8722-3C2B11AA15A2}" type="presParOf" srcId="{08131A7E-C429-A54C-B8AE-AB91C0A46A32}" destId="{C12D4098-6932-3F48-BDEA-C79EA377AE15}" srcOrd="3" destOrd="0" presId="urn:microsoft.com/office/officeart/2005/8/layout/default"/>
    <dgm:cxn modelId="{BFA674AD-1B2C-194F-8D67-EC2C814567FD}" type="presParOf" srcId="{08131A7E-C429-A54C-B8AE-AB91C0A46A32}" destId="{F7232D07-AB46-584E-849F-010A2D73F47D}" srcOrd="4" destOrd="0" presId="urn:microsoft.com/office/officeart/2005/8/layout/default"/>
    <dgm:cxn modelId="{1C3E0D5D-E1CB-1142-B206-2867C01D3619}" type="presParOf" srcId="{08131A7E-C429-A54C-B8AE-AB91C0A46A32}" destId="{3443DC72-288C-A94F-91EC-2E48088CB1BE}" srcOrd="5" destOrd="0" presId="urn:microsoft.com/office/officeart/2005/8/layout/default"/>
    <dgm:cxn modelId="{688AD0FE-F6AD-704F-A859-7AF67CFFB125}" type="presParOf" srcId="{08131A7E-C429-A54C-B8AE-AB91C0A46A32}" destId="{6AE8BCF3-C8E9-AE41-B229-DEA41A06553C}" srcOrd="6" destOrd="0" presId="urn:microsoft.com/office/officeart/2005/8/layout/default"/>
    <dgm:cxn modelId="{50312A3A-52F2-6949-B9DA-3F6E8AFC4B63}" type="presParOf" srcId="{08131A7E-C429-A54C-B8AE-AB91C0A46A32}" destId="{A180A41E-6133-5E48-B6BC-5AFF668550E4}" srcOrd="7" destOrd="0" presId="urn:microsoft.com/office/officeart/2005/8/layout/default"/>
    <dgm:cxn modelId="{77161C6E-03BA-874B-8E23-7EB87CC519F9}" type="presParOf" srcId="{08131A7E-C429-A54C-B8AE-AB91C0A46A32}" destId="{6833CB35-C648-E94F-A859-3461CBB22D85}" srcOrd="8" destOrd="0" presId="urn:microsoft.com/office/officeart/2005/8/layout/default"/>
    <dgm:cxn modelId="{4CE5F31D-B6B0-2C4C-88CC-44E4645B1B0E}" type="presParOf" srcId="{08131A7E-C429-A54C-B8AE-AB91C0A46A32}" destId="{A5F13E52-CE8B-7147-9869-A01F0882ABD6}" srcOrd="9" destOrd="0" presId="urn:microsoft.com/office/officeart/2005/8/layout/default"/>
    <dgm:cxn modelId="{DA902775-BB87-C94E-B46F-1EDAABE41A83}" type="presParOf" srcId="{08131A7E-C429-A54C-B8AE-AB91C0A46A32}" destId="{A6629954-1605-D340-B0C5-8DD14D60E8E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F24544-8976-4D49-BF2C-B8D0C0CD78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33703AA-9AE9-40C9-9F69-5E48C4DD7A6A}">
      <dgm:prSet/>
      <dgm:spPr/>
      <dgm:t>
        <a:bodyPr/>
        <a:lstStyle/>
        <a:p>
          <a:pPr>
            <a:lnSpc>
              <a:spcPct val="100000"/>
            </a:lnSpc>
          </a:pPr>
          <a:r>
            <a:rPr lang="en-US"/>
            <a:t>•⁠  ⁠Total funding required: £200,000</a:t>
          </a:r>
        </a:p>
      </dgm:t>
    </dgm:pt>
    <dgm:pt modelId="{0ABA7401-8CAD-424A-972C-60770FB26375}" cxnId="{221C7745-3FB3-43F3-AFDA-50C8FA08DEFE}" type="parTrans">
      <dgm:prSet/>
      <dgm:spPr/>
      <dgm:t>
        <a:bodyPr/>
        <a:lstStyle/>
        <a:p>
          <a:endParaRPr lang="en-US"/>
        </a:p>
      </dgm:t>
    </dgm:pt>
    <dgm:pt modelId="{26B9C536-B08A-465F-B67A-2488CA66EF74}" cxnId="{221C7745-3FB3-43F3-AFDA-50C8FA08DEFE}" type="sibTrans">
      <dgm:prSet/>
      <dgm:spPr/>
      <dgm:t>
        <a:bodyPr/>
        <a:lstStyle/>
        <a:p>
          <a:endParaRPr lang="en-US"/>
        </a:p>
      </dgm:t>
    </dgm:pt>
    <dgm:pt modelId="{A54FC758-F3B1-4FEE-A6B0-B72071284882}">
      <dgm:prSet/>
      <dgm:spPr/>
      <dgm:t>
        <a:bodyPr/>
        <a:lstStyle/>
        <a:p>
          <a:pPr>
            <a:lnSpc>
              <a:spcPct val="100000"/>
            </a:lnSpc>
          </a:pPr>
          <a:r>
            <a:rPr lang="en-US"/>
            <a:t>•⁠  ⁠Sources:</a:t>
          </a:r>
        </a:p>
      </dgm:t>
    </dgm:pt>
    <dgm:pt modelId="{245659BB-0760-430D-839E-12553C591809}" cxnId="{889A662B-FCC4-4FDB-B3D5-399C7B00B6D7}" type="parTrans">
      <dgm:prSet/>
      <dgm:spPr/>
      <dgm:t>
        <a:bodyPr/>
        <a:lstStyle/>
        <a:p>
          <a:endParaRPr lang="en-US"/>
        </a:p>
      </dgm:t>
    </dgm:pt>
    <dgm:pt modelId="{AE35AEFA-0B67-449F-A544-E124818CF35A}" cxnId="{889A662B-FCC4-4FDB-B3D5-399C7B00B6D7}" type="sibTrans">
      <dgm:prSet/>
      <dgm:spPr/>
      <dgm:t>
        <a:bodyPr/>
        <a:lstStyle/>
        <a:p>
          <a:endParaRPr lang="en-US"/>
        </a:p>
      </dgm:t>
    </dgm:pt>
    <dgm:pt modelId="{61D10DE5-B788-49D1-93F6-9F9D582485DB}">
      <dgm:prSet/>
      <dgm:spPr/>
      <dgm:t>
        <a:bodyPr/>
        <a:lstStyle/>
        <a:p>
          <a:pPr>
            <a:lnSpc>
              <a:spcPct val="100000"/>
            </a:lnSpc>
          </a:pPr>
          <a:r>
            <a:rPr lang="en-US" dirty="0"/>
            <a:t>Bank loan: £100,000</a:t>
          </a:r>
        </a:p>
      </dgm:t>
    </dgm:pt>
    <dgm:pt modelId="{0DA091FC-43E0-4F4F-A232-BC7ED1300911}" cxnId="{C35AA28C-F016-4671-9E36-2139599384E6}" type="parTrans">
      <dgm:prSet/>
      <dgm:spPr/>
      <dgm:t>
        <a:bodyPr/>
        <a:lstStyle/>
        <a:p>
          <a:endParaRPr lang="en-US"/>
        </a:p>
      </dgm:t>
    </dgm:pt>
    <dgm:pt modelId="{3C62FF1E-A743-4FC1-BA70-2ED8FD4D9B4C}" cxnId="{C35AA28C-F016-4671-9E36-2139599384E6}" type="sibTrans">
      <dgm:prSet/>
      <dgm:spPr/>
      <dgm:t>
        <a:bodyPr/>
        <a:lstStyle/>
        <a:p>
          <a:endParaRPr lang="en-US"/>
        </a:p>
      </dgm:t>
    </dgm:pt>
    <dgm:pt modelId="{1323CA5B-1FE2-4FB0-8DE7-A5723BD5207F}">
      <dgm:prSet/>
      <dgm:spPr/>
      <dgm:t>
        <a:bodyPr/>
        <a:lstStyle/>
        <a:p>
          <a:pPr>
            <a:lnSpc>
              <a:spcPct val="100000"/>
            </a:lnSpc>
          </a:pPr>
          <a:r>
            <a:rPr lang="en-US" dirty="0"/>
            <a:t>Investors: £75,000</a:t>
          </a:r>
        </a:p>
      </dgm:t>
    </dgm:pt>
    <dgm:pt modelId="{B41B9EEF-1254-43A2-8721-7B031595B838}" cxnId="{6D4131A7-0BA4-4C2A-AA40-119BF517D93A}" type="parTrans">
      <dgm:prSet/>
      <dgm:spPr/>
      <dgm:t>
        <a:bodyPr/>
        <a:lstStyle/>
        <a:p>
          <a:endParaRPr lang="en-US"/>
        </a:p>
      </dgm:t>
    </dgm:pt>
    <dgm:pt modelId="{05D53857-354E-47FE-9B8D-A66AB8891B4E}" cxnId="{6D4131A7-0BA4-4C2A-AA40-119BF517D93A}" type="sibTrans">
      <dgm:prSet/>
      <dgm:spPr/>
      <dgm:t>
        <a:bodyPr/>
        <a:lstStyle/>
        <a:p>
          <a:endParaRPr lang="en-US"/>
        </a:p>
      </dgm:t>
    </dgm:pt>
    <dgm:pt modelId="{4FEF8F53-25D2-4B5D-865D-B1BD03752ED8}">
      <dgm:prSet/>
      <dgm:spPr/>
      <dgm:t>
        <a:bodyPr/>
        <a:lstStyle/>
        <a:p>
          <a:pPr>
            <a:lnSpc>
              <a:spcPct val="100000"/>
            </a:lnSpc>
          </a:pPr>
          <a:r>
            <a:rPr lang="en-US" dirty="0"/>
            <a:t>Personal savings: £25,000</a:t>
          </a:r>
        </a:p>
      </dgm:t>
    </dgm:pt>
    <dgm:pt modelId="{0F173A60-DF03-4EF3-B217-4822DB2C4985}" cxnId="{0F4FE2A1-80A3-4284-ADEB-6EA395590741}" type="parTrans">
      <dgm:prSet/>
      <dgm:spPr/>
      <dgm:t>
        <a:bodyPr/>
        <a:lstStyle/>
        <a:p>
          <a:endParaRPr lang="en-US"/>
        </a:p>
      </dgm:t>
    </dgm:pt>
    <dgm:pt modelId="{68A75E06-CE01-420A-9173-22DE8CBE9794}" cxnId="{0F4FE2A1-80A3-4284-ADEB-6EA395590741}" type="sibTrans">
      <dgm:prSet/>
      <dgm:spPr/>
      <dgm:t>
        <a:bodyPr/>
        <a:lstStyle/>
        <a:p>
          <a:endParaRPr lang="en-US"/>
        </a:p>
      </dgm:t>
    </dgm:pt>
    <dgm:pt modelId="{64B80765-A0EF-4C13-9BC6-C8EAAA39E2D3}">
      <dgm:prSet/>
      <dgm:spPr/>
      <dgm:t>
        <a:bodyPr/>
        <a:lstStyle/>
        <a:p>
          <a:pPr>
            <a:lnSpc>
              <a:spcPct val="100000"/>
            </a:lnSpc>
          </a:pPr>
          <a:r>
            <a:rPr lang="en-US"/>
            <a:t>The business uses a mix of funding sources to reduce financial risk.</a:t>
          </a:r>
        </a:p>
      </dgm:t>
    </dgm:pt>
    <dgm:pt modelId="{7788C83A-E2DF-4C7A-9FCA-8E16CDDD8520}" cxnId="{D26119F8-8D9F-4A46-B98C-F2CF983F4C20}" type="parTrans">
      <dgm:prSet/>
      <dgm:spPr/>
      <dgm:t>
        <a:bodyPr/>
        <a:lstStyle/>
        <a:p>
          <a:endParaRPr lang="en-US"/>
        </a:p>
      </dgm:t>
    </dgm:pt>
    <dgm:pt modelId="{8C4A3974-2884-4EDD-BA3B-496A2694C648}" cxnId="{D26119F8-8D9F-4A46-B98C-F2CF983F4C20}" type="sibTrans">
      <dgm:prSet/>
      <dgm:spPr/>
      <dgm:t>
        <a:bodyPr/>
        <a:lstStyle/>
        <a:p>
          <a:endParaRPr lang="en-US"/>
        </a:p>
      </dgm:t>
    </dgm:pt>
    <dgm:pt modelId="{73C1F71B-DC84-43D8-A6BF-F521181D5CD7}" type="pres">
      <dgm:prSet presAssocID="{03F24544-8976-4D49-BF2C-B8D0C0CD78F0}" presName="root" presStyleCnt="0">
        <dgm:presLayoutVars>
          <dgm:dir/>
          <dgm:resizeHandles val="exact"/>
        </dgm:presLayoutVars>
      </dgm:prSet>
      <dgm:spPr/>
    </dgm:pt>
    <dgm:pt modelId="{439DE473-AB37-420D-93AE-9F4B05F51786}" type="pres">
      <dgm:prSet presAssocID="{933703AA-9AE9-40C9-9F69-5E48C4DD7A6A}" presName="compNode" presStyleCnt="0"/>
      <dgm:spPr/>
    </dgm:pt>
    <dgm:pt modelId="{048F1D11-D14B-426A-8852-32C1041B775B}" type="pres">
      <dgm:prSet presAssocID="{933703AA-9AE9-40C9-9F69-5E48C4DD7A6A}" presName="bgRect" presStyleLbl="bgShp" presStyleIdx="0" presStyleCnt="6"/>
      <dgm:spPr/>
    </dgm:pt>
    <dgm:pt modelId="{6F99DADB-FCE4-451E-9B9A-05B235C3C23F}" type="pres">
      <dgm:prSet presAssocID="{933703AA-9AE9-40C9-9F69-5E48C4DD7A6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6CB298FF-967D-4F2F-9B76-0F7CB1BB9225}" type="pres">
      <dgm:prSet presAssocID="{933703AA-9AE9-40C9-9F69-5E48C4DD7A6A}" presName="spaceRect" presStyleCnt="0"/>
      <dgm:spPr/>
    </dgm:pt>
    <dgm:pt modelId="{154765B1-9ECD-42B0-8EB7-4C1880E53DAD}" type="pres">
      <dgm:prSet presAssocID="{933703AA-9AE9-40C9-9F69-5E48C4DD7A6A}" presName="parTx" presStyleLbl="revTx" presStyleIdx="0" presStyleCnt="6">
        <dgm:presLayoutVars>
          <dgm:chMax val="0"/>
          <dgm:chPref val="0"/>
        </dgm:presLayoutVars>
      </dgm:prSet>
      <dgm:spPr/>
    </dgm:pt>
    <dgm:pt modelId="{8AC5DD94-CFC5-4352-8360-1428C95504A5}" type="pres">
      <dgm:prSet presAssocID="{26B9C536-B08A-465F-B67A-2488CA66EF74}" presName="sibTrans" presStyleCnt="0"/>
      <dgm:spPr/>
    </dgm:pt>
    <dgm:pt modelId="{93B4C8FC-7CBE-4516-8321-62FA294B4549}" type="pres">
      <dgm:prSet presAssocID="{A54FC758-F3B1-4FEE-A6B0-B72071284882}" presName="compNode" presStyleCnt="0"/>
      <dgm:spPr/>
    </dgm:pt>
    <dgm:pt modelId="{8F65D5DD-5B20-4154-89B2-76053D26872F}" type="pres">
      <dgm:prSet presAssocID="{A54FC758-F3B1-4FEE-A6B0-B72071284882}" presName="bgRect" presStyleLbl="bgShp" presStyleIdx="1" presStyleCnt="6"/>
      <dgm:spPr/>
    </dgm:pt>
    <dgm:pt modelId="{FC69F78A-7DD9-45F3-B7B3-925136B81EDF}" type="pres">
      <dgm:prSet presAssocID="{A54FC758-F3B1-4FEE-A6B0-B7207128488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2A0143CF-3C40-4F95-81BA-00BF506E5F9F}" type="pres">
      <dgm:prSet presAssocID="{A54FC758-F3B1-4FEE-A6B0-B72071284882}" presName="spaceRect" presStyleCnt="0"/>
      <dgm:spPr/>
    </dgm:pt>
    <dgm:pt modelId="{3E03117A-C8B3-44C7-B93C-C1B762C5DEE4}" type="pres">
      <dgm:prSet presAssocID="{A54FC758-F3B1-4FEE-A6B0-B72071284882}" presName="parTx" presStyleLbl="revTx" presStyleIdx="1" presStyleCnt="6">
        <dgm:presLayoutVars>
          <dgm:chMax val="0"/>
          <dgm:chPref val="0"/>
        </dgm:presLayoutVars>
      </dgm:prSet>
      <dgm:spPr/>
    </dgm:pt>
    <dgm:pt modelId="{EDCBCB17-9A72-45E5-827D-C1C55177D430}" type="pres">
      <dgm:prSet presAssocID="{AE35AEFA-0B67-449F-A544-E124818CF35A}" presName="sibTrans" presStyleCnt="0"/>
      <dgm:spPr/>
    </dgm:pt>
    <dgm:pt modelId="{CE394287-FCD3-474A-B000-8169C96A4359}" type="pres">
      <dgm:prSet presAssocID="{61D10DE5-B788-49D1-93F6-9F9D582485DB}" presName="compNode" presStyleCnt="0"/>
      <dgm:spPr/>
    </dgm:pt>
    <dgm:pt modelId="{C2355630-03F7-4C10-BF64-A2BA22A400B4}" type="pres">
      <dgm:prSet presAssocID="{61D10DE5-B788-49D1-93F6-9F9D582485DB}" presName="bgRect" presStyleLbl="bgShp" presStyleIdx="2" presStyleCnt="6"/>
      <dgm:spPr/>
    </dgm:pt>
    <dgm:pt modelId="{2A776F36-2917-498C-B37F-60E5E9C6DD02}" type="pres">
      <dgm:prSet presAssocID="{61D10DE5-B788-49D1-93F6-9F9D582485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158EE375-C2D0-4027-A0CE-813181A4D61E}" type="pres">
      <dgm:prSet presAssocID="{61D10DE5-B788-49D1-93F6-9F9D582485DB}" presName="spaceRect" presStyleCnt="0"/>
      <dgm:spPr/>
    </dgm:pt>
    <dgm:pt modelId="{903F0CD9-7011-4B9E-B404-F44A6F74E194}" type="pres">
      <dgm:prSet presAssocID="{61D10DE5-B788-49D1-93F6-9F9D582485DB}" presName="parTx" presStyleLbl="revTx" presStyleIdx="2" presStyleCnt="6">
        <dgm:presLayoutVars>
          <dgm:chMax val="0"/>
          <dgm:chPref val="0"/>
        </dgm:presLayoutVars>
      </dgm:prSet>
      <dgm:spPr/>
    </dgm:pt>
    <dgm:pt modelId="{4CC023DB-75C0-4F62-87BF-17CAD9FB22A1}" type="pres">
      <dgm:prSet presAssocID="{3C62FF1E-A743-4FC1-BA70-2ED8FD4D9B4C}" presName="sibTrans" presStyleCnt="0"/>
      <dgm:spPr/>
    </dgm:pt>
    <dgm:pt modelId="{3B90FE3C-365B-4330-AC00-CFD2A72A444E}" type="pres">
      <dgm:prSet presAssocID="{1323CA5B-1FE2-4FB0-8DE7-A5723BD5207F}" presName="compNode" presStyleCnt="0"/>
      <dgm:spPr/>
    </dgm:pt>
    <dgm:pt modelId="{16750140-1A0F-4824-99A3-2CBDB8E1F79E}" type="pres">
      <dgm:prSet presAssocID="{1323CA5B-1FE2-4FB0-8DE7-A5723BD5207F}" presName="bgRect" presStyleLbl="bgShp" presStyleIdx="3" presStyleCnt="6"/>
      <dgm:spPr/>
    </dgm:pt>
    <dgm:pt modelId="{A1EE4E31-A5AD-4241-886D-1C0622B1CF36}" type="pres">
      <dgm:prSet presAssocID="{1323CA5B-1FE2-4FB0-8DE7-A5723BD5207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pt>
    <dgm:pt modelId="{DF4EE517-40E2-4145-BB85-D22017B1C327}" type="pres">
      <dgm:prSet presAssocID="{1323CA5B-1FE2-4FB0-8DE7-A5723BD5207F}" presName="spaceRect" presStyleCnt="0"/>
      <dgm:spPr/>
    </dgm:pt>
    <dgm:pt modelId="{B3D059E1-D8C0-4FBF-9C72-611A8E277F4C}" type="pres">
      <dgm:prSet presAssocID="{1323CA5B-1FE2-4FB0-8DE7-A5723BD5207F}" presName="parTx" presStyleLbl="revTx" presStyleIdx="3" presStyleCnt="6">
        <dgm:presLayoutVars>
          <dgm:chMax val="0"/>
          <dgm:chPref val="0"/>
        </dgm:presLayoutVars>
      </dgm:prSet>
      <dgm:spPr/>
    </dgm:pt>
    <dgm:pt modelId="{8F799674-5E7D-4825-BBF8-5B0583F569C1}" type="pres">
      <dgm:prSet presAssocID="{05D53857-354E-47FE-9B8D-A66AB8891B4E}" presName="sibTrans" presStyleCnt="0"/>
      <dgm:spPr/>
    </dgm:pt>
    <dgm:pt modelId="{7A327AB9-17AC-4F4F-9965-556B31A10B7A}" type="pres">
      <dgm:prSet presAssocID="{4FEF8F53-25D2-4B5D-865D-B1BD03752ED8}" presName="compNode" presStyleCnt="0"/>
      <dgm:spPr/>
    </dgm:pt>
    <dgm:pt modelId="{46E89AD2-C977-42FE-A3C5-17DE434C765E}" type="pres">
      <dgm:prSet presAssocID="{4FEF8F53-25D2-4B5D-865D-B1BD03752ED8}" presName="bgRect" presStyleLbl="bgShp" presStyleIdx="4" presStyleCnt="6"/>
      <dgm:spPr/>
    </dgm:pt>
    <dgm:pt modelId="{90C26AD1-DF17-476A-92B6-A909F4BCB4A2}" type="pres">
      <dgm:prSet presAssocID="{4FEF8F53-25D2-4B5D-865D-B1BD03752ED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pt>
    <dgm:pt modelId="{9822258A-6169-49D8-9257-AA25345CA089}" type="pres">
      <dgm:prSet presAssocID="{4FEF8F53-25D2-4B5D-865D-B1BD03752ED8}" presName="spaceRect" presStyleCnt="0"/>
      <dgm:spPr/>
    </dgm:pt>
    <dgm:pt modelId="{6BFC9305-F3B9-47DE-81D2-1952868D7488}" type="pres">
      <dgm:prSet presAssocID="{4FEF8F53-25D2-4B5D-865D-B1BD03752ED8}" presName="parTx" presStyleLbl="revTx" presStyleIdx="4" presStyleCnt="6">
        <dgm:presLayoutVars>
          <dgm:chMax val="0"/>
          <dgm:chPref val="0"/>
        </dgm:presLayoutVars>
      </dgm:prSet>
      <dgm:spPr/>
    </dgm:pt>
    <dgm:pt modelId="{24C8B6B8-CABA-45E4-A269-28D0FE87DA5E}" type="pres">
      <dgm:prSet presAssocID="{68A75E06-CE01-420A-9173-22DE8CBE9794}" presName="sibTrans" presStyleCnt="0"/>
      <dgm:spPr/>
    </dgm:pt>
    <dgm:pt modelId="{D155FC0D-0C7E-4D6C-9239-540764BD3556}" type="pres">
      <dgm:prSet presAssocID="{64B80765-A0EF-4C13-9BC6-C8EAAA39E2D3}" presName="compNode" presStyleCnt="0"/>
      <dgm:spPr/>
    </dgm:pt>
    <dgm:pt modelId="{8A0D8451-4DB3-4D82-A094-8715FA8797D6}" type="pres">
      <dgm:prSet presAssocID="{64B80765-A0EF-4C13-9BC6-C8EAAA39E2D3}" presName="bgRect" presStyleLbl="bgShp" presStyleIdx="5" presStyleCnt="6"/>
      <dgm:spPr/>
    </dgm:pt>
    <dgm:pt modelId="{B6F764B3-E703-44AC-851B-09129E328C49}" type="pres">
      <dgm:prSet presAssocID="{64B80765-A0EF-4C13-9BC6-C8EAAA39E2D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pt>
    <dgm:pt modelId="{EE789A77-4FD4-4C05-A5B2-4B466D8B9D87}" type="pres">
      <dgm:prSet presAssocID="{64B80765-A0EF-4C13-9BC6-C8EAAA39E2D3}" presName="spaceRect" presStyleCnt="0"/>
      <dgm:spPr/>
    </dgm:pt>
    <dgm:pt modelId="{BD332F18-4988-4FBA-B6C3-836C4FEA0FD2}" type="pres">
      <dgm:prSet presAssocID="{64B80765-A0EF-4C13-9BC6-C8EAAA39E2D3}" presName="parTx" presStyleLbl="revTx" presStyleIdx="5" presStyleCnt="6">
        <dgm:presLayoutVars>
          <dgm:chMax val="0"/>
          <dgm:chPref val="0"/>
        </dgm:presLayoutVars>
      </dgm:prSet>
      <dgm:spPr/>
    </dgm:pt>
  </dgm:ptLst>
  <dgm:cxnLst>
    <dgm:cxn modelId="{A0B9D700-43F4-C44D-9552-E58368EA7EB5}" type="presOf" srcId="{03F24544-8976-4D49-BF2C-B8D0C0CD78F0}" destId="{73C1F71B-DC84-43D8-A6BF-F521181D5CD7}" srcOrd="0" destOrd="0" presId="urn:microsoft.com/office/officeart/2018/2/layout/IconVerticalSolidList"/>
    <dgm:cxn modelId="{1CAF2515-5446-ED48-BE10-BDB3249B8BA1}" type="presOf" srcId="{1323CA5B-1FE2-4FB0-8DE7-A5723BD5207F}" destId="{B3D059E1-D8C0-4FBF-9C72-611A8E277F4C}" srcOrd="0" destOrd="0" presId="urn:microsoft.com/office/officeart/2018/2/layout/IconVerticalSolidList"/>
    <dgm:cxn modelId="{1AF1B927-DA9C-AB42-BE4C-C678D8EBC2BE}" type="presOf" srcId="{64B80765-A0EF-4C13-9BC6-C8EAAA39E2D3}" destId="{BD332F18-4988-4FBA-B6C3-836C4FEA0FD2}" srcOrd="0" destOrd="0" presId="urn:microsoft.com/office/officeart/2018/2/layout/IconVerticalSolidList"/>
    <dgm:cxn modelId="{889A662B-FCC4-4FDB-B3D5-399C7B00B6D7}" srcId="{03F24544-8976-4D49-BF2C-B8D0C0CD78F0}" destId="{A54FC758-F3B1-4FEE-A6B0-B72071284882}" srcOrd="1" destOrd="0" parTransId="{245659BB-0760-430D-839E-12553C591809}" sibTransId="{AE35AEFA-0B67-449F-A544-E124818CF35A}"/>
    <dgm:cxn modelId="{D516183E-7CE7-D248-B5E1-E5CC60726D72}" type="presOf" srcId="{A54FC758-F3B1-4FEE-A6B0-B72071284882}" destId="{3E03117A-C8B3-44C7-B93C-C1B762C5DEE4}" srcOrd="0" destOrd="0" presId="urn:microsoft.com/office/officeart/2018/2/layout/IconVerticalSolidList"/>
    <dgm:cxn modelId="{221C7745-3FB3-43F3-AFDA-50C8FA08DEFE}" srcId="{03F24544-8976-4D49-BF2C-B8D0C0CD78F0}" destId="{933703AA-9AE9-40C9-9F69-5E48C4DD7A6A}" srcOrd="0" destOrd="0" parTransId="{0ABA7401-8CAD-424A-972C-60770FB26375}" sibTransId="{26B9C536-B08A-465F-B67A-2488CA66EF74}"/>
    <dgm:cxn modelId="{FBC67386-1EE5-4A49-ADCA-3E6D664EDC57}" type="presOf" srcId="{4FEF8F53-25D2-4B5D-865D-B1BD03752ED8}" destId="{6BFC9305-F3B9-47DE-81D2-1952868D7488}" srcOrd="0" destOrd="0" presId="urn:microsoft.com/office/officeart/2018/2/layout/IconVerticalSolidList"/>
    <dgm:cxn modelId="{6D318E89-3ABC-E947-955B-3691B145441C}" type="presOf" srcId="{933703AA-9AE9-40C9-9F69-5E48C4DD7A6A}" destId="{154765B1-9ECD-42B0-8EB7-4C1880E53DAD}" srcOrd="0" destOrd="0" presId="urn:microsoft.com/office/officeart/2018/2/layout/IconVerticalSolidList"/>
    <dgm:cxn modelId="{C35AA28C-F016-4671-9E36-2139599384E6}" srcId="{03F24544-8976-4D49-BF2C-B8D0C0CD78F0}" destId="{61D10DE5-B788-49D1-93F6-9F9D582485DB}" srcOrd="2" destOrd="0" parTransId="{0DA091FC-43E0-4F4F-A232-BC7ED1300911}" sibTransId="{3C62FF1E-A743-4FC1-BA70-2ED8FD4D9B4C}"/>
    <dgm:cxn modelId="{0F4FE2A1-80A3-4284-ADEB-6EA395590741}" srcId="{03F24544-8976-4D49-BF2C-B8D0C0CD78F0}" destId="{4FEF8F53-25D2-4B5D-865D-B1BD03752ED8}" srcOrd="4" destOrd="0" parTransId="{0F173A60-DF03-4EF3-B217-4822DB2C4985}" sibTransId="{68A75E06-CE01-420A-9173-22DE8CBE9794}"/>
    <dgm:cxn modelId="{6D4131A7-0BA4-4C2A-AA40-119BF517D93A}" srcId="{03F24544-8976-4D49-BF2C-B8D0C0CD78F0}" destId="{1323CA5B-1FE2-4FB0-8DE7-A5723BD5207F}" srcOrd="3" destOrd="0" parTransId="{B41B9EEF-1254-43A2-8721-7B031595B838}" sibTransId="{05D53857-354E-47FE-9B8D-A66AB8891B4E}"/>
    <dgm:cxn modelId="{B74B5CCC-2965-AF4C-94EF-7AAFF45A1201}" type="presOf" srcId="{61D10DE5-B788-49D1-93F6-9F9D582485DB}" destId="{903F0CD9-7011-4B9E-B404-F44A6F74E194}" srcOrd="0" destOrd="0" presId="urn:microsoft.com/office/officeart/2018/2/layout/IconVerticalSolidList"/>
    <dgm:cxn modelId="{D26119F8-8D9F-4A46-B98C-F2CF983F4C20}" srcId="{03F24544-8976-4D49-BF2C-B8D0C0CD78F0}" destId="{64B80765-A0EF-4C13-9BC6-C8EAAA39E2D3}" srcOrd="5" destOrd="0" parTransId="{7788C83A-E2DF-4C7A-9FCA-8E16CDDD8520}" sibTransId="{8C4A3974-2884-4EDD-BA3B-496A2694C648}"/>
    <dgm:cxn modelId="{D232133C-788F-074C-973F-DB0CB66262AF}" type="presParOf" srcId="{73C1F71B-DC84-43D8-A6BF-F521181D5CD7}" destId="{439DE473-AB37-420D-93AE-9F4B05F51786}" srcOrd="0" destOrd="0" presId="urn:microsoft.com/office/officeart/2018/2/layout/IconVerticalSolidList"/>
    <dgm:cxn modelId="{643B8D55-0CD9-564C-A8FC-B6A3BCEFBAC6}" type="presParOf" srcId="{439DE473-AB37-420D-93AE-9F4B05F51786}" destId="{048F1D11-D14B-426A-8852-32C1041B775B}" srcOrd="0" destOrd="0" presId="urn:microsoft.com/office/officeart/2018/2/layout/IconVerticalSolidList"/>
    <dgm:cxn modelId="{4D7122AB-B3AC-CF4E-B763-897579A93FBF}" type="presParOf" srcId="{439DE473-AB37-420D-93AE-9F4B05F51786}" destId="{6F99DADB-FCE4-451E-9B9A-05B235C3C23F}" srcOrd="1" destOrd="0" presId="urn:microsoft.com/office/officeart/2018/2/layout/IconVerticalSolidList"/>
    <dgm:cxn modelId="{3E4EE50A-D29D-8B49-9870-16A13E6E4A93}" type="presParOf" srcId="{439DE473-AB37-420D-93AE-9F4B05F51786}" destId="{6CB298FF-967D-4F2F-9B76-0F7CB1BB9225}" srcOrd="2" destOrd="0" presId="urn:microsoft.com/office/officeart/2018/2/layout/IconVerticalSolidList"/>
    <dgm:cxn modelId="{D20640CD-D677-0844-AB6D-FB0AF03C7FD3}" type="presParOf" srcId="{439DE473-AB37-420D-93AE-9F4B05F51786}" destId="{154765B1-9ECD-42B0-8EB7-4C1880E53DAD}" srcOrd="3" destOrd="0" presId="urn:microsoft.com/office/officeart/2018/2/layout/IconVerticalSolidList"/>
    <dgm:cxn modelId="{078CB16C-8267-B94A-AFF9-513DCDDBD555}" type="presParOf" srcId="{73C1F71B-DC84-43D8-A6BF-F521181D5CD7}" destId="{8AC5DD94-CFC5-4352-8360-1428C95504A5}" srcOrd="1" destOrd="0" presId="urn:microsoft.com/office/officeart/2018/2/layout/IconVerticalSolidList"/>
    <dgm:cxn modelId="{DAA77BC6-E941-A04D-8357-B7C9442CECFE}" type="presParOf" srcId="{73C1F71B-DC84-43D8-A6BF-F521181D5CD7}" destId="{93B4C8FC-7CBE-4516-8321-62FA294B4549}" srcOrd="2" destOrd="0" presId="urn:microsoft.com/office/officeart/2018/2/layout/IconVerticalSolidList"/>
    <dgm:cxn modelId="{14006AFD-5776-8846-9FA0-1725BACB219F}" type="presParOf" srcId="{93B4C8FC-7CBE-4516-8321-62FA294B4549}" destId="{8F65D5DD-5B20-4154-89B2-76053D26872F}" srcOrd="0" destOrd="0" presId="urn:microsoft.com/office/officeart/2018/2/layout/IconVerticalSolidList"/>
    <dgm:cxn modelId="{941D3983-3240-D844-B5D7-AEC0ED229B6C}" type="presParOf" srcId="{93B4C8FC-7CBE-4516-8321-62FA294B4549}" destId="{FC69F78A-7DD9-45F3-B7B3-925136B81EDF}" srcOrd="1" destOrd="0" presId="urn:microsoft.com/office/officeart/2018/2/layout/IconVerticalSolidList"/>
    <dgm:cxn modelId="{840F1DDC-879E-C74F-97B2-4EEF0C411E57}" type="presParOf" srcId="{93B4C8FC-7CBE-4516-8321-62FA294B4549}" destId="{2A0143CF-3C40-4F95-81BA-00BF506E5F9F}" srcOrd="2" destOrd="0" presId="urn:microsoft.com/office/officeart/2018/2/layout/IconVerticalSolidList"/>
    <dgm:cxn modelId="{8BC02A9C-ADAA-D94A-82B4-B4ECA2C880AD}" type="presParOf" srcId="{93B4C8FC-7CBE-4516-8321-62FA294B4549}" destId="{3E03117A-C8B3-44C7-B93C-C1B762C5DEE4}" srcOrd="3" destOrd="0" presId="urn:microsoft.com/office/officeart/2018/2/layout/IconVerticalSolidList"/>
    <dgm:cxn modelId="{EEFB5574-353D-5442-8C0B-643BB75ACBDC}" type="presParOf" srcId="{73C1F71B-DC84-43D8-A6BF-F521181D5CD7}" destId="{EDCBCB17-9A72-45E5-827D-C1C55177D430}" srcOrd="3" destOrd="0" presId="urn:microsoft.com/office/officeart/2018/2/layout/IconVerticalSolidList"/>
    <dgm:cxn modelId="{0117DE37-6EBA-8D48-8A84-375EB09EF14C}" type="presParOf" srcId="{73C1F71B-DC84-43D8-A6BF-F521181D5CD7}" destId="{CE394287-FCD3-474A-B000-8169C96A4359}" srcOrd="4" destOrd="0" presId="urn:microsoft.com/office/officeart/2018/2/layout/IconVerticalSolidList"/>
    <dgm:cxn modelId="{715320E4-F835-F644-9D2D-F243874C20C0}" type="presParOf" srcId="{CE394287-FCD3-474A-B000-8169C96A4359}" destId="{C2355630-03F7-4C10-BF64-A2BA22A400B4}" srcOrd="0" destOrd="0" presId="urn:microsoft.com/office/officeart/2018/2/layout/IconVerticalSolidList"/>
    <dgm:cxn modelId="{340268E0-992B-1647-93FA-9B96DB752CF2}" type="presParOf" srcId="{CE394287-FCD3-474A-B000-8169C96A4359}" destId="{2A776F36-2917-498C-B37F-60E5E9C6DD02}" srcOrd="1" destOrd="0" presId="urn:microsoft.com/office/officeart/2018/2/layout/IconVerticalSolidList"/>
    <dgm:cxn modelId="{3B49C810-9D7C-2D48-A4E3-8EB2E240F225}" type="presParOf" srcId="{CE394287-FCD3-474A-B000-8169C96A4359}" destId="{158EE375-C2D0-4027-A0CE-813181A4D61E}" srcOrd="2" destOrd="0" presId="urn:microsoft.com/office/officeart/2018/2/layout/IconVerticalSolidList"/>
    <dgm:cxn modelId="{0B9DF366-E9B1-6046-90DC-ADE10E99F8C9}" type="presParOf" srcId="{CE394287-FCD3-474A-B000-8169C96A4359}" destId="{903F0CD9-7011-4B9E-B404-F44A6F74E194}" srcOrd="3" destOrd="0" presId="urn:microsoft.com/office/officeart/2018/2/layout/IconVerticalSolidList"/>
    <dgm:cxn modelId="{04BA3ADB-21D4-2944-BEBB-42391868E9EE}" type="presParOf" srcId="{73C1F71B-DC84-43D8-A6BF-F521181D5CD7}" destId="{4CC023DB-75C0-4F62-87BF-17CAD9FB22A1}" srcOrd="5" destOrd="0" presId="urn:microsoft.com/office/officeart/2018/2/layout/IconVerticalSolidList"/>
    <dgm:cxn modelId="{09B13B86-EB22-0D40-8C2F-86E359CD850B}" type="presParOf" srcId="{73C1F71B-DC84-43D8-A6BF-F521181D5CD7}" destId="{3B90FE3C-365B-4330-AC00-CFD2A72A444E}" srcOrd="6" destOrd="0" presId="urn:microsoft.com/office/officeart/2018/2/layout/IconVerticalSolidList"/>
    <dgm:cxn modelId="{17155F26-9AB8-6E40-A141-B18DC9867B5D}" type="presParOf" srcId="{3B90FE3C-365B-4330-AC00-CFD2A72A444E}" destId="{16750140-1A0F-4824-99A3-2CBDB8E1F79E}" srcOrd="0" destOrd="0" presId="urn:microsoft.com/office/officeart/2018/2/layout/IconVerticalSolidList"/>
    <dgm:cxn modelId="{3376D076-5D39-8448-8F02-82D42560A262}" type="presParOf" srcId="{3B90FE3C-365B-4330-AC00-CFD2A72A444E}" destId="{A1EE4E31-A5AD-4241-886D-1C0622B1CF36}" srcOrd="1" destOrd="0" presId="urn:microsoft.com/office/officeart/2018/2/layout/IconVerticalSolidList"/>
    <dgm:cxn modelId="{1B54DDE7-3719-D642-BC0F-D19FF4FCB73A}" type="presParOf" srcId="{3B90FE3C-365B-4330-AC00-CFD2A72A444E}" destId="{DF4EE517-40E2-4145-BB85-D22017B1C327}" srcOrd="2" destOrd="0" presId="urn:microsoft.com/office/officeart/2018/2/layout/IconVerticalSolidList"/>
    <dgm:cxn modelId="{E8A1DA91-A866-4D46-BDD1-8120A0D40506}" type="presParOf" srcId="{3B90FE3C-365B-4330-AC00-CFD2A72A444E}" destId="{B3D059E1-D8C0-4FBF-9C72-611A8E277F4C}" srcOrd="3" destOrd="0" presId="urn:microsoft.com/office/officeart/2018/2/layout/IconVerticalSolidList"/>
    <dgm:cxn modelId="{02BB8128-DC2B-B144-B470-39F7C602DBE7}" type="presParOf" srcId="{73C1F71B-DC84-43D8-A6BF-F521181D5CD7}" destId="{8F799674-5E7D-4825-BBF8-5B0583F569C1}" srcOrd="7" destOrd="0" presId="urn:microsoft.com/office/officeart/2018/2/layout/IconVerticalSolidList"/>
    <dgm:cxn modelId="{E80A7EBF-AE64-A248-A144-4CB02821FBC1}" type="presParOf" srcId="{73C1F71B-DC84-43D8-A6BF-F521181D5CD7}" destId="{7A327AB9-17AC-4F4F-9965-556B31A10B7A}" srcOrd="8" destOrd="0" presId="urn:microsoft.com/office/officeart/2018/2/layout/IconVerticalSolidList"/>
    <dgm:cxn modelId="{D2429FC8-9E12-7846-A35D-F2A5CF7CD7D2}" type="presParOf" srcId="{7A327AB9-17AC-4F4F-9965-556B31A10B7A}" destId="{46E89AD2-C977-42FE-A3C5-17DE434C765E}" srcOrd="0" destOrd="0" presId="urn:microsoft.com/office/officeart/2018/2/layout/IconVerticalSolidList"/>
    <dgm:cxn modelId="{0E7C6564-E9A4-6040-B813-53DBF5B1C251}" type="presParOf" srcId="{7A327AB9-17AC-4F4F-9965-556B31A10B7A}" destId="{90C26AD1-DF17-476A-92B6-A909F4BCB4A2}" srcOrd="1" destOrd="0" presId="urn:microsoft.com/office/officeart/2018/2/layout/IconVerticalSolidList"/>
    <dgm:cxn modelId="{A61B6274-0B35-1244-9798-192A00118711}" type="presParOf" srcId="{7A327AB9-17AC-4F4F-9965-556B31A10B7A}" destId="{9822258A-6169-49D8-9257-AA25345CA089}" srcOrd="2" destOrd="0" presId="urn:microsoft.com/office/officeart/2018/2/layout/IconVerticalSolidList"/>
    <dgm:cxn modelId="{861D45C1-AC86-574D-B5D5-5D9772D0A916}" type="presParOf" srcId="{7A327AB9-17AC-4F4F-9965-556B31A10B7A}" destId="{6BFC9305-F3B9-47DE-81D2-1952868D7488}" srcOrd="3" destOrd="0" presId="urn:microsoft.com/office/officeart/2018/2/layout/IconVerticalSolidList"/>
    <dgm:cxn modelId="{00A30D23-9162-7B41-B647-447DCFA6E60F}" type="presParOf" srcId="{73C1F71B-DC84-43D8-A6BF-F521181D5CD7}" destId="{24C8B6B8-CABA-45E4-A269-28D0FE87DA5E}" srcOrd="9" destOrd="0" presId="urn:microsoft.com/office/officeart/2018/2/layout/IconVerticalSolidList"/>
    <dgm:cxn modelId="{A44955A9-3960-D243-A461-865EC93EB137}" type="presParOf" srcId="{73C1F71B-DC84-43D8-A6BF-F521181D5CD7}" destId="{D155FC0D-0C7E-4D6C-9239-540764BD3556}" srcOrd="10" destOrd="0" presId="urn:microsoft.com/office/officeart/2018/2/layout/IconVerticalSolidList"/>
    <dgm:cxn modelId="{7EB7CC34-1022-9A40-8DDB-E0C53B2CD8D7}" type="presParOf" srcId="{D155FC0D-0C7E-4D6C-9239-540764BD3556}" destId="{8A0D8451-4DB3-4D82-A094-8715FA8797D6}" srcOrd="0" destOrd="0" presId="urn:microsoft.com/office/officeart/2018/2/layout/IconVerticalSolidList"/>
    <dgm:cxn modelId="{41886795-291D-5E4B-A83C-374373B3FEDE}" type="presParOf" srcId="{D155FC0D-0C7E-4D6C-9239-540764BD3556}" destId="{B6F764B3-E703-44AC-851B-09129E328C49}" srcOrd="1" destOrd="0" presId="urn:microsoft.com/office/officeart/2018/2/layout/IconVerticalSolidList"/>
    <dgm:cxn modelId="{8301BCCC-4A75-F246-BE24-2F43CC0A4709}" type="presParOf" srcId="{D155FC0D-0C7E-4D6C-9239-540764BD3556}" destId="{EE789A77-4FD4-4C05-A5B2-4B466D8B9D87}" srcOrd="2" destOrd="0" presId="urn:microsoft.com/office/officeart/2018/2/layout/IconVerticalSolidList"/>
    <dgm:cxn modelId="{D8CEC0EE-6622-BD4B-8151-04EFD012979B}" type="presParOf" srcId="{D155FC0D-0C7E-4D6C-9239-540764BD3556}" destId="{BD332F18-4988-4FBA-B6C3-836C4FEA0F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735658-FE59-45C7-818E-AC26CAC461F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8A9C4FA-704F-4BDD-844A-E0663443FF04}">
      <dgm:prSet/>
      <dgm:spPr/>
      <dgm:t>
        <a:bodyPr/>
        <a:lstStyle/>
        <a:p>
          <a:pPr>
            <a:lnSpc>
              <a:spcPct val="100000"/>
            </a:lnSpc>
          </a:pPr>
          <a:r>
            <a:rPr lang="en-US"/>
            <a:t>Gain</a:t>
          </a:r>
        </a:p>
      </dgm:t>
    </dgm:pt>
    <dgm:pt modelId="{DC587031-C3D6-46A0-BD2F-774897B785DF}" cxnId="{2F6C625A-C6E5-4110-A0EF-FDAD9A7429C2}" type="parTrans">
      <dgm:prSet/>
      <dgm:spPr/>
      <dgm:t>
        <a:bodyPr/>
        <a:lstStyle/>
        <a:p>
          <a:endParaRPr lang="en-US"/>
        </a:p>
      </dgm:t>
    </dgm:pt>
    <dgm:pt modelId="{0F84B238-E097-422F-B9CA-B9E1DABC54B2}" cxnId="{2F6C625A-C6E5-4110-A0EF-FDAD9A7429C2}" type="sibTrans">
      <dgm:prSet/>
      <dgm:spPr/>
      <dgm:t>
        <a:bodyPr/>
        <a:lstStyle/>
        <a:p>
          <a:endParaRPr lang="en-US"/>
        </a:p>
      </dgm:t>
    </dgm:pt>
    <dgm:pt modelId="{003B3F25-8283-4D17-90A7-FF67612457EE}">
      <dgm:prSet custT="1"/>
      <dgm:spPr/>
      <dgm:t>
        <a:bodyPr/>
        <a:lstStyle/>
        <a:p>
          <a:pPr>
            <a:lnSpc>
              <a:spcPct val="100000"/>
            </a:lnSpc>
          </a:pPr>
          <a:r>
            <a:rPr lang="en-US" sz="1600" dirty="0"/>
            <a:t>⁠Short-term: Gain 5–10 clients</a:t>
          </a:r>
        </a:p>
      </dgm:t>
    </dgm:pt>
    <dgm:pt modelId="{88118011-85C1-4D52-84A7-E0AE968EF9C9}" cxnId="{D6A678CA-7C61-4D40-8E80-6E89E98FAAC8}" type="parTrans">
      <dgm:prSet/>
      <dgm:spPr/>
      <dgm:t>
        <a:bodyPr/>
        <a:lstStyle/>
        <a:p>
          <a:endParaRPr lang="en-US"/>
        </a:p>
      </dgm:t>
    </dgm:pt>
    <dgm:pt modelId="{6D2FCD19-9547-4AAA-A62E-083C0D540540}" cxnId="{D6A678CA-7C61-4D40-8E80-6E89E98FAAC8}" type="sibTrans">
      <dgm:prSet/>
      <dgm:spPr/>
      <dgm:t>
        <a:bodyPr/>
        <a:lstStyle/>
        <a:p>
          <a:endParaRPr lang="en-US"/>
        </a:p>
      </dgm:t>
    </dgm:pt>
    <dgm:pt modelId="{3D6E3F81-C270-4745-B2B8-B6DFD586F735}">
      <dgm:prSet/>
      <dgm:spPr/>
      <dgm:t>
        <a:bodyPr/>
        <a:lstStyle/>
        <a:p>
          <a:pPr>
            <a:lnSpc>
              <a:spcPct val="100000"/>
            </a:lnSpc>
          </a:pPr>
          <a:r>
            <a:rPr lang="en-US" dirty="0"/>
            <a:t>Expand</a:t>
          </a:r>
        </a:p>
      </dgm:t>
    </dgm:pt>
    <dgm:pt modelId="{3AE83027-68DD-4B07-B03F-9D566627B27F}" cxnId="{EB541BEA-EF9B-48B6-AED3-00C8F7D4C219}" type="parTrans">
      <dgm:prSet/>
      <dgm:spPr/>
      <dgm:t>
        <a:bodyPr/>
        <a:lstStyle/>
        <a:p>
          <a:endParaRPr lang="en-US"/>
        </a:p>
      </dgm:t>
    </dgm:pt>
    <dgm:pt modelId="{C3ABAF35-6026-4237-AC50-8FDC455063E8}" cxnId="{EB541BEA-EF9B-48B6-AED3-00C8F7D4C219}" type="sibTrans">
      <dgm:prSet/>
      <dgm:spPr/>
      <dgm:t>
        <a:bodyPr/>
        <a:lstStyle/>
        <a:p>
          <a:endParaRPr lang="en-US"/>
        </a:p>
      </dgm:t>
    </dgm:pt>
    <dgm:pt modelId="{19A2F421-368C-4DFB-AF26-0624EB74FD79}">
      <dgm:prSet custT="1"/>
      <dgm:spPr/>
      <dgm:t>
        <a:bodyPr/>
        <a:lstStyle/>
        <a:p>
          <a:pPr>
            <a:lnSpc>
              <a:spcPct val="100000"/>
            </a:lnSpc>
          </a:pPr>
          <a:r>
            <a:rPr lang="en-US" sz="1600" dirty="0"/>
            <a:t>⁠Long-term: Expand to new locations, Build strong brand reputation</a:t>
          </a:r>
        </a:p>
      </dgm:t>
    </dgm:pt>
    <dgm:pt modelId="{7B26DE67-1220-48BD-BE0C-5FDCE8CBC079}" cxnId="{ADB13EA6-B2C2-44C6-BE03-2F15B3F601AE}" type="parTrans">
      <dgm:prSet/>
      <dgm:spPr/>
      <dgm:t>
        <a:bodyPr/>
        <a:lstStyle/>
        <a:p>
          <a:endParaRPr lang="en-US"/>
        </a:p>
      </dgm:t>
    </dgm:pt>
    <dgm:pt modelId="{804CF245-7D7F-4AD0-8207-7DCA4BA37120}" cxnId="{ADB13EA6-B2C2-44C6-BE03-2F15B3F601AE}" type="sibTrans">
      <dgm:prSet/>
      <dgm:spPr/>
      <dgm:t>
        <a:bodyPr/>
        <a:lstStyle/>
        <a:p>
          <a:endParaRPr lang="en-US"/>
        </a:p>
      </dgm:t>
    </dgm:pt>
    <dgm:pt modelId="{313620AA-6E96-4B68-81B8-F2A697DED2C0}">
      <dgm:prSet/>
      <dgm:spPr/>
      <dgm:t>
        <a:bodyPr/>
        <a:lstStyle/>
        <a:p>
          <a:pPr>
            <a:lnSpc>
              <a:spcPct val="100000"/>
            </a:lnSpc>
          </a:pPr>
          <a:r>
            <a:rPr lang="en-US"/>
            <a:t>Grow</a:t>
          </a:r>
        </a:p>
      </dgm:t>
    </dgm:pt>
    <dgm:pt modelId="{5FCDFEF3-699A-4193-BA95-9CBD93E92C01}" cxnId="{2B310C57-5FC2-4A9B-97BD-AC452E3EED0D}" type="parTrans">
      <dgm:prSet/>
      <dgm:spPr/>
      <dgm:t>
        <a:bodyPr/>
        <a:lstStyle/>
        <a:p>
          <a:endParaRPr lang="en-US"/>
        </a:p>
      </dgm:t>
    </dgm:pt>
    <dgm:pt modelId="{E72EE27F-B564-42F9-8A90-41BFB869EA1C}" cxnId="{2B310C57-5FC2-4A9B-97BD-AC452E3EED0D}" type="sibTrans">
      <dgm:prSet/>
      <dgm:spPr/>
      <dgm:t>
        <a:bodyPr/>
        <a:lstStyle/>
        <a:p>
          <a:endParaRPr lang="en-US"/>
        </a:p>
      </dgm:t>
    </dgm:pt>
    <dgm:pt modelId="{62908925-7EAE-4DD3-B3A6-0708A058B7CC}">
      <dgm:prSet custT="1"/>
      <dgm:spPr/>
      <dgm:t>
        <a:bodyPr/>
        <a:lstStyle/>
        <a:p>
          <a:pPr>
            <a:lnSpc>
              <a:spcPct val="100000"/>
            </a:lnSpc>
          </a:pPr>
          <a:r>
            <a:rPr lang="en-US" sz="1600" dirty="0"/>
            <a:t>Our goal is to grow steadily and become a trusted real estate brand.</a:t>
          </a:r>
        </a:p>
      </dgm:t>
    </dgm:pt>
    <dgm:pt modelId="{8586154D-53B2-4BED-B515-677EF2E4B53E}" cxnId="{A1431FF9-2A84-46A5-96F0-C79D5D8876C7}" type="parTrans">
      <dgm:prSet/>
      <dgm:spPr/>
      <dgm:t>
        <a:bodyPr/>
        <a:lstStyle/>
        <a:p>
          <a:endParaRPr lang="en-US"/>
        </a:p>
      </dgm:t>
    </dgm:pt>
    <dgm:pt modelId="{7305AF73-0341-44E6-8C49-1E898AE3A159}" cxnId="{A1431FF9-2A84-46A5-96F0-C79D5D8876C7}" type="sibTrans">
      <dgm:prSet/>
      <dgm:spPr/>
      <dgm:t>
        <a:bodyPr/>
        <a:lstStyle/>
        <a:p>
          <a:endParaRPr lang="en-US"/>
        </a:p>
      </dgm:t>
    </dgm:pt>
    <dgm:pt modelId="{1BADB8A4-B112-4AA6-BA35-6098A398A4D6}" type="pres">
      <dgm:prSet presAssocID="{A7735658-FE59-45C7-818E-AC26CAC461F4}" presName="root" presStyleCnt="0">
        <dgm:presLayoutVars>
          <dgm:dir/>
          <dgm:resizeHandles val="exact"/>
        </dgm:presLayoutVars>
      </dgm:prSet>
      <dgm:spPr/>
    </dgm:pt>
    <dgm:pt modelId="{06829CEC-5C1A-4D00-B78E-892ED8A8B4AF}" type="pres">
      <dgm:prSet presAssocID="{18A9C4FA-704F-4BDD-844A-E0663443FF04}" presName="compNode" presStyleCnt="0"/>
      <dgm:spPr/>
    </dgm:pt>
    <dgm:pt modelId="{8701E49D-12A1-4D0A-B702-A2C0DE635B17}" type="pres">
      <dgm:prSet presAssocID="{18A9C4FA-704F-4BDD-844A-E0663443FF04}" presName="bgRect" presStyleLbl="bgShp" presStyleIdx="0" presStyleCnt="3"/>
      <dgm:spPr/>
    </dgm:pt>
    <dgm:pt modelId="{CAB0E7D2-266E-4FD1-AF51-A4D3EC97F586}" type="pres">
      <dgm:prSet presAssocID="{18A9C4FA-704F-4BDD-844A-E0663443FF0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8FD23AAD-34EE-48D0-8B60-14EE3161AEB8}" type="pres">
      <dgm:prSet presAssocID="{18A9C4FA-704F-4BDD-844A-E0663443FF04}" presName="spaceRect" presStyleCnt="0"/>
      <dgm:spPr/>
    </dgm:pt>
    <dgm:pt modelId="{E73F534B-D143-4FAD-8224-283EB9467FDB}" type="pres">
      <dgm:prSet presAssocID="{18A9C4FA-704F-4BDD-844A-E0663443FF04}" presName="parTx" presStyleLbl="revTx" presStyleIdx="0" presStyleCnt="6">
        <dgm:presLayoutVars>
          <dgm:chMax val="0"/>
          <dgm:chPref val="0"/>
        </dgm:presLayoutVars>
      </dgm:prSet>
      <dgm:spPr/>
    </dgm:pt>
    <dgm:pt modelId="{09D35657-8C45-405E-9F4D-7D160131F3F0}" type="pres">
      <dgm:prSet presAssocID="{18A9C4FA-704F-4BDD-844A-E0663443FF04}" presName="desTx" presStyleLbl="revTx" presStyleIdx="1" presStyleCnt="6">
        <dgm:presLayoutVars/>
      </dgm:prSet>
      <dgm:spPr/>
    </dgm:pt>
    <dgm:pt modelId="{C952E2B3-ED6F-4B74-998D-A6E1941B042E}" type="pres">
      <dgm:prSet presAssocID="{0F84B238-E097-422F-B9CA-B9E1DABC54B2}" presName="sibTrans" presStyleCnt="0"/>
      <dgm:spPr/>
    </dgm:pt>
    <dgm:pt modelId="{69DECDFB-CDFF-4591-9FDF-4761710A8BAC}" type="pres">
      <dgm:prSet presAssocID="{3D6E3F81-C270-4745-B2B8-B6DFD586F735}" presName="compNode" presStyleCnt="0"/>
      <dgm:spPr/>
    </dgm:pt>
    <dgm:pt modelId="{AFCC81CE-07FC-4D71-B6F7-F6B0CC7491ED}" type="pres">
      <dgm:prSet presAssocID="{3D6E3F81-C270-4745-B2B8-B6DFD586F735}" presName="bgRect" presStyleLbl="bgShp" presStyleIdx="1" presStyleCnt="3" custLinFactNeighborX="1534" custLinFactNeighborY="-16185"/>
      <dgm:spPr/>
    </dgm:pt>
    <dgm:pt modelId="{D3693500-8116-494A-9D94-496DE953A39B}" type="pres">
      <dgm:prSet presAssocID="{3D6E3F81-C270-4745-B2B8-B6DFD586F7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79282718-4D0B-441B-B702-4ED983CC4C61}" type="pres">
      <dgm:prSet presAssocID="{3D6E3F81-C270-4745-B2B8-B6DFD586F735}" presName="spaceRect" presStyleCnt="0"/>
      <dgm:spPr/>
    </dgm:pt>
    <dgm:pt modelId="{186FFA0D-40F6-40BF-A8CB-749AB4185CDA}" type="pres">
      <dgm:prSet presAssocID="{3D6E3F81-C270-4745-B2B8-B6DFD586F735}" presName="parTx" presStyleLbl="revTx" presStyleIdx="2" presStyleCnt="6">
        <dgm:presLayoutVars>
          <dgm:chMax val="0"/>
          <dgm:chPref val="0"/>
        </dgm:presLayoutVars>
      </dgm:prSet>
      <dgm:spPr/>
    </dgm:pt>
    <dgm:pt modelId="{53F7F354-89DF-4148-A67F-0B7C1EACAEFD}" type="pres">
      <dgm:prSet presAssocID="{3D6E3F81-C270-4745-B2B8-B6DFD586F735}" presName="desTx" presStyleLbl="revTx" presStyleIdx="3" presStyleCnt="6" custLinFactNeighborX="-7214" custLinFactNeighborY="-16185">
        <dgm:presLayoutVars/>
      </dgm:prSet>
      <dgm:spPr/>
    </dgm:pt>
    <dgm:pt modelId="{5272DF4C-4E1D-4EF3-874F-ACAE60A0CDC4}" type="pres">
      <dgm:prSet presAssocID="{C3ABAF35-6026-4237-AC50-8FDC455063E8}" presName="sibTrans" presStyleCnt="0"/>
      <dgm:spPr/>
    </dgm:pt>
    <dgm:pt modelId="{E63517DF-1DDD-418A-882D-99F6B70F7D7B}" type="pres">
      <dgm:prSet presAssocID="{313620AA-6E96-4B68-81B8-F2A697DED2C0}" presName="compNode" presStyleCnt="0"/>
      <dgm:spPr/>
    </dgm:pt>
    <dgm:pt modelId="{6E4A377E-E465-4EC4-B500-2BD424FB0B4E}" type="pres">
      <dgm:prSet presAssocID="{313620AA-6E96-4B68-81B8-F2A697DED2C0}" presName="bgRect" presStyleLbl="bgShp" presStyleIdx="2" presStyleCnt="3" custLinFactNeighborX="-869" custLinFactNeighborY="-31566"/>
      <dgm:spPr/>
    </dgm:pt>
    <dgm:pt modelId="{7E9CD226-F465-41D3-802E-AC6FCDC449B0}" type="pres">
      <dgm:prSet presAssocID="{313620AA-6E96-4B68-81B8-F2A697DED2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pt>
    <dgm:pt modelId="{ECF577DE-1EC5-4524-9028-7A2B4C5485E3}" type="pres">
      <dgm:prSet presAssocID="{313620AA-6E96-4B68-81B8-F2A697DED2C0}" presName="spaceRect" presStyleCnt="0"/>
      <dgm:spPr/>
    </dgm:pt>
    <dgm:pt modelId="{65218F79-6FA2-4168-9C03-3442EF1DAEDA}" type="pres">
      <dgm:prSet presAssocID="{313620AA-6E96-4B68-81B8-F2A697DED2C0}" presName="parTx" presStyleLbl="revTx" presStyleIdx="4" presStyleCnt="6">
        <dgm:presLayoutVars>
          <dgm:chMax val="0"/>
          <dgm:chPref val="0"/>
        </dgm:presLayoutVars>
      </dgm:prSet>
      <dgm:spPr/>
    </dgm:pt>
    <dgm:pt modelId="{4112379F-632A-D34F-93F8-850A354BA441}" type="pres">
      <dgm:prSet presAssocID="{313620AA-6E96-4B68-81B8-F2A697DED2C0}" presName="desTx" presStyleLbl="revTx" presStyleIdx="5" presStyleCnt="6">
        <dgm:presLayoutVars/>
      </dgm:prSet>
      <dgm:spPr/>
    </dgm:pt>
  </dgm:ptLst>
  <dgm:cxnLst>
    <dgm:cxn modelId="{39302F11-DCC8-8A43-8674-EFDC5B1F2975}" type="presOf" srcId="{19A2F421-368C-4DFB-AF26-0624EB74FD79}" destId="{53F7F354-89DF-4148-A67F-0B7C1EACAEFD}" srcOrd="0" destOrd="0" presId="urn:microsoft.com/office/officeart/2018/2/layout/IconVerticalSolidList"/>
    <dgm:cxn modelId="{158BBC12-0A7A-9045-98ED-C88F99BD4E30}" type="presOf" srcId="{A7735658-FE59-45C7-818E-AC26CAC461F4}" destId="{1BADB8A4-B112-4AA6-BA35-6098A398A4D6}" srcOrd="0" destOrd="0" presId="urn:microsoft.com/office/officeart/2018/2/layout/IconVerticalSolidList"/>
    <dgm:cxn modelId="{CA60C038-CE5F-B241-B616-1CB8A108AC4F}" type="presOf" srcId="{313620AA-6E96-4B68-81B8-F2A697DED2C0}" destId="{65218F79-6FA2-4168-9C03-3442EF1DAEDA}" srcOrd="0" destOrd="0" presId="urn:microsoft.com/office/officeart/2018/2/layout/IconVerticalSolidList"/>
    <dgm:cxn modelId="{A09D4A41-68C4-7241-A0A5-3B136E5E0873}" type="presOf" srcId="{3D6E3F81-C270-4745-B2B8-B6DFD586F735}" destId="{186FFA0D-40F6-40BF-A8CB-749AB4185CDA}" srcOrd="0" destOrd="0" presId="urn:microsoft.com/office/officeart/2018/2/layout/IconVerticalSolidList"/>
    <dgm:cxn modelId="{F7377951-2C83-0D4A-AD83-6764A6365CE9}" type="presOf" srcId="{62908925-7EAE-4DD3-B3A6-0708A058B7CC}" destId="{4112379F-632A-D34F-93F8-850A354BA441}" srcOrd="0" destOrd="0" presId="urn:microsoft.com/office/officeart/2018/2/layout/IconVerticalSolidList"/>
    <dgm:cxn modelId="{2B310C57-5FC2-4A9B-97BD-AC452E3EED0D}" srcId="{A7735658-FE59-45C7-818E-AC26CAC461F4}" destId="{313620AA-6E96-4B68-81B8-F2A697DED2C0}" srcOrd="2" destOrd="0" parTransId="{5FCDFEF3-699A-4193-BA95-9CBD93E92C01}" sibTransId="{E72EE27F-B564-42F9-8A90-41BFB869EA1C}"/>
    <dgm:cxn modelId="{2F6C625A-C6E5-4110-A0EF-FDAD9A7429C2}" srcId="{A7735658-FE59-45C7-818E-AC26CAC461F4}" destId="{18A9C4FA-704F-4BDD-844A-E0663443FF04}" srcOrd="0" destOrd="0" parTransId="{DC587031-C3D6-46A0-BD2F-774897B785DF}" sibTransId="{0F84B238-E097-422F-B9CA-B9E1DABC54B2}"/>
    <dgm:cxn modelId="{ADB13EA6-B2C2-44C6-BE03-2F15B3F601AE}" srcId="{3D6E3F81-C270-4745-B2B8-B6DFD586F735}" destId="{19A2F421-368C-4DFB-AF26-0624EB74FD79}" srcOrd="0" destOrd="0" parTransId="{7B26DE67-1220-48BD-BE0C-5FDCE8CBC079}" sibTransId="{804CF245-7D7F-4AD0-8207-7DCA4BA37120}"/>
    <dgm:cxn modelId="{96E554A8-9985-2E47-AF29-4C74890CDD73}" type="presOf" srcId="{003B3F25-8283-4D17-90A7-FF67612457EE}" destId="{09D35657-8C45-405E-9F4D-7D160131F3F0}" srcOrd="0" destOrd="0" presId="urn:microsoft.com/office/officeart/2018/2/layout/IconVerticalSolidList"/>
    <dgm:cxn modelId="{50E042B3-D93E-F442-8592-2B5A255BD659}" type="presOf" srcId="{18A9C4FA-704F-4BDD-844A-E0663443FF04}" destId="{E73F534B-D143-4FAD-8224-283EB9467FDB}" srcOrd="0" destOrd="0" presId="urn:microsoft.com/office/officeart/2018/2/layout/IconVerticalSolidList"/>
    <dgm:cxn modelId="{D6A678CA-7C61-4D40-8E80-6E89E98FAAC8}" srcId="{18A9C4FA-704F-4BDD-844A-E0663443FF04}" destId="{003B3F25-8283-4D17-90A7-FF67612457EE}" srcOrd="0" destOrd="0" parTransId="{88118011-85C1-4D52-84A7-E0AE968EF9C9}" sibTransId="{6D2FCD19-9547-4AAA-A62E-083C0D540540}"/>
    <dgm:cxn modelId="{EB541BEA-EF9B-48B6-AED3-00C8F7D4C219}" srcId="{A7735658-FE59-45C7-818E-AC26CAC461F4}" destId="{3D6E3F81-C270-4745-B2B8-B6DFD586F735}" srcOrd="1" destOrd="0" parTransId="{3AE83027-68DD-4B07-B03F-9D566627B27F}" sibTransId="{C3ABAF35-6026-4237-AC50-8FDC455063E8}"/>
    <dgm:cxn modelId="{A1431FF9-2A84-46A5-96F0-C79D5D8876C7}" srcId="{313620AA-6E96-4B68-81B8-F2A697DED2C0}" destId="{62908925-7EAE-4DD3-B3A6-0708A058B7CC}" srcOrd="0" destOrd="0" parTransId="{8586154D-53B2-4BED-B515-677EF2E4B53E}" sibTransId="{7305AF73-0341-44E6-8C49-1E898AE3A159}"/>
    <dgm:cxn modelId="{FBD46072-230A-7742-B6A8-9233CBBB5338}" type="presParOf" srcId="{1BADB8A4-B112-4AA6-BA35-6098A398A4D6}" destId="{06829CEC-5C1A-4D00-B78E-892ED8A8B4AF}" srcOrd="0" destOrd="0" presId="urn:microsoft.com/office/officeart/2018/2/layout/IconVerticalSolidList"/>
    <dgm:cxn modelId="{6FBB163E-1864-3E45-98CE-B9FCF5CFFCB3}" type="presParOf" srcId="{06829CEC-5C1A-4D00-B78E-892ED8A8B4AF}" destId="{8701E49D-12A1-4D0A-B702-A2C0DE635B17}" srcOrd="0" destOrd="0" presId="urn:microsoft.com/office/officeart/2018/2/layout/IconVerticalSolidList"/>
    <dgm:cxn modelId="{9B121760-C63D-B147-A8EE-EE8AEF17DE1B}" type="presParOf" srcId="{06829CEC-5C1A-4D00-B78E-892ED8A8B4AF}" destId="{CAB0E7D2-266E-4FD1-AF51-A4D3EC97F586}" srcOrd="1" destOrd="0" presId="urn:microsoft.com/office/officeart/2018/2/layout/IconVerticalSolidList"/>
    <dgm:cxn modelId="{8A3CA60C-CFE9-9A4B-BD43-08200C018388}" type="presParOf" srcId="{06829CEC-5C1A-4D00-B78E-892ED8A8B4AF}" destId="{8FD23AAD-34EE-48D0-8B60-14EE3161AEB8}" srcOrd="2" destOrd="0" presId="urn:microsoft.com/office/officeart/2018/2/layout/IconVerticalSolidList"/>
    <dgm:cxn modelId="{AEFD6C2C-96B0-D444-B7BC-7DFE1692BD15}" type="presParOf" srcId="{06829CEC-5C1A-4D00-B78E-892ED8A8B4AF}" destId="{E73F534B-D143-4FAD-8224-283EB9467FDB}" srcOrd="3" destOrd="0" presId="urn:microsoft.com/office/officeart/2018/2/layout/IconVerticalSolidList"/>
    <dgm:cxn modelId="{F8E7922C-941C-4049-9D92-5A3EAF9E2A9D}" type="presParOf" srcId="{06829CEC-5C1A-4D00-B78E-892ED8A8B4AF}" destId="{09D35657-8C45-405E-9F4D-7D160131F3F0}" srcOrd="4" destOrd="0" presId="urn:microsoft.com/office/officeart/2018/2/layout/IconVerticalSolidList"/>
    <dgm:cxn modelId="{F8282420-8574-544F-BD6D-2106D6BE0661}" type="presParOf" srcId="{1BADB8A4-B112-4AA6-BA35-6098A398A4D6}" destId="{C952E2B3-ED6F-4B74-998D-A6E1941B042E}" srcOrd="1" destOrd="0" presId="urn:microsoft.com/office/officeart/2018/2/layout/IconVerticalSolidList"/>
    <dgm:cxn modelId="{AA2D6C80-2433-0644-AF2F-EE528D7256D8}" type="presParOf" srcId="{1BADB8A4-B112-4AA6-BA35-6098A398A4D6}" destId="{69DECDFB-CDFF-4591-9FDF-4761710A8BAC}" srcOrd="2" destOrd="0" presId="urn:microsoft.com/office/officeart/2018/2/layout/IconVerticalSolidList"/>
    <dgm:cxn modelId="{AAFE4F2D-4CD6-D94D-A618-1F26C9E5ED63}" type="presParOf" srcId="{69DECDFB-CDFF-4591-9FDF-4761710A8BAC}" destId="{AFCC81CE-07FC-4D71-B6F7-F6B0CC7491ED}" srcOrd="0" destOrd="0" presId="urn:microsoft.com/office/officeart/2018/2/layout/IconVerticalSolidList"/>
    <dgm:cxn modelId="{6266AB75-C68D-F049-BD5B-8EB813723BE2}" type="presParOf" srcId="{69DECDFB-CDFF-4591-9FDF-4761710A8BAC}" destId="{D3693500-8116-494A-9D94-496DE953A39B}" srcOrd="1" destOrd="0" presId="urn:microsoft.com/office/officeart/2018/2/layout/IconVerticalSolidList"/>
    <dgm:cxn modelId="{1FEFEC3C-6052-C64C-BBAB-F2D1EB11F9AB}" type="presParOf" srcId="{69DECDFB-CDFF-4591-9FDF-4761710A8BAC}" destId="{79282718-4D0B-441B-B702-4ED983CC4C61}" srcOrd="2" destOrd="0" presId="urn:microsoft.com/office/officeart/2018/2/layout/IconVerticalSolidList"/>
    <dgm:cxn modelId="{FF5214EB-61E6-5841-8B52-30D31935601F}" type="presParOf" srcId="{69DECDFB-CDFF-4591-9FDF-4761710A8BAC}" destId="{186FFA0D-40F6-40BF-A8CB-749AB4185CDA}" srcOrd="3" destOrd="0" presId="urn:microsoft.com/office/officeart/2018/2/layout/IconVerticalSolidList"/>
    <dgm:cxn modelId="{3EA2230A-9617-554E-8B30-9A51394FF4C3}" type="presParOf" srcId="{69DECDFB-CDFF-4591-9FDF-4761710A8BAC}" destId="{53F7F354-89DF-4148-A67F-0B7C1EACAEFD}" srcOrd="4" destOrd="0" presId="urn:microsoft.com/office/officeart/2018/2/layout/IconVerticalSolidList"/>
    <dgm:cxn modelId="{AF045486-1971-9644-BCE5-0E82454FAEA5}" type="presParOf" srcId="{1BADB8A4-B112-4AA6-BA35-6098A398A4D6}" destId="{5272DF4C-4E1D-4EF3-874F-ACAE60A0CDC4}" srcOrd="3" destOrd="0" presId="urn:microsoft.com/office/officeart/2018/2/layout/IconVerticalSolidList"/>
    <dgm:cxn modelId="{06DC2628-BCF7-5B4E-A769-3993624F817E}" type="presParOf" srcId="{1BADB8A4-B112-4AA6-BA35-6098A398A4D6}" destId="{E63517DF-1DDD-418A-882D-99F6B70F7D7B}" srcOrd="4" destOrd="0" presId="urn:microsoft.com/office/officeart/2018/2/layout/IconVerticalSolidList"/>
    <dgm:cxn modelId="{32367354-2BA1-8249-9F09-586A72E5A496}" type="presParOf" srcId="{E63517DF-1DDD-418A-882D-99F6B70F7D7B}" destId="{6E4A377E-E465-4EC4-B500-2BD424FB0B4E}" srcOrd="0" destOrd="0" presId="urn:microsoft.com/office/officeart/2018/2/layout/IconVerticalSolidList"/>
    <dgm:cxn modelId="{7FCAB294-D0BA-8746-927E-CEEF316AC08B}" type="presParOf" srcId="{E63517DF-1DDD-418A-882D-99F6B70F7D7B}" destId="{7E9CD226-F465-41D3-802E-AC6FCDC449B0}" srcOrd="1" destOrd="0" presId="urn:microsoft.com/office/officeart/2018/2/layout/IconVerticalSolidList"/>
    <dgm:cxn modelId="{490C9347-22D2-8441-9CE1-43E813C558DE}" type="presParOf" srcId="{E63517DF-1DDD-418A-882D-99F6B70F7D7B}" destId="{ECF577DE-1EC5-4524-9028-7A2B4C5485E3}" srcOrd="2" destOrd="0" presId="urn:microsoft.com/office/officeart/2018/2/layout/IconVerticalSolidList"/>
    <dgm:cxn modelId="{28CEAD4F-8BA0-6547-9151-DE2CF6E8F4F6}" type="presParOf" srcId="{E63517DF-1DDD-418A-882D-99F6B70F7D7B}" destId="{65218F79-6FA2-4168-9C03-3442EF1DAEDA}" srcOrd="3" destOrd="0" presId="urn:microsoft.com/office/officeart/2018/2/layout/IconVerticalSolidList"/>
    <dgm:cxn modelId="{53FA48A3-A02C-624C-885F-9ADD32201DDE}" type="presParOf" srcId="{E63517DF-1DDD-418A-882D-99F6B70F7D7B}" destId="{4112379F-632A-D34F-93F8-850A354BA441}"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2C2887-AEF6-45AC-A9CA-DD137C9DB30E}" type="doc">
      <dgm:prSet loTypeId="urn:microsoft.com/office/officeart/2005/8/layout/process5" loCatId="process" qsTypeId="urn:microsoft.com/office/officeart/2005/8/quickstyle/simple2" qsCatId="simple" csTypeId="urn:microsoft.com/office/officeart/2005/8/colors/colorful5" csCatId="colorful" phldr="1"/>
      <dgm:spPr/>
      <dgm:t>
        <a:bodyPr/>
        <a:lstStyle/>
        <a:p>
          <a:endParaRPr lang="en-US"/>
        </a:p>
      </dgm:t>
    </dgm:pt>
    <dgm:pt modelId="{4CBDB4D3-DF9E-4716-9160-CD8A6FB58210}">
      <dgm:prSet/>
      <dgm:spPr/>
      <dgm:t>
        <a:bodyPr/>
        <a:lstStyle/>
        <a:p>
          <a:r>
            <a:rPr lang="en-US" dirty="0"/>
            <a:t>Clear business opportunity</a:t>
          </a:r>
        </a:p>
      </dgm:t>
    </dgm:pt>
    <dgm:pt modelId="{0336625B-38F8-4A87-8641-5E7AE91C7357}" cxnId="{36018B8D-5D1C-4D36-B343-F8A829D6B84D}" type="parTrans">
      <dgm:prSet/>
      <dgm:spPr/>
      <dgm:t>
        <a:bodyPr/>
        <a:lstStyle/>
        <a:p>
          <a:endParaRPr lang="en-US"/>
        </a:p>
      </dgm:t>
    </dgm:pt>
    <dgm:pt modelId="{4D104DE8-8A96-4B84-B28C-9A53BC4B7D85}" cxnId="{36018B8D-5D1C-4D36-B343-F8A829D6B84D}" type="sibTrans">
      <dgm:prSet/>
      <dgm:spPr/>
      <dgm:t>
        <a:bodyPr/>
        <a:lstStyle/>
        <a:p>
          <a:endParaRPr lang="en-US"/>
        </a:p>
      </dgm:t>
    </dgm:pt>
    <dgm:pt modelId="{380E08DD-C240-4C94-9F69-0C12A46705E9}">
      <dgm:prSet/>
      <dgm:spPr/>
      <dgm:t>
        <a:bodyPr/>
        <a:lstStyle/>
        <a:p>
          <a:r>
            <a:rPr lang="en-US" dirty="0"/>
            <a:t>Strong market demand</a:t>
          </a:r>
        </a:p>
      </dgm:t>
    </dgm:pt>
    <dgm:pt modelId="{36EBBEE3-C2F5-4E5C-9AA7-7DA805BCD28F}" cxnId="{7A863D73-6746-461E-94EA-03E97ABCE6F4}" type="parTrans">
      <dgm:prSet/>
      <dgm:spPr/>
      <dgm:t>
        <a:bodyPr/>
        <a:lstStyle/>
        <a:p>
          <a:endParaRPr lang="en-US"/>
        </a:p>
      </dgm:t>
    </dgm:pt>
    <dgm:pt modelId="{1AA4C446-F92A-47D1-985B-6621DE944CFA}" cxnId="{7A863D73-6746-461E-94EA-03E97ABCE6F4}" type="sibTrans">
      <dgm:prSet/>
      <dgm:spPr/>
      <dgm:t>
        <a:bodyPr/>
        <a:lstStyle/>
        <a:p>
          <a:endParaRPr lang="en-US"/>
        </a:p>
      </dgm:t>
    </dgm:pt>
    <dgm:pt modelId="{BC81979B-6530-41A7-AFFF-F8E3D4359CBD}">
      <dgm:prSet/>
      <dgm:spPr/>
      <dgm:t>
        <a:bodyPr/>
        <a:lstStyle/>
        <a:p>
          <a:r>
            <a:rPr lang="en-US" dirty="0"/>
            <a:t>Scalable growth potential</a:t>
          </a:r>
        </a:p>
      </dgm:t>
    </dgm:pt>
    <dgm:pt modelId="{7A387E90-8B96-46BA-BB2C-159AC515F8BE}" cxnId="{30BD6E12-AC46-4870-9C4F-E2CC91FE3442}" type="parTrans">
      <dgm:prSet/>
      <dgm:spPr/>
      <dgm:t>
        <a:bodyPr/>
        <a:lstStyle/>
        <a:p>
          <a:endParaRPr lang="en-US"/>
        </a:p>
      </dgm:t>
    </dgm:pt>
    <dgm:pt modelId="{782C08B4-1519-427F-BDBE-3C257D0FFFF5}" cxnId="{30BD6E12-AC46-4870-9C4F-E2CC91FE3442}" type="sibTrans">
      <dgm:prSet/>
      <dgm:spPr/>
      <dgm:t>
        <a:bodyPr/>
        <a:lstStyle/>
        <a:p>
          <a:endParaRPr lang="en-US"/>
        </a:p>
      </dgm:t>
    </dgm:pt>
    <dgm:pt modelId="{78127AD4-047B-4F7C-A3FE-8982252DD940}">
      <dgm:prSet/>
      <dgm:spPr/>
      <dgm:t>
        <a:bodyPr/>
        <a:lstStyle/>
        <a:p>
          <a:r>
            <a:rPr lang="en-US" dirty="0"/>
            <a:t>Focus on affordability and trust</a:t>
          </a:r>
        </a:p>
      </dgm:t>
    </dgm:pt>
    <dgm:pt modelId="{79607721-191A-42EE-B5F4-F35BCA3AECA9}" cxnId="{6CE015F2-1F8A-4C1E-ADAD-6748EA46CEA2}" type="parTrans">
      <dgm:prSet/>
      <dgm:spPr/>
      <dgm:t>
        <a:bodyPr/>
        <a:lstStyle/>
        <a:p>
          <a:endParaRPr lang="en-US"/>
        </a:p>
      </dgm:t>
    </dgm:pt>
    <dgm:pt modelId="{5803710A-9412-4C7B-8C01-2CB5724CB953}" cxnId="{6CE015F2-1F8A-4C1E-ADAD-6748EA46CEA2}" type="sibTrans">
      <dgm:prSet/>
      <dgm:spPr/>
      <dgm:t>
        <a:bodyPr/>
        <a:lstStyle/>
        <a:p>
          <a:endParaRPr lang="en-US"/>
        </a:p>
      </dgm:t>
    </dgm:pt>
    <dgm:pt modelId="{C8F15B14-1FAC-5D43-83EE-9ED53460C53D}" type="pres">
      <dgm:prSet presAssocID="{062C2887-AEF6-45AC-A9CA-DD137C9DB30E}" presName="diagram" presStyleCnt="0">
        <dgm:presLayoutVars>
          <dgm:dir/>
          <dgm:resizeHandles val="exact"/>
        </dgm:presLayoutVars>
      </dgm:prSet>
      <dgm:spPr/>
    </dgm:pt>
    <dgm:pt modelId="{5A8E510A-C944-C942-ACE1-56E0B0CF0364}" type="pres">
      <dgm:prSet presAssocID="{4CBDB4D3-DF9E-4716-9160-CD8A6FB58210}" presName="node" presStyleLbl="node1" presStyleIdx="0" presStyleCnt="4" custLinFactNeighborX="3981" custLinFactNeighborY="31704">
        <dgm:presLayoutVars>
          <dgm:bulletEnabled val="1"/>
        </dgm:presLayoutVars>
      </dgm:prSet>
      <dgm:spPr/>
    </dgm:pt>
    <dgm:pt modelId="{F512A664-650A-CF4E-862F-A6E8DC187CBC}" type="pres">
      <dgm:prSet presAssocID="{4D104DE8-8A96-4B84-B28C-9A53BC4B7D85}" presName="sibTrans" presStyleLbl="sibTrans2D1" presStyleIdx="0" presStyleCnt="3"/>
      <dgm:spPr/>
    </dgm:pt>
    <dgm:pt modelId="{F636D69F-A249-7544-B9AC-1072F9C924FC}" type="pres">
      <dgm:prSet presAssocID="{4D104DE8-8A96-4B84-B28C-9A53BC4B7D85}" presName="connectorText" presStyleLbl="sibTrans2D1" presStyleIdx="0" presStyleCnt="3"/>
      <dgm:spPr/>
    </dgm:pt>
    <dgm:pt modelId="{606C8839-0A52-2442-9259-00C5A5AE948F}" type="pres">
      <dgm:prSet presAssocID="{380E08DD-C240-4C94-9F69-0C12A46705E9}" presName="node" presStyleLbl="node1" presStyleIdx="1" presStyleCnt="4" custLinFactNeighborX="663" custLinFactNeighborY="30478">
        <dgm:presLayoutVars>
          <dgm:bulletEnabled val="1"/>
        </dgm:presLayoutVars>
      </dgm:prSet>
      <dgm:spPr/>
    </dgm:pt>
    <dgm:pt modelId="{28A63B05-0EF3-AF4B-9AD2-F764173BEF2F}" type="pres">
      <dgm:prSet presAssocID="{1AA4C446-F92A-47D1-985B-6621DE944CFA}" presName="sibTrans" presStyleLbl="sibTrans2D1" presStyleIdx="1" presStyleCnt="3"/>
      <dgm:spPr/>
    </dgm:pt>
    <dgm:pt modelId="{F9651C7F-035A-BA49-A680-0D2393E8A990}" type="pres">
      <dgm:prSet presAssocID="{1AA4C446-F92A-47D1-985B-6621DE944CFA}" presName="connectorText" presStyleLbl="sibTrans2D1" presStyleIdx="1" presStyleCnt="3"/>
      <dgm:spPr/>
    </dgm:pt>
    <dgm:pt modelId="{2F3D653C-354B-964A-81C9-7F1257F042CE}" type="pres">
      <dgm:prSet presAssocID="{BC81979B-6530-41A7-AFFF-F8E3D4359CBD}" presName="node" presStyleLbl="node1" presStyleIdx="2" presStyleCnt="4" custLinFactNeighborX="1327" custLinFactNeighborY="22114">
        <dgm:presLayoutVars>
          <dgm:bulletEnabled val="1"/>
        </dgm:presLayoutVars>
      </dgm:prSet>
      <dgm:spPr/>
    </dgm:pt>
    <dgm:pt modelId="{8A3B37E4-C625-9C4A-AA87-5D884F34F47C}" type="pres">
      <dgm:prSet presAssocID="{782C08B4-1519-427F-BDBE-3C257D0FFFF5}" presName="sibTrans" presStyleLbl="sibTrans2D1" presStyleIdx="2" presStyleCnt="3"/>
      <dgm:spPr/>
    </dgm:pt>
    <dgm:pt modelId="{19216FAD-8729-D947-9127-EF6017699875}" type="pres">
      <dgm:prSet presAssocID="{782C08B4-1519-427F-BDBE-3C257D0FFFF5}" presName="connectorText" presStyleLbl="sibTrans2D1" presStyleIdx="2" presStyleCnt="3"/>
      <dgm:spPr/>
    </dgm:pt>
    <dgm:pt modelId="{E473F28E-65FE-7F4F-904B-9D99082E422E}" type="pres">
      <dgm:prSet presAssocID="{78127AD4-047B-4F7C-A3FE-8982252DD940}" presName="node" presStyleLbl="node1" presStyleIdx="3" presStyleCnt="4">
        <dgm:presLayoutVars>
          <dgm:bulletEnabled val="1"/>
        </dgm:presLayoutVars>
      </dgm:prSet>
      <dgm:spPr/>
    </dgm:pt>
  </dgm:ptLst>
  <dgm:cxnLst>
    <dgm:cxn modelId="{15C8CA09-A17B-4445-A099-CD77DDE1FFF4}" type="presOf" srcId="{78127AD4-047B-4F7C-A3FE-8982252DD940}" destId="{E473F28E-65FE-7F4F-904B-9D99082E422E}" srcOrd="0" destOrd="0" presId="urn:microsoft.com/office/officeart/2005/8/layout/process5"/>
    <dgm:cxn modelId="{30BD6E12-AC46-4870-9C4F-E2CC91FE3442}" srcId="{062C2887-AEF6-45AC-A9CA-DD137C9DB30E}" destId="{BC81979B-6530-41A7-AFFF-F8E3D4359CBD}" srcOrd="2" destOrd="0" parTransId="{7A387E90-8B96-46BA-BB2C-159AC515F8BE}" sibTransId="{782C08B4-1519-427F-BDBE-3C257D0FFFF5}"/>
    <dgm:cxn modelId="{AEF36722-8334-3E4B-9EE0-0320E1199938}" type="presOf" srcId="{782C08B4-1519-427F-BDBE-3C257D0FFFF5}" destId="{19216FAD-8729-D947-9127-EF6017699875}" srcOrd="1" destOrd="0" presId="urn:microsoft.com/office/officeart/2005/8/layout/process5"/>
    <dgm:cxn modelId="{94D32625-4BFF-314C-A375-6BB64AA9485C}" type="presOf" srcId="{062C2887-AEF6-45AC-A9CA-DD137C9DB30E}" destId="{C8F15B14-1FAC-5D43-83EE-9ED53460C53D}" srcOrd="0" destOrd="0" presId="urn:microsoft.com/office/officeart/2005/8/layout/process5"/>
    <dgm:cxn modelId="{DC2B5B3F-2A41-9344-99DC-B8470056F2DA}" type="presOf" srcId="{1AA4C446-F92A-47D1-985B-6621DE944CFA}" destId="{F9651C7F-035A-BA49-A680-0D2393E8A990}" srcOrd="1" destOrd="0" presId="urn:microsoft.com/office/officeart/2005/8/layout/process5"/>
    <dgm:cxn modelId="{0FEDF64C-7AB5-8948-BEF5-49E0F6AC98A6}" type="presOf" srcId="{782C08B4-1519-427F-BDBE-3C257D0FFFF5}" destId="{8A3B37E4-C625-9C4A-AA87-5D884F34F47C}" srcOrd="0" destOrd="0" presId="urn:microsoft.com/office/officeart/2005/8/layout/process5"/>
    <dgm:cxn modelId="{7A863D73-6746-461E-94EA-03E97ABCE6F4}" srcId="{062C2887-AEF6-45AC-A9CA-DD137C9DB30E}" destId="{380E08DD-C240-4C94-9F69-0C12A46705E9}" srcOrd="1" destOrd="0" parTransId="{36EBBEE3-C2F5-4E5C-9AA7-7DA805BCD28F}" sibTransId="{1AA4C446-F92A-47D1-985B-6621DE944CFA}"/>
    <dgm:cxn modelId="{9D253D80-C71C-EC4F-AD0E-052B94A781CF}" type="presOf" srcId="{4D104DE8-8A96-4B84-B28C-9A53BC4B7D85}" destId="{F636D69F-A249-7544-B9AC-1072F9C924FC}" srcOrd="1" destOrd="0" presId="urn:microsoft.com/office/officeart/2005/8/layout/process5"/>
    <dgm:cxn modelId="{36018B8D-5D1C-4D36-B343-F8A829D6B84D}" srcId="{062C2887-AEF6-45AC-A9CA-DD137C9DB30E}" destId="{4CBDB4D3-DF9E-4716-9160-CD8A6FB58210}" srcOrd="0" destOrd="0" parTransId="{0336625B-38F8-4A87-8641-5E7AE91C7357}" sibTransId="{4D104DE8-8A96-4B84-B28C-9A53BC4B7D85}"/>
    <dgm:cxn modelId="{619E309C-1FE5-7949-A264-F311DFAFEFA5}" type="presOf" srcId="{380E08DD-C240-4C94-9F69-0C12A46705E9}" destId="{606C8839-0A52-2442-9259-00C5A5AE948F}" srcOrd="0" destOrd="0" presId="urn:microsoft.com/office/officeart/2005/8/layout/process5"/>
    <dgm:cxn modelId="{38256E9E-4262-7442-99D6-8193CBB47DBA}" type="presOf" srcId="{BC81979B-6530-41A7-AFFF-F8E3D4359CBD}" destId="{2F3D653C-354B-964A-81C9-7F1257F042CE}" srcOrd="0" destOrd="0" presId="urn:microsoft.com/office/officeart/2005/8/layout/process5"/>
    <dgm:cxn modelId="{424D55C0-3209-164B-A368-2B39FEFA886A}" type="presOf" srcId="{1AA4C446-F92A-47D1-985B-6621DE944CFA}" destId="{28A63B05-0EF3-AF4B-9AD2-F764173BEF2F}" srcOrd="0" destOrd="0" presId="urn:microsoft.com/office/officeart/2005/8/layout/process5"/>
    <dgm:cxn modelId="{7A6053C1-1FE7-A347-ABE1-CFCFEEAD2D15}" type="presOf" srcId="{4CBDB4D3-DF9E-4716-9160-CD8A6FB58210}" destId="{5A8E510A-C944-C942-ACE1-56E0B0CF0364}" srcOrd="0" destOrd="0" presId="urn:microsoft.com/office/officeart/2005/8/layout/process5"/>
    <dgm:cxn modelId="{6CE015F2-1F8A-4C1E-ADAD-6748EA46CEA2}" srcId="{062C2887-AEF6-45AC-A9CA-DD137C9DB30E}" destId="{78127AD4-047B-4F7C-A3FE-8982252DD940}" srcOrd="3" destOrd="0" parTransId="{79607721-191A-42EE-B5F4-F35BCA3AECA9}" sibTransId="{5803710A-9412-4C7B-8C01-2CB5724CB953}"/>
    <dgm:cxn modelId="{ADF8F0F8-A7E0-EE46-8F43-54FA3BDDE781}" type="presOf" srcId="{4D104DE8-8A96-4B84-B28C-9A53BC4B7D85}" destId="{F512A664-650A-CF4E-862F-A6E8DC187CBC}" srcOrd="0" destOrd="0" presId="urn:microsoft.com/office/officeart/2005/8/layout/process5"/>
    <dgm:cxn modelId="{9E4BED5D-EEED-C047-8278-7039E848EABB}" type="presParOf" srcId="{C8F15B14-1FAC-5D43-83EE-9ED53460C53D}" destId="{5A8E510A-C944-C942-ACE1-56E0B0CF0364}" srcOrd="0" destOrd="0" presId="urn:microsoft.com/office/officeart/2005/8/layout/process5"/>
    <dgm:cxn modelId="{ECB5A72A-E512-A14E-8928-04235C45982F}" type="presParOf" srcId="{C8F15B14-1FAC-5D43-83EE-9ED53460C53D}" destId="{F512A664-650A-CF4E-862F-A6E8DC187CBC}" srcOrd="1" destOrd="0" presId="urn:microsoft.com/office/officeart/2005/8/layout/process5"/>
    <dgm:cxn modelId="{A56593C7-649B-0243-9098-7B3BE3CD1059}" type="presParOf" srcId="{F512A664-650A-CF4E-862F-A6E8DC187CBC}" destId="{F636D69F-A249-7544-B9AC-1072F9C924FC}" srcOrd="0" destOrd="0" presId="urn:microsoft.com/office/officeart/2005/8/layout/process5"/>
    <dgm:cxn modelId="{07A6E161-25A8-4948-8AB1-E51234104CFD}" type="presParOf" srcId="{C8F15B14-1FAC-5D43-83EE-9ED53460C53D}" destId="{606C8839-0A52-2442-9259-00C5A5AE948F}" srcOrd="2" destOrd="0" presId="urn:microsoft.com/office/officeart/2005/8/layout/process5"/>
    <dgm:cxn modelId="{231B2548-CEBB-8C46-B323-134634529F9E}" type="presParOf" srcId="{C8F15B14-1FAC-5D43-83EE-9ED53460C53D}" destId="{28A63B05-0EF3-AF4B-9AD2-F764173BEF2F}" srcOrd="3" destOrd="0" presId="urn:microsoft.com/office/officeart/2005/8/layout/process5"/>
    <dgm:cxn modelId="{89434D82-8612-BB40-8D09-7FA632F003A7}" type="presParOf" srcId="{28A63B05-0EF3-AF4B-9AD2-F764173BEF2F}" destId="{F9651C7F-035A-BA49-A680-0D2393E8A990}" srcOrd="0" destOrd="0" presId="urn:microsoft.com/office/officeart/2005/8/layout/process5"/>
    <dgm:cxn modelId="{442F448D-0D23-9D46-BB34-F322E47E91C9}" type="presParOf" srcId="{C8F15B14-1FAC-5D43-83EE-9ED53460C53D}" destId="{2F3D653C-354B-964A-81C9-7F1257F042CE}" srcOrd="4" destOrd="0" presId="urn:microsoft.com/office/officeart/2005/8/layout/process5"/>
    <dgm:cxn modelId="{06076A93-8B13-7146-9C31-D546AE7AC11C}" type="presParOf" srcId="{C8F15B14-1FAC-5D43-83EE-9ED53460C53D}" destId="{8A3B37E4-C625-9C4A-AA87-5D884F34F47C}" srcOrd="5" destOrd="0" presId="urn:microsoft.com/office/officeart/2005/8/layout/process5"/>
    <dgm:cxn modelId="{72D9BAF1-AE19-B345-850F-9EB34E91A206}" type="presParOf" srcId="{8A3B37E4-C625-9C4A-AA87-5D884F34F47C}" destId="{19216FAD-8729-D947-9127-EF6017699875}" srcOrd="0" destOrd="0" presId="urn:microsoft.com/office/officeart/2005/8/layout/process5"/>
    <dgm:cxn modelId="{2F083FBC-27E9-A546-A5FA-481516A85587}" type="presParOf" srcId="{C8F15B14-1FAC-5D43-83EE-9ED53460C53D}" destId="{E473F28E-65FE-7F4F-904B-9D99082E422E}"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7958330" cy="3366834"/>
        <a:chOff x="0" y="0"/>
        <a:chExt cx="7958330" cy="3366834"/>
      </a:xfrm>
    </dsp:grpSpPr>
    <dsp:sp modelId="{E481E102-EB89-B645-BA6F-9AE25E0B3404}">
      <dsp:nvSpPr>
        <dsp:cNvPr id="3" name="Rounded Rectangle 2"/>
        <dsp:cNvSpPr/>
      </dsp:nvSpPr>
      <dsp:spPr bwMode="white">
        <a:xfrm>
          <a:off x="614750" y="-151"/>
          <a:ext cx="1295949" cy="777569"/>
        </a:xfrm>
        <a:prstGeom prst="roundRect">
          <a:avLst>
            <a:gd name="adj" fmla="val 10000"/>
          </a:avLst>
        </a:prstGeom>
      </dsp:spPr>
      <dsp:style>
        <a:lnRef idx="3">
          <a:schemeClr val="lt1"/>
        </a:lnRef>
        <a:fillRef idx="1">
          <a:schemeClr val="accent5">
            <a:hueOff val="0"/>
            <a:satOff val="0"/>
            <a:lumOff val="0"/>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Business Idea</a:t>
          </a:r>
        </a:p>
      </dsp:txBody>
      <dsp:txXfrm>
        <a:off x="614750" y="-151"/>
        <a:ext cx="1295949" cy="777569"/>
      </dsp:txXfrm>
    </dsp:sp>
    <dsp:sp modelId="{8B5E3483-CA7F-2846-B800-ED66C5972112}">
      <dsp:nvSpPr>
        <dsp:cNvPr id="4" name="Right Arrow 3"/>
        <dsp:cNvSpPr/>
      </dsp:nvSpPr>
      <dsp:spPr bwMode="white">
        <a:xfrm>
          <a:off x="2032518" y="227936"/>
          <a:ext cx="274741" cy="321395"/>
        </a:xfrm>
        <a:prstGeom prst="rightArrow">
          <a:avLst>
            <a:gd name="adj1" fmla="val 60000"/>
            <a:gd name="adj2" fmla="val 50000"/>
          </a:avLst>
        </a:prstGeom>
      </dsp:spPr>
      <dsp:style>
        <a:lnRef idx="0">
          <a:schemeClr val="lt1"/>
        </a:lnRef>
        <a:fillRef idx="1">
          <a:schemeClr val="accent5">
            <a:hueOff val="0"/>
            <a:satOff val="0"/>
            <a:lumOff val="0"/>
            <a:alpha val="100000"/>
          </a:schemeClr>
        </a:fillRef>
        <a:effectRef idx="1">
          <a:scrgbClr r="0" g="0" b="0"/>
        </a:effectRef>
        <a:fontRef idx="minor">
          <a:schemeClr val="lt1"/>
        </a:fontRef>
      </dsp:style>
      <dsp:txBody>
        <a:bodyPr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a:off x="2032518" y="227936"/>
        <a:ext cx="274741" cy="321395"/>
      </dsp:txXfrm>
    </dsp:sp>
    <dsp:sp modelId="{38656D72-F75E-C640-A868-88DA690266EE}">
      <dsp:nvSpPr>
        <dsp:cNvPr id="5" name="Rounded Rectangle 4"/>
        <dsp:cNvSpPr/>
      </dsp:nvSpPr>
      <dsp:spPr bwMode="white">
        <a:xfrm>
          <a:off x="2429078" y="-151"/>
          <a:ext cx="1295949" cy="777569"/>
        </a:xfrm>
        <a:prstGeom prst="roundRect">
          <a:avLst>
            <a:gd name="adj" fmla="val 10000"/>
          </a:avLst>
        </a:prstGeom>
      </dsp:spPr>
      <dsp:style>
        <a:lnRef idx="3">
          <a:schemeClr val="lt1"/>
        </a:lnRef>
        <a:fillRef idx="1">
          <a:schemeClr val="accent5">
            <a:hueOff val="796363"/>
            <a:satOff val="-4170"/>
            <a:lumOff val="998"/>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What makes us different</a:t>
          </a:r>
        </a:p>
      </dsp:txBody>
      <dsp:txXfrm>
        <a:off x="2429078" y="-151"/>
        <a:ext cx="1295949" cy="777569"/>
      </dsp:txXfrm>
    </dsp:sp>
    <dsp:sp modelId="{41DCBCCF-A0B7-E949-B13F-C0F7A0B3FA0F}">
      <dsp:nvSpPr>
        <dsp:cNvPr id="6" name="Right Arrow 5"/>
        <dsp:cNvSpPr/>
      </dsp:nvSpPr>
      <dsp:spPr bwMode="white">
        <a:xfrm>
          <a:off x="3846846" y="227936"/>
          <a:ext cx="274741" cy="321395"/>
        </a:xfrm>
        <a:prstGeom prst="rightArrow">
          <a:avLst>
            <a:gd name="adj1" fmla="val 60000"/>
            <a:gd name="adj2" fmla="val 50000"/>
          </a:avLst>
        </a:prstGeom>
      </dsp:spPr>
      <dsp:style>
        <a:lnRef idx="0">
          <a:schemeClr val="lt1"/>
        </a:lnRef>
        <a:fillRef idx="1">
          <a:schemeClr val="accent5">
            <a:hueOff val="876000"/>
            <a:satOff val="-4587"/>
            <a:lumOff val="1098"/>
            <a:alpha val="100000"/>
          </a:schemeClr>
        </a:fillRef>
        <a:effectRef idx="1">
          <a:scrgbClr r="0" g="0" b="0"/>
        </a:effectRef>
        <a:fontRef idx="minor">
          <a:schemeClr val="lt1"/>
        </a:fontRef>
      </dsp:style>
      <dsp:txBody>
        <a:bodyPr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a:off x="3846846" y="227936"/>
        <a:ext cx="274741" cy="321395"/>
      </dsp:txXfrm>
    </dsp:sp>
    <dsp:sp modelId="{8F62E0BE-B781-5C4B-B0FE-646E9FBE5817}">
      <dsp:nvSpPr>
        <dsp:cNvPr id="7" name="Rounded Rectangle 6"/>
        <dsp:cNvSpPr/>
      </dsp:nvSpPr>
      <dsp:spPr bwMode="white">
        <a:xfrm>
          <a:off x="4243406" y="-151"/>
          <a:ext cx="1295949" cy="777569"/>
        </a:xfrm>
        <a:prstGeom prst="roundRect">
          <a:avLst>
            <a:gd name="adj" fmla="val 10000"/>
          </a:avLst>
        </a:prstGeom>
      </dsp:spPr>
      <dsp:style>
        <a:lnRef idx="3">
          <a:schemeClr val="lt1"/>
        </a:lnRef>
        <a:fillRef idx="1">
          <a:schemeClr val="accent5">
            <a:hueOff val="1592727"/>
            <a:satOff val="-8341"/>
            <a:lumOff val="1996"/>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Target customers</a:t>
          </a:r>
        </a:p>
      </dsp:txBody>
      <dsp:txXfrm>
        <a:off x="4243406" y="-151"/>
        <a:ext cx="1295949" cy="777569"/>
      </dsp:txXfrm>
    </dsp:sp>
    <dsp:sp modelId="{7F123125-E6AE-1045-BF6E-3ECC65382A47}">
      <dsp:nvSpPr>
        <dsp:cNvPr id="8" name="Right Arrow 7"/>
        <dsp:cNvSpPr/>
      </dsp:nvSpPr>
      <dsp:spPr bwMode="white">
        <a:xfrm>
          <a:off x="5661174" y="227936"/>
          <a:ext cx="274741" cy="321395"/>
        </a:xfrm>
        <a:prstGeom prst="rightArrow">
          <a:avLst>
            <a:gd name="adj1" fmla="val 60000"/>
            <a:gd name="adj2" fmla="val 50000"/>
          </a:avLst>
        </a:prstGeom>
      </dsp:spPr>
      <dsp:style>
        <a:lnRef idx="0">
          <a:schemeClr val="lt1"/>
        </a:lnRef>
        <a:fillRef idx="1">
          <a:schemeClr val="accent5">
            <a:hueOff val="1752000"/>
            <a:satOff val="-9175"/>
            <a:lumOff val="2196"/>
            <a:alpha val="100000"/>
          </a:schemeClr>
        </a:fillRef>
        <a:effectRef idx="1">
          <a:scrgbClr r="0" g="0" b="0"/>
        </a:effectRef>
        <a:fontRef idx="minor">
          <a:schemeClr val="lt1"/>
        </a:fontRef>
      </dsp:style>
      <dsp:txBody>
        <a:bodyPr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a:off x="5661174" y="227936"/>
        <a:ext cx="274741" cy="321395"/>
      </dsp:txXfrm>
    </dsp:sp>
    <dsp:sp modelId="{8E9B5407-3841-4145-A66D-545F4C95E56F}">
      <dsp:nvSpPr>
        <dsp:cNvPr id="9" name="Rounded Rectangle 8"/>
        <dsp:cNvSpPr/>
      </dsp:nvSpPr>
      <dsp:spPr bwMode="white">
        <a:xfrm>
          <a:off x="6057735" y="-151"/>
          <a:ext cx="1295949" cy="777569"/>
        </a:xfrm>
        <a:prstGeom prst="roundRect">
          <a:avLst>
            <a:gd name="adj" fmla="val 10000"/>
          </a:avLst>
        </a:prstGeom>
      </dsp:spPr>
      <dsp:style>
        <a:lnRef idx="3">
          <a:schemeClr val="lt1"/>
        </a:lnRef>
        <a:fillRef idx="1">
          <a:schemeClr val="accent5">
            <a:hueOff val="2389090"/>
            <a:satOff val="-12512"/>
            <a:lumOff val="2995"/>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PESTEL analysis</a:t>
          </a:r>
        </a:p>
      </dsp:txBody>
      <dsp:txXfrm>
        <a:off x="6057735" y="-151"/>
        <a:ext cx="1295949" cy="777569"/>
      </dsp:txXfrm>
    </dsp:sp>
    <dsp:sp modelId="{658BEB5F-B01A-204B-91A0-35D445E2B3F4}">
      <dsp:nvSpPr>
        <dsp:cNvPr id="10" name="Right Arrow 9"/>
        <dsp:cNvSpPr/>
      </dsp:nvSpPr>
      <dsp:spPr bwMode="white">
        <a:xfrm rot="5426824">
          <a:off x="6563592" y="875328"/>
          <a:ext cx="274132" cy="321395"/>
        </a:xfrm>
        <a:prstGeom prst="rightArrow">
          <a:avLst>
            <a:gd name="adj1" fmla="val 60000"/>
            <a:gd name="adj2" fmla="val 50000"/>
          </a:avLst>
        </a:prstGeom>
      </dsp:spPr>
      <dsp:style>
        <a:lnRef idx="0">
          <a:schemeClr val="lt1"/>
        </a:lnRef>
        <a:fillRef idx="1">
          <a:schemeClr val="accent5">
            <a:hueOff val="2628000"/>
            <a:satOff val="-13764"/>
            <a:lumOff val="3294"/>
            <a:alpha val="100000"/>
          </a:schemeClr>
        </a:fillRef>
        <a:effectRef idx="1">
          <a:scrgbClr r="0" g="0" b="0"/>
        </a:effectRef>
        <a:fontRef idx="minor">
          <a:schemeClr val="lt1"/>
        </a:fontRef>
      </dsp:style>
      <dsp:txBody>
        <a:bodyPr rot="-5400000"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rot="5426824">
        <a:off x="6563592" y="875328"/>
        <a:ext cx="274132" cy="321395"/>
      </dsp:txXfrm>
    </dsp:sp>
    <dsp:sp modelId="{09F7A141-C9EA-F340-A05A-5936F93FA833}">
      <dsp:nvSpPr>
        <dsp:cNvPr id="11" name="Rounded Rectangle 10"/>
        <dsp:cNvSpPr/>
      </dsp:nvSpPr>
      <dsp:spPr bwMode="white">
        <a:xfrm>
          <a:off x="6047631" y="1294632"/>
          <a:ext cx="1295949" cy="777569"/>
        </a:xfrm>
        <a:prstGeom prst="roundRect">
          <a:avLst>
            <a:gd name="adj" fmla="val 10000"/>
          </a:avLst>
        </a:prstGeom>
      </dsp:spPr>
      <dsp:style>
        <a:lnRef idx="3">
          <a:schemeClr val="lt1"/>
        </a:lnRef>
        <a:fillRef idx="1">
          <a:schemeClr val="accent5">
            <a:hueOff val="3185454"/>
            <a:satOff val="-16683"/>
            <a:lumOff val="3993"/>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Marketing strategy</a:t>
          </a:r>
        </a:p>
      </dsp:txBody>
      <dsp:txXfrm>
        <a:off x="6047631" y="1294632"/>
        <a:ext cx="1295949" cy="777569"/>
      </dsp:txXfrm>
    </dsp:sp>
    <dsp:sp modelId="{4E9A6F80-3F1C-0540-92D2-68EACC34F201}">
      <dsp:nvSpPr>
        <dsp:cNvPr id="12" name="Right Arrow 11"/>
        <dsp:cNvSpPr/>
      </dsp:nvSpPr>
      <dsp:spPr bwMode="white">
        <a:xfrm rot="10800000">
          <a:off x="5651071" y="1522719"/>
          <a:ext cx="274741" cy="321395"/>
        </a:xfrm>
        <a:prstGeom prst="rightArrow">
          <a:avLst>
            <a:gd name="adj1" fmla="val 60000"/>
            <a:gd name="adj2" fmla="val 50000"/>
          </a:avLst>
        </a:prstGeom>
      </dsp:spPr>
      <dsp:style>
        <a:lnRef idx="0">
          <a:schemeClr val="lt1"/>
        </a:lnRef>
        <a:fillRef idx="1">
          <a:schemeClr val="accent5">
            <a:hueOff val="3504000"/>
            <a:satOff val="-18352"/>
            <a:lumOff val="4392"/>
            <a:alpha val="100000"/>
          </a:schemeClr>
        </a:fillRef>
        <a:effectRef idx="1">
          <a:scrgbClr r="0" g="0" b="0"/>
        </a:effectRef>
        <a:fontRef idx="minor">
          <a:schemeClr val="lt1"/>
        </a:fontRef>
      </dsp:style>
      <dsp:txBody>
        <a:bodyPr rot="10800000"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rot="10800000">
        <a:off x="5651071" y="1522719"/>
        <a:ext cx="274741" cy="321395"/>
      </dsp:txXfrm>
    </dsp:sp>
    <dsp:sp modelId="{B4353A70-7F98-B742-B2E7-E3C98BB34510}">
      <dsp:nvSpPr>
        <dsp:cNvPr id="13" name="Rounded Rectangle 12"/>
        <dsp:cNvSpPr/>
      </dsp:nvSpPr>
      <dsp:spPr bwMode="white">
        <a:xfrm>
          <a:off x="4233303" y="1294632"/>
          <a:ext cx="1295949" cy="777569"/>
        </a:xfrm>
        <a:prstGeom prst="roundRect">
          <a:avLst>
            <a:gd name="adj" fmla="val 10000"/>
          </a:avLst>
        </a:prstGeom>
      </dsp:spPr>
      <dsp:style>
        <a:lnRef idx="3">
          <a:schemeClr val="lt1"/>
        </a:lnRef>
        <a:fillRef idx="1">
          <a:schemeClr val="accent5">
            <a:hueOff val="3981818"/>
            <a:satOff val="-20855"/>
            <a:lumOff val="4991"/>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Marketing mix(4Ps)</a:t>
          </a:r>
        </a:p>
      </dsp:txBody>
      <dsp:txXfrm>
        <a:off x="4233303" y="1294632"/>
        <a:ext cx="1295949" cy="777569"/>
      </dsp:txXfrm>
    </dsp:sp>
    <dsp:sp modelId="{7673FB5F-3083-184D-A6E0-4E5847774DB6}">
      <dsp:nvSpPr>
        <dsp:cNvPr id="14" name="Right Arrow 13"/>
        <dsp:cNvSpPr/>
      </dsp:nvSpPr>
      <dsp:spPr bwMode="white">
        <a:xfrm rot="10800000">
          <a:off x="3836743" y="1522719"/>
          <a:ext cx="274741" cy="321395"/>
        </a:xfrm>
        <a:prstGeom prst="rightArrow">
          <a:avLst>
            <a:gd name="adj1" fmla="val 60000"/>
            <a:gd name="adj2" fmla="val 50000"/>
          </a:avLst>
        </a:prstGeom>
      </dsp:spPr>
      <dsp:style>
        <a:lnRef idx="0">
          <a:schemeClr val="lt1"/>
        </a:lnRef>
        <a:fillRef idx="1">
          <a:schemeClr val="accent5">
            <a:hueOff val="4380000"/>
            <a:satOff val="-22940"/>
            <a:lumOff val="5490"/>
            <a:alpha val="100000"/>
          </a:schemeClr>
        </a:fillRef>
        <a:effectRef idx="1">
          <a:scrgbClr r="0" g="0" b="0"/>
        </a:effectRef>
        <a:fontRef idx="minor">
          <a:schemeClr val="lt1"/>
        </a:fontRef>
      </dsp:style>
      <dsp:txBody>
        <a:bodyPr rot="10800000"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rot="10800000">
        <a:off x="3836743" y="1522719"/>
        <a:ext cx="274741" cy="321395"/>
      </dsp:txXfrm>
    </dsp:sp>
    <dsp:sp modelId="{223F1760-1E33-634B-9F69-73574EDE6E0B}">
      <dsp:nvSpPr>
        <dsp:cNvPr id="15" name="Rounded Rectangle 14"/>
        <dsp:cNvSpPr/>
      </dsp:nvSpPr>
      <dsp:spPr bwMode="white">
        <a:xfrm>
          <a:off x="2418975" y="1294632"/>
          <a:ext cx="1295949" cy="777569"/>
        </a:xfrm>
        <a:prstGeom prst="roundRect">
          <a:avLst>
            <a:gd name="adj" fmla="val 10000"/>
          </a:avLst>
        </a:prstGeom>
      </dsp:spPr>
      <dsp:style>
        <a:lnRef idx="3">
          <a:schemeClr val="lt1"/>
        </a:lnRef>
        <a:fillRef idx="1">
          <a:schemeClr val="accent5">
            <a:hueOff val="4778181"/>
            <a:satOff val="-25026"/>
            <a:lumOff val="5989"/>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Operations and management</a:t>
          </a:r>
        </a:p>
      </dsp:txBody>
      <dsp:txXfrm>
        <a:off x="2418975" y="1294632"/>
        <a:ext cx="1295949" cy="777569"/>
      </dsp:txXfrm>
    </dsp:sp>
    <dsp:sp modelId="{C9CD0427-2EE3-8849-B6D2-40DEB8FA9004}">
      <dsp:nvSpPr>
        <dsp:cNvPr id="16" name="Right Arrow 15"/>
        <dsp:cNvSpPr/>
      </dsp:nvSpPr>
      <dsp:spPr bwMode="white">
        <a:xfrm rot="10800000">
          <a:off x="2022414" y="1522719"/>
          <a:ext cx="274741" cy="321395"/>
        </a:xfrm>
        <a:prstGeom prst="rightArrow">
          <a:avLst>
            <a:gd name="adj1" fmla="val 60000"/>
            <a:gd name="adj2" fmla="val 50000"/>
          </a:avLst>
        </a:prstGeom>
      </dsp:spPr>
      <dsp:style>
        <a:lnRef idx="0">
          <a:schemeClr val="lt1"/>
        </a:lnRef>
        <a:fillRef idx="1">
          <a:schemeClr val="accent5">
            <a:hueOff val="5256000"/>
            <a:satOff val="-27528"/>
            <a:lumOff val="6588"/>
            <a:alpha val="100000"/>
          </a:schemeClr>
        </a:fillRef>
        <a:effectRef idx="1">
          <a:scrgbClr r="0" g="0" b="0"/>
        </a:effectRef>
        <a:fontRef idx="minor">
          <a:schemeClr val="lt1"/>
        </a:fontRef>
      </dsp:style>
      <dsp:txBody>
        <a:bodyPr rot="10800000"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rot="10800000">
        <a:off x="2022414" y="1522719"/>
        <a:ext cx="274741" cy="321395"/>
      </dsp:txXfrm>
    </dsp:sp>
    <dsp:sp modelId="{5B8572EF-31AD-BE4A-9728-E2E3CD9D1E3B}">
      <dsp:nvSpPr>
        <dsp:cNvPr id="17" name="Rounded Rectangle 16"/>
        <dsp:cNvSpPr/>
      </dsp:nvSpPr>
      <dsp:spPr bwMode="white">
        <a:xfrm>
          <a:off x="604647" y="1294632"/>
          <a:ext cx="1295949" cy="777569"/>
        </a:xfrm>
        <a:prstGeom prst="roundRect">
          <a:avLst>
            <a:gd name="adj" fmla="val 10000"/>
          </a:avLst>
        </a:prstGeom>
      </dsp:spPr>
      <dsp:style>
        <a:lnRef idx="3">
          <a:schemeClr val="lt1"/>
        </a:lnRef>
        <a:fillRef idx="1">
          <a:schemeClr val="accent5">
            <a:hueOff val="5574545"/>
            <a:satOff val="-29197"/>
            <a:lumOff val="6988"/>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Financial overview</a:t>
          </a:r>
        </a:p>
      </dsp:txBody>
      <dsp:txXfrm>
        <a:off x="604647" y="1294632"/>
        <a:ext cx="1295949" cy="777569"/>
      </dsp:txXfrm>
    </dsp:sp>
    <dsp:sp modelId="{50176B5A-1F3A-5445-837D-AF5F888114B2}">
      <dsp:nvSpPr>
        <dsp:cNvPr id="18" name="Right Arrow 17"/>
        <dsp:cNvSpPr/>
      </dsp:nvSpPr>
      <dsp:spPr bwMode="white">
        <a:xfrm rot="5373175">
          <a:off x="1120607" y="2170111"/>
          <a:ext cx="274132" cy="321395"/>
        </a:xfrm>
        <a:prstGeom prst="rightArrow">
          <a:avLst>
            <a:gd name="adj1" fmla="val 60000"/>
            <a:gd name="adj2" fmla="val 50000"/>
          </a:avLst>
        </a:prstGeom>
      </dsp:spPr>
      <dsp:style>
        <a:lnRef idx="0">
          <a:schemeClr val="lt1"/>
        </a:lnRef>
        <a:fillRef idx="1">
          <a:schemeClr val="accent5">
            <a:hueOff val="6131999"/>
            <a:satOff val="-32117"/>
            <a:lumOff val="7686"/>
            <a:alpha val="100000"/>
          </a:schemeClr>
        </a:fillRef>
        <a:effectRef idx="1">
          <a:scrgbClr r="0" g="0" b="0"/>
        </a:effectRef>
        <a:fontRef idx="minor">
          <a:schemeClr val="lt1"/>
        </a:fontRef>
      </dsp:style>
      <dsp:txBody>
        <a:bodyPr rot="-5400000"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rot="5373175">
        <a:off x="1120607" y="2170111"/>
        <a:ext cx="274132" cy="321395"/>
      </dsp:txXfrm>
    </dsp:sp>
    <dsp:sp modelId="{A1247A27-47E3-C749-B196-E1364CB64705}">
      <dsp:nvSpPr>
        <dsp:cNvPr id="19" name="Rounded Rectangle 18"/>
        <dsp:cNvSpPr/>
      </dsp:nvSpPr>
      <dsp:spPr bwMode="white">
        <a:xfrm>
          <a:off x="614750" y="2589415"/>
          <a:ext cx="1295949" cy="777569"/>
        </a:xfrm>
        <a:prstGeom prst="roundRect">
          <a:avLst>
            <a:gd name="adj" fmla="val 10000"/>
          </a:avLst>
        </a:prstGeom>
      </dsp:spPr>
      <dsp:style>
        <a:lnRef idx="3">
          <a:schemeClr val="lt1"/>
        </a:lnRef>
        <a:fillRef idx="1">
          <a:schemeClr val="accent5">
            <a:hueOff val="6370909"/>
            <a:satOff val="-33368"/>
            <a:lumOff val="7986"/>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Costs &amp; cash flow</a:t>
          </a:r>
        </a:p>
      </dsp:txBody>
      <dsp:txXfrm>
        <a:off x="614750" y="2589415"/>
        <a:ext cx="1295949" cy="777569"/>
      </dsp:txXfrm>
    </dsp:sp>
    <dsp:sp modelId="{F4C97FE8-F628-5648-A1F4-7142D8435488}">
      <dsp:nvSpPr>
        <dsp:cNvPr id="20" name="Right Arrow 19"/>
        <dsp:cNvSpPr/>
      </dsp:nvSpPr>
      <dsp:spPr bwMode="white">
        <a:xfrm>
          <a:off x="2032518" y="2817502"/>
          <a:ext cx="274741" cy="321395"/>
        </a:xfrm>
        <a:prstGeom prst="rightArrow">
          <a:avLst>
            <a:gd name="adj1" fmla="val 60000"/>
            <a:gd name="adj2" fmla="val 50000"/>
          </a:avLst>
        </a:prstGeom>
      </dsp:spPr>
      <dsp:style>
        <a:lnRef idx="0">
          <a:schemeClr val="lt1"/>
        </a:lnRef>
        <a:fillRef idx="1">
          <a:schemeClr val="accent5">
            <a:hueOff val="7008000"/>
            <a:satOff val="-36705"/>
            <a:lumOff val="8784"/>
            <a:alpha val="100000"/>
          </a:schemeClr>
        </a:fillRef>
        <a:effectRef idx="1">
          <a:scrgbClr r="0" g="0" b="0"/>
        </a:effectRef>
        <a:fontRef idx="minor">
          <a:schemeClr val="lt1"/>
        </a:fontRef>
      </dsp:style>
      <dsp:txBody>
        <a:bodyPr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a:off x="2032518" y="2817502"/>
        <a:ext cx="274741" cy="321395"/>
      </dsp:txXfrm>
    </dsp:sp>
    <dsp:sp modelId="{7BC57368-0DAF-5740-9276-DC51F4ABA2AD}">
      <dsp:nvSpPr>
        <dsp:cNvPr id="21" name="Rounded Rectangle 20"/>
        <dsp:cNvSpPr/>
      </dsp:nvSpPr>
      <dsp:spPr bwMode="white">
        <a:xfrm>
          <a:off x="2429078" y="2589415"/>
          <a:ext cx="1295949" cy="777569"/>
        </a:xfrm>
        <a:prstGeom prst="roundRect">
          <a:avLst>
            <a:gd name="adj" fmla="val 10000"/>
          </a:avLst>
        </a:prstGeom>
      </dsp:spPr>
      <dsp:style>
        <a:lnRef idx="3">
          <a:schemeClr val="lt1"/>
        </a:lnRef>
        <a:fillRef idx="1">
          <a:schemeClr val="accent5">
            <a:hueOff val="7167272"/>
            <a:satOff val="-37539"/>
            <a:lumOff val="8984"/>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Breakeven point</a:t>
          </a:r>
        </a:p>
      </dsp:txBody>
      <dsp:txXfrm>
        <a:off x="2429078" y="2589415"/>
        <a:ext cx="1295949" cy="777569"/>
      </dsp:txXfrm>
    </dsp:sp>
    <dsp:sp modelId="{46358046-691C-344D-B4E4-4EE40672D2A2}">
      <dsp:nvSpPr>
        <dsp:cNvPr id="22" name="Right Arrow 21"/>
        <dsp:cNvSpPr/>
      </dsp:nvSpPr>
      <dsp:spPr bwMode="white">
        <a:xfrm>
          <a:off x="3846846" y="2817502"/>
          <a:ext cx="274741" cy="321395"/>
        </a:xfrm>
        <a:prstGeom prst="rightArrow">
          <a:avLst>
            <a:gd name="adj1" fmla="val 60000"/>
            <a:gd name="adj2" fmla="val 50000"/>
          </a:avLst>
        </a:prstGeom>
      </dsp:spPr>
      <dsp:style>
        <a:lnRef idx="0">
          <a:schemeClr val="lt1"/>
        </a:lnRef>
        <a:fillRef idx="1">
          <a:schemeClr val="accent5">
            <a:hueOff val="7884000"/>
            <a:satOff val="-41293"/>
            <a:lumOff val="9882"/>
            <a:alpha val="100000"/>
          </a:schemeClr>
        </a:fillRef>
        <a:effectRef idx="1">
          <a:scrgbClr r="0" g="0" b="0"/>
        </a:effectRef>
        <a:fontRef idx="minor">
          <a:schemeClr val="lt1"/>
        </a:fontRef>
      </dsp:style>
      <dsp:txBody>
        <a:bodyPr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a:off x="3846846" y="2817502"/>
        <a:ext cx="274741" cy="321395"/>
      </dsp:txXfrm>
    </dsp:sp>
    <dsp:sp modelId="{C34E7AF5-DE94-4D43-8269-6F0F9EB9AA56}">
      <dsp:nvSpPr>
        <dsp:cNvPr id="23" name="Rounded Rectangle 22"/>
        <dsp:cNvSpPr/>
      </dsp:nvSpPr>
      <dsp:spPr bwMode="white">
        <a:xfrm>
          <a:off x="4243406" y="2589415"/>
          <a:ext cx="1295949" cy="777569"/>
        </a:xfrm>
        <a:prstGeom prst="roundRect">
          <a:avLst>
            <a:gd name="adj" fmla="val 10000"/>
          </a:avLst>
        </a:prstGeom>
      </dsp:spPr>
      <dsp:style>
        <a:lnRef idx="3">
          <a:schemeClr val="lt1"/>
        </a:lnRef>
        <a:fillRef idx="1">
          <a:schemeClr val="accent5">
            <a:hueOff val="7963636"/>
            <a:satOff val="-41710"/>
            <a:lumOff val="9982"/>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Goals &amp; growth</a:t>
          </a:r>
        </a:p>
      </dsp:txBody>
      <dsp:txXfrm>
        <a:off x="4243406" y="2589415"/>
        <a:ext cx="1295949" cy="777569"/>
      </dsp:txXfrm>
    </dsp:sp>
    <dsp:sp modelId="{C87A6C03-13F7-CB45-A877-1EDEF6254A42}">
      <dsp:nvSpPr>
        <dsp:cNvPr id="24" name="Right Arrow 23"/>
        <dsp:cNvSpPr/>
      </dsp:nvSpPr>
      <dsp:spPr bwMode="white">
        <a:xfrm>
          <a:off x="5661174" y="2817502"/>
          <a:ext cx="274741" cy="321395"/>
        </a:xfrm>
        <a:prstGeom prst="rightArrow">
          <a:avLst>
            <a:gd name="adj1" fmla="val 60000"/>
            <a:gd name="adj2" fmla="val 50000"/>
          </a:avLst>
        </a:prstGeom>
      </dsp:spPr>
      <dsp:style>
        <a:lnRef idx="0">
          <a:schemeClr val="lt1"/>
        </a:lnRef>
        <a:fillRef idx="1">
          <a:schemeClr val="accent5">
            <a:hueOff val="8760000"/>
            <a:satOff val="-45881"/>
            <a:lumOff val="10980"/>
            <a:alpha val="100000"/>
          </a:schemeClr>
        </a:fillRef>
        <a:effectRef idx="1">
          <a:scrgbClr r="0" g="0" b="0"/>
        </a:effectRef>
        <a:fontRef idx="minor">
          <a:schemeClr val="lt1"/>
        </a:fontRef>
      </dsp:style>
      <dsp:txBody>
        <a:bodyPr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a:off x="5661174" y="2817502"/>
        <a:ext cx="274741" cy="321395"/>
      </dsp:txXfrm>
    </dsp:sp>
    <dsp:sp modelId="{E2A69658-CDC4-7A47-AAF2-58E2B395DD5B}">
      <dsp:nvSpPr>
        <dsp:cNvPr id="25" name="Rounded Rectangle 24"/>
        <dsp:cNvSpPr/>
      </dsp:nvSpPr>
      <dsp:spPr bwMode="white">
        <a:xfrm>
          <a:off x="6057735" y="2589415"/>
          <a:ext cx="1295949" cy="777569"/>
        </a:xfrm>
        <a:prstGeom prst="roundRect">
          <a:avLst>
            <a:gd name="adj" fmla="val 10000"/>
          </a:avLst>
        </a:prstGeom>
      </dsp:spPr>
      <dsp:style>
        <a:lnRef idx="3">
          <a:schemeClr val="lt1"/>
        </a:lnRef>
        <a:fillRef idx="1">
          <a:schemeClr val="accent5">
            <a:hueOff val="8760000"/>
            <a:satOff val="-45881"/>
            <a:lumOff val="10980"/>
            <a:alpha val="100000"/>
          </a:schemeClr>
        </a:fillRef>
        <a:effectRef idx="1">
          <a:scrgbClr r="0" g="0" b="0"/>
        </a:effectRef>
        <a:fontRef idx="minor">
          <a:schemeClr val="lt1"/>
        </a:fontRef>
      </dsp:style>
      <dsp:txBody>
        <a:bodyPr lIns="49530" tIns="49530" rIns="49530" bIns="49530" anchor="ctr"/>
        <a:lstStyle>
          <a:lvl1pPr algn="ctr">
            <a:defRPr sz="13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a:t>Conclusion</a:t>
          </a:r>
        </a:p>
      </dsp:txBody>
      <dsp:txXfrm>
        <a:off x="6057735" y="2589415"/>
        <a:ext cx="1295949" cy="777569"/>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4937209" cy="4937209"/>
        <a:chOff x="0" y="0"/>
        <a:chExt cx="4937209" cy="4937209"/>
      </a:xfrm>
    </dsp:grpSpPr>
    <dsp:sp modelId="{CAE379DC-F9C8-684D-8BBC-C862AE5FAFCF}">
      <dsp:nvSpPr>
        <dsp:cNvPr id="3" name="Diamond 2"/>
        <dsp:cNvSpPr/>
      </dsp:nvSpPr>
      <dsp:spPr bwMode="white">
        <a:xfrm>
          <a:off x="476239" y="0"/>
          <a:ext cx="4937209" cy="4937209"/>
        </a:xfrm>
        <a:prstGeom prst="diamond">
          <a:avLst/>
        </a:prstGeom>
      </dsp:spPr>
      <dsp:style>
        <a:lnRef idx="0">
          <a:schemeClr val="dk1"/>
        </a:lnRef>
        <a:fillRef idx="1">
          <a:schemeClr val="accent2">
            <a:tint val="40000"/>
          </a:schemeClr>
        </a:fillRef>
        <a:effectRef idx="0">
          <a:scrgbClr r="0" g="0" b="0"/>
        </a:effectRef>
        <a:fontRef idx="minor"/>
      </dsp:style>
      <dsp:txXfrm>
        <a:off x="476239" y="0"/>
        <a:ext cx="4937209" cy="4937209"/>
      </dsp:txXfrm>
    </dsp:sp>
    <dsp:sp modelId="{FADF3E67-0CA5-9C44-868C-14DAEC3BB5EE}">
      <dsp:nvSpPr>
        <dsp:cNvPr id="4" name="Rounded Rectangle 3"/>
        <dsp:cNvSpPr/>
      </dsp:nvSpPr>
      <dsp:spPr bwMode="white">
        <a:xfrm>
          <a:off x="945273" y="469035"/>
          <a:ext cx="1925512" cy="1925512"/>
        </a:xfrm>
        <a:prstGeom prst="roundRect">
          <a:avLst/>
        </a:prstGeom>
      </dsp:spPr>
      <dsp:style>
        <a:lnRef idx="2">
          <a:schemeClr val="lt1"/>
        </a:lnRef>
        <a:fillRef idx="1">
          <a:schemeClr val="accent2"/>
        </a:fillRef>
        <a:effectRef idx="0">
          <a:scrgbClr r="0" g="0" b="0"/>
        </a:effectRef>
        <a:fontRef idx="minor">
          <a:schemeClr val="lt1"/>
        </a:fontRef>
      </dsp:style>
      <dsp:txBody>
        <a:bodyPr lIns="76200" tIns="76200" rIns="76200" bIns="762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a:lnSpc>
              <a:spcPct val="100000"/>
            </a:lnSpc>
            <a:spcBef>
              <a:spcPct val="0"/>
            </a:spcBef>
            <a:spcAft>
              <a:spcPct val="35000"/>
            </a:spcAft>
          </a:pPr>
          <a:r>
            <a:rPr lang="en-US"/>
            <a:t>• ⁠Affordable pricing</a:t>
          </a:r>
        </a:p>
      </dsp:txBody>
      <dsp:txXfrm>
        <a:off x="945273" y="469035"/>
        <a:ext cx="1925512" cy="1925512"/>
      </dsp:txXfrm>
    </dsp:sp>
    <dsp:sp modelId="{2D9772F1-599C-D543-B465-527DB56C0767}">
      <dsp:nvSpPr>
        <dsp:cNvPr id="5" name="Rounded Rectangle 4"/>
        <dsp:cNvSpPr/>
      </dsp:nvSpPr>
      <dsp:spPr bwMode="white">
        <a:xfrm>
          <a:off x="3018901" y="469035"/>
          <a:ext cx="1925512" cy="1925512"/>
        </a:xfrm>
        <a:prstGeom prst="roundRect">
          <a:avLst/>
        </a:prstGeom>
      </dsp:spPr>
      <dsp:style>
        <a:lnRef idx="2">
          <a:schemeClr val="lt1"/>
        </a:lnRef>
        <a:fillRef idx="1">
          <a:schemeClr val="accent3"/>
        </a:fillRef>
        <a:effectRef idx="0">
          <a:scrgbClr r="0" g="0" b="0"/>
        </a:effectRef>
        <a:fontRef idx="minor">
          <a:schemeClr val="lt1"/>
        </a:fontRef>
      </dsp:style>
      <dsp:txBody>
        <a:bodyPr lIns="76200" tIns="76200" rIns="76200" bIns="762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a:lnSpc>
              <a:spcPct val="100000"/>
            </a:lnSpc>
            <a:spcBef>
              <a:spcPct val="0"/>
            </a:spcBef>
            <a:spcAft>
              <a:spcPct val="35000"/>
            </a:spcAft>
          </a:pPr>
          <a:r>
            <a:rPr lang="en-US"/>
            <a:t>•⁠  ⁠Strong customer relationships</a:t>
          </a:r>
        </a:p>
      </dsp:txBody>
      <dsp:txXfrm>
        <a:off x="3018901" y="469035"/>
        <a:ext cx="1925512" cy="1925512"/>
      </dsp:txXfrm>
    </dsp:sp>
    <dsp:sp modelId="{5816E463-968C-8B4E-8517-F7946F10ABF4}">
      <dsp:nvSpPr>
        <dsp:cNvPr id="6" name="Rounded Rectangle 5"/>
        <dsp:cNvSpPr/>
      </dsp:nvSpPr>
      <dsp:spPr bwMode="white">
        <a:xfrm>
          <a:off x="945273" y="2542663"/>
          <a:ext cx="1925512" cy="1925512"/>
        </a:xfrm>
        <a:prstGeom prst="roundRect">
          <a:avLst/>
        </a:prstGeom>
      </dsp:spPr>
      <dsp:style>
        <a:lnRef idx="2">
          <a:schemeClr val="lt1"/>
        </a:lnRef>
        <a:fillRef idx="1">
          <a:schemeClr val="accent4"/>
        </a:fillRef>
        <a:effectRef idx="0">
          <a:scrgbClr r="0" g="0" b="0"/>
        </a:effectRef>
        <a:fontRef idx="minor">
          <a:schemeClr val="lt1"/>
        </a:fontRef>
      </dsp:style>
      <dsp:txBody>
        <a:bodyPr lIns="76200" tIns="76200" rIns="76200" bIns="762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a:lnSpc>
              <a:spcPct val="100000"/>
            </a:lnSpc>
            <a:spcBef>
              <a:spcPct val="0"/>
            </a:spcBef>
            <a:spcAft>
              <a:spcPct val="35000"/>
            </a:spcAft>
          </a:pPr>
          <a:r>
            <a:rPr lang="en-US"/>
            <a:t>•⁠  ⁠Reliable and transparent services</a:t>
          </a:r>
        </a:p>
      </dsp:txBody>
      <dsp:txXfrm>
        <a:off x="945273" y="2542663"/>
        <a:ext cx="1925512" cy="1925512"/>
      </dsp:txXfrm>
    </dsp:sp>
    <dsp:sp modelId="{EE004685-6F9B-DF48-BDE2-EB7471353A88}">
      <dsp:nvSpPr>
        <dsp:cNvPr id="7" name="Rounded Rectangle 6"/>
        <dsp:cNvSpPr/>
      </dsp:nvSpPr>
      <dsp:spPr bwMode="white">
        <a:xfrm>
          <a:off x="3018901" y="2542663"/>
          <a:ext cx="1925512" cy="1925512"/>
        </a:xfrm>
        <a:prstGeom prst="roundRect">
          <a:avLst/>
        </a:prstGeom>
      </dsp:spPr>
      <dsp:style>
        <a:lnRef idx="2">
          <a:schemeClr val="lt1"/>
        </a:lnRef>
        <a:fillRef idx="1">
          <a:schemeClr val="accent5"/>
        </a:fillRef>
        <a:effectRef idx="0">
          <a:scrgbClr r="0" g="0" b="0"/>
        </a:effectRef>
        <a:fontRef idx="minor">
          <a:schemeClr val="lt1"/>
        </a:fontRef>
      </dsp:style>
      <dsp:txBody>
        <a:bodyPr lIns="76200" tIns="76200" rIns="76200" bIns="76200" anchor="ctr"/>
        <a:lstStyle>
          <a:lvl1pPr algn="ctr">
            <a:defRPr sz="2000"/>
          </a:lvl1pPr>
          <a:lvl2pPr marL="114300" indent="-114300" algn="ctr">
            <a:defRPr sz="1500"/>
          </a:lvl2pPr>
          <a:lvl3pPr marL="228600" indent="-114300" algn="ctr">
            <a:defRPr sz="1500"/>
          </a:lvl3pPr>
          <a:lvl4pPr marL="342900" indent="-114300" algn="ctr">
            <a:defRPr sz="1500"/>
          </a:lvl4pPr>
          <a:lvl5pPr marL="457200" indent="-114300" algn="ctr">
            <a:defRPr sz="1500"/>
          </a:lvl5pPr>
          <a:lvl6pPr marL="571500" indent="-114300" algn="ctr">
            <a:defRPr sz="1500"/>
          </a:lvl6pPr>
          <a:lvl7pPr marL="685800" indent="-114300" algn="ctr">
            <a:defRPr sz="1500"/>
          </a:lvl7pPr>
          <a:lvl8pPr marL="800100" indent="-114300" algn="ctr">
            <a:defRPr sz="1500"/>
          </a:lvl8pPr>
          <a:lvl9pPr marL="914400" indent="-114300" algn="ctr">
            <a:defRPr sz="1500"/>
          </a:lvl9pPr>
        </a:lstStyle>
        <a:p>
          <a:pPr lvl="0">
            <a:lnSpc>
              <a:spcPct val="100000"/>
            </a:lnSpc>
            <a:spcBef>
              <a:spcPct val="0"/>
            </a:spcBef>
            <a:spcAft>
              <a:spcPct val="35000"/>
            </a:spcAft>
          </a:pPr>
          <a:r>
            <a:rPr lang="en-US"/>
            <a:t>•⁠  ⁠Focus on first-time buyers and families</a:t>
          </a:r>
        </a:p>
      </dsp:txBody>
      <dsp:txXfrm>
        <a:off x="3018901" y="2542663"/>
        <a:ext cx="1925512" cy="1925512"/>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889686" cy="5319241"/>
        <a:chOff x="0" y="0"/>
        <a:chExt cx="5889686" cy="5319241"/>
      </a:xfrm>
    </dsp:grpSpPr>
    <dsp:sp modelId="{45E8F3F9-77B0-DD4D-A2CB-5C00589F4F8A}">
      <dsp:nvSpPr>
        <dsp:cNvPr id="4" name="Freeform 3"/>
        <dsp:cNvSpPr/>
      </dsp:nvSpPr>
      <dsp:spPr bwMode="white">
        <a:xfrm>
          <a:off x="2677190" y="706448"/>
          <a:ext cx="541719" cy="0"/>
        </a:xfrm>
        <a:custGeom>
          <a:avLst/>
          <a:gdLst/>
          <a:ahLst/>
          <a:cxnLst/>
          <a:pathLst>
            <a:path w="853">
              <a:moveTo>
                <a:pt x="0" y="0"/>
              </a:moveTo>
              <a:lnTo>
                <a:pt x="853" y="0"/>
              </a:lnTo>
            </a:path>
          </a:pathLst>
        </a:custGeom>
        <a:ln>
          <a:tailEnd type="arrow" w="lg" len="med"/>
        </a:ln>
      </dsp:spPr>
      <dsp:style>
        <a:lnRef idx="1">
          <a:schemeClr val="accent5">
            <a:hueOff val="0"/>
            <a:satOff val="0"/>
            <a:lumOff val="0"/>
            <a:alpha val="100000"/>
          </a:schemeClr>
        </a:lnRef>
        <a:fillRef idx="0">
          <a:scrgbClr r="0" g="0" b="0"/>
        </a:fillRef>
        <a:effectRef idx="0">
          <a:scrgbClr r="0" g="0" b="0"/>
        </a:effectRef>
        <a:fontRef idx="minor"/>
      </dsp:style>
      <dsp:txXfrm>
        <a:off x="2677190" y="706448"/>
        <a:ext cx="541719" cy="0"/>
      </dsp:txXfrm>
    </dsp:sp>
    <dsp:sp modelId="{2CC14639-C3F6-D340-ADF7-1B0616B581BC}">
      <dsp:nvSpPr>
        <dsp:cNvPr id="3" name="Rectangle 2"/>
        <dsp:cNvSpPr/>
      </dsp:nvSpPr>
      <dsp:spPr bwMode="white">
        <a:xfrm>
          <a:off x="321891" y="-142"/>
          <a:ext cx="2355299" cy="1413180"/>
        </a:xfrm>
        <a:prstGeom prst="rect">
          <a:avLst/>
        </a:prstGeom>
      </dsp:spPr>
      <dsp:style>
        <a:lnRef idx="2">
          <a:schemeClr val="lt1"/>
        </a:lnRef>
        <a:fillRef idx="1">
          <a:schemeClr val="accent5">
            <a:hueOff val="0"/>
            <a:satOff val="0"/>
            <a:lumOff val="0"/>
            <a:alpha val="100000"/>
          </a:schemeClr>
        </a:fillRef>
        <a:effectRef idx="0">
          <a:scrgbClr r="0" g="0" b="0"/>
        </a:effectRef>
        <a:fontRef idx="minor">
          <a:schemeClr val="lt1"/>
        </a:fontRef>
      </dsp:style>
      <dsp:txBody>
        <a:bodyPr lIns="115411" tIns="121144" rIns="115411" bIns="121144"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t>•⁠  ⁠Young professionals (25–40)</a:t>
          </a:r>
        </a:p>
      </dsp:txBody>
      <dsp:txXfrm>
        <a:off x="321891" y="-142"/>
        <a:ext cx="2355299" cy="1413180"/>
      </dsp:txXfrm>
    </dsp:sp>
    <dsp:sp modelId="{1A31E8CE-EB29-5C44-B453-3E876DDF0369}">
      <dsp:nvSpPr>
        <dsp:cNvPr id="6" name="Freeform 5"/>
        <dsp:cNvSpPr/>
      </dsp:nvSpPr>
      <dsp:spPr bwMode="white">
        <a:xfrm>
          <a:off x="1499541" y="1413037"/>
          <a:ext cx="2897018" cy="539993"/>
        </a:xfrm>
        <a:custGeom>
          <a:avLst/>
          <a:gdLst/>
          <a:ahLst/>
          <a:cxnLst/>
          <a:pathLst>
            <a:path w="4562" h="850">
              <a:moveTo>
                <a:pt x="4562" y="0"/>
              </a:moveTo>
              <a:lnTo>
                <a:pt x="4562" y="425"/>
              </a:lnTo>
              <a:lnTo>
                <a:pt x="0" y="425"/>
              </a:lnTo>
              <a:lnTo>
                <a:pt x="0" y="850"/>
              </a:lnTo>
            </a:path>
          </a:pathLst>
        </a:custGeom>
        <a:ln>
          <a:tailEnd type="arrow" w="lg" len="med"/>
        </a:ln>
      </dsp:spPr>
      <dsp:style>
        <a:lnRef idx="1">
          <a:schemeClr val="accent5">
            <a:hueOff val="2190000"/>
            <a:satOff val="-11470"/>
            <a:lumOff val="2745"/>
            <a:alpha val="100000"/>
          </a:schemeClr>
        </a:lnRef>
        <a:fillRef idx="0">
          <a:scrgbClr r="0" g="0" b="0"/>
        </a:fillRef>
        <a:effectRef idx="0">
          <a:scrgbClr r="0" g="0" b="0"/>
        </a:effectRef>
        <a:fontRef idx="minor"/>
      </dsp:style>
      <dsp:txXfrm>
        <a:off x="1499541" y="1413037"/>
        <a:ext cx="2897018" cy="539993"/>
      </dsp:txXfrm>
    </dsp:sp>
    <dsp:sp modelId="{4D63FA5F-D981-9843-A6EF-81AE6DC8C076}">
      <dsp:nvSpPr>
        <dsp:cNvPr id="5" name="Rectangle 4"/>
        <dsp:cNvSpPr/>
      </dsp:nvSpPr>
      <dsp:spPr bwMode="white">
        <a:xfrm>
          <a:off x="3218909" y="-142"/>
          <a:ext cx="2355299" cy="1413180"/>
        </a:xfrm>
        <a:prstGeom prst="rect">
          <a:avLst/>
        </a:prstGeom>
      </dsp:spPr>
      <dsp:style>
        <a:lnRef idx="2">
          <a:schemeClr val="lt1"/>
        </a:lnRef>
        <a:fillRef idx="1">
          <a:schemeClr val="accent5">
            <a:hueOff val="1752000"/>
            <a:satOff val="-9175"/>
            <a:lumOff val="2196"/>
            <a:alpha val="100000"/>
          </a:schemeClr>
        </a:fillRef>
        <a:effectRef idx="0">
          <a:scrgbClr r="0" g="0" b="0"/>
        </a:effectRef>
        <a:fontRef idx="minor">
          <a:schemeClr val="lt1"/>
        </a:fontRef>
      </dsp:style>
      <dsp:txBody>
        <a:bodyPr lIns="115411" tIns="121144" rIns="115411" bIns="121144"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t>•⁠  ⁠Families</a:t>
          </a:r>
        </a:p>
      </dsp:txBody>
      <dsp:txXfrm>
        <a:off x="3218909" y="-142"/>
        <a:ext cx="2355299" cy="1413180"/>
      </dsp:txXfrm>
    </dsp:sp>
    <dsp:sp modelId="{F25C58EC-43D8-F146-B59C-9DD3C321CCA5}">
      <dsp:nvSpPr>
        <dsp:cNvPr id="8" name="Freeform 7"/>
        <dsp:cNvSpPr/>
      </dsp:nvSpPr>
      <dsp:spPr bwMode="white">
        <a:xfrm>
          <a:off x="2677190" y="2659621"/>
          <a:ext cx="541719" cy="0"/>
        </a:xfrm>
        <a:custGeom>
          <a:avLst/>
          <a:gdLst/>
          <a:ahLst/>
          <a:cxnLst/>
          <a:pathLst>
            <a:path w="853">
              <a:moveTo>
                <a:pt x="0" y="0"/>
              </a:moveTo>
              <a:lnTo>
                <a:pt x="853" y="0"/>
              </a:lnTo>
            </a:path>
          </a:pathLst>
        </a:custGeom>
        <a:ln>
          <a:tailEnd type="arrow" w="lg" len="med"/>
        </a:ln>
      </dsp:spPr>
      <dsp:style>
        <a:lnRef idx="1">
          <a:schemeClr val="accent5">
            <a:hueOff val="4380000"/>
            <a:satOff val="-22940"/>
            <a:lumOff val="5490"/>
            <a:alpha val="100000"/>
          </a:schemeClr>
        </a:lnRef>
        <a:fillRef idx="0">
          <a:scrgbClr r="0" g="0" b="0"/>
        </a:fillRef>
        <a:effectRef idx="0">
          <a:scrgbClr r="0" g="0" b="0"/>
        </a:effectRef>
        <a:fontRef idx="minor"/>
      </dsp:style>
      <dsp:txXfrm>
        <a:off x="2677190" y="2659621"/>
        <a:ext cx="541719" cy="0"/>
      </dsp:txXfrm>
    </dsp:sp>
    <dsp:sp modelId="{65EEEAB5-EA81-7145-BC7A-5C60870D989B}">
      <dsp:nvSpPr>
        <dsp:cNvPr id="7" name="Rectangle 6"/>
        <dsp:cNvSpPr/>
      </dsp:nvSpPr>
      <dsp:spPr bwMode="white">
        <a:xfrm>
          <a:off x="321891" y="1953031"/>
          <a:ext cx="2355299" cy="1413180"/>
        </a:xfrm>
        <a:prstGeom prst="rect">
          <a:avLst/>
        </a:prstGeom>
      </dsp:spPr>
      <dsp:style>
        <a:lnRef idx="2">
          <a:schemeClr val="lt1"/>
        </a:lnRef>
        <a:fillRef idx="1">
          <a:schemeClr val="accent5">
            <a:hueOff val="3504000"/>
            <a:satOff val="-18352"/>
            <a:lumOff val="4392"/>
            <a:alpha val="100000"/>
          </a:schemeClr>
        </a:fillRef>
        <a:effectRef idx="0">
          <a:scrgbClr r="0" g="0" b="0"/>
        </a:effectRef>
        <a:fontRef idx="minor">
          <a:schemeClr val="lt1"/>
        </a:fontRef>
      </dsp:style>
      <dsp:txBody>
        <a:bodyPr lIns="115411" tIns="121144" rIns="115411" bIns="121144"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t>•⁠  ⁠First-time buyers</a:t>
          </a:r>
        </a:p>
      </dsp:txBody>
      <dsp:txXfrm>
        <a:off x="321891" y="1953031"/>
        <a:ext cx="2355299" cy="1413180"/>
      </dsp:txXfrm>
    </dsp:sp>
    <dsp:sp modelId="{7467ED02-4267-3849-BE72-64CE8C96DACF}">
      <dsp:nvSpPr>
        <dsp:cNvPr id="10" name="Freeform 9"/>
        <dsp:cNvSpPr/>
      </dsp:nvSpPr>
      <dsp:spPr bwMode="white">
        <a:xfrm>
          <a:off x="1499541" y="3366210"/>
          <a:ext cx="2897018" cy="539993"/>
        </a:xfrm>
        <a:custGeom>
          <a:avLst/>
          <a:gdLst/>
          <a:ahLst/>
          <a:cxnLst/>
          <a:pathLst>
            <a:path w="4562" h="850">
              <a:moveTo>
                <a:pt x="4562" y="0"/>
              </a:moveTo>
              <a:lnTo>
                <a:pt x="4562" y="425"/>
              </a:lnTo>
              <a:lnTo>
                <a:pt x="0" y="425"/>
              </a:lnTo>
              <a:lnTo>
                <a:pt x="0" y="850"/>
              </a:lnTo>
            </a:path>
          </a:pathLst>
        </a:custGeom>
        <a:ln>
          <a:tailEnd type="arrow" w="lg" len="med"/>
        </a:ln>
      </dsp:spPr>
      <dsp:style>
        <a:lnRef idx="1">
          <a:schemeClr val="accent5">
            <a:hueOff val="6570000"/>
            <a:satOff val="-34411"/>
            <a:lumOff val="8235"/>
            <a:alpha val="100000"/>
          </a:schemeClr>
        </a:lnRef>
        <a:fillRef idx="0">
          <a:scrgbClr r="0" g="0" b="0"/>
        </a:fillRef>
        <a:effectRef idx="0">
          <a:scrgbClr r="0" g="0" b="0"/>
        </a:effectRef>
        <a:fontRef idx="minor"/>
      </dsp:style>
      <dsp:txXfrm>
        <a:off x="1499541" y="3366210"/>
        <a:ext cx="2897018" cy="539993"/>
      </dsp:txXfrm>
    </dsp:sp>
    <dsp:sp modelId="{3A6C3CAC-4478-7C49-9DBB-473972A207C2}">
      <dsp:nvSpPr>
        <dsp:cNvPr id="9" name="Rectangle 8"/>
        <dsp:cNvSpPr/>
      </dsp:nvSpPr>
      <dsp:spPr bwMode="white">
        <a:xfrm>
          <a:off x="3218909" y="1953031"/>
          <a:ext cx="2355299" cy="1413180"/>
        </a:xfrm>
        <a:prstGeom prst="rect">
          <a:avLst/>
        </a:prstGeom>
      </dsp:spPr>
      <dsp:style>
        <a:lnRef idx="2">
          <a:schemeClr val="lt1"/>
        </a:lnRef>
        <a:fillRef idx="1">
          <a:schemeClr val="accent5">
            <a:hueOff val="5256000"/>
            <a:satOff val="-27528"/>
            <a:lumOff val="6588"/>
            <a:alpha val="100000"/>
          </a:schemeClr>
        </a:fillRef>
        <a:effectRef idx="0">
          <a:scrgbClr r="0" g="0" b="0"/>
        </a:effectRef>
        <a:fontRef idx="minor">
          <a:schemeClr val="lt1"/>
        </a:fontRef>
      </dsp:style>
      <dsp:txBody>
        <a:bodyPr lIns="115411" tIns="121144" rIns="115411" bIns="121144"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t>•⁠  ⁠Property investors</a:t>
          </a:r>
        </a:p>
      </dsp:txBody>
      <dsp:txXfrm>
        <a:off x="3218909" y="1953031"/>
        <a:ext cx="2355299" cy="1413180"/>
      </dsp:txXfrm>
    </dsp:sp>
    <dsp:sp modelId="{A91256E2-D6C1-064E-89DE-117126A3995B}">
      <dsp:nvSpPr>
        <dsp:cNvPr id="12" name="Freeform 11"/>
        <dsp:cNvSpPr/>
      </dsp:nvSpPr>
      <dsp:spPr bwMode="white">
        <a:xfrm>
          <a:off x="2677190" y="4612793"/>
          <a:ext cx="541719" cy="0"/>
        </a:xfrm>
        <a:custGeom>
          <a:avLst/>
          <a:gdLst/>
          <a:ahLst/>
          <a:cxnLst/>
          <a:pathLst>
            <a:path w="853">
              <a:moveTo>
                <a:pt x="0" y="0"/>
              </a:moveTo>
              <a:lnTo>
                <a:pt x="853" y="0"/>
              </a:lnTo>
            </a:path>
          </a:pathLst>
        </a:custGeom>
        <a:ln>
          <a:tailEnd type="arrow" w="lg" len="med"/>
        </a:ln>
      </dsp:spPr>
      <dsp:style>
        <a:lnRef idx="1">
          <a:schemeClr val="accent5">
            <a:hueOff val="8760000"/>
            <a:satOff val="-45881"/>
            <a:lumOff val="10980"/>
            <a:alpha val="100000"/>
          </a:schemeClr>
        </a:lnRef>
        <a:fillRef idx="0">
          <a:scrgbClr r="0" g="0" b="0"/>
        </a:fillRef>
        <a:effectRef idx="0">
          <a:scrgbClr r="0" g="0" b="0"/>
        </a:effectRef>
        <a:fontRef idx="minor"/>
      </dsp:style>
      <dsp:txXfrm>
        <a:off x="2677190" y="4612793"/>
        <a:ext cx="541719" cy="0"/>
      </dsp:txXfrm>
    </dsp:sp>
    <dsp:sp modelId="{168B76B7-E6A0-934E-A061-6C996DCD8B8F}">
      <dsp:nvSpPr>
        <dsp:cNvPr id="11" name="Rectangle 10"/>
        <dsp:cNvSpPr/>
      </dsp:nvSpPr>
      <dsp:spPr bwMode="white">
        <a:xfrm>
          <a:off x="321891" y="3906204"/>
          <a:ext cx="2355299" cy="1413180"/>
        </a:xfrm>
        <a:prstGeom prst="rect">
          <a:avLst/>
        </a:prstGeom>
      </dsp:spPr>
      <dsp:style>
        <a:lnRef idx="2">
          <a:schemeClr val="lt1"/>
        </a:lnRef>
        <a:fillRef idx="1">
          <a:schemeClr val="accent5">
            <a:hueOff val="7008000"/>
            <a:satOff val="-36705"/>
            <a:lumOff val="8784"/>
            <a:alpha val="100000"/>
          </a:schemeClr>
        </a:fillRef>
        <a:effectRef idx="0">
          <a:scrgbClr r="0" g="0" b="0"/>
        </a:effectRef>
        <a:fontRef idx="minor">
          <a:schemeClr val="lt1"/>
        </a:fontRef>
      </dsp:style>
      <dsp:txBody>
        <a:bodyPr lIns="115411" tIns="121144" rIns="115411" bIns="121144"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t>•⁠  ⁠Renters</a:t>
          </a:r>
        </a:p>
      </dsp:txBody>
      <dsp:txXfrm>
        <a:off x="321891" y="3906204"/>
        <a:ext cx="2355299" cy="1413180"/>
      </dsp:txXfrm>
    </dsp:sp>
    <dsp:sp modelId="{280DBC5C-1BA7-0744-85DB-2EE5209C6050}">
      <dsp:nvSpPr>
        <dsp:cNvPr id="13" name="Rectangle 12"/>
        <dsp:cNvSpPr/>
      </dsp:nvSpPr>
      <dsp:spPr bwMode="white">
        <a:xfrm>
          <a:off x="3218909" y="3906204"/>
          <a:ext cx="2355299" cy="1413180"/>
        </a:xfrm>
        <a:prstGeom prst="rect">
          <a:avLst/>
        </a:prstGeom>
      </dsp:spPr>
      <dsp:style>
        <a:lnRef idx="2">
          <a:schemeClr val="lt1"/>
        </a:lnRef>
        <a:fillRef idx="1">
          <a:schemeClr val="accent5">
            <a:hueOff val="8760000"/>
            <a:satOff val="-45881"/>
            <a:lumOff val="10980"/>
            <a:alpha val="100000"/>
          </a:schemeClr>
        </a:fillRef>
        <a:effectRef idx="0">
          <a:scrgbClr r="0" g="0" b="0"/>
        </a:effectRef>
        <a:fontRef idx="minor">
          <a:schemeClr val="lt1"/>
        </a:fontRef>
      </dsp:style>
      <dsp:txBody>
        <a:bodyPr lIns="115411" tIns="121144" rIns="115411" bIns="121144" anchor="ctr"/>
        <a:lstStyle>
          <a:lvl1pPr algn="ctr">
            <a:defRPr sz="1500"/>
          </a:lvl1pPr>
          <a:lvl2pPr marL="57150" indent="-57150" algn="ctr">
            <a:defRPr sz="1100"/>
          </a:lvl2pPr>
          <a:lvl3pPr marL="114300" indent="-57150" algn="ctr">
            <a:defRPr sz="1100"/>
          </a:lvl3pPr>
          <a:lvl4pPr marL="171450" indent="-57150" algn="ctr">
            <a:defRPr sz="1100"/>
          </a:lvl4pPr>
          <a:lvl5pPr marL="228600" indent="-57150" algn="ctr">
            <a:defRPr sz="1100"/>
          </a:lvl5pPr>
          <a:lvl6pPr marL="285750" indent="-57150" algn="ctr">
            <a:defRPr sz="1100"/>
          </a:lvl6pPr>
          <a:lvl7pPr marL="342900" indent="-57150" algn="ctr">
            <a:defRPr sz="1100"/>
          </a:lvl7pPr>
          <a:lvl8pPr marL="400050" indent="-57150" algn="ctr">
            <a:defRPr sz="1100"/>
          </a:lvl8pPr>
          <a:lvl9pPr marL="457200" indent="-57150" algn="ctr">
            <a:defRPr sz="1100"/>
          </a:lvl9pPr>
        </a:lstStyle>
        <a:p>
          <a:pPr lvl="0">
            <a:lnSpc>
              <a:spcPct val="100000"/>
            </a:lnSpc>
            <a:spcBef>
              <a:spcPct val="0"/>
            </a:spcBef>
            <a:spcAft>
              <a:spcPct val="35000"/>
            </a:spcAft>
          </a:pPr>
          <a:r>
            <a:rPr lang="en-US"/>
            <a:t>We focus on customers with high demand for affordable housing and long-term property needs.</a:t>
          </a:r>
        </a:p>
      </dsp:txBody>
      <dsp:txXfrm>
        <a:off x="3218909" y="3906204"/>
        <a:ext cx="2355299" cy="1413180"/>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889686" cy="4284066"/>
        <a:chOff x="0" y="0"/>
        <a:chExt cx="5889686" cy="4284066"/>
      </a:xfrm>
    </dsp:grpSpPr>
    <dsp:sp modelId="{584531FD-7CFE-5B42-97C6-2FCFFEFA1F9E}">
      <dsp:nvSpPr>
        <dsp:cNvPr id="3" name="Rectangle 2"/>
        <dsp:cNvSpPr/>
      </dsp:nvSpPr>
      <dsp:spPr bwMode="white">
        <a:xfrm>
          <a:off x="696740" y="695"/>
          <a:ext cx="2141769" cy="1285062"/>
        </a:xfrm>
        <a:prstGeom prst="rect">
          <a:avLst/>
        </a:prstGeom>
      </dsp:spPr>
      <dsp:style>
        <a:lnRef idx="2">
          <a:schemeClr val="lt1"/>
        </a:lnRef>
        <a:fillRef idx="1">
          <a:schemeClr val="accent2">
            <a:hueOff val="0"/>
            <a:satOff val="0"/>
            <a:lumOff val="0"/>
            <a:alpha val="100000"/>
          </a:schemeClr>
        </a:fillRef>
        <a:effectRef idx="0">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 ⁠Managing Director</a:t>
          </a:r>
        </a:p>
      </dsp:txBody>
      <dsp:txXfrm>
        <a:off x="696740" y="695"/>
        <a:ext cx="2141769" cy="1285062"/>
      </dsp:txXfrm>
    </dsp:sp>
    <dsp:sp modelId="{F015BE05-61E5-5446-AE0F-23FDA7545252}">
      <dsp:nvSpPr>
        <dsp:cNvPr id="4" name="Rectangle 3"/>
        <dsp:cNvSpPr/>
      </dsp:nvSpPr>
      <dsp:spPr bwMode="white">
        <a:xfrm>
          <a:off x="3052686" y="695"/>
          <a:ext cx="2141769" cy="1285062"/>
        </a:xfrm>
        <a:prstGeom prst="rect">
          <a:avLst/>
        </a:prstGeom>
      </dsp:spPr>
      <dsp:style>
        <a:lnRef idx="2">
          <a:schemeClr val="lt1"/>
        </a:lnRef>
        <a:fillRef idx="1">
          <a:schemeClr val="accent2">
            <a:hueOff val="528000"/>
            <a:satOff val="1882"/>
            <a:lumOff val="-391"/>
            <a:alpha val="100000"/>
          </a:schemeClr>
        </a:fillRef>
        <a:effectRef idx="0">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Operations Manager</a:t>
          </a:r>
        </a:p>
      </dsp:txBody>
      <dsp:txXfrm>
        <a:off x="3052686" y="695"/>
        <a:ext cx="2141769" cy="1285062"/>
      </dsp:txXfrm>
    </dsp:sp>
    <dsp:sp modelId="{F7232D07-AB46-584E-849F-010A2D73F47D}">
      <dsp:nvSpPr>
        <dsp:cNvPr id="5" name="Rectangle 4"/>
        <dsp:cNvSpPr/>
      </dsp:nvSpPr>
      <dsp:spPr bwMode="white">
        <a:xfrm>
          <a:off x="696740" y="1499502"/>
          <a:ext cx="2141769" cy="1285062"/>
        </a:xfrm>
        <a:prstGeom prst="rect">
          <a:avLst/>
        </a:prstGeom>
      </dsp:spPr>
      <dsp:style>
        <a:lnRef idx="2">
          <a:schemeClr val="lt1"/>
        </a:lnRef>
        <a:fillRef idx="1">
          <a:schemeClr val="accent2">
            <a:hueOff val="1056000"/>
            <a:satOff val="3765"/>
            <a:lumOff val="-783"/>
            <a:alpha val="100000"/>
          </a:schemeClr>
        </a:fillRef>
        <a:effectRef idx="0">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⁠Sales &amp; Marketing Manager</a:t>
          </a:r>
        </a:p>
      </dsp:txBody>
      <dsp:txXfrm>
        <a:off x="696740" y="1499502"/>
        <a:ext cx="2141769" cy="1285062"/>
      </dsp:txXfrm>
    </dsp:sp>
    <dsp:sp modelId="{6AE8BCF3-C8E9-AE41-B229-DEA41A06553C}">
      <dsp:nvSpPr>
        <dsp:cNvPr id="6" name="Rectangle 5"/>
        <dsp:cNvSpPr/>
      </dsp:nvSpPr>
      <dsp:spPr bwMode="white">
        <a:xfrm>
          <a:off x="3052686" y="1499502"/>
          <a:ext cx="2141769" cy="1285062"/>
        </a:xfrm>
        <a:prstGeom prst="rect">
          <a:avLst/>
        </a:prstGeom>
      </dsp:spPr>
      <dsp:style>
        <a:lnRef idx="2">
          <a:schemeClr val="lt1"/>
        </a:lnRef>
        <a:fillRef idx="1">
          <a:schemeClr val="accent2">
            <a:hueOff val="1584000"/>
            <a:satOff val="5647"/>
            <a:lumOff val="-1175"/>
            <a:alpha val="100000"/>
          </a:schemeClr>
        </a:fillRef>
        <a:effectRef idx="0">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Finance Manager</a:t>
          </a:r>
        </a:p>
      </dsp:txBody>
      <dsp:txXfrm>
        <a:off x="3052686" y="1499502"/>
        <a:ext cx="2141769" cy="1285062"/>
      </dsp:txXfrm>
    </dsp:sp>
    <dsp:sp modelId="{6833CB35-C648-E94F-A859-3461CBB22D85}">
      <dsp:nvSpPr>
        <dsp:cNvPr id="7" name="Rectangle 6"/>
        <dsp:cNvSpPr/>
      </dsp:nvSpPr>
      <dsp:spPr bwMode="white">
        <a:xfrm>
          <a:off x="696740" y="2998309"/>
          <a:ext cx="2141769" cy="1285062"/>
        </a:xfrm>
        <a:prstGeom prst="rect">
          <a:avLst/>
        </a:prstGeom>
      </dsp:spPr>
      <dsp:style>
        <a:lnRef idx="2">
          <a:schemeClr val="lt1"/>
        </a:lnRef>
        <a:fillRef idx="1">
          <a:schemeClr val="accent2">
            <a:hueOff val="2112000"/>
            <a:satOff val="7529"/>
            <a:lumOff val="-1568"/>
            <a:alpha val="100000"/>
          </a:schemeClr>
        </a:fillRef>
        <a:effectRef idx="0">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HR Manager</a:t>
          </a:r>
        </a:p>
      </dsp:txBody>
      <dsp:txXfrm>
        <a:off x="696740" y="2998309"/>
        <a:ext cx="2141769" cy="1285062"/>
      </dsp:txXfrm>
    </dsp:sp>
    <dsp:sp modelId="{A6629954-1605-D340-B0C5-8DD14D60E8EC}">
      <dsp:nvSpPr>
        <dsp:cNvPr id="8" name="Rectangle 7"/>
        <dsp:cNvSpPr/>
      </dsp:nvSpPr>
      <dsp:spPr bwMode="white">
        <a:xfrm>
          <a:off x="3052686" y="2998309"/>
          <a:ext cx="2141769" cy="1285062"/>
        </a:xfrm>
        <a:prstGeom prst="rect">
          <a:avLst/>
        </a:prstGeom>
      </dsp:spPr>
      <dsp:style>
        <a:lnRef idx="2">
          <a:schemeClr val="lt1"/>
        </a:lnRef>
        <a:fillRef idx="1">
          <a:schemeClr val="accent2">
            <a:hueOff val="2640000"/>
            <a:satOff val="9412"/>
            <a:lumOff val="-1960"/>
            <a:alpha val="100000"/>
          </a:schemeClr>
        </a:fillRef>
        <a:effectRef idx="0">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⁠Legal Advisor</a:t>
          </a:r>
        </a:p>
      </dsp:txBody>
      <dsp:txXfrm>
        <a:off x="3052686" y="2998309"/>
        <a:ext cx="2141769" cy="1285062"/>
      </dsp:txXfrm>
    </dsp:sp>
  </dsp:spTree>
</dsp:drawing>
</file>

<file path=ppt/diagrams/drawing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889686" cy="5319241"/>
        <a:chOff x="0" y="0"/>
        <a:chExt cx="5889686" cy="5319241"/>
      </a:xfrm>
    </dsp:grpSpPr>
    <dsp:sp modelId="{048F1D11-D14B-426A-8852-32C1041B775B}">
      <dsp:nvSpPr>
        <dsp:cNvPr id="3" name="Rounded Rectangle 2"/>
        <dsp:cNvSpPr/>
      </dsp:nvSpPr>
      <dsp:spPr bwMode="white">
        <a:xfrm>
          <a:off x="0" y="0"/>
          <a:ext cx="5889686" cy="733688"/>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5889686" cy="733688"/>
      </dsp:txXfrm>
    </dsp:sp>
    <dsp:sp modelId="{6F99DADB-FCE4-451E-9B9A-05B235C3C23F}">
      <dsp:nvSpPr>
        <dsp:cNvPr id="4" name="Rectangle 3"/>
        <dsp:cNvSpPr/>
      </dsp:nvSpPr>
      <dsp:spPr bwMode="white">
        <a:xfrm>
          <a:off x="221941" y="165080"/>
          <a:ext cx="403529" cy="403529"/>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221941" y="165080"/>
        <a:ext cx="403529" cy="403529"/>
      </dsp:txXfrm>
    </dsp:sp>
    <dsp:sp modelId="{154765B1-9ECD-42B0-8EB7-4C1880E53DAD}">
      <dsp:nvSpPr>
        <dsp:cNvPr id="5" name="Rectangle 4"/>
        <dsp:cNvSpPr/>
      </dsp:nvSpPr>
      <dsp:spPr bwMode="white">
        <a:xfrm>
          <a:off x="847410" y="0"/>
          <a:ext cx="5042276" cy="73368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7648" tIns="77648" rIns="77648" bIns="77648"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a:solidFill>
                <a:schemeClr val="tx1"/>
              </a:solidFill>
            </a:rPr>
            <a:t>•⁠  ⁠Total funding required: £200,000</a:t>
          </a:r>
          <a:endParaRPr>
            <a:solidFill>
              <a:schemeClr val="tx1"/>
            </a:solidFill>
          </a:endParaRPr>
        </a:p>
      </dsp:txBody>
      <dsp:txXfrm>
        <a:off x="847410" y="0"/>
        <a:ext cx="5042276" cy="733688"/>
      </dsp:txXfrm>
    </dsp:sp>
    <dsp:sp modelId="{8F65D5DD-5B20-4154-89B2-76053D26872F}">
      <dsp:nvSpPr>
        <dsp:cNvPr id="6" name="Rounded Rectangle 5"/>
        <dsp:cNvSpPr/>
      </dsp:nvSpPr>
      <dsp:spPr bwMode="white">
        <a:xfrm>
          <a:off x="0" y="917111"/>
          <a:ext cx="5889686" cy="733688"/>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917111"/>
        <a:ext cx="5889686" cy="733688"/>
      </dsp:txXfrm>
    </dsp:sp>
    <dsp:sp modelId="{FC69F78A-7DD9-45F3-B7B3-925136B81EDF}">
      <dsp:nvSpPr>
        <dsp:cNvPr id="7" name="Rectangle 6"/>
        <dsp:cNvSpPr/>
      </dsp:nvSpPr>
      <dsp:spPr bwMode="white">
        <a:xfrm>
          <a:off x="221941" y="1082190"/>
          <a:ext cx="403529" cy="403529"/>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221941" y="1082190"/>
        <a:ext cx="403529" cy="403529"/>
      </dsp:txXfrm>
    </dsp:sp>
    <dsp:sp modelId="{3E03117A-C8B3-44C7-B93C-C1B762C5DEE4}">
      <dsp:nvSpPr>
        <dsp:cNvPr id="8" name="Rectangle 7"/>
        <dsp:cNvSpPr/>
      </dsp:nvSpPr>
      <dsp:spPr bwMode="white">
        <a:xfrm>
          <a:off x="847410" y="917111"/>
          <a:ext cx="5042276" cy="73368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7648" tIns="77648" rIns="77648" bIns="77648"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a:solidFill>
                <a:schemeClr val="tx1"/>
              </a:solidFill>
            </a:rPr>
            <a:t>•⁠  ⁠Sources:</a:t>
          </a:r>
          <a:endParaRPr>
            <a:solidFill>
              <a:schemeClr val="tx1"/>
            </a:solidFill>
          </a:endParaRPr>
        </a:p>
      </dsp:txBody>
      <dsp:txXfrm>
        <a:off x="847410" y="917111"/>
        <a:ext cx="5042276" cy="733688"/>
      </dsp:txXfrm>
    </dsp:sp>
    <dsp:sp modelId="{C2355630-03F7-4C10-BF64-A2BA22A400B4}">
      <dsp:nvSpPr>
        <dsp:cNvPr id="9" name="Rounded Rectangle 8"/>
        <dsp:cNvSpPr/>
      </dsp:nvSpPr>
      <dsp:spPr bwMode="white">
        <a:xfrm>
          <a:off x="0" y="1834221"/>
          <a:ext cx="5889686" cy="733688"/>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834221"/>
        <a:ext cx="5889686" cy="733688"/>
      </dsp:txXfrm>
    </dsp:sp>
    <dsp:sp modelId="{2A776F36-2917-498C-B37F-60E5E9C6DD02}">
      <dsp:nvSpPr>
        <dsp:cNvPr id="10" name="Rectangle 9"/>
        <dsp:cNvSpPr/>
      </dsp:nvSpPr>
      <dsp:spPr bwMode="white">
        <a:xfrm>
          <a:off x="221941" y="1999301"/>
          <a:ext cx="403529" cy="403529"/>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221941" y="1999301"/>
        <a:ext cx="403529" cy="403529"/>
      </dsp:txXfrm>
    </dsp:sp>
    <dsp:sp modelId="{903F0CD9-7011-4B9E-B404-F44A6F74E194}">
      <dsp:nvSpPr>
        <dsp:cNvPr id="11" name="Rectangle 10"/>
        <dsp:cNvSpPr/>
      </dsp:nvSpPr>
      <dsp:spPr bwMode="white">
        <a:xfrm>
          <a:off x="847410" y="1834221"/>
          <a:ext cx="5042276" cy="73368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7648" tIns="77648" rIns="77648" bIns="77648"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dirty="0">
              <a:solidFill>
                <a:schemeClr val="tx1"/>
              </a:solidFill>
            </a:rPr>
            <a:t>Bank loan: £100,000</a:t>
          </a:r>
          <a:endParaRPr>
            <a:solidFill>
              <a:schemeClr val="tx1"/>
            </a:solidFill>
          </a:endParaRPr>
        </a:p>
      </dsp:txBody>
      <dsp:txXfrm>
        <a:off x="847410" y="1834221"/>
        <a:ext cx="5042276" cy="733688"/>
      </dsp:txXfrm>
    </dsp:sp>
    <dsp:sp modelId="{16750140-1A0F-4824-99A3-2CBDB8E1F79E}">
      <dsp:nvSpPr>
        <dsp:cNvPr id="12" name="Rounded Rectangle 11"/>
        <dsp:cNvSpPr/>
      </dsp:nvSpPr>
      <dsp:spPr bwMode="white">
        <a:xfrm>
          <a:off x="0" y="2751332"/>
          <a:ext cx="5889686" cy="733688"/>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2751332"/>
        <a:ext cx="5889686" cy="733688"/>
      </dsp:txXfrm>
    </dsp:sp>
    <dsp:sp modelId="{A1EE4E31-A5AD-4241-886D-1C0622B1CF36}">
      <dsp:nvSpPr>
        <dsp:cNvPr id="13" name="Rectangle 12"/>
        <dsp:cNvSpPr/>
      </dsp:nvSpPr>
      <dsp:spPr bwMode="white">
        <a:xfrm>
          <a:off x="221941" y="2916411"/>
          <a:ext cx="403529" cy="40352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sp:spPr>
      <dsp:style>
        <a:lnRef idx="2">
          <a:schemeClr val="lt1">
            <a:alpha val="0"/>
          </a:schemeClr>
        </a:lnRef>
        <a:fillRef idx="1">
          <a:schemeClr val="accent5"/>
        </a:fillRef>
        <a:effectRef idx="0">
          <a:scrgbClr r="0" g="0" b="0"/>
        </a:effectRef>
        <a:fontRef idx="minor">
          <a:schemeClr val="lt1"/>
        </a:fontRef>
      </dsp:style>
      <dsp:txXfrm>
        <a:off x="221941" y="2916411"/>
        <a:ext cx="403529" cy="403529"/>
      </dsp:txXfrm>
    </dsp:sp>
    <dsp:sp modelId="{B3D059E1-D8C0-4FBF-9C72-611A8E277F4C}">
      <dsp:nvSpPr>
        <dsp:cNvPr id="14" name="Rectangle 13"/>
        <dsp:cNvSpPr/>
      </dsp:nvSpPr>
      <dsp:spPr bwMode="white">
        <a:xfrm>
          <a:off x="847410" y="2751332"/>
          <a:ext cx="5042276" cy="73368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7648" tIns="77648" rIns="77648" bIns="77648"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dirty="0">
              <a:solidFill>
                <a:schemeClr val="tx1"/>
              </a:solidFill>
            </a:rPr>
            <a:t>Investors: £75,000</a:t>
          </a:r>
          <a:endParaRPr>
            <a:solidFill>
              <a:schemeClr val="tx1"/>
            </a:solidFill>
          </a:endParaRPr>
        </a:p>
      </dsp:txBody>
      <dsp:txXfrm>
        <a:off x="847410" y="2751332"/>
        <a:ext cx="5042276" cy="733688"/>
      </dsp:txXfrm>
    </dsp:sp>
    <dsp:sp modelId="{46E89AD2-C977-42FE-A3C5-17DE434C765E}">
      <dsp:nvSpPr>
        <dsp:cNvPr id="15" name="Rounded Rectangle 14"/>
        <dsp:cNvSpPr/>
      </dsp:nvSpPr>
      <dsp:spPr bwMode="white">
        <a:xfrm>
          <a:off x="0" y="3668442"/>
          <a:ext cx="5889686" cy="733688"/>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3668442"/>
        <a:ext cx="5889686" cy="733688"/>
      </dsp:txXfrm>
    </dsp:sp>
    <dsp:sp modelId="{90C26AD1-DF17-476A-92B6-A909F4BCB4A2}">
      <dsp:nvSpPr>
        <dsp:cNvPr id="16" name="Rectangle 15"/>
        <dsp:cNvSpPr/>
      </dsp:nvSpPr>
      <dsp:spPr bwMode="white">
        <a:xfrm>
          <a:off x="221941" y="3833522"/>
          <a:ext cx="403529" cy="403529"/>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sp:spPr>
      <dsp:style>
        <a:lnRef idx="2">
          <a:schemeClr val="lt1">
            <a:alpha val="0"/>
          </a:schemeClr>
        </a:lnRef>
        <a:fillRef idx="1">
          <a:schemeClr val="accent6"/>
        </a:fillRef>
        <a:effectRef idx="0">
          <a:scrgbClr r="0" g="0" b="0"/>
        </a:effectRef>
        <a:fontRef idx="minor">
          <a:schemeClr val="lt1"/>
        </a:fontRef>
      </dsp:style>
      <dsp:txXfrm>
        <a:off x="221941" y="3833522"/>
        <a:ext cx="403529" cy="403529"/>
      </dsp:txXfrm>
    </dsp:sp>
    <dsp:sp modelId="{6BFC9305-F3B9-47DE-81D2-1952868D7488}">
      <dsp:nvSpPr>
        <dsp:cNvPr id="17" name="Rectangle 16"/>
        <dsp:cNvSpPr/>
      </dsp:nvSpPr>
      <dsp:spPr bwMode="white">
        <a:xfrm>
          <a:off x="847410" y="3668442"/>
          <a:ext cx="5042276" cy="73368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7648" tIns="77648" rIns="77648" bIns="77648"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dirty="0">
              <a:solidFill>
                <a:schemeClr val="tx1"/>
              </a:solidFill>
            </a:rPr>
            <a:t>Personal savings: £25,000</a:t>
          </a:r>
          <a:endParaRPr>
            <a:solidFill>
              <a:schemeClr val="tx1"/>
            </a:solidFill>
          </a:endParaRPr>
        </a:p>
      </dsp:txBody>
      <dsp:txXfrm>
        <a:off x="847410" y="3668442"/>
        <a:ext cx="5042276" cy="733688"/>
      </dsp:txXfrm>
    </dsp:sp>
    <dsp:sp modelId="{8A0D8451-4DB3-4D82-A094-8715FA8797D6}">
      <dsp:nvSpPr>
        <dsp:cNvPr id="18" name="Rounded Rectangle 17"/>
        <dsp:cNvSpPr/>
      </dsp:nvSpPr>
      <dsp:spPr bwMode="white">
        <a:xfrm>
          <a:off x="0" y="4585553"/>
          <a:ext cx="5889686" cy="733688"/>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4585553"/>
        <a:ext cx="5889686" cy="733688"/>
      </dsp:txXfrm>
    </dsp:sp>
    <dsp:sp modelId="{B6F764B3-E703-44AC-851B-09129E328C49}">
      <dsp:nvSpPr>
        <dsp:cNvPr id="19" name="Rectangle 18"/>
        <dsp:cNvSpPr/>
      </dsp:nvSpPr>
      <dsp:spPr bwMode="white">
        <a:xfrm>
          <a:off x="221941" y="4750632"/>
          <a:ext cx="403529" cy="403529"/>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221941" y="4750632"/>
        <a:ext cx="403529" cy="403529"/>
      </dsp:txXfrm>
    </dsp:sp>
    <dsp:sp modelId="{BD332F18-4988-4FBA-B6C3-836C4FEA0FD2}">
      <dsp:nvSpPr>
        <dsp:cNvPr id="20" name="Rectangle 19"/>
        <dsp:cNvSpPr/>
      </dsp:nvSpPr>
      <dsp:spPr bwMode="white">
        <a:xfrm>
          <a:off x="847410" y="4585553"/>
          <a:ext cx="5042276" cy="733688"/>
        </a:xfrm>
        <a:prstGeom prst="rect">
          <a:avLst/>
        </a:prstGeom>
      </dsp:spPr>
      <dsp:style>
        <a:lnRef idx="0">
          <a:schemeClr val="dk1">
            <a:alpha val="0"/>
          </a:schemeClr>
        </a:lnRef>
        <a:fillRef idx="0">
          <a:schemeClr val="lt1">
            <a:alpha val="0"/>
          </a:schemeClr>
        </a:fillRef>
        <a:effectRef idx="0">
          <a:scrgbClr r="0" g="0" b="0"/>
        </a:effectRef>
        <a:fontRef idx="minor"/>
      </dsp:style>
      <dsp:txBody>
        <a:bodyPr lIns="77648" tIns="77648" rIns="77648" bIns="77648" anchor="ctr"/>
        <a:lstStyle>
          <a:lvl1pPr algn="l">
            <a:defRPr sz="1800"/>
          </a:lvl1pPr>
          <a:lvl2pPr marL="114300" indent="-114300" algn="l">
            <a:defRPr sz="1400"/>
          </a:lvl2pPr>
          <a:lvl3pPr marL="228600" indent="-114300" algn="l">
            <a:defRPr sz="1400"/>
          </a:lvl3pPr>
          <a:lvl4pPr marL="342900" indent="-114300" algn="l">
            <a:defRPr sz="1400"/>
          </a:lvl4pPr>
          <a:lvl5pPr marL="457200" indent="-114300" algn="l">
            <a:defRPr sz="1400"/>
          </a:lvl5pPr>
          <a:lvl6pPr marL="571500" indent="-114300" algn="l">
            <a:defRPr sz="1400"/>
          </a:lvl6pPr>
          <a:lvl7pPr marL="685800" indent="-114300" algn="l">
            <a:defRPr sz="1400"/>
          </a:lvl7pPr>
          <a:lvl8pPr marL="800100" indent="-114300" algn="l">
            <a:defRPr sz="1400"/>
          </a:lvl8pPr>
          <a:lvl9pPr marL="914400" indent="-114300" algn="l">
            <a:defRPr sz="1400"/>
          </a:lvl9pPr>
        </a:lstStyle>
        <a:p>
          <a:pPr lvl="0">
            <a:lnSpc>
              <a:spcPct val="100000"/>
            </a:lnSpc>
            <a:spcBef>
              <a:spcPct val="0"/>
            </a:spcBef>
            <a:spcAft>
              <a:spcPct val="35000"/>
            </a:spcAft>
          </a:pPr>
          <a:r>
            <a:rPr lang="en-US">
              <a:solidFill>
                <a:schemeClr val="tx1"/>
              </a:solidFill>
            </a:rPr>
            <a:t>The business uses a mix of funding sources to reduce financial risk.</a:t>
          </a:r>
          <a:endParaRPr>
            <a:solidFill>
              <a:schemeClr val="tx1"/>
            </a:solidFill>
          </a:endParaRPr>
        </a:p>
      </dsp:txBody>
      <dsp:txXfrm>
        <a:off x="847410" y="4585553"/>
        <a:ext cx="5042276" cy="733688"/>
      </dsp:txXfrm>
    </dsp:sp>
  </dsp:spTree>
</dsp:drawing>
</file>

<file path=ppt/diagrams/drawing6.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945303" cy="5578217"/>
        <a:chOff x="0" y="0"/>
        <a:chExt cx="5945303" cy="5578217"/>
      </a:xfrm>
    </dsp:grpSpPr>
    <dsp:sp modelId="{8701E49D-12A1-4D0A-B702-A2C0DE635B17}">
      <dsp:nvSpPr>
        <dsp:cNvPr id="3" name="Rounded Rectangle 2"/>
        <dsp:cNvSpPr/>
      </dsp:nvSpPr>
      <dsp:spPr bwMode="white">
        <a:xfrm>
          <a:off x="0" y="0"/>
          <a:ext cx="5945303" cy="15937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0"/>
        <a:ext cx="5945303" cy="1593776"/>
      </dsp:txXfrm>
    </dsp:sp>
    <dsp:sp modelId="{CAB0E7D2-266E-4FD1-AF51-A4D3EC97F586}">
      <dsp:nvSpPr>
        <dsp:cNvPr id="4" name="Rectangle 3"/>
        <dsp:cNvSpPr/>
      </dsp:nvSpPr>
      <dsp:spPr bwMode="white">
        <a:xfrm>
          <a:off x="482117" y="358600"/>
          <a:ext cx="876577" cy="876577"/>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sp:spPr>
      <dsp:style>
        <a:lnRef idx="2">
          <a:schemeClr val="lt1">
            <a:alpha val="0"/>
          </a:schemeClr>
        </a:lnRef>
        <a:fillRef idx="1">
          <a:schemeClr val="accent2"/>
        </a:fillRef>
        <a:effectRef idx="0">
          <a:scrgbClr r="0" g="0" b="0"/>
        </a:effectRef>
        <a:fontRef idx="minor">
          <a:schemeClr val="lt1"/>
        </a:fontRef>
      </dsp:style>
      <dsp:txXfrm>
        <a:off x="482117" y="358600"/>
        <a:ext cx="876577" cy="876577"/>
      </dsp:txXfrm>
    </dsp:sp>
    <dsp:sp modelId="{E73F534B-D143-4FAD-8224-283EB9467FDB}">
      <dsp:nvSpPr>
        <dsp:cNvPr id="5" name="Rectangle 4"/>
        <dsp:cNvSpPr/>
      </dsp:nvSpPr>
      <dsp:spPr bwMode="white">
        <a:xfrm>
          <a:off x="1840812" y="0"/>
          <a:ext cx="2675386" cy="15937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68674" tIns="168674" rIns="168674" bIns="168674" anchor="ctr"/>
        <a:lstStyle>
          <a:lvl1pPr algn="l">
            <a:defRPr sz="5400"/>
          </a:lvl1pPr>
          <a:lvl2pPr marL="285750" indent="-285750" algn="l">
            <a:defRPr sz="4200"/>
          </a:lvl2pPr>
          <a:lvl3pPr marL="571500" indent="-285750" algn="l">
            <a:defRPr sz="4200"/>
          </a:lvl3pPr>
          <a:lvl4pPr marL="857250" indent="-285750" algn="l">
            <a:defRPr sz="4200"/>
          </a:lvl4pPr>
          <a:lvl5pPr marL="1143000" indent="-285750" algn="l">
            <a:defRPr sz="4200"/>
          </a:lvl5pPr>
          <a:lvl6pPr marL="1428750" indent="-285750" algn="l">
            <a:defRPr sz="4200"/>
          </a:lvl6pPr>
          <a:lvl7pPr marL="1714500" indent="-285750" algn="l">
            <a:defRPr sz="4200"/>
          </a:lvl7pPr>
          <a:lvl8pPr marL="2000250" indent="-285750" algn="l">
            <a:defRPr sz="4200"/>
          </a:lvl8pPr>
          <a:lvl9pPr marL="2286000" indent="-285750" algn="l">
            <a:defRPr sz="4200"/>
          </a:lvl9pPr>
        </a:lstStyle>
        <a:p>
          <a:pPr lvl="0">
            <a:lnSpc>
              <a:spcPct val="100000"/>
            </a:lnSpc>
            <a:spcBef>
              <a:spcPct val="0"/>
            </a:spcBef>
            <a:spcAft>
              <a:spcPct val="35000"/>
            </a:spcAft>
          </a:pPr>
          <a:r>
            <a:rPr lang="en-US">
              <a:solidFill>
                <a:schemeClr val="tx1"/>
              </a:solidFill>
            </a:rPr>
            <a:t>Gain</a:t>
          </a:r>
          <a:endParaRPr>
            <a:solidFill>
              <a:schemeClr val="tx1"/>
            </a:solidFill>
          </a:endParaRPr>
        </a:p>
      </dsp:txBody>
      <dsp:txXfrm>
        <a:off x="1840812" y="0"/>
        <a:ext cx="2675386" cy="1593776"/>
      </dsp:txXfrm>
    </dsp:sp>
    <dsp:sp modelId="{09D35657-8C45-405E-9F4D-7D160131F3F0}">
      <dsp:nvSpPr>
        <dsp:cNvPr id="6" name="Rectangle 5"/>
        <dsp:cNvSpPr/>
      </dsp:nvSpPr>
      <dsp:spPr bwMode="white">
        <a:xfrm>
          <a:off x="4516198" y="0"/>
          <a:ext cx="1429105" cy="15937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68674" tIns="168674" rIns="168674" bIns="168674"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lvl="0">
            <a:lnSpc>
              <a:spcPct val="100000"/>
            </a:lnSpc>
            <a:spcBef>
              <a:spcPct val="0"/>
            </a:spcBef>
            <a:spcAft>
              <a:spcPct val="35000"/>
            </a:spcAft>
          </a:pPr>
          <a:r>
            <a:rPr lang="en-US" sz="1600" dirty="0">
              <a:solidFill>
                <a:schemeClr val="tx1"/>
              </a:solidFill>
            </a:rPr>
            <a:t>⁠Short-term: Gain 5–10 clients</a:t>
          </a:r>
          <a:endParaRPr>
            <a:solidFill>
              <a:schemeClr val="tx1"/>
            </a:solidFill>
          </a:endParaRPr>
        </a:p>
      </dsp:txBody>
      <dsp:txXfrm>
        <a:off x="4516198" y="0"/>
        <a:ext cx="1429105" cy="1593776"/>
      </dsp:txXfrm>
    </dsp:sp>
    <dsp:sp modelId="{AFCC81CE-07FC-4D71-B6F7-F6B0CC7491ED}">
      <dsp:nvSpPr>
        <dsp:cNvPr id="7" name="Rounded Rectangle 6"/>
        <dsp:cNvSpPr/>
      </dsp:nvSpPr>
      <dsp:spPr bwMode="white">
        <a:xfrm>
          <a:off x="0" y="1734268"/>
          <a:ext cx="5945303" cy="15937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1734268"/>
        <a:ext cx="5945303" cy="1593776"/>
      </dsp:txXfrm>
    </dsp:sp>
    <dsp:sp modelId="{D3693500-8116-494A-9D94-496DE953A39B}">
      <dsp:nvSpPr>
        <dsp:cNvPr id="8" name="Rectangle 7"/>
        <dsp:cNvSpPr/>
      </dsp:nvSpPr>
      <dsp:spPr bwMode="white">
        <a:xfrm>
          <a:off x="482117" y="2350820"/>
          <a:ext cx="876577" cy="87657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sp:spPr>
      <dsp:style>
        <a:lnRef idx="2">
          <a:schemeClr val="lt1">
            <a:alpha val="0"/>
          </a:schemeClr>
        </a:lnRef>
        <a:fillRef idx="1">
          <a:schemeClr val="accent3"/>
        </a:fillRef>
        <a:effectRef idx="0">
          <a:scrgbClr r="0" g="0" b="0"/>
        </a:effectRef>
        <a:fontRef idx="minor">
          <a:schemeClr val="lt1"/>
        </a:fontRef>
      </dsp:style>
      <dsp:txXfrm>
        <a:off x="482117" y="2350820"/>
        <a:ext cx="876577" cy="876577"/>
      </dsp:txXfrm>
    </dsp:sp>
    <dsp:sp modelId="{186FFA0D-40F6-40BF-A8CB-749AB4185CDA}">
      <dsp:nvSpPr>
        <dsp:cNvPr id="9" name="Rectangle 8"/>
        <dsp:cNvSpPr/>
      </dsp:nvSpPr>
      <dsp:spPr bwMode="white">
        <a:xfrm>
          <a:off x="1840812" y="1992220"/>
          <a:ext cx="2675386" cy="15937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68674" tIns="168674" rIns="168674" bIns="168674" anchor="ctr"/>
        <a:lstStyle>
          <a:lvl1pPr algn="l">
            <a:defRPr sz="5400"/>
          </a:lvl1pPr>
          <a:lvl2pPr marL="285750" indent="-285750" algn="l">
            <a:defRPr sz="4200"/>
          </a:lvl2pPr>
          <a:lvl3pPr marL="571500" indent="-285750" algn="l">
            <a:defRPr sz="4200"/>
          </a:lvl3pPr>
          <a:lvl4pPr marL="857250" indent="-285750" algn="l">
            <a:defRPr sz="4200"/>
          </a:lvl4pPr>
          <a:lvl5pPr marL="1143000" indent="-285750" algn="l">
            <a:defRPr sz="4200"/>
          </a:lvl5pPr>
          <a:lvl6pPr marL="1428750" indent="-285750" algn="l">
            <a:defRPr sz="4200"/>
          </a:lvl6pPr>
          <a:lvl7pPr marL="1714500" indent="-285750" algn="l">
            <a:defRPr sz="4200"/>
          </a:lvl7pPr>
          <a:lvl8pPr marL="2000250" indent="-285750" algn="l">
            <a:defRPr sz="4200"/>
          </a:lvl8pPr>
          <a:lvl9pPr marL="2286000" indent="-285750" algn="l">
            <a:defRPr sz="4200"/>
          </a:lvl9pPr>
        </a:lstStyle>
        <a:p>
          <a:pPr lvl="0">
            <a:lnSpc>
              <a:spcPct val="100000"/>
            </a:lnSpc>
            <a:spcBef>
              <a:spcPct val="0"/>
            </a:spcBef>
            <a:spcAft>
              <a:spcPct val="35000"/>
            </a:spcAft>
          </a:pPr>
          <a:r>
            <a:rPr lang="en-US" dirty="0">
              <a:solidFill>
                <a:schemeClr val="tx1"/>
              </a:solidFill>
            </a:rPr>
            <a:t>Expand</a:t>
          </a:r>
          <a:endParaRPr>
            <a:solidFill>
              <a:schemeClr val="tx1"/>
            </a:solidFill>
          </a:endParaRPr>
        </a:p>
      </dsp:txBody>
      <dsp:txXfrm>
        <a:off x="1840812" y="1992220"/>
        <a:ext cx="2675386" cy="1593776"/>
      </dsp:txXfrm>
    </dsp:sp>
    <dsp:sp modelId="{53F7F354-89DF-4148-A67F-0B7C1EACAEFD}">
      <dsp:nvSpPr>
        <dsp:cNvPr id="10" name="Rectangle 9"/>
        <dsp:cNvSpPr/>
      </dsp:nvSpPr>
      <dsp:spPr bwMode="white">
        <a:xfrm>
          <a:off x="4413102" y="1734268"/>
          <a:ext cx="1429105" cy="15937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68674" tIns="168674" rIns="168674" bIns="168674"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lvl="0">
            <a:lnSpc>
              <a:spcPct val="100000"/>
            </a:lnSpc>
            <a:spcBef>
              <a:spcPct val="0"/>
            </a:spcBef>
            <a:spcAft>
              <a:spcPct val="35000"/>
            </a:spcAft>
          </a:pPr>
          <a:r>
            <a:rPr lang="en-US" sz="1600" dirty="0">
              <a:solidFill>
                <a:schemeClr val="tx1"/>
              </a:solidFill>
            </a:rPr>
            <a:t>⁠Long-term: Expand to new locations, Build strong brand reputation</a:t>
          </a:r>
          <a:endParaRPr>
            <a:solidFill>
              <a:schemeClr val="tx1"/>
            </a:solidFill>
          </a:endParaRPr>
        </a:p>
      </dsp:txBody>
      <dsp:txXfrm>
        <a:off x="4413102" y="1734268"/>
        <a:ext cx="1429105" cy="1593776"/>
      </dsp:txXfrm>
    </dsp:sp>
    <dsp:sp modelId="{6E4A377E-E465-4EC4-B500-2BD424FB0B4E}">
      <dsp:nvSpPr>
        <dsp:cNvPr id="11" name="Rounded Rectangle 10"/>
        <dsp:cNvSpPr/>
      </dsp:nvSpPr>
      <dsp:spPr bwMode="white">
        <a:xfrm>
          <a:off x="0" y="3481349"/>
          <a:ext cx="5945303" cy="1593776"/>
        </a:xfrm>
        <a:prstGeom prst="roundRect">
          <a:avLst>
            <a:gd name="adj" fmla="val 10000"/>
          </a:avLst>
        </a:prstGeom>
      </dsp:spPr>
      <dsp:style>
        <a:lnRef idx="0">
          <a:schemeClr val="dk1"/>
        </a:lnRef>
        <a:fillRef idx="1">
          <a:schemeClr val="bg1">
            <a:lumMod val="95000"/>
          </a:schemeClr>
        </a:fillRef>
        <a:effectRef idx="0">
          <a:scrgbClr r="0" g="0" b="0"/>
        </a:effectRef>
        <a:fontRef idx="minor"/>
      </dsp:style>
      <dsp:txXfrm>
        <a:off x="0" y="3481349"/>
        <a:ext cx="5945303" cy="1593776"/>
      </dsp:txXfrm>
    </dsp:sp>
    <dsp:sp modelId="{7E9CD226-F465-41D3-802E-AC6FCDC449B0}">
      <dsp:nvSpPr>
        <dsp:cNvPr id="12" name="Rectangle 11"/>
        <dsp:cNvSpPr/>
      </dsp:nvSpPr>
      <dsp:spPr bwMode="white">
        <a:xfrm>
          <a:off x="482117" y="4343040"/>
          <a:ext cx="876577" cy="87657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sp:spPr>
      <dsp:style>
        <a:lnRef idx="2">
          <a:schemeClr val="lt1">
            <a:alpha val="0"/>
          </a:schemeClr>
        </a:lnRef>
        <a:fillRef idx="1">
          <a:schemeClr val="accent4"/>
        </a:fillRef>
        <a:effectRef idx="0">
          <a:scrgbClr r="0" g="0" b="0"/>
        </a:effectRef>
        <a:fontRef idx="minor">
          <a:schemeClr val="lt1"/>
        </a:fontRef>
      </dsp:style>
      <dsp:txXfrm>
        <a:off x="482117" y="4343040"/>
        <a:ext cx="876577" cy="876577"/>
      </dsp:txXfrm>
    </dsp:sp>
    <dsp:sp modelId="{65218F79-6FA2-4168-9C03-3442EF1DAEDA}">
      <dsp:nvSpPr>
        <dsp:cNvPr id="13" name="Rectangle 12"/>
        <dsp:cNvSpPr/>
      </dsp:nvSpPr>
      <dsp:spPr bwMode="white">
        <a:xfrm>
          <a:off x="1840812" y="3984441"/>
          <a:ext cx="2675386" cy="15937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68674" tIns="168674" rIns="168674" bIns="168674" anchor="ctr"/>
        <a:lstStyle>
          <a:lvl1pPr algn="l">
            <a:defRPr sz="5400"/>
          </a:lvl1pPr>
          <a:lvl2pPr marL="285750" indent="-285750" algn="l">
            <a:defRPr sz="4200"/>
          </a:lvl2pPr>
          <a:lvl3pPr marL="571500" indent="-285750" algn="l">
            <a:defRPr sz="4200"/>
          </a:lvl3pPr>
          <a:lvl4pPr marL="857250" indent="-285750" algn="l">
            <a:defRPr sz="4200"/>
          </a:lvl4pPr>
          <a:lvl5pPr marL="1143000" indent="-285750" algn="l">
            <a:defRPr sz="4200"/>
          </a:lvl5pPr>
          <a:lvl6pPr marL="1428750" indent="-285750" algn="l">
            <a:defRPr sz="4200"/>
          </a:lvl6pPr>
          <a:lvl7pPr marL="1714500" indent="-285750" algn="l">
            <a:defRPr sz="4200"/>
          </a:lvl7pPr>
          <a:lvl8pPr marL="2000250" indent="-285750" algn="l">
            <a:defRPr sz="4200"/>
          </a:lvl8pPr>
          <a:lvl9pPr marL="2286000" indent="-285750" algn="l">
            <a:defRPr sz="4200"/>
          </a:lvl9pPr>
        </a:lstStyle>
        <a:p>
          <a:pPr lvl="0">
            <a:lnSpc>
              <a:spcPct val="100000"/>
            </a:lnSpc>
            <a:spcBef>
              <a:spcPct val="0"/>
            </a:spcBef>
            <a:spcAft>
              <a:spcPct val="35000"/>
            </a:spcAft>
          </a:pPr>
          <a:r>
            <a:rPr lang="en-US">
              <a:solidFill>
                <a:schemeClr val="tx1"/>
              </a:solidFill>
            </a:rPr>
            <a:t>Grow</a:t>
          </a:r>
          <a:endParaRPr>
            <a:solidFill>
              <a:schemeClr val="tx1"/>
            </a:solidFill>
          </a:endParaRPr>
        </a:p>
      </dsp:txBody>
      <dsp:txXfrm>
        <a:off x="1840812" y="3984441"/>
        <a:ext cx="2675386" cy="1593776"/>
      </dsp:txXfrm>
    </dsp:sp>
    <dsp:sp modelId="{4112379F-632A-D34F-93F8-850A354BA441}">
      <dsp:nvSpPr>
        <dsp:cNvPr id="14" name="Rectangle 13"/>
        <dsp:cNvSpPr/>
      </dsp:nvSpPr>
      <dsp:spPr bwMode="white">
        <a:xfrm>
          <a:off x="4516198" y="3984441"/>
          <a:ext cx="1429105" cy="1593776"/>
        </a:xfrm>
        <a:prstGeom prst="rect">
          <a:avLst/>
        </a:prstGeom>
      </dsp:spPr>
      <dsp:style>
        <a:lnRef idx="0">
          <a:schemeClr val="dk1">
            <a:alpha val="0"/>
          </a:schemeClr>
        </a:lnRef>
        <a:fillRef idx="0">
          <a:schemeClr val="lt1">
            <a:alpha val="0"/>
          </a:schemeClr>
        </a:fillRef>
        <a:effectRef idx="0">
          <a:scrgbClr r="0" g="0" b="0"/>
        </a:effectRef>
        <a:fontRef idx="minor"/>
      </dsp:style>
      <dsp:txBody>
        <a:bodyPr lIns="168674" tIns="168674" rIns="168674" bIns="168674" anchor="ctr"/>
        <a:lstStyle>
          <a:lvl1pPr algn="l">
            <a:defRPr sz="6500"/>
          </a:lvl1pPr>
          <a:lvl2pPr marL="285750" indent="-285750" algn="l">
            <a:defRPr sz="6500"/>
          </a:lvl2pPr>
          <a:lvl3pPr marL="571500" indent="-285750" algn="l">
            <a:defRPr sz="6500"/>
          </a:lvl3pPr>
          <a:lvl4pPr marL="857250" indent="-285750" algn="l">
            <a:defRPr sz="6500"/>
          </a:lvl4pPr>
          <a:lvl5pPr marL="1143000" indent="-285750" algn="l">
            <a:defRPr sz="6500"/>
          </a:lvl5pPr>
          <a:lvl6pPr marL="1428750" indent="-285750" algn="l">
            <a:defRPr sz="6500"/>
          </a:lvl6pPr>
          <a:lvl7pPr marL="1714500" indent="-285750" algn="l">
            <a:defRPr sz="6500"/>
          </a:lvl7pPr>
          <a:lvl8pPr marL="2000250" indent="-285750" algn="l">
            <a:defRPr sz="6500"/>
          </a:lvl8pPr>
          <a:lvl9pPr marL="2286000" indent="-285750" algn="l">
            <a:defRPr sz="6500"/>
          </a:lvl9pPr>
        </a:lstStyle>
        <a:p>
          <a:pPr lvl="0">
            <a:lnSpc>
              <a:spcPct val="100000"/>
            </a:lnSpc>
            <a:spcBef>
              <a:spcPct val="0"/>
            </a:spcBef>
            <a:spcAft>
              <a:spcPct val="35000"/>
            </a:spcAft>
          </a:pPr>
          <a:r>
            <a:rPr lang="en-US" sz="1600" dirty="0">
              <a:solidFill>
                <a:schemeClr val="tx1"/>
              </a:solidFill>
            </a:rPr>
            <a:t>Our goal is to grow steadily and become a trusted real estate brand.</a:t>
          </a:r>
          <a:endParaRPr>
            <a:solidFill>
              <a:schemeClr val="tx1"/>
            </a:solidFill>
          </a:endParaRPr>
        </a:p>
      </dsp:txBody>
      <dsp:txXfrm>
        <a:off x="4516198" y="3984441"/>
        <a:ext cx="1429105" cy="1593776"/>
      </dsp:txXfrm>
    </dsp:sp>
  </dsp:spTree>
</dsp:drawing>
</file>

<file path=ppt/diagrams/drawing7.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480082" cy="3759200"/>
        <a:chOff x="0" y="0"/>
        <a:chExt cx="8480082" cy="3759200"/>
      </a:xfrm>
    </dsp:grpSpPr>
    <dsp:sp modelId="{5A8E510A-C944-C942-ACE1-56E0B0CF0364}">
      <dsp:nvSpPr>
        <dsp:cNvPr id="3" name="Rounded Rectangle 2"/>
        <dsp:cNvSpPr/>
      </dsp:nvSpPr>
      <dsp:spPr bwMode="white">
        <a:xfrm>
          <a:off x="1521166" y="449236"/>
          <a:ext cx="2347757" cy="1408654"/>
        </a:xfrm>
        <a:prstGeom prst="roundRect">
          <a:avLst>
            <a:gd name="adj" fmla="val 10000"/>
          </a:avLst>
        </a:prstGeom>
      </dsp:spPr>
      <dsp:style>
        <a:lnRef idx="3">
          <a:schemeClr val="lt1"/>
        </a:lnRef>
        <a:fillRef idx="1">
          <a:schemeClr val="accent5">
            <a:hueOff val="0"/>
            <a:satOff val="0"/>
            <a:lumOff val="0"/>
            <a:alpha val="100000"/>
          </a:schemeClr>
        </a:fillRef>
        <a:effectRef idx="1">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Clear business opportunity</a:t>
          </a:r>
        </a:p>
      </dsp:txBody>
      <dsp:txXfrm>
        <a:off x="1521166" y="449236"/>
        <a:ext cx="2347757" cy="1408654"/>
      </dsp:txXfrm>
    </dsp:sp>
    <dsp:sp modelId="{F512A664-650A-CF4E-862F-A6E8DC187CBC}">
      <dsp:nvSpPr>
        <dsp:cNvPr id="4" name="Right Arrow 3"/>
        <dsp:cNvSpPr/>
      </dsp:nvSpPr>
      <dsp:spPr bwMode="white">
        <a:xfrm rot="-18501">
          <a:off x="4071302" y="853806"/>
          <a:ext cx="456445" cy="582244"/>
        </a:xfrm>
        <a:prstGeom prst="rightArrow">
          <a:avLst>
            <a:gd name="adj1" fmla="val 60000"/>
            <a:gd name="adj2" fmla="val 50000"/>
          </a:avLst>
        </a:prstGeom>
      </dsp:spPr>
      <dsp:style>
        <a:lnRef idx="0">
          <a:schemeClr val="lt1"/>
        </a:lnRef>
        <a:fillRef idx="1">
          <a:schemeClr val="accent5">
            <a:hueOff val="0"/>
            <a:satOff val="0"/>
            <a:lumOff val="0"/>
            <a:alpha val="100000"/>
          </a:schemeClr>
        </a:fillRef>
        <a:effectRef idx="1">
          <a:scrgbClr r="0" g="0" b="0"/>
        </a:effectRef>
        <a:fontRef idx="minor">
          <a:schemeClr val="lt1"/>
        </a:fontRef>
      </dsp:style>
      <dsp:txBody>
        <a:bodyPr lIns="0" tIns="0" rIns="0" bIns="0" anchor="ctr"/>
        <a:lstStyle>
          <a:lvl1pPr algn="ctr">
            <a:defRPr sz="22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endParaRPr lang="en-US"/>
        </a:p>
      </dsp:txBody>
      <dsp:txXfrm rot="-18501">
        <a:off x="4071302" y="853806"/>
        <a:ext cx="456445" cy="582244"/>
      </dsp:txXfrm>
    </dsp:sp>
    <dsp:sp modelId="{606C8839-0A52-2442-9259-00C5A5AE948F}">
      <dsp:nvSpPr>
        <dsp:cNvPr id="5" name="Rounded Rectangle 4"/>
        <dsp:cNvSpPr/>
      </dsp:nvSpPr>
      <dsp:spPr bwMode="white">
        <a:xfrm>
          <a:off x="4730127" y="431966"/>
          <a:ext cx="2347757" cy="1408654"/>
        </a:xfrm>
        <a:prstGeom prst="roundRect">
          <a:avLst>
            <a:gd name="adj" fmla="val 10000"/>
          </a:avLst>
        </a:prstGeom>
      </dsp:spPr>
      <dsp:style>
        <a:lnRef idx="3">
          <a:schemeClr val="lt1"/>
        </a:lnRef>
        <a:fillRef idx="1">
          <a:schemeClr val="accent5">
            <a:hueOff val="2920000"/>
            <a:satOff val="-15293"/>
            <a:lumOff val="3660"/>
            <a:alpha val="100000"/>
          </a:schemeClr>
        </a:fillRef>
        <a:effectRef idx="1">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Strong market demand</a:t>
          </a:r>
        </a:p>
      </dsp:txBody>
      <dsp:txXfrm>
        <a:off x="4730127" y="431966"/>
        <a:ext cx="2347757" cy="1408654"/>
      </dsp:txXfrm>
    </dsp:sp>
    <dsp:sp modelId="{28A63B05-0EF3-AF4B-9AD2-F764173BEF2F}">
      <dsp:nvSpPr>
        <dsp:cNvPr id="6" name="Right Arrow 5"/>
        <dsp:cNvSpPr/>
      </dsp:nvSpPr>
      <dsp:spPr bwMode="white">
        <a:xfrm rot="5389873">
          <a:off x="5771700" y="1804461"/>
          <a:ext cx="270262" cy="582244"/>
        </a:xfrm>
        <a:prstGeom prst="rightArrow">
          <a:avLst>
            <a:gd name="adj1" fmla="val 60000"/>
            <a:gd name="adj2" fmla="val 50000"/>
          </a:avLst>
        </a:prstGeom>
      </dsp:spPr>
      <dsp:style>
        <a:lnRef idx="0">
          <a:schemeClr val="lt1"/>
        </a:lnRef>
        <a:fillRef idx="1">
          <a:schemeClr val="accent5">
            <a:hueOff val="4380000"/>
            <a:satOff val="-22940"/>
            <a:lumOff val="5490"/>
            <a:alpha val="100000"/>
          </a:schemeClr>
        </a:fillRef>
        <a:effectRef idx="1">
          <a:scrgbClr r="0" g="0" b="0"/>
        </a:effectRef>
        <a:fontRef idx="minor">
          <a:schemeClr val="lt1"/>
        </a:fontRef>
      </dsp:style>
      <dsp:txBody>
        <a:bodyPr rot="-5400000" lIns="0" tIns="0" rIns="0" bIns="0" anchor="ctr"/>
        <a:lstStyle>
          <a:lvl1pPr algn="ctr">
            <a:defRPr sz="1200"/>
          </a:lvl1pPr>
          <a:lvl2pPr marL="57150" indent="-57150" algn="ctr">
            <a:defRPr sz="900"/>
          </a:lvl2pPr>
          <a:lvl3pPr marL="114300" indent="-57150" algn="ctr">
            <a:defRPr sz="900"/>
          </a:lvl3pPr>
          <a:lvl4pPr marL="171450" indent="-57150" algn="ctr">
            <a:defRPr sz="900"/>
          </a:lvl4pPr>
          <a:lvl5pPr marL="228600" indent="-57150" algn="ctr">
            <a:defRPr sz="900"/>
          </a:lvl5pPr>
          <a:lvl6pPr marL="285750" indent="-57150" algn="ctr">
            <a:defRPr sz="900"/>
          </a:lvl6pPr>
          <a:lvl7pPr marL="342900" indent="-57150" algn="ctr">
            <a:defRPr sz="900"/>
          </a:lvl7pPr>
          <a:lvl8pPr marL="400050" indent="-57150" algn="ctr">
            <a:defRPr sz="900"/>
          </a:lvl8pPr>
          <a:lvl9pPr marL="457200" indent="-57150" algn="ctr">
            <a:defRPr sz="900"/>
          </a:lvl9pPr>
        </a:lstStyle>
        <a:p>
          <a:pPr lvl="0">
            <a:lnSpc>
              <a:spcPct val="100000"/>
            </a:lnSpc>
            <a:spcBef>
              <a:spcPct val="0"/>
            </a:spcBef>
            <a:spcAft>
              <a:spcPct val="35000"/>
            </a:spcAft>
          </a:pPr>
          <a:endParaRPr lang="en-US"/>
        </a:p>
      </dsp:txBody>
      <dsp:txXfrm rot="5389873">
        <a:off x="5771700" y="1804461"/>
        <a:ext cx="270262" cy="582244"/>
      </dsp:txXfrm>
    </dsp:sp>
    <dsp:sp modelId="{2F3D653C-354B-964A-81C9-7F1257F042CE}">
      <dsp:nvSpPr>
        <dsp:cNvPr id="7" name="Rounded Rectangle 6"/>
        <dsp:cNvSpPr/>
      </dsp:nvSpPr>
      <dsp:spPr bwMode="white">
        <a:xfrm>
          <a:off x="4735778" y="2350546"/>
          <a:ext cx="2347757" cy="1408654"/>
        </a:xfrm>
        <a:prstGeom prst="roundRect">
          <a:avLst>
            <a:gd name="adj" fmla="val 10000"/>
          </a:avLst>
        </a:prstGeom>
      </dsp:spPr>
      <dsp:style>
        <a:lnRef idx="3">
          <a:schemeClr val="lt1"/>
        </a:lnRef>
        <a:fillRef idx="1">
          <a:schemeClr val="accent5">
            <a:hueOff val="5840000"/>
            <a:satOff val="-30587"/>
            <a:lumOff val="7320"/>
            <a:alpha val="100000"/>
          </a:schemeClr>
        </a:fillRef>
        <a:effectRef idx="1">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Scalable growth potential</a:t>
          </a:r>
        </a:p>
      </dsp:txBody>
      <dsp:txXfrm>
        <a:off x="4735778" y="2350546"/>
        <a:ext cx="2347757" cy="1408654"/>
      </dsp:txXfrm>
    </dsp:sp>
    <dsp:sp modelId="{8A3B37E4-C625-9C4A-AA87-5D884F34F47C}">
      <dsp:nvSpPr>
        <dsp:cNvPr id="8" name="Right Arrow 7"/>
        <dsp:cNvSpPr/>
      </dsp:nvSpPr>
      <dsp:spPr bwMode="white">
        <a:xfrm rot="10802731">
          <a:off x="3993531" y="2762433"/>
          <a:ext cx="514237" cy="582244"/>
        </a:xfrm>
        <a:prstGeom prst="rightArrow">
          <a:avLst>
            <a:gd name="adj1" fmla="val 60000"/>
            <a:gd name="adj2" fmla="val 50000"/>
          </a:avLst>
        </a:prstGeom>
      </dsp:spPr>
      <dsp:style>
        <a:lnRef idx="0">
          <a:schemeClr val="lt1"/>
        </a:lnRef>
        <a:fillRef idx="1">
          <a:schemeClr val="accent5">
            <a:hueOff val="8760000"/>
            <a:satOff val="-45881"/>
            <a:lumOff val="10980"/>
            <a:alpha val="100000"/>
          </a:schemeClr>
        </a:fillRef>
        <a:effectRef idx="1">
          <a:scrgbClr r="0" g="0" b="0"/>
        </a:effectRef>
        <a:fontRef idx="minor">
          <a:schemeClr val="lt1"/>
        </a:fontRef>
      </dsp:style>
      <dsp:txBody>
        <a:bodyPr rot="10800000" lIns="0" tIns="0" rIns="0" bIns="0" anchor="ctr"/>
        <a:lstStyle>
          <a:lvl1pPr algn="ctr">
            <a:defRPr sz="2200"/>
          </a:lvl1pPr>
          <a:lvl2pPr marL="171450" indent="-171450" algn="ctr">
            <a:defRPr sz="1700"/>
          </a:lvl2pPr>
          <a:lvl3pPr marL="342900" indent="-171450" algn="ctr">
            <a:defRPr sz="1700"/>
          </a:lvl3pPr>
          <a:lvl4pPr marL="514350" indent="-171450" algn="ctr">
            <a:defRPr sz="1700"/>
          </a:lvl4pPr>
          <a:lvl5pPr marL="685800" indent="-171450" algn="ctr">
            <a:defRPr sz="1700"/>
          </a:lvl5pPr>
          <a:lvl6pPr marL="857250" indent="-171450" algn="ctr">
            <a:defRPr sz="1700"/>
          </a:lvl6pPr>
          <a:lvl7pPr marL="1028700" indent="-171450" algn="ctr">
            <a:defRPr sz="1700"/>
          </a:lvl7pPr>
          <a:lvl8pPr marL="1200150" indent="-171450" algn="ctr">
            <a:defRPr sz="1700"/>
          </a:lvl8pPr>
          <a:lvl9pPr marL="1371600" indent="-171450" algn="ctr">
            <a:defRPr sz="1700"/>
          </a:lvl9pPr>
        </a:lstStyle>
        <a:p>
          <a:pPr lvl="0">
            <a:lnSpc>
              <a:spcPct val="100000"/>
            </a:lnSpc>
            <a:spcBef>
              <a:spcPct val="0"/>
            </a:spcBef>
            <a:spcAft>
              <a:spcPct val="35000"/>
            </a:spcAft>
          </a:pPr>
          <a:endParaRPr lang="en-US"/>
        </a:p>
      </dsp:txBody>
      <dsp:txXfrm rot="10802731">
        <a:off x="3993531" y="2762433"/>
        <a:ext cx="514237" cy="582244"/>
      </dsp:txXfrm>
    </dsp:sp>
    <dsp:sp modelId="{E473F28E-65FE-7F4F-904B-9D99082E422E}">
      <dsp:nvSpPr>
        <dsp:cNvPr id="9" name="Rounded Rectangle 8"/>
        <dsp:cNvSpPr/>
      </dsp:nvSpPr>
      <dsp:spPr bwMode="white">
        <a:xfrm>
          <a:off x="1417764" y="2347909"/>
          <a:ext cx="2347757" cy="1408654"/>
        </a:xfrm>
        <a:prstGeom prst="roundRect">
          <a:avLst>
            <a:gd name="adj" fmla="val 10000"/>
          </a:avLst>
        </a:prstGeom>
      </dsp:spPr>
      <dsp:style>
        <a:lnRef idx="3">
          <a:schemeClr val="lt1"/>
        </a:lnRef>
        <a:fillRef idx="1">
          <a:schemeClr val="accent5">
            <a:hueOff val="8760000"/>
            <a:satOff val="-45881"/>
            <a:lumOff val="10980"/>
            <a:alpha val="100000"/>
          </a:schemeClr>
        </a:fillRef>
        <a:effectRef idx="1">
          <a:scrgbClr r="0" g="0" b="0"/>
        </a:effectRef>
        <a:fontRef idx="minor">
          <a:schemeClr val="lt1"/>
        </a:fontRef>
      </dsp:style>
      <dsp:txBody>
        <a:bodyPr lIns="91439" tIns="91439" rIns="91439" bIns="91439" anchor="ctr"/>
        <a:lstStyle>
          <a:lvl1pPr algn="ctr">
            <a:defRPr sz="2400"/>
          </a:lvl1pPr>
          <a:lvl2pPr marL="171450" indent="-171450" algn="ctr">
            <a:defRPr sz="1800"/>
          </a:lvl2pPr>
          <a:lvl3pPr marL="342900" indent="-171450" algn="ctr">
            <a:defRPr sz="1800"/>
          </a:lvl3pPr>
          <a:lvl4pPr marL="514350" indent="-171450" algn="ctr">
            <a:defRPr sz="1800"/>
          </a:lvl4pPr>
          <a:lvl5pPr marL="685800" indent="-171450" algn="ctr">
            <a:defRPr sz="1800"/>
          </a:lvl5pPr>
          <a:lvl6pPr marL="857250" indent="-171450" algn="ctr">
            <a:defRPr sz="1800"/>
          </a:lvl6pPr>
          <a:lvl7pPr marL="1028700" indent="-171450" algn="ctr">
            <a:defRPr sz="1800"/>
          </a:lvl7pPr>
          <a:lvl8pPr marL="1200150" indent="-171450" algn="ctr">
            <a:defRPr sz="1800"/>
          </a:lvl8pPr>
          <a:lvl9pPr marL="1371600" indent="-171450" algn="ctr">
            <a:defRPr sz="1800"/>
          </a:lvl9pPr>
        </a:lstStyle>
        <a:p>
          <a:pPr lvl="0">
            <a:lnSpc>
              <a:spcPct val="100000"/>
            </a:lnSpc>
            <a:spcBef>
              <a:spcPct val="0"/>
            </a:spcBef>
            <a:spcAft>
              <a:spcPct val="35000"/>
            </a:spcAft>
          </a:pPr>
          <a:r>
            <a:rPr lang="en-US" dirty="0"/>
            <a:t>Focus on affordability and trust</a:t>
          </a:r>
        </a:p>
      </dsp:txBody>
      <dsp:txXfrm>
        <a:off x="1417764" y="2347909"/>
        <a:ext cx="2347757" cy="1408654"/>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bkpt" val="endCnv"/>
          <dgm:param type="contDir" val="revDir"/>
          <dgm:param type="grDir" val="tL"/>
          <dgm:param type="flowDir" val="row"/>
        </dgm:alg>
      </dgm:if>
      <dgm:else name="Name2">
        <dgm:alg type="snake">
          <dgm:param type="bkpt" val="endCnv"/>
          <dgm:param type="contDir" val="rev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bkpt" val="endCnv"/>
          <dgm:param type="contDir" val="sameDir"/>
          <dgm:param type="grDir" val="tL"/>
          <dgm:param type="flowDir" val="row"/>
        </dgm:alg>
      </dgm:if>
      <dgm:else name="Name3">
        <dgm:alg type="snake">
          <dgm:param type="bkpt" val="endCnv"/>
          <dgm:param type="contDir" val="same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dim" val="1D"/>
                <dgm:param type="connRout" val="bend"/>
                <dgm:param type="begPts" val="midR bCtr"/>
                <dgm:param type="endPts" val="midL tCtr"/>
              </dgm:alg>
            </dgm:if>
            <dgm:else name="Name6">
              <dgm:alg type="conn">
                <dgm:param type="dim" val="1D"/>
                <dgm:param type="connRout" val="ben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bkpt" val="endCnv"/>
          <dgm:param type="contDir" val="revDir"/>
          <dgm:param type="grDir" val="tL"/>
          <dgm:param type="flowDir" val="row"/>
        </dgm:alg>
      </dgm:if>
      <dgm:else name="Name2">
        <dgm:alg type="snake">
          <dgm:param type="bkpt" val="endCnv"/>
          <dgm:param type="contDir" val="rev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4D4850-9FA8-2649-A712-F213BD1BC64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rIns="45720"/>
          <a:lstStyle/>
          <a:p>
            <a:fld id="{7F49F052-6E91-9B4E-B010-831A6D8FF4E9}" type="slidenum">
              <a:rPr lang="en-US" smtClean="0"/>
            </a:fld>
            <a:endParaRPr lang="en-US"/>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554D4850-9FA8-2649-A712-F213BD1BC64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49F052-6E91-9B4E-B010-831A6D8FF4E9}" type="slidenum">
              <a:rPr lang="en-US" smtClean="0"/>
            </a:fld>
            <a:endParaRPr lang="en-US"/>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endParaRPr lang="en-GB"/>
          </a:p>
        </p:txBody>
      </p:sp>
      <p:sp>
        <p:nvSpPr>
          <p:cNvPr id="4" name="Date Placeholder 3"/>
          <p:cNvSpPr>
            <a:spLocks noGrp="1"/>
          </p:cNvSpPr>
          <p:nvPr>
            <p:ph type="dt" sz="half" idx="10"/>
          </p:nvPr>
        </p:nvSpPr>
        <p:spPr/>
        <p:txBody>
          <a:bodyPr/>
          <a:lstStyle/>
          <a:p>
            <a:fld id="{554D4850-9FA8-2649-A712-F213BD1BC64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49F052-6E91-9B4E-B010-831A6D8FF4E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Date Placeholder 4"/>
          <p:cNvSpPr>
            <a:spLocks noGrp="1"/>
          </p:cNvSpPr>
          <p:nvPr>
            <p:ph type="dt" sz="half" idx="10"/>
          </p:nvPr>
        </p:nvSpPr>
        <p:spPr/>
        <p:txBody>
          <a:bodyPr/>
          <a:lstStyle/>
          <a:p>
            <a:fld id="{554D4850-9FA8-2649-A712-F213BD1BC64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49F052-6E91-9B4E-B010-831A6D8FF4E9}" type="slidenum">
              <a:rPr lang="en-US" smtClean="0"/>
            </a:fld>
            <a:endParaRPr lang="en-US"/>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7" name="Date Placeholder 6"/>
          <p:cNvSpPr>
            <a:spLocks noGrp="1"/>
          </p:cNvSpPr>
          <p:nvPr>
            <p:ph type="dt" sz="half" idx="10"/>
          </p:nvPr>
        </p:nvSpPr>
        <p:spPr/>
        <p:txBody>
          <a:bodyPr/>
          <a:lstStyle/>
          <a:p>
            <a:fld id="{554D4850-9FA8-2649-A712-F213BD1BC64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49F052-6E91-9B4E-B010-831A6D8FF4E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54D4850-9FA8-2649-A712-F213BD1BC64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49F052-6E91-9B4E-B010-831A6D8FF4E9}" type="slidenum">
              <a:rPr lang="en-US" smtClean="0"/>
            </a:fld>
            <a:endParaRPr lang="en-US"/>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54D4850-9FA8-2649-A712-F213BD1BC64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49F052-6E91-9B4E-B010-831A6D8FF4E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554D4850-9FA8-2649-A712-F213BD1BC64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49F052-6E91-9B4E-B010-831A6D8FF4E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554D4850-9FA8-2649-A712-F213BD1BC64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49F052-6E91-9B4E-B010-831A6D8FF4E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554D4850-9FA8-2649-A712-F213BD1BC64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49F052-6E91-9B4E-B010-831A6D8FF4E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10"/>
          </p:nvPr>
        </p:nvSpPr>
        <p:spPr/>
        <p:txBody>
          <a:bodyPr/>
          <a:lstStyle/>
          <a:p>
            <a:fld id="{554D4850-9FA8-2649-A712-F213BD1BC64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49F052-6E91-9B4E-B010-831A6D8FF4E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image" Target="../media/image2.png"/><Relationship Id="rId12" Type="http://schemas.openxmlformats.org/officeDocument/2006/relationships/image" Target="../media/image1.pn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54D4850-9FA8-2649-A712-F213BD1BC647}" type="datetimeFigureOut">
              <a:rPr lang="en-US" smtClean="0"/>
            </a:fld>
            <a:endParaRPr lang="en-US"/>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7F49F052-6E91-9B4E-B010-831A6D8FF4E9}" type="slidenum">
              <a:rPr lang="en-US" smtClean="0"/>
            </a:fld>
            <a:endParaRPr lang="en-US"/>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805" indent="-344805"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655" indent="-338455"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9205" indent="-344805"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10055" indent="-338455"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605" indent="-344805"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870" indent="-338455"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455"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050" indent="-338455"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775" indent="-338455"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slideLayout" Target="../slideLayouts/slideLayout1.xml"/><Relationship Id="rId5" Type="http://schemas.openxmlformats.org/officeDocument/2006/relationships/image" Target="../media/image5.svg"/><Relationship Id="rId4" Type="http://schemas.openxmlformats.org/officeDocument/2006/relationships/image" Target="../media/image4.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image" Target="../media/image3.jpeg"/></Relationships>
</file>

<file path=ppt/slides/_rels/slide4.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image" Target="../media/image2.png"/></Relationships>
</file>

<file path=ppt/slides/_rels/slide5.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image" Target="../media/image2.png"/></Relationships>
</file>

<file path=ppt/slides/_rels/slide6.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7.jpe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3.jpeg"/></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8.jpe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3.jpe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9.jpe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3.jpeg"/></Relationships>
</file>

<file path=ppt/slides/_rels/slide9.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image" Target="../media/image2.png"/></Relationships>
</file>

<file path=ppt/slides/_rels/slide10.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image" Target="../media/image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image" Target="../media/image2.png"/></Relationships>
</file>

<file path=ppt/slides/_rels/slide18.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image" Target="../media/image3.jpeg"/></Relationships>
</file>

<file path=ppt/slides/_rels/slide19.xml.rels><?xml version="1.0" encoding="UTF-8" standalone="yes"?>
<Relationships xmlns="http://schemas.openxmlformats.org/package/2006/relationships"><Relationship Id="rId4" Type="http://schemas.openxmlformats.org/officeDocument/2006/relationships/slideLayout" Target="../slideLayouts/slideLayout6.xml"/><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p:cNvSpPr>
            <a:spLocks noGrp="1" noRot="1" noChangeAspect="1" noMove="1" noResize="1" noEditPoints="1" noAdjustHandles="1" noChangeArrowheads="1" noChangeShapeType="1" noTextEdit="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a:spLocks noGrp="1" noRot="1" noChangeAspect="1" noMove="1" noResize="1" noEditPoints="1" noAdjustHandles="1" noChangeArrowheads="1" noChangeShapeType="1" noTextEdit="1"/>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p:cNvSpPr>
            <a:spLocks noGrp="1" noRot="1" noChangeAspect="1" noMove="1" noResize="1" noEditPoints="1" noAdjustHandles="1" noChangeArrowheads="1" noChangeShapeType="1" noTextEdit="1"/>
          </p:cNvSpPr>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025354" y="3776242"/>
            <a:ext cx="2668479" cy="2268559"/>
          </a:xfrm>
        </p:spPr>
        <p:txBody>
          <a:bodyPr>
            <a:normAutofit/>
          </a:bodyPr>
          <a:lstStyle/>
          <a:p>
            <a:r>
              <a:rPr lang="en-US" sz="3000" dirty="0"/>
              <a:t>Alhaji Dumbuya Homes Property Ltd</a:t>
            </a:r>
            <a:br>
              <a:rPr lang="en-US" sz="3000" dirty="0"/>
            </a:br>
            <a:endParaRPr lang="en-US" sz="3000" dirty="0"/>
          </a:p>
        </p:txBody>
      </p:sp>
      <p:sp>
        <p:nvSpPr>
          <p:cNvPr id="3" name="Subtitle 2"/>
          <p:cNvSpPr>
            <a:spLocks noGrp="1"/>
          </p:cNvSpPr>
          <p:nvPr>
            <p:ph type="subTitle" idx="1"/>
          </p:nvPr>
        </p:nvSpPr>
        <p:spPr>
          <a:xfrm>
            <a:off x="1237910" y="347242"/>
            <a:ext cx="4515287" cy="3081758"/>
          </a:xfrm>
        </p:spPr>
        <p:txBody>
          <a:bodyPr>
            <a:normAutofit/>
          </a:bodyPr>
          <a:lstStyle/>
          <a:p>
            <a:pPr>
              <a:lnSpc>
                <a:spcPct val="110000"/>
              </a:lnSpc>
            </a:pPr>
            <a:r>
              <a:rPr lang="en-US" sz="1600" dirty="0"/>
              <a:t>Student Name: Alhaji Ardy Dumbuya</a:t>
            </a:r>
            <a:endParaRPr lang="en-US" sz="1600" dirty="0"/>
          </a:p>
          <a:p>
            <a:pPr>
              <a:lnSpc>
                <a:spcPct val="110000"/>
              </a:lnSpc>
            </a:pPr>
            <a:r>
              <a:rPr lang="en-US" sz="1600" dirty="0"/>
              <a:t>  ⁠Student ID: 2439867</a:t>
            </a:r>
            <a:endParaRPr lang="en-US" sz="1600" dirty="0"/>
          </a:p>
          <a:p>
            <a:pPr>
              <a:lnSpc>
                <a:spcPct val="110000"/>
              </a:lnSpc>
            </a:pPr>
            <a:r>
              <a:rPr lang="en-US" sz="1600" dirty="0"/>
              <a:t> ⁠Module: Enterprise and Entrepreneurship</a:t>
            </a:r>
            <a:endParaRPr lang="en-US" sz="1600" dirty="0"/>
          </a:p>
          <a:p>
            <a:pPr>
              <a:lnSpc>
                <a:spcPct val="110000"/>
              </a:lnSpc>
            </a:pPr>
            <a:r>
              <a:rPr lang="en-US" sz="1600" dirty="0"/>
              <a:t>  ⁠Module Code: LCLM4006-LON</a:t>
            </a:r>
            <a:endParaRPr lang="en-US" sz="1600" dirty="0"/>
          </a:p>
          <a:p>
            <a:pPr>
              <a:lnSpc>
                <a:spcPct val="110000"/>
              </a:lnSpc>
            </a:pPr>
            <a:r>
              <a:rPr lang="en-US" sz="1600" dirty="0"/>
              <a:t>  ⁠Lecturer: Usman Saidu</a:t>
            </a:r>
            <a:endParaRPr lang="en-US" sz="1600" dirty="0"/>
          </a:p>
          <a:p>
            <a:pPr>
              <a:lnSpc>
                <a:spcPct val="110000"/>
              </a:lnSpc>
            </a:pPr>
            <a:r>
              <a:rPr lang="en-US" sz="1600" dirty="0"/>
              <a:t>  ⁠Assignment: Individual Business Plan</a:t>
            </a:r>
            <a:endParaRPr lang="en-US" sz="1600" dirty="0"/>
          </a:p>
          <a:p>
            <a:pPr>
              <a:lnSpc>
                <a:spcPct val="110000"/>
              </a:lnSpc>
            </a:pPr>
            <a:endParaRPr lang="en-US" sz="400" dirty="0"/>
          </a:p>
        </p:txBody>
      </p:sp>
      <p:pic>
        <p:nvPicPr>
          <p:cNvPr id="7" name="Graphic 6" descr="Home"/>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83346" y="347242"/>
            <a:ext cx="5201121" cy="5730752"/>
          </a:xfrm>
          <a:prstGeom prst="rect">
            <a:avLst/>
          </a:prstGeom>
          <a:effectLst>
            <a:innerShdw blurRad="127000">
              <a:prstClr val="black">
                <a:alpha val="90000"/>
              </a:prstClr>
            </a:innerShdw>
          </a:effectLst>
        </p:spPr>
      </p:pic>
      <p:sp>
        <p:nvSpPr>
          <p:cNvPr id="22" name="Rectangle 21"/>
          <p:cNvSpPr>
            <a:spLocks noGrp="1" noRot="1" noChangeAspect="1" noMove="1" noResize="1" noEditPoints="1" noAdjustHandles="1" noChangeArrowheads="1" noChangeShapeType="1" noTextEdit="1"/>
          </p:cNvSpPr>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1077229"/>
          </a:xfrm>
        </p:spPr>
        <p:txBody>
          <a:bodyPr>
            <a:normAutofit/>
          </a:bodyPr>
          <a:lstStyle/>
          <a:p>
            <a:pPr algn="l"/>
            <a:r>
              <a:rPr lang="en-US"/>
              <a:t>Contents</a:t>
            </a:r>
            <a:endParaRPr lang="en-US"/>
          </a:p>
        </p:txBody>
      </p:sp>
      <p:graphicFrame>
        <p:nvGraphicFramePr>
          <p:cNvPr id="28" name="Content Placeholder 2"/>
          <p:cNvGraphicFramePr>
            <a:graphicFrameLocks noGrp="1"/>
          </p:cNvGraphicFramePr>
          <p:nvPr>
            <p:ph idx="1"/>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27432" y="-2718"/>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a:off x="1007535" y="0"/>
            <a:ext cx="65268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74738" y="808056"/>
            <a:ext cx="4986954" cy="1077229"/>
          </a:xfrm>
        </p:spPr>
        <p:txBody>
          <a:bodyPr>
            <a:normAutofit/>
          </a:bodyPr>
          <a:lstStyle/>
          <a:p>
            <a:pPr algn="l"/>
            <a:r>
              <a:rPr lang="en-US"/>
              <a:t>Business Idea</a:t>
            </a:r>
            <a:br>
              <a:rPr lang="en-US"/>
            </a:br>
            <a:endParaRPr lang="en-US"/>
          </a:p>
        </p:txBody>
      </p:sp>
      <p:sp>
        <p:nvSpPr>
          <p:cNvPr id="38" name="Content Placeholder 2"/>
          <p:cNvSpPr>
            <a:spLocks noGrp="1"/>
          </p:cNvSpPr>
          <p:nvPr>
            <p:ph idx="1"/>
          </p:nvPr>
        </p:nvSpPr>
        <p:spPr>
          <a:xfrm>
            <a:off x="1442460" y="1596571"/>
            <a:ext cx="5406395" cy="4901744"/>
          </a:xfrm>
        </p:spPr>
        <p:txBody>
          <a:bodyPr>
            <a:normAutofit/>
          </a:bodyPr>
          <a:lstStyle/>
          <a:p>
            <a:pPr marL="0" indent="0">
              <a:lnSpc>
                <a:spcPct val="110000"/>
              </a:lnSpc>
              <a:buNone/>
            </a:pPr>
            <a:r>
              <a:rPr lang="en-US" sz="1600" dirty="0"/>
              <a:t>⁠Real estate company providing:</a:t>
            </a:r>
            <a:endParaRPr lang="en-US" sz="1600" dirty="0"/>
          </a:p>
          <a:p>
            <a:pPr>
              <a:lnSpc>
                <a:spcPct val="110000"/>
              </a:lnSpc>
            </a:pPr>
            <a:r>
              <a:rPr lang="en-US" sz="1600" dirty="0"/>
              <a:t>Buying and selling properties</a:t>
            </a:r>
            <a:endParaRPr lang="en-US" sz="1600" dirty="0"/>
          </a:p>
          <a:p>
            <a:pPr>
              <a:lnSpc>
                <a:spcPct val="110000"/>
              </a:lnSpc>
            </a:pPr>
            <a:r>
              <a:rPr lang="en-US" sz="1600" dirty="0"/>
              <a:t>Rental services</a:t>
            </a:r>
            <a:endParaRPr lang="en-US" sz="1600" dirty="0"/>
          </a:p>
          <a:p>
            <a:pPr>
              <a:lnSpc>
                <a:spcPct val="110000"/>
              </a:lnSpc>
            </a:pPr>
            <a:r>
              <a:rPr lang="en-US" sz="1600" dirty="0"/>
              <a:t>Property management</a:t>
            </a:r>
            <a:endParaRPr lang="en-US" sz="1600" dirty="0"/>
          </a:p>
          <a:p>
            <a:pPr>
              <a:lnSpc>
                <a:spcPct val="110000"/>
              </a:lnSpc>
            </a:pPr>
            <a:r>
              <a:rPr lang="en-US" sz="1600" dirty="0"/>
              <a:t>Focus on affordable and quality housing</a:t>
            </a:r>
            <a:endParaRPr lang="en-US" sz="1600" dirty="0"/>
          </a:p>
          <a:p>
            <a:pPr>
              <a:lnSpc>
                <a:spcPct val="110000"/>
              </a:lnSpc>
            </a:pPr>
            <a:r>
              <a:rPr lang="en-US" sz="1600" dirty="0"/>
              <a:t>⁠Based in the UK</a:t>
            </a:r>
            <a:endParaRPr lang="en-US" sz="1600" dirty="0"/>
          </a:p>
          <a:p>
            <a:pPr marL="0" indent="0">
              <a:lnSpc>
                <a:spcPct val="110000"/>
              </a:lnSpc>
              <a:buNone/>
            </a:pPr>
            <a:endParaRPr lang="en-US" sz="1600" dirty="0"/>
          </a:p>
          <a:p>
            <a:pPr marL="0" indent="0">
              <a:lnSpc>
                <a:spcPct val="110000"/>
              </a:lnSpc>
              <a:buNone/>
            </a:pPr>
            <a:r>
              <a:rPr lang="en-US" sz="1600" dirty="0"/>
              <a:t>This business aims to simplify property buying, selling, and renting while providing excellent customer service.</a:t>
            </a:r>
            <a:endParaRPr lang="en-US" sz="1600" dirty="0"/>
          </a:p>
          <a:p>
            <a:pPr marL="0" indent="0">
              <a:lnSpc>
                <a:spcPct val="110000"/>
              </a:lnSpc>
              <a:buNone/>
            </a:pPr>
            <a:endParaRPr lang="en-US" sz="1600" dirty="0"/>
          </a:p>
        </p:txBody>
      </p:sp>
      <p:sp>
        <p:nvSpPr>
          <p:cNvPr id="39" name="Rectangle 38"/>
          <p:cNvSpPr>
            <a:spLocks noGrp="1" noRot="1" noChangeAspect="1" noMove="1" noResize="1" noEditPoints="1" noAdjustHandles="1" noChangeArrowheads="1" noChangeShapeType="1" noTextEdit="1"/>
          </p:cNvSpPr>
          <p:nvPr/>
        </p:nvSpPr>
        <p:spPr>
          <a:xfrm>
            <a:off x="7493970"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p:cNvPicPr>
            <a:picLocks noChangeAspect="1"/>
          </p:cNvPicPr>
          <p:nvPr/>
        </p:nvPicPr>
        <p:blipFill>
          <a:blip r:embed="rId2"/>
          <a:srcRect l="29445" r="27774" b="-1"/>
          <a:stretch>
            <a:fillRect/>
          </a:stretch>
        </p:blipFill>
        <p:spPr>
          <a:xfrm>
            <a:off x="7534656" y="227"/>
            <a:ext cx="4657039" cy="6858000"/>
          </a:xfrm>
          <a:prstGeom prst="rect">
            <a:avLst/>
          </a:prstGeom>
        </p:spPr>
      </p:pic>
      <p:pic>
        <p:nvPicPr>
          <p:cNvPr id="40" name="Picture 39"/>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7542372" y="0"/>
            <a:ext cx="4649628"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p:cNvPicPr>
            <a:picLocks noGrp="1" noRot="1" noChangeAspect="1" noMove="1" noResize="1" noEditPoints="1" noAdjustHandles="1" noChangeArrowheads="1" noChangeShapeType="1" noCrop="1"/>
          </p:cNvPicPr>
          <p:nvPr/>
        </p:nvPicPr>
        <p:blipFill>
          <a:blip r:embed="rId1">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p:cNvSpPr>
            <a:spLocks noGrp="1" noRot="1" noChangeAspect="1" noMove="1" noResize="1" noEditPoints="1" noAdjustHandles="1" noChangeArrowheads="1" noChangeShapeType="1" noTextEdit="1"/>
          </p:cNvSpPr>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337191" y="1064365"/>
            <a:ext cx="2856582" cy="3313671"/>
          </a:xfrm>
        </p:spPr>
        <p:txBody>
          <a:bodyPr>
            <a:normAutofit/>
          </a:bodyPr>
          <a:lstStyle/>
          <a:p>
            <a:pPr algn="l"/>
            <a:r>
              <a:rPr lang="en-US">
                <a:solidFill>
                  <a:schemeClr val="bg1"/>
                </a:solidFill>
              </a:rPr>
              <a:t>What Makes Us Different</a:t>
            </a:r>
            <a:br>
              <a:rPr lang="en-US">
                <a:solidFill>
                  <a:schemeClr val="bg1"/>
                </a:solidFill>
              </a:rPr>
            </a:br>
            <a:endParaRPr lang="en-US">
              <a:solidFill>
                <a:schemeClr val="bg1"/>
              </a:solidFill>
            </a:endParaRPr>
          </a:p>
        </p:txBody>
      </p:sp>
      <p:sp>
        <p:nvSpPr>
          <p:cNvPr id="15" name="Rectangle 14"/>
          <p:cNvSpPr>
            <a:spLocks noGrp="1" noRot="1" noChangeAspect="1" noMove="1" noResize="1" noEditPoints="1" noAdjustHandles="1" noChangeArrowheads="1" noChangeShapeType="1" noTextEdit="1"/>
          </p:cNvSpPr>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p:cNvGraphicFramePr>
            <a:graphicFrameLocks noGrp="1"/>
          </p:cNvGraphicFramePr>
          <p:nvPr>
            <p:ph idx="1"/>
          </p:nvPr>
        </p:nvGraphicFramePr>
        <p:xfrm>
          <a:off x="5507182" y="897534"/>
          <a:ext cx="5889686" cy="4937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507181" y="5977038"/>
            <a:ext cx="6041835" cy="923330"/>
          </a:xfrm>
          <a:prstGeom prst="rect">
            <a:avLst/>
          </a:prstGeom>
          <a:noFill/>
        </p:spPr>
        <p:txBody>
          <a:bodyPr wrap="square" rtlCol="0">
            <a:spAutoFit/>
          </a:bodyPr>
          <a:lstStyle/>
          <a:p>
            <a:r>
              <a:rPr lang="en-US" dirty="0"/>
              <a:t>Our competitive advantage is affordability combined with trust and customer-focused service.</a:t>
            </a:r>
            <a:endParaRPr lang="en-US" dirty="0"/>
          </a:p>
          <a:p>
            <a:endParaRPr lang="en-US" dirty="0"/>
          </a:p>
        </p:txBody>
      </p:sp>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p:cNvPicPr>
            <a:picLocks noGrp="1" noRot="1" noChangeAspect="1" noMove="1" noResize="1" noEditPoints="1" noAdjustHandles="1" noChangeArrowheads="1" noChangeShapeType="1" noCrop="1"/>
          </p:cNvPicPr>
          <p:nvPr/>
        </p:nvPicPr>
        <p:blipFill>
          <a:blip r:embed="rId1">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p:cNvSpPr>
            <a:spLocks noGrp="1" noRot="1" noChangeAspect="1" noMove="1" noResize="1" noEditPoints="1" noAdjustHandles="1" noChangeArrowheads="1" noChangeShapeType="1" noTextEdit="1"/>
          </p:cNvSpPr>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337191" y="1064365"/>
            <a:ext cx="2856582" cy="3313671"/>
          </a:xfrm>
        </p:spPr>
        <p:txBody>
          <a:bodyPr>
            <a:normAutofit/>
          </a:bodyPr>
          <a:lstStyle/>
          <a:p>
            <a:pPr algn="l"/>
            <a:r>
              <a:rPr lang="en-US">
                <a:solidFill>
                  <a:schemeClr val="bg1"/>
                </a:solidFill>
              </a:rPr>
              <a:t>Target Customers</a:t>
            </a:r>
            <a:endParaRPr lang="en-US">
              <a:solidFill>
                <a:schemeClr val="bg1"/>
              </a:solidFill>
            </a:endParaRPr>
          </a:p>
        </p:txBody>
      </p:sp>
      <p:sp>
        <p:nvSpPr>
          <p:cNvPr id="15" name="Rectangle 14"/>
          <p:cNvSpPr>
            <a:spLocks noGrp="1" noRot="1" noChangeAspect="1" noMove="1" noResize="1" noEditPoints="1" noAdjustHandles="1" noChangeArrowheads="1" noChangeShapeType="1" noTextEdit="1"/>
          </p:cNvSpPr>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p:cNvGraphicFramePr>
            <a:graphicFrameLocks noGrp="1"/>
          </p:cNvGraphicFramePr>
          <p:nvPr>
            <p:ph idx="1"/>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useBgFill="1">
        <p:nvSpPr>
          <p:cNvPr id="16" name="Rectangle 15"/>
          <p:cNvSpPr>
            <a:spLocks noGrp="1" noRot="1" noChangeAspect="1" noMove="1" noResize="1" noEditPoints="1" noAdjustHandles="1" noChangeArrowheads="1" noChangeShapeType="1" noTextEdit="1"/>
          </p:cNvSpPr>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0" name="Picture 19"/>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p:cNvSpPr>
            <a:spLocks noGrp="1" noRot="1" noChangeAspect="1" noMove="1" noResize="1" noEditPoints="1" noAdjustHandles="1" noChangeArrowheads="1" noChangeShapeType="1" noTextEdit="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90174" y="427929"/>
            <a:ext cx="3024722" cy="1249344"/>
          </a:xfrm>
        </p:spPr>
        <p:txBody>
          <a:bodyPr>
            <a:normAutofit/>
          </a:bodyPr>
          <a:lstStyle/>
          <a:p>
            <a:pPr algn="l"/>
            <a:r>
              <a:rPr lang="en-US" sz="2800" dirty="0"/>
              <a:t>PESTEL Analysis</a:t>
            </a:r>
            <a:br>
              <a:rPr lang="en-US" sz="2800" dirty="0"/>
            </a:br>
            <a:endParaRPr lang="en-US" sz="2800" dirty="0"/>
          </a:p>
        </p:txBody>
      </p:sp>
      <p:pic>
        <p:nvPicPr>
          <p:cNvPr id="22" name="Picture 21" descr="Figures of houses in different position and sizes"/>
          <p:cNvPicPr>
            <a:picLocks noChangeAspect="1"/>
          </p:cNvPicPr>
          <p:nvPr/>
        </p:nvPicPr>
        <p:blipFill>
          <a:blip r:embed="rId4"/>
          <a:srcRect l="18411" r="35905"/>
          <a:stretch>
            <a:fillRect/>
          </a:stretch>
        </p:blipFill>
        <p:spPr>
          <a:xfrm>
            <a:off x="1005401" y="227"/>
            <a:ext cx="3423053" cy="6858000"/>
          </a:xfrm>
          <a:prstGeom prst="rect">
            <a:avLst/>
          </a:prstGeom>
          <a:ln w="12700">
            <a:solidFill>
              <a:schemeClr val="tx1"/>
            </a:solidFill>
          </a:ln>
        </p:spPr>
      </p:pic>
      <p:sp>
        <p:nvSpPr>
          <p:cNvPr id="19" name="Rectangle 18"/>
          <p:cNvSpPr>
            <a:spLocks noGrp="1" noRot="1" noChangeAspect="1" noMove="1" noResize="1" noEditPoints="1" noAdjustHandles="1" noChangeArrowheads="1" noChangeShapeType="1" noTextEdit="1"/>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
          <p:cNvSpPr>
            <a:spLocks noGrp="1"/>
          </p:cNvSpPr>
          <p:nvPr>
            <p:ph idx="1"/>
          </p:nvPr>
        </p:nvSpPr>
        <p:spPr>
          <a:xfrm>
            <a:off x="4707040" y="1132115"/>
            <a:ext cx="5728731" cy="4394828"/>
          </a:xfrm>
        </p:spPr>
        <p:txBody>
          <a:bodyPr>
            <a:normAutofit/>
          </a:bodyPr>
          <a:lstStyle/>
          <a:p>
            <a:pPr>
              <a:lnSpc>
                <a:spcPct val="110000"/>
              </a:lnSpc>
            </a:pPr>
            <a:r>
              <a:rPr lang="en-US" sz="1600" dirty="0"/>
              <a:t>Political: Housing laws and regulations</a:t>
            </a:r>
            <a:endParaRPr lang="en-US" sz="1600" dirty="0"/>
          </a:p>
          <a:p>
            <a:pPr marL="0" indent="0">
              <a:lnSpc>
                <a:spcPct val="110000"/>
              </a:lnSpc>
              <a:buNone/>
            </a:pPr>
            <a:r>
              <a:rPr lang="en-US" sz="1600" dirty="0"/>
              <a:t>•⁠  ⁠Economic: Interest rates, inflation</a:t>
            </a:r>
            <a:endParaRPr lang="en-US" sz="1600" dirty="0"/>
          </a:p>
          <a:p>
            <a:pPr marL="0" indent="0">
              <a:lnSpc>
                <a:spcPct val="110000"/>
              </a:lnSpc>
              <a:buNone/>
            </a:pPr>
            <a:r>
              <a:rPr lang="en-US" sz="1600" dirty="0"/>
              <a:t>•⁠  ⁠Social: Demand for affordable housing</a:t>
            </a:r>
            <a:endParaRPr lang="en-US" sz="1600" dirty="0"/>
          </a:p>
          <a:p>
            <a:pPr marL="0" indent="0">
              <a:lnSpc>
                <a:spcPct val="110000"/>
              </a:lnSpc>
              <a:buNone/>
            </a:pPr>
            <a:r>
              <a:rPr lang="en-US" sz="1600" dirty="0"/>
              <a:t>•⁠  ⁠Technological: Online platforms (Rightmove, Zoopla)</a:t>
            </a:r>
            <a:endParaRPr lang="en-US" sz="1600" dirty="0"/>
          </a:p>
          <a:p>
            <a:pPr marL="0" indent="0">
              <a:lnSpc>
                <a:spcPct val="110000"/>
              </a:lnSpc>
              <a:buNone/>
            </a:pPr>
            <a:r>
              <a:rPr lang="en-US" sz="1600" dirty="0"/>
              <a:t>•⁠  ⁠Environmental: Eco-friendly housing demand</a:t>
            </a:r>
            <a:endParaRPr lang="en-US" sz="1600" dirty="0"/>
          </a:p>
          <a:p>
            <a:pPr marL="0" indent="0">
              <a:lnSpc>
                <a:spcPct val="110000"/>
              </a:lnSpc>
              <a:buNone/>
            </a:pPr>
            <a:r>
              <a:rPr lang="en-US" sz="1600" dirty="0"/>
              <a:t>•⁠  ⁠Legal: Property and rental laws</a:t>
            </a:r>
            <a:endParaRPr lang="en-US" sz="1600" dirty="0"/>
          </a:p>
          <a:p>
            <a:pPr marL="0" indent="0">
              <a:lnSpc>
                <a:spcPct val="110000"/>
              </a:lnSpc>
              <a:buNone/>
            </a:pPr>
            <a:endParaRPr lang="en-US" sz="1600" dirty="0"/>
          </a:p>
          <a:p>
            <a:pPr marL="0" indent="0">
              <a:lnSpc>
                <a:spcPct val="110000"/>
              </a:lnSpc>
              <a:buNone/>
            </a:pPr>
            <a:r>
              <a:rPr lang="en-US" sz="1600" dirty="0"/>
              <a:t>These factors influence how the business operates and grows in the market.</a:t>
            </a:r>
            <a:endParaRPr lang="en-US" sz="1600" dirty="0"/>
          </a:p>
          <a:p>
            <a:pPr marL="0" indent="0">
              <a:lnSpc>
                <a:spcPct val="110000"/>
              </a:lnSpc>
              <a:buNone/>
            </a:pPr>
            <a:endParaRPr lang="en-US" sz="1100" dirty="0"/>
          </a:p>
        </p:txBody>
      </p:sp>
      <p:sp>
        <p:nvSpPr>
          <p:cNvPr id="21" name="Rectangle 20"/>
          <p:cNvSpPr>
            <a:spLocks noGrp="1" noRot="1" noChangeAspect="1" noMove="1" noResize="1" noEditPoints="1" noAdjustHandles="1" noChangeArrowheads="1" noChangeShapeType="1" noTextEdit="1"/>
          </p:cNvSpPr>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p:cNvSpPr>
            <a:spLocks noGrp="1" noRot="1" noChangeAspect="1" noMove="1" noResize="1" noEditPoints="1" noAdjustHandles="1" noChangeArrowheads="1" noChangeShapeType="1" noTextEdit="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a:spLocks noGrp="1" noRot="1" noChangeAspect="1" noMove="1" noResize="1" noEditPoints="1" noAdjustHandles="1" noChangeArrowheads="1" noChangeShapeType="1" noTextEdit="1"/>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p:cNvSpPr>
            <a:spLocks noGrp="1" noRot="1" noChangeAspect="1" noMove="1" noResize="1" noEditPoints="1" noAdjustHandles="1" noChangeArrowheads="1" noChangeShapeType="1" noTextEdit="1"/>
          </p:cNvSpPr>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964444" y="808056"/>
            <a:ext cx="3319381" cy="1077229"/>
          </a:xfrm>
        </p:spPr>
        <p:txBody>
          <a:bodyPr>
            <a:normAutofit/>
          </a:bodyPr>
          <a:lstStyle/>
          <a:p>
            <a:pPr algn="l"/>
            <a:r>
              <a:rPr lang="en-US" sz="2100"/>
              <a:t>Marketing Strategy (STP)</a:t>
            </a:r>
            <a:br>
              <a:rPr lang="en-US" sz="2100"/>
            </a:br>
            <a:endParaRPr lang="en-US" sz="2100"/>
          </a:p>
        </p:txBody>
      </p:sp>
      <p:sp>
        <p:nvSpPr>
          <p:cNvPr id="3" name="Content Placeholder 2"/>
          <p:cNvSpPr>
            <a:spLocks noGrp="1"/>
          </p:cNvSpPr>
          <p:nvPr>
            <p:ph idx="1"/>
          </p:nvPr>
        </p:nvSpPr>
        <p:spPr>
          <a:xfrm>
            <a:off x="1964444" y="2052116"/>
            <a:ext cx="5732252" cy="3997828"/>
          </a:xfrm>
        </p:spPr>
        <p:txBody>
          <a:bodyPr>
            <a:normAutofit/>
          </a:bodyPr>
          <a:lstStyle/>
          <a:p>
            <a:pPr marL="0" indent="0">
              <a:lnSpc>
                <a:spcPct val="110000"/>
              </a:lnSpc>
              <a:buNone/>
            </a:pPr>
            <a:r>
              <a:rPr lang="en-US" sz="1700" dirty="0"/>
              <a:t>•⁠  ⁠Segmentation: Demographic, geographic, </a:t>
            </a:r>
            <a:r>
              <a:rPr lang="en-US" sz="1700" dirty="0" err="1"/>
              <a:t>behavioural</a:t>
            </a:r>
            <a:endParaRPr lang="en-US" sz="1700" dirty="0"/>
          </a:p>
          <a:p>
            <a:pPr marL="0" indent="0">
              <a:lnSpc>
                <a:spcPct val="110000"/>
              </a:lnSpc>
              <a:buNone/>
            </a:pPr>
            <a:r>
              <a:rPr lang="en-US" sz="1700" dirty="0"/>
              <a:t>•⁠  ⁠Targeting: Young professionals &amp; families</a:t>
            </a:r>
            <a:endParaRPr lang="en-US" sz="1700" dirty="0"/>
          </a:p>
          <a:p>
            <a:pPr marL="0" indent="0">
              <a:lnSpc>
                <a:spcPct val="110000"/>
              </a:lnSpc>
              <a:buNone/>
            </a:pPr>
            <a:r>
              <a:rPr lang="en-US" sz="1700" dirty="0"/>
              <a:t>•⁠  ⁠Positioning: Affordable and trusted real estate company</a:t>
            </a:r>
            <a:endParaRPr lang="en-US" sz="1700" dirty="0"/>
          </a:p>
          <a:p>
            <a:pPr marL="0" indent="0">
              <a:lnSpc>
                <a:spcPct val="110000"/>
              </a:lnSpc>
              <a:buNone/>
            </a:pPr>
            <a:endParaRPr lang="en-US" sz="1700" dirty="0"/>
          </a:p>
          <a:p>
            <a:pPr marL="0" indent="0">
              <a:lnSpc>
                <a:spcPct val="110000"/>
              </a:lnSpc>
              <a:buNone/>
            </a:pPr>
            <a:r>
              <a:rPr lang="en-US" sz="1700" dirty="0"/>
              <a:t>We position ourselves as a reliable and affordable property service provider.</a:t>
            </a:r>
            <a:endParaRPr lang="en-US" sz="1700" dirty="0"/>
          </a:p>
          <a:p>
            <a:pPr marL="0" indent="0">
              <a:lnSpc>
                <a:spcPct val="110000"/>
              </a:lnSpc>
              <a:buNone/>
            </a:pPr>
            <a:endParaRPr lang="en-US" sz="1700" dirty="0"/>
          </a:p>
        </p:txBody>
      </p:sp>
      <p:pic>
        <p:nvPicPr>
          <p:cNvPr id="5" name="Picture 4"/>
          <p:cNvPicPr>
            <a:picLocks noChangeAspect="1"/>
          </p:cNvPicPr>
          <p:nvPr/>
        </p:nvPicPr>
        <p:blipFill>
          <a:blip r:embed="rId4"/>
          <a:srcRect l="14833" r="8055"/>
          <a:stretch>
            <a:fillRect/>
          </a:stretch>
        </p:blipFill>
        <p:spPr>
          <a:xfrm>
            <a:off x="8503775" y="227"/>
            <a:ext cx="2881145" cy="6858000"/>
          </a:xfrm>
          <a:prstGeom prst="rect">
            <a:avLst/>
          </a:prstGeom>
          <a:ln w="12700">
            <a:solidFill>
              <a:schemeClr val="tx1"/>
            </a:solidFill>
          </a:ln>
        </p:spPr>
      </p:pic>
      <p:sp>
        <p:nvSpPr>
          <p:cNvPr id="21" name="Rectangle 20"/>
          <p:cNvSpPr>
            <a:spLocks noGrp="1" noRot="1" noChangeAspect="1" noMove="1" noResize="1" noEditPoints="1" noAdjustHandles="1" noChangeArrowheads="1" noChangeShapeType="1" noTextEdit="1"/>
          </p:cNvSpPr>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useBgFill="1">
        <p:nvSpPr>
          <p:cNvPr id="20" name="Rectangle 19"/>
          <p:cNvSpPr>
            <a:spLocks noGrp="1" noRot="1" noChangeAspect="1" noMove="1" noResize="1" noEditPoints="1" noAdjustHandles="1" noChangeArrowheads="1" noChangeShapeType="1" noTextEdit="1"/>
          </p:cNvSpPr>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3" name="Picture 22"/>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4" name="Rectangle 23"/>
          <p:cNvSpPr>
            <a:spLocks noGrp="1" noRot="1" noChangeAspect="1" noMove="1" noResize="1" noEditPoints="1" noAdjustHandles="1" noChangeArrowheads="1" noChangeShapeType="1" noTextEdit="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a:spLocks noGrp="1" noRot="1" noChangeAspect="1" noMove="1" noResize="1" noEditPoints="1" noAdjustHandles="1" noChangeArrowheads="1" noChangeShapeType="1" noTextEdit="1"/>
          </p:cNvSpPr>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69475" y="808056"/>
            <a:ext cx="4203364" cy="1077229"/>
          </a:xfrm>
        </p:spPr>
        <p:txBody>
          <a:bodyPr>
            <a:normAutofit/>
          </a:bodyPr>
          <a:lstStyle/>
          <a:p>
            <a:pPr algn="l"/>
            <a:r>
              <a:rPr lang="en-US"/>
              <a:t>Marketing Mix (4Ps)</a:t>
            </a:r>
            <a:br>
              <a:rPr lang="en-US"/>
            </a:br>
            <a:endParaRPr lang="en-US"/>
          </a:p>
        </p:txBody>
      </p:sp>
      <p:pic>
        <p:nvPicPr>
          <p:cNvPr id="26" name="Picture 25"/>
          <p:cNvPicPr>
            <a:picLocks noChangeAspect="1"/>
          </p:cNvPicPr>
          <p:nvPr/>
        </p:nvPicPr>
        <p:blipFill>
          <a:blip r:embed="rId4"/>
          <a:srcRect l="20877" r="42836"/>
          <a:stretch>
            <a:fillRect/>
          </a:stretch>
        </p:blipFill>
        <p:spPr>
          <a:xfrm>
            <a:off x="1005401" y="227"/>
            <a:ext cx="4424045" cy="6858000"/>
          </a:xfrm>
          <a:prstGeom prst="rect">
            <a:avLst/>
          </a:prstGeom>
          <a:ln w="12700">
            <a:solidFill>
              <a:schemeClr val="tx1"/>
            </a:solidFill>
          </a:ln>
        </p:spPr>
      </p:pic>
      <p:sp>
        <p:nvSpPr>
          <p:cNvPr id="19" name="Rectangle 18"/>
          <p:cNvSpPr>
            <a:spLocks noGrp="1" noRot="1" noChangeAspect="1" noMove="1" noResize="1" noEditPoints="1" noAdjustHandles="1" noChangeArrowheads="1" noChangeShapeType="1" noTextEdit="1"/>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69474" y="2052116"/>
            <a:ext cx="4203365" cy="3997828"/>
          </a:xfrm>
        </p:spPr>
        <p:txBody>
          <a:bodyPr>
            <a:normAutofit/>
          </a:bodyPr>
          <a:lstStyle/>
          <a:p>
            <a:pPr marL="0" indent="0">
              <a:buNone/>
            </a:pPr>
            <a:r>
              <a:rPr lang="en-US" sz="1700" dirty="0"/>
              <a:t>•⁠  ⁠Product: Property sales, rentals, advice</a:t>
            </a:r>
            <a:endParaRPr lang="en-US" sz="1700" dirty="0"/>
          </a:p>
          <a:p>
            <a:pPr marL="0" indent="0">
              <a:buNone/>
            </a:pPr>
            <a:r>
              <a:rPr lang="en-US" sz="1700" dirty="0"/>
              <a:t>•⁠  ⁠Price: Competitive and flexible</a:t>
            </a:r>
            <a:endParaRPr lang="en-US" sz="1700" dirty="0"/>
          </a:p>
          <a:p>
            <a:pPr marL="0" indent="0">
              <a:buNone/>
            </a:pPr>
            <a:r>
              <a:rPr lang="en-US" sz="1700" dirty="0"/>
              <a:t>•⁠  ⁠Place: Online platforms + local office</a:t>
            </a:r>
            <a:endParaRPr lang="en-US" sz="1700" dirty="0"/>
          </a:p>
          <a:p>
            <a:pPr marL="0" indent="0">
              <a:buNone/>
            </a:pPr>
            <a:r>
              <a:rPr lang="en-US" sz="1700" dirty="0"/>
              <a:t>•⁠  ⁠Promotion: Social media, referrals, advertising</a:t>
            </a:r>
            <a:endParaRPr lang="en-US" sz="1700" dirty="0"/>
          </a:p>
          <a:p>
            <a:pPr marL="0" indent="0">
              <a:buNone/>
            </a:pPr>
            <a:endParaRPr lang="en-US" sz="1700" dirty="0"/>
          </a:p>
          <a:p>
            <a:pPr marL="0" indent="0">
              <a:buNone/>
            </a:pPr>
            <a:r>
              <a:rPr lang="en-US" sz="1700" dirty="0"/>
              <a:t>We use both online and offline strategies to reach customers effectively.</a:t>
            </a:r>
            <a:endParaRPr lang="en-US" sz="1700" dirty="0"/>
          </a:p>
          <a:p>
            <a:pPr marL="0" indent="0">
              <a:buNone/>
            </a:pPr>
            <a:endParaRPr lang="en-US" sz="1700" dirty="0"/>
          </a:p>
        </p:txBody>
      </p:sp>
      <p:sp>
        <p:nvSpPr>
          <p:cNvPr id="21" name="Rectangle 20"/>
          <p:cNvSpPr>
            <a:spLocks noGrp="1" noRot="1" noChangeAspect="1" noMove="1" noResize="1" noEditPoints="1" noAdjustHandles="1" noChangeArrowheads="1" noChangeShapeType="1" noTextEdit="1"/>
          </p:cNvSpPr>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p:cNvPicPr>
            <a:picLocks noGrp="1" noRot="1" noChangeAspect="1" noMove="1" noResize="1" noEditPoints="1" noAdjustHandles="1" noChangeArrowheads="1" noChangeShapeType="1" noCrop="1"/>
          </p:cNvPicPr>
          <p:nvPr/>
        </p:nvPicPr>
        <p:blipFill>
          <a:blip r:embed="rId1">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p:cNvSpPr>
            <a:spLocks noGrp="1" noRot="1" noChangeAspect="1" noMove="1" noResize="1" noEditPoints="1" noAdjustHandles="1" noChangeArrowheads="1" noChangeShapeType="1" noTextEdit="1"/>
          </p:cNvSpPr>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337191" y="1064365"/>
            <a:ext cx="2856582" cy="3313671"/>
          </a:xfrm>
        </p:spPr>
        <p:txBody>
          <a:bodyPr>
            <a:normAutofit/>
          </a:bodyPr>
          <a:lstStyle/>
          <a:p>
            <a:pPr algn="l"/>
            <a:r>
              <a:rPr lang="en-US">
                <a:solidFill>
                  <a:schemeClr val="bg1"/>
                </a:solidFill>
              </a:rPr>
              <a:t>Operations &amp; Management</a:t>
            </a:r>
            <a:br>
              <a:rPr lang="en-US">
                <a:solidFill>
                  <a:schemeClr val="bg1"/>
                </a:solidFill>
              </a:rPr>
            </a:br>
            <a:endParaRPr lang="en-US">
              <a:solidFill>
                <a:schemeClr val="bg1"/>
              </a:solidFill>
            </a:endParaRPr>
          </a:p>
        </p:txBody>
      </p:sp>
      <p:sp>
        <p:nvSpPr>
          <p:cNvPr id="15" name="Rectangle 14"/>
          <p:cNvSpPr>
            <a:spLocks noGrp="1" noRot="1" noChangeAspect="1" noMove="1" noResize="1" noEditPoints="1" noAdjustHandles="1" noChangeArrowheads="1" noChangeShapeType="1" noTextEdit="1"/>
          </p:cNvSpPr>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p:cNvGraphicFramePr>
            <a:graphicFrameLocks noGrp="1"/>
          </p:cNvGraphicFramePr>
          <p:nvPr>
            <p:ph idx="1"/>
          </p:nvPr>
        </p:nvGraphicFramePr>
        <p:xfrm>
          <a:off x="5507182" y="897535"/>
          <a:ext cx="5889686" cy="4284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5552901" y="5471886"/>
            <a:ext cx="5798248" cy="923330"/>
          </a:xfrm>
          <a:prstGeom prst="rect">
            <a:avLst/>
          </a:prstGeom>
          <a:solidFill>
            <a:schemeClr val="bg1"/>
          </a:solidFill>
        </p:spPr>
        <p:txBody>
          <a:bodyPr wrap="square" rtlCol="0">
            <a:spAutoFit/>
          </a:bodyPr>
          <a:lstStyle/>
          <a:p>
            <a:r>
              <a:rPr lang="en-US" dirty="0"/>
              <a:t>A structured team ensures efficient daily operations and business growth.</a:t>
            </a:r>
            <a:endParaRPr lang="en-US" dirty="0"/>
          </a:p>
          <a:p>
            <a:endParaRPr lang="en-US" dirty="0"/>
          </a:p>
        </p:txBody>
      </p:sp>
    </p:spTree>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p:cNvPicPr>
            <a:picLocks noGrp="1" noRot="1" noChangeAspect="1" noMove="1" noResize="1" noEditPoints="1" noAdjustHandles="1" noChangeArrowheads="1" noChangeShapeType="1" noCrop="1"/>
          </p:cNvPicPr>
          <p:nvPr/>
        </p:nvPicPr>
        <p:blipFill>
          <a:blip r:embed="rId1">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 name="Rectangle 24"/>
          <p:cNvSpPr>
            <a:spLocks noGrp="1" noRot="1" noChangeAspect="1" noMove="1" noResize="1" noEditPoints="1" noAdjustHandles="1" noChangeArrowheads="1" noChangeShapeType="1" noTextEdit="1"/>
          </p:cNvSpPr>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337191" y="1064365"/>
            <a:ext cx="2856582" cy="3313671"/>
          </a:xfrm>
        </p:spPr>
        <p:txBody>
          <a:bodyPr>
            <a:normAutofit/>
          </a:bodyPr>
          <a:lstStyle/>
          <a:p>
            <a:pPr algn="l"/>
            <a:r>
              <a:rPr lang="en-US">
                <a:solidFill>
                  <a:schemeClr val="bg1"/>
                </a:solidFill>
              </a:rPr>
              <a:t>Financial Overview</a:t>
            </a:r>
            <a:br>
              <a:rPr lang="en-US">
                <a:solidFill>
                  <a:schemeClr val="bg1"/>
                </a:solidFill>
              </a:rPr>
            </a:br>
            <a:endParaRPr lang="en-US">
              <a:solidFill>
                <a:schemeClr val="bg1"/>
              </a:solidFill>
            </a:endParaRPr>
          </a:p>
        </p:txBody>
      </p:sp>
      <p:sp>
        <p:nvSpPr>
          <p:cNvPr id="26" name="Rectangle 25"/>
          <p:cNvSpPr>
            <a:spLocks noGrp="1" noRot="1" noChangeAspect="1" noMove="1" noResize="1" noEditPoints="1" noAdjustHandles="1" noChangeArrowheads="1" noChangeShapeType="1" noTextEdit="1"/>
          </p:cNvSpPr>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27" name="Content Placeholder 2"/>
          <p:cNvGraphicFramePr>
            <a:graphicFrameLocks noGrp="1"/>
          </p:cNvGraphicFramePr>
          <p:nvPr>
            <p:ph idx="1"/>
          </p:nvPr>
        </p:nvGraphicFramePr>
        <p:xfrm>
          <a:off x="5507182" y="897534"/>
          <a:ext cx="5889686" cy="5319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7"/>
            <a:ext cx="7958331" cy="742952"/>
          </a:xfrm>
        </p:spPr>
        <p:txBody>
          <a:bodyPr>
            <a:normAutofit fontScale="90000"/>
          </a:bodyPr>
          <a:lstStyle/>
          <a:p>
            <a:pPr algn="l"/>
            <a:r>
              <a:rPr lang="en-US" dirty="0"/>
              <a:t>Start up costs.           Operating costs </a:t>
            </a:r>
            <a:r>
              <a:rPr lang="en-US" dirty="0" err="1"/>
              <a:t>montly</a:t>
            </a:r>
            <a:endParaRPr lang="en-US" dirty="0"/>
          </a:p>
        </p:txBody>
      </p:sp>
      <p:graphicFrame>
        <p:nvGraphicFramePr>
          <p:cNvPr id="4" name="Content Placeholder 3"/>
          <p:cNvGraphicFramePr>
            <a:graphicFrameLocks noGrp="1"/>
          </p:cNvGraphicFramePr>
          <p:nvPr>
            <p:ph idx="1"/>
          </p:nvPr>
        </p:nvGraphicFramePr>
        <p:xfrm>
          <a:off x="2611244" y="1551009"/>
          <a:ext cx="7958332" cy="3305806"/>
        </p:xfrm>
        <a:graphic>
          <a:graphicData uri="http://schemas.openxmlformats.org/drawingml/2006/table">
            <a:tbl>
              <a:tblPr firstRow="1" bandRow="1">
                <a:tableStyleId>{5C22544A-7EE6-4342-B048-85BDC9FD1C3A}</a:tableStyleId>
              </a:tblPr>
              <a:tblGrid>
                <a:gridCol w="1989583"/>
                <a:gridCol w="1989583"/>
                <a:gridCol w="1989583"/>
                <a:gridCol w="1989583"/>
              </a:tblGrid>
              <a:tr h="471166">
                <a:tc>
                  <a:txBody>
                    <a:bodyPr/>
                    <a:lstStyle/>
                    <a:p>
                      <a:r>
                        <a:rPr lang="en-US" dirty="0"/>
                        <a:t>item</a:t>
                      </a:r>
                      <a:endParaRPr lang="en-US" dirty="0"/>
                    </a:p>
                  </a:txBody>
                  <a:tcPr/>
                </a:tc>
                <a:tc>
                  <a:txBody>
                    <a:bodyPr/>
                    <a:lstStyle/>
                    <a:p>
                      <a:r>
                        <a:rPr lang="en-US" dirty="0"/>
                        <a:t>costs</a:t>
                      </a:r>
                      <a:endParaRPr lang="en-US" dirty="0"/>
                    </a:p>
                  </a:txBody>
                  <a:tcPr/>
                </a:tc>
                <a:tc>
                  <a:txBody>
                    <a:bodyPr/>
                    <a:lstStyle/>
                    <a:p>
                      <a:r>
                        <a:rPr lang="en-US" dirty="0"/>
                        <a:t>item</a:t>
                      </a:r>
                      <a:endParaRPr lang="en-US" dirty="0"/>
                    </a:p>
                  </a:txBody>
                  <a:tcPr/>
                </a:tc>
                <a:tc>
                  <a:txBody>
                    <a:bodyPr/>
                    <a:lstStyle/>
                    <a:p>
                      <a:r>
                        <a:rPr lang="en-US" dirty="0"/>
                        <a:t>costs</a:t>
                      </a:r>
                      <a:endParaRPr lang="en-US" dirty="0"/>
                    </a:p>
                  </a:txBody>
                  <a:tcPr/>
                </a:tc>
              </a:tr>
              <a:tr h="471166">
                <a:tc>
                  <a:txBody>
                    <a:bodyPr/>
                    <a:lstStyle/>
                    <a:p>
                      <a:r>
                        <a:rPr lang="en-US" dirty="0"/>
                        <a:t>Office setups &amp; rent deposit</a:t>
                      </a:r>
                      <a:endParaRPr lang="en-US" dirty="0"/>
                    </a:p>
                  </a:txBody>
                  <a:tcPr/>
                </a:tc>
                <a:tc>
                  <a:txBody>
                    <a:bodyPr/>
                    <a:lstStyle/>
                    <a:p>
                      <a:r>
                        <a:rPr lang="en-US" dirty="0"/>
                        <a:t>20000</a:t>
                      </a:r>
                      <a:endParaRPr lang="en-US" dirty="0"/>
                    </a:p>
                  </a:txBody>
                  <a:tcPr/>
                </a:tc>
                <a:tc>
                  <a:txBody>
                    <a:bodyPr/>
                    <a:lstStyle/>
                    <a:p>
                      <a:r>
                        <a:rPr lang="en-US" dirty="0"/>
                        <a:t>Office rent</a:t>
                      </a:r>
                      <a:endParaRPr lang="en-US" dirty="0"/>
                    </a:p>
                  </a:txBody>
                  <a:tcPr/>
                </a:tc>
                <a:tc>
                  <a:txBody>
                    <a:bodyPr/>
                    <a:lstStyle/>
                    <a:p>
                      <a:r>
                        <a:rPr lang="en-US" dirty="0"/>
                        <a:t>2000</a:t>
                      </a:r>
                      <a:endParaRPr lang="en-US" dirty="0"/>
                    </a:p>
                  </a:txBody>
                  <a:tcPr/>
                </a:tc>
              </a:tr>
              <a:tr h="471166">
                <a:tc>
                  <a:txBody>
                    <a:bodyPr/>
                    <a:lstStyle/>
                    <a:p>
                      <a:r>
                        <a:rPr lang="en-US" dirty="0"/>
                        <a:t>Furniture and equipment</a:t>
                      </a:r>
                      <a:endParaRPr lang="en-US" dirty="0"/>
                    </a:p>
                  </a:txBody>
                  <a:tcPr/>
                </a:tc>
                <a:tc>
                  <a:txBody>
                    <a:bodyPr/>
                    <a:lstStyle/>
                    <a:p>
                      <a:r>
                        <a:rPr lang="en-US" dirty="0"/>
                        <a:t>10000</a:t>
                      </a:r>
                      <a:endParaRPr lang="en-US" dirty="0"/>
                    </a:p>
                  </a:txBody>
                  <a:tcPr/>
                </a:tc>
                <a:tc>
                  <a:txBody>
                    <a:bodyPr/>
                    <a:lstStyle/>
                    <a:p>
                      <a:r>
                        <a:rPr lang="en-US" dirty="0"/>
                        <a:t>Salaries utilities</a:t>
                      </a:r>
                      <a:endParaRPr lang="en-US" dirty="0"/>
                    </a:p>
                  </a:txBody>
                  <a:tcPr/>
                </a:tc>
                <a:tc>
                  <a:txBody>
                    <a:bodyPr/>
                    <a:lstStyle/>
                    <a:p>
                      <a:r>
                        <a:rPr lang="en-US" dirty="0"/>
                        <a:t>6000</a:t>
                      </a:r>
                      <a:endParaRPr lang="en-US" dirty="0"/>
                    </a:p>
                  </a:txBody>
                  <a:tcPr/>
                </a:tc>
              </a:tr>
              <a:tr h="471166">
                <a:tc>
                  <a:txBody>
                    <a:bodyPr/>
                    <a:lstStyle/>
                    <a:p>
                      <a:r>
                        <a:rPr lang="en-US" dirty="0"/>
                        <a:t>Websites and branding</a:t>
                      </a:r>
                      <a:endParaRPr lang="en-US" dirty="0"/>
                    </a:p>
                  </a:txBody>
                  <a:tcPr/>
                </a:tc>
                <a:tc>
                  <a:txBody>
                    <a:bodyPr/>
                    <a:lstStyle/>
                    <a:p>
                      <a:r>
                        <a:rPr lang="en-US" dirty="0"/>
                        <a:t>5000</a:t>
                      </a:r>
                      <a:endParaRPr lang="en-US" dirty="0"/>
                    </a:p>
                  </a:txBody>
                  <a:tcPr/>
                </a:tc>
                <a:tc>
                  <a:txBody>
                    <a:bodyPr/>
                    <a:lstStyle/>
                    <a:p>
                      <a:r>
                        <a:rPr lang="en-US" dirty="0"/>
                        <a:t>Transport promotion</a:t>
                      </a:r>
                      <a:endParaRPr lang="en-US" dirty="0"/>
                    </a:p>
                  </a:txBody>
                  <a:tcPr/>
                </a:tc>
                <a:tc>
                  <a:txBody>
                    <a:bodyPr/>
                    <a:lstStyle/>
                    <a:p>
                      <a:r>
                        <a:rPr lang="en-US" dirty="0"/>
                        <a:t>500</a:t>
                      </a:r>
                      <a:endParaRPr lang="en-US" dirty="0"/>
                    </a:p>
                    <a:p>
                      <a:r>
                        <a:rPr lang="en-US" dirty="0"/>
                        <a:t>1500</a:t>
                      </a:r>
                      <a:endParaRPr lang="en-US" dirty="0"/>
                    </a:p>
                  </a:txBody>
                  <a:tcPr/>
                </a:tc>
              </a:tr>
              <a:tr h="471166">
                <a:tc>
                  <a:txBody>
                    <a:bodyPr/>
                    <a:lstStyle/>
                    <a:p>
                      <a:r>
                        <a:rPr lang="en-US" dirty="0"/>
                        <a:t>Legal and registration</a:t>
                      </a:r>
                      <a:endParaRPr lang="en-US" dirty="0"/>
                    </a:p>
                    <a:p>
                      <a:r>
                        <a:rPr lang="en-US" dirty="0"/>
                        <a:t>miscellaneous</a:t>
                      </a:r>
                      <a:endParaRPr lang="en-US" dirty="0"/>
                    </a:p>
                  </a:txBody>
                  <a:tcPr/>
                </a:tc>
                <a:tc>
                  <a:txBody>
                    <a:bodyPr/>
                    <a:lstStyle/>
                    <a:p>
                      <a:r>
                        <a:rPr lang="en-US" dirty="0"/>
                        <a:t>5000</a:t>
                      </a:r>
                      <a:endParaRPr lang="en-US" dirty="0"/>
                    </a:p>
                    <a:p>
                      <a:endParaRPr lang="en-US" dirty="0"/>
                    </a:p>
                    <a:p>
                      <a:r>
                        <a:rPr lang="en-US" dirty="0"/>
                        <a:t>5000</a:t>
                      </a:r>
                      <a:endParaRPr lang="en-US" dirty="0"/>
                    </a:p>
                  </a:txBody>
                  <a:tcPr/>
                </a:tc>
                <a:tc>
                  <a:txBody>
                    <a:bodyPr/>
                    <a:lstStyle/>
                    <a:p>
                      <a:r>
                        <a:rPr lang="en-US" dirty="0"/>
                        <a:t>miscellaneous</a:t>
                      </a:r>
                      <a:endParaRPr lang="en-US" dirty="0"/>
                    </a:p>
                  </a:txBody>
                  <a:tcPr/>
                </a:tc>
                <a:tc>
                  <a:txBody>
                    <a:bodyPr/>
                    <a:lstStyle/>
                    <a:p>
                      <a:r>
                        <a:rPr lang="en-US" dirty="0"/>
                        <a:t>500</a:t>
                      </a:r>
                      <a:endParaRPr lang="en-US" dirty="0"/>
                    </a:p>
                  </a:txBody>
                  <a:tcPr/>
                </a:tc>
              </a:tr>
            </a:tbl>
          </a:graphicData>
        </a:graphic>
      </p:graphicFrame>
      <p:graphicFrame>
        <p:nvGraphicFramePr>
          <p:cNvPr id="5" name="Table 4"/>
          <p:cNvGraphicFramePr>
            <a:graphicFrameLocks noGrp="1"/>
          </p:cNvGraphicFramePr>
          <p:nvPr/>
        </p:nvGraphicFramePr>
        <p:xfrm>
          <a:off x="2611244" y="4858087"/>
          <a:ext cx="8128000" cy="1285240"/>
        </p:xfrm>
        <a:graphic>
          <a:graphicData uri="http://schemas.openxmlformats.org/drawingml/2006/table">
            <a:tbl>
              <a:tblPr firstRow="1" bandRow="1">
                <a:tableStyleId>{5C22544A-7EE6-4342-B048-85BDC9FD1C3A}</a:tableStyleId>
              </a:tblPr>
              <a:tblGrid>
                <a:gridCol w="2032000"/>
                <a:gridCol w="2032000"/>
                <a:gridCol w="2032000"/>
                <a:gridCol w="2032000"/>
              </a:tblGrid>
              <a:tr h="370840">
                <a:tc>
                  <a:txBody>
                    <a:bodyPr/>
                    <a:lstStyle/>
                    <a:p>
                      <a:r>
                        <a:rPr lang="en-US" dirty="0"/>
                        <a:t>Property deposit</a:t>
                      </a:r>
                      <a:endParaRPr lang="en-US" dirty="0"/>
                    </a:p>
                  </a:txBody>
                  <a:tcPr/>
                </a:tc>
                <a:tc>
                  <a:txBody>
                    <a:bodyPr/>
                    <a:lstStyle/>
                    <a:p>
                      <a:r>
                        <a:rPr lang="en-US" dirty="0"/>
                        <a:t>90000</a:t>
                      </a:r>
                      <a:endParaRPr lang="en-US" dirty="0"/>
                    </a:p>
                  </a:txBody>
                  <a:tcPr/>
                </a:tc>
                <a:tc>
                  <a:txBody>
                    <a:bodyPr/>
                    <a:lstStyle/>
                    <a:p>
                      <a:endParaRPr lang="en-US"/>
                    </a:p>
                  </a:txBody>
                  <a:tcPr/>
                </a:tc>
                <a:tc>
                  <a:txBody>
                    <a:bodyPr/>
                    <a:lstStyle/>
                    <a:p>
                      <a:endParaRPr lang="en-US"/>
                    </a:p>
                  </a:txBody>
                  <a:tcPr/>
                </a:tc>
              </a:tr>
              <a:tr h="370840">
                <a:tc>
                  <a:txBody>
                    <a:bodyPr/>
                    <a:lstStyle/>
                    <a:p>
                      <a:r>
                        <a:rPr lang="en-US" dirty="0"/>
                        <a:t>Marketing</a:t>
                      </a:r>
                      <a:endParaRPr lang="en-US" dirty="0"/>
                    </a:p>
                    <a:p>
                      <a:endParaRPr lang="en-US" dirty="0"/>
                    </a:p>
                    <a:p>
                      <a:r>
                        <a:rPr lang="en-US" dirty="0"/>
                        <a:t>Total cost</a:t>
                      </a:r>
                      <a:endParaRPr lang="en-US" dirty="0"/>
                    </a:p>
                  </a:txBody>
                  <a:tcPr/>
                </a:tc>
                <a:tc>
                  <a:txBody>
                    <a:bodyPr/>
                    <a:lstStyle/>
                    <a:p>
                      <a:r>
                        <a:rPr lang="en-US" dirty="0"/>
                        <a:t>15000</a:t>
                      </a:r>
                      <a:endParaRPr lang="en-US" dirty="0"/>
                    </a:p>
                    <a:p>
                      <a:endParaRPr lang="en-US" dirty="0"/>
                    </a:p>
                    <a:p>
                      <a:r>
                        <a:rPr lang="en-US" dirty="0"/>
                        <a:t>150000</a:t>
                      </a:r>
                      <a:endParaRPr lang="en-US" dirty="0"/>
                    </a:p>
                  </a:txBody>
                  <a:tcPr/>
                </a:tc>
                <a:tc>
                  <a:txBody>
                    <a:bodyPr/>
                    <a:lstStyle/>
                    <a:p>
                      <a:endParaRPr lang="en-US" dirty="0"/>
                    </a:p>
                    <a:p>
                      <a:endParaRPr lang="en-US" dirty="0"/>
                    </a:p>
                    <a:p>
                      <a:r>
                        <a:rPr lang="en-US" dirty="0"/>
                        <a:t>Total </a:t>
                      </a:r>
                      <a:r>
                        <a:rPr lang="en-US" dirty="0" err="1"/>
                        <a:t>montly</a:t>
                      </a:r>
                      <a:r>
                        <a:rPr lang="en-US" dirty="0"/>
                        <a:t> cost</a:t>
                      </a:r>
                      <a:endParaRPr lang="en-US" dirty="0"/>
                    </a:p>
                  </a:txBody>
                  <a:tcPr/>
                </a:tc>
                <a:tc>
                  <a:txBody>
                    <a:bodyPr/>
                    <a:lstStyle/>
                    <a:p>
                      <a:endParaRPr lang="en-US" dirty="0"/>
                    </a:p>
                    <a:p>
                      <a:endParaRPr lang="en-US" dirty="0"/>
                    </a:p>
                    <a:p>
                      <a:r>
                        <a:rPr lang="en-US" dirty="0"/>
                        <a:t>11000</a:t>
                      </a:r>
                      <a:endParaRPr lang="en-US" dirty="0"/>
                    </a:p>
                  </a:txBody>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4" name="Picture 13"/>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p:cNvSpPr>
            <a:spLocks noGrp="1" noRot="1" noChangeAspect="1" noMove="1" noResize="1" noEditPoints="1" noAdjustHandles="1" noChangeArrowheads="1" noChangeShapeType="1" noTextEdit="1"/>
          </p:cNvSpPr>
          <p:nvPr/>
        </p:nvSpPr>
        <p:spPr>
          <a:xfrm>
            <a:off x="9525"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a:spLocks noGrp="1" noRot="1" noChangeAspect="1" noMove="1" noResize="1" noEditPoints="1" noAdjustHandles="1" noChangeArrowheads="1" noChangeShapeType="1" noTextEdit="1"/>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p:cNvSpPr>
            <a:spLocks noGrp="1" noRot="1" noChangeAspect="1" noMove="1" noResize="1" noEditPoints="1" noAdjustHandles="1" noChangeArrowheads="1" noChangeShapeType="1" noTextEdit="1"/>
          </p:cNvSpPr>
          <p:nvPr/>
        </p:nvSpPr>
        <p:spPr>
          <a:xfrm>
            <a:off x="998008"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5385" y="499745"/>
            <a:ext cx="9983470" cy="5802630"/>
          </a:xfrm>
        </p:spPr>
        <p:txBody>
          <a:bodyPr>
            <a:normAutofit/>
          </a:bodyPr>
          <a:lstStyle/>
          <a:p>
            <a:pPr algn="l"/>
            <a:r>
              <a:rPr lang="en-GB" altLang="en-US" sz="2900"/>
              <a:t>FIXED COST MONTHLY         VARIABLE COST MONTHLY </a:t>
            </a:r>
            <a:br>
              <a:rPr lang="en-GB" altLang="en-US" sz="2900"/>
            </a:br>
            <a:br>
              <a:rPr lang="en-GB" altLang="en-US" sz="2900"/>
            </a:br>
            <a:r>
              <a:rPr lang="en-GB" altLang="en-US" sz="2900"/>
              <a:t>ITEMS              AMOUNTS      ITEMS                AMOUNTS</a:t>
            </a:r>
            <a:br>
              <a:rPr lang="en-GB" altLang="en-US" sz="2900"/>
            </a:br>
            <a:r>
              <a:rPr lang="en-GB" altLang="en-US" sz="2900"/>
              <a:t>RENT               2000                MAINTENANCE     800</a:t>
            </a:r>
            <a:br>
              <a:rPr lang="en-GB" altLang="en-US" sz="2900"/>
            </a:br>
            <a:r>
              <a:rPr lang="en-GB" altLang="en-US" sz="2900"/>
              <a:t>INSURANCE    500                  LEGAL FEES         700</a:t>
            </a:r>
            <a:br>
              <a:rPr lang="en-GB" altLang="en-US" sz="2900"/>
            </a:br>
            <a:r>
              <a:rPr lang="en-GB" altLang="en-US" sz="2900"/>
              <a:t>SALARIES        6000                MARKETING         500</a:t>
            </a:r>
            <a:br>
              <a:rPr lang="en-GB" altLang="en-US" sz="2900"/>
            </a:br>
            <a:r>
              <a:rPr lang="en-GB" altLang="en-US" sz="2900"/>
              <a:t>UTILTIES          500                  COMMISSION      1000</a:t>
            </a:r>
            <a:br>
              <a:rPr lang="en-GB" altLang="en-US" sz="2900"/>
            </a:br>
            <a:br>
              <a:rPr lang="en-GB" altLang="en-US" sz="2900"/>
            </a:br>
            <a:br>
              <a:rPr lang="en-GB" altLang="en-US" sz="2900"/>
            </a:br>
            <a:br>
              <a:rPr lang="en-GB" altLang="en-US" sz="2900"/>
            </a:br>
            <a:br>
              <a:rPr lang="en-GB" altLang="en-US" sz="2900"/>
            </a:br>
            <a:r>
              <a:rPr lang="en-GB" altLang="en-US" sz="2900"/>
              <a:t>TOTAL                9000               TOTAL                  3000</a:t>
            </a:r>
            <a:endParaRPr lang="en-GB" altLang="en-US" sz="2900"/>
          </a:p>
        </p:txBody>
      </p:sp>
      <p:sp>
        <p:nvSpPr>
          <p:cNvPr id="3" name="Content Placeholder 2"/>
          <p:cNvSpPr>
            <a:spLocks noGrp="1"/>
          </p:cNvSpPr>
          <p:nvPr>
            <p:ph idx="1"/>
          </p:nvPr>
        </p:nvSpPr>
        <p:spPr>
          <a:xfrm>
            <a:off x="1969803" y="2052116"/>
            <a:ext cx="3317493" cy="3997828"/>
          </a:xfrm>
        </p:spPr>
        <p:txBody>
          <a:bodyPr>
            <a:normAutofit/>
          </a:bodyPr>
          <a:lstStyle/>
          <a:p>
            <a:pPr marL="0" indent="0">
              <a:buNone/>
            </a:pPr>
            <a:endParaRPr lang="en-US" sz="1700" dirty="0"/>
          </a:p>
          <a:p>
            <a:pPr marL="0" indent="0">
              <a:buNone/>
            </a:pPr>
            <a:endParaRPr lang="en-US" sz="1700" dirty="0"/>
          </a:p>
        </p:txBody>
      </p:sp>
      <p:sp>
        <p:nvSpPr>
          <p:cNvPr id="22" name="Rectangle 21"/>
          <p:cNvSpPr>
            <a:spLocks noGrp="1" noRot="1" noChangeAspect="1" noMove="1" noResize="1" noEditPoints="1" noAdjustHandles="1" noChangeArrowheads="1" noChangeShapeType="1" noTextEdit="1"/>
          </p:cNvSpPr>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9872" y="805817"/>
            <a:ext cx="7448528" cy="571570"/>
          </a:xfrm>
        </p:spPr>
        <p:txBody>
          <a:bodyPr>
            <a:normAutofit/>
          </a:bodyPr>
          <a:lstStyle/>
          <a:p>
            <a:pPr algn="l"/>
            <a:r>
              <a:rPr lang="en-US" dirty="0"/>
              <a:t>Break even</a:t>
            </a:r>
            <a:endParaRPr lang="en-US" dirty="0"/>
          </a:p>
        </p:txBody>
      </p:sp>
      <p:sp>
        <p:nvSpPr>
          <p:cNvPr id="3" name="Content Placeholder 2"/>
          <p:cNvSpPr>
            <a:spLocks noGrp="1"/>
          </p:cNvSpPr>
          <p:nvPr>
            <p:ph sz="half" idx="1"/>
          </p:nvPr>
        </p:nvSpPr>
        <p:spPr/>
        <p:txBody>
          <a:bodyPr>
            <a:normAutofit fontScale="92500" lnSpcReduction="20000"/>
          </a:bodyPr>
          <a:lstStyle/>
          <a:p>
            <a:r>
              <a:rPr lang="en-US" dirty="0"/>
              <a:t>Formula:</a:t>
            </a:r>
            <a:endParaRPr lang="en-US" dirty="0"/>
          </a:p>
          <a:p>
            <a:r>
              <a:rPr lang="en-US" dirty="0"/>
              <a:t>•Break-even Point = Fixed Cost / (Income per Property - Variable Cost)</a:t>
            </a:r>
            <a:endParaRPr lang="en-US" dirty="0"/>
          </a:p>
          <a:p>
            <a:r>
              <a:rPr lang="en-US" dirty="0"/>
              <a:t>Break-even Calculation</a:t>
            </a:r>
            <a:endParaRPr lang="en-US" dirty="0"/>
          </a:p>
          <a:p>
            <a:r>
              <a:rPr lang="en-US" dirty="0"/>
              <a:t>•Fixed Cost = £9000</a:t>
            </a:r>
            <a:endParaRPr lang="en-US" dirty="0"/>
          </a:p>
          <a:p>
            <a:r>
              <a:rPr lang="en-US" dirty="0"/>
              <a:t>•Income per Property = £8000</a:t>
            </a:r>
            <a:endParaRPr lang="en-US" dirty="0"/>
          </a:p>
          <a:p>
            <a:r>
              <a:rPr lang="en-US" dirty="0"/>
              <a:t>•Variable Cost = £3000</a:t>
            </a:r>
            <a:endParaRPr lang="en-US" dirty="0"/>
          </a:p>
          <a:p>
            <a:r>
              <a:rPr lang="en-US" dirty="0"/>
              <a:t>  </a:t>
            </a:r>
            <a:endParaRPr lang="en-US" dirty="0"/>
          </a:p>
          <a:p>
            <a:endParaRPr lang="en-US" dirty="0"/>
          </a:p>
        </p:txBody>
      </p:sp>
      <p:sp>
        <p:nvSpPr>
          <p:cNvPr id="4" name="Content Placeholder 3"/>
          <p:cNvSpPr>
            <a:spLocks noGrp="1"/>
          </p:cNvSpPr>
          <p:nvPr>
            <p:ph sz="half" idx="2"/>
          </p:nvPr>
        </p:nvSpPr>
        <p:spPr/>
        <p:txBody>
          <a:bodyPr>
            <a:normAutofit fontScale="92500"/>
          </a:bodyPr>
          <a:lstStyle/>
          <a:p>
            <a:endParaRPr lang="en-US" dirty="0"/>
          </a:p>
          <a:p>
            <a:r>
              <a:rPr lang="en-US" dirty="0"/>
              <a:t>•Break-even = 9000 / (8000 - 3000)</a:t>
            </a:r>
            <a:endParaRPr lang="en-US" dirty="0"/>
          </a:p>
          <a:p>
            <a:r>
              <a:rPr lang="en-US" dirty="0"/>
              <a:t>•= 9000 / 5000</a:t>
            </a:r>
            <a:endParaRPr lang="en-US" dirty="0"/>
          </a:p>
          <a:p>
            <a:r>
              <a:rPr lang="en-US" dirty="0"/>
              <a:t>•= 1.8 ≈ 2 properties per month</a:t>
            </a:r>
            <a:endParaRPr lang="en-US" dirty="0"/>
          </a:p>
          <a:p>
            <a:r>
              <a:rPr lang="en-US" dirty="0"/>
              <a:t>6 Months Cash Flow</a:t>
            </a:r>
            <a:endParaRPr lang="en-US" dirty="0"/>
          </a:p>
          <a:p>
            <a:r>
              <a:rPr lang="en-US" dirty="0"/>
              <a:t>•Months: Jan to June</a:t>
            </a:r>
            <a:endParaRPr lang="en-US"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9873" y="578734"/>
            <a:ext cx="7950984" cy="636608"/>
          </a:xfrm>
        </p:spPr>
        <p:txBody>
          <a:bodyPr>
            <a:normAutofit/>
          </a:bodyPr>
          <a:lstStyle/>
          <a:p>
            <a:pPr algn="l"/>
            <a:r>
              <a:rPr lang="en-US" dirty="0"/>
              <a:t>Break even</a:t>
            </a:r>
            <a:endParaRPr lang="en-US" dirty="0"/>
          </a:p>
        </p:txBody>
      </p:sp>
      <p:sp>
        <p:nvSpPr>
          <p:cNvPr id="3" name="Content Placeholder 2"/>
          <p:cNvSpPr>
            <a:spLocks noGrp="1"/>
          </p:cNvSpPr>
          <p:nvPr>
            <p:ph sz="half" idx="1"/>
          </p:nvPr>
        </p:nvSpPr>
        <p:spPr>
          <a:xfrm>
            <a:off x="2605374" y="1134319"/>
            <a:ext cx="3891960" cy="4915625"/>
          </a:xfrm>
        </p:spPr>
        <p:txBody>
          <a:bodyPr>
            <a:noAutofit/>
          </a:bodyPr>
          <a:lstStyle/>
          <a:p>
            <a:r>
              <a:rPr lang="en-US" sz="1600" dirty="0"/>
              <a:t>Fixed Costs increase from £9000</a:t>
            </a:r>
            <a:endParaRPr lang="en-US" sz="1600" dirty="0"/>
          </a:p>
          <a:p>
            <a:r>
              <a:rPr lang="en-US" sz="1600" dirty="0"/>
              <a:t>Variable Costs increase with properties</a:t>
            </a:r>
            <a:endParaRPr lang="en-US" sz="1600" dirty="0"/>
          </a:p>
          <a:p>
            <a:r>
              <a:rPr lang="en-US" sz="1600" dirty="0"/>
              <a:t>Total Costs and Revenue grow steadily</a:t>
            </a:r>
            <a:endParaRPr lang="en-US" sz="1600" dirty="0"/>
          </a:p>
          <a:p>
            <a:r>
              <a:rPr lang="en-US" sz="1600" dirty="0"/>
              <a:t>Profit Analysis</a:t>
            </a:r>
            <a:endParaRPr lang="en-US" sz="1600" dirty="0"/>
          </a:p>
          <a:p>
            <a:r>
              <a:rPr lang="en-US" sz="1600" dirty="0"/>
              <a:t>•Jan: £1000</a:t>
            </a:r>
            <a:endParaRPr lang="en-US" sz="1600" dirty="0"/>
          </a:p>
          <a:p>
            <a:r>
              <a:rPr lang="en-US" sz="1600" dirty="0"/>
              <a:t>•Feb: £6000</a:t>
            </a:r>
            <a:endParaRPr lang="en-US" sz="1600" dirty="0"/>
          </a:p>
          <a:p>
            <a:r>
              <a:rPr lang="en-US" sz="1600" dirty="0"/>
              <a:t>•Mar: £11000</a:t>
            </a:r>
            <a:endParaRPr lang="en-US" sz="1600" dirty="0"/>
          </a:p>
          <a:p>
            <a:r>
              <a:rPr lang="en-US" sz="1600" dirty="0"/>
              <a:t>•Apr: £16000</a:t>
            </a:r>
            <a:endParaRPr lang="en-US" sz="1600" dirty="0"/>
          </a:p>
          <a:p>
            <a:r>
              <a:rPr lang="en-US" sz="1600" dirty="0"/>
              <a:t>•May: £21000</a:t>
            </a:r>
            <a:endParaRPr lang="en-US" sz="1600" dirty="0"/>
          </a:p>
          <a:p>
            <a:r>
              <a:rPr lang="en-US" sz="1600" dirty="0"/>
              <a:t>•Jun: £26000</a:t>
            </a:r>
            <a:endParaRPr lang="en-US" sz="1600" dirty="0"/>
          </a:p>
          <a:p>
            <a:endParaRPr lang="en-US" sz="1600" dirty="0"/>
          </a:p>
        </p:txBody>
      </p:sp>
      <p:sp>
        <p:nvSpPr>
          <p:cNvPr id="4" name="Content Placeholder 3"/>
          <p:cNvSpPr>
            <a:spLocks noGrp="1"/>
          </p:cNvSpPr>
          <p:nvPr>
            <p:ph sz="half" idx="2"/>
          </p:nvPr>
        </p:nvSpPr>
        <p:spPr>
          <a:xfrm>
            <a:off x="6666636" y="1215342"/>
            <a:ext cx="3894222" cy="4834601"/>
          </a:xfrm>
        </p:spPr>
        <p:txBody>
          <a:bodyPr>
            <a:normAutofit lnSpcReduction="10000"/>
          </a:bodyPr>
          <a:lstStyle/>
          <a:p>
            <a:r>
              <a:rPr lang="en-US" dirty="0"/>
              <a:t>Profit increases every month</a:t>
            </a:r>
            <a:endParaRPr lang="en-US" dirty="0"/>
          </a:p>
          <a:p>
            <a:pPr marL="0" indent="0">
              <a:buNone/>
            </a:pPr>
            <a:endParaRPr lang="en-US" dirty="0"/>
          </a:p>
          <a:p>
            <a:r>
              <a:rPr lang="en-US" dirty="0"/>
              <a:t>Monthly Example - April</a:t>
            </a:r>
            <a:endParaRPr lang="en-US" dirty="0"/>
          </a:p>
          <a:p>
            <a:r>
              <a:rPr lang="en-US" dirty="0"/>
              <a:t>•5 Properties</a:t>
            </a:r>
            <a:endParaRPr lang="en-US" dirty="0"/>
          </a:p>
          <a:p>
            <a:r>
              <a:rPr lang="en-US" dirty="0"/>
              <a:t>•Revenue = 5 × £8000 = £40000</a:t>
            </a:r>
            <a:endParaRPr lang="en-US" dirty="0"/>
          </a:p>
          <a:p>
            <a:r>
              <a:rPr lang="en-US" dirty="0"/>
              <a:t>•Costs = £24000</a:t>
            </a:r>
            <a:endParaRPr lang="en-US" dirty="0"/>
          </a:p>
          <a:p>
            <a:r>
              <a:rPr lang="en-US" dirty="0"/>
              <a:t>•Profit = £16000</a:t>
            </a:r>
            <a:endParaRPr lang="en-US" dirty="0"/>
          </a:p>
          <a:p>
            <a:r>
              <a:rPr lang="en-US" dirty="0"/>
              <a:t>Monthly Example – May </a:t>
            </a:r>
            <a:endParaRPr lang="en-US" dirty="0"/>
          </a:p>
          <a:p>
            <a:endParaRPr lang="en-US" sz="4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9873" y="805817"/>
            <a:ext cx="7950984" cy="583145"/>
          </a:xfrm>
        </p:spPr>
        <p:txBody>
          <a:bodyPr/>
          <a:lstStyle/>
          <a:p>
            <a:pPr algn="l"/>
            <a:r>
              <a:rPr lang="en-US" dirty="0"/>
              <a:t>Cash flow</a:t>
            </a:r>
            <a:endParaRPr lang="en-US" dirty="0"/>
          </a:p>
        </p:txBody>
      </p:sp>
      <p:sp>
        <p:nvSpPr>
          <p:cNvPr id="3" name="Content Placeholder 2"/>
          <p:cNvSpPr>
            <a:spLocks noGrp="1"/>
          </p:cNvSpPr>
          <p:nvPr>
            <p:ph sz="half" idx="1"/>
          </p:nvPr>
        </p:nvSpPr>
        <p:spPr>
          <a:xfrm>
            <a:off x="2605374" y="1388962"/>
            <a:ext cx="3891960" cy="4660982"/>
          </a:xfrm>
        </p:spPr>
        <p:txBody>
          <a:bodyPr>
            <a:normAutofit/>
          </a:bodyPr>
          <a:lstStyle/>
          <a:p>
            <a:r>
              <a:rPr lang="en-US" dirty="0"/>
              <a:t>(MONEY IN)  £8000: Property Sales, Rental income, deposit</a:t>
            </a:r>
            <a:endParaRPr lang="en-US" dirty="0"/>
          </a:p>
          <a:p>
            <a:r>
              <a:rPr lang="en-US" dirty="0"/>
              <a:t>(Money Out) ⁠Fixed cost £9000/month, variable cost £3000/month</a:t>
            </a:r>
            <a:endParaRPr lang="en-US" dirty="0"/>
          </a:p>
          <a:p>
            <a:r>
              <a:rPr lang="en-US" dirty="0"/>
              <a:t>Income Per Property = £8000</a:t>
            </a:r>
            <a:endParaRPr lang="en-US" dirty="0"/>
          </a:p>
          <a:p>
            <a:r>
              <a:rPr lang="en-US" dirty="0"/>
              <a:t>Based on (2 Properties for month)</a:t>
            </a:r>
            <a:endParaRPr lang="en-US" dirty="0"/>
          </a:p>
          <a:p>
            <a:endParaRPr lang="en-US" dirty="0"/>
          </a:p>
        </p:txBody>
      </p:sp>
      <p:sp>
        <p:nvSpPr>
          <p:cNvPr id="4" name="Content Placeholder 3"/>
          <p:cNvSpPr>
            <a:spLocks noGrp="1"/>
          </p:cNvSpPr>
          <p:nvPr>
            <p:ph sz="half" idx="2"/>
          </p:nvPr>
        </p:nvSpPr>
        <p:spPr>
          <a:xfrm>
            <a:off x="6666636" y="1388962"/>
            <a:ext cx="3894222" cy="4660982"/>
          </a:xfrm>
        </p:spPr>
        <p:txBody>
          <a:bodyPr>
            <a:normAutofit/>
          </a:bodyPr>
          <a:lstStyle/>
          <a:p>
            <a:pPr marL="0" indent="0">
              <a:buNone/>
            </a:pPr>
            <a:r>
              <a:rPr lang="en-US" sz="1600" dirty="0"/>
              <a:t>6 Months Cash flow, January (2 properties)</a:t>
            </a:r>
            <a:endParaRPr lang="en-US" sz="1600" dirty="0"/>
          </a:p>
          <a:p>
            <a:pPr marL="0" indent="0">
              <a:buNone/>
            </a:pPr>
            <a:r>
              <a:rPr lang="en-US" sz="1600" dirty="0"/>
              <a:t>Income = 2Properties Properties x £8000 = £16000</a:t>
            </a:r>
            <a:endParaRPr lang="en-US" sz="1600" dirty="0"/>
          </a:p>
          <a:p>
            <a:pPr marL="0" indent="0">
              <a:buNone/>
            </a:pPr>
            <a:r>
              <a:rPr lang="en-US" sz="1600" dirty="0"/>
              <a:t>Expenditure: £ 9000</a:t>
            </a:r>
            <a:endParaRPr lang="en-US" sz="1600" dirty="0"/>
          </a:p>
          <a:p>
            <a:pPr marL="0" indent="0">
              <a:buNone/>
            </a:pPr>
            <a:r>
              <a:rPr lang="en-US" sz="1600" dirty="0"/>
              <a:t>Fixed costs: £6000</a:t>
            </a:r>
            <a:endParaRPr lang="en-US" sz="1600" dirty="0"/>
          </a:p>
          <a:p>
            <a:r>
              <a:rPr lang="en-US" sz="1600" dirty="0"/>
              <a:t>Total : £15000 </a:t>
            </a:r>
            <a:endParaRPr lang="en-US" sz="1600" dirty="0"/>
          </a:p>
          <a:p>
            <a:pPr marL="0" indent="0">
              <a:buNone/>
            </a:pPr>
            <a:r>
              <a:rPr lang="en-US" sz="1600" dirty="0"/>
              <a:t>Variable Costs = 2x£3000</a:t>
            </a:r>
            <a:endParaRPr lang="en-US" sz="1600" dirty="0"/>
          </a:p>
          <a:p>
            <a:pPr marL="0" indent="0">
              <a:buNone/>
            </a:pPr>
            <a:r>
              <a:rPr lang="en-US" sz="1600" dirty="0"/>
              <a:t>Net cash flow = £ 16000-£15000=£1000</a:t>
            </a:r>
            <a:endParaRPr lang="en-US" sz="1600" dirty="0"/>
          </a:p>
          <a:p>
            <a:pPr marL="0" indent="0">
              <a:buNone/>
            </a:pPr>
            <a:endParaRPr lang="en-US" dirty="0"/>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9873" y="805818"/>
            <a:ext cx="7950984" cy="467398"/>
          </a:xfrm>
        </p:spPr>
        <p:txBody>
          <a:bodyPr>
            <a:normAutofit fontScale="90000"/>
          </a:bodyPr>
          <a:lstStyle/>
          <a:p>
            <a:pPr algn="l"/>
            <a:r>
              <a:rPr lang="en-US" dirty="0"/>
              <a:t>Cash Flow</a:t>
            </a:r>
            <a:endParaRPr lang="en-US" dirty="0"/>
          </a:p>
        </p:txBody>
      </p:sp>
      <p:sp>
        <p:nvSpPr>
          <p:cNvPr id="3" name="Content Placeholder 2"/>
          <p:cNvSpPr>
            <a:spLocks noGrp="1"/>
          </p:cNvSpPr>
          <p:nvPr>
            <p:ph sz="half" idx="1"/>
          </p:nvPr>
        </p:nvSpPr>
        <p:spPr/>
        <p:txBody>
          <a:bodyPr/>
          <a:lstStyle/>
          <a:p>
            <a:pPr marL="0" indent="0">
              <a:buNone/>
            </a:pPr>
            <a:r>
              <a:rPr lang="en-US" dirty="0"/>
              <a:t>February 3 properties</a:t>
            </a:r>
            <a:endParaRPr lang="en-US" dirty="0"/>
          </a:p>
          <a:p>
            <a:pPr marL="0" indent="0">
              <a:buNone/>
            </a:pPr>
            <a:r>
              <a:rPr lang="en-US" dirty="0"/>
              <a:t>3 x £8000 = £24000 (income)</a:t>
            </a:r>
            <a:endParaRPr lang="en-US" dirty="0"/>
          </a:p>
          <a:p>
            <a:pPr marL="0" indent="0">
              <a:buNone/>
            </a:pPr>
            <a:r>
              <a:rPr lang="en-US" dirty="0"/>
              <a:t>3x£3000+£9000= - 18000(expenses)</a:t>
            </a:r>
            <a:endParaRPr lang="en-US" dirty="0"/>
          </a:p>
          <a:p>
            <a:pPr marL="0" indent="0">
              <a:buNone/>
            </a:pPr>
            <a:r>
              <a:rPr lang="en-US" dirty="0"/>
              <a:t>Total £ 6000</a:t>
            </a:r>
            <a:endParaRPr lang="en-US" dirty="0"/>
          </a:p>
        </p:txBody>
      </p:sp>
      <p:sp>
        <p:nvSpPr>
          <p:cNvPr id="4" name="Content Placeholder 3"/>
          <p:cNvSpPr>
            <a:spLocks noGrp="1"/>
          </p:cNvSpPr>
          <p:nvPr>
            <p:ph sz="half" idx="2"/>
          </p:nvPr>
        </p:nvSpPr>
        <p:spPr/>
        <p:txBody>
          <a:bodyPr/>
          <a:lstStyle/>
          <a:p>
            <a:pPr marL="0" indent="0">
              <a:buNone/>
            </a:pPr>
            <a:r>
              <a:rPr lang="en-US" dirty="0"/>
              <a:t>March 4 properties</a:t>
            </a:r>
            <a:endParaRPr lang="en-US" dirty="0"/>
          </a:p>
          <a:p>
            <a:pPr marL="0" indent="0">
              <a:buNone/>
            </a:pPr>
            <a:r>
              <a:rPr lang="en-US" dirty="0"/>
              <a:t>4x £8000=32000</a:t>
            </a:r>
            <a:endParaRPr lang="en-US" dirty="0"/>
          </a:p>
          <a:p>
            <a:pPr marL="0" indent="0">
              <a:buNone/>
            </a:pPr>
            <a:r>
              <a:rPr lang="en-US" dirty="0"/>
              <a:t>4x£3000+£9000=£21000</a:t>
            </a:r>
            <a:endParaRPr lang="en-US" dirty="0"/>
          </a:p>
          <a:p>
            <a:pPr marL="0" indent="0">
              <a:buNone/>
            </a:pPr>
            <a:r>
              <a:rPr lang="en-US" dirty="0"/>
              <a:t>Total £11000</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p:cNvPicPr>
            <a:picLocks noGrp="1" noRot="1" noChangeAspect="1" noMove="1" noResize="1" noEditPoints="1" noAdjustHandles="1" noChangeArrowheads="1" noChangeShapeType="1" noCrop="1"/>
          </p:cNvPicPr>
          <p:nvPr/>
        </p:nvPicPr>
        <p:blipFill>
          <a:blip r:embed="rId1">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p:cNvSpPr>
            <a:spLocks noGrp="1" noRot="1" noChangeAspect="1" noMove="1" noResize="1" noEditPoints="1" noAdjustHandles="1" noChangeArrowheads="1" noChangeShapeType="1" noTextEdit="1"/>
          </p:cNvSpPr>
          <p:nvPr/>
        </p:nvSpPr>
        <p:spPr>
          <a:xfrm>
            <a:off x="0" y="0"/>
            <a:ext cx="462290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337191" y="1064365"/>
            <a:ext cx="2856582" cy="3313671"/>
          </a:xfrm>
        </p:spPr>
        <p:txBody>
          <a:bodyPr>
            <a:normAutofit/>
          </a:bodyPr>
          <a:lstStyle/>
          <a:p>
            <a:pPr algn="l"/>
            <a:r>
              <a:rPr lang="en-US">
                <a:solidFill>
                  <a:schemeClr val="bg1"/>
                </a:solidFill>
              </a:rPr>
              <a:t>Goals &amp; Growth</a:t>
            </a:r>
            <a:endParaRPr lang="en-US">
              <a:solidFill>
                <a:schemeClr val="bg1"/>
              </a:solidFill>
            </a:endParaRPr>
          </a:p>
        </p:txBody>
      </p:sp>
      <p:sp>
        <p:nvSpPr>
          <p:cNvPr id="18" name="Rectangle 17"/>
          <p:cNvSpPr>
            <a:spLocks noGrp="1" noRot="1" noChangeAspect="1" noMove="1" noResize="1" noEditPoints="1" noAdjustHandles="1" noChangeArrowheads="1" noChangeShapeType="1" noTextEdit="1"/>
          </p:cNvSpPr>
          <p:nvPr/>
        </p:nvSpPr>
        <p:spPr>
          <a:xfrm>
            <a:off x="4620769"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7" name="Content Placeholder 2"/>
          <p:cNvGraphicFramePr/>
          <p:nvPr/>
        </p:nvGraphicFramePr>
        <p:xfrm>
          <a:off x="5507181" y="897534"/>
          <a:ext cx="5945303" cy="5578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611808" y="808056"/>
            <a:ext cx="7958331" cy="1077229"/>
          </a:xfrm>
        </p:spPr>
        <p:txBody>
          <a:bodyPr>
            <a:normAutofit/>
          </a:bodyPr>
          <a:lstStyle/>
          <a:p>
            <a:pPr algn="l"/>
            <a:r>
              <a:rPr lang="en-US"/>
              <a:t>Conclusion</a:t>
            </a:r>
            <a:endParaRPr lang="en-US"/>
          </a:p>
        </p:txBody>
      </p:sp>
      <p:graphicFrame>
        <p:nvGraphicFramePr>
          <p:cNvPr id="5" name="Content Placeholder 2"/>
          <p:cNvGraphicFramePr>
            <a:graphicFrameLocks noGrp="1"/>
          </p:cNvGraphicFramePr>
          <p:nvPr>
            <p:ph idx="1"/>
          </p:nvPr>
        </p:nvGraphicFramePr>
        <p:xfrm>
          <a:off x="1621861" y="1465943"/>
          <a:ext cx="8480082" cy="375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1621861" y="5392057"/>
            <a:ext cx="8279027" cy="657887"/>
          </a:xfrm>
          <a:prstGeom prst="rect">
            <a:avLst/>
          </a:prstGeom>
          <a:noFill/>
        </p:spPr>
        <p:txBody>
          <a:bodyPr wrap="square" rtlCol="0">
            <a:spAutoFit/>
          </a:bodyPr>
          <a:lstStyle/>
          <a:p>
            <a:r>
              <a:rPr lang="en-US" dirty="0"/>
              <a:t>This business has strong potential to succeed in the UK property market.</a:t>
            </a:r>
            <a:endParaRPr lang="en-US" dirty="0"/>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p:cNvPicPr>
            <a:picLocks noGrp="1" noRot="1" noChangeAspect="1" noMove="1" noResize="1" noEditPoints="1" noAdjustHandles="1" noChangeArrowheads="1" noChangeShapeType="1" noCrop="1"/>
          </p:cNvPicPr>
          <p:nvPr/>
        </p:nvPicPr>
        <p:blipFill>
          <a:blip r:embed="rId1">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 name="Picture 9"/>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2" name="Rectangle 11"/>
          <p:cNvSpPr>
            <a:spLocks noGrp="1" noRot="1" noChangeAspect="1" noMove="1" noResize="1" noEditPoints="1" noAdjustHandles="1" noChangeArrowheads="1" noChangeShapeType="1" noTextEdit="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p:cNvSpPr>
            <a:spLocks noGrp="1" noRot="1" noChangeAspect="1" noMove="1" noResize="1" noEditPoints="1" noAdjustHandles="1" noChangeArrowheads="1" noChangeShapeType="1" noTextEdit="1"/>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6" name="Rectangle 15"/>
          <p:cNvSpPr>
            <a:spLocks noGrp="1" noRot="1" noChangeAspect="1" noMove="1" noResize="1" noEditPoints="1" noAdjustHandles="1" noChangeArrowheads="1" noChangeShapeType="1" noTextEdit="1"/>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a:spLocks noGrp="1" noRot="1" noChangeAspect="1" noMove="1" noResize="1" noEditPoints="1" noAdjustHandles="1" noChangeArrowheads="1" noChangeShapeType="1" noTextEdit="1"/>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TextBox 19"/>
          <p:cNvSpPr txBox="1">
            <a:spLocks noGrp="1" noRot="1" noChangeAspect="1" noMove="1" noResize="1" noEditPoints="1" noAdjustHandles="1" noChangeArrowheads="1" noChangeShapeType="1" noTextEdit="1"/>
          </p:cNvSpPr>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2" name="Rectangle 21"/>
          <p:cNvSpPr>
            <a:spLocks noGrp="1" noRot="1" noChangeAspect="1" noMove="1" noResize="1" noEditPoints="1" noAdjustHandles="1" noChangeArrowheads="1" noChangeShapeType="1" noTextEdit="1"/>
          </p:cNvSpPr>
          <p:nvPr/>
        </p:nvSpPr>
        <p:spPr>
          <a:xfrm>
            <a:off x="0" y="0"/>
            <a:ext cx="1218986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p:cNvPicPr>
            <a:picLocks noGrp="1" noRot="1" noChangeAspect="1" noMove="1" noResize="1" noEditPoints="1" noAdjustHandles="1" noChangeArrowheads="1" noChangeShapeType="1" noCrop="1"/>
          </p:cNvPicPr>
          <p:nvPr/>
        </p:nvPicPr>
        <p:blipFill>
          <a:blip r:embed="rId1">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 name="Picture 3" descr="Aerial view of a highway near the ocean"/>
          <p:cNvPicPr>
            <a:picLocks noChangeAspect="1"/>
          </p:cNvPicPr>
          <p:nvPr/>
        </p:nvPicPr>
        <p:blipFill>
          <a:blip r:embed="rId3">
            <a:alphaModFix amt="35000"/>
          </a:blip>
          <a:srcRect t="11832" r="-1" b="13165"/>
          <a:stretch>
            <a:fillRect/>
          </a:stretch>
        </p:blipFill>
        <p:spPr>
          <a:xfrm>
            <a:off x="19965" y="-2"/>
            <a:ext cx="12191695" cy="6858000"/>
          </a:xfrm>
          <a:prstGeom prst="rect">
            <a:avLst/>
          </a:prstGeom>
        </p:spPr>
      </p:pic>
      <p:pic>
        <p:nvPicPr>
          <p:cNvPr id="26" name="Picture 25"/>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 name="Title 1"/>
          <p:cNvSpPr>
            <a:spLocks noGrp="1"/>
          </p:cNvSpPr>
          <p:nvPr>
            <p:ph type="title"/>
          </p:nvPr>
        </p:nvSpPr>
        <p:spPr>
          <a:xfrm>
            <a:off x="2292054" y="3428998"/>
            <a:ext cx="5816024" cy="2623459"/>
          </a:xfrm>
        </p:spPr>
        <p:txBody>
          <a:bodyPr vert="horz" lIns="91440" tIns="45720" rIns="91440" bIns="45720" rtlCol="0" anchor="t">
            <a:normAutofit/>
          </a:bodyPr>
          <a:lstStyle/>
          <a:p>
            <a:r>
              <a:rPr lang="en-US" sz="6600"/>
              <a:t>Thank You</a:t>
            </a:r>
            <a:endParaRPr lang="en-US" sz="6600"/>
          </a:p>
        </p:txBody>
      </p:sp>
      <p:sp>
        <p:nvSpPr>
          <p:cNvPr id="28" name="Rectangle 27"/>
          <p:cNvSpPr>
            <a:spLocks noGrp="1" noRot="1" noChangeAspect="1" noMove="1" noResize="1" noEditPoints="1" noAdjustHandles="1" noChangeArrowheads="1" noChangeShapeType="1" noTextEdit="1"/>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a:spLocks noGrp="1" noRot="1" noChangeAspect="1" noMove="1" noResize="1" noEditPoints="1" noAdjustHandles="1" noChangeArrowheads="1" noChangeShapeType="1" noTextEdit="1"/>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fillRect/>
          </a:stretch>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TotalTime>0</TotalTime>
  <Words>3709</Words>
  <Application>WPS Presentation</Application>
  <PresentationFormat>Widescreen</PresentationFormat>
  <Paragraphs>220</Paragraphs>
  <Slides>19</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19</vt:i4>
      </vt:variant>
    </vt:vector>
  </HeadingPairs>
  <TitlesOfParts>
    <vt:vector size="29" baseType="lpstr">
      <vt:lpstr>Arial</vt:lpstr>
      <vt:lpstr>SimSun</vt:lpstr>
      <vt:lpstr>Wingdings</vt:lpstr>
      <vt:lpstr>Wingdings 3</vt:lpstr>
      <vt:lpstr>MS Shell Dlg 2</vt:lpstr>
      <vt:lpstr>Tahoma</vt:lpstr>
      <vt:lpstr>Microsoft YaHei</vt:lpstr>
      <vt:lpstr>Arial Unicode MS</vt:lpstr>
      <vt:lpstr>Calibri</vt:lpstr>
      <vt:lpstr>Madison</vt:lpstr>
      <vt:lpstr>Alhaji Dumbuya Homes Property Ltd </vt:lpstr>
      <vt:lpstr>Contents</vt:lpstr>
      <vt:lpstr>Business Idea </vt:lpstr>
      <vt:lpstr>What Makes Us Different </vt:lpstr>
      <vt:lpstr>Target Customers</vt:lpstr>
      <vt:lpstr>PESTEL Analysis </vt:lpstr>
      <vt:lpstr>Marketing Strategy (STP) </vt:lpstr>
      <vt:lpstr>Marketing Mix (4Ps) </vt:lpstr>
      <vt:lpstr>Operations &amp; Management </vt:lpstr>
      <vt:lpstr>Financial Overview </vt:lpstr>
      <vt:lpstr>Start up costs.           Operating costs montly</vt:lpstr>
      <vt:lpstr>FIXED COST MONTHLY         VARIABLE COST MONTHLY   ITEMS              AMOUNTS      ITEMS                AMOUNTS RENT               2000                MAINTENANCE     800 INSURANCE    500                  LEGAL FEES         700 SALARIES        6000                MARKETING         500 UTILTIES          500                  COMMISSION      1000     TOTAL                9000               TOTAL                  3000</vt:lpstr>
      <vt:lpstr>Break even</vt:lpstr>
      <vt:lpstr>Break even</vt:lpstr>
      <vt:lpstr>Cash flow</vt:lpstr>
      <vt:lpstr>Cash Flow</vt:lpstr>
      <vt:lpstr>Goals &amp; Growth</vt:lpstr>
      <vt:lpstr>Conclusion</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 Gandhiv Reddy Vuyyuru</dc:creator>
  <cp:lastModifiedBy>dalha</cp:lastModifiedBy>
  <cp:revision>10</cp:revision>
  <dcterms:created xsi:type="dcterms:W3CDTF">2026-04-12T00:31:00Z</dcterms:created>
  <dcterms:modified xsi:type="dcterms:W3CDTF">2026-04-19T17:39:15Z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1033-12.1.0.25242</vt:lpwstr>
  </property>
  <property fmtid="{D5CDD505-2E9C-101B-9397-08002B2CF9AE}" pid="3" name="ICV">
    <vt:lpwstr>D8677620FE754AE99FB66A193821A7E4_13</vt:lpwstr>
  </property>
</Properties>
</file>