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40"/>
  </p:notesMasterIdLst>
  <p:handoutMasterIdLst>
    <p:handoutMasterId r:id="rId41"/>
  </p:handoutMasterIdLst>
  <p:sldIdLst>
    <p:sldId id="270" r:id="rId3"/>
    <p:sldId id="291" r:id="rId4"/>
    <p:sldId id="322" r:id="rId5"/>
    <p:sldId id="320" r:id="rId6"/>
    <p:sldId id="300" r:id="rId7"/>
    <p:sldId id="293" r:id="rId8"/>
    <p:sldId id="323" r:id="rId9"/>
    <p:sldId id="325" r:id="rId10"/>
    <p:sldId id="296" r:id="rId11"/>
    <p:sldId id="297" r:id="rId12"/>
    <p:sldId id="298" r:id="rId13"/>
    <p:sldId id="269" r:id="rId14"/>
    <p:sldId id="299" r:id="rId15"/>
    <p:sldId id="292" r:id="rId16"/>
    <p:sldId id="271" r:id="rId17"/>
    <p:sldId id="324" r:id="rId18"/>
    <p:sldId id="304" r:id="rId19"/>
    <p:sldId id="327" r:id="rId20"/>
    <p:sldId id="328" r:id="rId21"/>
    <p:sldId id="310" r:id="rId22"/>
    <p:sldId id="308" r:id="rId23"/>
    <p:sldId id="311" r:id="rId24"/>
    <p:sldId id="329" r:id="rId25"/>
    <p:sldId id="275" r:id="rId26"/>
    <p:sldId id="313" r:id="rId27"/>
    <p:sldId id="272" r:id="rId28"/>
    <p:sldId id="331" r:id="rId29"/>
    <p:sldId id="273" r:id="rId30"/>
    <p:sldId id="332" r:id="rId31"/>
    <p:sldId id="319" r:id="rId32"/>
    <p:sldId id="340" r:id="rId33"/>
    <p:sldId id="333" r:id="rId34"/>
    <p:sldId id="339" r:id="rId35"/>
    <p:sldId id="335" r:id="rId36"/>
    <p:sldId id="336" r:id="rId37"/>
    <p:sldId id="317" r:id="rId38"/>
    <p:sldId id="337" r:id="rId39"/>
  </p:sldIdLst>
  <p:sldSz cx="12192000" cy="6858000"/>
  <p:notesSz cx="6858000" cy="9144000"/>
  <p:custDataLst>
    <p:tags r:id="rId42"/>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14144C-B5C6-D348-8C46-45D0F0502DE8}" v="3" dt="2025-10-10T11:23:33.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686" autoAdjust="0"/>
    <p:restoredTop sz="88926" autoAdjust="0"/>
  </p:normalViewPr>
  <p:slideViewPr>
    <p:cSldViewPr snapToGrid="0" snapToObjects="1">
      <p:cViewPr varScale="1">
        <p:scale>
          <a:sx n="92" d="100"/>
          <a:sy n="92" d="100"/>
        </p:scale>
        <p:origin x="320" y="1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gs" Target="tags/tag1.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10/10/25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10/10/25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4.1</a:t>
            </a:r>
            <a:r>
              <a:rPr lang="en-US" sz="1800" i="1"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 energy that humans need is obtained by consuming animal and plant food sources. Plants obtain their energy from sunlight.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495708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4.2 Bomb calorimeter.</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7</a:t>
            </a:fld>
            <a:endParaRPr lang="en-US" altLang="en-US" dirty="0"/>
          </a:p>
        </p:txBody>
      </p:sp>
    </p:spTree>
    <p:extLst>
      <p:ext uri="{BB962C8B-B14F-4D97-AF65-F5344CB8AC3E}">
        <p14:creationId xmlns:p14="http://schemas.microsoft.com/office/powerpoint/2010/main" val="2617658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4.3 The energy density of different foods. Not surprisingly, those that are high in fat have the highest energy density and those with a high water and fiber content have the lowest energy density.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426032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12</a:t>
            </a:fld>
            <a:endParaRPr lang="en-US" altLang="en-US" dirty="0">
              <a:latin typeface="Calibri" panose="020F0502020204030204" pitchFamily="34" charset="0"/>
            </a:endParaRPr>
          </a:p>
        </p:txBody>
      </p:sp>
    </p:spTree>
    <p:extLst>
      <p:ext uri="{BB962C8B-B14F-4D97-AF65-F5344CB8AC3E}">
        <p14:creationId xmlns:p14="http://schemas.microsoft.com/office/powerpoint/2010/main" val="1960781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4.4 Direct calorimetry chamber.</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16</a:t>
            </a:fld>
            <a:endParaRPr lang="en-US" altLang="en-US" dirty="0"/>
          </a:p>
        </p:txBody>
      </p:sp>
    </p:spTree>
    <p:extLst>
      <p:ext uri="{BB962C8B-B14F-4D97-AF65-F5344CB8AC3E}">
        <p14:creationId xmlns:p14="http://schemas.microsoft.com/office/powerpoint/2010/main" val="3259212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4.6 A respiration chamber.</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4202600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4.8 Automated breath-by-breath system.</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 Asker Jeukendrup</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19</a:t>
            </a:fld>
            <a:endParaRPr lang="en-US" altLang="en-US" dirty="0"/>
          </a:p>
        </p:txBody>
      </p:sp>
    </p:spTree>
    <p:extLst>
      <p:ext uri="{BB962C8B-B14F-4D97-AF65-F5344CB8AC3E}">
        <p14:creationId xmlns:p14="http://schemas.microsoft.com/office/powerpoint/2010/main" val="2490290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4.9 Doubly labeled water technique. Excretion of </a:t>
            </a:r>
            <a:r>
              <a:rPr lang="en-US" sz="1800" baseline="30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H and </a:t>
            </a:r>
            <a:r>
              <a:rPr lang="en-US" sz="1800" baseline="30000" dirty="0">
                <a:solidFill>
                  <a:srgbClr val="000000"/>
                </a:solidFill>
                <a:effectLst/>
                <a:latin typeface="Times New Roman" panose="02020603050405020304" pitchFamily="18" charset="0"/>
                <a:ea typeface="Times New Roman" panose="02020603050405020304" pitchFamily="18" charset="0"/>
              </a:rPr>
              <a:t>18</a:t>
            </a:r>
            <a:r>
              <a:rPr lang="en-US" sz="1800" dirty="0">
                <a:solidFill>
                  <a:srgbClr val="000000"/>
                </a:solidFill>
                <a:effectLst/>
                <a:latin typeface="Times New Roman" panose="02020603050405020304" pitchFamily="18" charset="0"/>
                <a:ea typeface="Times New Roman" panose="02020603050405020304" pitchFamily="18" charset="0"/>
              </a:rPr>
              <a:t>O occurs at different rates. The more rapid the drop in </a:t>
            </a:r>
            <a:r>
              <a:rPr lang="en-US" sz="1800" baseline="30000" dirty="0">
                <a:solidFill>
                  <a:srgbClr val="000000"/>
                </a:solidFill>
                <a:effectLst/>
                <a:latin typeface="Times New Roman" panose="02020603050405020304" pitchFamily="18" charset="0"/>
                <a:ea typeface="Times New Roman" panose="02020603050405020304" pitchFamily="18" charset="0"/>
              </a:rPr>
              <a:t>18</a:t>
            </a:r>
            <a:r>
              <a:rPr lang="en-US" sz="1800" dirty="0">
                <a:solidFill>
                  <a:srgbClr val="000000"/>
                </a:solidFill>
                <a:effectLst/>
                <a:latin typeface="Times New Roman" panose="02020603050405020304" pitchFamily="18" charset="0"/>
                <a:ea typeface="Times New Roman" panose="02020603050405020304" pitchFamily="18" charset="0"/>
              </a:rPr>
              <a:t>O relative to the drop in </a:t>
            </a:r>
            <a:r>
              <a:rPr lang="en-US" sz="1800" baseline="30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H, the higher the energy expenditure is.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23</a:t>
            </a:fld>
            <a:endParaRPr lang="en-US" altLang="en-US" dirty="0"/>
          </a:p>
        </p:txBody>
      </p:sp>
    </p:spTree>
    <p:extLst>
      <p:ext uri="{BB962C8B-B14F-4D97-AF65-F5344CB8AC3E}">
        <p14:creationId xmlns:p14="http://schemas.microsoft.com/office/powerpoint/2010/main" val="2479104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4.11 Energy expenditure and the relative contribution of its various components in a sedentary person (energy expenditure 8 MJ/day[1,912 kcal/day]) and in an athlete involved in heavy training (energy expenditure 20 MJ/day [4,780 kcal/day]).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Based on Saris et al. (1989).</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27</a:t>
            </a:fld>
            <a:endParaRPr lang="en-US" altLang="en-US" dirty="0"/>
          </a:p>
        </p:txBody>
      </p:sp>
    </p:spTree>
    <p:extLst>
      <p:ext uri="{BB962C8B-B14F-4D97-AF65-F5344CB8AC3E}">
        <p14:creationId xmlns:p14="http://schemas.microsoft.com/office/powerpoint/2010/main" val="206774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4.1 </a:t>
            </a:r>
            <a:r>
              <a:rPr lang="en-US" sz="1800" dirty="0">
                <a:effectLst/>
                <a:latin typeface="Times New Roman" panose="02020603050405020304" pitchFamily="18" charset="0"/>
                <a:ea typeface="Times New Roman" panose="02020603050405020304" pitchFamily="18" charset="0"/>
              </a:rPr>
              <a:t>The concept of energy balance. </a:t>
            </a:r>
            <a:r>
              <a:rPr lang="en-US" sz="1800">
                <a:effectLst/>
                <a:latin typeface="Times New Roman" panose="02020603050405020304" pitchFamily="18" charset="0"/>
                <a:ea typeface="Times New Roman" panose="02020603050405020304" pitchFamily="18" charset="0"/>
              </a:rPr>
              <a:t>DIT = diet-induced </a:t>
            </a:r>
            <a:r>
              <a:rPr lang="en-US" sz="1800" dirty="0">
                <a:effectLst/>
                <a:latin typeface="Times New Roman" panose="02020603050405020304" pitchFamily="18" charset="0"/>
                <a:ea typeface="Times New Roman" panose="02020603050405020304" pitchFamily="18" charset="0"/>
              </a:rPr>
              <a:t>thermogenesis</a:t>
            </a:r>
            <a:r>
              <a:rPr lang="en-US" sz="1800">
                <a:effectLst/>
                <a:latin typeface="Times New Roman" panose="02020603050405020304" pitchFamily="18" charset="0"/>
                <a:ea typeface="Times New Roman" panose="02020603050405020304" pitchFamily="18" charset="0"/>
              </a:rPr>
              <a:t>; RMR = resting </a:t>
            </a:r>
            <a:r>
              <a:rPr lang="en-US" sz="1800" dirty="0">
                <a:effectLst/>
                <a:latin typeface="Times New Roman" panose="02020603050405020304" pitchFamily="18" charset="0"/>
                <a:ea typeface="Times New Roman" panose="02020603050405020304" pitchFamily="18" charset="0"/>
              </a:rPr>
              <a:t>metabolic rate.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29</a:t>
            </a:fld>
            <a:endParaRPr lang="en-US" altLang="en-US" dirty="0"/>
          </a:p>
        </p:txBody>
      </p:sp>
    </p:spTree>
    <p:extLst>
      <p:ext uri="{BB962C8B-B14F-4D97-AF65-F5344CB8AC3E}">
        <p14:creationId xmlns:p14="http://schemas.microsoft.com/office/powerpoint/2010/main" val="1643085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4.12 Energy intakes for female and male elite Dutch athletes in various sports.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van </a:t>
            </a:r>
            <a:r>
              <a:rPr lang="en-US" sz="1800" dirty="0" err="1">
                <a:solidFill>
                  <a:srgbClr val="000000"/>
                </a:solidFill>
                <a:effectLst/>
                <a:latin typeface="Times New Roman" panose="02020603050405020304" pitchFamily="18" charset="0"/>
                <a:ea typeface="Times New Roman" panose="02020603050405020304" pitchFamily="18" charset="0"/>
              </a:rPr>
              <a:t>Erp-Baart</a:t>
            </a:r>
            <a:r>
              <a:rPr lang="en-US" sz="1800" dirty="0">
                <a:solidFill>
                  <a:srgbClr val="000000"/>
                </a:solidFill>
                <a:effectLst/>
                <a:latin typeface="Times New Roman" panose="02020603050405020304" pitchFamily="18" charset="0"/>
                <a:ea typeface="Times New Roman" panose="02020603050405020304" pitchFamily="18" charset="0"/>
              </a:rPr>
              <a:t> et al. (1989a).</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4087806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33</a:t>
            </a:fld>
            <a:endParaRPr lang="en-US" altLang="en-US"/>
          </a:p>
        </p:txBody>
      </p:sp>
    </p:spTree>
    <p:extLst>
      <p:ext uri="{BB962C8B-B14F-4D97-AF65-F5344CB8AC3E}">
        <p14:creationId xmlns:p14="http://schemas.microsoft.com/office/powerpoint/2010/main" val="4125967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4.13 The three classic symptoms of the female athlete triad.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2360351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4.2 Relative energy deficiency in sport (REDs).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35</a:t>
            </a:fld>
            <a:endParaRPr lang="en-US" altLang="en-US" dirty="0"/>
          </a:p>
        </p:txBody>
      </p:sp>
    </p:spTree>
    <p:extLst>
      <p:ext uri="{BB962C8B-B14F-4D97-AF65-F5344CB8AC3E}">
        <p14:creationId xmlns:p14="http://schemas.microsoft.com/office/powerpoint/2010/main" val="4477676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4.14 Energy balance during the Tour de France.</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i="0" dirty="0">
                <a:solidFill>
                  <a:srgbClr val="000000"/>
                </a:solidFill>
                <a:effectLst/>
                <a:latin typeface="Times New Roman" panose="02020603050405020304" pitchFamily="18" charset="0"/>
                <a:ea typeface="Times New Roman" panose="02020603050405020304" pitchFamily="18" charset="0"/>
              </a:rPr>
              <a:t>Reprinted by permission from W.H.M. Saris et al., "Study on Food Intake and Energy Expenditure During Extreme Sustained Exercise: The Tour de France," </a:t>
            </a:r>
            <a:r>
              <a:rPr lang="en-US" sz="1800" i="1" dirty="0">
                <a:solidFill>
                  <a:srgbClr val="000000"/>
                </a:solidFill>
                <a:effectLst/>
                <a:latin typeface="Times New Roman" panose="02020603050405020304" pitchFamily="18" charset="0"/>
                <a:ea typeface="Times New Roman" panose="02020603050405020304" pitchFamily="18" charset="0"/>
              </a:rPr>
              <a:t>International Journal Sports Medicine</a:t>
            </a:r>
            <a:r>
              <a:rPr lang="en-US" sz="1800" i="0" dirty="0">
                <a:solidFill>
                  <a:srgbClr val="000000"/>
                </a:solidFill>
                <a:effectLst/>
                <a:latin typeface="Times New Roman" panose="02020603050405020304" pitchFamily="18" charset="0"/>
                <a:ea typeface="Times New Roman" panose="02020603050405020304" pitchFamily="18" charset="0"/>
              </a:rPr>
              <a:t> 10 (1989) (1 suppl): S26-S31.</a:t>
            </a:r>
            <a:endParaRPr lang="en-US" i="0"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2313051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10/10/25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10/10/25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10/10/25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10/10/25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10/10/25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10/10/25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235269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34087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10453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3788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81664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833444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308147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898965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581782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071363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84078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54771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923412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061993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442362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48006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046448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2582746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10/10/25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55607907"/>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2" name="Picture 615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4" name="Picture 615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6" name="Oval 61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8" name="Picture 615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60" name="Picture 615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2" name="Rectangle 616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48" name="Picture 6147" descr="Light bulb on green grass">
            <a:extLst>
              <a:ext uri="{FF2B5EF4-FFF2-40B4-BE49-F238E27FC236}">
                <a16:creationId xmlns:a16="http://schemas.microsoft.com/office/drawing/2014/main" id="{843F23D9-FB23-AB39-695C-5C3C49FF01F2}"/>
              </a:ext>
            </a:extLst>
          </p:cNvPr>
          <p:cNvPicPr>
            <a:picLocks noChangeAspect="1"/>
          </p:cNvPicPr>
          <p:nvPr/>
        </p:nvPicPr>
        <p:blipFill>
          <a:blip r:embed="rId7">
            <a:duotone>
              <a:prstClr val="black"/>
              <a:schemeClr val="accent5">
                <a:tint val="45000"/>
                <a:satMod val="400000"/>
              </a:schemeClr>
            </a:duotone>
            <a:alphaModFix amt="25000"/>
          </a:blip>
          <a:srcRect t="15730"/>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0"/>
            <a:ext cx="8825658" cy="3329581"/>
          </a:xfrm>
        </p:spPr>
        <p:txBody>
          <a:bodyPr vert="horz" lIns="91440" tIns="45720" rIns="91440" bIns="45720" rtlCol="0" anchor="b">
            <a:normAutofit/>
          </a:bodyPr>
          <a:lstStyle/>
          <a:p>
            <a:pPr algn="l"/>
            <a:r>
              <a:rPr lang="en-US" altLang="en-US" sz="7200" b="0" cap="none">
                <a:solidFill>
                  <a:schemeClr val="tx2"/>
                </a:solidFill>
                <a:latin typeface="+mj-lt"/>
              </a:rPr>
              <a:t>Energy</a:t>
            </a:r>
          </a:p>
        </p:txBody>
      </p:sp>
      <p:sp>
        <p:nvSpPr>
          <p:cNvPr id="3" name="Subtitle 2"/>
          <p:cNvSpPr>
            <a:spLocks noGrp="1"/>
          </p:cNvSpPr>
          <p:nvPr>
            <p:ph type="subTitle" idx="1"/>
          </p:nvPr>
        </p:nvSpPr>
        <p:spPr>
          <a:xfrm>
            <a:off x="1154955" y="4777380"/>
            <a:ext cx="8825658" cy="861420"/>
          </a:xfrm>
        </p:spPr>
        <p:txBody>
          <a:bodyPr vert="horz" lIns="91440" tIns="45720" rIns="91440" bIns="45720" rtlCol="0" anchor="t">
            <a:normAutofit/>
          </a:bodyPr>
          <a:lstStyle/>
          <a:p>
            <a:pPr algn="l" fontAlgn="auto">
              <a:defRPr/>
            </a:pPr>
            <a:r>
              <a:rPr lang="en-US" sz="2000">
                <a:solidFill>
                  <a:schemeClr val="bg2">
                    <a:lumMod val="40000"/>
                    <a:lumOff val="60000"/>
                  </a:schemeClr>
                </a:solidFill>
                <a:latin typeface="+mj-lt"/>
              </a:rPr>
              <a:t>Chapter 4</a:t>
            </a:r>
          </a:p>
        </p:txBody>
      </p:sp>
      <p:sp>
        <p:nvSpPr>
          <p:cNvPr id="6164" name="Rectangle 616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700"/>
                                        <p:tgtEl>
                                          <p:spTgt spid="614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Principles</a:t>
            </a:r>
          </a:p>
        </p:txBody>
      </p:sp>
      <p:sp>
        <p:nvSpPr>
          <p:cNvPr id="3" name="Content Placeholder 2"/>
          <p:cNvSpPr>
            <a:spLocks noGrp="1"/>
          </p:cNvSpPr>
          <p:nvPr>
            <p:ph idx="1"/>
          </p:nvPr>
        </p:nvSpPr>
        <p:spPr/>
        <p:txBody>
          <a:bodyPr/>
          <a:lstStyle/>
          <a:p>
            <a:r>
              <a:rPr lang="en-US" dirty="0"/>
              <a:t>All biological functions require energy, and although the human body has some energy reserves, most of the energy must be obtained through nutrition.</a:t>
            </a:r>
            <a:endParaRPr lang="en-GB" dirty="0"/>
          </a:p>
          <a:p>
            <a:r>
              <a:rPr lang="en-US" dirty="0"/>
              <a:t>Energy is the capacity to do work. The various forms of energy include light energy, chemical energy, heat, and electrical energy.</a:t>
            </a:r>
            <a:endParaRPr lang="en-GB" dirty="0"/>
          </a:p>
          <a:p>
            <a:r>
              <a:rPr lang="en-US" dirty="0"/>
              <a:t>Energy is often expressed in calories (English system) or joules (metric system), where 1 calorie (cal) equals 4.186 joules (J).</a:t>
            </a:r>
          </a:p>
          <a:p>
            <a:r>
              <a:rPr lang="en-US" dirty="0"/>
              <a:t>ATP is the energy currency of the cell.</a:t>
            </a:r>
            <a:endParaRPr lang="en-GB" dirty="0"/>
          </a:p>
          <a:p>
            <a:endParaRPr lang="en-GB" dirty="0"/>
          </a:p>
        </p:txBody>
      </p:sp>
    </p:spTree>
    <p:extLst>
      <p:ext uri="{BB962C8B-B14F-4D97-AF65-F5344CB8AC3E}">
        <p14:creationId xmlns:p14="http://schemas.microsoft.com/office/powerpoint/2010/main" val="2327306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5A78-1E1B-8E48-E3BC-750C665F6F61}"/>
              </a:ext>
            </a:extLst>
          </p:cNvPr>
          <p:cNvSpPr>
            <a:spLocks noGrp="1"/>
          </p:cNvSpPr>
          <p:nvPr>
            <p:ph type="title"/>
          </p:nvPr>
        </p:nvSpPr>
        <p:spPr/>
        <p:txBody>
          <a:bodyPr/>
          <a:lstStyle/>
          <a:p>
            <a:r>
              <a:rPr lang="en-GB" dirty="0"/>
              <a:t>Figure 4.1</a:t>
            </a:r>
          </a:p>
        </p:txBody>
      </p:sp>
      <p:pic>
        <p:nvPicPr>
          <p:cNvPr id="5" name="Content Placeholder 4" descr="A diagram of energy sources&#10;&#10;Description automatically generated">
            <a:extLst>
              <a:ext uri="{FF2B5EF4-FFF2-40B4-BE49-F238E27FC236}">
                <a16:creationId xmlns:a16="http://schemas.microsoft.com/office/drawing/2014/main" id="{E0F75F12-6ADD-EFDD-F539-D2615D52349C}"/>
              </a:ext>
            </a:extLst>
          </p:cNvPr>
          <p:cNvPicPr>
            <a:picLocks noGrp="1" noChangeAspect="1"/>
          </p:cNvPicPr>
          <p:nvPr>
            <p:ph idx="1"/>
          </p:nvPr>
        </p:nvPicPr>
        <p:blipFill>
          <a:blip r:embed="rId3"/>
          <a:stretch>
            <a:fillRect/>
          </a:stretch>
        </p:blipFill>
        <p:spPr>
          <a:xfrm>
            <a:off x="793317" y="2027582"/>
            <a:ext cx="10605365" cy="3465484"/>
          </a:xfrm>
        </p:spPr>
      </p:pic>
    </p:spTree>
    <p:extLst>
      <p:ext uri="{BB962C8B-B14F-4D97-AF65-F5344CB8AC3E}">
        <p14:creationId xmlns:p14="http://schemas.microsoft.com/office/powerpoint/2010/main" val="352354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Units of Energy (the Calorie)</a:t>
            </a:r>
          </a:p>
        </p:txBody>
      </p:sp>
      <p:sp>
        <p:nvSpPr>
          <p:cNvPr id="3" name="Content Placeholder 2"/>
          <p:cNvSpPr>
            <a:spLocks noGrp="1"/>
          </p:cNvSpPr>
          <p:nvPr>
            <p:ph idx="1"/>
          </p:nvPr>
        </p:nvSpPr>
        <p:spPr>
          <a:xfrm>
            <a:off x="838200" y="1627166"/>
            <a:ext cx="10515600" cy="4168338"/>
          </a:xfrm>
        </p:spPr>
        <p:txBody>
          <a:bodyPr/>
          <a:lstStyle/>
          <a:p>
            <a:r>
              <a:rPr lang="en-US" dirty="0"/>
              <a:t>One calorie expresses the quantity of energy (heat) needed to raise the temperature of 1 g (1 ml) of water by 1 °C (1.8 °F) from 14.5 to 15.5 °C (58.1-59.9 °F). </a:t>
            </a:r>
          </a:p>
          <a:p>
            <a:r>
              <a:rPr lang="en-US" dirty="0"/>
              <a:t>Thus, food containing 200 kcal (kilocalories) has enough energy potential to raise the temperature of 200 L of water by 1 °C (1.8 °F). </a:t>
            </a:r>
          </a:p>
          <a:p>
            <a:r>
              <a:rPr lang="en-US" dirty="0"/>
              <a:t>In everyday language, kilocalories are often referred to as Calories (written with a capital C).  </a:t>
            </a:r>
            <a:endParaRPr lang="en-GB" dirty="0"/>
          </a:p>
        </p:txBody>
      </p:sp>
    </p:spTree>
    <p:extLst>
      <p:ext uri="{BB962C8B-B14F-4D97-AF65-F5344CB8AC3E}">
        <p14:creationId xmlns:p14="http://schemas.microsoft.com/office/powerpoint/2010/main" val="4038534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Units of Energy (the Joule)</a:t>
            </a:r>
          </a:p>
        </p:txBody>
      </p:sp>
      <p:sp>
        <p:nvSpPr>
          <p:cNvPr id="3" name="Content Placeholder 2"/>
          <p:cNvSpPr>
            <a:spLocks noGrp="1"/>
          </p:cNvSpPr>
          <p:nvPr>
            <p:ph idx="1"/>
          </p:nvPr>
        </p:nvSpPr>
        <p:spPr>
          <a:xfrm>
            <a:off x="838200" y="1627166"/>
            <a:ext cx="10515600" cy="4168338"/>
          </a:xfrm>
        </p:spPr>
        <p:txBody>
          <a:bodyPr/>
          <a:lstStyle/>
          <a:p>
            <a:r>
              <a:rPr lang="en-US" dirty="0"/>
              <a:t>The joule, named for the British scientist Sir Prescott Joule (1818-1889), is the amount of energy that moves a mass of 1 g at a velocity of 1 m/s. </a:t>
            </a:r>
          </a:p>
          <a:p>
            <a:r>
              <a:rPr lang="en-US" dirty="0"/>
              <a:t>A joule is not a large amount of energy; therefore, kilojoules (kJ) are more often used.</a:t>
            </a:r>
          </a:p>
          <a:p>
            <a:r>
              <a:rPr lang="en-US" dirty="0"/>
              <a:t>4.184 J = 1 cal and 4.184 kJ = 1 kcal</a:t>
            </a:r>
            <a:endParaRPr lang="en-GB" dirty="0"/>
          </a:p>
        </p:txBody>
      </p:sp>
    </p:spTree>
    <p:extLst>
      <p:ext uri="{BB962C8B-B14F-4D97-AF65-F5344CB8AC3E}">
        <p14:creationId xmlns:p14="http://schemas.microsoft.com/office/powerpoint/2010/main" val="306988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the Energy Content of Food</a:t>
            </a:r>
          </a:p>
        </p:txBody>
      </p:sp>
      <p:sp>
        <p:nvSpPr>
          <p:cNvPr id="3" name="Content Placeholder 2"/>
          <p:cNvSpPr>
            <a:spLocks noGrp="1"/>
          </p:cNvSpPr>
          <p:nvPr>
            <p:ph idx="1"/>
          </p:nvPr>
        </p:nvSpPr>
        <p:spPr>
          <a:xfrm>
            <a:off x="838200" y="1637798"/>
            <a:ext cx="10515600" cy="4168338"/>
          </a:xfrm>
        </p:spPr>
        <p:txBody>
          <a:bodyPr/>
          <a:lstStyle/>
          <a:p>
            <a:r>
              <a:rPr lang="en-US" dirty="0"/>
              <a:t>Food contains energy in the carbohydrate, fat, and protein, which all have energy stored within their chemical bonds. </a:t>
            </a:r>
          </a:p>
          <a:p>
            <a:r>
              <a:rPr lang="en-US" dirty="0"/>
              <a:t>To determine the energy content of food, we use a technique called direct calorimetry. </a:t>
            </a:r>
          </a:p>
          <a:p>
            <a:r>
              <a:rPr lang="en-US" dirty="0"/>
              <a:t>The food is combusted (oxidized), and the resulting heat is used as a measure of the energy content. </a:t>
            </a:r>
          </a:p>
          <a:p>
            <a:r>
              <a:rPr lang="en-US" dirty="0"/>
              <a:t>The measurement takes place in a bomb calorimeter and  gives the chemical energy of the food, which is not the same as the amount available after digestion, absorption, and metabolism in the body.</a:t>
            </a:r>
            <a:endParaRPr lang="en-GB" dirty="0"/>
          </a:p>
        </p:txBody>
      </p:sp>
    </p:spTree>
    <p:extLst>
      <p:ext uri="{BB962C8B-B14F-4D97-AF65-F5344CB8AC3E}">
        <p14:creationId xmlns:p14="http://schemas.microsoft.com/office/powerpoint/2010/main" val="3156738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EE680-5014-352E-128D-D8319D612391}"/>
              </a:ext>
            </a:extLst>
          </p:cNvPr>
          <p:cNvSpPr>
            <a:spLocks noGrp="1"/>
          </p:cNvSpPr>
          <p:nvPr>
            <p:ph type="title"/>
          </p:nvPr>
        </p:nvSpPr>
        <p:spPr>
          <a:xfrm>
            <a:off x="838200" y="969560"/>
            <a:ext cx="2889738" cy="409790"/>
          </a:xfrm>
        </p:spPr>
        <p:txBody>
          <a:bodyPr/>
          <a:lstStyle/>
          <a:p>
            <a:r>
              <a:rPr lang="en-GB" dirty="0"/>
              <a:t>Figure 4.2</a:t>
            </a:r>
          </a:p>
        </p:txBody>
      </p:sp>
      <p:pic>
        <p:nvPicPr>
          <p:cNvPr id="5" name="Content Placeholder 4" descr="Diagram of a scientific experiment&#10;&#10;Description automatically generated">
            <a:extLst>
              <a:ext uri="{FF2B5EF4-FFF2-40B4-BE49-F238E27FC236}">
                <a16:creationId xmlns:a16="http://schemas.microsoft.com/office/drawing/2014/main" id="{46FC21FC-F7F3-4A9C-6783-C322128EC0C0}"/>
              </a:ext>
            </a:extLst>
          </p:cNvPr>
          <p:cNvPicPr>
            <a:picLocks noGrp="1" noChangeAspect="1"/>
          </p:cNvPicPr>
          <p:nvPr>
            <p:ph idx="1"/>
          </p:nvPr>
        </p:nvPicPr>
        <p:blipFill>
          <a:blip r:embed="rId3"/>
          <a:stretch>
            <a:fillRect/>
          </a:stretch>
        </p:blipFill>
        <p:spPr>
          <a:xfrm>
            <a:off x="4185138" y="639937"/>
            <a:ext cx="4749475" cy="5578126"/>
          </a:xfrm>
        </p:spPr>
      </p:pic>
    </p:spTree>
    <p:extLst>
      <p:ext uri="{BB962C8B-B14F-4D97-AF65-F5344CB8AC3E}">
        <p14:creationId xmlns:p14="http://schemas.microsoft.com/office/powerpoint/2010/main" val="683199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8E907-9C58-2D50-DAE9-7B6161560A62}"/>
              </a:ext>
            </a:extLst>
          </p:cNvPr>
          <p:cNvSpPr>
            <a:spLocks noGrp="1"/>
          </p:cNvSpPr>
          <p:nvPr>
            <p:ph type="title"/>
          </p:nvPr>
        </p:nvSpPr>
        <p:spPr/>
        <p:txBody>
          <a:bodyPr/>
          <a:lstStyle/>
          <a:p>
            <a:r>
              <a:rPr lang="en-GB" dirty="0"/>
              <a:t>Figure 4.3</a:t>
            </a:r>
          </a:p>
        </p:txBody>
      </p:sp>
      <p:pic>
        <p:nvPicPr>
          <p:cNvPr id="5" name="Content Placeholder 4" descr="A chart of food items&#10;&#10;Description automatically generated with medium confidence">
            <a:extLst>
              <a:ext uri="{FF2B5EF4-FFF2-40B4-BE49-F238E27FC236}">
                <a16:creationId xmlns:a16="http://schemas.microsoft.com/office/drawing/2014/main" id="{C5EE929E-2E1C-EEA3-06FB-430E42E2589C}"/>
              </a:ext>
            </a:extLst>
          </p:cNvPr>
          <p:cNvPicPr>
            <a:picLocks noGrp="1" noChangeAspect="1"/>
          </p:cNvPicPr>
          <p:nvPr>
            <p:ph idx="1"/>
          </p:nvPr>
        </p:nvPicPr>
        <p:blipFill>
          <a:blip r:embed="rId3"/>
          <a:stretch>
            <a:fillRect/>
          </a:stretch>
        </p:blipFill>
        <p:spPr>
          <a:xfrm>
            <a:off x="1103313" y="2067528"/>
            <a:ext cx="8947150" cy="4165982"/>
          </a:xfrm>
        </p:spPr>
      </p:pic>
    </p:spTree>
    <p:extLst>
      <p:ext uri="{BB962C8B-B14F-4D97-AF65-F5344CB8AC3E}">
        <p14:creationId xmlns:p14="http://schemas.microsoft.com/office/powerpoint/2010/main" val="2557169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From Carbohydrate</a:t>
            </a:r>
          </a:p>
        </p:txBody>
      </p:sp>
      <p:sp>
        <p:nvSpPr>
          <p:cNvPr id="3" name="Content Placeholder 2"/>
          <p:cNvSpPr>
            <a:spLocks noGrp="1"/>
          </p:cNvSpPr>
          <p:nvPr>
            <p:ph idx="1"/>
          </p:nvPr>
        </p:nvSpPr>
        <p:spPr/>
        <p:txBody>
          <a:bodyPr/>
          <a:lstStyle/>
          <a:p>
            <a:r>
              <a:rPr lang="en-US" dirty="0"/>
              <a:t>Carbohydrates have varying energy content, depending on the type of carbohydrate and the arrangements of atoms within the carbohydrate.</a:t>
            </a:r>
          </a:p>
          <a:p>
            <a:r>
              <a:rPr lang="en-US" dirty="0"/>
              <a:t>The combustion of glucose, for instance, gives 15.7 kJ/g (3.7 kcal/g), whereas the combustion of glycogen and starch is about 17.6 kJ/g (4.2 kcal/g).</a:t>
            </a:r>
          </a:p>
          <a:p>
            <a:r>
              <a:rPr lang="en-US" dirty="0"/>
              <a:t>The latter figure is normally used as the energy value of carbohydrate (1 g of carbohydrate = 17.6 kJ = 4.2 kcal).</a:t>
            </a:r>
            <a:endParaRPr lang="en-GB" dirty="0"/>
          </a:p>
        </p:txBody>
      </p:sp>
    </p:spTree>
    <p:extLst>
      <p:ext uri="{BB962C8B-B14F-4D97-AF65-F5344CB8AC3E}">
        <p14:creationId xmlns:p14="http://schemas.microsoft.com/office/powerpoint/2010/main" val="3972685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From Fat</a:t>
            </a:r>
          </a:p>
        </p:txBody>
      </p:sp>
      <p:sp>
        <p:nvSpPr>
          <p:cNvPr id="3" name="Content Placeholder 2"/>
          <p:cNvSpPr>
            <a:spLocks noGrp="1"/>
          </p:cNvSpPr>
          <p:nvPr>
            <p:ph idx="1"/>
          </p:nvPr>
        </p:nvSpPr>
        <p:spPr/>
        <p:txBody>
          <a:bodyPr/>
          <a:lstStyle/>
          <a:p>
            <a:pPr lvl="0"/>
            <a:r>
              <a:rPr lang="en-US" dirty="0"/>
              <a:t>The energy content of fat depends on the structure of the triacylglycerol or fatty acid (FA). </a:t>
            </a:r>
          </a:p>
          <a:p>
            <a:pPr lvl="0"/>
            <a:r>
              <a:rPr lang="en-US" dirty="0"/>
              <a:t>A medium-chain FA, such as octanoate (eight-carbon FA) may contain 36.0 kJ/g (8.6 kcal/g), whereas a long-chain FA may contain up to 40.2 kJ/g (9.6 kcal/g). </a:t>
            </a:r>
          </a:p>
          <a:p>
            <a:pPr lvl="0"/>
            <a:r>
              <a:rPr lang="en-US" dirty="0"/>
              <a:t>The energy content of fat in the average diet is 39.3 kJ/g (9.4 kcal/g).</a:t>
            </a:r>
            <a:endParaRPr lang="en-GB" dirty="0"/>
          </a:p>
          <a:p>
            <a:endParaRPr lang="en-GB" dirty="0"/>
          </a:p>
        </p:txBody>
      </p:sp>
    </p:spTree>
    <p:extLst>
      <p:ext uri="{BB962C8B-B14F-4D97-AF65-F5344CB8AC3E}">
        <p14:creationId xmlns:p14="http://schemas.microsoft.com/office/powerpoint/2010/main" val="1413469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7160"/>
            <a:ext cx="10515600" cy="409790"/>
          </a:xfrm>
        </p:spPr>
        <p:txBody>
          <a:bodyPr/>
          <a:lstStyle/>
          <a:p>
            <a:r>
              <a:rPr lang="en-GB" dirty="0"/>
              <a:t>Energy From Protein</a:t>
            </a:r>
          </a:p>
        </p:txBody>
      </p:sp>
      <p:sp>
        <p:nvSpPr>
          <p:cNvPr id="3" name="Content Placeholder 2"/>
          <p:cNvSpPr>
            <a:spLocks noGrp="1"/>
          </p:cNvSpPr>
          <p:nvPr>
            <p:ph idx="1"/>
          </p:nvPr>
        </p:nvSpPr>
        <p:spPr>
          <a:xfrm>
            <a:off x="838200" y="1403173"/>
            <a:ext cx="10515600" cy="4168338"/>
          </a:xfrm>
        </p:spPr>
        <p:txBody>
          <a:bodyPr/>
          <a:lstStyle/>
          <a:p>
            <a:pPr lvl="0"/>
            <a:r>
              <a:rPr lang="en-US" dirty="0"/>
              <a:t>The energy content of protein depends on the type of protein and the nitrogen content. </a:t>
            </a:r>
          </a:p>
          <a:p>
            <a:pPr lvl="0"/>
            <a:r>
              <a:rPr lang="en-US" dirty="0"/>
              <a:t>Nitrogen does not provide energy because it cannot be oxidized. Therefore, protein with a higher nitrogen density contains less energy per gram. </a:t>
            </a:r>
          </a:p>
          <a:p>
            <a:pPr lvl="0"/>
            <a:r>
              <a:rPr lang="en-US" dirty="0"/>
              <a:t>Nitrogen content in foods may vary from 15% (whole milk) to approximately 19% (nuts and seeds). </a:t>
            </a:r>
          </a:p>
          <a:p>
            <a:pPr lvl="0"/>
            <a:r>
              <a:rPr lang="en-US" dirty="0"/>
              <a:t>The energy content of protein in the average diet is 23.7 kJ/g (5.65 kcal/g), but ~20% of the potential energy will be lost, and in the body, only 19.3 kJ/g (4.6 kcal/g) is available.</a:t>
            </a:r>
            <a:endParaRPr lang="en-GB" dirty="0"/>
          </a:p>
        </p:txBody>
      </p:sp>
    </p:spTree>
    <p:extLst>
      <p:ext uri="{BB962C8B-B14F-4D97-AF65-F5344CB8AC3E}">
        <p14:creationId xmlns:p14="http://schemas.microsoft.com/office/powerpoint/2010/main" val="407390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Available Food Energy</a:t>
            </a:r>
          </a:p>
        </p:txBody>
      </p:sp>
      <p:sp>
        <p:nvSpPr>
          <p:cNvPr id="7171" name="Content Placeholder 2"/>
          <p:cNvSpPr>
            <a:spLocks noGrp="1"/>
          </p:cNvSpPr>
          <p:nvPr>
            <p:ph idx="1"/>
          </p:nvPr>
        </p:nvSpPr>
        <p:spPr/>
        <p:txBody>
          <a:bodyPr/>
          <a:lstStyle/>
          <a:p>
            <a:r>
              <a:rPr lang="en-US" dirty="0"/>
              <a:t>Not all chemical energy from food is available because not all the energy ingested can be digested or absorbed.</a:t>
            </a:r>
            <a:endParaRPr lang="en-GB" dirty="0"/>
          </a:p>
          <a:p>
            <a:r>
              <a:rPr lang="en-US" dirty="0"/>
              <a:t>The coefficient of digest­ibility represents the proportion of consumed food actually digested and absorbed.</a:t>
            </a:r>
            <a:endParaRPr lang="en-GB" dirty="0"/>
          </a:p>
          <a:p>
            <a:r>
              <a:rPr lang="en-US" dirty="0"/>
              <a:t>The coefficient of digest­ibility averages 97% for carbohydrate, 95% for lipid, and 92% for protein. </a:t>
            </a:r>
          </a:p>
          <a:p>
            <a:r>
              <a:rPr lang="en-US" dirty="0"/>
              <a:t>The Atwater factors for carbohydrate, fat, and protein are 16 kJ (4 kcal), 36 kJ (9 kcal), and 16 kJ (4 kcal).</a:t>
            </a:r>
            <a:endParaRPr lang="en-GB" dirty="0"/>
          </a:p>
          <a:p>
            <a:pPr eaLnBrk="1" hangingPunct="1"/>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9931"/>
            <a:ext cx="10515600" cy="409790"/>
          </a:xfrm>
        </p:spPr>
        <p:txBody>
          <a:bodyPr/>
          <a:lstStyle/>
          <a:p>
            <a:r>
              <a:rPr lang="en-GB" dirty="0"/>
              <a:t>Work and Power</a:t>
            </a:r>
          </a:p>
        </p:txBody>
      </p:sp>
      <p:sp>
        <p:nvSpPr>
          <p:cNvPr id="3" name="Content Placeholder 2"/>
          <p:cNvSpPr>
            <a:spLocks noGrp="1"/>
          </p:cNvSpPr>
          <p:nvPr>
            <p:ph idx="1"/>
          </p:nvPr>
        </p:nvSpPr>
        <p:spPr>
          <a:xfrm>
            <a:off x="838200" y="1503119"/>
            <a:ext cx="10515600" cy="4168338"/>
          </a:xfrm>
        </p:spPr>
        <p:txBody>
          <a:bodyPr/>
          <a:lstStyle/>
          <a:p>
            <a:r>
              <a:rPr lang="en-US" dirty="0"/>
              <a:t>In physiology, energy represents the capacity to do work, which is often referred to as mechanical energy. Walking, running, throwing, and jumping require the production of mechanical energy. Work (energy) is the product of force times the vertical distance covered:</a:t>
            </a:r>
            <a:endParaRPr lang="en-GB" dirty="0"/>
          </a:p>
          <a:p>
            <a:pPr marL="0" indent="0" algn="ctr">
              <a:buNone/>
            </a:pPr>
            <a:r>
              <a:rPr lang="en-US" dirty="0"/>
              <a:t>	work = force × distance, or W = F × d (units are joules or calories)</a:t>
            </a:r>
            <a:endParaRPr lang="en-GB" dirty="0"/>
          </a:p>
          <a:p>
            <a:r>
              <a:rPr lang="en-US" dirty="0"/>
              <a:t>If work is expressed per unit of time, the term </a:t>
            </a:r>
            <a:r>
              <a:rPr lang="en-US" i="1" dirty="0"/>
              <a:t>power</a:t>
            </a:r>
            <a:r>
              <a:rPr lang="en-US" dirty="0"/>
              <a:t> (P) is used:</a:t>
            </a:r>
            <a:endParaRPr lang="en-GB" dirty="0"/>
          </a:p>
          <a:p>
            <a:pPr marL="0" indent="0" algn="ctr">
              <a:buNone/>
            </a:pPr>
            <a:r>
              <a:rPr lang="en-US" dirty="0"/>
              <a:t>	power = work/time, or P = W/t (units are joules per second or watt)</a:t>
            </a:r>
            <a:endParaRPr lang="en-GB" dirty="0"/>
          </a:p>
          <a:p>
            <a:endParaRPr lang="en-GB" dirty="0"/>
          </a:p>
        </p:txBody>
      </p:sp>
    </p:spTree>
    <p:extLst>
      <p:ext uri="{BB962C8B-B14F-4D97-AF65-F5344CB8AC3E}">
        <p14:creationId xmlns:p14="http://schemas.microsoft.com/office/powerpoint/2010/main" val="925415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Energetic Efficiency</a:t>
            </a:r>
          </a:p>
        </p:txBody>
      </p:sp>
      <p:sp>
        <p:nvSpPr>
          <p:cNvPr id="3" name="Content Placeholder 2"/>
          <p:cNvSpPr>
            <a:spLocks noGrp="1"/>
          </p:cNvSpPr>
          <p:nvPr>
            <p:ph idx="1"/>
          </p:nvPr>
        </p:nvSpPr>
        <p:spPr/>
        <p:txBody>
          <a:bodyPr/>
          <a:lstStyle/>
          <a:p>
            <a:r>
              <a:rPr lang="en-US" dirty="0"/>
              <a:t>The human body is not efficient in its use of energy from the breakdown of carbohydrate and fat. </a:t>
            </a:r>
          </a:p>
          <a:p>
            <a:r>
              <a:rPr lang="en-US" dirty="0"/>
              <a:t>During cycling exercise, only 20% of that energy is converted to power. The remainder of the energy becomes heat. </a:t>
            </a:r>
          </a:p>
          <a:p>
            <a:r>
              <a:rPr lang="en-US" dirty="0"/>
              <a:t>This heat can be partly used to maintain body temperature at 37 °C (98.6 °F)</a:t>
            </a:r>
          </a:p>
          <a:p>
            <a:r>
              <a:rPr lang="en-US" dirty="0"/>
              <a:t>But during exercise, heat production may be excessive. To prevent body temperature from rising too high, various heat-dissipating mechanisms must be activated.</a:t>
            </a:r>
            <a:endParaRPr lang="en-GB" dirty="0"/>
          </a:p>
        </p:txBody>
      </p:sp>
    </p:spTree>
    <p:extLst>
      <p:ext uri="{BB962C8B-B14F-4D97-AF65-F5344CB8AC3E}">
        <p14:creationId xmlns:p14="http://schemas.microsoft.com/office/powerpoint/2010/main" val="2599055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02291"/>
            <a:ext cx="10515600" cy="409790"/>
          </a:xfrm>
        </p:spPr>
        <p:txBody>
          <a:bodyPr/>
          <a:lstStyle/>
          <a:p>
            <a:r>
              <a:rPr lang="en-GB" dirty="0"/>
              <a:t>Methods of Measuring Energy Expenditure</a:t>
            </a:r>
          </a:p>
        </p:txBody>
      </p:sp>
      <p:sp>
        <p:nvSpPr>
          <p:cNvPr id="3" name="Content Placeholder 2"/>
          <p:cNvSpPr>
            <a:spLocks noGrp="1"/>
          </p:cNvSpPr>
          <p:nvPr>
            <p:ph idx="1"/>
          </p:nvPr>
        </p:nvSpPr>
        <p:spPr>
          <a:xfrm>
            <a:off x="977348" y="2231856"/>
            <a:ext cx="10515600" cy="4168338"/>
          </a:xfrm>
        </p:spPr>
        <p:txBody>
          <a:bodyPr>
            <a:normAutofit fontScale="77500" lnSpcReduction="20000"/>
          </a:bodyPr>
          <a:lstStyle/>
          <a:p>
            <a:pPr lvl="1"/>
            <a:r>
              <a:rPr lang="en-US" sz="2800" dirty="0"/>
              <a:t>Direct calorimetry</a:t>
            </a:r>
          </a:p>
          <a:p>
            <a:pPr lvl="2"/>
            <a:r>
              <a:rPr lang="en-US" sz="2400" dirty="0"/>
              <a:t>Direct calorimeter chamber</a:t>
            </a:r>
          </a:p>
          <a:p>
            <a:pPr lvl="2"/>
            <a:r>
              <a:rPr lang="en-US" sz="2400" dirty="0"/>
              <a:t>Direct calorimeter suit</a:t>
            </a:r>
            <a:endParaRPr lang="en-GB" sz="2400" dirty="0"/>
          </a:p>
          <a:p>
            <a:pPr lvl="1"/>
            <a:r>
              <a:rPr lang="en-US" sz="2800" dirty="0"/>
              <a:t>Indirect calorimetry </a:t>
            </a:r>
          </a:p>
          <a:p>
            <a:pPr lvl="2"/>
            <a:r>
              <a:rPr lang="en-US" sz="2400" dirty="0"/>
              <a:t>Closed-circuit and open-circuit spirometry</a:t>
            </a:r>
            <a:endParaRPr lang="en-GB" sz="2400" dirty="0"/>
          </a:p>
          <a:p>
            <a:pPr lvl="2"/>
            <a:r>
              <a:rPr lang="en-US" sz="2400" dirty="0"/>
              <a:t>Respiration chamber</a:t>
            </a:r>
            <a:endParaRPr lang="en-GB" sz="2400" dirty="0"/>
          </a:p>
          <a:p>
            <a:pPr lvl="2"/>
            <a:r>
              <a:rPr lang="en-US" sz="2400" dirty="0"/>
              <a:t>Douglas bag</a:t>
            </a:r>
            <a:endParaRPr lang="en-GB" sz="2400" dirty="0"/>
          </a:p>
          <a:p>
            <a:pPr lvl="2"/>
            <a:r>
              <a:rPr lang="en-US" sz="2400" dirty="0"/>
              <a:t>Breath-by-breath systems</a:t>
            </a:r>
            <a:endParaRPr lang="en-GB" sz="2400" dirty="0"/>
          </a:p>
          <a:p>
            <a:pPr lvl="1"/>
            <a:r>
              <a:rPr lang="en-US" sz="2800" dirty="0"/>
              <a:t>Doubly labeled water</a:t>
            </a:r>
          </a:p>
          <a:p>
            <a:pPr lvl="1"/>
            <a:r>
              <a:rPr lang="en-US" sz="2800" dirty="0"/>
              <a:t>Labeled bicarbonate</a:t>
            </a:r>
          </a:p>
          <a:p>
            <a:pPr lvl="1"/>
            <a:r>
              <a:rPr lang="en-US" sz="2800" dirty="0"/>
              <a:t>Heart rate monitors, accelerometers, activity records</a:t>
            </a:r>
            <a:endParaRPr lang="en-GB" sz="2800" dirty="0"/>
          </a:p>
          <a:p>
            <a:endParaRPr lang="en-GB" dirty="0"/>
          </a:p>
        </p:txBody>
      </p:sp>
    </p:spTree>
    <p:extLst>
      <p:ext uri="{BB962C8B-B14F-4D97-AF65-F5344CB8AC3E}">
        <p14:creationId xmlns:p14="http://schemas.microsoft.com/office/powerpoint/2010/main" val="2145024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EE30E-D586-21F6-B162-225A5082BB30}"/>
              </a:ext>
            </a:extLst>
          </p:cNvPr>
          <p:cNvSpPr>
            <a:spLocks noGrp="1"/>
          </p:cNvSpPr>
          <p:nvPr>
            <p:ph type="title"/>
          </p:nvPr>
        </p:nvSpPr>
        <p:spPr>
          <a:xfrm>
            <a:off x="301486" y="890046"/>
            <a:ext cx="3216965" cy="2847066"/>
          </a:xfrm>
        </p:spPr>
        <p:txBody>
          <a:bodyPr/>
          <a:lstStyle/>
          <a:p>
            <a:r>
              <a:rPr lang="en-GB" dirty="0"/>
              <a:t>Figure 4.4 – direct calorimetry</a:t>
            </a:r>
          </a:p>
        </p:txBody>
      </p:sp>
      <p:pic>
        <p:nvPicPr>
          <p:cNvPr id="5" name="Content Placeholder 4" descr="Diagram of a person doing a physical exercise&#10;&#10;Description automatically generated">
            <a:extLst>
              <a:ext uri="{FF2B5EF4-FFF2-40B4-BE49-F238E27FC236}">
                <a16:creationId xmlns:a16="http://schemas.microsoft.com/office/drawing/2014/main" id="{A75E496F-B120-F3FA-6996-3B8CF3D8ED55}"/>
              </a:ext>
            </a:extLst>
          </p:cNvPr>
          <p:cNvPicPr>
            <a:picLocks noGrp="1" noChangeAspect="1"/>
          </p:cNvPicPr>
          <p:nvPr>
            <p:ph idx="1"/>
          </p:nvPr>
        </p:nvPicPr>
        <p:blipFill>
          <a:blip r:embed="rId3"/>
          <a:stretch>
            <a:fillRect/>
          </a:stretch>
        </p:blipFill>
        <p:spPr>
          <a:xfrm>
            <a:off x="3838576" y="724481"/>
            <a:ext cx="7391922" cy="5409038"/>
          </a:xfrm>
        </p:spPr>
      </p:pic>
    </p:spTree>
    <p:extLst>
      <p:ext uri="{BB962C8B-B14F-4D97-AF65-F5344CB8AC3E}">
        <p14:creationId xmlns:p14="http://schemas.microsoft.com/office/powerpoint/2010/main" val="1565949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9990"/>
            <a:ext cx="10515600" cy="409790"/>
          </a:xfrm>
        </p:spPr>
        <p:txBody>
          <a:bodyPr/>
          <a:lstStyle/>
          <a:p>
            <a:r>
              <a:rPr lang="en-GB" dirty="0"/>
              <a:t>Indirect Calorimetry</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787573"/>
                <a:ext cx="10515600" cy="4290437"/>
              </a:xfrm>
            </p:spPr>
            <p:txBody>
              <a:bodyPr>
                <a:normAutofit lnSpcReduction="10000"/>
              </a:bodyPr>
              <a:lstStyle/>
              <a:p>
                <a:r>
                  <a:rPr lang="en-US" dirty="0"/>
                  <a:t>The term </a:t>
                </a:r>
                <a:r>
                  <a:rPr lang="en-US" i="1" dirty="0"/>
                  <a:t>indirect </a:t>
                </a:r>
                <a:r>
                  <a:rPr lang="en-US" dirty="0"/>
                  <a:t>refers to the measurement of O</a:t>
                </a:r>
                <a:r>
                  <a:rPr lang="en-US" baseline="-25000" dirty="0"/>
                  <a:t>2</a:t>
                </a:r>
                <a:r>
                  <a:rPr lang="en-US" dirty="0"/>
                  <a:t> uptake and CO</a:t>
                </a:r>
                <a:r>
                  <a:rPr lang="en-US" baseline="-25000" dirty="0"/>
                  <a:t>2</a:t>
                </a:r>
                <a:r>
                  <a:rPr lang="en-US" dirty="0"/>
                  <a:t> production rather than to the direct measurement of heat transfer. </a:t>
                </a:r>
              </a:p>
              <a:p>
                <a:r>
                  <a:rPr lang="en-US" dirty="0"/>
                  <a:t>This measurement requires a steady-state CO</a:t>
                </a:r>
                <a:r>
                  <a:rPr lang="en-US" baseline="-25000" dirty="0"/>
                  <a:t>2</a:t>
                </a:r>
                <a:r>
                  <a:rPr lang="en-US" dirty="0"/>
                  <a:t> production and respiratory exchange ratio (RER = </a:t>
                </a:r>
                <a14:m>
                  <m:oMath xmlns:m="http://schemas.openxmlformats.org/officeDocument/2006/math">
                    <m:acc>
                      <m:accPr>
                        <m:chr m:val="̇"/>
                        <m:ctrlPr>
                          <a:rPr lang="en-US" i="1">
                            <a:latin typeface="Cambria Math" panose="02040503050406030204" pitchFamily="18" charset="0"/>
                          </a:rPr>
                        </m:ctrlPr>
                      </m:accPr>
                      <m:e>
                        <m:r>
                          <m:rPr>
                            <m:nor/>
                          </m:rPr>
                          <a:rPr lang="en-US">
                            <a:cs typeface="Helvetica" panose="020B0604020202020204" pitchFamily="34" charset="0"/>
                          </a:rPr>
                          <m:t>V</m:t>
                        </m:r>
                      </m:e>
                    </m:acc>
                  </m:oMath>
                </a14:m>
                <a:r>
                  <a:rPr lang="en-US" dirty="0"/>
                  <a:t>CO</a:t>
                </a:r>
                <a:r>
                  <a:rPr lang="en-US" baseline="-25000" dirty="0"/>
                  <a:t>2</a:t>
                </a:r>
                <a:r>
                  <a:rPr lang="en-US" dirty="0"/>
                  <a:t>/</a:t>
                </a:r>
                <a14:m>
                  <m:oMath xmlns:m="http://schemas.openxmlformats.org/officeDocument/2006/math">
                    <m:acc>
                      <m:accPr>
                        <m:chr m:val="̇"/>
                        <m:ctrlPr>
                          <a:rPr lang="en-US" i="1">
                            <a:latin typeface="Cambria Math" panose="02040503050406030204" pitchFamily="18" charset="0"/>
                          </a:rPr>
                        </m:ctrlPr>
                      </m:accPr>
                      <m:e>
                        <m:r>
                          <m:rPr>
                            <m:nor/>
                          </m:rPr>
                          <a:rPr lang="en-US">
                            <a:cs typeface="Helvetica" panose="020B0604020202020204" pitchFamily="34" charset="0"/>
                          </a:rPr>
                          <m:t>V</m:t>
                        </m:r>
                      </m:e>
                    </m:acc>
                  </m:oMath>
                </a14:m>
                <a:r>
                  <a:rPr lang="en-US" dirty="0"/>
                  <a:t>O</a:t>
                </a:r>
                <a:r>
                  <a:rPr lang="en-US" baseline="-25000" dirty="0"/>
                  <a:t>2</a:t>
                </a:r>
                <a:r>
                  <a:rPr lang="en-US" dirty="0"/>
                  <a:t>).</a:t>
                </a:r>
              </a:p>
              <a:p>
                <a:r>
                  <a:rPr lang="en-US" dirty="0"/>
                  <a:t>It also requires that subjects have a normal acid–base balance. </a:t>
                </a:r>
              </a:p>
              <a:p>
                <a:r>
                  <a:rPr lang="en-US" dirty="0"/>
                  <a:t>For every kilojoule, 50 ml of O</a:t>
                </a:r>
                <a:r>
                  <a:rPr lang="en-US" baseline="-25000" dirty="0"/>
                  <a:t>2</a:t>
                </a:r>
                <a:r>
                  <a:rPr lang="en-US" dirty="0"/>
                  <a:t> is required, or for every kilocalorie, 207 ml of O</a:t>
                </a:r>
                <a:r>
                  <a:rPr lang="en-US" baseline="-25000" dirty="0"/>
                  <a:t>2</a:t>
                </a:r>
                <a:r>
                  <a:rPr lang="en-US" dirty="0"/>
                  <a:t> is required. </a:t>
                </a:r>
              </a:p>
              <a:p>
                <a:r>
                  <a:rPr lang="en-US" dirty="0"/>
                  <a:t>In other words, the energy equivalent of 1 L of O</a:t>
                </a:r>
                <a:r>
                  <a:rPr lang="en-US" baseline="-25000" dirty="0"/>
                  <a:t>2</a:t>
                </a:r>
                <a:r>
                  <a:rPr lang="en-US" dirty="0"/>
                  <a:t> is 20.2 kJ (4.82 kcal). </a:t>
                </a:r>
              </a:p>
              <a:p>
                <a:r>
                  <a:rPr lang="en-US" dirty="0"/>
                  <a:t>Indirect calorimetry provides an accurate estimate of energy expenditure.</a:t>
                </a:r>
                <a:endParaRPr lang="en-GB" dirty="0"/>
              </a:p>
              <a:p>
                <a:endParaRPr lang="en-US" sz="1400" b="0" i="1" dirty="0">
                  <a:latin typeface="Arial" panose="020B0604020202020204" pitchFamily="34" charset="0"/>
                  <a:cs typeface="Arial" panose="020B0604020202020204" pitchFamily="34" charset="0"/>
                </a:endParaRPr>
              </a:p>
              <a:p>
                <a:pPr marL="0" indent="0" algn="r">
                  <a:buNone/>
                </a:pPr>
                <a:endParaRPr lang="en-US" sz="1400" b="0" i="1" dirty="0">
                  <a:latin typeface="Arial" panose="020B0604020202020204" pitchFamily="34" charset="0"/>
                  <a:cs typeface="Arial" panose="020B0604020202020204" pitchFamily="34" charset="0"/>
                </a:endParaRPr>
              </a:p>
              <a:p>
                <a:pPr marL="0" indent="0" algn="r">
                  <a:buNone/>
                </a:pPr>
                <a:r>
                  <a:rPr lang="en-US" sz="1400" b="0" i="1" dirty="0">
                    <a:latin typeface="Arial" panose="020B0604020202020204" pitchFamily="34" charset="0"/>
                    <a:cs typeface="Arial" panose="020B0604020202020204" pitchFamily="34" charset="0"/>
                  </a:rPr>
                  <a:t>(continued)</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787573"/>
                <a:ext cx="10515600" cy="4290437"/>
              </a:xfrm>
              <a:blipFill>
                <a:blip r:embed="rId2"/>
                <a:stretch>
                  <a:fillRect l="-362" t="-1770" r="-121"/>
                </a:stretch>
              </a:blipFill>
            </p:spPr>
            <p:txBody>
              <a:bodyPr/>
              <a:lstStyle/>
              <a:p>
                <a:r>
                  <a:rPr lang="en-US">
                    <a:noFill/>
                  </a:rPr>
                  <a:t> </a:t>
                </a:r>
              </a:p>
            </p:txBody>
          </p:sp>
        </mc:Fallback>
      </mc:AlternateContent>
    </p:spTree>
    <p:extLst>
      <p:ext uri="{BB962C8B-B14F-4D97-AF65-F5344CB8AC3E}">
        <p14:creationId xmlns:p14="http://schemas.microsoft.com/office/powerpoint/2010/main" val="1146375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43514-A12F-6505-2DF1-C43E463C6C0D}"/>
              </a:ext>
            </a:extLst>
          </p:cNvPr>
          <p:cNvSpPr>
            <a:spLocks noGrp="1"/>
          </p:cNvSpPr>
          <p:nvPr>
            <p:ph type="title"/>
          </p:nvPr>
        </p:nvSpPr>
        <p:spPr>
          <a:xfrm>
            <a:off x="838200" y="969560"/>
            <a:ext cx="2819400" cy="409790"/>
          </a:xfrm>
        </p:spPr>
        <p:txBody>
          <a:bodyPr/>
          <a:lstStyle/>
          <a:p>
            <a:r>
              <a:rPr lang="en-GB" dirty="0"/>
              <a:t>Figure 4.6</a:t>
            </a:r>
          </a:p>
        </p:txBody>
      </p:sp>
      <p:pic>
        <p:nvPicPr>
          <p:cNvPr id="5" name="Content Placeholder 4" descr="A person standing in a room&#10;&#10;Description automatically generated">
            <a:extLst>
              <a:ext uri="{FF2B5EF4-FFF2-40B4-BE49-F238E27FC236}">
                <a16:creationId xmlns:a16="http://schemas.microsoft.com/office/drawing/2014/main" id="{367CBA65-8F73-EFBE-60EE-AABDA76F91C1}"/>
              </a:ext>
            </a:extLst>
          </p:cNvPr>
          <p:cNvPicPr>
            <a:picLocks noGrp="1" noChangeAspect="1"/>
          </p:cNvPicPr>
          <p:nvPr>
            <p:ph idx="1"/>
          </p:nvPr>
        </p:nvPicPr>
        <p:blipFill>
          <a:blip r:embed="rId3"/>
          <a:stretch>
            <a:fillRect/>
          </a:stretch>
        </p:blipFill>
        <p:spPr>
          <a:xfrm>
            <a:off x="3810000" y="819458"/>
            <a:ext cx="8262310" cy="5219084"/>
          </a:xfrm>
        </p:spPr>
      </p:pic>
    </p:spTree>
    <p:extLst>
      <p:ext uri="{BB962C8B-B14F-4D97-AF65-F5344CB8AC3E}">
        <p14:creationId xmlns:p14="http://schemas.microsoft.com/office/powerpoint/2010/main" val="352146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8C06-169C-CA12-51B6-6788D36D513C}"/>
              </a:ext>
            </a:extLst>
          </p:cNvPr>
          <p:cNvSpPr>
            <a:spLocks noGrp="1"/>
          </p:cNvSpPr>
          <p:nvPr>
            <p:ph type="title"/>
          </p:nvPr>
        </p:nvSpPr>
        <p:spPr>
          <a:xfrm>
            <a:off x="838200" y="969560"/>
            <a:ext cx="2562225" cy="409790"/>
          </a:xfrm>
        </p:spPr>
        <p:txBody>
          <a:bodyPr/>
          <a:lstStyle/>
          <a:p>
            <a:r>
              <a:rPr lang="en-GB" dirty="0"/>
              <a:t>Figure 4.8</a:t>
            </a:r>
          </a:p>
        </p:txBody>
      </p:sp>
      <p:pic>
        <p:nvPicPr>
          <p:cNvPr id="5" name="Content Placeholder 4" descr="A person and person on exercise bikes&#10;&#10;Description automatically generated">
            <a:extLst>
              <a:ext uri="{FF2B5EF4-FFF2-40B4-BE49-F238E27FC236}">
                <a16:creationId xmlns:a16="http://schemas.microsoft.com/office/drawing/2014/main" id="{AA064E41-74B5-6F71-9633-24C4F63B8BCC}"/>
              </a:ext>
            </a:extLst>
          </p:cNvPr>
          <p:cNvPicPr>
            <a:picLocks noGrp="1" noChangeAspect="1"/>
          </p:cNvPicPr>
          <p:nvPr>
            <p:ph idx="1"/>
          </p:nvPr>
        </p:nvPicPr>
        <p:blipFill>
          <a:blip r:embed="rId3"/>
          <a:stretch>
            <a:fillRect/>
          </a:stretch>
        </p:blipFill>
        <p:spPr>
          <a:xfrm>
            <a:off x="3486150" y="693646"/>
            <a:ext cx="8486777" cy="5470707"/>
          </a:xfrm>
        </p:spPr>
      </p:pic>
    </p:spTree>
    <p:extLst>
      <p:ext uri="{BB962C8B-B14F-4D97-AF65-F5344CB8AC3E}">
        <p14:creationId xmlns:p14="http://schemas.microsoft.com/office/powerpoint/2010/main" val="203289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RQ and RER</a:t>
            </a:r>
          </a:p>
        </p:txBody>
      </p:sp>
      <p:sp>
        <p:nvSpPr>
          <p:cNvPr id="3" name="Content Placeholder 2"/>
          <p:cNvSpPr>
            <a:spLocks noGrp="1"/>
          </p:cNvSpPr>
          <p:nvPr>
            <p:ph idx="1"/>
          </p:nvPr>
        </p:nvSpPr>
        <p:spPr>
          <a:xfrm>
            <a:off x="838199" y="1807919"/>
            <a:ext cx="10779579" cy="4168338"/>
          </a:xfrm>
        </p:spPr>
        <p:txBody>
          <a:bodyPr/>
          <a:lstStyle/>
          <a:p>
            <a:r>
              <a:rPr lang="en-US" dirty="0"/>
              <a:t>Usually a mixture of carbohydrate and fat is oxidized, and so the RQ is between 1.0 and 0.7. </a:t>
            </a:r>
          </a:p>
          <a:p>
            <a:r>
              <a:rPr lang="en-US" dirty="0"/>
              <a:t>The oxidation of 1 g of glucose requires 0.746 L of O</a:t>
            </a:r>
            <a:r>
              <a:rPr lang="en-US" baseline="-25000" dirty="0"/>
              <a:t>2</a:t>
            </a:r>
            <a:r>
              <a:rPr lang="en-US" dirty="0"/>
              <a:t> and produces 0.743 L of CO</a:t>
            </a:r>
            <a:r>
              <a:rPr lang="en-US" baseline="-25000" dirty="0"/>
              <a:t>2</a:t>
            </a:r>
            <a:r>
              <a:rPr lang="en-US" dirty="0"/>
              <a:t> (so RQ = 1.0) and 3.868 kcal. </a:t>
            </a:r>
          </a:p>
          <a:p>
            <a:r>
              <a:rPr lang="en-US" dirty="0"/>
              <a:t>The oxidation of 1 g of FA (palmitic acid) requires 2.009 L of O</a:t>
            </a:r>
            <a:r>
              <a:rPr lang="en-US" baseline="-25000" dirty="0"/>
              <a:t>2</a:t>
            </a:r>
            <a:r>
              <a:rPr lang="en-US" dirty="0"/>
              <a:t> and produces 1.414 L of CO</a:t>
            </a:r>
            <a:r>
              <a:rPr lang="en-US" baseline="-25000" dirty="0"/>
              <a:t>2</a:t>
            </a:r>
            <a:r>
              <a:rPr lang="en-US" dirty="0"/>
              <a:t> (so RQ = 0.7) and 9.746 kcal.</a:t>
            </a:r>
          </a:p>
          <a:p>
            <a:r>
              <a:rPr lang="en-US" dirty="0"/>
              <a:t>Because gas exchange is measured at the mouth rather than in the tissue, the term respiratory exchange ratio (RER) is used rather than RQ. </a:t>
            </a:r>
            <a:endParaRPr lang="en-GB" dirty="0"/>
          </a:p>
          <a:p>
            <a:endParaRPr lang="en-GB" dirty="0"/>
          </a:p>
          <a:p>
            <a:endParaRPr lang="en-GB" dirty="0"/>
          </a:p>
        </p:txBody>
      </p:sp>
    </p:spTree>
    <p:extLst>
      <p:ext uri="{BB962C8B-B14F-4D97-AF65-F5344CB8AC3E}">
        <p14:creationId xmlns:p14="http://schemas.microsoft.com/office/powerpoint/2010/main" val="3741330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Situations When RER Differs From RQ</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US" dirty="0"/>
                  <a:t>Hyperventilation: During hyperventilation, excess amounts of CO</a:t>
                </a:r>
                <a:r>
                  <a:rPr lang="en-US" baseline="-25000" dirty="0"/>
                  <a:t>2</a:t>
                </a:r>
                <a:r>
                  <a:rPr lang="en-US" dirty="0"/>
                  <a:t> are expired, and so </a:t>
                </a:r>
                <a14:m>
                  <m:oMath xmlns:m="http://schemas.openxmlformats.org/officeDocument/2006/math">
                    <m:acc>
                      <m:accPr>
                        <m:chr m:val="̇"/>
                        <m:ctrlPr>
                          <a:rPr lang="en-US" i="1">
                            <a:latin typeface="Cambria Math" panose="02040503050406030204" pitchFamily="18" charset="0"/>
                          </a:rPr>
                        </m:ctrlPr>
                      </m:accPr>
                      <m:e>
                        <m:r>
                          <m:rPr>
                            <m:nor/>
                          </m:rPr>
                          <a:rPr lang="en-US">
                            <a:cs typeface="Helvetica" panose="020B0604020202020204" pitchFamily="34" charset="0"/>
                          </a:rPr>
                          <m:t>V</m:t>
                        </m:r>
                      </m:e>
                    </m:acc>
                  </m:oMath>
                </a14:m>
                <a:r>
                  <a:rPr lang="en-US" dirty="0"/>
                  <a:t>CO</a:t>
                </a:r>
                <a:r>
                  <a:rPr lang="en-US" baseline="-25000" dirty="0"/>
                  <a:t>2</a:t>
                </a:r>
                <a:r>
                  <a:rPr lang="en-US" dirty="0"/>
                  <a:t> increases but </a:t>
                </a:r>
                <a14:m>
                  <m:oMath xmlns:m="http://schemas.openxmlformats.org/officeDocument/2006/math">
                    <m:acc>
                      <m:accPr>
                        <m:chr m:val="̇"/>
                        <m:ctrlPr>
                          <a:rPr lang="en-US" i="1">
                            <a:latin typeface="Cambria Math" panose="02040503050406030204" pitchFamily="18" charset="0"/>
                          </a:rPr>
                        </m:ctrlPr>
                      </m:accPr>
                      <m:e>
                        <m:r>
                          <m:rPr>
                            <m:nor/>
                          </m:rPr>
                          <a:rPr lang="en-US">
                            <a:cs typeface="Helvetica" panose="020B0604020202020204" pitchFamily="34" charset="0"/>
                          </a:rPr>
                          <m:t>V</m:t>
                        </m:r>
                      </m:e>
                    </m:acc>
                  </m:oMath>
                </a14:m>
                <a:r>
                  <a:rPr lang="en-US" dirty="0"/>
                  <a:t>O</a:t>
                </a:r>
                <a:r>
                  <a:rPr lang="en-US" baseline="-25000" dirty="0"/>
                  <a:t>2</a:t>
                </a:r>
                <a:r>
                  <a:rPr lang="en-US" dirty="0"/>
                  <a:t> remains about the same, and RER can be above 1.0.  </a:t>
                </a:r>
                <a:endParaRPr lang="en-GB" dirty="0"/>
              </a:p>
              <a:p>
                <a:r>
                  <a:rPr lang="en-US" dirty="0"/>
                  <a:t>Exercise intensities above 80% to 85% of </a:t>
                </a:r>
                <a14:m>
                  <m:oMath xmlns:m="http://schemas.openxmlformats.org/officeDocument/2006/math">
                    <m:acc>
                      <m:accPr>
                        <m:chr m:val="̇"/>
                        <m:ctrlPr>
                          <a:rPr lang="en-US" i="1">
                            <a:latin typeface="Cambria Math" panose="02040503050406030204" pitchFamily="18" charset="0"/>
                          </a:rPr>
                        </m:ctrlPr>
                      </m:accPr>
                      <m:e>
                        <m:r>
                          <m:rPr>
                            <m:nor/>
                          </m:rPr>
                          <a:rPr lang="en-US">
                            <a:cs typeface="Helvetica" panose="020B0604020202020204" pitchFamily="34" charset="0"/>
                          </a:rPr>
                          <m:t>V</m:t>
                        </m:r>
                      </m:e>
                    </m:acc>
                  </m:oMath>
                </a14:m>
                <a:r>
                  <a:rPr lang="en-US" dirty="0"/>
                  <a:t>O</a:t>
                </a:r>
                <a:r>
                  <a:rPr lang="en-US" baseline="-25000" dirty="0"/>
                  <a:t>2</a:t>
                </a:r>
                <a:r>
                  <a:rPr lang="en-US" dirty="0"/>
                  <a:t>max: High glycolytic rates in the muscle result in the production and accumulation of lactic acid. The hydrogen ions associated with this acid are buffered by bicarbonate ions (HCO</a:t>
                </a:r>
                <a:r>
                  <a:rPr lang="en-US" baseline="-25000" dirty="0"/>
                  <a:t>3</a:t>
                </a:r>
                <a:r>
                  <a:rPr lang="en-US" baseline="30000" dirty="0"/>
                  <a:t>–</a:t>
                </a:r>
                <a:r>
                  <a:rPr lang="en-US" dirty="0"/>
                  <a:t>) to form H</a:t>
                </a:r>
                <a:r>
                  <a:rPr lang="en-US" baseline="-25000" dirty="0"/>
                  <a:t>2</a:t>
                </a:r>
                <a:r>
                  <a:rPr lang="en-US" dirty="0"/>
                  <a:t>CO</a:t>
                </a:r>
                <a:r>
                  <a:rPr lang="en-US" baseline="-25000" dirty="0"/>
                  <a:t>3</a:t>
                </a:r>
                <a:r>
                  <a:rPr lang="en-US" dirty="0"/>
                  <a:t> and subsequently H</a:t>
                </a:r>
                <a:r>
                  <a:rPr lang="en-US" baseline="-25000" dirty="0"/>
                  <a:t>2</a:t>
                </a:r>
                <a:r>
                  <a:rPr lang="en-US" dirty="0"/>
                  <a:t>O and CO</a:t>
                </a:r>
                <a:r>
                  <a:rPr lang="en-US" baseline="-25000" dirty="0"/>
                  <a:t>2</a:t>
                </a:r>
                <a:r>
                  <a:rPr lang="en-US" dirty="0"/>
                  <a:t>. </a:t>
                </a:r>
              </a:p>
              <a:p>
                <a:r>
                  <a:rPr lang="en-US" dirty="0"/>
                  <a:t>This CO</a:t>
                </a:r>
                <a:r>
                  <a:rPr lang="en-US" baseline="-25000" dirty="0"/>
                  <a:t>2 </a:t>
                </a:r>
                <a:r>
                  <a:rPr lang="en-US" dirty="0"/>
                  <a:t>is expired, and as a result, the RER increases rapidly and can reach values between 1.0 and 1.3.</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43" t="-2635" r="-1565" b="-6003"/>
                </a:stretch>
              </a:blipFill>
            </p:spPr>
            <p:txBody>
              <a:bodyPr/>
              <a:lstStyle/>
              <a:p>
                <a:r>
                  <a:rPr lang="en-US">
                    <a:noFill/>
                  </a:rPr>
                  <a:t> </a:t>
                </a:r>
              </a:p>
            </p:txBody>
          </p:sp>
        </mc:Fallback>
      </mc:AlternateContent>
    </p:spTree>
    <p:extLst>
      <p:ext uri="{BB962C8B-B14F-4D97-AF65-F5344CB8AC3E}">
        <p14:creationId xmlns:p14="http://schemas.microsoft.com/office/powerpoint/2010/main" val="508732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Doubly Labeled Water Technique</a:t>
            </a:r>
          </a:p>
        </p:txBody>
      </p:sp>
      <p:sp>
        <p:nvSpPr>
          <p:cNvPr id="3" name="Content Placeholder 2"/>
          <p:cNvSpPr>
            <a:spLocks noGrp="1"/>
          </p:cNvSpPr>
          <p:nvPr>
            <p:ph idx="1"/>
          </p:nvPr>
        </p:nvSpPr>
        <p:spPr>
          <a:xfrm>
            <a:off x="838200" y="1637798"/>
            <a:ext cx="10515600" cy="4168338"/>
          </a:xfrm>
        </p:spPr>
        <p:txBody>
          <a:bodyPr/>
          <a:lstStyle/>
          <a:p>
            <a:r>
              <a:rPr lang="en-US" dirty="0"/>
              <a:t>The technique is based on the administration of a bolus dose of two stable isotopes of water: </a:t>
            </a:r>
            <a:r>
              <a:rPr lang="en-US" baseline="30000" dirty="0"/>
              <a:t>2</a:t>
            </a:r>
            <a:r>
              <a:rPr lang="en-US" dirty="0"/>
              <a:t>H</a:t>
            </a:r>
            <a:r>
              <a:rPr lang="en-US" baseline="-25000" dirty="0"/>
              <a:t>2</a:t>
            </a:r>
            <a:r>
              <a:rPr lang="en-US" dirty="0"/>
              <a:t>O and H</a:t>
            </a:r>
            <a:r>
              <a:rPr lang="en-US" baseline="-25000" dirty="0"/>
              <a:t>2</a:t>
            </a:r>
            <a:r>
              <a:rPr lang="en-US" baseline="30000" dirty="0"/>
              <a:t>18</a:t>
            </a:r>
            <a:r>
              <a:rPr lang="en-US" dirty="0"/>
              <a:t>O.</a:t>
            </a:r>
          </a:p>
          <a:p>
            <a:r>
              <a:rPr lang="en-US" dirty="0"/>
              <a:t>These two isotopes are used as tracers, and the slightly heavier atoms </a:t>
            </a:r>
            <a:r>
              <a:rPr lang="en-US" baseline="30000" dirty="0"/>
              <a:t>2</a:t>
            </a:r>
            <a:r>
              <a:rPr lang="en-US" dirty="0"/>
              <a:t>H and </a:t>
            </a:r>
            <a:r>
              <a:rPr lang="en-US" baseline="30000" dirty="0"/>
              <a:t>18</a:t>
            </a:r>
            <a:r>
              <a:rPr lang="en-US" dirty="0"/>
              <a:t>O can be measured in various body fluids (e.g., urine). </a:t>
            </a:r>
          </a:p>
          <a:p>
            <a:r>
              <a:rPr lang="en-US" baseline="30000" dirty="0"/>
              <a:t>2</a:t>
            </a:r>
            <a:r>
              <a:rPr lang="en-US" dirty="0"/>
              <a:t>H is lost from the body in water alone, and </a:t>
            </a:r>
            <a:r>
              <a:rPr lang="en-US" baseline="30000" dirty="0"/>
              <a:t>18</a:t>
            </a:r>
            <a:r>
              <a:rPr lang="en-US" dirty="0"/>
              <a:t>O is lost in water and as C</a:t>
            </a:r>
            <a:r>
              <a:rPr lang="en-US" baseline="30000" dirty="0"/>
              <a:t>18</a:t>
            </a:r>
            <a:r>
              <a:rPr lang="en-US" dirty="0"/>
              <a:t>O</a:t>
            </a:r>
            <a:r>
              <a:rPr lang="en-US" baseline="-25000" dirty="0"/>
              <a:t>2</a:t>
            </a:r>
            <a:r>
              <a:rPr lang="en-US" dirty="0"/>
              <a:t> in breath. </a:t>
            </a:r>
          </a:p>
          <a:p>
            <a:r>
              <a:rPr lang="en-US" dirty="0"/>
              <a:t>The difference between the </a:t>
            </a:r>
            <a:r>
              <a:rPr lang="en-US" baseline="30000" dirty="0"/>
              <a:t>2</a:t>
            </a:r>
            <a:r>
              <a:rPr lang="en-US" dirty="0"/>
              <a:t>H and </a:t>
            </a:r>
            <a:r>
              <a:rPr lang="en-US" baseline="30000" dirty="0"/>
              <a:t>18</a:t>
            </a:r>
            <a:r>
              <a:rPr lang="en-US" dirty="0"/>
              <a:t>O excretion rates represents the CO</a:t>
            </a:r>
            <a:r>
              <a:rPr lang="en-US" baseline="-25000" dirty="0"/>
              <a:t>2</a:t>
            </a:r>
            <a:r>
              <a:rPr lang="en-US" dirty="0"/>
              <a:t> production rate, and if the fuel mixture oxidized is known, energy expenditure can be calculated.</a:t>
            </a:r>
            <a:endParaRPr lang="en-GB" dirty="0"/>
          </a:p>
          <a:p>
            <a:endParaRPr lang="en-GB" dirty="0"/>
          </a:p>
        </p:txBody>
      </p:sp>
    </p:spTree>
    <p:extLst>
      <p:ext uri="{BB962C8B-B14F-4D97-AF65-F5344CB8AC3E}">
        <p14:creationId xmlns:p14="http://schemas.microsoft.com/office/powerpoint/2010/main" val="1952420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ADD3-8266-7057-6779-99C65FB0C667}"/>
              </a:ext>
            </a:extLst>
          </p:cNvPr>
          <p:cNvSpPr>
            <a:spLocks noGrp="1"/>
          </p:cNvSpPr>
          <p:nvPr>
            <p:ph type="title"/>
          </p:nvPr>
        </p:nvSpPr>
        <p:spPr>
          <a:xfrm>
            <a:off x="838200" y="969560"/>
            <a:ext cx="2619375" cy="409790"/>
          </a:xfrm>
        </p:spPr>
        <p:txBody>
          <a:bodyPr/>
          <a:lstStyle/>
          <a:p>
            <a:r>
              <a:rPr lang="en-GB" dirty="0"/>
              <a:t>Figure 4.9</a:t>
            </a:r>
          </a:p>
        </p:txBody>
      </p:sp>
      <p:pic>
        <p:nvPicPr>
          <p:cNvPr id="5" name="Content Placeholder 4" descr="A diagram of excreted as h2o and excreted as water&#10;&#10;Description automatically generated">
            <a:extLst>
              <a:ext uri="{FF2B5EF4-FFF2-40B4-BE49-F238E27FC236}">
                <a16:creationId xmlns:a16="http://schemas.microsoft.com/office/drawing/2014/main" id="{A8AB9ACB-6CF6-C02E-365E-A43C4A0640B6}"/>
              </a:ext>
            </a:extLst>
          </p:cNvPr>
          <p:cNvPicPr>
            <a:picLocks noGrp="1" noChangeAspect="1"/>
          </p:cNvPicPr>
          <p:nvPr>
            <p:ph idx="1"/>
          </p:nvPr>
        </p:nvPicPr>
        <p:blipFill>
          <a:blip r:embed="rId3"/>
          <a:stretch>
            <a:fillRect/>
          </a:stretch>
        </p:blipFill>
        <p:spPr>
          <a:xfrm>
            <a:off x="3886200" y="722313"/>
            <a:ext cx="7727229" cy="5415321"/>
          </a:xfrm>
        </p:spPr>
      </p:pic>
    </p:spTree>
    <p:extLst>
      <p:ext uri="{BB962C8B-B14F-4D97-AF65-F5344CB8AC3E}">
        <p14:creationId xmlns:p14="http://schemas.microsoft.com/office/powerpoint/2010/main" val="780810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Estimating Energy Expended in Walking</a:t>
            </a:r>
          </a:p>
        </p:txBody>
      </p:sp>
      <p:sp>
        <p:nvSpPr>
          <p:cNvPr id="3" name="Content Placeholder 2"/>
          <p:cNvSpPr>
            <a:spLocks noGrp="1"/>
          </p:cNvSpPr>
          <p:nvPr>
            <p:ph idx="1"/>
          </p:nvPr>
        </p:nvSpPr>
        <p:spPr/>
        <p:txBody>
          <a:bodyPr/>
          <a:lstStyle/>
          <a:p>
            <a:r>
              <a:rPr lang="en-US" dirty="0"/>
              <a:t>There is a relatively simple relationship between the distance covered (either walking or running) and the amount of energy expended. </a:t>
            </a:r>
          </a:p>
          <a:p>
            <a:r>
              <a:rPr lang="en-US" dirty="0"/>
              <a:t>A person expends 1 kcal (4.184 kJ) per kilometer covered per kilogram body mass, and so the energy expended (EE) when completing any known distance on foot is:</a:t>
            </a:r>
            <a:endParaRPr lang="en-GB" dirty="0"/>
          </a:p>
          <a:p>
            <a:pPr marL="0" indent="0">
              <a:buNone/>
            </a:pPr>
            <a:r>
              <a:rPr lang="en-US" dirty="0"/>
              <a:t>	EE (kcal) = Distance covered (km) × body mass (kg) or</a:t>
            </a:r>
            <a:endParaRPr lang="en-GB" dirty="0"/>
          </a:p>
          <a:p>
            <a:pPr marL="0" indent="0">
              <a:buNone/>
            </a:pPr>
            <a:r>
              <a:rPr lang="en-US" dirty="0"/>
              <a:t>	EE (kJ) = Distance covered (km) × body mass (kg) × 	4.184</a:t>
            </a:r>
            <a:endParaRPr lang="en-GB" dirty="0"/>
          </a:p>
          <a:p>
            <a:endParaRPr lang="en-GB" dirty="0"/>
          </a:p>
        </p:txBody>
      </p:sp>
    </p:spTree>
    <p:extLst>
      <p:ext uri="{BB962C8B-B14F-4D97-AF65-F5344CB8AC3E}">
        <p14:creationId xmlns:p14="http://schemas.microsoft.com/office/powerpoint/2010/main" val="3595022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91141"/>
            <a:ext cx="10515600" cy="409790"/>
          </a:xfrm>
        </p:spPr>
        <p:txBody>
          <a:bodyPr/>
          <a:lstStyle/>
          <a:p>
            <a:r>
              <a:rPr lang="en-GB" dirty="0"/>
              <a:t>Accelerometry</a:t>
            </a:r>
          </a:p>
        </p:txBody>
      </p:sp>
      <p:sp>
        <p:nvSpPr>
          <p:cNvPr id="3" name="Content Placeholder 2"/>
          <p:cNvSpPr>
            <a:spLocks noGrp="1"/>
          </p:cNvSpPr>
          <p:nvPr>
            <p:ph idx="1"/>
          </p:nvPr>
        </p:nvSpPr>
        <p:spPr>
          <a:xfrm>
            <a:off x="838200" y="1898521"/>
            <a:ext cx="10515600" cy="4168338"/>
          </a:xfrm>
        </p:spPr>
        <p:txBody>
          <a:bodyPr/>
          <a:lstStyle/>
          <a:p>
            <a:r>
              <a:rPr lang="en-US" dirty="0"/>
              <a:t>Accelerometers are small devices that can be attached to the body to register all accelerations that the body makes. </a:t>
            </a:r>
          </a:p>
          <a:p>
            <a:r>
              <a:rPr lang="en-US" dirty="0"/>
              <a:t>The number and degree of the accelerations give an indication of activity level. </a:t>
            </a:r>
          </a:p>
          <a:p>
            <a:r>
              <a:rPr lang="en-US" dirty="0"/>
              <a:t>Accelerometers can record accelerations along one, two, or three axes. Triaxial accelerometers measure accelerations along three axes and are likely to be the most accurate. </a:t>
            </a:r>
          </a:p>
          <a:p>
            <a:r>
              <a:rPr lang="en-US" dirty="0"/>
              <a:t>Units are step or activity counts or kJ or kcal.</a:t>
            </a:r>
            <a:endParaRPr lang="en-GB" dirty="0"/>
          </a:p>
        </p:txBody>
      </p:sp>
    </p:spTree>
    <p:extLst>
      <p:ext uri="{BB962C8B-B14F-4D97-AF65-F5344CB8AC3E}">
        <p14:creationId xmlns:p14="http://schemas.microsoft.com/office/powerpoint/2010/main" val="862018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Components of Energy Expenditure</a:t>
            </a:r>
          </a:p>
        </p:txBody>
      </p:sp>
      <p:sp>
        <p:nvSpPr>
          <p:cNvPr id="3" name="Content Placeholder 2"/>
          <p:cNvSpPr>
            <a:spLocks noGrp="1"/>
          </p:cNvSpPr>
          <p:nvPr>
            <p:ph idx="1"/>
          </p:nvPr>
        </p:nvSpPr>
        <p:spPr/>
        <p:txBody>
          <a:bodyPr/>
          <a:lstStyle/>
          <a:p>
            <a:r>
              <a:rPr lang="en-US" dirty="0"/>
              <a:t>Resting metabolic rate (RMR)</a:t>
            </a:r>
          </a:p>
          <a:p>
            <a:r>
              <a:rPr lang="en-US" dirty="0"/>
              <a:t>Diet-induced thermogenesis (DIT)</a:t>
            </a:r>
          </a:p>
          <a:p>
            <a:r>
              <a:rPr lang="en-US" dirty="0"/>
              <a:t>Thermic effect of exercise (TEE)</a:t>
            </a:r>
            <a:endParaRPr lang="en-GB" dirty="0"/>
          </a:p>
          <a:p>
            <a:pPr marL="0" indent="0">
              <a:buNone/>
            </a:pPr>
            <a:endParaRPr lang="en-US" dirty="0"/>
          </a:p>
          <a:p>
            <a:pPr marL="0" indent="0">
              <a:buNone/>
            </a:pPr>
            <a:r>
              <a:rPr lang="en-US" dirty="0"/>
              <a:t>RMR is the largest component (60%-75%) of the daily energy expenditure in relatively seden­tary people, and DIT (or the thermic effect of food) represents about 10%, leaving 15% to 30% for exercise-related energy expenditure.</a:t>
            </a:r>
            <a:endParaRPr lang="en-GB" dirty="0"/>
          </a:p>
          <a:p>
            <a:endParaRPr lang="en-GB" dirty="0"/>
          </a:p>
        </p:txBody>
      </p:sp>
    </p:spTree>
    <p:extLst>
      <p:ext uri="{BB962C8B-B14F-4D97-AF65-F5344CB8AC3E}">
        <p14:creationId xmlns:p14="http://schemas.microsoft.com/office/powerpoint/2010/main" val="3568484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EBC44-B6A0-69A8-6920-0FEB0F5E89E6}"/>
              </a:ext>
            </a:extLst>
          </p:cNvPr>
          <p:cNvSpPr>
            <a:spLocks noGrp="1"/>
          </p:cNvSpPr>
          <p:nvPr>
            <p:ph type="title"/>
          </p:nvPr>
        </p:nvSpPr>
        <p:spPr>
          <a:xfrm>
            <a:off x="838200" y="969560"/>
            <a:ext cx="2628900" cy="409790"/>
          </a:xfrm>
        </p:spPr>
        <p:txBody>
          <a:bodyPr/>
          <a:lstStyle/>
          <a:p>
            <a:r>
              <a:rPr lang="en-GB" dirty="0"/>
              <a:t>Figure 4.11</a:t>
            </a:r>
          </a:p>
        </p:txBody>
      </p:sp>
      <p:pic>
        <p:nvPicPr>
          <p:cNvPr id="5" name="Content Placeholder 4" descr="A graph showing different types of active activities&#10;&#10;Description automatically generated">
            <a:extLst>
              <a:ext uri="{FF2B5EF4-FFF2-40B4-BE49-F238E27FC236}">
                <a16:creationId xmlns:a16="http://schemas.microsoft.com/office/drawing/2014/main" id="{96EC28E7-332A-E712-3D94-9B64FDA81519}"/>
              </a:ext>
            </a:extLst>
          </p:cNvPr>
          <p:cNvPicPr>
            <a:picLocks noGrp="1" noChangeAspect="1"/>
          </p:cNvPicPr>
          <p:nvPr>
            <p:ph idx="1"/>
          </p:nvPr>
        </p:nvPicPr>
        <p:blipFill>
          <a:blip r:embed="rId3"/>
          <a:stretch>
            <a:fillRect/>
          </a:stretch>
        </p:blipFill>
        <p:spPr>
          <a:xfrm>
            <a:off x="4505325" y="701905"/>
            <a:ext cx="7229475" cy="5454190"/>
          </a:xfrm>
        </p:spPr>
      </p:pic>
    </p:spTree>
    <p:extLst>
      <p:ext uri="{BB962C8B-B14F-4D97-AF65-F5344CB8AC3E}">
        <p14:creationId xmlns:p14="http://schemas.microsoft.com/office/powerpoint/2010/main" val="4215261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Balance</a:t>
            </a:r>
          </a:p>
        </p:txBody>
      </p:sp>
      <p:sp>
        <p:nvSpPr>
          <p:cNvPr id="3" name="Content Placeholder 2"/>
          <p:cNvSpPr>
            <a:spLocks noGrp="1"/>
          </p:cNvSpPr>
          <p:nvPr>
            <p:ph idx="1"/>
          </p:nvPr>
        </p:nvSpPr>
        <p:spPr/>
        <p:txBody>
          <a:bodyPr/>
          <a:lstStyle/>
          <a:p>
            <a:r>
              <a:rPr lang="en-US" dirty="0"/>
              <a:t>Energy balance represents the difference between energy intake and energy expenditure. </a:t>
            </a:r>
          </a:p>
          <a:p>
            <a:r>
              <a:rPr lang="en-US" dirty="0"/>
              <a:t>The energy balance is usually calculated over long periods of time (days or weeks). </a:t>
            </a:r>
          </a:p>
          <a:p>
            <a:r>
              <a:rPr lang="en-US" dirty="0"/>
              <a:t>When the energy intake exceeds the energy expenditure, a positive energy balance occurs, which will result in weight gain. </a:t>
            </a:r>
          </a:p>
          <a:p>
            <a:r>
              <a:rPr lang="en-US" dirty="0"/>
              <a:t>When the energy intake is below the energy expendi­ture, a negative energy balance occurs, and weight loss will result.</a:t>
            </a:r>
            <a:endParaRPr lang="en-GB" dirty="0"/>
          </a:p>
        </p:txBody>
      </p:sp>
    </p:spTree>
    <p:extLst>
      <p:ext uri="{BB962C8B-B14F-4D97-AF65-F5344CB8AC3E}">
        <p14:creationId xmlns:p14="http://schemas.microsoft.com/office/powerpoint/2010/main" val="3030029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F7E3D-0F29-6BD6-FB2E-F94BAFD0C819}"/>
              </a:ext>
            </a:extLst>
          </p:cNvPr>
          <p:cNvSpPr>
            <a:spLocks noGrp="1"/>
          </p:cNvSpPr>
          <p:nvPr>
            <p:ph type="title"/>
          </p:nvPr>
        </p:nvSpPr>
        <p:spPr>
          <a:xfrm>
            <a:off x="838200" y="969560"/>
            <a:ext cx="3590925" cy="409790"/>
          </a:xfrm>
        </p:spPr>
        <p:txBody>
          <a:bodyPr/>
          <a:lstStyle/>
          <a:p>
            <a:endParaRPr lang="en-GB" dirty="0"/>
          </a:p>
        </p:txBody>
      </p:sp>
      <p:pic>
        <p:nvPicPr>
          <p:cNvPr id="5" name="Content Placeholder 4" descr="A diagram of energy balance&#10;&#10;Description automatically generated">
            <a:extLst>
              <a:ext uri="{FF2B5EF4-FFF2-40B4-BE49-F238E27FC236}">
                <a16:creationId xmlns:a16="http://schemas.microsoft.com/office/drawing/2014/main" id="{76940207-92D5-6048-27F7-7EA1F8D4614A}"/>
              </a:ext>
            </a:extLst>
          </p:cNvPr>
          <p:cNvPicPr>
            <a:picLocks noGrp="1" noChangeAspect="1"/>
          </p:cNvPicPr>
          <p:nvPr>
            <p:ph idx="1"/>
          </p:nvPr>
        </p:nvPicPr>
        <p:blipFill>
          <a:blip r:embed="rId3"/>
          <a:stretch>
            <a:fillRect/>
          </a:stretch>
        </p:blipFill>
        <p:spPr>
          <a:xfrm>
            <a:off x="443346" y="332821"/>
            <a:ext cx="10598810" cy="6192357"/>
          </a:xfrm>
        </p:spPr>
      </p:pic>
    </p:spTree>
    <p:extLst>
      <p:ext uri="{BB962C8B-B14F-4D97-AF65-F5344CB8AC3E}">
        <p14:creationId xmlns:p14="http://schemas.microsoft.com/office/powerpoint/2010/main" val="1795424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Balance and Performance</a:t>
            </a:r>
          </a:p>
        </p:txBody>
      </p:sp>
      <p:sp>
        <p:nvSpPr>
          <p:cNvPr id="3" name="Content Placeholder 2"/>
          <p:cNvSpPr>
            <a:spLocks noGrp="1"/>
          </p:cNvSpPr>
          <p:nvPr>
            <p:ph idx="1"/>
          </p:nvPr>
        </p:nvSpPr>
        <p:spPr/>
        <p:txBody>
          <a:bodyPr/>
          <a:lstStyle/>
          <a:p>
            <a:r>
              <a:rPr lang="en-US" dirty="0"/>
              <a:t>There is a clear link between energy balance and performance. </a:t>
            </a:r>
          </a:p>
          <a:p>
            <a:r>
              <a:rPr lang="en-US" dirty="0"/>
              <a:t>Sometimes, periods of negative energy balance are pursued in an effort to change body composition (lower body fat for performance or aesthetic purposes).</a:t>
            </a:r>
          </a:p>
          <a:p>
            <a:r>
              <a:rPr lang="en-US" dirty="0"/>
              <a:t>Extremely low energy intakes may impair performance and increase the risk of nutritional deficiencies and illness.</a:t>
            </a:r>
          </a:p>
          <a:p>
            <a:r>
              <a:rPr lang="en-US" dirty="0"/>
              <a:t>Sometimes, periods of positive energy balance are pursued in an effort to gain body mass (usually lean muscle but in some cases both muscle and fat).</a:t>
            </a:r>
            <a:endParaRPr lang="en-GB" dirty="0"/>
          </a:p>
        </p:txBody>
      </p:sp>
    </p:spTree>
    <p:extLst>
      <p:ext uri="{BB962C8B-B14F-4D97-AF65-F5344CB8AC3E}">
        <p14:creationId xmlns:p14="http://schemas.microsoft.com/office/powerpoint/2010/main" val="2276173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904E1-F39B-6BDE-D066-311204046122}"/>
              </a:ext>
            </a:extLst>
          </p:cNvPr>
          <p:cNvSpPr>
            <a:spLocks noGrp="1"/>
          </p:cNvSpPr>
          <p:nvPr>
            <p:ph type="title"/>
          </p:nvPr>
        </p:nvSpPr>
        <p:spPr/>
        <p:txBody>
          <a:bodyPr/>
          <a:lstStyle/>
          <a:p>
            <a:r>
              <a:rPr lang="en-US" dirty="0"/>
              <a:t>What is the goal of your client?</a:t>
            </a:r>
          </a:p>
        </p:txBody>
      </p:sp>
      <p:sp>
        <p:nvSpPr>
          <p:cNvPr id="3" name="Content Placeholder 2">
            <a:extLst>
              <a:ext uri="{FF2B5EF4-FFF2-40B4-BE49-F238E27FC236}">
                <a16:creationId xmlns:a16="http://schemas.microsoft.com/office/drawing/2014/main" id="{83EDBDC0-979C-CA33-63B1-6894CFE85406}"/>
              </a:ext>
            </a:extLst>
          </p:cNvPr>
          <p:cNvSpPr>
            <a:spLocks noGrp="1"/>
          </p:cNvSpPr>
          <p:nvPr>
            <p:ph idx="1"/>
          </p:nvPr>
        </p:nvSpPr>
        <p:spPr/>
        <p:txBody>
          <a:bodyPr>
            <a:normAutofit/>
          </a:bodyPr>
          <a:lstStyle/>
          <a:p>
            <a:r>
              <a:rPr lang="en-US" sz="4000" dirty="0" err="1"/>
              <a:t>Maximise</a:t>
            </a:r>
            <a:endParaRPr lang="en-US" sz="4000" dirty="0"/>
          </a:p>
          <a:p>
            <a:r>
              <a:rPr lang="en-US" sz="4000" dirty="0" err="1"/>
              <a:t>Minimise</a:t>
            </a:r>
            <a:endParaRPr lang="en-US" sz="4000" dirty="0"/>
          </a:p>
          <a:p>
            <a:r>
              <a:rPr lang="en-US" sz="4000" dirty="0"/>
              <a:t>Maintain</a:t>
            </a:r>
          </a:p>
        </p:txBody>
      </p:sp>
      <p:sp>
        <p:nvSpPr>
          <p:cNvPr id="4" name="TextBox 3">
            <a:extLst>
              <a:ext uri="{FF2B5EF4-FFF2-40B4-BE49-F238E27FC236}">
                <a16:creationId xmlns:a16="http://schemas.microsoft.com/office/drawing/2014/main" id="{D6A7D3A5-C447-60A7-5856-928A574A231B}"/>
              </a:ext>
            </a:extLst>
          </p:cNvPr>
          <p:cNvSpPr txBox="1"/>
          <p:nvPr/>
        </p:nvSpPr>
        <p:spPr>
          <a:xfrm>
            <a:off x="969818" y="4932218"/>
            <a:ext cx="9365673" cy="584775"/>
          </a:xfrm>
          <a:prstGeom prst="rect">
            <a:avLst/>
          </a:prstGeom>
          <a:noFill/>
        </p:spPr>
        <p:txBody>
          <a:bodyPr wrap="square" rtlCol="0">
            <a:spAutoFit/>
          </a:bodyPr>
          <a:lstStyle/>
          <a:p>
            <a:r>
              <a:rPr lang="en-US" sz="3200" dirty="0"/>
              <a:t>Adjust energy balance accordingly…</a:t>
            </a:r>
          </a:p>
        </p:txBody>
      </p:sp>
    </p:spTree>
    <p:extLst>
      <p:ext uri="{BB962C8B-B14F-4D97-AF65-F5344CB8AC3E}">
        <p14:creationId xmlns:p14="http://schemas.microsoft.com/office/powerpoint/2010/main" val="3999212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C852-759F-423E-68B8-E57D850DD836}"/>
              </a:ext>
            </a:extLst>
          </p:cNvPr>
          <p:cNvSpPr>
            <a:spLocks noGrp="1"/>
          </p:cNvSpPr>
          <p:nvPr>
            <p:ph type="title"/>
          </p:nvPr>
        </p:nvSpPr>
        <p:spPr>
          <a:xfrm>
            <a:off x="838200" y="969560"/>
            <a:ext cx="2790825" cy="409790"/>
          </a:xfrm>
        </p:spPr>
        <p:txBody>
          <a:bodyPr/>
          <a:lstStyle/>
          <a:p>
            <a:r>
              <a:rPr lang="en-GB" dirty="0"/>
              <a:t>Figure 4.12</a:t>
            </a:r>
          </a:p>
        </p:txBody>
      </p:sp>
      <p:pic>
        <p:nvPicPr>
          <p:cNvPr id="5" name="Content Placeholder 4" descr="A graph of energy intake&#10;&#10;Description automatically generated">
            <a:extLst>
              <a:ext uri="{FF2B5EF4-FFF2-40B4-BE49-F238E27FC236}">
                <a16:creationId xmlns:a16="http://schemas.microsoft.com/office/drawing/2014/main" id="{BB23827D-05A4-6D00-D2C8-AD840A75C1EF}"/>
              </a:ext>
            </a:extLst>
          </p:cNvPr>
          <p:cNvPicPr>
            <a:picLocks noGrp="1" noChangeAspect="1"/>
          </p:cNvPicPr>
          <p:nvPr>
            <p:ph idx="1"/>
          </p:nvPr>
        </p:nvPicPr>
        <p:blipFill>
          <a:blip r:embed="rId3"/>
          <a:stretch>
            <a:fillRect/>
          </a:stretch>
        </p:blipFill>
        <p:spPr>
          <a:xfrm>
            <a:off x="3629025" y="700325"/>
            <a:ext cx="6056586" cy="5457349"/>
          </a:xfrm>
        </p:spPr>
      </p:pic>
    </p:spTree>
    <p:extLst>
      <p:ext uri="{BB962C8B-B14F-4D97-AF65-F5344CB8AC3E}">
        <p14:creationId xmlns:p14="http://schemas.microsoft.com/office/powerpoint/2010/main" val="893786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2046004334"/>
              </p:ext>
            </p:extLst>
          </p:nvPr>
        </p:nvGraphicFramePr>
        <p:xfrm>
          <a:off x="1457960" y="1611200"/>
          <a:ext cx="9276080" cy="5039360"/>
        </p:xfrm>
        <a:graphic>
          <a:graphicData uri="http://schemas.openxmlformats.org/drawingml/2006/table">
            <a:tbl>
              <a:tblPr firstRow="1">
                <a:tableStyleId>{F5AB1C69-6EDB-4FF4-983F-18BD219EF322}</a:tableStyleId>
              </a:tblPr>
              <a:tblGrid>
                <a:gridCol w="2592754">
                  <a:extLst>
                    <a:ext uri="{9D8B030D-6E8A-4147-A177-3AD203B41FA5}">
                      <a16:colId xmlns:a16="http://schemas.microsoft.com/office/drawing/2014/main" val="2397790405"/>
                    </a:ext>
                  </a:extLst>
                </a:gridCol>
                <a:gridCol w="1053905">
                  <a:extLst>
                    <a:ext uri="{9D8B030D-6E8A-4147-A177-3AD203B41FA5}">
                      <a16:colId xmlns:a16="http://schemas.microsoft.com/office/drawing/2014/main" val="3296170571"/>
                    </a:ext>
                  </a:extLst>
                </a:gridCol>
                <a:gridCol w="1144172">
                  <a:extLst>
                    <a:ext uri="{9D8B030D-6E8A-4147-A177-3AD203B41FA5}">
                      <a16:colId xmlns:a16="http://schemas.microsoft.com/office/drawing/2014/main" val="827084113"/>
                    </a:ext>
                  </a:extLst>
                </a:gridCol>
                <a:gridCol w="4485249">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Activity</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kJ/min</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kcal/min</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Examples</a:t>
                      </a:r>
                    </a:p>
                  </a:txBody>
                  <a:tcPr anchor="b"/>
                </a:tc>
                <a:extLst>
                  <a:ext uri="{0D108BD9-81ED-4DB2-BD59-A6C34878D82A}">
                    <a16:rowId xmlns:a16="http://schemas.microsoft.com/office/drawing/2014/main" val="2849655424"/>
                  </a:ext>
                </a:extLst>
              </a:tr>
              <a:tr h="370840">
                <a:tc>
                  <a:txBody>
                    <a:bodyPr/>
                    <a:lstStyle/>
                    <a:p>
                      <a:r>
                        <a:rPr lang="en-US" dirty="0">
                          <a:latin typeface="Helvetica" panose="020B0604020202020204" pitchFamily="34" charset="0"/>
                          <a:cs typeface="Helvetica" panose="020B0604020202020204" pitchFamily="34" charset="0"/>
                        </a:rPr>
                        <a:t>Resting</a:t>
                      </a:r>
                    </a:p>
                  </a:txBody>
                  <a:tcPr/>
                </a:tc>
                <a:tc>
                  <a:txBody>
                    <a:bodyPr/>
                    <a:lstStyle/>
                    <a:p>
                      <a:r>
                        <a:rPr lang="en-US" dirty="0">
                          <a:latin typeface="Helvetica" panose="020B0604020202020204" pitchFamily="34" charset="0"/>
                          <a:cs typeface="Helvetica" panose="020B0604020202020204" pitchFamily="34" charset="0"/>
                        </a:rPr>
                        <a:t>4</a:t>
                      </a:r>
                    </a:p>
                  </a:txBody>
                  <a:tcPr/>
                </a:tc>
                <a:tc>
                  <a:txBody>
                    <a:bodyPr/>
                    <a:lstStyle/>
                    <a:p>
                      <a:r>
                        <a:rPr lang="en-US" dirty="0">
                          <a:latin typeface="Helvetica" panose="020B0604020202020204" pitchFamily="34" charset="0"/>
                          <a:cs typeface="Helvetica" panose="020B0604020202020204" pitchFamily="34" charset="0"/>
                        </a:rPr>
                        <a:t>1</a:t>
                      </a:r>
                    </a:p>
                  </a:txBody>
                  <a:tcPr/>
                </a:tc>
                <a:tc>
                  <a:txBody>
                    <a:bodyPr/>
                    <a:lstStyle/>
                    <a:p>
                      <a:r>
                        <a:rPr lang="en-US" sz="1800" kern="1200" dirty="0">
                          <a:solidFill>
                            <a:schemeClr val="dk1"/>
                          </a:solidFill>
                          <a:effectLst/>
                          <a:latin typeface="+mn-lt"/>
                          <a:ea typeface="+mn-ea"/>
                          <a:cs typeface="+mn-cs"/>
                        </a:rPr>
                        <a:t>Sleeping, reclining while watching TV</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Very light activities</a:t>
                      </a:r>
                      <a:endParaRPr lang="en-US" dirty="0">
                        <a:latin typeface="Helvetica" panose="020B0604020202020204" pitchFamily="34" charset="0"/>
                        <a:cs typeface="Helvetica" panose="020B0604020202020204" pitchFamily="34" charset="0"/>
                      </a:endParaRPr>
                    </a:p>
                  </a:txBody>
                  <a:tcPr/>
                </a:tc>
                <a:tc>
                  <a:txBody>
                    <a:bodyPr/>
                    <a:lstStyle/>
                    <a:p>
                      <a:r>
                        <a:rPr lang="en-US" dirty="0">
                          <a:latin typeface="Helvetica" panose="020B0604020202020204" pitchFamily="34" charset="0"/>
                          <a:cs typeface="Helvetica" panose="020B0604020202020204" pitchFamily="34" charset="0"/>
                        </a:rPr>
                        <a:t>12-20</a:t>
                      </a:r>
                    </a:p>
                  </a:txBody>
                  <a:tcPr/>
                </a:tc>
                <a:tc>
                  <a:txBody>
                    <a:bodyPr/>
                    <a:lstStyle/>
                    <a:p>
                      <a:r>
                        <a:rPr lang="en-US" dirty="0">
                          <a:latin typeface="Helvetica" panose="020B0604020202020204" pitchFamily="34" charset="0"/>
                          <a:cs typeface="Helvetica" panose="020B0604020202020204" pitchFamily="34" charset="0"/>
                        </a:rPr>
                        <a:t>3-5</a:t>
                      </a:r>
                    </a:p>
                  </a:txBody>
                  <a:tcPr/>
                </a:tc>
                <a:tc>
                  <a:txBody>
                    <a:bodyPr/>
                    <a:lstStyle/>
                    <a:p>
                      <a:r>
                        <a:rPr lang="en-US" sz="1800" kern="1200" dirty="0">
                          <a:solidFill>
                            <a:schemeClr val="dk1"/>
                          </a:solidFill>
                          <a:effectLst/>
                          <a:latin typeface="+mn-lt"/>
                          <a:ea typeface="+mn-ea"/>
                          <a:cs typeface="+mn-cs"/>
                        </a:rPr>
                        <a:t>Sitting and standing activities, driving, cooking, card playing, typing</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Light activities</a:t>
                      </a:r>
                      <a:endParaRPr lang="en-US" dirty="0">
                        <a:latin typeface="Helvetica" panose="020B0604020202020204" pitchFamily="34" charset="0"/>
                        <a:cs typeface="Helvetica" panose="020B0604020202020204" pitchFamily="34" charset="0"/>
                      </a:endParaRPr>
                    </a:p>
                  </a:txBody>
                  <a:tcPr/>
                </a:tc>
                <a:tc>
                  <a:txBody>
                    <a:bodyPr/>
                    <a:lstStyle/>
                    <a:p>
                      <a:r>
                        <a:rPr lang="en-US" dirty="0">
                          <a:latin typeface="Helvetica" panose="020B0604020202020204" pitchFamily="34" charset="0"/>
                          <a:cs typeface="Helvetica" panose="020B0604020202020204" pitchFamily="34" charset="0"/>
                        </a:rPr>
                        <a:t>20-28</a:t>
                      </a:r>
                    </a:p>
                  </a:txBody>
                  <a:tcPr/>
                </a:tc>
                <a:tc>
                  <a:txBody>
                    <a:bodyPr/>
                    <a:lstStyle/>
                    <a:p>
                      <a:r>
                        <a:rPr lang="en-US" dirty="0">
                          <a:latin typeface="Helvetica" panose="020B0604020202020204" pitchFamily="34" charset="0"/>
                          <a:cs typeface="Helvetica" panose="020B0604020202020204" pitchFamily="34" charset="0"/>
                        </a:rPr>
                        <a:t>5-7</a:t>
                      </a:r>
                    </a:p>
                  </a:txBody>
                  <a:tcPr/>
                </a:tc>
                <a:tc>
                  <a:txBody>
                    <a:bodyPr/>
                    <a:lstStyle/>
                    <a:p>
                      <a:r>
                        <a:rPr lang="en-US" sz="1800" kern="1200" dirty="0">
                          <a:solidFill>
                            <a:schemeClr val="dk1"/>
                          </a:solidFill>
                          <a:effectLst/>
                          <a:latin typeface="+mn-lt"/>
                          <a:ea typeface="+mn-ea"/>
                          <a:cs typeface="+mn-cs"/>
                        </a:rPr>
                        <a:t>Walking (3-5 km/h [2-3 mph]), baseball, bowling, horseback riding, golf</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Moderate activities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28-36</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7-9</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Jogging, basketball, badminton, soccer, tennis, volleyball, walking (7-8 km/h [4-5 mph])</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Strenuous activities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36-52</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9-13</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Running (10-13 km/h [6-8 mph]), cross-country skiing (8-10 km/h [5-6 mph])</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197069331"/>
                  </a:ext>
                </a:extLst>
              </a:tr>
              <a:tr h="370840">
                <a:tc>
                  <a:txBody>
                    <a:bodyPr/>
                    <a:lstStyle/>
                    <a:p>
                      <a:r>
                        <a:rPr lang="en-US" sz="1800" kern="1200" dirty="0">
                          <a:solidFill>
                            <a:schemeClr val="dk1"/>
                          </a:solidFill>
                          <a:effectLst/>
                          <a:latin typeface="+mn-lt"/>
                          <a:ea typeface="+mn-ea"/>
                          <a:cs typeface="+mn-cs"/>
                        </a:rPr>
                        <a:t>Very strenuous activities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&gt;52</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&gt;13</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Cycling (35 km/h [22 mph]), running (faster than 14 km/h [9 mph]), cross-country skiing (faster than 12 km/h [7.5 mph])</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40912809"/>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0" y="589646"/>
            <a:ext cx="12192000" cy="846306"/>
          </a:xfrm>
        </p:spPr>
        <p:txBody>
          <a:bodyPr/>
          <a:lstStyle/>
          <a:p>
            <a:r>
              <a:rPr lang="en-US" altLang="en-US" dirty="0">
                <a:ea typeface="ＭＳ Ｐゴシック" panose="020B0600070205080204" pitchFamily="34" charset="-128"/>
              </a:rPr>
              <a:t>Table 4.2 Energy Cost of Various Activities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1963319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95E2-8315-54AF-2F10-C8F5C4926243}"/>
              </a:ext>
            </a:extLst>
          </p:cNvPr>
          <p:cNvSpPr>
            <a:spLocks noGrp="1"/>
          </p:cNvSpPr>
          <p:nvPr>
            <p:ph type="title"/>
          </p:nvPr>
        </p:nvSpPr>
        <p:spPr>
          <a:xfrm>
            <a:off x="838200" y="969560"/>
            <a:ext cx="2857500" cy="409790"/>
          </a:xfrm>
        </p:spPr>
        <p:txBody>
          <a:bodyPr/>
          <a:lstStyle/>
          <a:p>
            <a:r>
              <a:rPr lang="en-GB" dirty="0"/>
              <a:t>Figure 4.13</a:t>
            </a:r>
          </a:p>
        </p:txBody>
      </p:sp>
      <p:pic>
        <p:nvPicPr>
          <p:cNvPr id="5" name="Content Placeholder 4" descr="A person running with different types of energy&#10;&#10;Description automatically generated">
            <a:extLst>
              <a:ext uri="{FF2B5EF4-FFF2-40B4-BE49-F238E27FC236}">
                <a16:creationId xmlns:a16="http://schemas.microsoft.com/office/drawing/2014/main" id="{45E43119-76AB-181E-E310-5F12D9E5F398}"/>
              </a:ext>
            </a:extLst>
          </p:cNvPr>
          <p:cNvPicPr>
            <a:picLocks noGrp="1" noChangeAspect="1"/>
          </p:cNvPicPr>
          <p:nvPr>
            <p:ph idx="1"/>
          </p:nvPr>
        </p:nvPicPr>
        <p:blipFill>
          <a:blip r:embed="rId3"/>
          <a:stretch>
            <a:fillRect/>
          </a:stretch>
        </p:blipFill>
        <p:spPr>
          <a:xfrm>
            <a:off x="4476750" y="655638"/>
            <a:ext cx="4394429" cy="5552921"/>
          </a:xfrm>
        </p:spPr>
      </p:pic>
    </p:spTree>
    <p:extLst>
      <p:ext uri="{BB962C8B-B14F-4D97-AF65-F5344CB8AC3E}">
        <p14:creationId xmlns:p14="http://schemas.microsoft.com/office/powerpoint/2010/main" val="2511363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F115F-2FBB-FC94-7D48-E595A3263C32}"/>
              </a:ext>
            </a:extLst>
          </p:cNvPr>
          <p:cNvSpPr>
            <a:spLocks noGrp="1"/>
          </p:cNvSpPr>
          <p:nvPr>
            <p:ph type="title"/>
          </p:nvPr>
        </p:nvSpPr>
        <p:spPr>
          <a:xfrm>
            <a:off x="838200" y="969560"/>
            <a:ext cx="3609975" cy="409790"/>
          </a:xfrm>
        </p:spPr>
        <p:txBody>
          <a:bodyPr/>
          <a:lstStyle/>
          <a:p>
            <a:r>
              <a:rPr lang="en-GB" dirty="0"/>
              <a:t>Infographic 4.2</a:t>
            </a:r>
          </a:p>
        </p:txBody>
      </p:sp>
      <p:pic>
        <p:nvPicPr>
          <p:cNvPr id="5" name="Content Placeholder 4" descr="A diagram of energy efficiency&#10;&#10;Description automatically generated">
            <a:extLst>
              <a:ext uri="{FF2B5EF4-FFF2-40B4-BE49-F238E27FC236}">
                <a16:creationId xmlns:a16="http://schemas.microsoft.com/office/drawing/2014/main" id="{65C71085-4FD7-D150-B2A2-7130B21B816C}"/>
              </a:ext>
            </a:extLst>
          </p:cNvPr>
          <p:cNvPicPr>
            <a:picLocks noGrp="1" noChangeAspect="1"/>
          </p:cNvPicPr>
          <p:nvPr>
            <p:ph idx="1"/>
          </p:nvPr>
        </p:nvPicPr>
        <p:blipFill>
          <a:blip r:embed="rId3"/>
          <a:stretch>
            <a:fillRect/>
          </a:stretch>
        </p:blipFill>
        <p:spPr>
          <a:xfrm>
            <a:off x="4448175" y="1379350"/>
            <a:ext cx="7624917" cy="4689877"/>
          </a:xfrm>
        </p:spPr>
      </p:pic>
    </p:spTree>
    <p:extLst>
      <p:ext uri="{BB962C8B-B14F-4D97-AF65-F5344CB8AC3E}">
        <p14:creationId xmlns:p14="http://schemas.microsoft.com/office/powerpoint/2010/main" val="28723172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Very High Energy Expenditures</a:t>
            </a:r>
            <a:endParaRPr lang="en-GB" sz="2400" i="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961"/>
            <a:ext cx="10515600" cy="4168338"/>
          </a:xfrm>
        </p:spPr>
        <p:txBody>
          <a:bodyPr/>
          <a:lstStyle/>
          <a:p>
            <a:r>
              <a:rPr lang="en-US" dirty="0"/>
              <a:t>Cycling, triathlon, and ultraendurance running are sports with energy expenditures as high as 36 MJ (8,600 kcal)/day.</a:t>
            </a:r>
          </a:p>
          <a:p>
            <a:r>
              <a:rPr lang="en-US" dirty="0"/>
              <a:t>Difficult to achieve high energy intakes for these reasons: </a:t>
            </a:r>
            <a:endParaRPr lang="en-GB" dirty="0"/>
          </a:p>
          <a:p>
            <a:pPr lvl="1"/>
            <a:r>
              <a:rPr lang="en-US" dirty="0"/>
              <a:t>Time for eating is limited, making consumption of large amounts of food during and after the 3 to 7 hours of racing difficult.</a:t>
            </a:r>
            <a:endParaRPr lang="en-GB" dirty="0"/>
          </a:p>
          <a:p>
            <a:pPr lvl="1"/>
            <a:r>
              <a:rPr lang="en-US" dirty="0"/>
              <a:t>The athletes are tired and need time for rest and sleep.</a:t>
            </a:r>
          </a:p>
          <a:p>
            <a:pPr lvl="1"/>
            <a:r>
              <a:rPr lang="en-US" dirty="0"/>
              <a:t>Hunger feelings may be depressed for ~3 hours after exercise.</a:t>
            </a:r>
            <a:endParaRPr lang="en-GB" dirty="0"/>
          </a:p>
          <a:p>
            <a:pPr lvl="1"/>
            <a:r>
              <a:rPr lang="en-US" dirty="0"/>
              <a:t>Gastrointestinal problems often make absorbing large quantities of food difficult or even impossible.</a:t>
            </a:r>
            <a:endParaRPr lang="en-GB" dirty="0"/>
          </a:p>
          <a:p>
            <a:r>
              <a:rPr lang="en-US" dirty="0"/>
              <a:t>Nowadays the cyclists consume much more energy (mainly as carbohydrate) during the race stages. </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950428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359ED-4933-207C-6185-C4B1A9ED95CF}"/>
              </a:ext>
            </a:extLst>
          </p:cNvPr>
          <p:cNvSpPr>
            <a:spLocks noGrp="1"/>
          </p:cNvSpPr>
          <p:nvPr>
            <p:ph type="title"/>
          </p:nvPr>
        </p:nvSpPr>
        <p:spPr>
          <a:xfrm>
            <a:off x="838200" y="969560"/>
            <a:ext cx="3040993" cy="409790"/>
          </a:xfrm>
        </p:spPr>
        <p:txBody>
          <a:bodyPr/>
          <a:lstStyle/>
          <a:p>
            <a:r>
              <a:rPr lang="en-GB" dirty="0"/>
              <a:t>Figure 4.14</a:t>
            </a:r>
          </a:p>
        </p:txBody>
      </p:sp>
      <p:pic>
        <p:nvPicPr>
          <p:cNvPr id="5" name="Content Placeholder 4" descr="A graph of energy consumption&#10;&#10;Description automatically generated">
            <a:extLst>
              <a:ext uri="{FF2B5EF4-FFF2-40B4-BE49-F238E27FC236}">
                <a16:creationId xmlns:a16="http://schemas.microsoft.com/office/drawing/2014/main" id="{9344A514-619E-F5B9-B001-5A4E4431EE4F}"/>
              </a:ext>
            </a:extLst>
          </p:cNvPr>
          <p:cNvPicPr>
            <a:picLocks noGrp="1" noChangeAspect="1"/>
          </p:cNvPicPr>
          <p:nvPr>
            <p:ph idx="1"/>
          </p:nvPr>
        </p:nvPicPr>
        <p:blipFill>
          <a:blip r:embed="rId3"/>
          <a:stretch>
            <a:fillRect/>
          </a:stretch>
        </p:blipFill>
        <p:spPr>
          <a:xfrm>
            <a:off x="4600301" y="695300"/>
            <a:ext cx="5814739" cy="5467399"/>
          </a:xfrm>
        </p:spPr>
      </p:pic>
    </p:spTree>
    <p:extLst>
      <p:ext uri="{BB962C8B-B14F-4D97-AF65-F5344CB8AC3E}">
        <p14:creationId xmlns:p14="http://schemas.microsoft.com/office/powerpoint/2010/main" val="11492673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967</TotalTime>
  <Words>2479</Words>
  <Application>Microsoft Macintosh PowerPoint</Application>
  <PresentationFormat>Widescreen</PresentationFormat>
  <Paragraphs>197</Paragraphs>
  <Slides>37</Slides>
  <Notes>15</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37</vt:i4>
      </vt:variant>
    </vt:vector>
  </HeadingPairs>
  <TitlesOfParts>
    <vt:vector size="52" baseType="lpstr">
      <vt:lpstr>ＭＳ Ｐゴシック</vt:lpstr>
      <vt:lpstr>Arial</vt:lpstr>
      <vt:lpstr>Calibri</vt:lpstr>
      <vt:lpstr>Calibri Light</vt:lpstr>
      <vt:lpstr>Cambria Math</vt:lpstr>
      <vt:lpstr>Century Gothic</vt:lpstr>
      <vt:lpstr>Franklin Gothic Book</vt:lpstr>
      <vt:lpstr>Helvetica</vt:lpstr>
      <vt:lpstr>Helvetica Bold</vt:lpstr>
      <vt:lpstr>Helvetica Neue</vt:lpstr>
      <vt:lpstr>Helvetica Neue Condensed</vt:lpstr>
      <vt:lpstr>Times New Roman</vt:lpstr>
      <vt:lpstr>Wingdings 3</vt:lpstr>
      <vt:lpstr>Custom Design</vt:lpstr>
      <vt:lpstr>Ion</vt:lpstr>
      <vt:lpstr>Energy</vt:lpstr>
      <vt:lpstr>Important Principles</vt:lpstr>
      <vt:lpstr>Figure 4.1</vt:lpstr>
      <vt:lpstr>Units of Energy (the Calorie)</vt:lpstr>
      <vt:lpstr>Units of Energy (the Joule)</vt:lpstr>
      <vt:lpstr>Measuring the Energy Content of Food</vt:lpstr>
      <vt:lpstr>Figure 4.2</vt:lpstr>
      <vt:lpstr>Figure 4.3</vt:lpstr>
      <vt:lpstr>Energy From Carbohydrate</vt:lpstr>
      <vt:lpstr>Energy From Fat</vt:lpstr>
      <vt:lpstr>Energy From Protein</vt:lpstr>
      <vt:lpstr>Available Food Energy</vt:lpstr>
      <vt:lpstr>Work and Power</vt:lpstr>
      <vt:lpstr>Energetic Efficiency</vt:lpstr>
      <vt:lpstr>Methods of Measuring Energy Expenditure</vt:lpstr>
      <vt:lpstr>Figure 4.4 – direct calorimetry</vt:lpstr>
      <vt:lpstr>Indirect Calorimetry</vt:lpstr>
      <vt:lpstr>Figure 4.6</vt:lpstr>
      <vt:lpstr>Figure 4.8</vt:lpstr>
      <vt:lpstr>RQ and RER</vt:lpstr>
      <vt:lpstr>Situations When RER Differs From RQ</vt:lpstr>
      <vt:lpstr>Doubly Labeled Water Technique</vt:lpstr>
      <vt:lpstr>Figure 4.9</vt:lpstr>
      <vt:lpstr>Estimating Energy Expended in Walking</vt:lpstr>
      <vt:lpstr>Accelerometry</vt:lpstr>
      <vt:lpstr>Components of Energy Expenditure</vt:lpstr>
      <vt:lpstr>Figure 4.11</vt:lpstr>
      <vt:lpstr>Energy Balance</vt:lpstr>
      <vt:lpstr>PowerPoint Presentation</vt:lpstr>
      <vt:lpstr>Energy Balance and Performance</vt:lpstr>
      <vt:lpstr>What is the goal of your client?</vt:lpstr>
      <vt:lpstr>Figure 4.12</vt:lpstr>
      <vt:lpstr>Table 4.2 Energy Cost of Various Activities</vt:lpstr>
      <vt:lpstr>Figure 4.13</vt:lpstr>
      <vt:lpstr>Infographic 4.2</vt:lpstr>
      <vt:lpstr>Very High Energy Expenditures</vt:lpstr>
      <vt:lpstr>Figure 4.14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113</cp:revision>
  <cp:lastPrinted>2017-03-14T16:50:08Z</cp:lastPrinted>
  <dcterms:created xsi:type="dcterms:W3CDTF">2017-03-14T15:11:25Z</dcterms:created>
  <dcterms:modified xsi:type="dcterms:W3CDTF">2025-10-10T11:26:49Z</dcterms:modified>
</cp:coreProperties>
</file>