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2"/>
  </p:sldMasterIdLst>
  <p:notesMasterIdLst>
    <p:notesMasterId r:id="rId37"/>
  </p:notesMasterIdLst>
  <p:sldIdLst>
    <p:sldId id="261" r:id="rId3"/>
    <p:sldId id="294" r:id="rId4"/>
    <p:sldId id="293" r:id="rId5"/>
    <p:sldId id="263" r:id="rId6"/>
    <p:sldId id="262" r:id="rId7"/>
    <p:sldId id="264" r:id="rId8"/>
    <p:sldId id="302" r:id="rId9"/>
    <p:sldId id="292" r:id="rId10"/>
    <p:sldId id="266" r:id="rId11"/>
    <p:sldId id="278" r:id="rId12"/>
    <p:sldId id="291" r:id="rId13"/>
    <p:sldId id="268" r:id="rId14"/>
    <p:sldId id="303" r:id="rId15"/>
    <p:sldId id="290" r:id="rId16"/>
    <p:sldId id="288" r:id="rId17"/>
    <p:sldId id="305" r:id="rId18"/>
    <p:sldId id="308" r:id="rId19"/>
    <p:sldId id="309" r:id="rId20"/>
    <p:sldId id="310" r:id="rId21"/>
    <p:sldId id="311" r:id="rId22"/>
    <p:sldId id="306" r:id="rId23"/>
    <p:sldId id="307" r:id="rId24"/>
    <p:sldId id="267" r:id="rId25"/>
    <p:sldId id="279" r:id="rId26"/>
    <p:sldId id="280" r:id="rId27"/>
    <p:sldId id="281" r:id="rId28"/>
    <p:sldId id="282" r:id="rId29"/>
    <p:sldId id="283" r:id="rId30"/>
    <p:sldId id="284" r:id="rId31"/>
    <p:sldId id="285" r:id="rId32"/>
    <p:sldId id="286" r:id="rId33"/>
    <p:sldId id="287" r:id="rId34"/>
    <p:sldId id="289" r:id="rId35"/>
    <p:sldId id="304"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1" autoAdjust="0"/>
    <p:restoredTop sz="42526" autoAdjust="0"/>
  </p:normalViewPr>
  <p:slideViewPr>
    <p:cSldViewPr>
      <p:cViewPr varScale="1">
        <p:scale>
          <a:sx n="114" d="100"/>
          <a:sy n="114" d="100"/>
        </p:scale>
        <p:origin x="690" y="102"/>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1EABA4C-4756-4486-A800-9F749C43BFC1}" type="datetimeFigureOut">
              <a:rPr lang="en-US" smtClean="0"/>
              <a:pPr/>
              <a:t>9/16/2020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35717A-2BB9-4939-A777-F9E8A091473F}" type="slidenum">
              <a:rPr lang="en-US" smtClean="0"/>
              <a:pPr/>
              <a:t>‹#›</a:t>
            </a:fld>
            <a:endParaRPr lang="en-US"/>
          </a:p>
        </p:txBody>
      </p:sp>
    </p:spTree>
    <p:extLst>
      <p:ext uri="{BB962C8B-B14F-4D97-AF65-F5344CB8AC3E}">
        <p14:creationId xmlns:p14="http://schemas.microsoft.com/office/powerpoint/2010/main" val="2447954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numCol="2">
            <a:normAutofit fontScale="32500" lnSpcReduction="20000"/>
          </a:bodyPr>
          <a:lstStyle/>
          <a:p>
            <a:r>
              <a:rPr lang="en-US" sz="1400" b="1" dirty="0"/>
              <a:t>Animate</a:t>
            </a:r>
            <a:r>
              <a:rPr lang="en-US" sz="1400" b="1" baseline="0" dirty="0"/>
              <a:t>d pictures </a:t>
            </a:r>
            <a:r>
              <a:rPr lang="en-US" sz="1400" b="1" dirty="0"/>
              <a:t>fly</a:t>
            </a:r>
            <a:r>
              <a:rPr lang="en-US" sz="1400" b="1" baseline="0" dirty="0"/>
              <a:t> in from gray to </a:t>
            </a:r>
            <a:r>
              <a:rPr lang="en-US" sz="1400" b="1" dirty="0"/>
              <a:t>full color</a:t>
            </a:r>
          </a:p>
          <a:p>
            <a:r>
              <a:rPr lang="en-US" sz="1400" dirty="0"/>
              <a:t>(Advanced)</a:t>
            </a:r>
          </a:p>
          <a:p>
            <a:endParaRPr lang="en-US" sz="1400" dirty="0"/>
          </a:p>
          <a:p>
            <a:endParaRPr lang="en-US" sz="1400" dirty="0"/>
          </a:p>
          <a:p>
            <a:r>
              <a:rPr lang="en-US" sz="1200" b="1" dirty="0"/>
              <a:t>Tip</a:t>
            </a:r>
            <a:r>
              <a:rPr lang="en-US" sz="1200" dirty="0"/>
              <a:t>: For the</a:t>
            </a:r>
            <a:r>
              <a:rPr lang="en-US" sz="1200" baseline="0" dirty="0"/>
              <a:t> effects on this slide, it is recommended to use pictures with a “portrait” (vertical) orientation. </a:t>
            </a:r>
            <a:endParaRPr lang="en-US" sz="1200" dirty="0"/>
          </a:p>
          <a:p>
            <a:endParaRPr lang="en-US" sz="1200" dirty="0"/>
          </a:p>
          <a:p>
            <a:endParaRPr lang="en-US" sz="1200" dirty="0"/>
          </a:p>
          <a:p>
            <a:r>
              <a:rPr lang="en-US" sz="1200" dirty="0"/>
              <a:t>To reproduce the </a:t>
            </a:r>
            <a:r>
              <a:rPr lang="en-US" sz="1200" baseline="0" dirty="0"/>
              <a:t>text effects on this slide, do the following:</a:t>
            </a:r>
            <a:endParaRPr lang="en-US" sz="120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On the </a:t>
            </a:r>
            <a:r>
              <a:rPr lang="en-US" sz="1200" b="1" dirty="0"/>
              <a:t>Home</a:t>
            </a:r>
            <a:r>
              <a:rPr lang="en-US" sz="1200" b="0" dirty="0"/>
              <a:t> tab, in the </a:t>
            </a:r>
            <a:r>
              <a:rPr lang="en-US" sz="1200" b="1" dirty="0"/>
              <a:t>Slides</a:t>
            </a:r>
            <a:r>
              <a:rPr lang="en-US" sz="1200" b="0" dirty="0"/>
              <a:t> group, click </a:t>
            </a:r>
            <a:r>
              <a:rPr lang="en-US" sz="1200" b="1" dirty="0"/>
              <a:t>Layout</a:t>
            </a:r>
            <a:r>
              <a:rPr lang="en-US" sz="1200" b="0" dirty="0"/>
              <a:t>, and then click</a:t>
            </a:r>
            <a:r>
              <a:rPr lang="en-US" sz="1200" b="0" baseline="0" dirty="0"/>
              <a:t> </a:t>
            </a:r>
            <a:r>
              <a:rPr lang="en-US" sz="1200" b="1" baseline="0" dirty="0"/>
              <a:t>Blank</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dirty="0"/>
              <a:t>On</a:t>
            </a:r>
            <a:r>
              <a:rPr lang="en-US" sz="1200" i="0" baseline="0" dirty="0"/>
              <a:t> the </a:t>
            </a:r>
            <a:r>
              <a:rPr lang="en-US" sz="1200" b="1" i="0" baseline="0" dirty="0"/>
              <a:t>Insert</a:t>
            </a:r>
            <a:r>
              <a:rPr lang="en-US" sz="1200" i="0" baseline="0" dirty="0"/>
              <a:t> tab, in the </a:t>
            </a:r>
            <a:r>
              <a:rPr lang="en-US" sz="1200" b="1" i="0" baseline="0" dirty="0"/>
              <a:t>Text</a:t>
            </a:r>
            <a:r>
              <a:rPr lang="en-US" sz="1200" i="0" baseline="0" dirty="0"/>
              <a:t> group, click </a:t>
            </a:r>
            <a:r>
              <a:rPr lang="en-US" sz="1200" b="1" i="0" baseline="0" dirty="0"/>
              <a:t>Text Box</a:t>
            </a:r>
            <a:r>
              <a:rPr lang="en-US" sz="1200" i="0" baseline="0" dirty="0"/>
              <a:t>, and then on the slide, drag to draw the text box.</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baseline="0" dirty="0"/>
              <a:t>Enter text in the text box, and then select the text. O</a:t>
            </a:r>
            <a:r>
              <a:rPr lang="en-US" sz="1200" i="0" dirty="0"/>
              <a:t>n the </a:t>
            </a:r>
            <a:r>
              <a:rPr lang="en-US" sz="1200" b="1" i="0" dirty="0"/>
              <a:t>Home</a:t>
            </a:r>
            <a:r>
              <a:rPr lang="en-US" sz="1200" i="0" baseline="0" dirty="0"/>
              <a:t> tab, in the </a:t>
            </a:r>
            <a:r>
              <a:rPr lang="en-US" sz="1200" b="1" i="0" baseline="0" dirty="0"/>
              <a:t>Font</a:t>
            </a:r>
            <a:r>
              <a:rPr lang="en-US" sz="1200" i="0" baseline="0" dirty="0"/>
              <a:t> group, select </a:t>
            </a:r>
            <a:r>
              <a:rPr lang="en-US" sz="1200" b="1" baseline="0" dirty="0"/>
              <a:t>Georgia</a:t>
            </a:r>
            <a:r>
              <a:rPr lang="en-US" sz="1200" b="1" i="0" baseline="0" dirty="0"/>
              <a:t> </a:t>
            </a:r>
            <a:r>
              <a:rPr lang="en-US" sz="1200" i="0" baseline="0" dirty="0"/>
              <a:t>from the </a:t>
            </a:r>
            <a:r>
              <a:rPr lang="en-US" sz="1200" b="1" i="0" baseline="0" dirty="0"/>
              <a:t>Font</a:t>
            </a:r>
            <a:r>
              <a:rPr lang="en-US" sz="1200" i="0" baseline="0" dirty="0"/>
              <a:t> list, enter </a:t>
            </a:r>
            <a:r>
              <a:rPr lang="en-US" sz="1200" b="1" baseline="0" dirty="0"/>
              <a:t>34</a:t>
            </a:r>
            <a:r>
              <a:rPr lang="en-US" sz="1200" i="0" baseline="0" dirty="0"/>
              <a:t> in the </a:t>
            </a:r>
            <a:r>
              <a:rPr lang="en-US" sz="1200" b="1" i="0" baseline="0" dirty="0"/>
              <a:t>Font Size </a:t>
            </a:r>
            <a:r>
              <a:rPr lang="en-US" sz="1200" i="0" baseline="0" dirty="0"/>
              <a:t>box, click </a:t>
            </a:r>
            <a:r>
              <a:rPr lang="en-US" sz="1200" b="1" i="0" baseline="0" dirty="0"/>
              <a:t>Italic</a:t>
            </a:r>
            <a:r>
              <a:rPr lang="en-US" sz="1200" i="0" baseline="0" dirty="0"/>
              <a:t>, click the arrow next to </a:t>
            </a:r>
            <a:r>
              <a:rPr lang="en-US" sz="1200" b="1" i="0" baseline="0" dirty="0"/>
              <a:t>Font Color</a:t>
            </a:r>
            <a:r>
              <a:rPr lang="en-US" sz="1200" i="0" baseline="0" dirty="0"/>
              <a:t>, and then under </a:t>
            </a:r>
            <a:r>
              <a:rPr lang="en-US" sz="1200" b="1" i="0" baseline="0" dirty="0"/>
              <a:t>Theme Colors </a:t>
            </a:r>
            <a:r>
              <a:rPr lang="en-US" sz="1200" i="0" baseline="0" dirty="0"/>
              <a:t>click </a:t>
            </a:r>
            <a:r>
              <a:rPr lang="en-US" sz="1200" b="1" baseline="0" dirty="0"/>
              <a:t>Aqua, Accent 5, Darker 25% </a:t>
            </a:r>
            <a:r>
              <a:rPr lang="en-US" sz="1200" b="0" baseline="0" dirty="0"/>
              <a:t>(fifth row, ninth option from the left)</a:t>
            </a:r>
            <a:r>
              <a:rPr lang="en-US" sz="1200" i="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Drag</a:t>
            </a:r>
            <a:r>
              <a:rPr lang="en-US" sz="1200" b="0" baseline="0" dirty="0"/>
              <a:t> the text box into the upper half of the slide, slightly left of the center.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0" baseline="0" dirty="0"/>
              <a:t>To reproduce the first picture with animation effects on this slide, do the following: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On the </a:t>
            </a:r>
            <a:r>
              <a:rPr lang="en-US" sz="1200" b="1" dirty="0"/>
              <a:t>Insert tab</a:t>
            </a:r>
            <a:r>
              <a:rPr lang="en-US" sz="1200" b="0" dirty="0"/>
              <a:t>, in the </a:t>
            </a:r>
            <a:r>
              <a:rPr lang="en-US" sz="1200" b="1" dirty="0"/>
              <a:t>Images </a:t>
            </a:r>
            <a:r>
              <a:rPr lang="en-US" sz="1200" dirty="0"/>
              <a:t>group, click </a:t>
            </a:r>
            <a:r>
              <a:rPr lang="en-US" sz="1200" b="1" dirty="0"/>
              <a:t>Picture</a:t>
            </a:r>
            <a:r>
              <a:rPr lang="en-US" sz="1200" b="0" dirty="0"/>
              <a:t>.</a:t>
            </a:r>
            <a:r>
              <a:rPr lang="en-US" sz="1200" b="0" baseline="0" dirty="0"/>
              <a:t> </a:t>
            </a:r>
            <a:r>
              <a:rPr lang="en-US" sz="1200" i="0" baseline="0" dirty="0"/>
              <a:t>In the </a:t>
            </a:r>
            <a:r>
              <a:rPr lang="en-US" sz="1200" b="1" i="0" baseline="0" dirty="0"/>
              <a:t>Insert Picture</a:t>
            </a:r>
            <a:r>
              <a:rPr lang="en-US" sz="1200" i="0" baseline="0" dirty="0"/>
              <a:t> dialog box, select a picture and then click </a:t>
            </a:r>
            <a:r>
              <a:rPr lang="en-US" sz="1200" b="1" i="0" baseline="0" dirty="0"/>
              <a:t>Insert</a:t>
            </a:r>
            <a:r>
              <a:rPr lang="en-US" sz="120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latin typeface="+mn-lt"/>
                <a:ea typeface="+mn-ea"/>
                <a:cs typeface="+mn-cs"/>
              </a:rPr>
              <a:t>On</a:t>
            </a:r>
            <a:r>
              <a:rPr lang="en-US" sz="1200" kern="1200" baseline="0" dirty="0">
                <a:solidFill>
                  <a:schemeClr val="tx1"/>
                </a:solidFill>
                <a:latin typeface="+mn-lt"/>
                <a:ea typeface="+mn-ea"/>
                <a:cs typeface="+mn-cs"/>
              </a:rPr>
              <a:t> the slide, s</a:t>
            </a:r>
            <a:r>
              <a:rPr lang="en-US" sz="1200" kern="1200" dirty="0">
                <a:solidFill>
                  <a:schemeClr val="tx1"/>
                </a:solidFill>
                <a:latin typeface="+mn-lt"/>
                <a:ea typeface="+mn-ea"/>
                <a:cs typeface="+mn-cs"/>
              </a:rPr>
              <a:t>elect the picture. Under </a:t>
            </a:r>
            <a:r>
              <a:rPr lang="en-US" sz="1200" b="1" kern="1200" dirty="0">
                <a:solidFill>
                  <a:schemeClr val="tx1"/>
                </a:solidFill>
                <a:latin typeface="+mn-lt"/>
                <a:ea typeface="+mn-ea"/>
                <a:cs typeface="+mn-cs"/>
              </a:rPr>
              <a:t>Picture Tools</a:t>
            </a:r>
            <a:r>
              <a:rPr lang="en-US" sz="1200" kern="1200" dirty="0">
                <a:solidFill>
                  <a:schemeClr val="tx1"/>
                </a:solidFill>
                <a:latin typeface="+mn-lt"/>
                <a:ea typeface="+mn-ea"/>
                <a:cs typeface="+mn-cs"/>
              </a:rPr>
              <a:t>, on the </a:t>
            </a:r>
            <a:r>
              <a:rPr lang="en-US" sz="1200" b="1" kern="1200" dirty="0">
                <a:solidFill>
                  <a:schemeClr val="tx1"/>
                </a:solidFill>
                <a:latin typeface="+mn-lt"/>
                <a:ea typeface="+mn-ea"/>
                <a:cs typeface="+mn-cs"/>
              </a:rPr>
              <a:t>Format</a:t>
            </a:r>
            <a:r>
              <a:rPr lang="en-US" sz="1200" kern="1200" dirty="0">
                <a:solidFill>
                  <a:schemeClr val="tx1"/>
                </a:solidFill>
                <a:latin typeface="+mn-lt"/>
                <a:ea typeface="+mn-ea"/>
                <a:cs typeface="+mn-cs"/>
              </a:rPr>
              <a:t> tab, in the bottom right corner of the </a:t>
            </a:r>
            <a:r>
              <a:rPr lang="en-US" sz="1200" b="1" kern="1200" dirty="0">
                <a:solidFill>
                  <a:schemeClr val="tx1"/>
                </a:solidFill>
                <a:latin typeface="+mn-lt"/>
                <a:ea typeface="+mn-ea"/>
                <a:cs typeface="+mn-cs"/>
              </a:rPr>
              <a:t>Size</a:t>
            </a:r>
            <a:r>
              <a:rPr lang="en-US" sz="1200" kern="1200" dirty="0">
                <a:solidFill>
                  <a:schemeClr val="tx1"/>
                </a:solidFill>
                <a:latin typeface="+mn-lt"/>
                <a:ea typeface="+mn-ea"/>
                <a:cs typeface="+mn-cs"/>
              </a:rPr>
              <a:t> group, click the </a:t>
            </a:r>
            <a:r>
              <a:rPr lang="en-US" sz="1200" b="1" kern="1200" dirty="0">
                <a:solidFill>
                  <a:schemeClr val="tx1"/>
                </a:solidFill>
                <a:latin typeface="+mn-lt"/>
                <a:ea typeface="+mn-ea"/>
                <a:cs typeface="+mn-cs"/>
              </a:rPr>
              <a:t>Size and Position</a:t>
            </a:r>
            <a:r>
              <a:rPr lang="en-US" sz="1200" kern="1200" dirty="0">
                <a:solidFill>
                  <a:schemeClr val="tx1"/>
                </a:solidFill>
                <a:latin typeface="+mn-lt"/>
                <a:ea typeface="+mn-ea"/>
                <a:cs typeface="+mn-cs"/>
              </a:rPr>
              <a:t> dialog box launcher. In the </a:t>
            </a:r>
            <a:r>
              <a:rPr lang="en-US" sz="1200" b="1" kern="1200" dirty="0">
                <a:solidFill>
                  <a:schemeClr val="tx1"/>
                </a:solidFill>
                <a:latin typeface="+mn-lt"/>
                <a:ea typeface="+mn-ea"/>
                <a:cs typeface="+mn-cs"/>
              </a:rPr>
              <a:t>Format Picture </a:t>
            </a:r>
            <a:r>
              <a:rPr lang="en-US" sz="1200" kern="1200" dirty="0">
                <a:solidFill>
                  <a:schemeClr val="tx1"/>
                </a:solidFill>
                <a:latin typeface="+mn-lt"/>
                <a:ea typeface="+mn-ea"/>
                <a:cs typeface="+mn-cs"/>
              </a:rPr>
              <a:t>dialog box, resize or crop the picture as needed so that the height is set to </a:t>
            </a:r>
            <a:r>
              <a:rPr lang="en-US" sz="1200" b="1" baseline="0" dirty="0"/>
              <a:t>3.81</a:t>
            </a:r>
            <a:r>
              <a:rPr lang="en-US" sz="1200" b="1" kern="1200" dirty="0">
                <a:solidFill>
                  <a:schemeClr val="tx1"/>
                </a:solidFill>
                <a:latin typeface="+mn-lt"/>
                <a:ea typeface="+mn-ea"/>
                <a:cs typeface="+mn-cs"/>
              </a:rPr>
              <a:t>”</a:t>
            </a:r>
            <a:r>
              <a:rPr lang="en-US" sz="1200" kern="1200" dirty="0">
                <a:solidFill>
                  <a:schemeClr val="tx1"/>
                </a:solidFill>
                <a:latin typeface="+mn-lt"/>
                <a:ea typeface="+mn-ea"/>
                <a:cs typeface="+mn-cs"/>
              </a:rPr>
              <a:t> and the </a:t>
            </a:r>
            <a:r>
              <a:rPr lang="en-US" sz="1200" b="0" kern="1200" dirty="0">
                <a:solidFill>
                  <a:schemeClr val="tx1"/>
                </a:solidFill>
                <a:latin typeface="+mn-lt"/>
                <a:ea typeface="+mn-ea"/>
                <a:cs typeface="+mn-cs"/>
              </a:rPr>
              <a:t>width </a:t>
            </a:r>
            <a:r>
              <a:rPr lang="en-US" sz="1200" kern="1200" dirty="0">
                <a:solidFill>
                  <a:schemeClr val="tx1"/>
                </a:solidFill>
                <a:latin typeface="+mn-lt"/>
                <a:ea typeface="+mn-ea"/>
                <a:cs typeface="+mn-cs"/>
              </a:rPr>
              <a:t>is set to </a:t>
            </a:r>
            <a:r>
              <a:rPr lang="en-US" sz="1200" b="1" baseline="0" dirty="0"/>
              <a:t>2.54</a:t>
            </a:r>
            <a:r>
              <a:rPr lang="en-US" sz="1200" b="1" kern="1200" dirty="0">
                <a:solidFill>
                  <a:schemeClr val="tx1"/>
                </a:solidFill>
                <a:latin typeface="+mn-lt"/>
                <a:ea typeface="+mn-ea"/>
                <a:cs typeface="+mn-cs"/>
              </a:rPr>
              <a:t>”</a:t>
            </a:r>
            <a:r>
              <a:rPr lang="en-US" sz="1200" kern="1200" dirty="0">
                <a:solidFill>
                  <a:schemeClr val="tx1"/>
                </a:solidFill>
                <a:latin typeface="+mn-lt"/>
                <a:ea typeface="+mn-ea"/>
                <a:cs typeface="+mn-cs"/>
              </a:rPr>
              <a:t>. </a:t>
            </a:r>
          </a:p>
          <a:p>
            <a:pPr marL="628650" lvl="1" indent="-171450">
              <a:buFont typeface="Arial" pitchFamily="34" charset="0"/>
              <a:buChar char="•"/>
            </a:pPr>
            <a:r>
              <a:rPr lang="en-US" sz="1200" kern="1200" dirty="0">
                <a:solidFill>
                  <a:schemeClr val="tx1"/>
                </a:solidFill>
                <a:effectLst/>
                <a:latin typeface="+mn-lt"/>
                <a:ea typeface="+mn-ea"/>
                <a:cs typeface="+mn-cs"/>
              </a:rPr>
              <a:t>To crop the picture, click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in the left pane, and in the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pane, under </a:t>
            </a:r>
            <a:r>
              <a:rPr lang="en-US" sz="1200" b="1" kern="1200" dirty="0">
                <a:solidFill>
                  <a:schemeClr val="tx1"/>
                </a:solidFill>
                <a:effectLst/>
                <a:latin typeface="+mn-lt"/>
                <a:ea typeface="+mn-ea"/>
                <a:cs typeface="+mn-cs"/>
              </a:rPr>
              <a:t>Crop position</a:t>
            </a:r>
            <a:r>
              <a:rPr lang="en-US" sz="1200" kern="1200" dirty="0">
                <a:solidFill>
                  <a:schemeClr val="tx1"/>
                </a:solidFill>
                <a:effectLst/>
                <a:latin typeface="+mn-lt"/>
                <a:ea typeface="+mn-ea"/>
                <a:cs typeface="+mn-cs"/>
              </a:rPr>
              <a:t>, enter values into the </a:t>
            </a:r>
            <a:r>
              <a:rPr lang="en-US" sz="1200" b="1" kern="1200" dirty="0">
                <a:solidFill>
                  <a:schemeClr val="tx1"/>
                </a:solidFill>
                <a:effectLst/>
                <a:latin typeface="+mn-lt"/>
                <a:ea typeface="+mn-ea"/>
                <a:cs typeface="+mn-cs"/>
              </a:rPr>
              <a:t>Height</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Width</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Left</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Top</a:t>
            </a:r>
            <a:r>
              <a:rPr lang="en-US" sz="1200" kern="1200" dirty="0">
                <a:solidFill>
                  <a:schemeClr val="tx1"/>
                </a:solidFill>
                <a:effectLst/>
                <a:latin typeface="+mn-lt"/>
                <a:ea typeface="+mn-ea"/>
                <a:cs typeface="+mn-cs"/>
              </a:rPr>
              <a:t> boxes. </a:t>
            </a:r>
          </a:p>
          <a:p>
            <a:pPr marL="628650" lvl="1" indent="-171450">
              <a:buFont typeface="Arial" pitchFamily="34" charset="0"/>
              <a:buChar char="•"/>
            </a:pPr>
            <a:r>
              <a:rPr lang="en-US" sz="1200" kern="1200" dirty="0">
                <a:solidFill>
                  <a:schemeClr val="tx1"/>
                </a:solidFill>
                <a:effectLst/>
                <a:latin typeface="+mn-lt"/>
                <a:ea typeface="+mn-ea"/>
                <a:cs typeface="+mn-cs"/>
              </a:rPr>
              <a:t>To resize the picture, click </a:t>
            </a:r>
            <a:r>
              <a:rPr lang="en-US" sz="1200" b="1" kern="1200" dirty="0">
                <a:solidFill>
                  <a:schemeClr val="tx1"/>
                </a:solidFill>
                <a:effectLst/>
                <a:latin typeface="+mn-lt"/>
                <a:ea typeface="+mn-ea"/>
                <a:cs typeface="+mn-cs"/>
              </a:rPr>
              <a:t>Size</a:t>
            </a:r>
            <a:r>
              <a:rPr lang="en-US" sz="1200" kern="1200" dirty="0">
                <a:solidFill>
                  <a:schemeClr val="tx1"/>
                </a:solidFill>
                <a:effectLst/>
                <a:latin typeface="+mn-lt"/>
                <a:ea typeface="+mn-ea"/>
                <a:cs typeface="+mn-cs"/>
              </a:rPr>
              <a:t> in the left pane, and in the </a:t>
            </a:r>
            <a:r>
              <a:rPr lang="en-US" sz="1200" b="1" kern="1200" dirty="0">
                <a:solidFill>
                  <a:schemeClr val="tx1"/>
                </a:solidFill>
                <a:effectLst/>
                <a:latin typeface="+mn-lt"/>
                <a:ea typeface="+mn-ea"/>
                <a:cs typeface="+mn-cs"/>
              </a:rPr>
              <a:t>Size</a:t>
            </a:r>
            <a:r>
              <a:rPr lang="en-US" sz="1200" kern="1200" dirty="0">
                <a:solidFill>
                  <a:schemeClr val="tx1"/>
                </a:solidFill>
                <a:effectLst/>
                <a:latin typeface="+mn-lt"/>
                <a:ea typeface="+mn-ea"/>
                <a:cs typeface="+mn-cs"/>
              </a:rPr>
              <a:t> pane, under </a:t>
            </a:r>
            <a:r>
              <a:rPr lang="en-US" sz="1200" b="1" kern="1200" dirty="0">
                <a:solidFill>
                  <a:schemeClr val="tx1"/>
                </a:solidFill>
                <a:effectLst/>
                <a:latin typeface="+mn-lt"/>
                <a:ea typeface="+mn-ea"/>
                <a:cs typeface="+mn-cs"/>
              </a:rPr>
              <a:t>Size and rotate</a:t>
            </a:r>
            <a:r>
              <a:rPr lang="en-US" sz="1200" kern="1200" dirty="0">
                <a:solidFill>
                  <a:schemeClr val="tx1"/>
                </a:solidFill>
                <a:effectLst/>
                <a:latin typeface="+mn-lt"/>
                <a:ea typeface="+mn-ea"/>
                <a:cs typeface="+mn-cs"/>
              </a:rPr>
              <a:t>, enter values into the </a:t>
            </a:r>
            <a:r>
              <a:rPr lang="en-US" sz="1200" b="1" kern="1200" dirty="0">
                <a:solidFill>
                  <a:schemeClr val="tx1"/>
                </a:solidFill>
                <a:effectLst/>
                <a:latin typeface="+mn-lt"/>
                <a:ea typeface="+mn-ea"/>
                <a:cs typeface="+mn-cs"/>
              </a:rPr>
              <a:t>Height</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Width</a:t>
            </a:r>
            <a:r>
              <a:rPr lang="en-US" sz="1200" kern="1200" dirty="0">
                <a:solidFill>
                  <a:schemeClr val="tx1"/>
                </a:solidFill>
                <a:effectLst/>
                <a:latin typeface="+mn-lt"/>
                <a:ea typeface="+mn-ea"/>
                <a:cs typeface="+mn-cs"/>
              </a:rPr>
              <a:t> boxes.</a:t>
            </a:r>
          </a:p>
          <a:p>
            <a:pPr marL="228600" indent="-228600">
              <a:buFont typeface="+mj-lt"/>
              <a:buAutoNum type="arabicPeriod"/>
            </a:pPr>
            <a:r>
              <a:rPr lang="en-US" sz="1200" dirty="0"/>
              <a:t>Drag</a:t>
            </a:r>
            <a:r>
              <a:rPr lang="en-US" sz="1200" baseline="0" dirty="0"/>
              <a:t> the picture into the into the top left corner of the slide. (Note: Align the left edge of the picture with the left edge of the slide, and leave a small margin between the top edge of the picture and the top edge of the slide.)</a:t>
            </a:r>
          </a:p>
          <a:p>
            <a:pPr marL="228600" indent="-228600">
              <a:buFont typeface="+mj-lt"/>
              <a:buAutoNum type="arabicPeriod"/>
            </a:pPr>
            <a:r>
              <a:rPr lang="en-US" sz="1200" b="0" baseline="0" dirty="0">
                <a:latin typeface="+mn-lt"/>
              </a:rPr>
              <a:t>Select the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a:t>
            </a:r>
          </a:p>
          <a:p>
            <a:pPr marL="228600" indent="-228600">
              <a:buFont typeface="+mj-lt"/>
              <a:buAutoNum type="arabicPeriod"/>
            </a:pPr>
            <a:r>
              <a:rPr lang="en-US" sz="1200" baseline="0" dirty="0"/>
              <a:t>In the </a:t>
            </a:r>
            <a:r>
              <a:rPr lang="en-US" sz="1200" b="1" baseline="0" dirty="0"/>
              <a:t>Format Picture </a:t>
            </a:r>
            <a:r>
              <a:rPr lang="en-US" sz="1200" baseline="0" dirty="0"/>
              <a:t>dialog box, in the left pane click </a:t>
            </a:r>
            <a:r>
              <a:rPr lang="en-US" sz="1200" b="1" baseline="0" dirty="0"/>
              <a:t>Picture Correction</a:t>
            </a:r>
            <a:r>
              <a:rPr lang="en-US" sz="1200" b="0" baseline="0" dirty="0"/>
              <a:t>, in the </a:t>
            </a:r>
            <a:r>
              <a:rPr lang="en-US" sz="1200" b="1" baseline="0" dirty="0"/>
              <a:t>Picture Correction </a:t>
            </a:r>
            <a:r>
              <a:rPr lang="en-US" sz="1200" b="0" baseline="0" dirty="0"/>
              <a:t>pane, under </a:t>
            </a:r>
            <a:r>
              <a:rPr lang="en-US" sz="1200" b="1" baseline="0" dirty="0"/>
              <a:t>Brightness and Contrast</a:t>
            </a:r>
            <a:r>
              <a:rPr lang="en-US" sz="1200" b="0" baseline="0" dirty="0"/>
              <a:t>, in the </a:t>
            </a:r>
            <a:r>
              <a:rPr lang="en-US" sz="1200" b="1" baseline="0" dirty="0"/>
              <a:t>Brightness</a:t>
            </a:r>
            <a:r>
              <a:rPr lang="en-US" sz="1200" b="0" baseline="0" dirty="0"/>
              <a:t> box, enter </a:t>
            </a:r>
            <a:r>
              <a:rPr lang="en-US" sz="1200" b="1" baseline="0" dirty="0"/>
              <a:t>50%</a:t>
            </a:r>
            <a:r>
              <a:rPr lang="en-US" sz="1200" b="0" baseline="0" dirty="0"/>
              <a:t>.</a:t>
            </a:r>
            <a:endParaRPr lang="en-US" sz="1200" baseline="0"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in the </a:t>
            </a:r>
            <a:r>
              <a:rPr lang="en-US" sz="1200" b="1" baseline="0" dirty="0"/>
              <a:t>Format Picture </a:t>
            </a:r>
            <a:r>
              <a:rPr lang="en-US" sz="1200" b="0" baseline="0" dirty="0"/>
              <a:t>dialog box, in the left pane click </a:t>
            </a:r>
            <a:r>
              <a:rPr lang="en-US" sz="1200" b="1" baseline="0" dirty="0"/>
              <a:t>Picture Color</a:t>
            </a:r>
            <a:r>
              <a:rPr lang="en-US" sz="1200" b="0" baseline="0" dirty="0"/>
              <a:t>, in the </a:t>
            </a:r>
            <a:r>
              <a:rPr lang="en-US" sz="1200" b="1" baseline="0" dirty="0"/>
              <a:t>Picture Color </a:t>
            </a:r>
            <a:r>
              <a:rPr lang="en-US" sz="1200" b="0" baseline="0" dirty="0"/>
              <a:t>pane, under </a:t>
            </a:r>
            <a:r>
              <a:rPr lang="en-US" sz="1200" b="1" baseline="0" dirty="0"/>
              <a:t>Recolor</a:t>
            </a:r>
            <a:r>
              <a:rPr lang="en-US" sz="1200" b="0" baseline="0" dirty="0"/>
              <a:t>, click the button next to </a:t>
            </a:r>
            <a:r>
              <a:rPr lang="en-US" sz="1200" b="1" baseline="0" dirty="0"/>
              <a:t>Presets</a:t>
            </a:r>
            <a:r>
              <a:rPr lang="en-US" sz="1200" b="0" baseline="0" dirty="0"/>
              <a:t> and click </a:t>
            </a:r>
            <a:r>
              <a:rPr lang="en-US" sz="1200" b="1" baseline="0" dirty="0" err="1"/>
              <a:t>Grayscale</a:t>
            </a:r>
            <a:r>
              <a:rPr lang="en-US" sz="1200" b="0" baseline="0" dirty="0"/>
              <a:t>.</a:t>
            </a:r>
          </a:p>
          <a:p>
            <a:pPr marL="228600" lvl="0" indent="-228600">
              <a:buFont typeface="+mj-lt"/>
              <a:buAutoNum type="arabicPeriod"/>
            </a:pPr>
            <a:r>
              <a:rPr lang="en-US" sz="1200" baseline="0" dirty="0"/>
              <a:t>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under </a:t>
            </a:r>
            <a:r>
              <a:rPr lang="en-US" sz="1200" b="1" baseline="0" dirty="0"/>
              <a:t>Entrance</a:t>
            </a:r>
            <a:r>
              <a:rPr lang="en-US" sz="1200" baseline="0" dirty="0"/>
              <a:t> click </a:t>
            </a:r>
            <a:r>
              <a:rPr lang="en-US" sz="1200" b="1" baseline="0" dirty="0"/>
              <a:t>Fly In</a:t>
            </a:r>
            <a:r>
              <a:rPr lang="en-US" sz="1200" baseline="0" dirty="0"/>
              <a:t>.</a:t>
            </a:r>
          </a:p>
          <a:p>
            <a:pPr marL="228600" lvl="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Animation</a:t>
            </a:r>
            <a:r>
              <a:rPr lang="en-US" sz="1200" baseline="0" dirty="0"/>
              <a:t> group, click </a:t>
            </a:r>
            <a:r>
              <a:rPr lang="en-US" sz="1200" b="1" baseline="0" dirty="0"/>
              <a:t>Effect Option</a:t>
            </a:r>
            <a:r>
              <a:rPr lang="en-US" sz="1200" baseline="0" dirty="0"/>
              <a:t>, and then click </a:t>
            </a:r>
            <a:r>
              <a:rPr lang="en-US" sz="1200" b="1" baseline="0" dirty="0"/>
              <a:t>From Left</a:t>
            </a:r>
            <a:r>
              <a:rPr lang="en-US" sz="1200" baseline="0" dirty="0"/>
              <a:t>.</a:t>
            </a:r>
          </a:p>
          <a:p>
            <a:pPr marL="22860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Timing</a:t>
            </a:r>
            <a:r>
              <a:rPr lang="en-US" sz="120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1.00 seconds</a:t>
            </a:r>
            <a:r>
              <a:rPr lang="en-US" sz="1200" baseline="0" dirty="0"/>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Also 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click </a:t>
            </a:r>
            <a:r>
              <a:rPr lang="en-US" sz="1200" b="1" baseline="0" dirty="0"/>
              <a:t>More Entrance Effects</a:t>
            </a:r>
            <a:r>
              <a:rPr lang="en-US" sz="1200" baseline="0" dirty="0"/>
              <a:t>. </a:t>
            </a:r>
            <a:r>
              <a:rPr lang="en-US" sz="1200" b="0" baseline="0" dirty="0"/>
              <a:t>In the </a:t>
            </a:r>
            <a:r>
              <a:rPr lang="en-US" sz="1200" b="1" baseline="0" dirty="0"/>
              <a:t>Add Entrance Effect </a:t>
            </a:r>
            <a:r>
              <a:rPr lang="en-US" sz="1200" b="0" baseline="0" dirty="0"/>
              <a:t>dialog box,</a:t>
            </a:r>
            <a:r>
              <a:rPr lang="en-US" sz="1200" b="1" baseline="0" dirty="0"/>
              <a:t> </a:t>
            </a:r>
            <a:r>
              <a:rPr lang="en-US" sz="1200" b="0" baseline="0" dirty="0"/>
              <a:t>under </a:t>
            </a:r>
            <a:r>
              <a:rPr lang="en-US" sz="1200" b="1" baseline="0" dirty="0"/>
              <a:t>Subtle</a:t>
            </a:r>
            <a:r>
              <a:rPr lang="en-US" sz="1200" b="0" baseline="0" dirty="0"/>
              <a:t>, click </a:t>
            </a:r>
            <a:r>
              <a:rPr lang="en-US" sz="1200" b="1" baseline="0" dirty="0"/>
              <a:t>Expand</a:t>
            </a:r>
            <a:r>
              <a:rPr lang="en-US" sz="1200" b="0" baseline="0" dirty="0"/>
              <a:t>, and then click </a:t>
            </a:r>
            <a:r>
              <a:rPr lang="en-US" sz="1200" b="1" baseline="0" dirty="0"/>
              <a:t>OK</a:t>
            </a:r>
            <a:r>
              <a:rPr lang="en-US" sz="1200" b="0" baseline="0" dirty="0"/>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on the </a:t>
            </a:r>
            <a:r>
              <a:rPr lang="en-US" sz="1200" b="1" baseline="0" dirty="0"/>
              <a:t>Animations</a:t>
            </a:r>
            <a:r>
              <a:rPr lang="en-US" sz="1200" b="0" baseline="0" dirty="0"/>
              <a:t> tab, in the </a:t>
            </a:r>
            <a:r>
              <a:rPr lang="en-US" sz="1200" b="1" baseline="0" dirty="0"/>
              <a:t>Timing</a:t>
            </a:r>
            <a:r>
              <a:rPr lang="en-US" sz="1200" b="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1.00 seconds</a:t>
            </a:r>
            <a:r>
              <a:rPr lang="en-US" sz="1200" baseline="0" dirty="0"/>
              <a:t>.</a:t>
            </a:r>
            <a:endParaRPr lang="en-US" sz="1200" b="0" baseline="0" dirty="0"/>
          </a:p>
          <a:p>
            <a:pPr marL="0" indent="0">
              <a:buFont typeface="+mj-lt"/>
              <a:buNone/>
            </a:pPr>
            <a:endParaRPr lang="en-US" sz="1200" b="0" baseline="0" dirty="0"/>
          </a:p>
          <a:p>
            <a:pPr marL="228600" indent="-228600">
              <a:buFont typeface="+mj-lt"/>
              <a:buAutoNum type="arabicPeriod"/>
            </a:pPr>
            <a:endParaRPr lang="en-US" sz="1200" b="0" baseline="0"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second picture with animation effects on this slide, do the following:</a:t>
            </a:r>
            <a:endParaRPr lang="en-US" sz="1200" b="0" baseline="0" dirty="0"/>
          </a:p>
          <a:p>
            <a:pPr marL="228600" indent="-228600">
              <a:buFont typeface="+mj-lt"/>
              <a:buAutoNum type="arabicPeriod"/>
            </a:pPr>
            <a:r>
              <a:rPr lang="en-US" sz="1200" b="0" baseline="0" dirty="0"/>
              <a:t>On the slide, select the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kern="1200" dirty="0">
                <a:solidFill>
                  <a:schemeClr val="tx1"/>
                </a:solidFill>
                <a:effectLst/>
                <a:latin typeface="+mn-lt"/>
                <a:ea typeface="+mn-ea"/>
                <a:cs typeface="+mn-cs"/>
              </a:rPr>
              <a:t>.</a:t>
            </a:r>
            <a:endParaRPr lang="en-US" sz="1200" b="0" baseline="0" dirty="0"/>
          </a:p>
          <a:p>
            <a:pPr marL="228600" indent="-228600">
              <a:buFont typeface="+mj-lt"/>
              <a:buAutoNum type="arabicPeriod"/>
            </a:pPr>
            <a:r>
              <a:rPr lang="en-US" sz="1200" baseline="0" dirty="0"/>
              <a:t>Drag the second picture until its left side slightly overlaps the right side of the first picture.</a:t>
            </a:r>
          </a:p>
          <a:p>
            <a:pPr marL="228600" indent="-228600">
              <a:buFont typeface="+mj-lt"/>
              <a:buAutoNum type="arabicPeriod"/>
            </a:pPr>
            <a:r>
              <a:rPr lang="en-US" sz="1200" b="0" baseline="0" dirty="0">
                <a:latin typeface="+mn-lt"/>
              </a:rPr>
              <a:t>Select the second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a:t>
            </a:r>
            <a:r>
              <a:rPr lang="en-US" sz="1200" b="0" baseline="0" dirty="0"/>
              <a:t> </a:t>
            </a:r>
            <a:r>
              <a:rPr lang="en-US" sz="1200" b="1" baseline="0" dirty="0"/>
              <a:t>Correction</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40%</a:t>
            </a:r>
            <a:r>
              <a:rPr lang="en-US" sz="1200" b="0" baseline="0" dirty="0"/>
              <a:t>.</a:t>
            </a:r>
          </a:p>
          <a:p>
            <a:pPr marL="228600" indent="-228600">
              <a:buFont typeface="+mj-lt"/>
              <a:buAutoNum type="arabicPeriod"/>
            </a:pPr>
            <a:r>
              <a:rPr lang="en-US" sz="1200" b="0" baseline="0" dirty="0"/>
              <a:t>On the </a:t>
            </a:r>
            <a:r>
              <a:rPr lang="en-US" sz="1200" b="1" baseline="0" dirty="0"/>
              <a:t>Animations</a:t>
            </a:r>
            <a:r>
              <a:rPr lang="en-US" sz="1200" b="0" baseline="0" dirty="0"/>
              <a:t> tab, in the </a:t>
            </a:r>
            <a:r>
              <a:rPr lang="en-US" sz="1200" b="1" baseline="0" dirty="0"/>
              <a:t>Advanced Animation </a:t>
            </a:r>
            <a:r>
              <a:rPr lang="en-US" sz="1200" b="0" baseline="0" dirty="0"/>
              <a:t>group, click </a:t>
            </a:r>
            <a:r>
              <a:rPr lang="en-US" sz="1200" b="1" baseline="0" dirty="0"/>
              <a:t>Animation Pane</a:t>
            </a:r>
            <a:r>
              <a:rPr lang="en-US" sz="1200" b="0" baseline="0" dirty="0"/>
              <a:t>.</a:t>
            </a:r>
            <a:endParaRPr lang="en-US" sz="1200" b="1" baseline="0" dirty="0"/>
          </a:p>
          <a:p>
            <a:pPr marL="228600" indent="-228600">
              <a:buFont typeface="+mj-lt"/>
              <a:buAutoNum type="arabicPeriod"/>
            </a:pPr>
            <a:r>
              <a:rPr lang="en-US" sz="1200" baseline="0" dirty="0"/>
              <a:t>Press and hold CTRL, and then select the third and fourth animation effects (fly-in and expand effects for the second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0.2</a:t>
            </a:r>
            <a:r>
              <a:rPr lang="en-US" sz="1200" baseline="0" dirty="0"/>
              <a:t>.</a:t>
            </a:r>
          </a:p>
          <a:p>
            <a:pPr marL="228600" indent="-228600">
              <a:buFont typeface="+mj-lt"/>
              <a:buAutoNum type="arabicPeriod"/>
            </a:pPr>
            <a:endParaRPr lang="en-US" sz="1200" baseline="0" dirty="0"/>
          </a:p>
          <a:p>
            <a:pPr marL="228600" indent="-228600">
              <a:buFont typeface="+mj-lt"/>
              <a:buAutoNum type="arabicPeriod"/>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third picture with animation effects on this slide, do the following:</a:t>
            </a:r>
          </a:p>
          <a:p>
            <a:pPr marL="228600" indent="-228600">
              <a:buFont typeface="+mj-lt"/>
              <a:buAutoNum type="arabicPeriod"/>
            </a:pPr>
            <a:r>
              <a:rPr lang="en-US" sz="1200" baseline="0" dirty="0"/>
              <a:t>On the slide, select the second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third picture until its left side slightly overlaps the right side of the second picture.</a:t>
            </a:r>
          </a:p>
          <a:p>
            <a:pPr marL="228600" indent="-228600">
              <a:buFont typeface="+mj-lt"/>
              <a:buAutoNum type="arabicPeriod"/>
            </a:pPr>
            <a:r>
              <a:rPr lang="en-US" sz="1200" b="0" baseline="0" dirty="0">
                <a:latin typeface="+mn-lt"/>
              </a:rPr>
              <a:t>Select the third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 Corrections</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20%</a:t>
            </a:r>
            <a:r>
              <a:rPr lang="en-US" sz="1200" b="0" baseline="0" dirty="0"/>
              <a:t>. </a:t>
            </a:r>
          </a:p>
          <a:p>
            <a:pPr marL="228600" indent="-228600">
              <a:buFont typeface="+mj-lt"/>
              <a:buAutoNum type="arabicPeriod"/>
            </a:pPr>
            <a:r>
              <a:rPr lang="en-US" sz="1200" baseline="0" dirty="0"/>
              <a:t>Press and hold CTRL, and then select the fifth and sixth animation effects (fly-in and expand effects for the third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0.4</a:t>
            </a:r>
            <a:r>
              <a:rPr lang="en-US" sz="120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aseline="0"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fourth picture with animation effects on this slide, do the following:</a:t>
            </a:r>
          </a:p>
          <a:p>
            <a:pPr marL="228600" indent="-228600">
              <a:buFont typeface="+mj-lt"/>
              <a:buAutoNum type="arabicPeriod"/>
            </a:pPr>
            <a:r>
              <a:rPr lang="en-US" sz="1200" baseline="0" dirty="0"/>
              <a:t>On the slide, select the third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fourth picture until its left side slightly overlaps the right side of the third picture.</a:t>
            </a:r>
          </a:p>
          <a:p>
            <a:pPr marL="228600" indent="-228600">
              <a:buFont typeface="+mj-lt"/>
              <a:buAutoNum type="arabicPeriod"/>
            </a:pPr>
            <a:r>
              <a:rPr lang="en-US" sz="1200" b="0" baseline="0" dirty="0">
                <a:latin typeface="+mn-lt"/>
              </a:rPr>
              <a:t>Select the fourth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 Corrections</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0%</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Press and hold CTRL, and then select the seventh and eighth animation effects (fly-in and expand effects for the fourth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0.6</a:t>
            </a:r>
            <a:r>
              <a:rPr lang="en-US" sz="1200" baseline="0" dirty="0"/>
              <a:t>.</a:t>
            </a:r>
          </a:p>
          <a:p>
            <a:pPr marL="228600" marR="0" indent="-228600" algn="l" defTabSz="914400" rtl="0" eaLnBrk="1" fontAlgn="auto" latinLnBrk="0" hangingPunct="1">
              <a:lnSpc>
                <a:spcPct val="100000"/>
              </a:lnSpc>
              <a:spcBef>
                <a:spcPts val="0"/>
              </a:spcBef>
              <a:spcAft>
                <a:spcPts val="0"/>
              </a:spcAft>
              <a:buClrTx/>
              <a:buSzTx/>
              <a:buFont typeface="+mj-lt"/>
              <a:buNone/>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fifth picture with animation effects on this slide, do the following:</a:t>
            </a:r>
          </a:p>
          <a:p>
            <a:pPr marL="228600" indent="-228600">
              <a:buFont typeface="+mj-lt"/>
              <a:buAutoNum type="arabicPeriod"/>
            </a:pPr>
            <a:r>
              <a:rPr lang="en-US" sz="1200" baseline="0" dirty="0"/>
              <a:t>On the slide, select the fourth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fifth picture until its left side slightly overlaps the right side of the fourth picture.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latin typeface="+mn-lt"/>
              </a:rPr>
              <a:t>Select the fifth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Shape </a:t>
            </a:r>
            <a:r>
              <a:rPr lang="en-US" sz="1200" b="0" baseline="0" dirty="0"/>
              <a:t>dialog box launcher. Also in the </a:t>
            </a:r>
            <a:r>
              <a:rPr lang="en-US" sz="1200" b="1" baseline="0" dirty="0"/>
              <a:t>Format Picture </a:t>
            </a:r>
            <a:r>
              <a:rPr lang="en-US" sz="1200" b="0" baseline="0" dirty="0"/>
              <a:t>dialog box, in the left pane click </a:t>
            </a:r>
            <a:r>
              <a:rPr lang="en-US" sz="1200" b="1" baseline="0" dirty="0"/>
              <a:t>Picture Color</a:t>
            </a:r>
            <a:r>
              <a:rPr lang="en-US" sz="1200" b="0" baseline="0" dirty="0"/>
              <a:t>, in the </a:t>
            </a:r>
            <a:r>
              <a:rPr lang="en-US" sz="1200" b="1" baseline="0" dirty="0"/>
              <a:t>Picture Color </a:t>
            </a:r>
            <a:r>
              <a:rPr lang="en-US" sz="1200" b="0" baseline="0" dirty="0"/>
              <a:t>pane, under </a:t>
            </a:r>
            <a:r>
              <a:rPr lang="en-US" sz="1200" b="1" baseline="0" dirty="0"/>
              <a:t>Recolor</a:t>
            </a:r>
            <a:r>
              <a:rPr lang="en-US" sz="1200" b="0" baseline="0" dirty="0"/>
              <a:t>, click the button next to </a:t>
            </a:r>
            <a:r>
              <a:rPr lang="en-US" sz="1200" b="1" baseline="0" dirty="0"/>
              <a:t>Presets</a:t>
            </a:r>
            <a:r>
              <a:rPr lang="en-US" sz="1200" b="0" baseline="0" dirty="0"/>
              <a:t> and click </a:t>
            </a:r>
            <a:r>
              <a:rPr lang="en-US" sz="1200" b="1" baseline="0" dirty="0"/>
              <a:t>No Recolor</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Press and hold CTRL, and then select the ninth and 10th animation effects (fly-in and expand effects for the fifth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0.8</a:t>
            </a:r>
            <a:r>
              <a:rPr lang="en-US" sz="1200" baseline="0" dirty="0"/>
              <a:t>.</a:t>
            </a:r>
          </a:p>
          <a:p>
            <a:pPr marL="0" indent="0">
              <a:buFont typeface="+mj-lt"/>
              <a:buNone/>
            </a:pPr>
            <a:endParaRPr lang="en-US" sz="1200" baseline="0" dirty="0"/>
          </a:p>
          <a:p>
            <a:pPr marL="0" indent="0">
              <a:buFont typeface="+mj-lt"/>
              <a:buNone/>
            </a:pPr>
            <a:endParaRPr lang="en-US" sz="1200" baseline="0" dirty="0"/>
          </a:p>
          <a:p>
            <a:pPr marL="228600" indent="-228600">
              <a:buFont typeface="+mj-lt"/>
              <a:buNone/>
            </a:pPr>
            <a:r>
              <a:rPr lang="en-US" sz="1200" baseline="0" dirty="0"/>
              <a:t>To reproduce the animation effects for the text box on this slide, do the following:</a:t>
            </a:r>
          </a:p>
          <a:p>
            <a:pPr marL="228600" indent="-228600">
              <a:buFont typeface="+mj-lt"/>
              <a:buAutoNum type="arabicPeriod"/>
            </a:pPr>
            <a:r>
              <a:rPr lang="en-US" sz="1200" baseline="0" dirty="0"/>
              <a:t>On the </a:t>
            </a:r>
            <a:r>
              <a:rPr lang="en-US" sz="1200" b="1" baseline="0" dirty="0"/>
              <a:t>Home</a:t>
            </a:r>
            <a:r>
              <a:rPr lang="en-US" sz="1200" baseline="0" dirty="0"/>
              <a:t> tab, in the </a:t>
            </a:r>
            <a:r>
              <a:rPr lang="en-US" sz="1200" b="1" baseline="0" dirty="0"/>
              <a:t>Editing</a:t>
            </a:r>
            <a:r>
              <a:rPr lang="en-US" sz="1200" baseline="0" dirty="0"/>
              <a:t> group, click </a:t>
            </a:r>
            <a:r>
              <a:rPr lang="en-US" sz="1200" b="1" baseline="0" dirty="0"/>
              <a:t>Select</a:t>
            </a:r>
            <a:r>
              <a:rPr lang="en-US" sz="1200" baseline="0" dirty="0"/>
              <a:t>, and then click </a:t>
            </a:r>
            <a:r>
              <a:rPr lang="en-US" sz="1200" b="1" baseline="0" dirty="0"/>
              <a:t>Selection Pane</a:t>
            </a:r>
            <a:r>
              <a:rPr lang="en-US" sz="1200" baseline="0" dirty="0"/>
              <a:t>.</a:t>
            </a:r>
          </a:p>
          <a:p>
            <a:pPr marL="228600" indent="-228600">
              <a:buFont typeface="+mj-lt"/>
              <a:buAutoNum type="arabicPeriod"/>
            </a:pPr>
            <a:r>
              <a:rPr lang="en-US" sz="1200" baseline="0" dirty="0"/>
              <a:t>In the </a:t>
            </a:r>
            <a:r>
              <a:rPr lang="en-US" sz="1200" b="1" baseline="0" dirty="0"/>
              <a:t>Selection and Visibility</a:t>
            </a:r>
            <a:r>
              <a:rPr lang="en-US" sz="1200" baseline="0" dirty="0"/>
              <a:t> pane, select the text box. 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under </a:t>
            </a:r>
            <a:r>
              <a:rPr lang="en-US" sz="1200" b="1" baseline="0" dirty="0"/>
              <a:t>Entrance</a:t>
            </a:r>
            <a:r>
              <a:rPr lang="en-US" sz="1200" baseline="0" dirty="0"/>
              <a:t> click </a:t>
            </a:r>
            <a:r>
              <a:rPr lang="en-US" sz="1200" b="1" baseline="0" dirty="0"/>
              <a:t>Fade</a:t>
            </a:r>
            <a:r>
              <a:rPr lang="en-US" sz="1200" baseline="0" dirty="0"/>
              <a:t>.</a:t>
            </a:r>
          </a:p>
          <a:p>
            <a:pPr marL="22860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Timing</a:t>
            </a:r>
            <a:r>
              <a:rPr lang="en-US" sz="120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0.50 seconds</a:t>
            </a:r>
            <a:r>
              <a:rPr lang="en-US" sz="1200" baseline="0" dirty="0"/>
              <a:t>.</a:t>
            </a:r>
          </a:p>
          <a:p>
            <a:pPr marL="685800" lvl="1" indent="-228600">
              <a:buFont typeface="Arial" pitchFamily="34" charset="0"/>
              <a:buChar char="•"/>
            </a:pPr>
            <a:r>
              <a:rPr lang="en-US" sz="1200" baseline="0" dirty="0"/>
              <a:t>In the </a:t>
            </a:r>
            <a:r>
              <a:rPr lang="en-US" sz="1200" b="1" baseline="0" dirty="0"/>
              <a:t>Delay</a:t>
            </a:r>
            <a:r>
              <a:rPr lang="en-US" sz="1200" baseline="0" dirty="0"/>
              <a:t> box, enter </a:t>
            </a:r>
            <a:r>
              <a:rPr lang="en-US" sz="1200" b="1" baseline="0" dirty="0"/>
              <a:t>1.30 seconds</a:t>
            </a:r>
            <a:r>
              <a:rPr lang="en-US" sz="1200" b="0" baseline="0" dirty="0"/>
              <a:t>.</a:t>
            </a:r>
            <a:endParaRPr lang="en-US" sz="1200" b="1" baseline="0" dirty="0"/>
          </a:p>
          <a:p>
            <a:pPr marL="228600" indent="-228600">
              <a:buFont typeface="+mj-lt"/>
              <a:buAutoNum type="arabicPeriod" startAt="3"/>
            </a:pPr>
            <a:r>
              <a:rPr lang="en-US" sz="1200" baseline="0" dirty="0"/>
              <a:t>In the </a:t>
            </a:r>
            <a:r>
              <a:rPr lang="en-US" sz="1200" b="1" baseline="0" dirty="0"/>
              <a:t>Selection and Visibility </a:t>
            </a:r>
            <a:r>
              <a:rPr lang="en-US" sz="1200" baseline="0" dirty="0"/>
              <a:t>pane, press and hold CTRL, and then select the first, second, third, and fourth pictures. On the </a:t>
            </a:r>
            <a:r>
              <a:rPr lang="en-US" sz="1200" b="1" baseline="0" dirty="0"/>
              <a:t>Animations</a:t>
            </a:r>
            <a:r>
              <a:rPr lang="en-US" sz="1200" baseline="0" dirty="0"/>
              <a:t> tab, in the </a:t>
            </a:r>
            <a:r>
              <a:rPr lang="en-US" sz="1200" b="1" baseline="0" dirty="0"/>
              <a:t>Advanced</a:t>
            </a:r>
            <a:r>
              <a:rPr lang="en-US" sz="1200" baseline="0" dirty="0"/>
              <a:t> </a:t>
            </a:r>
            <a:r>
              <a:rPr lang="en-US" sz="1200" b="1" baseline="0" dirty="0"/>
              <a:t>Animation</a:t>
            </a:r>
            <a:r>
              <a:rPr lang="en-US" sz="1200" baseline="0" dirty="0"/>
              <a:t> group, click </a:t>
            </a:r>
            <a:r>
              <a:rPr lang="en-US" sz="1200" b="1" baseline="0" dirty="0"/>
              <a:t>Add Animation</a:t>
            </a:r>
            <a:r>
              <a:rPr lang="en-US" sz="1200" baseline="0" dirty="0"/>
              <a:t>, and then under </a:t>
            </a:r>
            <a:r>
              <a:rPr lang="en-US" sz="1200" b="1" baseline="0" dirty="0"/>
              <a:t>Exit</a:t>
            </a:r>
            <a:r>
              <a:rPr lang="en-US" sz="1200" baseline="0" dirty="0"/>
              <a:t> click </a:t>
            </a:r>
            <a:r>
              <a:rPr lang="en-US" sz="1200" b="1" baseline="0" dirty="0"/>
              <a:t>Fade</a:t>
            </a:r>
            <a:r>
              <a:rPr lang="en-US" sz="1200" baseline="0" dirty="0"/>
              <a:t>.</a:t>
            </a:r>
          </a:p>
          <a:p>
            <a:pPr marL="228600" indent="-228600">
              <a:buFont typeface="+mj-lt"/>
              <a:buAutoNum type="arabicPeriod" startAt="3"/>
            </a:pPr>
            <a:r>
              <a:rPr lang="en-US" sz="1200" b="0" baseline="0" dirty="0"/>
              <a:t>Also on the </a:t>
            </a:r>
            <a:r>
              <a:rPr lang="en-US" sz="1200" b="1" baseline="0" dirty="0"/>
              <a:t>Animations</a:t>
            </a:r>
            <a:r>
              <a:rPr lang="en-US" sz="1200" b="0" baseline="0" dirty="0"/>
              <a:t> tab, in the </a:t>
            </a:r>
            <a:r>
              <a:rPr lang="en-US" sz="1200" b="1" baseline="0" dirty="0"/>
              <a:t>Timing</a:t>
            </a:r>
            <a:r>
              <a:rPr lang="en-US" sz="1200" b="0" baseline="0" dirty="0"/>
              <a:t> group, do the following:</a:t>
            </a:r>
          </a:p>
          <a:p>
            <a:pPr marL="685800" lvl="1" indent="-228600">
              <a:buFont typeface="Arial" pitchFamily="34" charset="0"/>
              <a:buChar char="•"/>
            </a:pPr>
            <a:r>
              <a:rPr lang="en-US" sz="1200" b="0" baseline="0" dirty="0"/>
              <a:t>In the </a:t>
            </a:r>
            <a:r>
              <a:rPr lang="en-US" sz="1200" b="1" baseline="0" dirty="0"/>
              <a:t>Start</a:t>
            </a:r>
            <a:r>
              <a:rPr lang="en-US" sz="1200" b="0" baseline="0" dirty="0"/>
              <a:t> list, select </a:t>
            </a:r>
            <a:r>
              <a:rPr lang="en-US" sz="1200" b="1" baseline="0" dirty="0"/>
              <a:t>With Previous</a:t>
            </a:r>
            <a:r>
              <a:rPr lang="en-US" sz="1200" b="0" baseline="0" dirty="0"/>
              <a:t>.</a:t>
            </a:r>
          </a:p>
          <a:p>
            <a:pPr marL="685800" lvl="1" indent="-228600">
              <a:buFont typeface="Arial" pitchFamily="34" charset="0"/>
              <a:buChar char="•"/>
            </a:pPr>
            <a:r>
              <a:rPr lang="en-US" sz="1200" b="0" baseline="0" dirty="0"/>
              <a:t>In the </a:t>
            </a:r>
            <a:r>
              <a:rPr lang="en-US" sz="1200" b="1" baseline="0" dirty="0"/>
              <a:t>Duration</a:t>
            </a:r>
            <a:r>
              <a:rPr lang="en-US" sz="1200" b="0" baseline="0" dirty="0"/>
              <a:t> list, select </a:t>
            </a:r>
            <a:r>
              <a:rPr lang="en-US" sz="1200" b="1" baseline="0" dirty="0"/>
              <a:t>1.00 second</a:t>
            </a:r>
            <a:r>
              <a:rPr lang="en-US" sz="1200" b="0" baseline="0" dirty="0"/>
              <a:t>.</a:t>
            </a:r>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12</a:t>
            </a:r>
            <a:r>
              <a:rPr lang="en-US" sz="1200" b="0" baseline="30000" dirty="0"/>
              <a:t>th</a:t>
            </a:r>
            <a:r>
              <a:rPr lang="en-US" sz="1200" b="0" baseline="0" dirty="0"/>
              <a:t> animation effect (first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1.40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13</a:t>
            </a:r>
            <a:r>
              <a:rPr lang="en-US" sz="1200" b="0" baseline="30000" dirty="0"/>
              <a:t>th</a:t>
            </a:r>
            <a:r>
              <a:rPr lang="en-US" sz="1200" b="0" baseline="0" dirty="0"/>
              <a:t> animation effect (second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1.60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14</a:t>
            </a:r>
            <a:r>
              <a:rPr lang="en-US" sz="1200" b="0" baseline="30000" dirty="0"/>
              <a:t>th</a:t>
            </a:r>
            <a:r>
              <a:rPr lang="en-US" sz="1200" b="0" baseline="0" dirty="0"/>
              <a:t> animation effect (third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1.80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15</a:t>
            </a:r>
            <a:r>
              <a:rPr lang="en-US" sz="1200" b="0" baseline="30000" dirty="0"/>
              <a:t>th</a:t>
            </a:r>
            <a:r>
              <a:rPr lang="en-US" sz="1200" b="0" baseline="0" dirty="0"/>
              <a:t> animation effect (fourth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2.00 seconds</a:t>
            </a:r>
            <a:r>
              <a:rPr lang="en-US" sz="1200" b="0" baseline="0" dirty="0"/>
              <a:t>.</a:t>
            </a:r>
            <a:endParaRPr lang="en-US" sz="1200" baseline="0" dirty="0"/>
          </a:p>
          <a:p>
            <a:pPr marL="342900" indent="-342900">
              <a:buFont typeface="+mj-lt"/>
              <a:buNone/>
            </a:pPr>
            <a:endParaRPr lang="en-US" sz="1200" baseline="0" dirty="0"/>
          </a:p>
          <a:p>
            <a:pPr marL="0" marR="0" indent="0" algn="l" defTabSz="914400" rtl="0" eaLnBrk="1" fontAlgn="auto" latinLnBrk="0" hangingPunct="1">
              <a:lnSpc>
                <a:spcPct val="90000"/>
              </a:lnSpc>
              <a:spcBef>
                <a:spcPts val="0"/>
              </a:spcBef>
              <a:spcAft>
                <a:spcPts val="600"/>
              </a:spcAft>
              <a:buClrTx/>
              <a:buSzTx/>
              <a:buFontTx/>
              <a:buNone/>
              <a:tabLst/>
              <a:defRPr/>
            </a:pPr>
            <a:endParaRPr lang="en-US" sz="1200" baseline="0" dirty="0"/>
          </a:p>
          <a:p>
            <a:r>
              <a:rPr lang="en-US" sz="1200" baseline="0" dirty="0"/>
              <a:t>To reproduce the background effects on this slide, do the following:</a:t>
            </a:r>
          </a:p>
          <a:p>
            <a:pPr marL="228600" lvl="0" indent="-228600">
              <a:buFont typeface="+mj-lt"/>
              <a:buAutoNum type="arabicPeriod"/>
            </a:pPr>
            <a:r>
              <a:rPr lang="en-US" sz="1200" kern="1200" dirty="0">
                <a:solidFill>
                  <a:schemeClr val="tx1"/>
                </a:solidFill>
                <a:latin typeface="+mn-lt"/>
                <a:ea typeface="+mn-ea"/>
                <a:cs typeface="+mn-cs"/>
              </a:rPr>
              <a:t>Right-click the slide background area, and then click </a:t>
            </a:r>
            <a:r>
              <a:rPr lang="en-US" sz="1200" b="1" kern="1200" dirty="0">
                <a:solidFill>
                  <a:schemeClr val="tx1"/>
                </a:solidFill>
                <a:latin typeface="+mn-lt"/>
                <a:ea typeface="+mn-ea"/>
                <a:cs typeface="+mn-cs"/>
              </a:rPr>
              <a:t>Format Background</a:t>
            </a:r>
            <a:r>
              <a:rPr lang="en-US" sz="1200" kern="1200" dirty="0">
                <a:solidFill>
                  <a:schemeClr val="tx1"/>
                </a:solidFill>
                <a:latin typeface="+mn-lt"/>
                <a:ea typeface="+mn-ea"/>
                <a:cs typeface="+mn-cs"/>
              </a:rPr>
              <a:t>. In the </a:t>
            </a:r>
            <a:r>
              <a:rPr lang="en-US" sz="1200" b="1" kern="1200" dirty="0">
                <a:solidFill>
                  <a:schemeClr val="tx1"/>
                </a:solidFill>
                <a:latin typeface="+mn-lt"/>
                <a:ea typeface="+mn-ea"/>
                <a:cs typeface="+mn-cs"/>
              </a:rPr>
              <a:t>Format Background </a:t>
            </a:r>
            <a:r>
              <a:rPr lang="en-US" sz="1200" kern="1200" dirty="0">
                <a:solidFill>
                  <a:schemeClr val="tx1"/>
                </a:solidFill>
                <a:latin typeface="+mn-lt"/>
                <a:ea typeface="+mn-ea"/>
                <a:cs typeface="+mn-cs"/>
              </a:rPr>
              <a:t>dialog box, click </a:t>
            </a:r>
            <a:r>
              <a:rPr lang="en-US" sz="1200" b="1" kern="1200" dirty="0">
                <a:solidFill>
                  <a:schemeClr val="tx1"/>
                </a:solidFill>
                <a:latin typeface="+mn-lt"/>
                <a:ea typeface="+mn-ea"/>
                <a:cs typeface="+mn-cs"/>
              </a:rPr>
              <a:t>Fill</a:t>
            </a:r>
            <a:r>
              <a:rPr lang="en-US" sz="1200" kern="1200" dirty="0">
                <a:solidFill>
                  <a:schemeClr val="tx1"/>
                </a:solidFill>
                <a:latin typeface="+mn-lt"/>
                <a:ea typeface="+mn-ea"/>
                <a:cs typeface="+mn-cs"/>
              </a:rPr>
              <a:t> in the left pane, select </a:t>
            </a:r>
            <a:r>
              <a:rPr lang="en-US" sz="1200" b="1" kern="1200" dirty="0">
                <a:solidFill>
                  <a:schemeClr val="tx1"/>
                </a:solidFill>
                <a:latin typeface="+mn-lt"/>
                <a:ea typeface="+mn-ea"/>
                <a:cs typeface="+mn-cs"/>
              </a:rPr>
              <a:t>Gradient fill</a:t>
            </a:r>
            <a:r>
              <a:rPr lang="en-US" sz="1200" kern="1200" dirty="0">
                <a:solidFill>
                  <a:schemeClr val="tx1"/>
                </a:solidFill>
                <a:latin typeface="+mn-lt"/>
                <a:ea typeface="+mn-ea"/>
                <a:cs typeface="+mn-cs"/>
              </a:rPr>
              <a:t> in the right pane, and then do the following:</a:t>
            </a:r>
          </a:p>
          <a:p>
            <a:pPr marL="685800" lvl="1"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Type</a:t>
            </a:r>
            <a:r>
              <a:rPr lang="en-US" sz="1200" kern="1200" dirty="0">
                <a:solidFill>
                  <a:schemeClr val="tx1"/>
                </a:solidFill>
                <a:latin typeface="+mn-lt"/>
                <a:ea typeface="+mn-ea"/>
                <a:cs typeface="+mn-cs"/>
              </a:rPr>
              <a:t> list, select </a:t>
            </a:r>
            <a:r>
              <a:rPr lang="en-US" sz="1200" b="1" kern="1200" dirty="0">
                <a:solidFill>
                  <a:schemeClr val="tx1"/>
                </a:solidFill>
                <a:latin typeface="+mn-lt"/>
                <a:ea typeface="+mn-ea"/>
                <a:cs typeface="+mn-cs"/>
              </a:rPr>
              <a:t>Radial</a:t>
            </a:r>
            <a:r>
              <a:rPr lang="en-US" sz="1200" kern="1200" dirty="0">
                <a:solidFill>
                  <a:schemeClr val="tx1"/>
                </a:solidFill>
                <a:latin typeface="+mn-lt"/>
                <a:ea typeface="+mn-ea"/>
                <a:cs typeface="+mn-cs"/>
              </a:rPr>
              <a:t>.</a:t>
            </a:r>
          </a:p>
          <a:p>
            <a:pPr marL="685800" lvl="1"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Direction</a:t>
            </a:r>
            <a:r>
              <a:rPr lang="en-US" sz="1200" kern="1200" dirty="0">
                <a:solidFill>
                  <a:schemeClr val="tx1"/>
                </a:solidFill>
                <a:latin typeface="+mn-lt"/>
                <a:ea typeface="+mn-ea"/>
                <a:cs typeface="+mn-cs"/>
              </a:rPr>
              <a:t>, and then click </a:t>
            </a:r>
            <a:r>
              <a:rPr lang="en-US" sz="1200" b="1" kern="1200" dirty="0">
                <a:solidFill>
                  <a:schemeClr val="tx1"/>
                </a:solidFill>
                <a:latin typeface="+mn-lt"/>
                <a:ea typeface="+mn-ea"/>
                <a:cs typeface="+mn-cs"/>
              </a:rPr>
              <a:t>From Center </a:t>
            </a:r>
            <a:r>
              <a:rPr lang="en-US" sz="1200" b="0" kern="1200" dirty="0">
                <a:solidFill>
                  <a:schemeClr val="tx1"/>
                </a:solidFill>
                <a:latin typeface="+mn-lt"/>
                <a:ea typeface="+mn-ea"/>
                <a:cs typeface="+mn-cs"/>
              </a:rPr>
              <a:t>(third option from the</a:t>
            </a:r>
            <a:r>
              <a:rPr lang="en-US" sz="1200" b="0" kern="1200" baseline="0" dirty="0">
                <a:solidFill>
                  <a:schemeClr val="tx1"/>
                </a:solidFill>
                <a:latin typeface="+mn-lt"/>
                <a:ea typeface="+mn-ea"/>
                <a:cs typeface="+mn-cs"/>
              </a:rPr>
              <a:t> left).</a:t>
            </a:r>
            <a:endParaRPr lang="en-US" sz="1200" b="1" kern="1200" dirty="0">
              <a:solidFill>
                <a:schemeClr val="tx1"/>
              </a:solidFill>
              <a:latin typeface="+mn-lt"/>
              <a:ea typeface="+mn-ea"/>
              <a:cs typeface="+mn-cs"/>
            </a:endParaRPr>
          </a:p>
          <a:p>
            <a:pPr marL="685800" lvl="1" indent="-228600">
              <a:buFont typeface="Arial" pitchFamily="34" charset="0"/>
              <a:buChar char="•"/>
            </a:pPr>
            <a:r>
              <a:rPr lang="en-US" sz="1200" kern="1200" dirty="0">
                <a:solidFill>
                  <a:schemeClr val="tx1"/>
                </a:solidFill>
                <a:latin typeface="+mn-lt"/>
                <a:ea typeface="+mn-ea"/>
                <a:cs typeface="+mn-cs"/>
              </a:rPr>
              <a:t>Under </a:t>
            </a:r>
            <a:r>
              <a:rPr lang="en-US" sz="1200" b="1" kern="1200" dirty="0">
                <a:solidFill>
                  <a:schemeClr val="tx1"/>
                </a:solidFill>
                <a:latin typeface="+mn-lt"/>
                <a:ea typeface="+mn-ea"/>
                <a:cs typeface="+mn-cs"/>
              </a:rPr>
              <a:t>Gradient stops</a:t>
            </a:r>
            <a:r>
              <a:rPr lang="en-US" sz="1200" kern="1200" dirty="0">
                <a:solidFill>
                  <a:schemeClr val="tx1"/>
                </a:solidFill>
                <a:latin typeface="+mn-lt"/>
                <a:ea typeface="+mn-ea"/>
                <a:cs typeface="+mn-cs"/>
              </a:rPr>
              <a:t>, click </a:t>
            </a:r>
            <a:r>
              <a:rPr lang="en-US" sz="1200" b="1" kern="1200" dirty="0">
                <a:solidFill>
                  <a:schemeClr val="tx1"/>
                </a:solidFill>
                <a:latin typeface="+mn-lt"/>
                <a:ea typeface="+mn-ea"/>
                <a:cs typeface="+mn-cs"/>
              </a:rPr>
              <a:t>Add gradient stops</a:t>
            </a:r>
            <a:r>
              <a:rPr lang="en-US" sz="1200" b="0" kern="1200" dirty="0">
                <a:solidFill>
                  <a:schemeClr val="tx1"/>
                </a:solidFill>
                <a:latin typeface="+mn-lt"/>
                <a:ea typeface="+mn-ea"/>
                <a:cs typeface="+mn-cs"/>
              </a:rPr>
              <a:t> or </a:t>
            </a:r>
            <a:r>
              <a:rPr lang="en-US" sz="1200" b="1" kern="1200" dirty="0">
                <a:solidFill>
                  <a:schemeClr val="tx1"/>
                </a:solidFill>
                <a:latin typeface="+mn-lt"/>
                <a:ea typeface="+mn-ea"/>
                <a:cs typeface="+mn-cs"/>
              </a:rPr>
              <a:t>Remove gradient stops</a:t>
            </a:r>
            <a:r>
              <a:rPr lang="en-US" sz="1200" kern="1200" dirty="0">
                <a:solidFill>
                  <a:schemeClr val="tx1"/>
                </a:solidFill>
                <a:latin typeface="+mn-lt"/>
                <a:ea typeface="+mn-ea"/>
                <a:cs typeface="+mn-cs"/>
              </a:rPr>
              <a:t> until three stops appear in the drop-down list.</a:t>
            </a:r>
          </a:p>
          <a:p>
            <a:pPr marL="228600" lvl="0" indent="-228600">
              <a:buFont typeface="+mj-lt"/>
              <a:buAutoNum type="arabicPeriod"/>
            </a:pPr>
            <a:r>
              <a:rPr lang="en-US" sz="1200" kern="1200" dirty="0">
                <a:solidFill>
                  <a:schemeClr val="tx1"/>
                </a:solidFill>
                <a:latin typeface="+mn-lt"/>
                <a:ea typeface="+mn-ea"/>
                <a:cs typeface="+mn-cs"/>
              </a:rPr>
              <a:t>Also under </a:t>
            </a:r>
            <a:r>
              <a:rPr lang="en-US" sz="1200" b="1" kern="1200" dirty="0">
                <a:solidFill>
                  <a:schemeClr val="tx1"/>
                </a:solidFill>
                <a:latin typeface="+mn-lt"/>
                <a:ea typeface="+mn-ea"/>
                <a:cs typeface="+mn-cs"/>
              </a:rPr>
              <a:t>Gradient stops</a:t>
            </a:r>
            <a:r>
              <a:rPr lang="en-US" sz="1200" kern="1200" dirty="0">
                <a:solidFill>
                  <a:schemeClr val="tx1"/>
                </a:solidFill>
                <a:latin typeface="+mn-lt"/>
                <a:ea typeface="+mn-ea"/>
                <a:cs typeface="+mn-cs"/>
              </a:rPr>
              <a:t>, customize the gradient stops as follows:</a:t>
            </a:r>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first stop in the slider</a:t>
            </a:r>
            <a:r>
              <a:rPr lang="en-US" sz="1200" kern="1200" dirty="0">
                <a:solidFill>
                  <a:schemeClr val="tx1"/>
                </a:solidFill>
                <a:latin typeface="+mn-lt"/>
                <a:ea typeface="+mn-ea"/>
                <a:cs typeface="+mn-cs"/>
              </a:rPr>
              <a:t>, and then do the following:</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0%</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5%</a:t>
            </a:r>
            <a:r>
              <a:rPr lang="en-US" sz="1200" b="1" kern="1200" baseline="0" dirty="0">
                <a:solidFill>
                  <a:schemeClr val="tx1"/>
                </a:solidFill>
                <a:latin typeface="+mn-lt"/>
                <a:ea typeface="+mn-ea"/>
                <a:cs typeface="+mn-cs"/>
              </a:rPr>
              <a:t> </a:t>
            </a:r>
            <a:r>
              <a:rPr lang="en-US" sz="1200" b="0" kern="1200" baseline="0" dirty="0">
                <a:solidFill>
                  <a:schemeClr val="tx1"/>
                </a:solidFill>
                <a:latin typeface="+mn-lt"/>
                <a:ea typeface="+mn-ea"/>
                <a:cs typeface="+mn-cs"/>
              </a:rPr>
              <a:t>(second row, first option from the left). </a:t>
            </a:r>
            <a:endParaRPr lang="en-US" sz="1200" b="1" kern="1200" baseline="0" dirty="0">
              <a:solidFill>
                <a:schemeClr val="tx1"/>
              </a:solidFill>
              <a:latin typeface="+mn-lt"/>
              <a:ea typeface="+mn-ea"/>
              <a:cs typeface="+mn-cs"/>
            </a:endParaRPr>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next stop in the slider</a:t>
            </a:r>
            <a:r>
              <a:rPr lang="en-US" sz="1200" kern="1200" dirty="0">
                <a:solidFill>
                  <a:schemeClr val="tx1"/>
                </a:solidFill>
                <a:latin typeface="+mn-lt"/>
                <a:ea typeface="+mn-ea"/>
                <a:cs typeface="+mn-cs"/>
              </a:rPr>
              <a:t>, and then do the following: </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34%</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15% </a:t>
            </a:r>
            <a:r>
              <a:rPr lang="en-US" sz="1200" b="0" kern="1200" baseline="0" dirty="0">
                <a:solidFill>
                  <a:schemeClr val="tx1"/>
                </a:solidFill>
                <a:latin typeface="+mn-lt"/>
                <a:ea typeface="+mn-ea"/>
                <a:cs typeface="+mn-cs"/>
              </a:rPr>
              <a:t>(third row, first option from the left). </a:t>
            </a:r>
            <a:endParaRPr lang="en-US" sz="1200" dirty="0"/>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last stop in the slider</a:t>
            </a:r>
            <a:r>
              <a:rPr lang="en-US" sz="1200" kern="1200" dirty="0">
                <a:solidFill>
                  <a:schemeClr val="tx1"/>
                </a:solidFill>
                <a:latin typeface="+mn-lt"/>
                <a:ea typeface="+mn-ea"/>
                <a:cs typeface="+mn-cs"/>
              </a:rPr>
              <a:t>, and then do the following: </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100%</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50%</a:t>
            </a:r>
            <a:r>
              <a:rPr lang="en-US" sz="1200" b="0" kern="1200" baseline="0" dirty="0">
                <a:solidFill>
                  <a:schemeClr val="tx1"/>
                </a:solidFill>
                <a:latin typeface="+mn-lt"/>
                <a:ea typeface="+mn-ea"/>
                <a:cs typeface="+mn-cs"/>
              </a:rPr>
              <a:t> (sixth row, first option from the left). </a:t>
            </a:r>
            <a:endParaRPr lang="en-US" sz="1200" dirty="0"/>
          </a:p>
          <a:p>
            <a:pPr marL="0" marR="0" indent="0" algn="l" defTabSz="914400" rtl="0" eaLnBrk="1" fontAlgn="auto" latinLnBrk="0" hangingPunct="1">
              <a:lnSpc>
                <a:spcPct val="90000"/>
              </a:lnSpc>
              <a:spcBef>
                <a:spcPts val="0"/>
              </a:spcBef>
              <a:spcAft>
                <a:spcPts val="600"/>
              </a:spcAft>
              <a:buClrTx/>
              <a:buSzTx/>
              <a:buFontTx/>
              <a:buNone/>
              <a:tabLst/>
              <a:defRPr/>
            </a:pPr>
            <a:endParaRPr lang="en-US" sz="1400" baseline="0" dirty="0"/>
          </a:p>
          <a:p>
            <a:endParaRPr lang="en-US" sz="1400" baseline="0" dirty="0"/>
          </a:p>
        </p:txBody>
      </p:sp>
      <p:sp>
        <p:nvSpPr>
          <p:cNvPr id="6" name="Slide Image Placeholder 5"/>
          <p:cNvSpPr>
            <a:spLocks noGrp="1" noRot="1" noChangeAspect="1"/>
          </p:cNvSpPr>
          <p:nvPr>
            <p:ph type="sldImg"/>
          </p:nvPr>
        </p:nvSpPr>
        <p:spPr>
          <a:xfrm>
            <a:off x="533400" y="460375"/>
            <a:ext cx="3144838" cy="2359025"/>
          </a:xfrm>
        </p:spPr>
      </p:sp>
    </p:spTree>
    <p:extLst>
      <p:ext uri="{BB962C8B-B14F-4D97-AF65-F5344CB8AC3E}">
        <p14:creationId xmlns:p14="http://schemas.microsoft.com/office/powerpoint/2010/main" val="113750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numCol="2">
            <a:normAutofit fontScale="32500" lnSpcReduction="20000"/>
          </a:bodyPr>
          <a:lstStyle/>
          <a:p>
            <a:r>
              <a:rPr lang="en-US" sz="1400" b="1" dirty="0"/>
              <a:t>Animate</a:t>
            </a:r>
            <a:r>
              <a:rPr lang="en-US" sz="1400" b="1" baseline="0" dirty="0"/>
              <a:t>d pictures </a:t>
            </a:r>
            <a:r>
              <a:rPr lang="en-US" sz="1400" b="1" dirty="0"/>
              <a:t>fly</a:t>
            </a:r>
            <a:r>
              <a:rPr lang="en-US" sz="1400" b="1" baseline="0" dirty="0"/>
              <a:t> in from gray to </a:t>
            </a:r>
            <a:r>
              <a:rPr lang="en-US" sz="1400" b="1" dirty="0"/>
              <a:t>full color</a:t>
            </a:r>
          </a:p>
          <a:p>
            <a:r>
              <a:rPr lang="en-US" sz="1400" dirty="0"/>
              <a:t>(Advanced)</a:t>
            </a:r>
          </a:p>
          <a:p>
            <a:endParaRPr lang="en-US" sz="1400" dirty="0"/>
          </a:p>
          <a:p>
            <a:endParaRPr lang="en-US" sz="1400" dirty="0"/>
          </a:p>
          <a:p>
            <a:r>
              <a:rPr lang="en-US" sz="1200" b="1" dirty="0"/>
              <a:t>Tip</a:t>
            </a:r>
            <a:r>
              <a:rPr lang="en-US" sz="1200" dirty="0"/>
              <a:t>: For the</a:t>
            </a:r>
            <a:r>
              <a:rPr lang="en-US" sz="1200" baseline="0" dirty="0"/>
              <a:t> effects on this slide, it is recommended to use pictures with a “portrait” (vertical) orientation. </a:t>
            </a:r>
            <a:endParaRPr lang="en-US" sz="1200" dirty="0"/>
          </a:p>
          <a:p>
            <a:endParaRPr lang="en-US" sz="1200" dirty="0"/>
          </a:p>
          <a:p>
            <a:endParaRPr lang="en-US" sz="1200" dirty="0"/>
          </a:p>
          <a:p>
            <a:r>
              <a:rPr lang="en-US" sz="1200" dirty="0"/>
              <a:t>To reproduce the </a:t>
            </a:r>
            <a:r>
              <a:rPr lang="en-US" sz="1200" baseline="0" dirty="0"/>
              <a:t>text effects on this slide, do the following:</a:t>
            </a:r>
            <a:endParaRPr lang="en-US" sz="120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On the </a:t>
            </a:r>
            <a:r>
              <a:rPr lang="en-US" sz="1200" b="1" dirty="0"/>
              <a:t>Home</a:t>
            </a:r>
            <a:r>
              <a:rPr lang="en-US" sz="1200" b="0" dirty="0"/>
              <a:t> tab, in the </a:t>
            </a:r>
            <a:r>
              <a:rPr lang="en-US" sz="1200" b="1" dirty="0"/>
              <a:t>Slides</a:t>
            </a:r>
            <a:r>
              <a:rPr lang="en-US" sz="1200" b="0" dirty="0"/>
              <a:t> group, click </a:t>
            </a:r>
            <a:r>
              <a:rPr lang="en-US" sz="1200" b="1" dirty="0"/>
              <a:t>Layout</a:t>
            </a:r>
            <a:r>
              <a:rPr lang="en-US" sz="1200" b="0" dirty="0"/>
              <a:t>, and then click</a:t>
            </a:r>
            <a:r>
              <a:rPr lang="en-US" sz="1200" b="0" baseline="0" dirty="0"/>
              <a:t> </a:t>
            </a:r>
            <a:r>
              <a:rPr lang="en-US" sz="1200" b="1" baseline="0" dirty="0"/>
              <a:t>Blank</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dirty="0"/>
              <a:t>On</a:t>
            </a:r>
            <a:r>
              <a:rPr lang="en-US" sz="1200" i="0" baseline="0" dirty="0"/>
              <a:t> the </a:t>
            </a:r>
            <a:r>
              <a:rPr lang="en-US" sz="1200" b="1" i="0" baseline="0" dirty="0"/>
              <a:t>Insert</a:t>
            </a:r>
            <a:r>
              <a:rPr lang="en-US" sz="1200" i="0" baseline="0" dirty="0"/>
              <a:t> tab, in the </a:t>
            </a:r>
            <a:r>
              <a:rPr lang="en-US" sz="1200" b="1" i="0" baseline="0" dirty="0"/>
              <a:t>Text</a:t>
            </a:r>
            <a:r>
              <a:rPr lang="en-US" sz="1200" i="0" baseline="0" dirty="0"/>
              <a:t> group, click </a:t>
            </a:r>
            <a:r>
              <a:rPr lang="en-US" sz="1200" b="1" i="0" baseline="0" dirty="0"/>
              <a:t>Text Box</a:t>
            </a:r>
            <a:r>
              <a:rPr lang="en-US" sz="1200" i="0" baseline="0" dirty="0"/>
              <a:t>, and then on the slide, drag to draw the text box.</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baseline="0" dirty="0"/>
              <a:t>Enter text in the text box, and then select the text. O</a:t>
            </a:r>
            <a:r>
              <a:rPr lang="en-US" sz="1200" i="0" dirty="0"/>
              <a:t>n the </a:t>
            </a:r>
            <a:r>
              <a:rPr lang="en-US" sz="1200" b="1" i="0" dirty="0"/>
              <a:t>Home</a:t>
            </a:r>
            <a:r>
              <a:rPr lang="en-US" sz="1200" i="0" baseline="0" dirty="0"/>
              <a:t> tab, in the </a:t>
            </a:r>
            <a:r>
              <a:rPr lang="en-US" sz="1200" b="1" i="0" baseline="0" dirty="0"/>
              <a:t>Font</a:t>
            </a:r>
            <a:r>
              <a:rPr lang="en-US" sz="1200" i="0" baseline="0" dirty="0"/>
              <a:t> group, select </a:t>
            </a:r>
            <a:r>
              <a:rPr lang="en-US" sz="1200" b="1" baseline="0" dirty="0"/>
              <a:t>Georgia</a:t>
            </a:r>
            <a:r>
              <a:rPr lang="en-US" sz="1200" b="1" i="0" baseline="0" dirty="0"/>
              <a:t> </a:t>
            </a:r>
            <a:r>
              <a:rPr lang="en-US" sz="1200" i="0" baseline="0" dirty="0"/>
              <a:t>from the </a:t>
            </a:r>
            <a:r>
              <a:rPr lang="en-US" sz="1200" b="1" i="0" baseline="0" dirty="0"/>
              <a:t>Font</a:t>
            </a:r>
            <a:r>
              <a:rPr lang="en-US" sz="1200" i="0" baseline="0" dirty="0"/>
              <a:t> list, enter </a:t>
            </a:r>
            <a:r>
              <a:rPr lang="en-US" sz="1200" b="1" baseline="0" dirty="0"/>
              <a:t>34</a:t>
            </a:r>
            <a:r>
              <a:rPr lang="en-US" sz="1200" i="0" baseline="0" dirty="0"/>
              <a:t> in the </a:t>
            </a:r>
            <a:r>
              <a:rPr lang="en-US" sz="1200" b="1" i="0" baseline="0" dirty="0"/>
              <a:t>Font Size </a:t>
            </a:r>
            <a:r>
              <a:rPr lang="en-US" sz="1200" i="0" baseline="0" dirty="0"/>
              <a:t>box, click </a:t>
            </a:r>
            <a:r>
              <a:rPr lang="en-US" sz="1200" b="1" i="0" baseline="0" dirty="0"/>
              <a:t>Italic</a:t>
            </a:r>
            <a:r>
              <a:rPr lang="en-US" sz="1200" i="0" baseline="0" dirty="0"/>
              <a:t>, click the arrow next to </a:t>
            </a:r>
            <a:r>
              <a:rPr lang="en-US" sz="1200" b="1" i="0" baseline="0" dirty="0"/>
              <a:t>Font Color</a:t>
            </a:r>
            <a:r>
              <a:rPr lang="en-US" sz="1200" i="0" baseline="0" dirty="0"/>
              <a:t>, and then under </a:t>
            </a:r>
            <a:r>
              <a:rPr lang="en-US" sz="1200" b="1" i="0" baseline="0" dirty="0"/>
              <a:t>Theme Colors </a:t>
            </a:r>
            <a:r>
              <a:rPr lang="en-US" sz="1200" i="0" baseline="0" dirty="0"/>
              <a:t>click </a:t>
            </a:r>
            <a:r>
              <a:rPr lang="en-US" sz="1200" b="1" baseline="0" dirty="0"/>
              <a:t>Aqua, Accent 5, Darker 25% </a:t>
            </a:r>
            <a:r>
              <a:rPr lang="en-US" sz="1200" b="0" baseline="0" dirty="0"/>
              <a:t>(fifth row, ninth option from the left)</a:t>
            </a:r>
            <a:r>
              <a:rPr lang="en-US" sz="1200" i="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Drag</a:t>
            </a:r>
            <a:r>
              <a:rPr lang="en-US" sz="1200" b="0" baseline="0" dirty="0"/>
              <a:t> the text box into the upper half of the slide, slightly left of the center.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0" baseline="0" dirty="0"/>
              <a:t>To reproduce the first picture with animation effects on this slide, do the following: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On the </a:t>
            </a:r>
            <a:r>
              <a:rPr lang="en-US" sz="1200" b="1" dirty="0"/>
              <a:t>Insert tab</a:t>
            </a:r>
            <a:r>
              <a:rPr lang="en-US" sz="1200" b="0" dirty="0"/>
              <a:t>, in the </a:t>
            </a:r>
            <a:r>
              <a:rPr lang="en-US" sz="1200" b="1" dirty="0"/>
              <a:t>Images </a:t>
            </a:r>
            <a:r>
              <a:rPr lang="en-US" sz="1200" dirty="0"/>
              <a:t>group, click </a:t>
            </a:r>
            <a:r>
              <a:rPr lang="en-US" sz="1200" b="1" dirty="0"/>
              <a:t>Picture</a:t>
            </a:r>
            <a:r>
              <a:rPr lang="en-US" sz="1200" b="0" dirty="0"/>
              <a:t>.</a:t>
            </a:r>
            <a:r>
              <a:rPr lang="en-US" sz="1200" b="0" baseline="0" dirty="0"/>
              <a:t> </a:t>
            </a:r>
            <a:r>
              <a:rPr lang="en-US" sz="1200" i="0" baseline="0" dirty="0"/>
              <a:t>In the </a:t>
            </a:r>
            <a:r>
              <a:rPr lang="en-US" sz="1200" b="1" i="0" baseline="0" dirty="0"/>
              <a:t>Insert Picture</a:t>
            </a:r>
            <a:r>
              <a:rPr lang="en-US" sz="1200" i="0" baseline="0" dirty="0"/>
              <a:t> dialog box, select a picture and then click </a:t>
            </a:r>
            <a:r>
              <a:rPr lang="en-US" sz="1200" b="1" i="0" baseline="0" dirty="0"/>
              <a:t>Insert</a:t>
            </a:r>
            <a:r>
              <a:rPr lang="en-US" sz="120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latin typeface="+mn-lt"/>
                <a:ea typeface="+mn-ea"/>
                <a:cs typeface="+mn-cs"/>
              </a:rPr>
              <a:t>On</a:t>
            </a:r>
            <a:r>
              <a:rPr lang="en-US" sz="1200" kern="1200" baseline="0" dirty="0">
                <a:solidFill>
                  <a:schemeClr val="tx1"/>
                </a:solidFill>
                <a:latin typeface="+mn-lt"/>
                <a:ea typeface="+mn-ea"/>
                <a:cs typeface="+mn-cs"/>
              </a:rPr>
              <a:t> the slide, s</a:t>
            </a:r>
            <a:r>
              <a:rPr lang="en-US" sz="1200" kern="1200" dirty="0">
                <a:solidFill>
                  <a:schemeClr val="tx1"/>
                </a:solidFill>
                <a:latin typeface="+mn-lt"/>
                <a:ea typeface="+mn-ea"/>
                <a:cs typeface="+mn-cs"/>
              </a:rPr>
              <a:t>elect the picture. Under </a:t>
            </a:r>
            <a:r>
              <a:rPr lang="en-US" sz="1200" b="1" kern="1200" dirty="0">
                <a:solidFill>
                  <a:schemeClr val="tx1"/>
                </a:solidFill>
                <a:latin typeface="+mn-lt"/>
                <a:ea typeface="+mn-ea"/>
                <a:cs typeface="+mn-cs"/>
              </a:rPr>
              <a:t>Picture Tools</a:t>
            </a:r>
            <a:r>
              <a:rPr lang="en-US" sz="1200" kern="1200" dirty="0">
                <a:solidFill>
                  <a:schemeClr val="tx1"/>
                </a:solidFill>
                <a:latin typeface="+mn-lt"/>
                <a:ea typeface="+mn-ea"/>
                <a:cs typeface="+mn-cs"/>
              </a:rPr>
              <a:t>, on the </a:t>
            </a:r>
            <a:r>
              <a:rPr lang="en-US" sz="1200" b="1" kern="1200" dirty="0">
                <a:solidFill>
                  <a:schemeClr val="tx1"/>
                </a:solidFill>
                <a:latin typeface="+mn-lt"/>
                <a:ea typeface="+mn-ea"/>
                <a:cs typeface="+mn-cs"/>
              </a:rPr>
              <a:t>Format</a:t>
            </a:r>
            <a:r>
              <a:rPr lang="en-US" sz="1200" kern="1200" dirty="0">
                <a:solidFill>
                  <a:schemeClr val="tx1"/>
                </a:solidFill>
                <a:latin typeface="+mn-lt"/>
                <a:ea typeface="+mn-ea"/>
                <a:cs typeface="+mn-cs"/>
              </a:rPr>
              <a:t> tab, in the bottom right corner of the </a:t>
            </a:r>
            <a:r>
              <a:rPr lang="en-US" sz="1200" b="1" kern="1200" dirty="0">
                <a:solidFill>
                  <a:schemeClr val="tx1"/>
                </a:solidFill>
                <a:latin typeface="+mn-lt"/>
                <a:ea typeface="+mn-ea"/>
                <a:cs typeface="+mn-cs"/>
              </a:rPr>
              <a:t>Size</a:t>
            </a:r>
            <a:r>
              <a:rPr lang="en-US" sz="1200" kern="1200" dirty="0">
                <a:solidFill>
                  <a:schemeClr val="tx1"/>
                </a:solidFill>
                <a:latin typeface="+mn-lt"/>
                <a:ea typeface="+mn-ea"/>
                <a:cs typeface="+mn-cs"/>
              </a:rPr>
              <a:t> group, click the </a:t>
            </a:r>
            <a:r>
              <a:rPr lang="en-US" sz="1200" b="1" kern="1200" dirty="0">
                <a:solidFill>
                  <a:schemeClr val="tx1"/>
                </a:solidFill>
                <a:latin typeface="+mn-lt"/>
                <a:ea typeface="+mn-ea"/>
                <a:cs typeface="+mn-cs"/>
              </a:rPr>
              <a:t>Size and Position</a:t>
            </a:r>
            <a:r>
              <a:rPr lang="en-US" sz="1200" kern="1200" dirty="0">
                <a:solidFill>
                  <a:schemeClr val="tx1"/>
                </a:solidFill>
                <a:latin typeface="+mn-lt"/>
                <a:ea typeface="+mn-ea"/>
                <a:cs typeface="+mn-cs"/>
              </a:rPr>
              <a:t> dialog box launcher. In the </a:t>
            </a:r>
            <a:r>
              <a:rPr lang="en-US" sz="1200" b="1" kern="1200" dirty="0">
                <a:solidFill>
                  <a:schemeClr val="tx1"/>
                </a:solidFill>
                <a:latin typeface="+mn-lt"/>
                <a:ea typeface="+mn-ea"/>
                <a:cs typeface="+mn-cs"/>
              </a:rPr>
              <a:t>Format Picture </a:t>
            </a:r>
            <a:r>
              <a:rPr lang="en-US" sz="1200" kern="1200" dirty="0">
                <a:solidFill>
                  <a:schemeClr val="tx1"/>
                </a:solidFill>
                <a:latin typeface="+mn-lt"/>
                <a:ea typeface="+mn-ea"/>
                <a:cs typeface="+mn-cs"/>
              </a:rPr>
              <a:t>dialog box, resize or crop the picture as needed so that the height is set to </a:t>
            </a:r>
            <a:r>
              <a:rPr lang="en-US" sz="1200" b="1" baseline="0" dirty="0"/>
              <a:t>3.81</a:t>
            </a:r>
            <a:r>
              <a:rPr lang="en-US" sz="1200" b="1" kern="1200" dirty="0">
                <a:solidFill>
                  <a:schemeClr val="tx1"/>
                </a:solidFill>
                <a:latin typeface="+mn-lt"/>
                <a:ea typeface="+mn-ea"/>
                <a:cs typeface="+mn-cs"/>
              </a:rPr>
              <a:t>”</a:t>
            </a:r>
            <a:r>
              <a:rPr lang="en-US" sz="1200" kern="1200" dirty="0">
                <a:solidFill>
                  <a:schemeClr val="tx1"/>
                </a:solidFill>
                <a:latin typeface="+mn-lt"/>
                <a:ea typeface="+mn-ea"/>
                <a:cs typeface="+mn-cs"/>
              </a:rPr>
              <a:t> and the </a:t>
            </a:r>
            <a:r>
              <a:rPr lang="en-US" sz="1200" b="0" kern="1200" dirty="0">
                <a:solidFill>
                  <a:schemeClr val="tx1"/>
                </a:solidFill>
                <a:latin typeface="+mn-lt"/>
                <a:ea typeface="+mn-ea"/>
                <a:cs typeface="+mn-cs"/>
              </a:rPr>
              <a:t>width </a:t>
            </a:r>
            <a:r>
              <a:rPr lang="en-US" sz="1200" kern="1200" dirty="0">
                <a:solidFill>
                  <a:schemeClr val="tx1"/>
                </a:solidFill>
                <a:latin typeface="+mn-lt"/>
                <a:ea typeface="+mn-ea"/>
                <a:cs typeface="+mn-cs"/>
              </a:rPr>
              <a:t>is set to </a:t>
            </a:r>
            <a:r>
              <a:rPr lang="en-US" sz="1200" b="1" baseline="0" dirty="0"/>
              <a:t>2.54</a:t>
            </a:r>
            <a:r>
              <a:rPr lang="en-US" sz="1200" b="1" kern="1200" dirty="0">
                <a:solidFill>
                  <a:schemeClr val="tx1"/>
                </a:solidFill>
                <a:latin typeface="+mn-lt"/>
                <a:ea typeface="+mn-ea"/>
                <a:cs typeface="+mn-cs"/>
              </a:rPr>
              <a:t>”</a:t>
            </a:r>
            <a:r>
              <a:rPr lang="en-US" sz="1200" kern="1200" dirty="0">
                <a:solidFill>
                  <a:schemeClr val="tx1"/>
                </a:solidFill>
                <a:latin typeface="+mn-lt"/>
                <a:ea typeface="+mn-ea"/>
                <a:cs typeface="+mn-cs"/>
              </a:rPr>
              <a:t>. </a:t>
            </a:r>
          </a:p>
          <a:p>
            <a:pPr marL="628650" lvl="1" indent="-171450">
              <a:buFont typeface="Arial" pitchFamily="34" charset="0"/>
              <a:buChar char="•"/>
            </a:pPr>
            <a:r>
              <a:rPr lang="en-US" sz="1200" kern="1200" dirty="0">
                <a:solidFill>
                  <a:schemeClr val="tx1"/>
                </a:solidFill>
                <a:effectLst/>
                <a:latin typeface="+mn-lt"/>
                <a:ea typeface="+mn-ea"/>
                <a:cs typeface="+mn-cs"/>
              </a:rPr>
              <a:t>To crop the picture, click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in the left pane, and in the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pane, under </a:t>
            </a:r>
            <a:r>
              <a:rPr lang="en-US" sz="1200" b="1" kern="1200" dirty="0">
                <a:solidFill>
                  <a:schemeClr val="tx1"/>
                </a:solidFill>
                <a:effectLst/>
                <a:latin typeface="+mn-lt"/>
                <a:ea typeface="+mn-ea"/>
                <a:cs typeface="+mn-cs"/>
              </a:rPr>
              <a:t>Crop position</a:t>
            </a:r>
            <a:r>
              <a:rPr lang="en-US" sz="1200" kern="1200" dirty="0">
                <a:solidFill>
                  <a:schemeClr val="tx1"/>
                </a:solidFill>
                <a:effectLst/>
                <a:latin typeface="+mn-lt"/>
                <a:ea typeface="+mn-ea"/>
                <a:cs typeface="+mn-cs"/>
              </a:rPr>
              <a:t>, enter values into the </a:t>
            </a:r>
            <a:r>
              <a:rPr lang="en-US" sz="1200" b="1" kern="1200" dirty="0">
                <a:solidFill>
                  <a:schemeClr val="tx1"/>
                </a:solidFill>
                <a:effectLst/>
                <a:latin typeface="+mn-lt"/>
                <a:ea typeface="+mn-ea"/>
                <a:cs typeface="+mn-cs"/>
              </a:rPr>
              <a:t>Height</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Width</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Left</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Top</a:t>
            </a:r>
            <a:r>
              <a:rPr lang="en-US" sz="1200" kern="1200" dirty="0">
                <a:solidFill>
                  <a:schemeClr val="tx1"/>
                </a:solidFill>
                <a:effectLst/>
                <a:latin typeface="+mn-lt"/>
                <a:ea typeface="+mn-ea"/>
                <a:cs typeface="+mn-cs"/>
              </a:rPr>
              <a:t> boxes. </a:t>
            </a:r>
          </a:p>
          <a:p>
            <a:pPr marL="628650" lvl="1" indent="-171450">
              <a:buFont typeface="Arial" pitchFamily="34" charset="0"/>
              <a:buChar char="•"/>
            </a:pPr>
            <a:r>
              <a:rPr lang="en-US" sz="1200" kern="1200" dirty="0">
                <a:solidFill>
                  <a:schemeClr val="tx1"/>
                </a:solidFill>
                <a:effectLst/>
                <a:latin typeface="+mn-lt"/>
                <a:ea typeface="+mn-ea"/>
                <a:cs typeface="+mn-cs"/>
              </a:rPr>
              <a:t>To resize the picture, click </a:t>
            </a:r>
            <a:r>
              <a:rPr lang="en-US" sz="1200" b="1" kern="1200" dirty="0">
                <a:solidFill>
                  <a:schemeClr val="tx1"/>
                </a:solidFill>
                <a:effectLst/>
                <a:latin typeface="+mn-lt"/>
                <a:ea typeface="+mn-ea"/>
                <a:cs typeface="+mn-cs"/>
              </a:rPr>
              <a:t>Size</a:t>
            </a:r>
            <a:r>
              <a:rPr lang="en-US" sz="1200" kern="1200" dirty="0">
                <a:solidFill>
                  <a:schemeClr val="tx1"/>
                </a:solidFill>
                <a:effectLst/>
                <a:latin typeface="+mn-lt"/>
                <a:ea typeface="+mn-ea"/>
                <a:cs typeface="+mn-cs"/>
              </a:rPr>
              <a:t> in the left pane, and in the </a:t>
            </a:r>
            <a:r>
              <a:rPr lang="en-US" sz="1200" b="1" kern="1200" dirty="0">
                <a:solidFill>
                  <a:schemeClr val="tx1"/>
                </a:solidFill>
                <a:effectLst/>
                <a:latin typeface="+mn-lt"/>
                <a:ea typeface="+mn-ea"/>
                <a:cs typeface="+mn-cs"/>
              </a:rPr>
              <a:t>Size</a:t>
            </a:r>
            <a:r>
              <a:rPr lang="en-US" sz="1200" kern="1200" dirty="0">
                <a:solidFill>
                  <a:schemeClr val="tx1"/>
                </a:solidFill>
                <a:effectLst/>
                <a:latin typeface="+mn-lt"/>
                <a:ea typeface="+mn-ea"/>
                <a:cs typeface="+mn-cs"/>
              </a:rPr>
              <a:t> pane, under </a:t>
            </a:r>
            <a:r>
              <a:rPr lang="en-US" sz="1200" b="1" kern="1200" dirty="0">
                <a:solidFill>
                  <a:schemeClr val="tx1"/>
                </a:solidFill>
                <a:effectLst/>
                <a:latin typeface="+mn-lt"/>
                <a:ea typeface="+mn-ea"/>
                <a:cs typeface="+mn-cs"/>
              </a:rPr>
              <a:t>Size and rotate</a:t>
            </a:r>
            <a:r>
              <a:rPr lang="en-US" sz="1200" kern="1200" dirty="0">
                <a:solidFill>
                  <a:schemeClr val="tx1"/>
                </a:solidFill>
                <a:effectLst/>
                <a:latin typeface="+mn-lt"/>
                <a:ea typeface="+mn-ea"/>
                <a:cs typeface="+mn-cs"/>
              </a:rPr>
              <a:t>, enter values into the </a:t>
            </a:r>
            <a:r>
              <a:rPr lang="en-US" sz="1200" b="1" kern="1200" dirty="0">
                <a:solidFill>
                  <a:schemeClr val="tx1"/>
                </a:solidFill>
                <a:effectLst/>
                <a:latin typeface="+mn-lt"/>
                <a:ea typeface="+mn-ea"/>
                <a:cs typeface="+mn-cs"/>
              </a:rPr>
              <a:t>Height</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Width</a:t>
            </a:r>
            <a:r>
              <a:rPr lang="en-US" sz="1200" kern="1200" dirty="0">
                <a:solidFill>
                  <a:schemeClr val="tx1"/>
                </a:solidFill>
                <a:effectLst/>
                <a:latin typeface="+mn-lt"/>
                <a:ea typeface="+mn-ea"/>
                <a:cs typeface="+mn-cs"/>
              </a:rPr>
              <a:t> boxes.</a:t>
            </a:r>
          </a:p>
          <a:p>
            <a:pPr marL="228600" indent="-228600">
              <a:buFont typeface="+mj-lt"/>
              <a:buAutoNum type="arabicPeriod"/>
            </a:pPr>
            <a:r>
              <a:rPr lang="en-US" sz="1200" dirty="0"/>
              <a:t>Drag</a:t>
            </a:r>
            <a:r>
              <a:rPr lang="en-US" sz="1200" baseline="0" dirty="0"/>
              <a:t> the picture into the into the top left corner of the slide. (Note: Align the left edge of the picture with the left edge of the slide, and leave a small margin between the top edge of the picture and the top edge of the slide.)</a:t>
            </a:r>
          </a:p>
          <a:p>
            <a:pPr marL="228600" indent="-228600">
              <a:buFont typeface="+mj-lt"/>
              <a:buAutoNum type="arabicPeriod"/>
            </a:pPr>
            <a:r>
              <a:rPr lang="en-US" sz="1200" b="0" baseline="0" dirty="0">
                <a:latin typeface="+mn-lt"/>
              </a:rPr>
              <a:t>Select the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a:t>
            </a:r>
          </a:p>
          <a:p>
            <a:pPr marL="228600" indent="-228600">
              <a:buFont typeface="+mj-lt"/>
              <a:buAutoNum type="arabicPeriod"/>
            </a:pPr>
            <a:r>
              <a:rPr lang="en-US" sz="1200" baseline="0" dirty="0"/>
              <a:t>In the </a:t>
            </a:r>
            <a:r>
              <a:rPr lang="en-US" sz="1200" b="1" baseline="0" dirty="0"/>
              <a:t>Format Picture </a:t>
            </a:r>
            <a:r>
              <a:rPr lang="en-US" sz="1200" baseline="0" dirty="0"/>
              <a:t>dialog box, in the left pane click </a:t>
            </a:r>
            <a:r>
              <a:rPr lang="en-US" sz="1200" b="1" baseline="0" dirty="0"/>
              <a:t>Picture Correction</a:t>
            </a:r>
            <a:r>
              <a:rPr lang="en-US" sz="1200" b="0" baseline="0" dirty="0"/>
              <a:t>, in the </a:t>
            </a:r>
            <a:r>
              <a:rPr lang="en-US" sz="1200" b="1" baseline="0" dirty="0"/>
              <a:t>Picture Correction </a:t>
            </a:r>
            <a:r>
              <a:rPr lang="en-US" sz="1200" b="0" baseline="0" dirty="0"/>
              <a:t>pane, under </a:t>
            </a:r>
            <a:r>
              <a:rPr lang="en-US" sz="1200" b="1" baseline="0" dirty="0"/>
              <a:t>Brightness and Contrast</a:t>
            </a:r>
            <a:r>
              <a:rPr lang="en-US" sz="1200" b="0" baseline="0" dirty="0"/>
              <a:t>, in the </a:t>
            </a:r>
            <a:r>
              <a:rPr lang="en-US" sz="1200" b="1" baseline="0" dirty="0"/>
              <a:t>Brightness</a:t>
            </a:r>
            <a:r>
              <a:rPr lang="en-US" sz="1200" b="0" baseline="0" dirty="0"/>
              <a:t> box, enter </a:t>
            </a:r>
            <a:r>
              <a:rPr lang="en-US" sz="1200" b="1" baseline="0" dirty="0"/>
              <a:t>50%</a:t>
            </a:r>
            <a:r>
              <a:rPr lang="en-US" sz="1200" b="0" baseline="0" dirty="0"/>
              <a:t>.</a:t>
            </a:r>
            <a:endParaRPr lang="en-US" sz="1200" baseline="0"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in the </a:t>
            </a:r>
            <a:r>
              <a:rPr lang="en-US" sz="1200" b="1" baseline="0" dirty="0"/>
              <a:t>Format Picture </a:t>
            </a:r>
            <a:r>
              <a:rPr lang="en-US" sz="1200" b="0" baseline="0" dirty="0"/>
              <a:t>dialog box, in the left pane click </a:t>
            </a:r>
            <a:r>
              <a:rPr lang="en-US" sz="1200" b="1" baseline="0" dirty="0"/>
              <a:t>Picture Color</a:t>
            </a:r>
            <a:r>
              <a:rPr lang="en-US" sz="1200" b="0" baseline="0" dirty="0"/>
              <a:t>, in the </a:t>
            </a:r>
            <a:r>
              <a:rPr lang="en-US" sz="1200" b="1" baseline="0" dirty="0"/>
              <a:t>Picture Color </a:t>
            </a:r>
            <a:r>
              <a:rPr lang="en-US" sz="1200" b="0" baseline="0" dirty="0"/>
              <a:t>pane, under </a:t>
            </a:r>
            <a:r>
              <a:rPr lang="en-US" sz="1200" b="1" baseline="0" dirty="0"/>
              <a:t>Recolor</a:t>
            </a:r>
            <a:r>
              <a:rPr lang="en-US" sz="1200" b="0" baseline="0" dirty="0"/>
              <a:t>, click the button next to </a:t>
            </a:r>
            <a:r>
              <a:rPr lang="en-US" sz="1200" b="1" baseline="0" dirty="0"/>
              <a:t>Presets</a:t>
            </a:r>
            <a:r>
              <a:rPr lang="en-US" sz="1200" b="0" baseline="0" dirty="0"/>
              <a:t> and click </a:t>
            </a:r>
            <a:r>
              <a:rPr lang="en-US" sz="1200" b="1" baseline="0" dirty="0" err="1"/>
              <a:t>Grayscale</a:t>
            </a:r>
            <a:r>
              <a:rPr lang="en-US" sz="1200" b="0" baseline="0" dirty="0"/>
              <a:t>.</a:t>
            </a:r>
          </a:p>
          <a:p>
            <a:pPr marL="228600" lvl="0" indent="-228600">
              <a:buFont typeface="+mj-lt"/>
              <a:buAutoNum type="arabicPeriod"/>
            </a:pPr>
            <a:r>
              <a:rPr lang="en-US" sz="1200" baseline="0" dirty="0"/>
              <a:t>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under </a:t>
            </a:r>
            <a:r>
              <a:rPr lang="en-US" sz="1200" b="1" baseline="0" dirty="0"/>
              <a:t>Entrance</a:t>
            </a:r>
            <a:r>
              <a:rPr lang="en-US" sz="1200" baseline="0" dirty="0"/>
              <a:t> click </a:t>
            </a:r>
            <a:r>
              <a:rPr lang="en-US" sz="1200" b="1" baseline="0" dirty="0"/>
              <a:t>Fly In</a:t>
            </a:r>
            <a:r>
              <a:rPr lang="en-US" sz="1200" baseline="0" dirty="0"/>
              <a:t>.</a:t>
            </a:r>
          </a:p>
          <a:p>
            <a:pPr marL="228600" lvl="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Animation</a:t>
            </a:r>
            <a:r>
              <a:rPr lang="en-US" sz="1200" baseline="0" dirty="0"/>
              <a:t> group, click </a:t>
            </a:r>
            <a:r>
              <a:rPr lang="en-US" sz="1200" b="1" baseline="0" dirty="0"/>
              <a:t>Effect Option</a:t>
            </a:r>
            <a:r>
              <a:rPr lang="en-US" sz="1200" baseline="0" dirty="0"/>
              <a:t>, and then click </a:t>
            </a:r>
            <a:r>
              <a:rPr lang="en-US" sz="1200" b="1" baseline="0" dirty="0"/>
              <a:t>From Left</a:t>
            </a:r>
            <a:r>
              <a:rPr lang="en-US" sz="1200" baseline="0" dirty="0"/>
              <a:t>.</a:t>
            </a:r>
          </a:p>
          <a:p>
            <a:pPr marL="22860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Timing</a:t>
            </a:r>
            <a:r>
              <a:rPr lang="en-US" sz="120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1.00 seconds</a:t>
            </a:r>
            <a:r>
              <a:rPr lang="en-US" sz="1200" baseline="0" dirty="0"/>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Also 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click </a:t>
            </a:r>
            <a:r>
              <a:rPr lang="en-US" sz="1200" b="1" baseline="0" dirty="0"/>
              <a:t>More Entrance Effects</a:t>
            </a:r>
            <a:r>
              <a:rPr lang="en-US" sz="1200" baseline="0" dirty="0"/>
              <a:t>. </a:t>
            </a:r>
            <a:r>
              <a:rPr lang="en-US" sz="1200" b="0" baseline="0" dirty="0"/>
              <a:t>In the </a:t>
            </a:r>
            <a:r>
              <a:rPr lang="en-US" sz="1200" b="1" baseline="0" dirty="0"/>
              <a:t>Add Entrance Effect </a:t>
            </a:r>
            <a:r>
              <a:rPr lang="en-US" sz="1200" b="0" baseline="0" dirty="0"/>
              <a:t>dialog box,</a:t>
            </a:r>
            <a:r>
              <a:rPr lang="en-US" sz="1200" b="1" baseline="0" dirty="0"/>
              <a:t> </a:t>
            </a:r>
            <a:r>
              <a:rPr lang="en-US" sz="1200" b="0" baseline="0" dirty="0"/>
              <a:t>under </a:t>
            </a:r>
            <a:r>
              <a:rPr lang="en-US" sz="1200" b="1" baseline="0" dirty="0"/>
              <a:t>Subtle</a:t>
            </a:r>
            <a:r>
              <a:rPr lang="en-US" sz="1200" b="0" baseline="0" dirty="0"/>
              <a:t>, click </a:t>
            </a:r>
            <a:r>
              <a:rPr lang="en-US" sz="1200" b="1" baseline="0" dirty="0"/>
              <a:t>Expand</a:t>
            </a:r>
            <a:r>
              <a:rPr lang="en-US" sz="1200" b="0" baseline="0" dirty="0"/>
              <a:t>, and then click </a:t>
            </a:r>
            <a:r>
              <a:rPr lang="en-US" sz="1200" b="1" baseline="0" dirty="0"/>
              <a:t>OK</a:t>
            </a:r>
            <a:r>
              <a:rPr lang="en-US" sz="1200" b="0" baseline="0" dirty="0"/>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on the </a:t>
            </a:r>
            <a:r>
              <a:rPr lang="en-US" sz="1200" b="1" baseline="0" dirty="0"/>
              <a:t>Animations</a:t>
            </a:r>
            <a:r>
              <a:rPr lang="en-US" sz="1200" b="0" baseline="0" dirty="0"/>
              <a:t> tab, in the </a:t>
            </a:r>
            <a:r>
              <a:rPr lang="en-US" sz="1200" b="1" baseline="0" dirty="0"/>
              <a:t>Timing</a:t>
            </a:r>
            <a:r>
              <a:rPr lang="en-US" sz="1200" b="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1.00 seconds</a:t>
            </a:r>
            <a:r>
              <a:rPr lang="en-US" sz="1200" baseline="0" dirty="0"/>
              <a:t>.</a:t>
            </a:r>
            <a:endParaRPr lang="en-US" sz="1200" b="0" baseline="0" dirty="0"/>
          </a:p>
          <a:p>
            <a:pPr marL="0" indent="0">
              <a:buFont typeface="+mj-lt"/>
              <a:buNone/>
            </a:pPr>
            <a:endParaRPr lang="en-US" sz="1200" b="0" baseline="0" dirty="0"/>
          </a:p>
          <a:p>
            <a:pPr marL="228600" indent="-228600">
              <a:buFont typeface="+mj-lt"/>
              <a:buAutoNum type="arabicPeriod"/>
            </a:pPr>
            <a:endParaRPr lang="en-US" sz="1200" b="0" baseline="0"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second picture with animation effects on this slide, do the following:</a:t>
            </a:r>
            <a:endParaRPr lang="en-US" sz="1200" b="0" baseline="0" dirty="0"/>
          </a:p>
          <a:p>
            <a:pPr marL="228600" indent="-228600">
              <a:buFont typeface="+mj-lt"/>
              <a:buAutoNum type="arabicPeriod"/>
            </a:pPr>
            <a:r>
              <a:rPr lang="en-US" sz="1200" b="0" baseline="0" dirty="0"/>
              <a:t>On the slide, select the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kern="1200" dirty="0">
                <a:solidFill>
                  <a:schemeClr val="tx1"/>
                </a:solidFill>
                <a:effectLst/>
                <a:latin typeface="+mn-lt"/>
                <a:ea typeface="+mn-ea"/>
                <a:cs typeface="+mn-cs"/>
              </a:rPr>
              <a:t>.</a:t>
            </a:r>
            <a:endParaRPr lang="en-US" sz="1200" b="0" baseline="0" dirty="0"/>
          </a:p>
          <a:p>
            <a:pPr marL="228600" indent="-228600">
              <a:buFont typeface="+mj-lt"/>
              <a:buAutoNum type="arabicPeriod"/>
            </a:pPr>
            <a:r>
              <a:rPr lang="en-US" sz="1200" baseline="0" dirty="0"/>
              <a:t>Drag the second picture until its left side slightly overlaps the right side of the first picture.</a:t>
            </a:r>
          </a:p>
          <a:p>
            <a:pPr marL="228600" indent="-228600">
              <a:buFont typeface="+mj-lt"/>
              <a:buAutoNum type="arabicPeriod"/>
            </a:pPr>
            <a:r>
              <a:rPr lang="en-US" sz="1200" b="0" baseline="0" dirty="0">
                <a:latin typeface="+mn-lt"/>
              </a:rPr>
              <a:t>Select the second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a:t>
            </a:r>
            <a:r>
              <a:rPr lang="en-US" sz="1200" b="0" baseline="0" dirty="0"/>
              <a:t> </a:t>
            </a:r>
            <a:r>
              <a:rPr lang="en-US" sz="1200" b="1" baseline="0" dirty="0"/>
              <a:t>Correction</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40%</a:t>
            </a:r>
            <a:r>
              <a:rPr lang="en-US" sz="1200" b="0" baseline="0" dirty="0"/>
              <a:t>.</a:t>
            </a:r>
          </a:p>
          <a:p>
            <a:pPr marL="228600" indent="-228600">
              <a:buFont typeface="+mj-lt"/>
              <a:buAutoNum type="arabicPeriod"/>
            </a:pPr>
            <a:r>
              <a:rPr lang="en-US" sz="1200" b="0" baseline="0" dirty="0"/>
              <a:t>On the </a:t>
            </a:r>
            <a:r>
              <a:rPr lang="en-US" sz="1200" b="1" baseline="0" dirty="0"/>
              <a:t>Animations</a:t>
            </a:r>
            <a:r>
              <a:rPr lang="en-US" sz="1200" b="0" baseline="0" dirty="0"/>
              <a:t> tab, in the </a:t>
            </a:r>
            <a:r>
              <a:rPr lang="en-US" sz="1200" b="1" baseline="0" dirty="0"/>
              <a:t>Advanced Animation </a:t>
            </a:r>
            <a:r>
              <a:rPr lang="en-US" sz="1200" b="0" baseline="0" dirty="0"/>
              <a:t>group, click </a:t>
            </a:r>
            <a:r>
              <a:rPr lang="en-US" sz="1200" b="1" baseline="0" dirty="0"/>
              <a:t>Animation Pane</a:t>
            </a:r>
            <a:r>
              <a:rPr lang="en-US" sz="1200" b="0" baseline="0" dirty="0"/>
              <a:t>.</a:t>
            </a:r>
            <a:endParaRPr lang="en-US" sz="1200" b="1" baseline="0" dirty="0"/>
          </a:p>
          <a:p>
            <a:pPr marL="228600" indent="-228600">
              <a:buFont typeface="+mj-lt"/>
              <a:buAutoNum type="arabicPeriod"/>
            </a:pPr>
            <a:r>
              <a:rPr lang="en-US" sz="1200" baseline="0" dirty="0"/>
              <a:t>Press and hold CTRL, and then select the third and fourth animation effects (fly-in and expand effects for the second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0.2</a:t>
            </a:r>
            <a:r>
              <a:rPr lang="en-US" sz="1200" baseline="0" dirty="0"/>
              <a:t>.</a:t>
            </a:r>
          </a:p>
          <a:p>
            <a:pPr marL="228600" indent="-228600">
              <a:buFont typeface="+mj-lt"/>
              <a:buAutoNum type="arabicPeriod"/>
            </a:pPr>
            <a:endParaRPr lang="en-US" sz="1200" baseline="0" dirty="0"/>
          </a:p>
          <a:p>
            <a:pPr marL="228600" indent="-228600">
              <a:buFont typeface="+mj-lt"/>
              <a:buAutoNum type="arabicPeriod"/>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third picture with animation effects on this slide, do the following:</a:t>
            </a:r>
          </a:p>
          <a:p>
            <a:pPr marL="228600" indent="-228600">
              <a:buFont typeface="+mj-lt"/>
              <a:buAutoNum type="arabicPeriod"/>
            </a:pPr>
            <a:r>
              <a:rPr lang="en-US" sz="1200" baseline="0" dirty="0"/>
              <a:t>On the slide, select the second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third picture until its left side slightly overlaps the right side of the second picture.</a:t>
            </a:r>
          </a:p>
          <a:p>
            <a:pPr marL="228600" indent="-228600">
              <a:buFont typeface="+mj-lt"/>
              <a:buAutoNum type="arabicPeriod"/>
            </a:pPr>
            <a:r>
              <a:rPr lang="en-US" sz="1200" b="0" baseline="0" dirty="0">
                <a:latin typeface="+mn-lt"/>
              </a:rPr>
              <a:t>Select the third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 Corrections</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20%</a:t>
            </a:r>
            <a:r>
              <a:rPr lang="en-US" sz="1200" b="0" baseline="0" dirty="0"/>
              <a:t>. </a:t>
            </a:r>
          </a:p>
          <a:p>
            <a:pPr marL="228600" indent="-228600">
              <a:buFont typeface="+mj-lt"/>
              <a:buAutoNum type="arabicPeriod"/>
            </a:pPr>
            <a:r>
              <a:rPr lang="en-US" sz="1200" baseline="0" dirty="0"/>
              <a:t>Press and hold CTRL, and then select the fifth and sixth animation effects (fly-in and expand effects for the third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0.4</a:t>
            </a:r>
            <a:r>
              <a:rPr lang="en-US" sz="120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aseline="0"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fourth picture with animation effects on this slide, do the following:</a:t>
            </a:r>
          </a:p>
          <a:p>
            <a:pPr marL="228600" indent="-228600">
              <a:buFont typeface="+mj-lt"/>
              <a:buAutoNum type="arabicPeriod"/>
            </a:pPr>
            <a:r>
              <a:rPr lang="en-US" sz="1200" baseline="0" dirty="0"/>
              <a:t>On the slide, select the third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fourth picture until its left side slightly overlaps the right side of the third picture.</a:t>
            </a:r>
          </a:p>
          <a:p>
            <a:pPr marL="228600" indent="-228600">
              <a:buFont typeface="+mj-lt"/>
              <a:buAutoNum type="arabicPeriod"/>
            </a:pPr>
            <a:r>
              <a:rPr lang="en-US" sz="1200" b="0" baseline="0" dirty="0">
                <a:latin typeface="+mn-lt"/>
              </a:rPr>
              <a:t>Select the fourth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 Corrections</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0%</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Press and hold CTRL, and then select the seventh and eighth animation effects (fly-in and expand effects for the fourth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0.6</a:t>
            </a:r>
            <a:r>
              <a:rPr lang="en-US" sz="1200" baseline="0" dirty="0"/>
              <a:t>.</a:t>
            </a:r>
          </a:p>
          <a:p>
            <a:pPr marL="228600" marR="0" indent="-228600" algn="l" defTabSz="914400" rtl="0" eaLnBrk="1" fontAlgn="auto" latinLnBrk="0" hangingPunct="1">
              <a:lnSpc>
                <a:spcPct val="100000"/>
              </a:lnSpc>
              <a:spcBef>
                <a:spcPts val="0"/>
              </a:spcBef>
              <a:spcAft>
                <a:spcPts val="0"/>
              </a:spcAft>
              <a:buClrTx/>
              <a:buSzTx/>
              <a:buFont typeface="+mj-lt"/>
              <a:buNone/>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fifth picture with animation effects on this slide, do the following:</a:t>
            </a:r>
          </a:p>
          <a:p>
            <a:pPr marL="228600" indent="-228600">
              <a:buFont typeface="+mj-lt"/>
              <a:buAutoNum type="arabicPeriod"/>
            </a:pPr>
            <a:r>
              <a:rPr lang="en-US" sz="1200" baseline="0" dirty="0"/>
              <a:t>On the slide, select the fourth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fifth picture until its left side slightly overlaps the right side of the fourth picture.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latin typeface="+mn-lt"/>
              </a:rPr>
              <a:t>Select the fifth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Shape </a:t>
            </a:r>
            <a:r>
              <a:rPr lang="en-US" sz="1200" b="0" baseline="0" dirty="0"/>
              <a:t>dialog box launcher. Also in the </a:t>
            </a:r>
            <a:r>
              <a:rPr lang="en-US" sz="1200" b="1" baseline="0" dirty="0"/>
              <a:t>Format Picture </a:t>
            </a:r>
            <a:r>
              <a:rPr lang="en-US" sz="1200" b="0" baseline="0" dirty="0"/>
              <a:t>dialog box, in the left pane click </a:t>
            </a:r>
            <a:r>
              <a:rPr lang="en-US" sz="1200" b="1" baseline="0" dirty="0"/>
              <a:t>Picture Color</a:t>
            </a:r>
            <a:r>
              <a:rPr lang="en-US" sz="1200" b="0" baseline="0" dirty="0"/>
              <a:t>, in the </a:t>
            </a:r>
            <a:r>
              <a:rPr lang="en-US" sz="1200" b="1" baseline="0" dirty="0"/>
              <a:t>Picture Color </a:t>
            </a:r>
            <a:r>
              <a:rPr lang="en-US" sz="1200" b="0" baseline="0" dirty="0"/>
              <a:t>pane, under </a:t>
            </a:r>
            <a:r>
              <a:rPr lang="en-US" sz="1200" b="1" baseline="0" dirty="0"/>
              <a:t>Recolor</a:t>
            </a:r>
            <a:r>
              <a:rPr lang="en-US" sz="1200" b="0" baseline="0" dirty="0"/>
              <a:t>, click the button next to </a:t>
            </a:r>
            <a:r>
              <a:rPr lang="en-US" sz="1200" b="1" baseline="0" dirty="0"/>
              <a:t>Presets</a:t>
            </a:r>
            <a:r>
              <a:rPr lang="en-US" sz="1200" b="0" baseline="0" dirty="0"/>
              <a:t> and click </a:t>
            </a:r>
            <a:r>
              <a:rPr lang="en-US" sz="1200" b="1" baseline="0" dirty="0"/>
              <a:t>No Recolor</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Press and hold CTRL, and then select the ninth and 10th animation effects (fly-in and expand effects for the fifth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0.8</a:t>
            </a:r>
            <a:r>
              <a:rPr lang="en-US" sz="1200" baseline="0" dirty="0"/>
              <a:t>.</a:t>
            </a:r>
          </a:p>
          <a:p>
            <a:pPr marL="0" indent="0">
              <a:buFont typeface="+mj-lt"/>
              <a:buNone/>
            </a:pPr>
            <a:endParaRPr lang="en-US" sz="1200" baseline="0" dirty="0"/>
          </a:p>
          <a:p>
            <a:pPr marL="0" indent="0">
              <a:buFont typeface="+mj-lt"/>
              <a:buNone/>
            </a:pPr>
            <a:endParaRPr lang="en-US" sz="1200" baseline="0" dirty="0"/>
          </a:p>
          <a:p>
            <a:pPr marL="228600" indent="-228600">
              <a:buFont typeface="+mj-lt"/>
              <a:buNone/>
            </a:pPr>
            <a:r>
              <a:rPr lang="en-US" sz="1200" baseline="0" dirty="0"/>
              <a:t>To reproduce the animation effects for the text box on this slide, do the following:</a:t>
            </a:r>
          </a:p>
          <a:p>
            <a:pPr marL="228600" indent="-228600">
              <a:buFont typeface="+mj-lt"/>
              <a:buAutoNum type="arabicPeriod"/>
            </a:pPr>
            <a:r>
              <a:rPr lang="en-US" sz="1200" baseline="0" dirty="0"/>
              <a:t>On the </a:t>
            </a:r>
            <a:r>
              <a:rPr lang="en-US" sz="1200" b="1" baseline="0" dirty="0"/>
              <a:t>Home</a:t>
            </a:r>
            <a:r>
              <a:rPr lang="en-US" sz="1200" baseline="0" dirty="0"/>
              <a:t> tab, in the </a:t>
            </a:r>
            <a:r>
              <a:rPr lang="en-US" sz="1200" b="1" baseline="0" dirty="0"/>
              <a:t>Editing</a:t>
            </a:r>
            <a:r>
              <a:rPr lang="en-US" sz="1200" baseline="0" dirty="0"/>
              <a:t> group, click </a:t>
            </a:r>
            <a:r>
              <a:rPr lang="en-US" sz="1200" b="1" baseline="0" dirty="0"/>
              <a:t>Select</a:t>
            </a:r>
            <a:r>
              <a:rPr lang="en-US" sz="1200" baseline="0" dirty="0"/>
              <a:t>, and then click </a:t>
            </a:r>
            <a:r>
              <a:rPr lang="en-US" sz="1200" b="1" baseline="0" dirty="0"/>
              <a:t>Selection Pane</a:t>
            </a:r>
            <a:r>
              <a:rPr lang="en-US" sz="1200" baseline="0" dirty="0"/>
              <a:t>.</a:t>
            </a:r>
          </a:p>
          <a:p>
            <a:pPr marL="228600" indent="-228600">
              <a:buFont typeface="+mj-lt"/>
              <a:buAutoNum type="arabicPeriod"/>
            </a:pPr>
            <a:r>
              <a:rPr lang="en-US" sz="1200" baseline="0" dirty="0"/>
              <a:t>In the </a:t>
            </a:r>
            <a:r>
              <a:rPr lang="en-US" sz="1200" b="1" baseline="0" dirty="0"/>
              <a:t>Selection and Visibility</a:t>
            </a:r>
            <a:r>
              <a:rPr lang="en-US" sz="1200" baseline="0" dirty="0"/>
              <a:t> pane, select the text box. 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under </a:t>
            </a:r>
            <a:r>
              <a:rPr lang="en-US" sz="1200" b="1" baseline="0" dirty="0"/>
              <a:t>Entrance</a:t>
            </a:r>
            <a:r>
              <a:rPr lang="en-US" sz="1200" baseline="0" dirty="0"/>
              <a:t> click </a:t>
            </a:r>
            <a:r>
              <a:rPr lang="en-US" sz="1200" b="1" baseline="0" dirty="0"/>
              <a:t>Fade</a:t>
            </a:r>
            <a:r>
              <a:rPr lang="en-US" sz="1200" baseline="0" dirty="0"/>
              <a:t>.</a:t>
            </a:r>
          </a:p>
          <a:p>
            <a:pPr marL="22860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Timing</a:t>
            </a:r>
            <a:r>
              <a:rPr lang="en-US" sz="120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0.50 seconds</a:t>
            </a:r>
            <a:r>
              <a:rPr lang="en-US" sz="1200" baseline="0" dirty="0"/>
              <a:t>.</a:t>
            </a:r>
          </a:p>
          <a:p>
            <a:pPr marL="685800" lvl="1" indent="-228600">
              <a:buFont typeface="Arial" pitchFamily="34" charset="0"/>
              <a:buChar char="•"/>
            </a:pPr>
            <a:r>
              <a:rPr lang="en-US" sz="1200" baseline="0" dirty="0"/>
              <a:t>In the </a:t>
            </a:r>
            <a:r>
              <a:rPr lang="en-US" sz="1200" b="1" baseline="0" dirty="0"/>
              <a:t>Delay</a:t>
            </a:r>
            <a:r>
              <a:rPr lang="en-US" sz="1200" baseline="0" dirty="0"/>
              <a:t> box, enter </a:t>
            </a:r>
            <a:r>
              <a:rPr lang="en-US" sz="1200" b="1" baseline="0" dirty="0"/>
              <a:t>1.30 seconds</a:t>
            </a:r>
            <a:r>
              <a:rPr lang="en-US" sz="1200" b="0" baseline="0" dirty="0"/>
              <a:t>.</a:t>
            </a:r>
            <a:endParaRPr lang="en-US" sz="1200" b="1" baseline="0" dirty="0"/>
          </a:p>
          <a:p>
            <a:pPr marL="228600" indent="-228600">
              <a:buFont typeface="+mj-lt"/>
              <a:buAutoNum type="arabicPeriod" startAt="3"/>
            </a:pPr>
            <a:r>
              <a:rPr lang="en-US" sz="1200" baseline="0" dirty="0"/>
              <a:t>In the </a:t>
            </a:r>
            <a:r>
              <a:rPr lang="en-US" sz="1200" b="1" baseline="0" dirty="0"/>
              <a:t>Selection and Visibility </a:t>
            </a:r>
            <a:r>
              <a:rPr lang="en-US" sz="1200" baseline="0" dirty="0"/>
              <a:t>pane, press and hold CTRL, and then select the first, second, third, and fourth pictures. On the </a:t>
            </a:r>
            <a:r>
              <a:rPr lang="en-US" sz="1200" b="1" baseline="0" dirty="0"/>
              <a:t>Animations</a:t>
            </a:r>
            <a:r>
              <a:rPr lang="en-US" sz="1200" baseline="0" dirty="0"/>
              <a:t> tab, in the </a:t>
            </a:r>
            <a:r>
              <a:rPr lang="en-US" sz="1200" b="1" baseline="0" dirty="0"/>
              <a:t>Advanced</a:t>
            </a:r>
            <a:r>
              <a:rPr lang="en-US" sz="1200" baseline="0" dirty="0"/>
              <a:t> </a:t>
            </a:r>
            <a:r>
              <a:rPr lang="en-US" sz="1200" b="1" baseline="0" dirty="0"/>
              <a:t>Animation</a:t>
            </a:r>
            <a:r>
              <a:rPr lang="en-US" sz="1200" baseline="0" dirty="0"/>
              <a:t> group, click </a:t>
            </a:r>
            <a:r>
              <a:rPr lang="en-US" sz="1200" b="1" baseline="0" dirty="0"/>
              <a:t>Add Animation</a:t>
            </a:r>
            <a:r>
              <a:rPr lang="en-US" sz="1200" baseline="0" dirty="0"/>
              <a:t>, and then under </a:t>
            </a:r>
            <a:r>
              <a:rPr lang="en-US" sz="1200" b="1" baseline="0" dirty="0"/>
              <a:t>Exit</a:t>
            </a:r>
            <a:r>
              <a:rPr lang="en-US" sz="1200" baseline="0" dirty="0"/>
              <a:t> click </a:t>
            </a:r>
            <a:r>
              <a:rPr lang="en-US" sz="1200" b="1" baseline="0" dirty="0"/>
              <a:t>Fade</a:t>
            </a:r>
            <a:r>
              <a:rPr lang="en-US" sz="1200" baseline="0" dirty="0"/>
              <a:t>.</a:t>
            </a:r>
          </a:p>
          <a:p>
            <a:pPr marL="228600" indent="-228600">
              <a:buFont typeface="+mj-lt"/>
              <a:buAutoNum type="arabicPeriod" startAt="3"/>
            </a:pPr>
            <a:r>
              <a:rPr lang="en-US" sz="1200" b="0" baseline="0" dirty="0"/>
              <a:t>Also on the </a:t>
            </a:r>
            <a:r>
              <a:rPr lang="en-US" sz="1200" b="1" baseline="0" dirty="0"/>
              <a:t>Animations</a:t>
            </a:r>
            <a:r>
              <a:rPr lang="en-US" sz="1200" b="0" baseline="0" dirty="0"/>
              <a:t> tab, in the </a:t>
            </a:r>
            <a:r>
              <a:rPr lang="en-US" sz="1200" b="1" baseline="0" dirty="0"/>
              <a:t>Timing</a:t>
            </a:r>
            <a:r>
              <a:rPr lang="en-US" sz="1200" b="0" baseline="0" dirty="0"/>
              <a:t> group, do the following:</a:t>
            </a:r>
          </a:p>
          <a:p>
            <a:pPr marL="685800" lvl="1" indent="-228600">
              <a:buFont typeface="Arial" pitchFamily="34" charset="0"/>
              <a:buChar char="•"/>
            </a:pPr>
            <a:r>
              <a:rPr lang="en-US" sz="1200" b="0" baseline="0" dirty="0"/>
              <a:t>In the </a:t>
            </a:r>
            <a:r>
              <a:rPr lang="en-US" sz="1200" b="1" baseline="0" dirty="0"/>
              <a:t>Start</a:t>
            </a:r>
            <a:r>
              <a:rPr lang="en-US" sz="1200" b="0" baseline="0" dirty="0"/>
              <a:t> list, select </a:t>
            </a:r>
            <a:r>
              <a:rPr lang="en-US" sz="1200" b="1" baseline="0" dirty="0"/>
              <a:t>With Previous</a:t>
            </a:r>
            <a:r>
              <a:rPr lang="en-US" sz="1200" b="0" baseline="0" dirty="0"/>
              <a:t>.</a:t>
            </a:r>
          </a:p>
          <a:p>
            <a:pPr marL="685800" lvl="1" indent="-228600">
              <a:buFont typeface="Arial" pitchFamily="34" charset="0"/>
              <a:buChar char="•"/>
            </a:pPr>
            <a:r>
              <a:rPr lang="en-US" sz="1200" b="0" baseline="0" dirty="0"/>
              <a:t>In the </a:t>
            </a:r>
            <a:r>
              <a:rPr lang="en-US" sz="1200" b="1" baseline="0" dirty="0"/>
              <a:t>Duration</a:t>
            </a:r>
            <a:r>
              <a:rPr lang="en-US" sz="1200" b="0" baseline="0" dirty="0"/>
              <a:t> list, select </a:t>
            </a:r>
            <a:r>
              <a:rPr lang="en-US" sz="1200" b="1" baseline="0" dirty="0"/>
              <a:t>1.00 second</a:t>
            </a:r>
            <a:r>
              <a:rPr lang="en-US" sz="1200" b="0" baseline="0" dirty="0"/>
              <a:t>.</a:t>
            </a:r>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12</a:t>
            </a:r>
            <a:r>
              <a:rPr lang="en-US" sz="1200" b="0" baseline="30000" dirty="0"/>
              <a:t>th</a:t>
            </a:r>
            <a:r>
              <a:rPr lang="en-US" sz="1200" b="0" baseline="0" dirty="0"/>
              <a:t> animation effect (first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1.40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13</a:t>
            </a:r>
            <a:r>
              <a:rPr lang="en-US" sz="1200" b="0" baseline="30000" dirty="0"/>
              <a:t>th</a:t>
            </a:r>
            <a:r>
              <a:rPr lang="en-US" sz="1200" b="0" baseline="0" dirty="0"/>
              <a:t> animation effect (second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1.60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14</a:t>
            </a:r>
            <a:r>
              <a:rPr lang="en-US" sz="1200" b="0" baseline="30000" dirty="0"/>
              <a:t>th</a:t>
            </a:r>
            <a:r>
              <a:rPr lang="en-US" sz="1200" b="0" baseline="0" dirty="0"/>
              <a:t> animation effect (third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1.80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15</a:t>
            </a:r>
            <a:r>
              <a:rPr lang="en-US" sz="1200" b="0" baseline="30000" dirty="0"/>
              <a:t>th</a:t>
            </a:r>
            <a:r>
              <a:rPr lang="en-US" sz="1200" b="0" baseline="0" dirty="0"/>
              <a:t> animation effect (fourth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2.00 seconds</a:t>
            </a:r>
            <a:r>
              <a:rPr lang="en-US" sz="1200" b="0" baseline="0" dirty="0"/>
              <a:t>.</a:t>
            </a:r>
            <a:endParaRPr lang="en-US" sz="1200" baseline="0" dirty="0"/>
          </a:p>
          <a:p>
            <a:pPr marL="342900" indent="-342900">
              <a:buFont typeface="+mj-lt"/>
              <a:buNone/>
            </a:pPr>
            <a:endParaRPr lang="en-US" sz="1200" baseline="0" dirty="0"/>
          </a:p>
          <a:p>
            <a:pPr marL="0" marR="0" indent="0" algn="l" defTabSz="914400" rtl="0" eaLnBrk="1" fontAlgn="auto" latinLnBrk="0" hangingPunct="1">
              <a:lnSpc>
                <a:spcPct val="90000"/>
              </a:lnSpc>
              <a:spcBef>
                <a:spcPts val="0"/>
              </a:spcBef>
              <a:spcAft>
                <a:spcPts val="600"/>
              </a:spcAft>
              <a:buClrTx/>
              <a:buSzTx/>
              <a:buFontTx/>
              <a:buNone/>
              <a:tabLst/>
              <a:defRPr/>
            </a:pPr>
            <a:endParaRPr lang="en-US" sz="1200" baseline="0" dirty="0"/>
          </a:p>
          <a:p>
            <a:r>
              <a:rPr lang="en-US" sz="1200" baseline="0" dirty="0"/>
              <a:t>To reproduce the background effects on this slide, do the following:</a:t>
            </a:r>
          </a:p>
          <a:p>
            <a:pPr marL="228600" lvl="0" indent="-228600">
              <a:buFont typeface="+mj-lt"/>
              <a:buAutoNum type="arabicPeriod"/>
            </a:pPr>
            <a:r>
              <a:rPr lang="en-US" sz="1200" kern="1200" dirty="0">
                <a:solidFill>
                  <a:schemeClr val="tx1"/>
                </a:solidFill>
                <a:latin typeface="+mn-lt"/>
                <a:ea typeface="+mn-ea"/>
                <a:cs typeface="+mn-cs"/>
              </a:rPr>
              <a:t>Right-click the slide background area, and then click </a:t>
            </a:r>
            <a:r>
              <a:rPr lang="en-US" sz="1200" b="1" kern="1200" dirty="0">
                <a:solidFill>
                  <a:schemeClr val="tx1"/>
                </a:solidFill>
                <a:latin typeface="+mn-lt"/>
                <a:ea typeface="+mn-ea"/>
                <a:cs typeface="+mn-cs"/>
              </a:rPr>
              <a:t>Format Background</a:t>
            </a:r>
            <a:r>
              <a:rPr lang="en-US" sz="1200" kern="1200" dirty="0">
                <a:solidFill>
                  <a:schemeClr val="tx1"/>
                </a:solidFill>
                <a:latin typeface="+mn-lt"/>
                <a:ea typeface="+mn-ea"/>
                <a:cs typeface="+mn-cs"/>
              </a:rPr>
              <a:t>. In the </a:t>
            </a:r>
            <a:r>
              <a:rPr lang="en-US" sz="1200" b="1" kern="1200" dirty="0">
                <a:solidFill>
                  <a:schemeClr val="tx1"/>
                </a:solidFill>
                <a:latin typeface="+mn-lt"/>
                <a:ea typeface="+mn-ea"/>
                <a:cs typeface="+mn-cs"/>
              </a:rPr>
              <a:t>Format Background </a:t>
            </a:r>
            <a:r>
              <a:rPr lang="en-US" sz="1200" kern="1200" dirty="0">
                <a:solidFill>
                  <a:schemeClr val="tx1"/>
                </a:solidFill>
                <a:latin typeface="+mn-lt"/>
                <a:ea typeface="+mn-ea"/>
                <a:cs typeface="+mn-cs"/>
              </a:rPr>
              <a:t>dialog box, click </a:t>
            </a:r>
            <a:r>
              <a:rPr lang="en-US" sz="1200" b="1" kern="1200" dirty="0">
                <a:solidFill>
                  <a:schemeClr val="tx1"/>
                </a:solidFill>
                <a:latin typeface="+mn-lt"/>
                <a:ea typeface="+mn-ea"/>
                <a:cs typeface="+mn-cs"/>
              </a:rPr>
              <a:t>Fill</a:t>
            </a:r>
            <a:r>
              <a:rPr lang="en-US" sz="1200" kern="1200" dirty="0">
                <a:solidFill>
                  <a:schemeClr val="tx1"/>
                </a:solidFill>
                <a:latin typeface="+mn-lt"/>
                <a:ea typeface="+mn-ea"/>
                <a:cs typeface="+mn-cs"/>
              </a:rPr>
              <a:t> in the left pane, select </a:t>
            </a:r>
            <a:r>
              <a:rPr lang="en-US" sz="1200" b="1" kern="1200" dirty="0">
                <a:solidFill>
                  <a:schemeClr val="tx1"/>
                </a:solidFill>
                <a:latin typeface="+mn-lt"/>
                <a:ea typeface="+mn-ea"/>
                <a:cs typeface="+mn-cs"/>
              </a:rPr>
              <a:t>Gradient fill</a:t>
            </a:r>
            <a:r>
              <a:rPr lang="en-US" sz="1200" kern="1200" dirty="0">
                <a:solidFill>
                  <a:schemeClr val="tx1"/>
                </a:solidFill>
                <a:latin typeface="+mn-lt"/>
                <a:ea typeface="+mn-ea"/>
                <a:cs typeface="+mn-cs"/>
              </a:rPr>
              <a:t> in the right pane, and then do the following:</a:t>
            </a:r>
          </a:p>
          <a:p>
            <a:pPr marL="685800" lvl="1"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Type</a:t>
            </a:r>
            <a:r>
              <a:rPr lang="en-US" sz="1200" kern="1200" dirty="0">
                <a:solidFill>
                  <a:schemeClr val="tx1"/>
                </a:solidFill>
                <a:latin typeface="+mn-lt"/>
                <a:ea typeface="+mn-ea"/>
                <a:cs typeface="+mn-cs"/>
              </a:rPr>
              <a:t> list, select </a:t>
            </a:r>
            <a:r>
              <a:rPr lang="en-US" sz="1200" b="1" kern="1200" dirty="0">
                <a:solidFill>
                  <a:schemeClr val="tx1"/>
                </a:solidFill>
                <a:latin typeface="+mn-lt"/>
                <a:ea typeface="+mn-ea"/>
                <a:cs typeface="+mn-cs"/>
              </a:rPr>
              <a:t>Radial</a:t>
            </a:r>
            <a:r>
              <a:rPr lang="en-US" sz="1200" kern="1200" dirty="0">
                <a:solidFill>
                  <a:schemeClr val="tx1"/>
                </a:solidFill>
                <a:latin typeface="+mn-lt"/>
                <a:ea typeface="+mn-ea"/>
                <a:cs typeface="+mn-cs"/>
              </a:rPr>
              <a:t>.</a:t>
            </a:r>
          </a:p>
          <a:p>
            <a:pPr marL="685800" lvl="1"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Direction</a:t>
            </a:r>
            <a:r>
              <a:rPr lang="en-US" sz="1200" kern="1200" dirty="0">
                <a:solidFill>
                  <a:schemeClr val="tx1"/>
                </a:solidFill>
                <a:latin typeface="+mn-lt"/>
                <a:ea typeface="+mn-ea"/>
                <a:cs typeface="+mn-cs"/>
              </a:rPr>
              <a:t>, and then click </a:t>
            </a:r>
            <a:r>
              <a:rPr lang="en-US" sz="1200" b="1" kern="1200" dirty="0">
                <a:solidFill>
                  <a:schemeClr val="tx1"/>
                </a:solidFill>
                <a:latin typeface="+mn-lt"/>
                <a:ea typeface="+mn-ea"/>
                <a:cs typeface="+mn-cs"/>
              </a:rPr>
              <a:t>From Center </a:t>
            </a:r>
            <a:r>
              <a:rPr lang="en-US" sz="1200" b="0" kern="1200" dirty="0">
                <a:solidFill>
                  <a:schemeClr val="tx1"/>
                </a:solidFill>
                <a:latin typeface="+mn-lt"/>
                <a:ea typeface="+mn-ea"/>
                <a:cs typeface="+mn-cs"/>
              </a:rPr>
              <a:t>(third option from the</a:t>
            </a:r>
            <a:r>
              <a:rPr lang="en-US" sz="1200" b="0" kern="1200" baseline="0" dirty="0">
                <a:solidFill>
                  <a:schemeClr val="tx1"/>
                </a:solidFill>
                <a:latin typeface="+mn-lt"/>
                <a:ea typeface="+mn-ea"/>
                <a:cs typeface="+mn-cs"/>
              </a:rPr>
              <a:t> left).</a:t>
            </a:r>
            <a:endParaRPr lang="en-US" sz="1200" b="1" kern="1200" dirty="0">
              <a:solidFill>
                <a:schemeClr val="tx1"/>
              </a:solidFill>
              <a:latin typeface="+mn-lt"/>
              <a:ea typeface="+mn-ea"/>
              <a:cs typeface="+mn-cs"/>
            </a:endParaRPr>
          </a:p>
          <a:p>
            <a:pPr marL="685800" lvl="1" indent="-228600">
              <a:buFont typeface="Arial" pitchFamily="34" charset="0"/>
              <a:buChar char="•"/>
            </a:pPr>
            <a:r>
              <a:rPr lang="en-US" sz="1200" kern="1200" dirty="0">
                <a:solidFill>
                  <a:schemeClr val="tx1"/>
                </a:solidFill>
                <a:latin typeface="+mn-lt"/>
                <a:ea typeface="+mn-ea"/>
                <a:cs typeface="+mn-cs"/>
              </a:rPr>
              <a:t>Under </a:t>
            </a:r>
            <a:r>
              <a:rPr lang="en-US" sz="1200" b="1" kern="1200" dirty="0">
                <a:solidFill>
                  <a:schemeClr val="tx1"/>
                </a:solidFill>
                <a:latin typeface="+mn-lt"/>
                <a:ea typeface="+mn-ea"/>
                <a:cs typeface="+mn-cs"/>
              </a:rPr>
              <a:t>Gradient stops</a:t>
            </a:r>
            <a:r>
              <a:rPr lang="en-US" sz="1200" kern="1200" dirty="0">
                <a:solidFill>
                  <a:schemeClr val="tx1"/>
                </a:solidFill>
                <a:latin typeface="+mn-lt"/>
                <a:ea typeface="+mn-ea"/>
                <a:cs typeface="+mn-cs"/>
              </a:rPr>
              <a:t>, click </a:t>
            </a:r>
            <a:r>
              <a:rPr lang="en-US" sz="1200" b="1" kern="1200" dirty="0">
                <a:solidFill>
                  <a:schemeClr val="tx1"/>
                </a:solidFill>
                <a:latin typeface="+mn-lt"/>
                <a:ea typeface="+mn-ea"/>
                <a:cs typeface="+mn-cs"/>
              </a:rPr>
              <a:t>Add gradient stops</a:t>
            </a:r>
            <a:r>
              <a:rPr lang="en-US" sz="1200" b="0" kern="1200" dirty="0">
                <a:solidFill>
                  <a:schemeClr val="tx1"/>
                </a:solidFill>
                <a:latin typeface="+mn-lt"/>
                <a:ea typeface="+mn-ea"/>
                <a:cs typeface="+mn-cs"/>
              </a:rPr>
              <a:t> or </a:t>
            </a:r>
            <a:r>
              <a:rPr lang="en-US" sz="1200" b="1" kern="1200" dirty="0">
                <a:solidFill>
                  <a:schemeClr val="tx1"/>
                </a:solidFill>
                <a:latin typeface="+mn-lt"/>
                <a:ea typeface="+mn-ea"/>
                <a:cs typeface="+mn-cs"/>
              </a:rPr>
              <a:t>Remove gradient stops</a:t>
            </a:r>
            <a:r>
              <a:rPr lang="en-US" sz="1200" kern="1200" dirty="0">
                <a:solidFill>
                  <a:schemeClr val="tx1"/>
                </a:solidFill>
                <a:latin typeface="+mn-lt"/>
                <a:ea typeface="+mn-ea"/>
                <a:cs typeface="+mn-cs"/>
              </a:rPr>
              <a:t> until three stops appear in the drop-down list.</a:t>
            </a:r>
          </a:p>
          <a:p>
            <a:pPr marL="228600" lvl="0" indent="-228600">
              <a:buFont typeface="+mj-lt"/>
              <a:buAutoNum type="arabicPeriod"/>
            </a:pPr>
            <a:r>
              <a:rPr lang="en-US" sz="1200" kern="1200" dirty="0">
                <a:solidFill>
                  <a:schemeClr val="tx1"/>
                </a:solidFill>
                <a:latin typeface="+mn-lt"/>
                <a:ea typeface="+mn-ea"/>
                <a:cs typeface="+mn-cs"/>
              </a:rPr>
              <a:t>Also under </a:t>
            </a:r>
            <a:r>
              <a:rPr lang="en-US" sz="1200" b="1" kern="1200" dirty="0">
                <a:solidFill>
                  <a:schemeClr val="tx1"/>
                </a:solidFill>
                <a:latin typeface="+mn-lt"/>
                <a:ea typeface="+mn-ea"/>
                <a:cs typeface="+mn-cs"/>
              </a:rPr>
              <a:t>Gradient stops</a:t>
            </a:r>
            <a:r>
              <a:rPr lang="en-US" sz="1200" kern="1200" dirty="0">
                <a:solidFill>
                  <a:schemeClr val="tx1"/>
                </a:solidFill>
                <a:latin typeface="+mn-lt"/>
                <a:ea typeface="+mn-ea"/>
                <a:cs typeface="+mn-cs"/>
              </a:rPr>
              <a:t>, customize the gradient stops as follows:</a:t>
            </a:r>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first stop in the slider</a:t>
            </a:r>
            <a:r>
              <a:rPr lang="en-US" sz="1200" kern="1200" dirty="0">
                <a:solidFill>
                  <a:schemeClr val="tx1"/>
                </a:solidFill>
                <a:latin typeface="+mn-lt"/>
                <a:ea typeface="+mn-ea"/>
                <a:cs typeface="+mn-cs"/>
              </a:rPr>
              <a:t>, and then do the following:</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0%</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5%</a:t>
            </a:r>
            <a:r>
              <a:rPr lang="en-US" sz="1200" b="1" kern="1200" baseline="0" dirty="0">
                <a:solidFill>
                  <a:schemeClr val="tx1"/>
                </a:solidFill>
                <a:latin typeface="+mn-lt"/>
                <a:ea typeface="+mn-ea"/>
                <a:cs typeface="+mn-cs"/>
              </a:rPr>
              <a:t> </a:t>
            </a:r>
            <a:r>
              <a:rPr lang="en-US" sz="1200" b="0" kern="1200" baseline="0" dirty="0">
                <a:solidFill>
                  <a:schemeClr val="tx1"/>
                </a:solidFill>
                <a:latin typeface="+mn-lt"/>
                <a:ea typeface="+mn-ea"/>
                <a:cs typeface="+mn-cs"/>
              </a:rPr>
              <a:t>(second row, first option from the left). </a:t>
            </a:r>
            <a:endParaRPr lang="en-US" sz="1200" b="1" kern="1200" baseline="0" dirty="0">
              <a:solidFill>
                <a:schemeClr val="tx1"/>
              </a:solidFill>
              <a:latin typeface="+mn-lt"/>
              <a:ea typeface="+mn-ea"/>
              <a:cs typeface="+mn-cs"/>
            </a:endParaRPr>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next stop in the slider</a:t>
            </a:r>
            <a:r>
              <a:rPr lang="en-US" sz="1200" kern="1200" dirty="0">
                <a:solidFill>
                  <a:schemeClr val="tx1"/>
                </a:solidFill>
                <a:latin typeface="+mn-lt"/>
                <a:ea typeface="+mn-ea"/>
                <a:cs typeface="+mn-cs"/>
              </a:rPr>
              <a:t>, and then do the following: </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34%</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15% </a:t>
            </a:r>
            <a:r>
              <a:rPr lang="en-US" sz="1200" b="0" kern="1200" baseline="0" dirty="0">
                <a:solidFill>
                  <a:schemeClr val="tx1"/>
                </a:solidFill>
                <a:latin typeface="+mn-lt"/>
                <a:ea typeface="+mn-ea"/>
                <a:cs typeface="+mn-cs"/>
              </a:rPr>
              <a:t>(third row, first option from the left). </a:t>
            </a:r>
            <a:endParaRPr lang="en-US" sz="1200" dirty="0"/>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last stop in the slider</a:t>
            </a:r>
            <a:r>
              <a:rPr lang="en-US" sz="1200" kern="1200" dirty="0">
                <a:solidFill>
                  <a:schemeClr val="tx1"/>
                </a:solidFill>
                <a:latin typeface="+mn-lt"/>
                <a:ea typeface="+mn-ea"/>
                <a:cs typeface="+mn-cs"/>
              </a:rPr>
              <a:t>, and then do the following: </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100%</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50%</a:t>
            </a:r>
            <a:r>
              <a:rPr lang="en-US" sz="1200" b="0" kern="1200" baseline="0" dirty="0">
                <a:solidFill>
                  <a:schemeClr val="tx1"/>
                </a:solidFill>
                <a:latin typeface="+mn-lt"/>
                <a:ea typeface="+mn-ea"/>
                <a:cs typeface="+mn-cs"/>
              </a:rPr>
              <a:t> (sixth row, first option from the left). </a:t>
            </a:r>
            <a:endParaRPr lang="en-US" sz="1200" dirty="0"/>
          </a:p>
          <a:p>
            <a:pPr marL="0" marR="0" indent="0" algn="l" defTabSz="914400" rtl="0" eaLnBrk="1" fontAlgn="auto" latinLnBrk="0" hangingPunct="1">
              <a:lnSpc>
                <a:spcPct val="90000"/>
              </a:lnSpc>
              <a:spcBef>
                <a:spcPts val="0"/>
              </a:spcBef>
              <a:spcAft>
                <a:spcPts val="600"/>
              </a:spcAft>
              <a:buClrTx/>
              <a:buSzTx/>
              <a:buFontTx/>
              <a:buNone/>
              <a:tabLst/>
              <a:defRPr/>
            </a:pPr>
            <a:endParaRPr lang="en-US" sz="1400" baseline="0" dirty="0"/>
          </a:p>
          <a:p>
            <a:endParaRPr lang="en-US" sz="1400" baseline="0" dirty="0"/>
          </a:p>
        </p:txBody>
      </p:sp>
      <p:sp>
        <p:nvSpPr>
          <p:cNvPr id="6" name="Slide Image Placeholder 5"/>
          <p:cNvSpPr>
            <a:spLocks noGrp="1" noRot="1" noChangeAspect="1"/>
          </p:cNvSpPr>
          <p:nvPr>
            <p:ph type="sldImg"/>
          </p:nvPr>
        </p:nvSpPr>
        <p:spPr>
          <a:xfrm>
            <a:off x="533400" y="460375"/>
            <a:ext cx="3144838" cy="2359025"/>
          </a:xfrm>
        </p:spPr>
      </p:sp>
    </p:spTree>
    <p:extLst>
      <p:ext uri="{BB962C8B-B14F-4D97-AF65-F5344CB8AC3E}">
        <p14:creationId xmlns:p14="http://schemas.microsoft.com/office/powerpoint/2010/main" val="2198558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numCol="2">
            <a:normAutofit fontScale="32500" lnSpcReduction="20000"/>
          </a:bodyPr>
          <a:lstStyle/>
          <a:p>
            <a:r>
              <a:rPr lang="en-US" sz="1400" b="1" dirty="0"/>
              <a:t>Animate</a:t>
            </a:r>
            <a:r>
              <a:rPr lang="en-US" sz="1400" b="1" baseline="0" dirty="0"/>
              <a:t>d pictures </a:t>
            </a:r>
            <a:r>
              <a:rPr lang="en-US" sz="1400" b="1" dirty="0"/>
              <a:t>fly</a:t>
            </a:r>
            <a:r>
              <a:rPr lang="en-US" sz="1400" b="1" baseline="0" dirty="0"/>
              <a:t> in from gray to </a:t>
            </a:r>
            <a:r>
              <a:rPr lang="en-US" sz="1400" b="1" dirty="0"/>
              <a:t>full color</a:t>
            </a:r>
          </a:p>
          <a:p>
            <a:r>
              <a:rPr lang="en-US" sz="1400" dirty="0"/>
              <a:t>(Advanced)</a:t>
            </a:r>
          </a:p>
          <a:p>
            <a:endParaRPr lang="en-US" sz="1400" dirty="0"/>
          </a:p>
          <a:p>
            <a:endParaRPr lang="en-US" sz="1400" dirty="0"/>
          </a:p>
          <a:p>
            <a:r>
              <a:rPr lang="en-US" sz="1200" b="1" dirty="0"/>
              <a:t>Tip</a:t>
            </a:r>
            <a:r>
              <a:rPr lang="en-US" sz="1200" dirty="0"/>
              <a:t>: For the</a:t>
            </a:r>
            <a:r>
              <a:rPr lang="en-US" sz="1200" baseline="0" dirty="0"/>
              <a:t> effects on this slide, it is recommended to use pictures with a “portrait” (vertical) orientation. </a:t>
            </a:r>
            <a:endParaRPr lang="en-US" sz="1200" dirty="0"/>
          </a:p>
          <a:p>
            <a:endParaRPr lang="en-US" sz="1200" dirty="0"/>
          </a:p>
          <a:p>
            <a:endParaRPr lang="en-US" sz="1200" dirty="0"/>
          </a:p>
          <a:p>
            <a:r>
              <a:rPr lang="en-US" sz="1200" dirty="0"/>
              <a:t>To reproduce the </a:t>
            </a:r>
            <a:r>
              <a:rPr lang="en-US" sz="1200" baseline="0" dirty="0"/>
              <a:t>text effects on this slide, do the following:</a:t>
            </a:r>
            <a:endParaRPr lang="en-US" sz="120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On the </a:t>
            </a:r>
            <a:r>
              <a:rPr lang="en-US" sz="1200" b="1" dirty="0"/>
              <a:t>Home</a:t>
            </a:r>
            <a:r>
              <a:rPr lang="en-US" sz="1200" b="0" dirty="0"/>
              <a:t> tab, in the </a:t>
            </a:r>
            <a:r>
              <a:rPr lang="en-US" sz="1200" b="1" dirty="0"/>
              <a:t>Slides</a:t>
            </a:r>
            <a:r>
              <a:rPr lang="en-US" sz="1200" b="0" dirty="0"/>
              <a:t> group, click </a:t>
            </a:r>
            <a:r>
              <a:rPr lang="en-US" sz="1200" b="1" dirty="0"/>
              <a:t>Layout</a:t>
            </a:r>
            <a:r>
              <a:rPr lang="en-US" sz="1200" b="0" dirty="0"/>
              <a:t>, and then click</a:t>
            </a:r>
            <a:r>
              <a:rPr lang="en-US" sz="1200" b="0" baseline="0" dirty="0"/>
              <a:t> </a:t>
            </a:r>
            <a:r>
              <a:rPr lang="en-US" sz="1200" b="1" baseline="0" dirty="0"/>
              <a:t>Blank</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dirty="0"/>
              <a:t>On</a:t>
            </a:r>
            <a:r>
              <a:rPr lang="en-US" sz="1200" i="0" baseline="0" dirty="0"/>
              <a:t> the </a:t>
            </a:r>
            <a:r>
              <a:rPr lang="en-US" sz="1200" b="1" i="0" baseline="0" dirty="0"/>
              <a:t>Insert</a:t>
            </a:r>
            <a:r>
              <a:rPr lang="en-US" sz="1200" i="0" baseline="0" dirty="0"/>
              <a:t> tab, in the </a:t>
            </a:r>
            <a:r>
              <a:rPr lang="en-US" sz="1200" b="1" i="0" baseline="0" dirty="0"/>
              <a:t>Text</a:t>
            </a:r>
            <a:r>
              <a:rPr lang="en-US" sz="1200" i="0" baseline="0" dirty="0"/>
              <a:t> group, click </a:t>
            </a:r>
            <a:r>
              <a:rPr lang="en-US" sz="1200" b="1" i="0" baseline="0" dirty="0"/>
              <a:t>Text Box</a:t>
            </a:r>
            <a:r>
              <a:rPr lang="en-US" sz="1200" i="0" baseline="0" dirty="0"/>
              <a:t>, and then on the slide, drag to draw the text box.</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baseline="0" dirty="0"/>
              <a:t>Enter text in the text box, and then select the text. O</a:t>
            </a:r>
            <a:r>
              <a:rPr lang="en-US" sz="1200" i="0" dirty="0"/>
              <a:t>n the </a:t>
            </a:r>
            <a:r>
              <a:rPr lang="en-US" sz="1200" b="1" i="0" dirty="0"/>
              <a:t>Home</a:t>
            </a:r>
            <a:r>
              <a:rPr lang="en-US" sz="1200" i="0" baseline="0" dirty="0"/>
              <a:t> tab, in the </a:t>
            </a:r>
            <a:r>
              <a:rPr lang="en-US" sz="1200" b="1" i="0" baseline="0" dirty="0"/>
              <a:t>Font</a:t>
            </a:r>
            <a:r>
              <a:rPr lang="en-US" sz="1200" i="0" baseline="0" dirty="0"/>
              <a:t> group, select </a:t>
            </a:r>
            <a:r>
              <a:rPr lang="en-US" sz="1200" b="1" baseline="0" dirty="0"/>
              <a:t>Georgia</a:t>
            </a:r>
            <a:r>
              <a:rPr lang="en-US" sz="1200" b="1" i="0" baseline="0" dirty="0"/>
              <a:t> </a:t>
            </a:r>
            <a:r>
              <a:rPr lang="en-US" sz="1200" i="0" baseline="0" dirty="0"/>
              <a:t>from the </a:t>
            </a:r>
            <a:r>
              <a:rPr lang="en-US" sz="1200" b="1" i="0" baseline="0" dirty="0"/>
              <a:t>Font</a:t>
            </a:r>
            <a:r>
              <a:rPr lang="en-US" sz="1200" i="0" baseline="0" dirty="0"/>
              <a:t> list, enter </a:t>
            </a:r>
            <a:r>
              <a:rPr lang="en-US" sz="1200" b="1" baseline="0" dirty="0"/>
              <a:t>34</a:t>
            </a:r>
            <a:r>
              <a:rPr lang="en-US" sz="1200" i="0" baseline="0" dirty="0"/>
              <a:t> in the </a:t>
            </a:r>
            <a:r>
              <a:rPr lang="en-US" sz="1200" b="1" i="0" baseline="0" dirty="0"/>
              <a:t>Font Size </a:t>
            </a:r>
            <a:r>
              <a:rPr lang="en-US" sz="1200" i="0" baseline="0" dirty="0"/>
              <a:t>box, click </a:t>
            </a:r>
            <a:r>
              <a:rPr lang="en-US" sz="1200" b="1" i="0" baseline="0" dirty="0"/>
              <a:t>Italic</a:t>
            </a:r>
            <a:r>
              <a:rPr lang="en-US" sz="1200" i="0" baseline="0" dirty="0"/>
              <a:t>, click the arrow next to </a:t>
            </a:r>
            <a:r>
              <a:rPr lang="en-US" sz="1200" b="1" i="0" baseline="0" dirty="0"/>
              <a:t>Font Color</a:t>
            </a:r>
            <a:r>
              <a:rPr lang="en-US" sz="1200" i="0" baseline="0" dirty="0"/>
              <a:t>, and then under </a:t>
            </a:r>
            <a:r>
              <a:rPr lang="en-US" sz="1200" b="1" i="0" baseline="0" dirty="0"/>
              <a:t>Theme Colors </a:t>
            </a:r>
            <a:r>
              <a:rPr lang="en-US" sz="1200" i="0" baseline="0" dirty="0"/>
              <a:t>click </a:t>
            </a:r>
            <a:r>
              <a:rPr lang="en-US" sz="1200" b="1" baseline="0" dirty="0"/>
              <a:t>Aqua, Accent 5, Darker 25% </a:t>
            </a:r>
            <a:r>
              <a:rPr lang="en-US" sz="1200" b="0" baseline="0" dirty="0"/>
              <a:t>(fifth row, ninth option from the left)</a:t>
            </a:r>
            <a:r>
              <a:rPr lang="en-US" sz="1200" i="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Drag</a:t>
            </a:r>
            <a:r>
              <a:rPr lang="en-US" sz="1200" b="0" baseline="0" dirty="0"/>
              <a:t> the text box into the upper half of the slide, slightly left of the center.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0" baseline="0" dirty="0"/>
              <a:t>To reproduce the first picture with animation effects on this slide, do the following: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On the </a:t>
            </a:r>
            <a:r>
              <a:rPr lang="en-US" sz="1200" b="1" dirty="0"/>
              <a:t>Insert tab</a:t>
            </a:r>
            <a:r>
              <a:rPr lang="en-US" sz="1200" b="0" dirty="0"/>
              <a:t>, in the </a:t>
            </a:r>
            <a:r>
              <a:rPr lang="en-US" sz="1200" b="1" dirty="0"/>
              <a:t>Images </a:t>
            </a:r>
            <a:r>
              <a:rPr lang="en-US" sz="1200" dirty="0"/>
              <a:t>group, click </a:t>
            </a:r>
            <a:r>
              <a:rPr lang="en-US" sz="1200" b="1" dirty="0"/>
              <a:t>Picture</a:t>
            </a:r>
            <a:r>
              <a:rPr lang="en-US" sz="1200" b="0" dirty="0"/>
              <a:t>.</a:t>
            </a:r>
            <a:r>
              <a:rPr lang="en-US" sz="1200" b="0" baseline="0" dirty="0"/>
              <a:t> </a:t>
            </a:r>
            <a:r>
              <a:rPr lang="en-US" sz="1200" i="0" baseline="0" dirty="0"/>
              <a:t>In the </a:t>
            </a:r>
            <a:r>
              <a:rPr lang="en-US" sz="1200" b="1" i="0" baseline="0" dirty="0"/>
              <a:t>Insert Picture</a:t>
            </a:r>
            <a:r>
              <a:rPr lang="en-US" sz="1200" i="0" baseline="0" dirty="0"/>
              <a:t> dialog box, select a picture and then click </a:t>
            </a:r>
            <a:r>
              <a:rPr lang="en-US" sz="1200" b="1" i="0" baseline="0" dirty="0"/>
              <a:t>Insert</a:t>
            </a:r>
            <a:r>
              <a:rPr lang="en-US" sz="120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latin typeface="+mn-lt"/>
                <a:ea typeface="+mn-ea"/>
                <a:cs typeface="+mn-cs"/>
              </a:rPr>
              <a:t>On</a:t>
            </a:r>
            <a:r>
              <a:rPr lang="en-US" sz="1200" kern="1200" baseline="0" dirty="0">
                <a:solidFill>
                  <a:schemeClr val="tx1"/>
                </a:solidFill>
                <a:latin typeface="+mn-lt"/>
                <a:ea typeface="+mn-ea"/>
                <a:cs typeface="+mn-cs"/>
              </a:rPr>
              <a:t> the slide, s</a:t>
            </a:r>
            <a:r>
              <a:rPr lang="en-US" sz="1200" kern="1200" dirty="0">
                <a:solidFill>
                  <a:schemeClr val="tx1"/>
                </a:solidFill>
                <a:latin typeface="+mn-lt"/>
                <a:ea typeface="+mn-ea"/>
                <a:cs typeface="+mn-cs"/>
              </a:rPr>
              <a:t>elect the picture. Under </a:t>
            </a:r>
            <a:r>
              <a:rPr lang="en-US" sz="1200" b="1" kern="1200" dirty="0">
                <a:solidFill>
                  <a:schemeClr val="tx1"/>
                </a:solidFill>
                <a:latin typeface="+mn-lt"/>
                <a:ea typeface="+mn-ea"/>
                <a:cs typeface="+mn-cs"/>
              </a:rPr>
              <a:t>Picture Tools</a:t>
            </a:r>
            <a:r>
              <a:rPr lang="en-US" sz="1200" kern="1200" dirty="0">
                <a:solidFill>
                  <a:schemeClr val="tx1"/>
                </a:solidFill>
                <a:latin typeface="+mn-lt"/>
                <a:ea typeface="+mn-ea"/>
                <a:cs typeface="+mn-cs"/>
              </a:rPr>
              <a:t>, on the </a:t>
            </a:r>
            <a:r>
              <a:rPr lang="en-US" sz="1200" b="1" kern="1200" dirty="0">
                <a:solidFill>
                  <a:schemeClr val="tx1"/>
                </a:solidFill>
                <a:latin typeface="+mn-lt"/>
                <a:ea typeface="+mn-ea"/>
                <a:cs typeface="+mn-cs"/>
              </a:rPr>
              <a:t>Format</a:t>
            </a:r>
            <a:r>
              <a:rPr lang="en-US" sz="1200" kern="1200" dirty="0">
                <a:solidFill>
                  <a:schemeClr val="tx1"/>
                </a:solidFill>
                <a:latin typeface="+mn-lt"/>
                <a:ea typeface="+mn-ea"/>
                <a:cs typeface="+mn-cs"/>
              </a:rPr>
              <a:t> tab, in the bottom right corner of the </a:t>
            </a:r>
            <a:r>
              <a:rPr lang="en-US" sz="1200" b="1" kern="1200" dirty="0">
                <a:solidFill>
                  <a:schemeClr val="tx1"/>
                </a:solidFill>
                <a:latin typeface="+mn-lt"/>
                <a:ea typeface="+mn-ea"/>
                <a:cs typeface="+mn-cs"/>
              </a:rPr>
              <a:t>Size</a:t>
            </a:r>
            <a:r>
              <a:rPr lang="en-US" sz="1200" kern="1200" dirty="0">
                <a:solidFill>
                  <a:schemeClr val="tx1"/>
                </a:solidFill>
                <a:latin typeface="+mn-lt"/>
                <a:ea typeface="+mn-ea"/>
                <a:cs typeface="+mn-cs"/>
              </a:rPr>
              <a:t> group, click the </a:t>
            </a:r>
            <a:r>
              <a:rPr lang="en-US" sz="1200" b="1" kern="1200" dirty="0">
                <a:solidFill>
                  <a:schemeClr val="tx1"/>
                </a:solidFill>
                <a:latin typeface="+mn-lt"/>
                <a:ea typeface="+mn-ea"/>
                <a:cs typeface="+mn-cs"/>
              </a:rPr>
              <a:t>Size and Position</a:t>
            </a:r>
            <a:r>
              <a:rPr lang="en-US" sz="1200" kern="1200" dirty="0">
                <a:solidFill>
                  <a:schemeClr val="tx1"/>
                </a:solidFill>
                <a:latin typeface="+mn-lt"/>
                <a:ea typeface="+mn-ea"/>
                <a:cs typeface="+mn-cs"/>
              </a:rPr>
              <a:t> dialog box launcher. In the </a:t>
            </a:r>
            <a:r>
              <a:rPr lang="en-US" sz="1200" b="1" kern="1200" dirty="0">
                <a:solidFill>
                  <a:schemeClr val="tx1"/>
                </a:solidFill>
                <a:latin typeface="+mn-lt"/>
                <a:ea typeface="+mn-ea"/>
                <a:cs typeface="+mn-cs"/>
              </a:rPr>
              <a:t>Format Picture </a:t>
            </a:r>
            <a:r>
              <a:rPr lang="en-US" sz="1200" kern="1200" dirty="0">
                <a:solidFill>
                  <a:schemeClr val="tx1"/>
                </a:solidFill>
                <a:latin typeface="+mn-lt"/>
                <a:ea typeface="+mn-ea"/>
                <a:cs typeface="+mn-cs"/>
              </a:rPr>
              <a:t>dialog box, resize or crop the picture as needed so that the height is set to </a:t>
            </a:r>
            <a:r>
              <a:rPr lang="en-US" sz="1200" b="1" baseline="0" dirty="0"/>
              <a:t>3.81</a:t>
            </a:r>
            <a:r>
              <a:rPr lang="en-US" sz="1200" b="1" kern="1200" dirty="0">
                <a:solidFill>
                  <a:schemeClr val="tx1"/>
                </a:solidFill>
                <a:latin typeface="+mn-lt"/>
                <a:ea typeface="+mn-ea"/>
                <a:cs typeface="+mn-cs"/>
              </a:rPr>
              <a:t>”</a:t>
            </a:r>
            <a:r>
              <a:rPr lang="en-US" sz="1200" kern="1200" dirty="0">
                <a:solidFill>
                  <a:schemeClr val="tx1"/>
                </a:solidFill>
                <a:latin typeface="+mn-lt"/>
                <a:ea typeface="+mn-ea"/>
                <a:cs typeface="+mn-cs"/>
              </a:rPr>
              <a:t> and the </a:t>
            </a:r>
            <a:r>
              <a:rPr lang="en-US" sz="1200" b="0" kern="1200" dirty="0">
                <a:solidFill>
                  <a:schemeClr val="tx1"/>
                </a:solidFill>
                <a:latin typeface="+mn-lt"/>
                <a:ea typeface="+mn-ea"/>
                <a:cs typeface="+mn-cs"/>
              </a:rPr>
              <a:t>width </a:t>
            </a:r>
            <a:r>
              <a:rPr lang="en-US" sz="1200" kern="1200" dirty="0">
                <a:solidFill>
                  <a:schemeClr val="tx1"/>
                </a:solidFill>
                <a:latin typeface="+mn-lt"/>
                <a:ea typeface="+mn-ea"/>
                <a:cs typeface="+mn-cs"/>
              </a:rPr>
              <a:t>is set to </a:t>
            </a:r>
            <a:r>
              <a:rPr lang="en-US" sz="1200" b="1" baseline="0" dirty="0"/>
              <a:t>2.54</a:t>
            </a:r>
            <a:r>
              <a:rPr lang="en-US" sz="1200" b="1" kern="1200" dirty="0">
                <a:solidFill>
                  <a:schemeClr val="tx1"/>
                </a:solidFill>
                <a:latin typeface="+mn-lt"/>
                <a:ea typeface="+mn-ea"/>
                <a:cs typeface="+mn-cs"/>
              </a:rPr>
              <a:t>”</a:t>
            </a:r>
            <a:r>
              <a:rPr lang="en-US" sz="1200" kern="1200" dirty="0">
                <a:solidFill>
                  <a:schemeClr val="tx1"/>
                </a:solidFill>
                <a:latin typeface="+mn-lt"/>
                <a:ea typeface="+mn-ea"/>
                <a:cs typeface="+mn-cs"/>
              </a:rPr>
              <a:t>. </a:t>
            </a:r>
          </a:p>
          <a:p>
            <a:pPr marL="628650" lvl="1" indent="-171450">
              <a:buFont typeface="Arial" pitchFamily="34" charset="0"/>
              <a:buChar char="•"/>
            </a:pPr>
            <a:r>
              <a:rPr lang="en-US" sz="1200" kern="1200" dirty="0">
                <a:solidFill>
                  <a:schemeClr val="tx1"/>
                </a:solidFill>
                <a:effectLst/>
                <a:latin typeface="+mn-lt"/>
                <a:ea typeface="+mn-ea"/>
                <a:cs typeface="+mn-cs"/>
              </a:rPr>
              <a:t>To crop the picture, click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in the left pane, and in the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pane, under </a:t>
            </a:r>
            <a:r>
              <a:rPr lang="en-US" sz="1200" b="1" kern="1200" dirty="0">
                <a:solidFill>
                  <a:schemeClr val="tx1"/>
                </a:solidFill>
                <a:effectLst/>
                <a:latin typeface="+mn-lt"/>
                <a:ea typeface="+mn-ea"/>
                <a:cs typeface="+mn-cs"/>
              </a:rPr>
              <a:t>Crop position</a:t>
            </a:r>
            <a:r>
              <a:rPr lang="en-US" sz="1200" kern="1200" dirty="0">
                <a:solidFill>
                  <a:schemeClr val="tx1"/>
                </a:solidFill>
                <a:effectLst/>
                <a:latin typeface="+mn-lt"/>
                <a:ea typeface="+mn-ea"/>
                <a:cs typeface="+mn-cs"/>
              </a:rPr>
              <a:t>, enter values into the </a:t>
            </a:r>
            <a:r>
              <a:rPr lang="en-US" sz="1200" b="1" kern="1200" dirty="0">
                <a:solidFill>
                  <a:schemeClr val="tx1"/>
                </a:solidFill>
                <a:effectLst/>
                <a:latin typeface="+mn-lt"/>
                <a:ea typeface="+mn-ea"/>
                <a:cs typeface="+mn-cs"/>
              </a:rPr>
              <a:t>Height</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Width</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Left</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Top</a:t>
            </a:r>
            <a:r>
              <a:rPr lang="en-US" sz="1200" kern="1200" dirty="0">
                <a:solidFill>
                  <a:schemeClr val="tx1"/>
                </a:solidFill>
                <a:effectLst/>
                <a:latin typeface="+mn-lt"/>
                <a:ea typeface="+mn-ea"/>
                <a:cs typeface="+mn-cs"/>
              </a:rPr>
              <a:t> boxes. </a:t>
            </a:r>
          </a:p>
          <a:p>
            <a:pPr marL="628650" lvl="1" indent="-171450">
              <a:buFont typeface="Arial" pitchFamily="34" charset="0"/>
              <a:buChar char="•"/>
            </a:pPr>
            <a:r>
              <a:rPr lang="en-US" sz="1200" kern="1200" dirty="0">
                <a:solidFill>
                  <a:schemeClr val="tx1"/>
                </a:solidFill>
                <a:effectLst/>
                <a:latin typeface="+mn-lt"/>
                <a:ea typeface="+mn-ea"/>
                <a:cs typeface="+mn-cs"/>
              </a:rPr>
              <a:t>To resize the picture, click </a:t>
            </a:r>
            <a:r>
              <a:rPr lang="en-US" sz="1200" b="1" kern="1200" dirty="0">
                <a:solidFill>
                  <a:schemeClr val="tx1"/>
                </a:solidFill>
                <a:effectLst/>
                <a:latin typeface="+mn-lt"/>
                <a:ea typeface="+mn-ea"/>
                <a:cs typeface="+mn-cs"/>
              </a:rPr>
              <a:t>Size</a:t>
            </a:r>
            <a:r>
              <a:rPr lang="en-US" sz="1200" kern="1200" dirty="0">
                <a:solidFill>
                  <a:schemeClr val="tx1"/>
                </a:solidFill>
                <a:effectLst/>
                <a:latin typeface="+mn-lt"/>
                <a:ea typeface="+mn-ea"/>
                <a:cs typeface="+mn-cs"/>
              </a:rPr>
              <a:t> in the left pane, and in the </a:t>
            </a:r>
            <a:r>
              <a:rPr lang="en-US" sz="1200" b="1" kern="1200" dirty="0">
                <a:solidFill>
                  <a:schemeClr val="tx1"/>
                </a:solidFill>
                <a:effectLst/>
                <a:latin typeface="+mn-lt"/>
                <a:ea typeface="+mn-ea"/>
                <a:cs typeface="+mn-cs"/>
              </a:rPr>
              <a:t>Size</a:t>
            </a:r>
            <a:r>
              <a:rPr lang="en-US" sz="1200" kern="1200" dirty="0">
                <a:solidFill>
                  <a:schemeClr val="tx1"/>
                </a:solidFill>
                <a:effectLst/>
                <a:latin typeface="+mn-lt"/>
                <a:ea typeface="+mn-ea"/>
                <a:cs typeface="+mn-cs"/>
              </a:rPr>
              <a:t> pane, under </a:t>
            </a:r>
            <a:r>
              <a:rPr lang="en-US" sz="1200" b="1" kern="1200" dirty="0">
                <a:solidFill>
                  <a:schemeClr val="tx1"/>
                </a:solidFill>
                <a:effectLst/>
                <a:latin typeface="+mn-lt"/>
                <a:ea typeface="+mn-ea"/>
                <a:cs typeface="+mn-cs"/>
              </a:rPr>
              <a:t>Size and rotate</a:t>
            </a:r>
            <a:r>
              <a:rPr lang="en-US" sz="1200" kern="1200" dirty="0">
                <a:solidFill>
                  <a:schemeClr val="tx1"/>
                </a:solidFill>
                <a:effectLst/>
                <a:latin typeface="+mn-lt"/>
                <a:ea typeface="+mn-ea"/>
                <a:cs typeface="+mn-cs"/>
              </a:rPr>
              <a:t>, enter values into the </a:t>
            </a:r>
            <a:r>
              <a:rPr lang="en-US" sz="1200" b="1" kern="1200" dirty="0">
                <a:solidFill>
                  <a:schemeClr val="tx1"/>
                </a:solidFill>
                <a:effectLst/>
                <a:latin typeface="+mn-lt"/>
                <a:ea typeface="+mn-ea"/>
                <a:cs typeface="+mn-cs"/>
              </a:rPr>
              <a:t>Height</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Width</a:t>
            </a:r>
            <a:r>
              <a:rPr lang="en-US" sz="1200" kern="1200" dirty="0">
                <a:solidFill>
                  <a:schemeClr val="tx1"/>
                </a:solidFill>
                <a:effectLst/>
                <a:latin typeface="+mn-lt"/>
                <a:ea typeface="+mn-ea"/>
                <a:cs typeface="+mn-cs"/>
              </a:rPr>
              <a:t> boxes.</a:t>
            </a:r>
          </a:p>
          <a:p>
            <a:pPr marL="228600" indent="-228600">
              <a:buFont typeface="+mj-lt"/>
              <a:buAutoNum type="arabicPeriod"/>
            </a:pPr>
            <a:r>
              <a:rPr lang="en-US" sz="1200" dirty="0"/>
              <a:t>Drag</a:t>
            </a:r>
            <a:r>
              <a:rPr lang="en-US" sz="1200" baseline="0" dirty="0"/>
              <a:t> the picture into the into the top left corner of the slide. (Note: Align the left edge of the picture with the left edge of the slide, and leave a small margin between the top edge of the picture and the top edge of the slide.)</a:t>
            </a:r>
          </a:p>
          <a:p>
            <a:pPr marL="228600" indent="-228600">
              <a:buFont typeface="+mj-lt"/>
              <a:buAutoNum type="arabicPeriod"/>
            </a:pPr>
            <a:r>
              <a:rPr lang="en-US" sz="1200" b="0" baseline="0" dirty="0">
                <a:latin typeface="+mn-lt"/>
              </a:rPr>
              <a:t>Select the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a:t>
            </a:r>
          </a:p>
          <a:p>
            <a:pPr marL="228600" indent="-228600">
              <a:buFont typeface="+mj-lt"/>
              <a:buAutoNum type="arabicPeriod"/>
            </a:pPr>
            <a:r>
              <a:rPr lang="en-US" sz="1200" baseline="0" dirty="0"/>
              <a:t>In the </a:t>
            </a:r>
            <a:r>
              <a:rPr lang="en-US" sz="1200" b="1" baseline="0" dirty="0"/>
              <a:t>Format Picture </a:t>
            </a:r>
            <a:r>
              <a:rPr lang="en-US" sz="1200" baseline="0" dirty="0"/>
              <a:t>dialog box, in the left pane click </a:t>
            </a:r>
            <a:r>
              <a:rPr lang="en-US" sz="1200" b="1" baseline="0" dirty="0"/>
              <a:t>Picture Correction</a:t>
            </a:r>
            <a:r>
              <a:rPr lang="en-US" sz="1200" b="0" baseline="0" dirty="0"/>
              <a:t>, in the </a:t>
            </a:r>
            <a:r>
              <a:rPr lang="en-US" sz="1200" b="1" baseline="0" dirty="0"/>
              <a:t>Picture Correction </a:t>
            </a:r>
            <a:r>
              <a:rPr lang="en-US" sz="1200" b="0" baseline="0" dirty="0"/>
              <a:t>pane, under </a:t>
            </a:r>
            <a:r>
              <a:rPr lang="en-US" sz="1200" b="1" baseline="0" dirty="0"/>
              <a:t>Brightness and Contrast</a:t>
            </a:r>
            <a:r>
              <a:rPr lang="en-US" sz="1200" b="0" baseline="0" dirty="0"/>
              <a:t>, in the </a:t>
            </a:r>
            <a:r>
              <a:rPr lang="en-US" sz="1200" b="1" baseline="0" dirty="0"/>
              <a:t>Brightness</a:t>
            </a:r>
            <a:r>
              <a:rPr lang="en-US" sz="1200" b="0" baseline="0" dirty="0"/>
              <a:t> box, enter </a:t>
            </a:r>
            <a:r>
              <a:rPr lang="en-US" sz="1200" b="1" baseline="0" dirty="0"/>
              <a:t>50%</a:t>
            </a:r>
            <a:r>
              <a:rPr lang="en-US" sz="1200" b="0" baseline="0" dirty="0"/>
              <a:t>.</a:t>
            </a:r>
            <a:endParaRPr lang="en-US" sz="1200" baseline="0"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in the </a:t>
            </a:r>
            <a:r>
              <a:rPr lang="en-US" sz="1200" b="1" baseline="0" dirty="0"/>
              <a:t>Format Picture </a:t>
            </a:r>
            <a:r>
              <a:rPr lang="en-US" sz="1200" b="0" baseline="0" dirty="0"/>
              <a:t>dialog box, in the left pane click </a:t>
            </a:r>
            <a:r>
              <a:rPr lang="en-US" sz="1200" b="1" baseline="0" dirty="0"/>
              <a:t>Picture Color</a:t>
            </a:r>
            <a:r>
              <a:rPr lang="en-US" sz="1200" b="0" baseline="0" dirty="0"/>
              <a:t>, in the </a:t>
            </a:r>
            <a:r>
              <a:rPr lang="en-US" sz="1200" b="1" baseline="0" dirty="0"/>
              <a:t>Picture Color </a:t>
            </a:r>
            <a:r>
              <a:rPr lang="en-US" sz="1200" b="0" baseline="0" dirty="0"/>
              <a:t>pane, under </a:t>
            </a:r>
            <a:r>
              <a:rPr lang="en-US" sz="1200" b="1" baseline="0" dirty="0"/>
              <a:t>Recolor</a:t>
            </a:r>
            <a:r>
              <a:rPr lang="en-US" sz="1200" b="0" baseline="0" dirty="0"/>
              <a:t>, click the button next to </a:t>
            </a:r>
            <a:r>
              <a:rPr lang="en-US" sz="1200" b="1" baseline="0" dirty="0"/>
              <a:t>Presets</a:t>
            </a:r>
            <a:r>
              <a:rPr lang="en-US" sz="1200" b="0" baseline="0" dirty="0"/>
              <a:t> and click </a:t>
            </a:r>
            <a:r>
              <a:rPr lang="en-US" sz="1200" b="1" baseline="0" dirty="0" err="1"/>
              <a:t>Grayscale</a:t>
            </a:r>
            <a:r>
              <a:rPr lang="en-US" sz="1200" b="0" baseline="0" dirty="0"/>
              <a:t>.</a:t>
            </a:r>
          </a:p>
          <a:p>
            <a:pPr marL="228600" lvl="0" indent="-228600">
              <a:buFont typeface="+mj-lt"/>
              <a:buAutoNum type="arabicPeriod"/>
            </a:pPr>
            <a:r>
              <a:rPr lang="en-US" sz="1200" baseline="0" dirty="0"/>
              <a:t>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under </a:t>
            </a:r>
            <a:r>
              <a:rPr lang="en-US" sz="1200" b="1" baseline="0" dirty="0"/>
              <a:t>Entrance</a:t>
            </a:r>
            <a:r>
              <a:rPr lang="en-US" sz="1200" baseline="0" dirty="0"/>
              <a:t> click </a:t>
            </a:r>
            <a:r>
              <a:rPr lang="en-US" sz="1200" b="1" baseline="0" dirty="0"/>
              <a:t>Fly In</a:t>
            </a:r>
            <a:r>
              <a:rPr lang="en-US" sz="1200" baseline="0" dirty="0"/>
              <a:t>.</a:t>
            </a:r>
          </a:p>
          <a:p>
            <a:pPr marL="228600" lvl="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Animation</a:t>
            </a:r>
            <a:r>
              <a:rPr lang="en-US" sz="1200" baseline="0" dirty="0"/>
              <a:t> group, click </a:t>
            </a:r>
            <a:r>
              <a:rPr lang="en-US" sz="1200" b="1" baseline="0" dirty="0"/>
              <a:t>Effect Option</a:t>
            </a:r>
            <a:r>
              <a:rPr lang="en-US" sz="1200" baseline="0" dirty="0"/>
              <a:t>, and then click </a:t>
            </a:r>
            <a:r>
              <a:rPr lang="en-US" sz="1200" b="1" baseline="0" dirty="0"/>
              <a:t>From Left</a:t>
            </a:r>
            <a:r>
              <a:rPr lang="en-US" sz="1200" baseline="0" dirty="0"/>
              <a:t>.</a:t>
            </a:r>
          </a:p>
          <a:p>
            <a:pPr marL="22860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Timing</a:t>
            </a:r>
            <a:r>
              <a:rPr lang="en-US" sz="120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1.00 seconds</a:t>
            </a:r>
            <a:r>
              <a:rPr lang="en-US" sz="1200" baseline="0" dirty="0"/>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Also 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click </a:t>
            </a:r>
            <a:r>
              <a:rPr lang="en-US" sz="1200" b="1" baseline="0" dirty="0"/>
              <a:t>More Entrance Effects</a:t>
            </a:r>
            <a:r>
              <a:rPr lang="en-US" sz="1200" baseline="0" dirty="0"/>
              <a:t>. </a:t>
            </a:r>
            <a:r>
              <a:rPr lang="en-US" sz="1200" b="0" baseline="0" dirty="0"/>
              <a:t>In the </a:t>
            </a:r>
            <a:r>
              <a:rPr lang="en-US" sz="1200" b="1" baseline="0" dirty="0"/>
              <a:t>Add Entrance Effect </a:t>
            </a:r>
            <a:r>
              <a:rPr lang="en-US" sz="1200" b="0" baseline="0" dirty="0"/>
              <a:t>dialog box,</a:t>
            </a:r>
            <a:r>
              <a:rPr lang="en-US" sz="1200" b="1" baseline="0" dirty="0"/>
              <a:t> </a:t>
            </a:r>
            <a:r>
              <a:rPr lang="en-US" sz="1200" b="0" baseline="0" dirty="0"/>
              <a:t>under </a:t>
            </a:r>
            <a:r>
              <a:rPr lang="en-US" sz="1200" b="1" baseline="0" dirty="0"/>
              <a:t>Subtle</a:t>
            </a:r>
            <a:r>
              <a:rPr lang="en-US" sz="1200" b="0" baseline="0" dirty="0"/>
              <a:t>, click </a:t>
            </a:r>
            <a:r>
              <a:rPr lang="en-US" sz="1200" b="1" baseline="0" dirty="0"/>
              <a:t>Expand</a:t>
            </a:r>
            <a:r>
              <a:rPr lang="en-US" sz="1200" b="0" baseline="0" dirty="0"/>
              <a:t>, and then click </a:t>
            </a:r>
            <a:r>
              <a:rPr lang="en-US" sz="1200" b="1" baseline="0" dirty="0"/>
              <a:t>OK</a:t>
            </a:r>
            <a:r>
              <a:rPr lang="en-US" sz="1200" b="0" baseline="0" dirty="0"/>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on the </a:t>
            </a:r>
            <a:r>
              <a:rPr lang="en-US" sz="1200" b="1" baseline="0" dirty="0"/>
              <a:t>Animations</a:t>
            </a:r>
            <a:r>
              <a:rPr lang="en-US" sz="1200" b="0" baseline="0" dirty="0"/>
              <a:t> tab, in the </a:t>
            </a:r>
            <a:r>
              <a:rPr lang="en-US" sz="1200" b="1" baseline="0" dirty="0"/>
              <a:t>Timing</a:t>
            </a:r>
            <a:r>
              <a:rPr lang="en-US" sz="1200" b="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1.00 seconds</a:t>
            </a:r>
            <a:r>
              <a:rPr lang="en-US" sz="1200" baseline="0" dirty="0"/>
              <a:t>.</a:t>
            </a:r>
            <a:endParaRPr lang="en-US" sz="1200" b="0" baseline="0" dirty="0"/>
          </a:p>
          <a:p>
            <a:pPr marL="0" indent="0">
              <a:buFont typeface="+mj-lt"/>
              <a:buNone/>
            </a:pPr>
            <a:endParaRPr lang="en-US" sz="1200" b="0" baseline="0" dirty="0"/>
          </a:p>
          <a:p>
            <a:pPr marL="228600" indent="-228600">
              <a:buFont typeface="+mj-lt"/>
              <a:buAutoNum type="arabicPeriod"/>
            </a:pPr>
            <a:endParaRPr lang="en-US" sz="1200" b="0" baseline="0"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second picture with animation effects on this slide, do the following:</a:t>
            </a:r>
            <a:endParaRPr lang="en-US" sz="1200" b="0" baseline="0" dirty="0"/>
          </a:p>
          <a:p>
            <a:pPr marL="228600" indent="-228600">
              <a:buFont typeface="+mj-lt"/>
              <a:buAutoNum type="arabicPeriod"/>
            </a:pPr>
            <a:r>
              <a:rPr lang="en-US" sz="1200" b="0" baseline="0" dirty="0"/>
              <a:t>On the slide, select the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kern="1200" dirty="0">
                <a:solidFill>
                  <a:schemeClr val="tx1"/>
                </a:solidFill>
                <a:effectLst/>
                <a:latin typeface="+mn-lt"/>
                <a:ea typeface="+mn-ea"/>
                <a:cs typeface="+mn-cs"/>
              </a:rPr>
              <a:t>.</a:t>
            </a:r>
            <a:endParaRPr lang="en-US" sz="1200" b="0" baseline="0" dirty="0"/>
          </a:p>
          <a:p>
            <a:pPr marL="228600" indent="-228600">
              <a:buFont typeface="+mj-lt"/>
              <a:buAutoNum type="arabicPeriod"/>
            </a:pPr>
            <a:r>
              <a:rPr lang="en-US" sz="1200" baseline="0" dirty="0"/>
              <a:t>Drag the second picture until its left side slightly overlaps the right side of the first picture.</a:t>
            </a:r>
          </a:p>
          <a:p>
            <a:pPr marL="228600" indent="-228600">
              <a:buFont typeface="+mj-lt"/>
              <a:buAutoNum type="arabicPeriod"/>
            </a:pPr>
            <a:r>
              <a:rPr lang="en-US" sz="1200" b="0" baseline="0" dirty="0">
                <a:latin typeface="+mn-lt"/>
              </a:rPr>
              <a:t>Select the second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a:t>
            </a:r>
            <a:r>
              <a:rPr lang="en-US" sz="1200" b="0" baseline="0" dirty="0"/>
              <a:t> </a:t>
            </a:r>
            <a:r>
              <a:rPr lang="en-US" sz="1200" b="1" baseline="0" dirty="0"/>
              <a:t>Correction</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40%</a:t>
            </a:r>
            <a:r>
              <a:rPr lang="en-US" sz="1200" b="0" baseline="0" dirty="0"/>
              <a:t>.</a:t>
            </a:r>
          </a:p>
          <a:p>
            <a:pPr marL="228600" indent="-228600">
              <a:buFont typeface="+mj-lt"/>
              <a:buAutoNum type="arabicPeriod"/>
            </a:pPr>
            <a:r>
              <a:rPr lang="en-US" sz="1200" b="0" baseline="0" dirty="0"/>
              <a:t>On the </a:t>
            </a:r>
            <a:r>
              <a:rPr lang="en-US" sz="1200" b="1" baseline="0" dirty="0"/>
              <a:t>Animations</a:t>
            </a:r>
            <a:r>
              <a:rPr lang="en-US" sz="1200" b="0" baseline="0" dirty="0"/>
              <a:t> tab, in the </a:t>
            </a:r>
            <a:r>
              <a:rPr lang="en-US" sz="1200" b="1" baseline="0" dirty="0"/>
              <a:t>Advanced Animation </a:t>
            </a:r>
            <a:r>
              <a:rPr lang="en-US" sz="1200" b="0" baseline="0" dirty="0"/>
              <a:t>group, click </a:t>
            </a:r>
            <a:r>
              <a:rPr lang="en-US" sz="1200" b="1" baseline="0" dirty="0"/>
              <a:t>Animation Pane</a:t>
            </a:r>
            <a:r>
              <a:rPr lang="en-US" sz="1200" b="0" baseline="0" dirty="0"/>
              <a:t>.</a:t>
            </a:r>
            <a:endParaRPr lang="en-US" sz="1200" b="1" baseline="0" dirty="0"/>
          </a:p>
          <a:p>
            <a:pPr marL="228600" indent="-228600">
              <a:buFont typeface="+mj-lt"/>
              <a:buAutoNum type="arabicPeriod"/>
            </a:pPr>
            <a:r>
              <a:rPr lang="en-US" sz="1200" baseline="0" dirty="0"/>
              <a:t>Press and hold CTRL, and then select the third and fourth animation effects (fly-in and expand effects for the second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0.2</a:t>
            </a:r>
            <a:r>
              <a:rPr lang="en-US" sz="1200" baseline="0" dirty="0"/>
              <a:t>.</a:t>
            </a:r>
          </a:p>
          <a:p>
            <a:pPr marL="228600" indent="-228600">
              <a:buFont typeface="+mj-lt"/>
              <a:buAutoNum type="arabicPeriod"/>
            </a:pPr>
            <a:endParaRPr lang="en-US" sz="1200" baseline="0" dirty="0"/>
          </a:p>
          <a:p>
            <a:pPr marL="228600" indent="-228600">
              <a:buFont typeface="+mj-lt"/>
              <a:buAutoNum type="arabicPeriod"/>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third picture with animation effects on this slide, do the following:</a:t>
            </a:r>
          </a:p>
          <a:p>
            <a:pPr marL="228600" indent="-228600">
              <a:buFont typeface="+mj-lt"/>
              <a:buAutoNum type="arabicPeriod"/>
            </a:pPr>
            <a:r>
              <a:rPr lang="en-US" sz="1200" baseline="0" dirty="0"/>
              <a:t>On the slide, select the second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third picture until its left side slightly overlaps the right side of the second picture.</a:t>
            </a:r>
          </a:p>
          <a:p>
            <a:pPr marL="228600" indent="-228600">
              <a:buFont typeface="+mj-lt"/>
              <a:buAutoNum type="arabicPeriod"/>
            </a:pPr>
            <a:r>
              <a:rPr lang="en-US" sz="1200" b="0" baseline="0" dirty="0">
                <a:latin typeface="+mn-lt"/>
              </a:rPr>
              <a:t>Select the third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 Corrections</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20%</a:t>
            </a:r>
            <a:r>
              <a:rPr lang="en-US" sz="1200" b="0" baseline="0" dirty="0"/>
              <a:t>. </a:t>
            </a:r>
          </a:p>
          <a:p>
            <a:pPr marL="228600" indent="-228600">
              <a:buFont typeface="+mj-lt"/>
              <a:buAutoNum type="arabicPeriod"/>
            </a:pPr>
            <a:r>
              <a:rPr lang="en-US" sz="1200" baseline="0" dirty="0"/>
              <a:t>Press and hold CTRL, and then select the fifth and sixth animation effects (fly-in and expand effects for the third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0.4</a:t>
            </a:r>
            <a:r>
              <a:rPr lang="en-US" sz="120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aseline="0"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fourth picture with animation effects on this slide, do the following:</a:t>
            </a:r>
          </a:p>
          <a:p>
            <a:pPr marL="228600" indent="-228600">
              <a:buFont typeface="+mj-lt"/>
              <a:buAutoNum type="arabicPeriod"/>
            </a:pPr>
            <a:r>
              <a:rPr lang="en-US" sz="1200" baseline="0" dirty="0"/>
              <a:t>On the slide, select the third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fourth picture until its left side slightly overlaps the right side of the third picture.</a:t>
            </a:r>
          </a:p>
          <a:p>
            <a:pPr marL="228600" indent="-228600">
              <a:buFont typeface="+mj-lt"/>
              <a:buAutoNum type="arabicPeriod"/>
            </a:pPr>
            <a:r>
              <a:rPr lang="en-US" sz="1200" b="0" baseline="0" dirty="0">
                <a:latin typeface="+mn-lt"/>
              </a:rPr>
              <a:t>Select the fourth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 Corrections</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0%</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Press and hold CTRL, and then select the seventh and eighth animation effects (fly-in and expand effects for the fourth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0.6</a:t>
            </a:r>
            <a:r>
              <a:rPr lang="en-US" sz="1200" baseline="0" dirty="0"/>
              <a:t>.</a:t>
            </a:r>
          </a:p>
          <a:p>
            <a:pPr marL="228600" marR="0" indent="-228600" algn="l" defTabSz="914400" rtl="0" eaLnBrk="1" fontAlgn="auto" latinLnBrk="0" hangingPunct="1">
              <a:lnSpc>
                <a:spcPct val="100000"/>
              </a:lnSpc>
              <a:spcBef>
                <a:spcPts val="0"/>
              </a:spcBef>
              <a:spcAft>
                <a:spcPts val="0"/>
              </a:spcAft>
              <a:buClrTx/>
              <a:buSzTx/>
              <a:buFont typeface="+mj-lt"/>
              <a:buNone/>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fifth picture with animation effects on this slide, do the following:</a:t>
            </a:r>
          </a:p>
          <a:p>
            <a:pPr marL="228600" indent="-228600">
              <a:buFont typeface="+mj-lt"/>
              <a:buAutoNum type="arabicPeriod"/>
            </a:pPr>
            <a:r>
              <a:rPr lang="en-US" sz="1200" baseline="0" dirty="0"/>
              <a:t>On the slide, select the fourth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fifth picture until its left side slightly overlaps the right side of the fourth picture.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latin typeface="+mn-lt"/>
              </a:rPr>
              <a:t>Select the fifth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Shape </a:t>
            </a:r>
            <a:r>
              <a:rPr lang="en-US" sz="1200" b="0" baseline="0" dirty="0"/>
              <a:t>dialog box launcher. Also in the </a:t>
            </a:r>
            <a:r>
              <a:rPr lang="en-US" sz="1200" b="1" baseline="0" dirty="0"/>
              <a:t>Format Picture </a:t>
            </a:r>
            <a:r>
              <a:rPr lang="en-US" sz="1200" b="0" baseline="0" dirty="0"/>
              <a:t>dialog box, in the left pane click </a:t>
            </a:r>
            <a:r>
              <a:rPr lang="en-US" sz="1200" b="1" baseline="0" dirty="0"/>
              <a:t>Picture Color</a:t>
            </a:r>
            <a:r>
              <a:rPr lang="en-US" sz="1200" b="0" baseline="0" dirty="0"/>
              <a:t>, in the </a:t>
            </a:r>
            <a:r>
              <a:rPr lang="en-US" sz="1200" b="1" baseline="0" dirty="0"/>
              <a:t>Picture Color </a:t>
            </a:r>
            <a:r>
              <a:rPr lang="en-US" sz="1200" b="0" baseline="0" dirty="0"/>
              <a:t>pane, under </a:t>
            </a:r>
            <a:r>
              <a:rPr lang="en-US" sz="1200" b="1" baseline="0" dirty="0"/>
              <a:t>Recolor</a:t>
            </a:r>
            <a:r>
              <a:rPr lang="en-US" sz="1200" b="0" baseline="0" dirty="0"/>
              <a:t>, click the button next to </a:t>
            </a:r>
            <a:r>
              <a:rPr lang="en-US" sz="1200" b="1" baseline="0" dirty="0"/>
              <a:t>Presets</a:t>
            </a:r>
            <a:r>
              <a:rPr lang="en-US" sz="1200" b="0" baseline="0" dirty="0"/>
              <a:t> and click </a:t>
            </a:r>
            <a:r>
              <a:rPr lang="en-US" sz="1200" b="1" baseline="0" dirty="0"/>
              <a:t>No Recolor</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Press and hold CTRL, and then select the ninth and 10th animation effects (fly-in and expand effects for the fifth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0.8</a:t>
            </a:r>
            <a:r>
              <a:rPr lang="en-US" sz="1200" baseline="0" dirty="0"/>
              <a:t>.</a:t>
            </a:r>
          </a:p>
          <a:p>
            <a:pPr marL="0" indent="0">
              <a:buFont typeface="+mj-lt"/>
              <a:buNone/>
            </a:pPr>
            <a:endParaRPr lang="en-US" sz="1200" baseline="0" dirty="0"/>
          </a:p>
          <a:p>
            <a:pPr marL="0" indent="0">
              <a:buFont typeface="+mj-lt"/>
              <a:buNone/>
            </a:pPr>
            <a:endParaRPr lang="en-US" sz="1200" baseline="0" dirty="0"/>
          </a:p>
          <a:p>
            <a:pPr marL="228600" indent="-228600">
              <a:buFont typeface="+mj-lt"/>
              <a:buNone/>
            </a:pPr>
            <a:r>
              <a:rPr lang="en-US" sz="1200" baseline="0" dirty="0"/>
              <a:t>To reproduce the animation effects for the text box on this slide, do the following:</a:t>
            </a:r>
          </a:p>
          <a:p>
            <a:pPr marL="228600" indent="-228600">
              <a:buFont typeface="+mj-lt"/>
              <a:buAutoNum type="arabicPeriod"/>
            </a:pPr>
            <a:r>
              <a:rPr lang="en-US" sz="1200" baseline="0" dirty="0"/>
              <a:t>On the </a:t>
            </a:r>
            <a:r>
              <a:rPr lang="en-US" sz="1200" b="1" baseline="0" dirty="0"/>
              <a:t>Home</a:t>
            </a:r>
            <a:r>
              <a:rPr lang="en-US" sz="1200" baseline="0" dirty="0"/>
              <a:t> tab, in the </a:t>
            </a:r>
            <a:r>
              <a:rPr lang="en-US" sz="1200" b="1" baseline="0" dirty="0"/>
              <a:t>Editing</a:t>
            </a:r>
            <a:r>
              <a:rPr lang="en-US" sz="1200" baseline="0" dirty="0"/>
              <a:t> group, click </a:t>
            </a:r>
            <a:r>
              <a:rPr lang="en-US" sz="1200" b="1" baseline="0" dirty="0"/>
              <a:t>Select</a:t>
            </a:r>
            <a:r>
              <a:rPr lang="en-US" sz="1200" baseline="0" dirty="0"/>
              <a:t>, and then click </a:t>
            </a:r>
            <a:r>
              <a:rPr lang="en-US" sz="1200" b="1" baseline="0" dirty="0"/>
              <a:t>Selection Pane</a:t>
            </a:r>
            <a:r>
              <a:rPr lang="en-US" sz="1200" baseline="0" dirty="0"/>
              <a:t>.</a:t>
            </a:r>
          </a:p>
          <a:p>
            <a:pPr marL="228600" indent="-228600">
              <a:buFont typeface="+mj-lt"/>
              <a:buAutoNum type="arabicPeriod"/>
            </a:pPr>
            <a:r>
              <a:rPr lang="en-US" sz="1200" baseline="0" dirty="0"/>
              <a:t>In the </a:t>
            </a:r>
            <a:r>
              <a:rPr lang="en-US" sz="1200" b="1" baseline="0" dirty="0"/>
              <a:t>Selection and Visibility</a:t>
            </a:r>
            <a:r>
              <a:rPr lang="en-US" sz="1200" baseline="0" dirty="0"/>
              <a:t> pane, select the text box. 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under </a:t>
            </a:r>
            <a:r>
              <a:rPr lang="en-US" sz="1200" b="1" baseline="0" dirty="0"/>
              <a:t>Entrance</a:t>
            </a:r>
            <a:r>
              <a:rPr lang="en-US" sz="1200" baseline="0" dirty="0"/>
              <a:t> click </a:t>
            </a:r>
            <a:r>
              <a:rPr lang="en-US" sz="1200" b="1" baseline="0" dirty="0"/>
              <a:t>Fade</a:t>
            </a:r>
            <a:r>
              <a:rPr lang="en-US" sz="1200" baseline="0" dirty="0"/>
              <a:t>.</a:t>
            </a:r>
          </a:p>
          <a:p>
            <a:pPr marL="22860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Timing</a:t>
            </a:r>
            <a:r>
              <a:rPr lang="en-US" sz="120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0.50 seconds</a:t>
            </a:r>
            <a:r>
              <a:rPr lang="en-US" sz="1200" baseline="0" dirty="0"/>
              <a:t>.</a:t>
            </a:r>
          </a:p>
          <a:p>
            <a:pPr marL="685800" lvl="1" indent="-228600">
              <a:buFont typeface="Arial" pitchFamily="34" charset="0"/>
              <a:buChar char="•"/>
            </a:pPr>
            <a:r>
              <a:rPr lang="en-US" sz="1200" baseline="0" dirty="0"/>
              <a:t>In the </a:t>
            </a:r>
            <a:r>
              <a:rPr lang="en-US" sz="1200" b="1" baseline="0" dirty="0"/>
              <a:t>Delay</a:t>
            </a:r>
            <a:r>
              <a:rPr lang="en-US" sz="1200" baseline="0" dirty="0"/>
              <a:t> box, enter </a:t>
            </a:r>
            <a:r>
              <a:rPr lang="en-US" sz="1200" b="1" baseline="0" dirty="0"/>
              <a:t>1.30 seconds</a:t>
            </a:r>
            <a:r>
              <a:rPr lang="en-US" sz="1200" b="0" baseline="0" dirty="0"/>
              <a:t>.</a:t>
            </a:r>
            <a:endParaRPr lang="en-US" sz="1200" b="1" baseline="0" dirty="0"/>
          </a:p>
          <a:p>
            <a:pPr marL="228600" indent="-228600">
              <a:buFont typeface="+mj-lt"/>
              <a:buAutoNum type="arabicPeriod" startAt="3"/>
            </a:pPr>
            <a:r>
              <a:rPr lang="en-US" sz="1200" baseline="0" dirty="0"/>
              <a:t>In the </a:t>
            </a:r>
            <a:r>
              <a:rPr lang="en-US" sz="1200" b="1" baseline="0" dirty="0"/>
              <a:t>Selection and Visibility </a:t>
            </a:r>
            <a:r>
              <a:rPr lang="en-US" sz="1200" baseline="0" dirty="0"/>
              <a:t>pane, press and hold CTRL, and then select the first, second, third, and fourth pictures. On the </a:t>
            </a:r>
            <a:r>
              <a:rPr lang="en-US" sz="1200" b="1" baseline="0" dirty="0"/>
              <a:t>Animations</a:t>
            </a:r>
            <a:r>
              <a:rPr lang="en-US" sz="1200" baseline="0" dirty="0"/>
              <a:t> tab, in the </a:t>
            </a:r>
            <a:r>
              <a:rPr lang="en-US" sz="1200" b="1" baseline="0" dirty="0"/>
              <a:t>Advanced</a:t>
            </a:r>
            <a:r>
              <a:rPr lang="en-US" sz="1200" baseline="0" dirty="0"/>
              <a:t> </a:t>
            </a:r>
            <a:r>
              <a:rPr lang="en-US" sz="1200" b="1" baseline="0" dirty="0"/>
              <a:t>Animation</a:t>
            </a:r>
            <a:r>
              <a:rPr lang="en-US" sz="1200" baseline="0" dirty="0"/>
              <a:t> group, click </a:t>
            </a:r>
            <a:r>
              <a:rPr lang="en-US" sz="1200" b="1" baseline="0" dirty="0"/>
              <a:t>Add Animation</a:t>
            </a:r>
            <a:r>
              <a:rPr lang="en-US" sz="1200" baseline="0" dirty="0"/>
              <a:t>, and then under </a:t>
            </a:r>
            <a:r>
              <a:rPr lang="en-US" sz="1200" b="1" baseline="0" dirty="0"/>
              <a:t>Exit</a:t>
            </a:r>
            <a:r>
              <a:rPr lang="en-US" sz="1200" baseline="0" dirty="0"/>
              <a:t> click </a:t>
            </a:r>
            <a:r>
              <a:rPr lang="en-US" sz="1200" b="1" baseline="0" dirty="0"/>
              <a:t>Fade</a:t>
            </a:r>
            <a:r>
              <a:rPr lang="en-US" sz="1200" baseline="0" dirty="0"/>
              <a:t>.</a:t>
            </a:r>
          </a:p>
          <a:p>
            <a:pPr marL="228600" indent="-228600">
              <a:buFont typeface="+mj-lt"/>
              <a:buAutoNum type="arabicPeriod" startAt="3"/>
            </a:pPr>
            <a:r>
              <a:rPr lang="en-US" sz="1200" b="0" baseline="0" dirty="0"/>
              <a:t>Also on the </a:t>
            </a:r>
            <a:r>
              <a:rPr lang="en-US" sz="1200" b="1" baseline="0" dirty="0"/>
              <a:t>Animations</a:t>
            </a:r>
            <a:r>
              <a:rPr lang="en-US" sz="1200" b="0" baseline="0" dirty="0"/>
              <a:t> tab, in the </a:t>
            </a:r>
            <a:r>
              <a:rPr lang="en-US" sz="1200" b="1" baseline="0" dirty="0"/>
              <a:t>Timing</a:t>
            </a:r>
            <a:r>
              <a:rPr lang="en-US" sz="1200" b="0" baseline="0" dirty="0"/>
              <a:t> group, do the following:</a:t>
            </a:r>
          </a:p>
          <a:p>
            <a:pPr marL="685800" lvl="1" indent="-228600">
              <a:buFont typeface="Arial" pitchFamily="34" charset="0"/>
              <a:buChar char="•"/>
            </a:pPr>
            <a:r>
              <a:rPr lang="en-US" sz="1200" b="0" baseline="0" dirty="0"/>
              <a:t>In the </a:t>
            </a:r>
            <a:r>
              <a:rPr lang="en-US" sz="1200" b="1" baseline="0" dirty="0"/>
              <a:t>Start</a:t>
            </a:r>
            <a:r>
              <a:rPr lang="en-US" sz="1200" b="0" baseline="0" dirty="0"/>
              <a:t> list, select </a:t>
            </a:r>
            <a:r>
              <a:rPr lang="en-US" sz="1200" b="1" baseline="0" dirty="0"/>
              <a:t>With Previous</a:t>
            </a:r>
            <a:r>
              <a:rPr lang="en-US" sz="1200" b="0" baseline="0" dirty="0"/>
              <a:t>.</a:t>
            </a:r>
          </a:p>
          <a:p>
            <a:pPr marL="685800" lvl="1" indent="-228600">
              <a:buFont typeface="Arial" pitchFamily="34" charset="0"/>
              <a:buChar char="•"/>
            </a:pPr>
            <a:r>
              <a:rPr lang="en-US" sz="1200" b="0" baseline="0" dirty="0"/>
              <a:t>In the </a:t>
            </a:r>
            <a:r>
              <a:rPr lang="en-US" sz="1200" b="1" baseline="0" dirty="0"/>
              <a:t>Duration</a:t>
            </a:r>
            <a:r>
              <a:rPr lang="en-US" sz="1200" b="0" baseline="0" dirty="0"/>
              <a:t> list, select </a:t>
            </a:r>
            <a:r>
              <a:rPr lang="en-US" sz="1200" b="1" baseline="0" dirty="0"/>
              <a:t>1.00 second</a:t>
            </a:r>
            <a:r>
              <a:rPr lang="en-US" sz="1200" b="0" baseline="0" dirty="0"/>
              <a:t>.</a:t>
            </a:r>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12</a:t>
            </a:r>
            <a:r>
              <a:rPr lang="en-US" sz="1200" b="0" baseline="30000" dirty="0"/>
              <a:t>th</a:t>
            </a:r>
            <a:r>
              <a:rPr lang="en-US" sz="1200" b="0" baseline="0" dirty="0"/>
              <a:t> animation effect (first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1.40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13</a:t>
            </a:r>
            <a:r>
              <a:rPr lang="en-US" sz="1200" b="0" baseline="30000" dirty="0"/>
              <a:t>th</a:t>
            </a:r>
            <a:r>
              <a:rPr lang="en-US" sz="1200" b="0" baseline="0" dirty="0"/>
              <a:t> animation effect (second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1.60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14</a:t>
            </a:r>
            <a:r>
              <a:rPr lang="en-US" sz="1200" b="0" baseline="30000" dirty="0"/>
              <a:t>th</a:t>
            </a:r>
            <a:r>
              <a:rPr lang="en-US" sz="1200" b="0" baseline="0" dirty="0"/>
              <a:t> animation effect (third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1.80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15</a:t>
            </a:r>
            <a:r>
              <a:rPr lang="en-US" sz="1200" b="0" baseline="30000" dirty="0"/>
              <a:t>th</a:t>
            </a:r>
            <a:r>
              <a:rPr lang="en-US" sz="1200" b="0" baseline="0" dirty="0"/>
              <a:t> animation effect (fourth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2.00 seconds</a:t>
            </a:r>
            <a:r>
              <a:rPr lang="en-US" sz="1200" b="0" baseline="0" dirty="0"/>
              <a:t>.</a:t>
            </a:r>
            <a:endParaRPr lang="en-US" sz="1200" baseline="0" dirty="0"/>
          </a:p>
          <a:p>
            <a:pPr marL="342900" indent="-342900">
              <a:buFont typeface="+mj-lt"/>
              <a:buNone/>
            </a:pPr>
            <a:endParaRPr lang="en-US" sz="1200" baseline="0" dirty="0"/>
          </a:p>
          <a:p>
            <a:pPr marL="0" marR="0" indent="0" algn="l" defTabSz="914400" rtl="0" eaLnBrk="1" fontAlgn="auto" latinLnBrk="0" hangingPunct="1">
              <a:lnSpc>
                <a:spcPct val="90000"/>
              </a:lnSpc>
              <a:spcBef>
                <a:spcPts val="0"/>
              </a:spcBef>
              <a:spcAft>
                <a:spcPts val="600"/>
              </a:spcAft>
              <a:buClrTx/>
              <a:buSzTx/>
              <a:buFontTx/>
              <a:buNone/>
              <a:tabLst/>
              <a:defRPr/>
            </a:pPr>
            <a:endParaRPr lang="en-US" sz="1200" baseline="0" dirty="0"/>
          </a:p>
          <a:p>
            <a:r>
              <a:rPr lang="en-US" sz="1200" baseline="0" dirty="0"/>
              <a:t>To reproduce the background effects on this slide, do the following:</a:t>
            </a:r>
          </a:p>
          <a:p>
            <a:pPr marL="228600" lvl="0" indent="-228600">
              <a:buFont typeface="+mj-lt"/>
              <a:buAutoNum type="arabicPeriod"/>
            </a:pPr>
            <a:r>
              <a:rPr lang="en-US" sz="1200" kern="1200" dirty="0">
                <a:solidFill>
                  <a:schemeClr val="tx1"/>
                </a:solidFill>
                <a:latin typeface="+mn-lt"/>
                <a:ea typeface="+mn-ea"/>
                <a:cs typeface="+mn-cs"/>
              </a:rPr>
              <a:t>Right-click the slide background area, and then click </a:t>
            </a:r>
            <a:r>
              <a:rPr lang="en-US" sz="1200" b="1" kern="1200" dirty="0">
                <a:solidFill>
                  <a:schemeClr val="tx1"/>
                </a:solidFill>
                <a:latin typeface="+mn-lt"/>
                <a:ea typeface="+mn-ea"/>
                <a:cs typeface="+mn-cs"/>
              </a:rPr>
              <a:t>Format Background</a:t>
            </a:r>
            <a:r>
              <a:rPr lang="en-US" sz="1200" kern="1200" dirty="0">
                <a:solidFill>
                  <a:schemeClr val="tx1"/>
                </a:solidFill>
                <a:latin typeface="+mn-lt"/>
                <a:ea typeface="+mn-ea"/>
                <a:cs typeface="+mn-cs"/>
              </a:rPr>
              <a:t>. In the </a:t>
            </a:r>
            <a:r>
              <a:rPr lang="en-US" sz="1200" b="1" kern="1200" dirty="0">
                <a:solidFill>
                  <a:schemeClr val="tx1"/>
                </a:solidFill>
                <a:latin typeface="+mn-lt"/>
                <a:ea typeface="+mn-ea"/>
                <a:cs typeface="+mn-cs"/>
              </a:rPr>
              <a:t>Format Background </a:t>
            </a:r>
            <a:r>
              <a:rPr lang="en-US" sz="1200" kern="1200" dirty="0">
                <a:solidFill>
                  <a:schemeClr val="tx1"/>
                </a:solidFill>
                <a:latin typeface="+mn-lt"/>
                <a:ea typeface="+mn-ea"/>
                <a:cs typeface="+mn-cs"/>
              </a:rPr>
              <a:t>dialog box, click </a:t>
            </a:r>
            <a:r>
              <a:rPr lang="en-US" sz="1200" b="1" kern="1200" dirty="0">
                <a:solidFill>
                  <a:schemeClr val="tx1"/>
                </a:solidFill>
                <a:latin typeface="+mn-lt"/>
                <a:ea typeface="+mn-ea"/>
                <a:cs typeface="+mn-cs"/>
              </a:rPr>
              <a:t>Fill</a:t>
            </a:r>
            <a:r>
              <a:rPr lang="en-US" sz="1200" kern="1200" dirty="0">
                <a:solidFill>
                  <a:schemeClr val="tx1"/>
                </a:solidFill>
                <a:latin typeface="+mn-lt"/>
                <a:ea typeface="+mn-ea"/>
                <a:cs typeface="+mn-cs"/>
              </a:rPr>
              <a:t> in the left pane, select </a:t>
            </a:r>
            <a:r>
              <a:rPr lang="en-US" sz="1200" b="1" kern="1200" dirty="0">
                <a:solidFill>
                  <a:schemeClr val="tx1"/>
                </a:solidFill>
                <a:latin typeface="+mn-lt"/>
                <a:ea typeface="+mn-ea"/>
                <a:cs typeface="+mn-cs"/>
              </a:rPr>
              <a:t>Gradient fill</a:t>
            </a:r>
            <a:r>
              <a:rPr lang="en-US" sz="1200" kern="1200" dirty="0">
                <a:solidFill>
                  <a:schemeClr val="tx1"/>
                </a:solidFill>
                <a:latin typeface="+mn-lt"/>
                <a:ea typeface="+mn-ea"/>
                <a:cs typeface="+mn-cs"/>
              </a:rPr>
              <a:t> in the right pane, and then do the following:</a:t>
            </a:r>
          </a:p>
          <a:p>
            <a:pPr marL="685800" lvl="1"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Type</a:t>
            </a:r>
            <a:r>
              <a:rPr lang="en-US" sz="1200" kern="1200" dirty="0">
                <a:solidFill>
                  <a:schemeClr val="tx1"/>
                </a:solidFill>
                <a:latin typeface="+mn-lt"/>
                <a:ea typeface="+mn-ea"/>
                <a:cs typeface="+mn-cs"/>
              </a:rPr>
              <a:t> list, select </a:t>
            </a:r>
            <a:r>
              <a:rPr lang="en-US" sz="1200" b="1" kern="1200" dirty="0">
                <a:solidFill>
                  <a:schemeClr val="tx1"/>
                </a:solidFill>
                <a:latin typeface="+mn-lt"/>
                <a:ea typeface="+mn-ea"/>
                <a:cs typeface="+mn-cs"/>
              </a:rPr>
              <a:t>Radial</a:t>
            </a:r>
            <a:r>
              <a:rPr lang="en-US" sz="1200" kern="1200" dirty="0">
                <a:solidFill>
                  <a:schemeClr val="tx1"/>
                </a:solidFill>
                <a:latin typeface="+mn-lt"/>
                <a:ea typeface="+mn-ea"/>
                <a:cs typeface="+mn-cs"/>
              </a:rPr>
              <a:t>.</a:t>
            </a:r>
          </a:p>
          <a:p>
            <a:pPr marL="685800" lvl="1"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Direction</a:t>
            </a:r>
            <a:r>
              <a:rPr lang="en-US" sz="1200" kern="1200" dirty="0">
                <a:solidFill>
                  <a:schemeClr val="tx1"/>
                </a:solidFill>
                <a:latin typeface="+mn-lt"/>
                <a:ea typeface="+mn-ea"/>
                <a:cs typeface="+mn-cs"/>
              </a:rPr>
              <a:t>, and then click </a:t>
            </a:r>
            <a:r>
              <a:rPr lang="en-US" sz="1200" b="1" kern="1200" dirty="0">
                <a:solidFill>
                  <a:schemeClr val="tx1"/>
                </a:solidFill>
                <a:latin typeface="+mn-lt"/>
                <a:ea typeface="+mn-ea"/>
                <a:cs typeface="+mn-cs"/>
              </a:rPr>
              <a:t>From Center </a:t>
            </a:r>
            <a:r>
              <a:rPr lang="en-US" sz="1200" b="0" kern="1200" dirty="0">
                <a:solidFill>
                  <a:schemeClr val="tx1"/>
                </a:solidFill>
                <a:latin typeface="+mn-lt"/>
                <a:ea typeface="+mn-ea"/>
                <a:cs typeface="+mn-cs"/>
              </a:rPr>
              <a:t>(third option from the</a:t>
            </a:r>
            <a:r>
              <a:rPr lang="en-US" sz="1200" b="0" kern="1200" baseline="0" dirty="0">
                <a:solidFill>
                  <a:schemeClr val="tx1"/>
                </a:solidFill>
                <a:latin typeface="+mn-lt"/>
                <a:ea typeface="+mn-ea"/>
                <a:cs typeface="+mn-cs"/>
              </a:rPr>
              <a:t> left).</a:t>
            </a:r>
            <a:endParaRPr lang="en-US" sz="1200" b="1" kern="1200" dirty="0">
              <a:solidFill>
                <a:schemeClr val="tx1"/>
              </a:solidFill>
              <a:latin typeface="+mn-lt"/>
              <a:ea typeface="+mn-ea"/>
              <a:cs typeface="+mn-cs"/>
            </a:endParaRPr>
          </a:p>
          <a:p>
            <a:pPr marL="685800" lvl="1" indent="-228600">
              <a:buFont typeface="Arial" pitchFamily="34" charset="0"/>
              <a:buChar char="•"/>
            </a:pPr>
            <a:r>
              <a:rPr lang="en-US" sz="1200" kern="1200" dirty="0">
                <a:solidFill>
                  <a:schemeClr val="tx1"/>
                </a:solidFill>
                <a:latin typeface="+mn-lt"/>
                <a:ea typeface="+mn-ea"/>
                <a:cs typeface="+mn-cs"/>
              </a:rPr>
              <a:t>Under </a:t>
            </a:r>
            <a:r>
              <a:rPr lang="en-US" sz="1200" b="1" kern="1200" dirty="0">
                <a:solidFill>
                  <a:schemeClr val="tx1"/>
                </a:solidFill>
                <a:latin typeface="+mn-lt"/>
                <a:ea typeface="+mn-ea"/>
                <a:cs typeface="+mn-cs"/>
              </a:rPr>
              <a:t>Gradient stops</a:t>
            </a:r>
            <a:r>
              <a:rPr lang="en-US" sz="1200" kern="1200" dirty="0">
                <a:solidFill>
                  <a:schemeClr val="tx1"/>
                </a:solidFill>
                <a:latin typeface="+mn-lt"/>
                <a:ea typeface="+mn-ea"/>
                <a:cs typeface="+mn-cs"/>
              </a:rPr>
              <a:t>, click </a:t>
            </a:r>
            <a:r>
              <a:rPr lang="en-US" sz="1200" b="1" kern="1200" dirty="0">
                <a:solidFill>
                  <a:schemeClr val="tx1"/>
                </a:solidFill>
                <a:latin typeface="+mn-lt"/>
                <a:ea typeface="+mn-ea"/>
                <a:cs typeface="+mn-cs"/>
              </a:rPr>
              <a:t>Add gradient stops</a:t>
            </a:r>
            <a:r>
              <a:rPr lang="en-US" sz="1200" b="0" kern="1200" dirty="0">
                <a:solidFill>
                  <a:schemeClr val="tx1"/>
                </a:solidFill>
                <a:latin typeface="+mn-lt"/>
                <a:ea typeface="+mn-ea"/>
                <a:cs typeface="+mn-cs"/>
              </a:rPr>
              <a:t> or </a:t>
            </a:r>
            <a:r>
              <a:rPr lang="en-US" sz="1200" b="1" kern="1200" dirty="0">
                <a:solidFill>
                  <a:schemeClr val="tx1"/>
                </a:solidFill>
                <a:latin typeface="+mn-lt"/>
                <a:ea typeface="+mn-ea"/>
                <a:cs typeface="+mn-cs"/>
              </a:rPr>
              <a:t>Remove gradient stops</a:t>
            </a:r>
            <a:r>
              <a:rPr lang="en-US" sz="1200" kern="1200" dirty="0">
                <a:solidFill>
                  <a:schemeClr val="tx1"/>
                </a:solidFill>
                <a:latin typeface="+mn-lt"/>
                <a:ea typeface="+mn-ea"/>
                <a:cs typeface="+mn-cs"/>
              </a:rPr>
              <a:t> until three stops appear in the drop-down list.</a:t>
            </a:r>
          </a:p>
          <a:p>
            <a:pPr marL="228600" lvl="0" indent="-228600">
              <a:buFont typeface="+mj-lt"/>
              <a:buAutoNum type="arabicPeriod"/>
            </a:pPr>
            <a:r>
              <a:rPr lang="en-US" sz="1200" kern="1200" dirty="0">
                <a:solidFill>
                  <a:schemeClr val="tx1"/>
                </a:solidFill>
                <a:latin typeface="+mn-lt"/>
                <a:ea typeface="+mn-ea"/>
                <a:cs typeface="+mn-cs"/>
              </a:rPr>
              <a:t>Also under </a:t>
            </a:r>
            <a:r>
              <a:rPr lang="en-US" sz="1200" b="1" kern="1200" dirty="0">
                <a:solidFill>
                  <a:schemeClr val="tx1"/>
                </a:solidFill>
                <a:latin typeface="+mn-lt"/>
                <a:ea typeface="+mn-ea"/>
                <a:cs typeface="+mn-cs"/>
              </a:rPr>
              <a:t>Gradient stops</a:t>
            </a:r>
            <a:r>
              <a:rPr lang="en-US" sz="1200" kern="1200" dirty="0">
                <a:solidFill>
                  <a:schemeClr val="tx1"/>
                </a:solidFill>
                <a:latin typeface="+mn-lt"/>
                <a:ea typeface="+mn-ea"/>
                <a:cs typeface="+mn-cs"/>
              </a:rPr>
              <a:t>, customize the gradient stops as follows:</a:t>
            </a:r>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first stop in the slider</a:t>
            </a:r>
            <a:r>
              <a:rPr lang="en-US" sz="1200" kern="1200" dirty="0">
                <a:solidFill>
                  <a:schemeClr val="tx1"/>
                </a:solidFill>
                <a:latin typeface="+mn-lt"/>
                <a:ea typeface="+mn-ea"/>
                <a:cs typeface="+mn-cs"/>
              </a:rPr>
              <a:t>, and then do the following:</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0%</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5%</a:t>
            </a:r>
            <a:r>
              <a:rPr lang="en-US" sz="1200" b="1" kern="1200" baseline="0" dirty="0">
                <a:solidFill>
                  <a:schemeClr val="tx1"/>
                </a:solidFill>
                <a:latin typeface="+mn-lt"/>
                <a:ea typeface="+mn-ea"/>
                <a:cs typeface="+mn-cs"/>
              </a:rPr>
              <a:t> </a:t>
            </a:r>
            <a:r>
              <a:rPr lang="en-US" sz="1200" b="0" kern="1200" baseline="0" dirty="0">
                <a:solidFill>
                  <a:schemeClr val="tx1"/>
                </a:solidFill>
                <a:latin typeface="+mn-lt"/>
                <a:ea typeface="+mn-ea"/>
                <a:cs typeface="+mn-cs"/>
              </a:rPr>
              <a:t>(second row, first option from the left). </a:t>
            </a:r>
            <a:endParaRPr lang="en-US" sz="1200" b="1" kern="1200" baseline="0" dirty="0">
              <a:solidFill>
                <a:schemeClr val="tx1"/>
              </a:solidFill>
              <a:latin typeface="+mn-lt"/>
              <a:ea typeface="+mn-ea"/>
              <a:cs typeface="+mn-cs"/>
            </a:endParaRPr>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next stop in the slider</a:t>
            </a:r>
            <a:r>
              <a:rPr lang="en-US" sz="1200" kern="1200" dirty="0">
                <a:solidFill>
                  <a:schemeClr val="tx1"/>
                </a:solidFill>
                <a:latin typeface="+mn-lt"/>
                <a:ea typeface="+mn-ea"/>
                <a:cs typeface="+mn-cs"/>
              </a:rPr>
              <a:t>, and then do the following: </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34%</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15% </a:t>
            </a:r>
            <a:r>
              <a:rPr lang="en-US" sz="1200" b="0" kern="1200" baseline="0" dirty="0">
                <a:solidFill>
                  <a:schemeClr val="tx1"/>
                </a:solidFill>
                <a:latin typeface="+mn-lt"/>
                <a:ea typeface="+mn-ea"/>
                <a:cs typeface="+mn-cs"/>
              </a:rPr>
              <a:t>(third row, first option from the left). </a:t>
            </a:r>
            <a:endParaRPr lang="en-US" sz="1200" dirty="0"/>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last stop in the slider</a:t>
            </a:r>
            <a:r>
              <a:rPr lang="en-US" sz="1200" kern="1200" dirty="0">
                <a:solidFill>
                  <a:schemeClr val="tx1"/>
                </a:solidFill>
                <a:latin typeface="+mn-lt"/>
                <a:ea typeface="+mn-ea"/>
                <a:cs typeface="+mn-cs"/>
              </a:rPr>
              <a:t>, and then do the following: </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100%</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50%</a:t>
            </a:r>
            <a:r>
              <a:rPr lang="en-US" sz="1200" b="0" kern="1200" baseline="0" dirty="0">
                <a:solidFill>
                  <a:schemeClr val="tx1"/>
                </a:solidFill>
                <a:latin typeface="+mn-lt"/>
                <a:ea typeface="+mn-ea"/>
                <a:cs typeface="+mn-cs"/>
              </a:rPr>
              <a:t> (sixth row, first option from the left). </a:t>
            </a:r>
            <a:endParaRPr lang="en-US" sz="1200" dirty="0"/>
          </a:p>
          <a:p>
            <a:pPr marL="0" marR="0" indent="0" algn="l" defTabSz="914400" rtl="0" eaLnBrk="1" fontAlgn="auto" latinLnBrk="0" hangingPunct="1">
              <a:lnSpc>
                <a:spcPct val="90000"/>
              </a:lnSpc>
              <a:spcBef>
                <a:spcPts val="0"/>
              </a:spcBef>
              <a:spcAft>
                <a:spcPts val="600"/>
              </a:spcAft>
              <a:buClrTx/>
              <a:buSzTx/>
              <a:buFontTx/>
              <a:buNone/>
              <a:tabLst/>
              <a:defRPr/>
            </a:pPr>
            <a:endParaRPr lang="en-US" sz="1400" baseline="0" dirty="0"/>
          </a:p>
          <a:p>
            <a:endParaRPr lang="en-US" sz="1400" baseline="0" dirty="0"/>
          </a:p>
        </p:txBody>
      </p:sp>
      <p:sp>
        <p:nvSpPr>
          <p:cNvPr id="6" name="Slide Image Placeholder 5"/>
          <p:cNvSpPr>
            <a:spLocks noGrp="1" noRot="1" noChangeAspect="1"/>
          </p:cNvSpPr>
          <p:nvPr>
            <p:ph type="sldImg"/>
          </p:nvPr>
        </p:nvSpPr>
        <p:spPr>
          <a:xfrm>
            <a:off x="533400" y="460375"/>
            <a:ext cx="3144838" cy="2359025"/>
          </a:xfrm>
        </p:spPr>
      </p:sp>
    </p:spTree>
    <p:extLst>
      <p:ext uri="{BB962C8B-B14F-4D97-AF65-F5344CB8AC3E}">
        <p14:creationId xmlns:p14="http://schemas.microsoft.com/office/powerpoint/2010/main" val="2165619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numCol="2">
            <a:normAutofit fontScale="32500" lnSpcReduction="20000"/>
          </a:bodyPr>
          <a:lstStyle/>
          <a:p>
            <a:r>
              <a:rPr lang="en-US" sz="1400" b="1" dirty="0"/>
              <a:t>Animate</a:t>
            </a:r>
            <a:r>
              <a:rPr lang="en-US" sz="1400" b="1" baseline="0" dirty="0"/>
              <a:t>d pictures </a:t>
            </a:r>
            <a:r>
              <a:rPr lang="en-US" sz="1400" b="1" dirty="0"/>
              <a:t>fly</a:t>
            </a:r>
            <a:r>
              <a:rPr lang="en-US" sz="1400" b="1" baseline="0" dirty="0"/>
              <a:t> in from gray to </a:t>
            </a:r>
            <a:r>
              <a:rPr lang="en-US" sz="1400" b="1" dirty="0"/>
              <a:t>full color</a:t>
            </a:r>
          </a:p>
          <a:p>
            <a:r>
              <a:rPr lang="en-US" sz="1400" dirty="0"/>
              <a:t>(Advanced)</a:t>
            </a:r>
          </a:p>
          <a:p>
            <a:endParaRPr lang="en-US" sz="1400" dirty="0"/>
          </a:p>
          <a:p>
            <a:endParaRPr lang="en-US" sz="1400" dirty="0"/>
          </a:p>
          <a:p>
            <a:r>
              <a:rPr lang="en-US" sz="1200" b="1" dirty="0"/>
              <a:t>Tip</a:t>
            </a:r>
            <a:r>
              <a:rPr lang="en-US" sz="1200" dirty="0"/>
              <a:t>: For the</a:t>
            </a:r>
            <a:r>
              <a:rPr lang="en-US" sz="1200" baseline="0" dirty="0"/>
              <a:t> effects on this slide, it is recommended to use pictures with a “portrait” (vertical) orientation. </a:t>
            </a:r>
            <a:endParaRPr lang="en-US" sz="1200" dirty="0"/>
          </a:p>
          <a:p>
            <a:endParaRPr lang="en-US" sz="1200" dirty="0"/>
          </a:p>
          <a:p>
            <a:endParaRPr lang="en-US" sz="1200" dirty="0"/>
          </a:p>
          <a:p>
            <a:r>
              <a:rPr lang="en-US" sz="1200" dirty="0"/>
              <a:t>To reproduce the </a:t>
            </a:r>
            <a:r>
              <a:rPr lang="en-US" sz="1200" baseline="0" dirty="0"/>
              <a:t>text effects on this slide, do the following:</a:t>
            </a:r>
            <a:endParaRPr lang="en-US" sz="120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On the </a:t>
            </a:r>
            <a:r>
              <a:rPr lang="en-US" sz="1200" b="1" dirty="0"/>
              <a:t>Home</a:t>
            </a:r>
            <a:r>
              <a:rPr lang="en-US" sz="1200" b="0" dirty="0"/>
              <a:t> tab, in the </a:t>
            </a:r>
            <a:r>
              <a:rPr lang="en-US" sz="1200" b="1" dirty="0"/>
              <a:t>Slides</a:t>
            </a:r>
            <a:r>
              <a:rPr lang="en-US" sz="1200" b="0" dirty="0"/>
              <a:t> group, click </a:t>
            </a:r>
            <a:r>
              <a:rPr lang="en-US" sz="1200" b="1" dirty="0"/>
              <a:t>Layout</a:t>
            </a:r>
            <a:r>
              <a:rPr lang="en-US" sz="1200" b="0" dirty="0"/>
              <a:t>, and then click</a:t>
            </a:r>
            <a:r>
              <a:rPr lang="en-US" sz="1200" b="0" baseline="0" dirty="0"/>
              <a:t> </a:t>
            </a:r>
            <a:r>
              <a:rPr lang="en-US" sz="1200" b="1" baseline="0" dirty="0"/>
              <a:t>Blank</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dirty="0"/>
              <a:t>On</a:t>
            </a:r>
            <a:r>
              <a:rPr lang="en-US" sz="1200" i="0" baseline="0" dirty="0"/>
              <a:t> the </a:t>
            </a:r>
            <a:r>
              <a:rPr lang="en-US" sz="1200" b="1" i="0" baseline="0" dirty="0"/>
              <a:t>Insert</a:t>
            </a:r>
            <a:r>
              <a:rPr lang="en-US" sz="1200" i="0" baseline="0" dirty="0"/>
              <a:t> tab, in the </a:t>
            </a:r>
            <a:r>
              <a:rPr lang="en-US" sz="1200" b="1" i="0" baseline="0" dirty="0"/>
              <a:t>Text</a:t>
            </a:r>
            <a:r>
              <a:rPr lang="en-US" sz="1200" i="0" baseline="0" dirty="0"/>
              <a:t> group, click </a:t>
            </a:r>
            <a:r>
              <a:rPr lang="en-US" sz="1200" b="1" i="0" baseline="0" dirty="0"/>
              <a:t>Text Box</a:t>
            </a:r>
            <a:r>
              <a:rPr lang="en-US" sz="1200" i="0" baseline="0" dirty="0"/>
              <a:t>, and then on the slide, drag to draw the text box.</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i="0" baseline="0" dirty="0"/>
              <a:t>Enter text in the text box, and then select the text. O</a:t>
            </a:r>
            <a:r>
              <a:rPr lang="en-US" sz="1200" i="0" dirty="0"/>
              <a:t>n the </a:t>
            </a:r>
            <a:r>
              <a:rPr lang="en-US" sz="1200" b="1" i="0" dirty="0"/>
              <a:t>Home</a:t>
            </a:r>
            <a:r>
              <a:rPr lang="en-US" sz="1200" i="0" baseline="0" dirty="0"/>
              <a:t> tab, in the </a:t>
            </a:r>
            <a:r>
              <a:rPr lang="en-US" sz="1200" b="1" i="0" baseline="0" dirty="0"/>
              <a:t>Font</a:t>
            </a:r>
            <a:r>
              <a:rPr lang="en-US" sz="1200" i="0" baseline="0" dirty="0"/>
              <a:t> group, select </a:t>
            </a:r>
            <a:r>
              <a:rPr lang="en-US" sz="1200" b="1" baseline="0" dirty="0"/>
              <a:t>Georgia</a:t>
            </a:r>
            <a:r>
              <a:rPr lang="en-US" sz="1200" b="1" i="0" baseline="0" dirty="0"/>
              <a:t> </a:t>
            </a:r>
            <a:r>
              <a:rPr lang="en-US" sz="1200" i="0" baseline="0" dirty="0"/>
              <a:t>from the </a:t>
            </a:r>
            <a:r>
              <a:rPr lang="en-US" sz="1200" b="1" i="0" baseline="0" dirty="0"/>
              <a:t>Font</a:t>
            </a:r>
            <a:r>
              <a:rPr lang="en-US" sz="1200" i="0" baseline="0" dirty="0"/>
              <a:t> list, enter </a:t>
            </a:r>
            <a:r>
              <a:rPr lang="en-US" sz="1200" b="1" baseline="0" dirty="0"/>
              <a:t>34</a:t>
            </a:r>
            <a:r>
              <a:rPr lang="en-US" sz="1200" i="0" baseline="0" dirty="0"/>
              <a:t> in the </a:t>
            </a:r>
            <a:r>
              <a:rPr lang="en-US" sz="1200" b="1" i="0" baseline="0" dirty="0"/>
              <a:t>Font Size </a:t>
            </a:r>
            <a:r>
              <a:rPr lang="en-US" sz="1200" i="0" baseline="0" dirty="0"/>
              <a:t>box, click </a:t>
            </a:r>
            <a:r>
              <a:rPr lang="en-US" sz="1200" b="1" i="0" baseline="0" dirty="0"/>
              <a:t>Italic</a:t>
            </a:r>
            <a:r>
              <a:rPr lang="en-US" sz="1200" i="0" baseline="0" dirty="0"/>
              <a:t>, click the arrow next to </a:t>
            </a:r>
            <a:r>
              <a:rPr lang="en-US" sz="1200" b="1" i="0" baseline="0" dirty="0"/>
              <a:t>Font Color</a:t>
            </a:r>
            <a:r>
              <a:rPr lang="en-US" sz="1200" i="0" baseline="0" dirty="0"/>
              <a:t>, and then under </a:t>
            </a:r>
            <a:r>
              <a:rPr lang="en-US" sz="1200" b="1" i="0" baseline="0" dirty="0"/>
              <a:t>Theme Colors </a:t>
            </a:r>
            <a:r>
              <a:rPr lang="en-US" sz="1200" i="0" baseline="0" dirty="0"/>
              <a:t>click </a:t>
            </a:r>
            <a:r>
              <a:rPr lang="en-US" sz="1200" b="1" baseline="0" dirty="0"/>
              <a:t>Aqua, Accent 5, Darker 25% </a:t>
            </a:r>
            <a:r>
              <a:rPr lang="en-US" sz="1200" b="0" baseline="0" dirty="0"/>
              <a:t>(fifth row, ninth option from the left)</a:t>
            </a:r>
            <a:r>
              <a:rPr lang="en-US" sz="1200" i="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Drag</a:t>
            </a:r>
            <a:r>
              <a:rPr lang="en-US" sz="1200" b="0" baseline="0" dirty="0"/>
              <a:t> the text box into the upper half of the slide, slightly left of the center.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0" baseline="0" dirty="0"/>
              <a:t>To reproduce the first picture with animation effects on this slide, do the following:</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dirty="0"/>
              <a:t>On the </a:t>
            </a:r>
            <a:r>
              <a:rPr lang="en-US" sz="1200" b="1" dirty="0"/>
              <a:t>Insert tab</a:t>
            </a:r>
            <a:r>
              <a:rPr lang="en-US" sz="1200" b="0" dirty="0"/>
              <a:t>, in the </a:t>
            </a:r>
            <a:r>
              <a:rPr lang="en-US" sz="1200" b="1" dirty="0"/>
              <a:t>Images </a:t>
            </a:r>
            <a:r>
              <a:rPr lang="en-US" sz="1200" dirty="0"/>
              <a:t>group, click </a:t>
            </a:r>
            <a:r>
              <a:rPr lang="en-US" sz="1200" b="1" dirty="0"/>
              <a:t>Picture</a:t>
            </a:r>
            <a:r>
              <a:rPr lang="en-US" sz="1200" b="0" dirty="0"/>
              <a:t>.</a:t>
            </a:r>
            <a:r>
              <a:rPr lang="en-US" sz="1200" b="0" baseline="0" dirty="0"/>
              <a:t> </a:t>
            </a:r>
            <a:r>
              <a:rPr lang="en-US" sz="1200" i="0" baseline="0" dirty="0"/>
              <a:t>In the </a:t>
            </a:r>
            <a:r>
              <a:rPr lang="en-US" sz="1200" b="1" i="0" baseline="0" dirty="0"/>
              <a:t>Insert Picture</a:t>
            </a:r>
            <a:r>
              <a:rPr lang="en-US" sz="1200" i="0" baseline="0" dirty="0"/>
              <a:t> dialog box, select a picture and then click </a:t>
            </a:r>
            <a:r>
              <a:rPr lang="en-US" sz="1200" b="1" i="0" baseline="0" dirty="0"/>
              <a:t>Insert</a:t>
            </a:r>
            <a:r>
              <a:rPr lang="en-US" sz="1200" i="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latin typeface="+mn-lt"/>
                <a:ea typeface="+mn-ea"/>
                <a:cs typeface="+mn-cs"/>
              </a:rPr>
              <a:t>On</a:t>
            </a:r>
            <a:r>
              <a:rPr lang="en-US" sz="1200" kern="1200" baseline="0" dirty="0">
                <a:solidFill>
                  <a:schemeClr val="tx1"/>
                </a:solidFill>
                <a:latin typeface="+mn-lt"/>
                <a:ea typeface="+mn-ea"/>
                <a:cs typeface="+mn-cs"/>
              </a:rPr>
              <a:t> the slide, s</a:t>
            </a:r>
            <a:r>
              <a:rPr lang="en-US" sz="1200" kern="1200" dirty="0">
                <a:solidFill>
                  <a:schemeClr val="tx1"/>
                </a:solidFill>
                <a:latin typeface="+mn-lt"/>
                <a:ea typeface="+mn-ea"/>
                <a:cs typeface="+mn-cs"/>
              </a:rPr>
              <a:t>elect the picture. Under </a:t>
            </a:r>
            <a:r>
              <a:rPr lang="en-US" sz="1200" b="1" kern="1200" dirty="0">
                <a:solidFill>
                  <a:schemeClr val="tx1"/>
                </a:solidFill>
                <a:latin typeface="+mn-lt"/>
                <a:ea typeface="+mn-ea"/>
                <a:cs typeface="+mn-cs"/>
              </a:rPr>
              <a:t>Picture Tools</a:t>
            </a:r>
            <a:r>
              <a:rPr lang="en-US" sz="1200" kern="1200" dirty="0">
                <a:solidFill>
                  <a:schemeClr val="tx1"/>
                </a:solidFill>
                <a:latin typeface="+mn-lt"/>
                <a:ea typeface="+mn-ea"/>
                <a:cs typeface="+mn-cs"/>
              </a:rPr>
              <a:t>, on the </a:t>
            </a:r>
            <a:r>
              <a:rPr lang="en-US" sz="1200" b="1" kern="1200" dirty="0">
                <a:solidFill>
                  <a:schemeClr val="tx1"/>
                </a:solidFill>
                <a:latin typeface="+mn-lt"/>
                <a:ea typeface="+mn-ea"/>
                <a:cs typeface="+mn-cs"/>
              </a:rPr>
              <a:t>Format</a:t>
            </a:r>
            <a:r>
              <a:rPr lang="en-US" sz="1200" kern="1200" dirty="0">
                <a:solidFill>
                  <a:schemeClr val="tx1"/>
                </a:solidFill>
                <a:latin typeface="+mn-lt"/>
                <a:ea typeface="+mn-ea"/>
                <a:cs typeface="+mn-cs"/>
              </a:rPr>
              <a:t> tab, in the bottom right corner of the </a:t>
            </a:r>
            <a:r>
              <a:rPr lang="en-US" sz="1200" b="1" kern="1200" dirty="0">
                <a:solidFill>
                  <a:schemeClr val="tx1"/>
                </a:solidFill>
                <a:latin typeface="+mn-lt"/>
                <a:ea typeface="+mn-ea"/>
                <a:cs typeface="+mn-cs"/>
              </a:rPr>
              <a:t>Size</a:t>
            </a:r>
            <a:r>
              <a:rPr lang="en-US" sz="1200" kern="1200" dirty="0">
                <a:solidFill>
                  <a:schemeClr val="tx1"/>
                </a:solidFill>
                <a:latin typeface="+mn-lt"/>
                <a:ea typeface="+mn-ea"/>
                <a:cs typeface="+mn-cs"/>
              </a:rPr>
              <a:t> group, click the </a:t>
            </a:r>
            <a:r>
              <a:rPr lang="en-US" sz="1200" b="1" kern="1200" dirty="0">
                <a:solidFill>
                  <a:schemeClr val="tx1"/>
                </a:solidFill>
                <a:latin typeface="+mn-lt"/>
                <a:ea typeface="+mn-ea"/>
                <a:cs typeface="+mn-cs"/>
              </a:rPr>
              <a:t>Size and Position</a:t>
            </a:r>
            <a:r>
              <a:rPr lang="en-US" sz="1200" kern="1200" dirty="0">
                <a:solidFill>
                  <a:schemeClr val="tx1"/>
                </a:solidFill>
                <a:latin typeface="+mn-lt"/>
                <a:ea typeface="+mn-ea"/>
                <a:cs typeface="+mn-cs"/>
              </a:rPr>
              <a:t> dialog box launcher. In the </a:t>
            </a:r>
            <a:r>
              <a:rPr lang="en-US" sz="1200" b="1" kern="1200" dirty="0">
                <a:solidFill>
                  <a:schemeClr val="tx1"/>
                </a:solidFill>
                <a:latin typeface="+mn-lt"/>
                <a:ea typeface="+mn-ea"/>
                <a:cs typeface="+mn-cs"/>
              </a:rPr>
              <a:t>Format Picture </a:t>
            </a:r>
            <a:r>
              <a:rPr lang="en-US" sz="1200" kern="1200" dirty="0">
                <a:solidFill>
                  <a:schemeClr val="tx1"/>
                </a:solidFill>
                <a:latin typeface="+mn-lt"/>
                <a:ea typeface="+mn-ea"/>
                <a:cs typeface="+mn-cs"/>
              </a:rPr>
              <a:t>dialog box, resize or crop the picture as needed so that the height is set to </a:t>
            </a:r>
            <a:r>
              <a:rPr lang="en-US" sz="1200" b="1" baseline="0" dirty="0"/>
              <a:t>3.81</a:t>
            </a:r>
            <a:r>
              <a:rPr lang="en-US" sz="1200" b="1" kern="1200" dirty="0">
                <a:solidFill>
                  <a:schemeClr val="tx1"/>
                </a:solidFill>
                <a:latin typeface="+mn-lt"/>
                <a:ea typeface="+mn-ea"/>
                <a:cs typeface="+mn-cs"/>
              </a:rPr>
              <a:t>”</a:t>
            </a:r>
            <a:r>
              <a:rPr lang="en-US" sz="1200" kern="1200" dirty="0">
                <a:solidFill>
                  <a:schemeClr val="tx1"/>
                </a:solidFill>
                <a:latin typeface="+mn-lt"/>
                <a:ea typeface="+mn-ea"/>
                <a:cs typeface="+mn-cs"/>
              </a:rPr>
              <a:t> and the </a:t>
            </a:r>
            <a:r>
              <a:rPr lang="en-US" sz="1200" b="0" kern="1200" dirty="0">
                <a:solidFill>
                  <a:schemeClr val="tx1"/>
                </a:solidFill>
                <a:latin typeface="+mn-lt"/>
                <a:ea typeface="+mn-ea"/>
                <a:cs typeface="+mn-cs"/>
              </a:rPr>
              <a:t>width </a:t>
            </a:r>
            <a:r>
              <a:rPr lang="en-US" sz="1200" kern="1200" dirty="0">
                <a:solidFill>
                  <a:schemeClr val="tx1"/>
                </a:solidFill>
                <a:latin typeface="+mn-lt"/>
                <a:ea typeface="+mn-ea"/>
                <a:cs typeface="+mn-cs"/>
              </a:rPr>
              <a:t>is set to </a:t>
            </a:r>
            <a:r>
              <a:rPr lang="en-US" sz="1200" b="1" baseline="0" dirty="0"/>
              <a:t>2.54</a:t>
            </a:r>
            <a:r>
              <a:rPr lang="en-US" sz="1200" b="1" kern="1200" dirty="0">
                <a:solidFill>
                  <a:schemeClr val="tx1"/>
                </a:solidFill>
                <a:latin typeface="+mn-lt"/>
                <a:ea typeface="+mn-ea"/>
                <a:cs typeface="+mn-cs"/>
              </a:rPr>
              <a:t>”</a:t>
            </a:r>
            <a:r>
              <a:rPr lang="en-US" sz="1200" kern="1200" dirty="0">
                <a:solidFill>
                  <a:schemeClr val="tx1"/>
                </a:solidFill>
                <a:latin typeface="+mn-lt"/>
                <a:ea typeface="+mn-ea"/>
                <a:cs typeface="+mn-cs"/>
              </a:rPr>
              <a:t>. </a:t>
            </a:r>
          </a:p>
          <a:p>
            <a:pPr marL="628650" lvl="1" indent="-171450">
              <a:buFont typeface="Arial" pitchFamily="34" charset="0"/>
              <a:buChar char="•"/>
            </a:pPr>
            <a:r>
              <a:rPr lang="en-US" sz="1200" kern="1200" dirty="0">
                <a:solidFill>
                  <a:schemeClr val="tx1"/>
                </a:solidFill>
                <a:effectLst/>
                <a:latin typeface="+mn-lt"/>
                <a:ea typeface="+mn-ea"/>
                <a:cs typeface="+mn-cs"/>
              </a:rPr>
              <a:t>To crop the picture, click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in the left pane, and in the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pane, under </a:t>
            </a:r>
            <a:r>
              <a:rPr lang="en-US" sz="1200" b="1" kern="1200" dirty="0">
                <a:solidFill>
                  <a:schemeClr val="tx1"/>
                </a:solidFill>
                <a:effectLst/>
                <a:latin typeface="+mn-lt"/>
                <a:ea typeface="+mn-ea"/>
                <a:cs typeface="+mn-cs"/>
              </a:rPr>
              <a:t>Crop position</a:t>
            </a:r>
            <a:r>
              <a:rPr lang="en-US" sz="1200" kern="1200" dirty="0">
                <a:solidFill>
                  <a:schemeClr val="tx1"/>
                </a:solidFill>
                <a:effectLst/>
                <a:latin typeface="+mn-lt"/>
                <a:ea typeface="+mn-ea"/>
                <a:cs typeface="+mn-cs"/>
              </a:rPr>
              <a:t>, enter values into the </a:t>
            </a:r>
            <a:r>
              <a:rPr lang="en-US" sz="1200" b="1" kern="1200" dirty="0">
                <a:solidFill>
                  <a:schemeClr val="tx1"/>
                </a:solidFill>
                <a:effectLst/>
                <a:latin typeface="+mn-lt"/>
                <a:ea typeface="+mn-ea"/>
                <a:cs typeface="+mn-cs"/>
              </a:rPr>
              <a:t>Height</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Width</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Left</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Top</a:t>
            </a:r>
            <a:r>
              <a:rPr lang="en-US" sz="1200" kern="1200" dirty="0">
                <a:solidFill>
                  <a:schemeClr val="tx1"/>
                </a:solidFill>
                <a:effectLst/>
                <a:latin typeface="+mn-lt"/>
                <a:ea typeface="+mn-ea"/>
                <a:cs typeface="+mn-cs"/>
              </a:rPr>
              <a:t> boxes. </a:t>
            </a:r>
          </a:p>
          <a:p>
            <a:pPr marL="628650" lvl="1" indent="-171450">
              <a:buFont typeface="Arial" pitchFamily="34" charset="0"/>
              <a:buChar char="•"/>
            </a:pPr>
            <a:r>
              <a:rPr lang="en-US" sz="1200" kern="1200" dirty="0">
                <a:solidFill>
                  <a:schemeClr val="tx1"/>
                </a:solidFill>
                <a:effectLst/>
                <a:latin typeface="+mn-lt"/>
                <a:ea typeface="+mn-ea"/>
                <a:cs typeface="+mn-cs"/>
              </a:rPr>
              <a:t>To resize the picture, click </a:t>
            </a:r>
            <a:r>
              <a:rPr lang="en-US" sz="1200" b="1" kern="1200" dirty="0">
                <a:solidFill>
                  <a:schemeClr val="tx1"/>
                </a:solidFill>
                <a:effectLst/>
                <a:latin typeface="+mn-lt"/>
                <a:ea typeface="+mn-ea"/>
                <a:cs typeface="+mn-cs"/>
              </a:rPr>
              <a:t>Size</a:t>
            </a:r>
            <a:r>
              <a:rPr lang="en-US" sz="1200" kern="1200" dirty="0">
                <a:solidFill>
                  <a:schemeClr val="tx1"/>
                </a:solidFill>
                <a:effectLst/>
                <a:latin typeface="+mn-lt"/>
                <a:ea typeface="+mn-ea"/>
                <a:cs typeface="+mn-cs"/>
              </a:rPr>
              <a:t> in the left pane, and in the </a:t>
            </a:r>
            <a:r>
              <a:rPr lang="en-US" sz="1200" b="1" kern="1200" dirty="0">
                <a:solidFill>
                  <a:schemeClr val="tx1"/>
                </a:solidFill>
                <a:effectLst/>
                <a:latin typeface="+mn-lt"/>
                <a:ea typeface="+mn-ea"/>
                <a:cs typeface="+mn-cs"/>
              </a:rPr>
              <a:t>Size</a:t>
            </a:r>
            <a:r>
              <a:rPr lang="en-US" sz="1200" kern="1200" dirty="0">
                <a:solidFill>
                  <a:schemeClr val="tx1"/>
                </a:solidFill>
                <a:effectLst/>
                <a:latin typeface="+mn-lt"/>
                <a:ea typeface="+mn-ea"/>
                <a:cs typeface="+mn-cs"/>
              </a:rPr>
              <a:t> pane, under </a:t>
            </a:r>
            <a:r>
              <a:rPr lang="en-US" sz="1200" b="1" kern="1200" dirty="0">
                <a:solidFill>
                  <a:schemeClr val="tx1"/>
                </a:solidFill>
                <a:effectLst/>
                <a:latin typeface="+mn-lt"/>
                <a:ea typeface="+mn-ea"/>
                <a:cs typeface="+mn-cs"/>
              </a:rPr>
              <a:t>Size and rotate</a:t>
            </a:r>
            <a:r>
              <a:rPr lang="en-US" sz="1200" kern="1200" dirty="0">
                <a:solidFill>
                  <a:schemeClr val="tx1"/>
                </a:solidFill>
                <a:effectLst/>
                <a:latin typeface="+mn-lt"/>
                <a:ea typeface="+mn-ea"/>
                <a:cs typeface="+mn-cs"/>
              </a:rPr>
              <a:t>, enter values into the </a:t>
            </a:r>
            <a:r>
              <a:rPr lang="en-US" sz="1200" b="1" kern="1200" dirty="0">
                <a:solidFill>
                  <a:schemeClr val="tx1"/>
                </a:solidFill>
                <a:effectLst/>
                <a:latin typeface="+mn-lt"/>
                <a:ea typeface="+mn-ea"/>
                <a:cs typeface="+mn-cs"/>
              </a:rPr>
              <a:t>Height</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Width</a:t>
            </a:r>
            <a:r>
              <a:rPr lang="en-US" sz="1200" kern="1200" dirty="0">
                <a:solidFill>
                  <a:schemeClr val="tx1"/>
                </a:solidFill>
                <a:effectLst/>
                <a:latin typeface="+mn-lt"/>
                <a:ea typeface="+mn-ea"/>
                <a:cs typeface="+mn-cs"/>
              </a:rPr>
              <a:t> boxes.</a:t>
            </a:r>
          </a:p>
          <a:p>
            <a:pPr marL="228600" indent="-228600">
              <a:buFont typeface="+mj-lt"/>
              <a:buAutoNum type="arabicPeriod"/>
            </a:pPr>
            <a:r>
              <a:rPr lang="en-US" sz="1200" dirty="0"/>
              <a:t>Drag</a:t>
            </a:r>
            <a:r>
              <a:rPr lang="en-US" sz="1200" baseline="0" dirty="0"/>
              <a:t> the picture into the into the top left corner of the slide. (Note: Align the left edge of the picture with the left edge of the slide, and leave a small margin between the top edge of the picture and the top edge of the slide.)</a:t>
            </a:r>
          </a:p>
          <a:p>
            <a:pPr marL="228600" indent="-228600">
              <a:buFont typeface="+mj-lt"/>
              <a:buAutoNum type="arabicPeriod"/>
            </a:pPr>
            <a:r>
              <a:rPr lang="en-US" sz="1200" b="0" baseline="0" dirty="0">
                <a:latin typeface="+mn-lt"/>
              </a:rPr>
              <a:t>Select the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a:t>
            </a:r>
          </a:p>
          <a:p>
            <a:pPr marL="228600" indent="-228600">
              <a:buFont typeface="+mj-lt"/>
              <a:buAutoNum type="arabicPeriod"/>
            </a:pPr>
            <a:r>
              <a:rPr lang="en-US" sz="1200" baseline="0" dirty="0"/>
              <a:t>In the </a:t>
            </a:r>
            <a:r>
              <a:rPr lang="en-US" sz="1200" b="1" baseline="0" dirty="0"/>
              <a:t>Format Picture </a:t>
            </a:r>
            <a:r>
              <a:rPr lang="en-US" sz="1200" baseline="0" dirty="0"/>
              <a:t>dialog box, in the left pane click </a:t>
            </a:r>
            <a:r>
              <a:rPr lang="en-US" sz="1200" b="1" baseline="0" dirty="0"/>
              <a:t>Picture Correction</a:t>
            </a:r>
            <a:r>
              <a:rPr lang="en-US" sz="1200" b="0" baseline="0" dirty="0"/>
              <a:t>, in the </a:t>
            </a:r>
            <a:r>
              <a:rPr lang="en-US" sz="1200" b="1" baseline="0" dirty="0"/>
              <a:t>Picture Correction </a:t>
            </a:r>
            <a:r>
              <a:rPr lang="en-US" sz="1200" b="0" baseline="0" dirty="0"/>
              <a:t>pane, under </a:t>
            </a:r>
            <a:r>
              <a:rPr lang="en-US" sz="1200" b="1" baseline="0" dirty="0"/>
              <a:t>Brightness and Contrast</a:t>
            </a:r>
            <a:r>
              <a:rPr lang="en-US" sz="1200" b="0" baseline="0" dirty="0"/>
              <a:t>, in the </a:t>
            </a:r>
            <a:r>
              <a:rPr lang="en-US" sz="1200" b="1" baseline="0" dirty="0"/>
              <a:t>Brightness</a:t>
            </a:r>
            <a:r>
              <a:rPr lang="en-US" sz="1200" b="0" baseline="0" dirty="0"/>
              <a:t> box, enter </a:t>
            </a:r>
            <a:r>
              <a:rPr lang="en-US" sz="1200" b="1" baseline="0" dirty="0"/>
              <a:t>50%</a:t>
            </a:r>
            <a:r>
              <a:rPr lang="en-US" sz="1200" b="0" baseline="0" dirty="0"/>
              <a:t>.</a:t>
            </a:r>
            <a:endParaRPr lang="en-US" sz="1200" baseline="0"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in the </a:t>
            </a:r>
            <a:r>
              <a:rPr lang="en-US" sz="1200" b="1" baseline="0" dirty="0"/>
              <a:t>Format Picture </a:t>
            </a:r>
            <a:r>
              <a:rPr lang="en-US" sz="1200" b="0" baseline="0" dirty="0"/>
              <a:t>dialog box, in the left pane click </a:t>
            </a:r>
            <a:r>
              <a:rPr lang="en-US" sz="1200" b="1" baseline="0" dirty="0"/>
              <a:t>Picture Color</a:t>
            </a:r>
            <a:r>
              <a:rPr lang="en-US" sz="1200" b="0" baseline="0" dirty="0"/>
              <a:t>, in the </a:t>
            </a:r>
            <a:r>
              <a:rPr lang="en-US" sz="1200" b="1" baseline="0" dirty="0"/>
              <a:t>Picture Color </a:t>
            </a:r>
            <a:r>
              <a:rPr lang="en-US" sz="1200" b="0" baseline="0" dirty="0"/>
              <a:t>pane, under </a:t>
            </a:r>
            <a:r>
              <a:rPr lang="en-US" sz="1200" b="1" baseline="0" dirty="0"/>
              <a:t>Recolor</a:t>
            </a:r>
            <a:r>
              <a:rPr lang="en-US" sz="1200" b="0" baseline="0" dirty="0"/>
              <a:t>, click the button next to </a:t>
            </a:r>
            <a:r>
              <a:rPr lang="en-US" sz="1200" b="1" baseline="0" dirty="0"/>
              <a:t>Presets</a:t>
            </a:r>
            <a:r>
              <a:rPr lang="en-US" sz="1200" b="0" baseline="0" dirty="0"/>
              <a:t> and click </a:t>
            </a:r>
            <a:r>
              <a:rPr lang="en-US" sz="1200" b="1" baseline="0" dirty="0" err="1"/>
              <a:t>Grayscale</a:t>
            </a:r>
            <a:r>
              <a:rPr lang="en-US" sz="1200" b="0" baseline="0" dirty="0"/>
              <a:t>.</a:t>
            </a:r>
          </a:p>
          <a:p>
            <a:pPr marL="228600" lvl="0" indent="-228600">
              <a:buFont typeface="+mj-lt"/>
              <a:buAutoNum type="arabicPeriod"/>
            </a:pPr>
            <a:r>
              <a:rPr lang="en-US" sz="1200" baseline="0" dirty="0"/>
              <a:t>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under </a:t>
            </a:r>
            <a:r>
              <a:rPr lang="en-US" sz="1200" b="1" baseline="0" dirty="0"/>
              <a:t>Entrance</a:t>
            </a:r>
            <a:r>
              <a:rPr lang="en-US" sz="1200" baseline="0" dirty="0"/>
              <a:t> click </a:t>
            </a:r>
            <a:r>
              <a:rPr lang="en-US" sz="1200" b="1" baseline="0" dirty="0"/>
              <a:t>Fly In</a:t>
            </a:r>
            <a:r>
              <a:rPr lang="en-US" sz="1200" baseline="0" dirty="0"/>
              <a:t>.</a:t>
            </a:r>
          </a:p>
          <a:p>
            <a:pPr marL="228600" lvl="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Animation</a:t>
            </a:r>
            <a:r>
              <a:rPr lang="en-US" sz="1200" baseline="0" dirty="0"/>
              <a:t> group, click </a:t>
            </a:r>
            <a:r>
              <a:rPr lang="en-US" sz="1200" b="1" baseline="0" dirty="0"/>
              <a:t>Effect Option</a:t>
            </a:r>
            <a:r>
              <a:rPr lang="en-US" sz="1200" baseline="0" dirty="0"/>
              <a:t>, and then click </a:t>
            </a:r>
            <a:r>
              <a:rPr lang="en-US" sz="1200" b="1" baseline="0" dirty="0"/>
              <a:t>From Left</a:t>
            </a:r>
            <a:r>
              <a:rPr lang="en-US" sz="1200" baseline="0" dirty="0"/>
              <a:t>.</a:t>
            </a:r>
          </a:p>
          <a:p>
            <a:pPr marL="22860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Timing</a:t>
            </a:r>
            <a:r>
              <a:rPr lang="en-US" sz="120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1.00 seconds</a:t>
            </a:r>
            <a:r>
              <a:rPr lang="en-US" sz="1200" baseline="0" dirty="0"/>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Also 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click </a:t>
            </a:r>
            <a:r>
              <a:rPr lang="en-US" sz="1200" b="1" baseline="0" dirty="0"/>
              <a:t>More Entrance Effects</a:t>
            </a:r>
            <a:r>
              <a:rPr lang="en-US" sz="1200" baseline="0" dirty="0"/>
              <a:t>. </a:t>
            </a:r>
            <a:r>
              <a:rPr lang="en-US" sz="1200" b="0" baseline="0" dirty="0"/>
              <a:t>In the </a:t>
            </a:r>
            <a:r>
              <a:rPr lang="en-US" sz="1200" b="1" baseline="0" dirty="0"/>
              <a:t>Add Entrance Effect </a:t>
            </a:r>
            <a:r>
              <a:rPr lang="en-US" sz="1200" b="0" baseline="0" dirty="0"/>
              <a:t>dialog box,</a:t>
            </a:r>
            <a:r>
              <a:rPr lang="en-US" sz="1200" b="1" baseline="0" dirty="0"/>
              <a:t> </a:t>
            </a:r>
            <a:r>
              <a:rPr lang="en-US" sz="1200" b="0" baseline="0" dirty="0"/>
              <a:t>under </a:t>
            </a:r>
            <a:r>
              <a:rPr lang="en-US" sz="1200" b="1" baseline="0" dirty="0"/>
              <a:t>Subtle</a:t>
            </a:r>
            <a:r>
              <a:rPr lang="en-US" sz="1200" b="0" baseline="0" dirty="0"/>
              <a:t>, click </a:t>
            </a:r>
            <a:r>
              <a:rPr lang="en-US" sz="1200" b="1" baseline="0" dirty="0"/>
              <a:t>Expand</a:t>
            </a:r>
            <a:r>
              <a:rPr lang="en-US" sz="1200" b="0" baseline="0" dirty="0"/>
              <a:t>, and then click </a:t>
            </a:r>
            <a:r>
              <a:rPr lang="en-US" sz="1200" b="1" baseline="0" dirty="0"/>
              <a:t>OK</a:t>
            </a:r>
            <a:r>
              <a:rPr lang="en-US" sz="1200" b="0" baseline="0" dirty="0"/>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Also on the </a:t>
            </a:r>
            <a:r>
              <a:rPr lang="en-US" sz="1200" b="1" baseline="0" dirty="0"/>
              <a:t>Animations</a:t>
            </a:r>
            <a:r>
              <a:rPr lang="en-US" sz="1200" b="0" baseline="0" dirty="0"/>
              <a:t> tab, in the </a:t>
            </a:r>
            <a:r>
              <a:rPr lang="en-US" sz="1200" b="1" baseline="0" dirty="0"/>
              <a:t>Timing</a:t>
            </a:r>
            <a:r>
              <a:rPr lang="en-US" sz="1200" b="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1.00 seconds</a:t>
            </a:r>
            <a:r>
              <a:rPr lang="en-US" sz="1200" baseline="0" dirty="0"/>
              <a:t>.</a:t>
            </a:r>
            <a:endParaRPr lang="en-US" sz="1200" b="0" baseline="0" dirty="0"/>
          </a:p>
          <a:p>
            <a:pPr marL="0" indent="0">
              <a:buFont typeface="+mj-lt"/>
              <a:buNone/>
            </a:pPr>
            <a:endParaRPr lang="en-US" sz="1200" b="0" baseline="0" dirty="0"/>
          </a:p>
          <a:p>
            <a:pPr marL="228600" indent="-228600">
              <a:buFont typeface="+mj-lt"/>
              <a:buAutoNum type="arabicPeriod"/>
            </a:pPr>
            <a:endParaRPr lang="en-US" sz="1200" b="0" baseline="0"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second picture with animation effects on this slide, do the following:</a:t>
            </a:r>
            <a:endParaRPr lang="en-US" sz="1200" b="0" baseline="0" dirty="0"/>
          </a:p>
          <a:p>
            <a:pPr marL="228600" indent="-228600">
              <a:buFont typeface="+mj-lt"/>
              <a:buAutoNum type="arabicPeriod"/>
            </a:pPr>
            <a:r>
              <a:rPr lang="en-US" sz="1200" b="0" baseline="0" dirty="0"/>
              <a:t>On the slide, select the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kern="1200" dirty="0">
                <a:solidFill>
                  <a:schemeClr val="tx1"/>
                </a:solidFill>
                <a:effectLst/>
                <a:latin typeface="+mn-lt"/>
                <a:ea typeface="+mn-ea"/>
                <a:cs typeface="+mn-cs"/>
              </a:rPr>
              <a:t>.</a:t>
            </a:r>
            <a:endParaRPr lang="en-US" sz="1200" b="0" baseline="0" dirty="0"/>
          </a:p>
          <a:p>
            <a:pPr marL="228600" indent="-228600">
              <a:buFont typeface="+mj-lt"/>
              <a:buAutoNum type="arabicPeriod"/>
            </a:pPr>
            <a:r>
              <a:rPr lang="en-US" sz="1200" baseline="0" dirty="0"/>
              <a:t>Drag the second picture until its left side slightly overlaps the right side of the first picture.</a:t>
            </a:r>
          </a:p>
          <a:p>
            <a:pPr marL="228600" indent="-228600">
              <a:buFont typeface="+mj-lt"/>
              <a:buAutoNum type="arabicPeriod"/>
            </a:pPr>
            <a:r>
              <a:rPr lang="en-US" sz="1200" b="0" baseline="0" dirty="0">
                <a:latin typeface="+mn-lt"/>
              </a:rPr>
              <a:t>Select the second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a:t>
            </a:r>
            <a:r>
              <a:rPr lang="en-US" sz="1200" b="0" baseline="0" dirty="0"/>
              <a:t> </a:t>
            </a:r>
            <a:r>
              <a:rPr lang="en-US" sz="1200" b="1" baseline="0" dirty="0"/>
              <a:t>Correction</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40%</a:t>
            </a:r>
            <a:r>
              <a:rPr lang="en-US" sz="1200" b="0" baseline="0" dirty="0"/>
              <a:t>.</a:t>
            </a:r>
          </a:p>
          <a:p>
            <a:pPr marL="228600" indent="-228600">
              <a:buFont typeface="+mj-lt"/>
              <a:buAutoNum type="arabicPeriod"/>
            </a:pPr>
            <a:r>
              <a:rPr lang="en-US" sz="1200" b="0" baseline="0" dirty="0"/>
              <a:t>On the </a:t>
            </a:r>
            <a:r>
              <a:rPr lang="en-US" sz="1200" b="1" baseline="0" dirty="0"/>
              <a:t>Animations</a:t>
            </a:r>
            <a:r>
              <a:rPr lang="en-US" sz="1200" b="0" baseline="0" dirty="0"/>
              <a:t> tab, in the </a:t>
            </a:r>
            <a:r>
              <a:rPr lang="en-US" sz="1200" b="1" baseline="0" dirty="0"/>
              <a:t>Advanced Animation </a:t>
            </a:r>
            <a:r>
              <a:rPr lang="en-US" sz="1200" b="0" baseline="0" dirty="0"/>
              <a:t>group, click </a:t>
            </a:r>
            <a:r>
              <a:rPr lang="en-US" sz="1200" b="1" baseline="0" dirty="0"/>
              <a:t>Animation Pane</a:t>
            </a:r>
            <a:r>
              <a:rPr lang="en-US" sz="1200" b="0" baseline="0" dirty="0"/>
              <a:t>.</a:t>
            </a:r>
            <a:endParaRPr lang="en-US" sz="1200" b="1" baseline="0" dirty="0"/>
          </a:p>
          <a:p>
            <a:pPr marL="228600" indent="-228600">
              <a:buFont typeface="+mj-lt"/>
              <a:buAutoNum type="arabicPeriod"/>
            </a:pPr>
            <a:r>
              <a:rPr lang="en-US" sz="1200" baseline="0" dirty="0"/>
              <a:t>Press and hold CTRL, and then select the third and fourth animation effects (fly-in and expand effects for the second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0.2</a:t>
            </a:r>
            <a:r>
              <a:rPr lang="en-US" sz="1200" baseline="0" dirty="0"/>
              <a:t>.</a:t>
            </a:r>
          </a:p>
          <a:p>
            <a:pPr marL="228600" indent="-228600">
              <a:buFont typeface="+mj-lt"/>
              <a:buAutoNum type="arabicPeriod"/>
            </a:pPr>
            <a:endParaRPr lang="en-US" sz="1200" baseline="0" dirty="0"/>
          </a:p>
          <a:p>
            <a:pPr marL="228600" indent="-228600">
              <a:buFont typeface="+mj-lt"/>
              <a:buAutoNum type="arabicPeriod"/>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third picture with animation effects on this slide, do the following:</a:t>
            </a:r>
          </a:p>
          <a:p>
            <a:pPr marL="228600" indent="-228600">
              <a:buFont typeface="+mj-lt"/>
              <a:buAutoNum type="arabicPeriod"/>
            </a:pPr>
            <a:r>
              <a:rPr lang="en-US" sz="1200" baseline="0" dirty="0"/>
              <a:t>On the slide, select the second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third picture until its left side slightly overlaps the right side of the second picture.</a:t>
            </a:r>
          </a:p>
          <a:p>
            <a:pPr marL="228600" indent="-228600">
              <a:buFont typeface="+mj-lt"/>
              <a:buAutoNum type="arabicPeriod"/>
            </a:pPr>
            <a:r>
              <a:rPr lang="en-US" sz="1200" b="0" baseline="0" dirty="0">
                <a:latin typeface="+mn-lt"/>
              </a:rPr>
              <a:t>Select the third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 Corrections</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20%</a:t>
            </a:r>
            <a:r>
              <a:rPr lang="en-US" sz="1200" b="0" baseline="0" dirty="0"/>
              <a:t>. </a:t>
            </a:r>
          </a:p>
          <a:p>
            <a:pPr marL="228600" indent="-228600">
              <a:buFont typeface="+mj-lt"/>
              <a:buAutoNum type="arabicPeriod"/>
            </a:pPr>
            <a:r>
              <a:rPr lang="en-US" sz="1200" baseline="0" dirty="0"/>
              <a:t>Press and hold CTRL, and then select the fifth and sixth animation effects (fly-in and expand effects for the third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0.4</a:t>
            </a:r>
            <a:r>
              <a:rPr lang="en-US" sz="120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aseline="0" dirty="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fourth picture with animation effects on this slide, do the following:</a:t>
            </a:r>
          </a:p>
          <a:p>
            <a:pPr marL="228600" indent="-228600">
              <a:buFont typeface="+mj-lt"/>
              <a:buAutoNum type="arabicPeriod"/>
            </a:pPr>
            <a:r>
              <a:rPr lang="en-US" sz="1200" baseline="0" dirty="0"/>
              <a:t>On the slide, select the third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fourth picture until its left side slightly overlaps the right side of the third picture.</a:t>
            </a:r>
          </a:p>
          <a:p>
            <a:pPr marL="228600" indent="-228600">
              <a:buFont typeface="+mj-lt"/>
              <a:buAutoNum type="arabicPeriod"/>
            </a:pPr>
            <a:r>
              <a:rPr lang="en-US" sz="1200" b="0" baseline="0" dirty="0">
                <a:latin typeface="+mn-lt"/>
              </a:rPr>
              <a:t>Select the fourth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Picture </a:t>
            </a:r>
            <a:r>
              <a:rPr lang="en-US" sz="1200" b="0" baseline="0" dirty="0"/>
              <a:t>dialog box launcher. In the </a:t>
            </a:r>
            <a:r>
              <a:rPr lang="en-US" sz="1200" b="1" baseline="0" dirty="0"/>
              <a:t>Format Picture </a:t>
            </a:r>
            <a:r>
              <a:rPr lang="en-US" sz="1200" b="0" baseline="0" dirty="0"/>
              <a:t>dialog box, in the left pane click </a:t>
            </a:r>
            <a:r>
              <a:rPr lang="en-US" sz="1200" b="1" baseline="0" dirty="0"/>
              <a:t>Picture Corrections</a:t>
            </a:r>
            <a:r>
              <a:rPr lang="en-US" sz="1200" b="0" baseline="0" dirty="0"/>
              <a:t>, in the </a:t>
            </a:r>
            <a:r>
              <a:rPr lang="en-US" sz="1200" b="1" baseline="0" dirty="0"/>
              <a:t>Picture Corrections</a:t>
            </a:r>
            <a:r>
              <a:rPr lang="en-US" sz="1200" b="0" baseline="0" dirty="0"/>
              <a:t> pane, under </a:t>
            </a:r>
            <a:r>
              <a:rPr lang="en-US" sz="1200" b="1" baseline="0" dirty="0"/>
              <a:t>Brightness and Contrast</a:t>
            </a:r>
            <a:r>
              <a:rPr lang="en-US" sz="1200" b="0" baseline="0" dirty="0"/>
              <a:t>, in the </a:t>
            </a:r>
            <a:r>
              <a:rPr lang="en-US" sz="1200" b="1" baseline="0" dirty="0"/>
              <a:t>Brightness </a:t>
            </a:r>
            <a:r>
              <a:rPr lang="en-US" sz="1200" b="0" baseline="0" dirty="0"/>
              <a:t>box, enter </a:t>
            </a:r>
            <a:r>
              <a:rPr lang="en-US" sz="1200" b="1" baseline="0" dirty="0"/>
              <a:t>0%</a:t>
            </a:r>
            <a:r>
              <a:rPr lang="en-US" sz="1200" b="0" baseline="0" dirty="0"/>
              <a:t>.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Press and hold CTRL, and then select the seventh and eighth animation effects (fly-in and expand effects for the fourth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0.6</a:t>
            </a:r>
            <a:r>
              <a:rPr lang="en-US" sz="1200" baseline="0" dirty="0"/>
              <a:t>.</a:t>
            </a:r>
          </a:p>
          <a:p>
            <a:pPr marL="228600" marR="0" indent="-228600" algn="l" defTabSz="914400" rtl="0" eaLnBrk="1" fontAlgn="auto" latinLnBrk="0" hangingPunct="1">
              <a:lnSpc>
                <a:spcPct val="100000"/>
              </a:lnSpc>
              <a:spcBef>
                <a:spcPts val="0"/>
              </a:spcBef>
              <a:spcAft>
                <a:spcPts val="0"/>
              </a:spcAft>
              <a:buClrTx/>
              <a:buSzTx/>
              <a:buFont typeface="+mj-lt"/>
              <a:buNone/>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endParaRPr lang="en-US" sz="1200" baseline="0" dirty="0"/>
          </a:p>
          <a:p>
            <a:pPr marL="228600" marR="0" indent="-228600" algn="l" defTabSz="914400" rtl="0" eaLnBrk="1" fontAlgn="auto" latinLnBrk="0" hangingPunct="1">
              <a:lnSpc>
                <a:spcPct val="100000"/>
              </a:lnSpc>
              <a:spcBef>
                <a:spcPts val="0"/>
              </a:spcBef>
              <a:spcAft>
                <a:spcPts val="0"/>
              </a:spcAft>
              <a:buClrTx/>
              <a:buSzTx/>
              <a:buFont typeface="+mj-lt"/>
              <a:buNone/>
              <a:tabLst/>
              <a:defRPr/>
            </a:pPr>
            <a:r>
              <a:rPr lang="en-US" sz="1200" baseline="0" dirty="0"/>
              <a:t>To reproduce the fifth picture with animation effects on this slide, do the following:</a:t>
            </a:r>
          </a:p>
          <a:p>
            <a:pPr marL="228600" indent="-228600">
              <a:buFont typeface="+mj-lt"/>
              <a:buAutoNum type="arabicPeriod"/>
            </a:pPr>
            <a:r>
              <a:rPr lang="en-US" sz="1200" baseline="0" dirty="0"/>
              <a:t>On the slide, select the fourth picture. </a:t>
            </a:r>
            <a:r>
              <a:rPr lang="en-US" sz="1200" kern="1200" dirty="0">
                <a:solidFill>
                  <a:schemeClr val="tx1"/>
                </a:solidFill>
                <a:effectLst/>
                <a:latin typeface="+mn-lt"/>
                <a:ea typeface="+mn-ea"/>
                <a:cs typeface="+mn-cs"/>
              </a:rPr>
              <a:t>On the </a:t>
            </a:r>
            <a:r>
              <a:rPr lang="en-US" sz="1200" b="1" kern="1200" dirty="0">
                <a:solidFill>
                  <a:schemeClr val="tx1"/>
                </a:solidFill>
                <a:effectLst/>
                <a:latin typeface="+mn-lt"/>
                <a:ea typeface="+mn-ea"/>
                <a:cs typeface="+mn-cs"/>
              </a:rPr>
              <a:t>Home</a:t>
            </a:r>
            <a:r>
              <a:rPr lang="en-US" sz="1200" kern="1200" dirty="0">
                <a:solidFill>
                  <a:schemeClr val="tx1"/>
                </a:solidFill>
                <a:effectLst/>
                <a:latin typeface="+mn-lt"/>
                <a:ea typeface="+mn-ea"/>
                <a:cs typeface="+mn-cs"/>
              </a:rPr>
              <a:t> tab, in the </a:t>
            </a:r>
            <a:r>
              <a:rPr lang="en-US" sz="1200" b="1" kern="1200" dirty="0">
                <a:solidFill>
                  <a:schemeClr val="tx1"/>
                </a:solidFill>
                <a:effectLst/>
                <a:latin typeface="+mn-lt"/>
                <a:ea typeface="+mn-ea"/>
                <a:cs typeface="+mn-cs"/>
              </a:rPr>
              <a:t>Clipboard</a:t>
            </a:r>
            <a:r>
              <a:rPr lang="en-US" sz="1200" kern="1200" dirty="0">
                <a:solidFill>
                  <a:schemeClr val="tx1"/>
                </a:solidFill>
                <a:effectLst/>
                <a:latin typeface="+mn-lt"/>
                <a:ea typeface="+mn-ea"/>
                <a:cs typeface="+mn-cs"/>
              </a:rPr>
              <a:t> group, click the arrow to the right of </a:t>
            </a:r>
            <a:r>
              <a:rPr lang="en-US" sz="1200" b="1" kern="1200" dirty="0">
                <a:solidFill>
                  <a:schemeClr val="tx1"/>
                </a:solidFill>
                <a:effectLst/>
                <a:latin typeface="+mn-lt"/>
                <a:ea typeface="+mn-ea"/>
                <a:cs typeface="+mn-cs"/>
              </a:rPr>
              <a:t>Copy</a:t>
            </a:r>
            <a:r>
              <a:rPr lang="en-US" sz="1200" kern="1200" dirty="0">
                <a:solidFill>
                  <a:schemeClr val="tx1"/>
                </a:solidFill>
                <a:effectLst/>
                <a:latin typeface="+mn-lt"/>
                <a:ea typeface="+mn-ea"/>
                <a:cs typeface="+mn-cs"/>
              </a:rPr>
              <a:t>, and then click </a:t>
            </a:r>
            <a:r>
              <a:rPr lang="en-US" sz="1200" b="1" kern="1200" dirty="0">
                <a:solidFill>
                  <a:schemeClr val="tx1"/>
                </a:solidFill>
                <a:effectLst/>
                <a:latin typeface="+mn-lt"/>
                <a:ea typeface="+mn-ea"/>
                <a:cs typeface="+mn-cs"/>
              </a:rPr>
              <a:t>Duplicate</a:t>
            </a:r>
            <a:r>
              <a:rPr lang="en-US" sz="1200" b="0" baseline="0" dirty="0"/>
              <a:t>.</a:t>
            </a:r>
          </a:p>
          <a:p>
            <a:pPr marL="228600" indent="-228600">
              <a:buFont typeface="+mj-lt"/>
              <a:buAutoNum type="arabicPeriod"/>
            </a:pPr>
            <a:r>
              <a:rPr lang="en-US" sz="1200" baseline="0" dirty="0"/>
              <a:t>Drag the fifth picture until its left side slightly overlaps the right side of the fourth picture.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latin typeface="+mn-lt"/>
              </a:rPr>
              <a:t>Select the fifth picture. Under </a:t>
            </a:r>
            <a:r>
              <a:rPr lang="en-US" sz="1200" b="1" dirty="0"/>
              <a:t>Picture</a:t>
            </a:r>
            <a:r>
              <a:rPr lang="en-US" sz="1200" baseline="0" dirty="0"/>
              <a:t> </a:t>
            </a:r>
            <a:r>
              <a:rPr lang="en-US" sz="1200" b="1" baseline="0" dirty="0"/>
              <a:t>Tools</a:t>
            </a:r>
            <a:r>
              <a:rPr lang="en-US" sz="1200" b="0" baseline="0" dirty="0"/>
              <a:t>, on the </a:t>
            </a:r>
            <a:r>
              <a:rPr lang="en-US" sz="1200" b="1" baseline="0" dirty="0"/>
              <a:t>Format</a:t>
            </a:r>
            <a:r>
              <a:rPr lang="en-US" sz="1200" baseline="0" dirty="0"/>
              <a:t> tab, in the bottom right corner of the </a:t>
            </a:r>
            <a:r>
              <a:rPr lang="en-US" sz="1200" b="1" baseline="0" dirty="0"/>
              <a:t>Picture Styles </a:t>
            </a:r>
            <a:r>
              <a:rPr lang="en-US" sz="1200" baseline="0" dirty="0"/>
              <a:t>group, click the </a:t>
            </a:r>
            <a:r>
              <a:rPr lang="en-US" sz="1200" b="1" baseline="0" dirty="0"/>
              <a:t>Format Shape </a:t>
            </a:r>
            <a:r>
              <a:rPr lang="en-US" sz="1200" b="0" baseline="0" dirty="0"/>
              <a:t>dialog box launcher. Also in the </a:t>
            </a:r>
            <a:r>
              <a:rPr lang="en-US" sz="1200" b="1" baseline="0" dirty="0"/>
              <a:t>Format Picture </a:t>
            </a:r>
            <a:r>
              <a:rPr lang="en-US" sz="1200" b="0" baseline="0" dirty="0"/>
              <a:t>dialog box, in the left pane click </a:t>
            </a:r>
            <a:r>
              <a:rPr lang="en-US" sz="1200" b="1" baseline="0" dirty="0"/>
              <a:t>Picture Color</a:t>
            </a:r>
            <a:r>
              <a:rPr lang="en-US" sz="1200" b="0" baseline="0" dirty="0"/>
              <a:t>, in the </a:t>
            </a:r>
            <a:r>
              <a:rPr lang="en-US" sz="1200" b="1" baseline="0" dirty="0"/>
              <a:t>Picture Color </a:t>
            </a:r>
            <a:r>
              <a:rPr lang="en-US" sz="1200" b="0" baseline="0" dirty="0"/>
              <a:t>pane, under </a:t>
            </a:r>
            <a:r>
              <a:rPr lang="en-US" sz="1200" b="1" baseline="0" dirty="0"/>
              <a:t>Recolor</a:t>
            </a:r>
            <a:r>
              <a:rPr lang="en-US" sz="1200" b="0" baseline="0" dirty="0"/>
              <a:t>, click the button next to </a:t>
            </a:r>
            <a:r>
              <a:rPr lang="en-US" sz="1200" b="1" baseline="0" dirty="0"/>
              <a:t>Presets</a:t>
            </a:r>
            <a:r>
              <a:rPr lang="en-US" sz="1200" b="0" baseline="0" dirty="0"/>
              <a:t> and click </a:t>
            </a:r>
            <a:r>
              <a:rPr lang="en-US" sz="1200" b="1" baseline="0" dirty="0"/>
              <a:t>No Recolor</a:t>
            </a:r>
            <a:r>
              <a:rPr lang="en-US" sz="1200" b="0" baseline="0" dirty="0"/>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aseline="0" dirty="0"/>
              <a:t>Press and hold CTRL, and then select the ninth and 10th animation effects (fly-in and expand effects for the fifth picture) in the </a:t>
            </a:r>
            <a:r>
              <a:rPr lang="en-US" sz="1200" b="1" baseline="0" dirty="0"/>
              <a:t>Animation Pane</a:t>
            </a:r>
            <a:r>
              <a:rPr lang="en-US" sz="1200" baseline="0" dirty="0"/>
              <a:t>. On the </a:t>
            </a:r>
            <a:r>
              <a:rPr lang="en-US" sz="1200" b="1" baseline="0" dirty="0"/>
              <a:t>Animations</a:t>
            </a:r>
            <a:r>
              <a:rPr lang="en-US" sz="1200" baseline="0" dirty="0"/>
              <a:t> tab, in the </a:t>
            </a:r>
            <a:r>
              <a:rPr lang="en-US" sz="1200" b="1" baseline="0" dirty="0"/>
              <a:t>Timing</a:t>
            </a:r>
            <a:r>
              <a:rPr lang="en-US" sz="1200" baseline="0" dirty="0"/>
              <a:t> group, in the </a:t>
            </a:r>
            <a:r>
              <a:rPr lang="en-US" sz="1200" b="1" baseline="0" dirty="0"/>
              <a:t>Delay</a:t>
            </a:r>
            <a:r>
              <a:rPr lang="en-US" sz="1200" baseline="0" dirty="0"/>
              <a:t> box, enter </a:t>
            </a:r>
            <a:r>
              <a:rPr lang="en-US" sz="1200" b="1" baseline="0" dirty="0"/>
              <a:t>0.8</a:t>
            </a:r>
            <a:r>
              <a:rPr lang="en-US" sz="1200" baseline="0" dirty="0"/>
              <a:t>.</a:t>
            </a:r>
          </a:p>
          <a:p>
            <a:pPr marL="0" indent="0">
              <a:buFont typeface="+mj-lt"/>
              <a:buNone/>
            </a:pPr>
            <a:endParaRPr lang="en-US" sz="1200" baseline="0" dirty="0"/>
          </a:p>
          <a:p>
            <a:pPr marL="0" indent="0">
              <a:buFont typeface="+mj-lt"/>
              <a:buNone/>
            </a:pPr>
            <a:endParaRPr lang="en-US" sz="1200" baseline="0" dirty="0"/>
          </a:p>
          <a:p>
            <a:pPr marL="228600" indent="-228600">
              <a:buFont typeface="+mj-lt"/>
              <a:buNone/>
            </a:pPr>
            <a:r>
              <a:rPr lang="en-US" sz="1200" baseline="0" dirty="0"/>
              <a:t>To reproduce the animation effects for the text box on this slide, do the following:</a:t>
            </a:r>
          </a:p>
          <a:p>
            <a:pPr marL="228600" indent="-228600">
              <a:buFont typeface="+mj-lt"/>
              <a:buAutoNum type="arabicPeriod"/>
            </a:pPr>
            <a:r>
              <a:rPr lang="en-US" sz="1200" baseline="0" dirty="0"/>
              <a:t>On the </a:t>
            </a:r>
            <a:r>
              <a:rPr lang="en-US" sz="1200" b="1" baseline="0" dirty="0"/>
              <a:t>Home</a:t>
            </a:r>
            <a:r>
              <a:rPr lang="en-US" sz="1200" baseline="0" dirty="0"/>
              <a:t> tab, in the </a:t>
            </a:r>
            <a:r>
              <a:rPr lang="en-US" sz="1200" b="1" baseline="0" dirty="0"/>
              <a:t>Editing</a:t>
            </a:r>
            <a:r>
              <a:rPr lang="en-US" sz="1200" baseline="0" dirty="0"/>
              <a:t> group, click </a:t>
            </a:r>
            <a:r>
              <a:rPr lang="en-US" sz="1200" b="1" baseline="0" dirty="0"/>
              <a:t>Select</a:t>
            </a:r>
            <a:r>
              <a:rPr lang="en-US" sz="1200" baseline="0" dirty="0"/>
              <a:t>, and then click </a:t>
            </a:r>
            <a:r>
              <a:rPr lang="en-US" sz="1200" b="1" baseline="0" dirty="0"/>
              <a:t>Selection Pane</a:t>
            </a:r>
            <a:r>
              <a:rPr lang="en-US" sz="1200" baseline="0" dirty="0"/>
              <a:t>.</a:t>
            </a:r>
          </a:p>
          <a:p>
            <a:pPr marL="228600" indent="-228600">
              <a:buFont typeface="+mj-lt"/>
              <a:buAutoNum type="arabicPeriod"/>
            </a:pPr>
            <a:r>
              <a:rPr lang="en-US" sz="1200" baseline="0" dirty="0"/>
              <a:t>In the </a:t>
            </a:r>
            <a:r>
              <a:rPr lang="en-US" sz="1200" b="1" baseline="0" dirty="0"/>
              <a:t>Selection and Visibility</a:t>
            </a:r>
            <a:r>
              <a:rPr lang="en-US" sz="1200" baseline="0" dirty="0"/>
              <a:t> pane, select the text box. On the </a:t>
            </a:r>
            <a:r>
              <a:rPr lang="en-US" sz="1200" b="1" baseline="0" dirty="0"/>
              <a:t>Animations</a:t>
            </a:r>
            <a:r>
              <a:rPr lang="en-US" sz="1200" baseline="0" dirty="0"/>
              <a:t> tab, in the </a:t>
            </a:r>
            <a:r>
              <a:rPr lang="en-US" sz="1200" b="1" baseline="0" dirty="0"/>
              <a:t>Advanced Animation </a:t>
            </a:r>
            <a:r>
              <a:rPr lang="en-US" sz="1200" baseline="0" dirty="0"/>
              <a:t>group, click </a:t>
            </a:r>
            <a:r>
              <a:rPr lang="en-US" sz="1200" b="1" baseline="0" dirty="0"/>
              <a:t>Add Animation</a:t>
            </a:r>
            <a:r>
              <a:rPr lang="en-US" sz="1200" baseline="0" dirty="0"/>
              <a:t>, and then under </a:t>
            </a:r>
            <a:r>
              <a:rPr lang="en-US" sz="1200" b="1" baseline="0" dirty="0"/>
              <a:t>Entrance</a:t>
            </a:r>
            <a:r>
              <a:rPr lang="en-US" sz="1200" baseline="0" dirty="0"/>
              <a:t> click </a:t>
            </a:r>
            <a:r>
              <a:rPr lang="en-US" sz="1200" b="1" baseline="0" dirty="0"/>
              <a:t>Fade</a:t>
            </a:r>
            <a:r>
              <a:rPr lang="en-US" sz="1200" baseline="0" dirty="0"/>
              <a:t>.</a:t>
            </a:r>
          </a:p>
          <a:p>
            <a:pPr marL="228600" indent="-228600">
              <a:buFont typeface="+mj-lt"/>
              <a:buAutoNum type="arabicPeriod"/>
            </a:pPr>
            <a:r>
              <a:rPr lang="en-US" sz="1200" baseline="0" dirty="0"/>
              <a:t>Also on the </a:t>
            </a:r>
            <a:r>
              <a:rPr lang="en-US" sz="1200" b="1" baseline="0" dirty="0"/>
              <a:t>Animations</a:t>
            </a:r>
            <a:r>
              <a:rPr lang="en-US" sz="1200" baseline="0" dirty="0"/>
              <a:t> tab, in the </a:t>
            </a:r>
            <a:r>
              <a:rPr lang="en-US" sz="1200" b="1" baseline="0" dirty="0"/>
              <a:t>Timing</a:t>
            </a:r>
            <a:r>
              <a:rPr lang="en-US" sz="1200" baseline="0" dirty="0"/>
              <a:t> group, do the following:</a:t>
            </a:r>
          </a:p>
          <a:p>
            <a:pPr marL="685800" lvl="1" indent="-228600">
              <a:buFont typeface="Arial" pitchFamily="34" charset="0"/>
              <a:buChar char="•"/>
            </a:pPr>
            <a:r>
              <a:rPr lang="en-US" sz="1200" baseline="0" dirty="0"/>
              <a:t>In the </a:t>
            </a:r>
            <a:r>
              <a:rPr lang="en-US" sz="1200" b="1" baseline="0" dirty="0"/>
              <a:t>Start</a:t>
            </a:r>
            <a:r>
              <a:rPr lang="en-US" sz="1200" baseline="0" dirty="0"/>
              <a:t> list, select </a:t>
            </a:r>
            <a:r>
              <a:rPr lang="en-US" sz="1200" b="1" baseline="0" dirty="0"/>
              <a:t>With Previous</a:t>
            </a:r>
            <a:r>
              <a:rPr lang="en-US" sz="1200" baseline="0" dirty="0"/>
              <a:t>.</a:t>
            </a:r>
          </a:p>
          <a:p>
            <a:pPr marL="685800" lvl="1" indent="-228600">
              <a:buFont typeface="Arial" pitchFamily="34" charset="0"/>
              <a:buChar char="•"/>
            </a:pPr>
            <a:r>
              <a:rPr lang="en-US" sz="1200" baseline="0" dirty="0"/>
              <a:t>In the </a:t>
            </a:r>
            <a:r>
              <a:rPr lang="en-US" sz="1200" b="1" baseline="0" dirty="0"/>
              <a:t>Duration</a:t>
            </a:r>
            <a:r>
              <a:rPr lang="en-US" sz="1200" baseline="0" dirty="0"/>
              <a:t> box, enter </a:t>
            </a:r>
            <a:r>
              <a:rPr lang="en-US" sz="1200" b="1" baseline="0" dirty="0"/>
              <a:t>0.50 seconds</a:t>
            </a:r>
            <a:r>
              <a:rPr lang="en-US" sz="1200" baseline="0" dirty="0"/>
              <a:t>.</a:t>
            </a:r>
          </a:p>
          <a:p>
            <a:pPr marL="685800" lvl="1" indent="-228600">
              <a:buFont typeface="Arial" pitchFamily="34" charset="0"/>
              <a:buChar char="•"/>
            </a:pPr>
            <a:r>
              <a:rPr lang="en-US" sz="1200" baseline="0" dirty="0"/>
              <a:t>In the </a:t>
            </a:r>
            <a:r>
              <a:rPr lang="en-US" sz="1200" b="1" baseline="0" dirty="0"/>
              <a:t>Delay</a:t>
            </a:r>
            <a:r>
              <a:rPr lang="en-US" sz="1200" baseline="0" dirty="0"/>
              <a:t> box, enter </a:t>
            </a:r>
            <a:r>
              <a:rPr lang="en-US" sz="1200" b="1" baseline="0" dirty="0"/>
              <a:t>1.30 seconds</a:t>
            </a:r>
            <a:r>
              <a:rPr lang="en-US" sz="1200" b="0" baseline="0" dirty="0"/>
              <a:t>.</a:t>
            </a:r>
            <a:endParaRPr lang="en-US" sz="1200" b="1" baseline="0" dirty="0"/>
          </a:p>
          <a:p>
            <a:pPr marL="228600" indent="-228600">
              <a:buFont typeface="+mj-lt"/>
              <a:buAutoNum type="arabicPeriod" startAt="3"/>
            </a:pPr>
            <a:r>
              <a:rPr lang="en-US" sz="1200" baseline="0" dirty="0"/>
              <a:t>In the </a:t>
            </a:r>
            <a:r>
              <a:rPr lang="en-US" sz="1200" b="1" baseline="0" dirty="0"/>
              <a:t>Selection and Visibility </a:t>
            </a:r>
            <a:r>
              <a:rPr lang="en-US" sz="1200" baseline="0" dirty="0"/>
              <a:t>pane, press and hold CTRL, and then select the first, second, third, and fourth pictures. On the </a:t>
            </a:r>
            <a:r>
              <a:rPr lang="en-US" sz="1200" b="1" baseline="0" dirty="0"/>
              <a:t>Animations</a:t>
            </a:r>
            <a:r>
              <a:rPr lang="en-US" sz="1200" baseline="0" dirty="0"/>
              <a:t> tab, in the </a:t>
            </a:r>
            <a:r>
              <a:rPr lang="en-US" sz="1200" b="1" baseline="0" dirty="0"/>
              <a:t>Advanced</a:t>
            </a:r>
            <a:r>
              <a:rPr lang="en-US" sz="1200" baseline="0" dirty="0"/>
              <a:t> </a:t>
            </a:r>
            <a:r>
              <a:rPr lang="en-US" sz="1200" b="1" baseline="0" dirty="0"/>
              <a:t>Animation</a:t>
            </a:r>
            <a:r>
              <a:rPr lang="en-US" sz="1200" baseline="0" dirty="0"/>
              <a:t> group, click </a:t>
            </a:r>
            <a:r>
              <a:rPr lang="en-US" sz="1200" b="1" baseline="0" dirty="0"/>
              <a:t>Add Animation</a:t>
            </a:r>
            <a:r>
              <a:rPr lang="en-US" sz="1200" baseline="0" dirty="0"/>
              <a:t>, and then under </a:t>
            </a:r>
            <a:r>
              <a:rPr lang="en-US" sz="1200" b="1" baseline="0" dirty="0"/>
              <a:t>Exit</a:t>
            </a:r>
            <a:r>
              <a:rPr lang="en-US" sz="1200" baseline="0" dirty="0"/>
              <a:t> click </a:t>
            </a:r>
            <a:r>
              <a:rPr lang="en-US" sz="1200" b="1" baseline="0" dirty="0"/>
              <a:t>Fade</a:t>
            </a:r>
            <a:r>
              <a:rPr lang="en-US" sz="1200" baseline="0" dirty="0"/>
              <a:t>.</a:t>
            </a:r>
          </a:p>
          <a:p>
            <a:pPr marL="228600" indent="-228600">
              <a:buFont typeface="+mj-lt"/>
              <a:buAutoNum type="arabicPeriod" startAt="3"/>
            </a:pPr>
            <a:r>
              <a:rPr lang="en-US" sz="1200" b="0" baseline="0" dirty="0"/>
              <a:t>Also on the </a:t>
            </a:r>
            <a:r>
              <a:rPr lang="en-US" sz="1200" b="1" baseline="0" dirty="0"/>
              <a:t>Animations</a:t>
            </a:r>
            <a:r>
              <a:rPr lang="en-US" sz="1200" b="0" baseline="0" dirty="0"/>
              <a:t> tab, in the </a:t>
            </a:r>
            <a:r>
              <a:rPr lang="en-US" sz="1200" b="1" baseline="0" dirty="0"/>
              <a:t>Timing</a:t>
            </a:r>
            <a:r>
              <a:rPr lang="en-US" sz="1200" b="0" baseline="0" dirty="0"/>
              <a:t> group, do the following:</a:t>
            </a:r>
          </a:p>
          <a:p>
            <a:pPr marL="685800" lvl="1" indent="-228600">
              <a:buFont typeface="Arial" pitchFamily="34" charset="0"/>
              <a:buChar char="•"/>
            </a:pPr>
            <a:r>
              <a:rPr lang="en-US" sz="1200" b="0" baseline="0" dirty="0"/>
              <a:t>In the </a:t>
            </a:r>
            <a:r>
              <a:rPr lang="en-US" sz="1200" b="1" baseline="0" dirty="0"/>
              <a:t>Start</a:t>
            </a:r>
            <a:r>
              <a:rPr lang="en-US" sz="1200" b="0" baseline="0" dirty="0"/>
              <a:t> list, select </a:t>
            </a:r>
            <a:r>
              <a:rPr lang="en-US" sz="1200" b="1" baseline="0" dirty="0"/>
              <a:t>With Previous</a:t>
            </a:r>
            <a:r>
              <a:rPr lang="en-US" sz="1200" b="0" baseline="0" dirty="0"/>
              <a:t>.</a:t>
            </a:r>
          </a:p>
          <a:p>
            <a:pPr marL="685800" lvl="1" indent="-228600">
              <a:buFont typeface="Arial" pitchFamily="34" charset="0"/>
              <a:buChar char="•"/>
            </a:pPr>
            <a:r>
              <a:rPr lang="en-US" sz="1200" b="0" baseline="0" dirty="0"/>
              <a:t>In the </a:t>
            </a:r>
            <a:r>
              <a:rPr lang="en-US" sz="1200" b="1" baseline="0" dirty="0"/>
              <a:t>Duration</a:t>
            </a:r>
            <a:r>
              <a:rPr lang="en-US" sz="1200" b="0" baseline="0" dirty="0"/>
              <a:t> list, select </a:t>
            </a:r>
            <a:r>
              <a:rPr lang="en-US" sz="1200" b="1" baseline="0" dirty="0"/>
              <a:t>1.00 second</a:t>
            </a:r>
            <a:r>
              <a:rPr lang="en-US" sz="1200" b="0" baseline="0" dirty="0"/>
              <a:t>.</a:t>
            </a:r>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12</a:t>
            </a:r>
            <a:r>
              <a:rPr lang="en-US" sz="1200" b="0" baseline="30000" dirty="0"/>
              <a:t>th</a:t>
            </a:r>
            <a:r>
              <a:rPr lang="en-US" sz="1200" b="0" baseline="0" dirty="0"/>
              <a:t> animation effect (first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1.40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13</a:t>
            </a:r>
            <a:r>
              <a:rPr lang="en-US" sz="1200" b="0" baseline="30000" dirty="0"/>
              <a:t>th</a:t>
            </a:r>
            <a:r>
              <a:rPr lang="en-US" sz="1200" b="0" baseline="0" dirty="0"/>
              <a:t> animation effect (second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1.60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14</a:t>
            </a:r>
            <a:r>
              <a:rPr lang="en-US" sz="1200" b="0" baseline="30000" dirty="0"/>
              <a:t>th</a:t>
            </a:r>
            <a:r>
              <a:rPr lang="en-US" sz="1200" b="0" baseline="0" dirty="0"/>
              <a:t> animation effect (third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1.80 seconds</a:t>
            </a:r>
            <a:r>
              <a:rPr lang="en-US" sz="1200" b="0" baseline="0" dirty="0"/>
              <a:t>.</a:t>
            </a:r>
            <a:endParaRPr lang="en-US" sz="1200" baseline="0" dirty="0"/>
          </a:p>
          <a:p>
            <a:pPr marL="228600" marR="0" indent="-228600" algn="l" defTabSz="914400" rtl="0" eaLnBrk="1" fontAlgn="auto" latinLnBrk="0" hangingPunct="1">
              <a:lnSpc>
                <a:spcPct val="90000"/>
              </a:lnSpc>
              <a:spcBef>
                <a:spcPts val="0"/>
              </a:spcBef>
              <a:spcAft>
                <a:spcPts val="600"/>
              </a:spcAft>
              <a:buClrTx/>
              <a:buSzTx/>
              <a:buFont typeface="+mj-lt"/>
              <a:buAutoNum type="arabicPeriod" startAt="4"/>
              <a:tabLst/>
              <a:defRPr/>
            </a:pPr>
            <a:r>
              <a:rPr lang="en-US" sz="1200" b="0" baseline="0" dirty="0"/>
              <a:t>In the </a:t>
            </a:r>
            <a:r>
              <a:rPr lang="en-US" sz="1200" b="1" baseline="0" dirty="0"/>
              <a:t>Animation Pane</a:t>
            </a:r>
            <a:r>
              <a:rPr lang="en-US" sz="1200" b="0" baseline="0" dirty="0"/>
              <a:t>, select the 15</a:t>
            </a:r>
            <a:r>
              <a:rPr lang="en-US" sz="1200" b="0" baseline="30000" dirty="0"/>
              <a:t>th</a:t>
            </a:r>
            <a:r>
              <a:rPr lang="en-US" sz="1200" b="0" baseline="0" dirty="0"/>
              <a:t> animation effect (fourth fade effect). On the </a:t>
            </a:r>
            <a:r>
              <a:rPr lang="en-US" sz="1200" b="1" baseline="0" dirty="0"/>
              <a:t>Animations</a:t>
            </a:r>
            <a:r>
              <a:rPr lang="en-US" sz="1200" b="0" baseline="0" dirty="0"/>
              <a:t> tab, in the </a:t>
            </a:r>
            <a:r>
              <a:rPr lang="en-US" sz="1200" b="1" baseline="0" dirty="0"/>
              <a:t>Timing</a:t>
            </a:r>
            <a:r>
              <a:rPr lang="en-US" sz="1200" b="0" baseline="0" dirty="0"/>
              <a:t> group, in the </a:t>
            </a:r>
            <a:r>
              <a:rPr lang="en-US" sz="1200" b="1" baseline="0" dirty="0"/>
              <a:t>Delay</a:t>
            </a:r>
            <a:r>
              <a:rPr lang="en-US" sz="1200" b="0" baseline="0" dirty="0"/>
              <a:t> box enter </a:t>
            </a:r>
            <a:r>
              <a:rPr lang="en-US" sz="1200" b="1" baseline="0" dirty="0"/>
              <a:t>2.00 seconds</a:t>
            </a:r>
            <a:r>
              <a:rPr lang="en-US" sz="1200" b="0" baseline="0" dirty="0"/>
              <a:t>.</a:t>
            </a:r>
            <a:endParaRPr lang="en-US" sz="1200" baseline="0" dirty="0"/>
          </a:p>
          <a:p>
            <a:pPr marL="342900" indent="-342900">
              <a:buFont typeface="+mj-lt"/>
              <a:buNone/>
            </a:pPr>
            <a:endParaRPr lang="en-US" sz="1200" baseline="0" dirty="0"/>
          </a:p>
          <a:p>
            <a:pPr marL="0" marR="0" indent="0" algn="l" defTabSz="914400" rtl="0" eaLnBrk="1" fontAlgn="auto" latinLnBrk="0" hangingPunct="1">
              <a:lnSpc>
                <a:spcPct val="90000"/>
              </a:lnSpc>
              <a:spcBef>
                <a:spcPts val="0"/>
              </a:spcBef>
              <a:spcAft>
                <a:spcPts val="600"/>
              </a:spcAft>
              <a:buClrTx/>
              <a:buSzTx/>
              <a:buFontTx/>
              <a:buNone/>
              <a:tabLst/>
              <a:defRPr/>
            </a:pPr>
            <a:endParaRPr lang="en-US" sz="1200" baseline="0" dirty="0"/>
          </a:p>
          <a:p>
            <a:r>
              <a:rPr lang="en-US" sz="1200" baseline="0" dirty="0"/>
              <a:t>To reproduce the background effects on this slide, do the following:</a:t>
            </a:r>
          </a:p>
          <a:p>
            <a:pPr marL="228600" lvl="0" indent="-228600">
              <a:buFont typeface="+mj-lt"/>
              <a:buAutoNum type="arabicPeriod"/>
            </a:pPr>
            <a:r>
              <a:rPr lang="en-US" sz="1200" kern="1200" dirty="0">
                <a:solidFill>
                  <a:schemeClr val="tx1"/>
                </a:solidFill>
                <a:latin typeface="+mn-lt"/>
                <a:ea typeface="+mn-ea"/>
                <a:cs typeface="+mn-cs"/>
              </a:rPr>
              <a:t>Right-click the slide background area, and then click </a:t>
            </a:r>
            <a:r>
              <a:rPr lang="en-US" sz="1200" b="1" kern="1200" dirty="0">
                <a:solidFill>
                  <a:schemeClr val="tx1"/>
                </a:solidFill>
                <a:latin typeface="+mn-lt"/>
                <a:ea typeface="+mn-ea"/>
                <a:cs typeface="+mn-cs"/>
              </a:rPr>
              <a:t>Format Background</a:t>
            </a:r>
            <a:r>
              <a:rPr lang="en-US" sz="1200" kern="1200" dirty="0">
                <a:solidFill>
                  <a:schemeClr val="tx1"/>
                </a:solidFill>
                <a:latin typeface="+mn-lt"/>
                <a:ea typeface="+mn-ea"/>
                <a:cs typeface="+mn-cs"/>
              </a:rPr>
              <a:t>. In the </a:t>
            </a:r>
            <a:r>
              <a:rPr lang="en-US" sz="1200" b="1" kern="1200" dirty="0">
                <a:solidFill>
                  <a:schemeClr val="tx1"/>
                </a:solidFill>
                <a:latin typeface="+mn-lt"/>
                <a:ea typeface="+mn-ea"/>
                <a:cs typeface="+mn-cs"/>
              </a:rPr>
              <a:t>Format Background </a:t>
            </a:r>
            <a:r>
              <a:rPr lang="en-US" sz="1200" kern="1200" dirty="0">
                <a:solidFill>
                  <a:schemeClr val="tx1"/>
                </a:solidFill>
                <a:latin typeface="+mn-lt"/>
                <a:ea typeface="+mn-ea"/>
                <a:cs typeface="+mn-cs"/>
              </a:rPr>
              <a:t>dialog box, click </a:t>
            </a:r>
            <a:r>
              <a:rPr lang="en-US" sz="1200" b="1" kern="1200" dirty="0">
                <a:solidFill>
                  <a:schemeClr val="tx1"/>
                </a:solidFill>
                <a:latin typeface="+mn-lt"/>
                <a:ea typeface="+mn-ea"/>
                <a:cs typeface="+mn-cs"/>
              </a:rPr>
              <a:t>Fill</a:t>
            </a:r>
            <a:r>
              <a:rPr lang="en-US" sz="1200" kern="1200" dirty="0">
                <a:solidFill>
                  <a:schemeClr val="tx1"/>
                </a:solidFill>
                <a:latin typeface="+mn-lt"/>
                <a:ea typeface="+mn-ea"/>
                <a:cs typeface="+mn-cs"/>
              </a:rPr>
              <a:t> in the left pane, select </a:t>
            </a:r>
            <a:r>
              <a:rPr lang="en-US" sz="1200" b="1" kern="1200" dirty="0">
                <a:solidFill>
                  <a:schemeClr val="tx1"/>
                </a:solidFill>
                <a:latin typeface="+mn-lt"/>
                <a:ea typeface="+mn-ea"/>
                <a:cs typeface="+mn-cs"/>
              </a:rPr>
              <a:t>Gradient fill</a:t>
            </a:r>
            <a:r>
              <a:rPr lang="en-US" sz="1200" kern="1200" dirty="0">
                <a:solidFill>
                  <a:schemeClr val="tx1"/>
                </a:solidFill>
                <a:latin typeface="+mn-lt"/>
                <a:ea typeface="+mn-ea"/>
                <a:cs typeface="+mn-cs"/>
              </a:rPr>
              <a:t> in the right pane, and then do the following:</a:t>
            </a:r>
          </a:p>
          <a:p>
            <a:pPr marL="685800" lvl="1"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Type</a:t>
            </a:r>
            <a:r>
              <a:rPr lang="en-US" sz="1200" kern="1200" dirty="0">
                <a:solidFill>
                  <a:schemeClr val="tx1"/>
                </a:solidFill>
                <a:latin typeface="+mn-lt"/>
                <a:ea typeface="+mn-ea"/>
                <a:cs typeface="+mn-cs"/>
              </a:rPr>
              <a:t> list, select </a:t>
            </a:r>
            <a:r>
              <a:rPr lang="en-US" sz="1200" b="1" kern="1200" dirty="0">
                <a:solidFill>
                  <a:schemeClr val="tx1"/>
                </a:solidFill>
                <a:latin typeface="+mn-lt"/>
                <a:ea typeface="+mn-ea"/>
                <a:cs typeface="+mn-cs"/>
              </a:rPr>
              <a:t>Radial</a:t>
            </a:r>
            <a:r>
              <a:rPr lang="en-US" sz="1200" kern="1200" dirty="0">
                <a:solidFill>
                  <a:schemeClr val="tx1"/>
                </a:solidFill>
                <a:latin typeface="+mn-lt"/>
                <a:ea typeface="+mn-ea"/>
                <a:cs typeface="+mn-cs"/>
              </a:rPr>
              <a:t>.</a:t>
            </a:r>
          </a:p>
          <a:p>
            <a:pPr marL="685800" lvl="1"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Direction</a:t>
            </a:r>
            <a:r>
              <a:rPr lang="en-US" sz="1200" kern="1200" dirty="0">
                <a:solidFill>
                  <a:schemeClr val="tx1"/>
                </a:solidFill>
                <a:latin typeface="+mn-lt"/>
                <a:ea typeface="+mn-ea"/>
                <a:cs typeface="+mn-cs"/>
              </a:rPr>
              <a:t>, and then click </a:t>
            </a:r>
            <a:r>
              <a:rPr lang="en-US" sz="1200" b="1" kern="1200" dirty="0">
                <a:solidFill>
                  <a:schemeClr val="tx1"/>
                </a:solidFill>
                <a:latin typeface="+mn-lt"/>
                <a:ea typeface="+mn-ea"/>
                <a:cs typeface="+mn-cs"/>
              </a:rPr>
              <a:t>From Center </a:t>
            </a:r>
            <a:r>
              <a:rPr lang="en-US" sz="1200" b="0" kern="1200" dirty="0">
                <a:solidFill>
                  <a:schemeClr val="tx1"/>
                </a:solidFill>
                <a:latin typeface="+mn-lt"/>
                <a:ea typeface="+mn-ea"/>
                <a:cs typeface="+mn-cs"/>
              </a:rPr>
              <a:t>(third option from the</a:t>
            </a:r>
            <a:r>
              <a:rPr lang="en-US" sz="1200" b="0" kern="1200" baseline="0" dirty="0">
                <a:solidFill>
                  <a:schemeClr val="tx1"/>
                </a:solidFill>
                <a:latin typeface="+mn-lt"/>
                <a:ea typeface="+mn-ea"/>
                <a:cs typeface="+mn-cs"/>
              </a:rPr>
              <a:t> left).</a:t>
            </a:r>
            <a:endParaRPr lang="en-US" sz="1200" b="1" kern="1200" dirty="0">
              <a:solidFill>
                <a:schemeClr val="tx1"/>
              </a:solidFill>
              <a:latin typeface="+mn-lt"/>
              <a:ea typeface="+mn-ea"/>
              <a:cs typeface="+mn-cs"/>
            </a:endParaRPr>
          </a:p>
          <a:p>
            <a:pPr marL="685800" lvl="1" indent="-228600">
              <a:buFont typeface="Arial" pitchFamily="34" charset="0"/>
              <a:buChar char="•"/>
            </a:pPr>
            <a:r>
              <a:rPr lang="en-US" sz="1200" kern="1200" dirty="0">
                <a:solidFill>
                  <a:schemeClr val="tx1"/>
                </a:solidFill>
                <a:latin typeface="+mn-lt"/>
                <a:ea typeface="+mn-ea"/>
                <a:cs typeface="+mn-cs"/>
              </a:rPr>
              <a:t>Under </a:t>
            </a:r>
            <a:r>
              <a:rPr lang="en-US" sz="1200" b="1" kern="1200" dirty="0">
                <a:solidFill>
                  <a:schemeClr val="tx1"/>
                </a:solidFill>
                <a:latin typeface="+mn-lt"/>
                <a:ea typeface="+mn-ea"/>
                <a:cs typeface="+mn-cs"/>
              </a:rPr>
              <a:t>Gradient stops</a:t>
            </a:r>
            <a:r>
              <a:rPr lang="en-US" sz="1200" kern="1200" dirty="0">
                <a:solidFill>
                  <a:schemeClr val="tx1"/>
                </a:solidFill>
                <a:latin typeface="+mn-lt"/>
                <a:ea typeface="+mn-ea"/>
                <a:cs typeface="+mn-cs"/>
              </a:rPr>
              <a:t>, click </a:t>
            </a:r>
            <a:r>
              <a:rPr lang="en-US" sz="1200" b="1" kern="1200" dirty="0">
                <a:solidFill>
                  <a:schemeClr val="tx1"/>
                </a:solidFill>
                <a:latin typeface="+mn-lt"/>
                <a:ea typeface="+mn-ea"/>
                <a:cs typeface="+mn-cs"/>
              </a:rPr>
              <a:t>Add gradient stops</a:t>
            </a:r>
            <a:r>
              <a:rPr lang="en-US" sz="1200" b="0" kern="1200" dirty="0">
                <a:solidFill>
                  <a:schemeClr val="tx1"/>
                </a:solidFill>
                <a:latin typeface="+mn-lt"/>
                <a:ea typeface="+mn-ea"/>
                <a:cs typeface="+mn-cs"/>
              </a:rPr>
              <a:t> or </a:t>
            </a:r>
            <a:r>
              <a:rPr lang="en-US" sz="1200" b="1" kern="1200" dirty="0">
                <a:solidFill>
                  <a:schemeClr val="tx1"/>
                </a:solidFill>
                <a:latin typeface="+mn-lt"/>
                <a:ea typeface="+mn-ea"/>
                <a:cs typeface="+mn-cs"/>
              </a:rPr>
              <a:t>Remove gradient stops</a:t>
            </a:r>
            <a:r>
              <a:rPr lang="en-US" sz="1200" kern="1200" dirty="0">
                <a:solidFill>
                  <a:schemeClr val="tx1"/>
                </a:solidFill>
                <a:latin typeface="+mn-lt"/>
                <a:ea typeface="+mn-ea"/>
                <a:cs typeface="+mn-cs"/>
              </a:rPr>
              <a:t> until three stops appear in the drop-down list.</a:t>
            </a:r>
          </a:p>
          <a:p>
            <a:pPr marL="228600" lvl="0" indent="-228600">
              <a:buFont typeface="+mj-lt"/>
              <a:buAutoNum type="arabicPeriod"/>
            </a:pPr>
            <a:r>
              <a:rPr lang="en-US" sz="1200" kern="1200" dirty="0">
                <a:solidFill>
                  <a:schemeClr val="tx1"/>
                </a:solidFill>
                <a:latin typeface="+mn-lt"/>
                <a:ea typeface="+mn-ea"/>
                <a:cs typeface="+mn-cs"/>
              </a:rPr>
              <a:t>Also under </a:t>
            </a:r>
            <a:r>
              <a:rPr lang="en-US" sz="1200" b="1" kern="1200" dirty="0">
                <a:solidFill>
                  <a:schemeClr val="tx1"/>
                </a:solidFill>
                <a:latin typeface="+mn-lt"/>
                <a:ea typeface="+mn-ea"/>
                <a:cs typeface="+mn-cs"/>
              </a:rPr>
              <a:t>Gradient stops</a:t>
            </a:r>
            <a:r>
              <a:rPr lang="en-US" sz="1200" kern="1200" dirty="0">
                <a:solidFill>
                  <a:schemeClr val="tx1"/>
                </a:solidFill>
                <a:latin typeface="+mn-lt"/>
                <a:ea typeface="+mn-ea"/>
                <a:cs typeface="+mn-cs"/>
              </a:rPr>
              <a:t>, customize the gradient stops as follows:</a:t>
            </a:r>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first stop in the slider</a:t>
            </a:r>
            <a:r>
              <a:rPr lang="en-US" sz="1200" kern="1200" dirty="0">
                <a:solidFill>
                  <a:schemeClr val="tx1"/>
                </a:solidFill>
                <a:latin typeface="+mn-lt"/>
                <a:ea typeface="+mn-ea"/>
                <a:cs typeface="+mn-cs"/>
              </a:rPr>
              <a:t>, and then do the following:</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0%</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5%</a:t>
            </a:r>
            <a:r>
              <a:rPr lang="en-US" sz="1200" b="1" kern="1200" baseline="0" dirty="0">
                <a:solidFill>
                  <a:schemeClr val="tx1"/>
                </a:solidFill>
                <a:latin typeface="+mn-lt"/>
                <a:ea typeface="+mn-ea"/>
                <a:cs typeface="+mn-cs"/>
              </a:rPr>
              <a:t> </a:t>
            </a:r>
            <a:r>
              <a:rPr lang="en-US" sz="1200" b="0" kern="1200" baseline="0" dirty="0">
                <a:solidFill>
                  <a:schemeClr val="tx1"/>
                </a:solidFill>
                <a:latin typeface="+mn-lt"/>
                <a:ea typeface="+mn-ea"/>
                <a:cs typeface="+mn-cs"/>
              </a:rPr>
              <a:t>(second row, first option from the left). </a:t>
            </a:r>
            <a:endParaRPr lang="en-US" sz="1200" b="1" kern="1200" baseline="0" dirty="0">
              <a:solidFill>
                <a:schemeClr val="tx1"/>
              </a:solidFill>
              <a:latin typeface="+mn-lt"/>
              <a:ea typeface="+mn-ea"/>
              <a:cs typeface="+mn-cs"/>
            </a:endParaRPr>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next stop in the slider</a:t>
            </a:r>
            <a:r>
              <a:rPr lang="en-US" sz="1200" kern="1200" dirty="0">
                <a:solidFill>
                  <a:schemeClr val="tx1"/>
                </a:solidFill>
                <a:latin typeface="+mn-lt"/>
                <a:ea typeface="+mn-ea"/>
                <a:cs typeface="+mn-cs"/>
              </a:rPr>
              <a:t>, and then do the following: </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34%</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15% </a:t>
            </a:r>
            <a:r>
              <a:rPr lang="en-US" sz="1200" b="0" kern="1200" baseline="0" dirty="0">
                <a:solidFill>
                  <a:schemeClr val="tx1"/>
                </a:solidFill>
                <a:latin typeface="+mn-lt"/>
                <a:ea typeface="+mn-ea"/>
                <a:cs typeface="+mn-cs"/>
              </a:rPr>
              <a:t>(third row, first option from the left). </a:t>
            </a:r>
            <a:endParaRPr lang="en-US" sz="1200" dirty="0"/>
          </a:p>
          <a:p>
            <a:pPr marL="685800" lvl="1" indent="-228600">
              <a:buFont typeface="Arial" pitchFamily="34" charset="0"/>
              <a:buChar char="•"/>
            </a:pPr>
            <a:r>
              <a:rPr lang="en-US" sz="1200" kern="1200" dirty="0">
                <a:solidFill>
                  <a:schemeClr val="tx1"/>
                </a:solidFill>
                <a:latin typeface="+mn-lt"/>
                <a:ea typeface="+mn-ea"/>
                <a:cs typeface="+mn-cs"/>
              </a:rPr>
              <a:t>Select </a:t>
            </a:r>
            <a:r>
              <a:rPr lang="en-US" sz="1200" b="0" kern="1200" dirty="0">
                <a:solidFill>
                  <a:schemeClr val="tx1"/>
                </a:solidFill>
                <a:latin typeface="+mn-lt"/>
                <a:ea typeface="+mn-ea"/>
                <a:cs typeface="+mn-cs"/>
              </a:rPr>
              <a:t>the last stop in the slider</a:t>
            </a:r>
            <a:r>
              <a:rPr lang="en-US" sz="1200" kern="1200" dirty="0">
                <a:solidFill>
                  <a:schemeClr val="tx1"/>
                </a:solidFill>
                <a:latin typeface="+mn-lt"/>
                <a:ea typeface="+mn-ea"/>
                <a:cs typeface="+mn-cs"/>
              </a:rPr>
              <a:t>, and then do the following: </a:t>
            </a:r>
          </a:p>
          <a:p>
            <a:pPr marL="1143000" lvl="2" indent="-228600">
              <a:buFont typeface="Arial" pitchFamily="34" charset="0"/>
              <a:buChar char="•"/>
            </a:pPr>
            <a:r>
              <a:rPr lang="en-US" sz="1200" kern="1200" dirty="0">
                <a:solidFill>
                  <a:schemeClr val="tx1"/>
                </a:solidFill>
                <a:latin typeface="+mn-lt"/>
                <a:ea typeface="+mn-ea"/>
                <a:cs typeface="+mn-cs"/>
              </a:rPr>
              <a:t>In the </a:t>
            </a:r>
            <a:r>
              <a:rPr lang="en-US" sz="1200" b="1" kern="1200" dirty="0">
                <a:solidFill>
                  <a:schemeClr val="tx1"/>
                </a:solidFill>
                <a:latin typeface="+mn-lt"/>
                <a:ea typeface="+mn-ea"/>
                <a:cs typeface="+mn-cs"/>
              </a:rPr>
              <a:t>Position </a:t>
            </a:r>
            <a:r>
              <a:rPr lang="en-US" sz="1200" kern="1200" dirty="0">
                <a:solidFill>
                  <a:schemeClr val="tx1"/>
                </a:solidFill>
                <a:latin typeface="+mn-lt"/>
                <a:ea typeface="+mn-ea"/>
                <a:cs typeface="+mn-cs"/>
              </a:rPr>
              <a:t>box, enter </a:t>
            </a:r>
            <a:r>
              <a:rPr lang="en-US" sz="1200" b="1" kern="1200" dirty="0">
                <a:solidFill>
                  <a:schemeClr val="tx1"/>
                </a:solidFill>
                <a:latin typeface="+mn-lt"/>
                <a:ea typeface="+mn-ea"/>
                <a:cs typeface="+mn-cs"/>
              </a:rPr>
              <a:t>100%</a:t>
            </a:r>
            <a:r>
              <a:rPr lang="en-US" sz="1200" kern="1200" dirty="0">
                <a:solidFill>
                  <a:schemeClr val="tx1"/>
                </a:solidFill>
                <a:latin typeface="+mn-lt"/>
                <a:ea typeface="+mn-ea"/>
                <a:cs typeface="+mn-cs"/>
              </a:rPr>
              <a:t>.</a:t>
            </a:r>
          </a:p>
          <a:p>
            <a:pPr marL="1143000" lvl="2" indent="-228600">
              <a:buFont typeface="Arial" pitchFamily="34" charset="0"/>
              <a:buChar char="•"/>
            </a:pPr>
            <a:r>
              <a:rPr lang="en-US" sz="1200" kern="1200" dirty="0">
                <a:solidFill>
                  <a:schemeClr val="tx1"/>
                </a:solidFill>
                <a:latin typeface="+mn-lt"/>
                <a:ea typeface="+mn-ea"/>
                <a:cs typeface="+mn-cs"/>
              </a:rPr>
              <a:t>Click the button next to </a:t>
            </a:r>
            <a:r>
              <a:rPr lang="en-US" sz="1200" b="1" kern="1200" dirty="0">
                <a:solidFill>
                  <a:schemeClr val="tx1"/>
                </a:solidFill>
                <a:latin typeface="+mn-lt"/>
                <a:ea typeface="+mn-ea"/>
                <a:cs typeface="+mn-cs"/>
              </a:rPr>
              <a:t>Color</a:t>
            </a:r>
            <a:r>
              <a:rPr lang="en-US" sz="1200" kern="1200" dirty="0">
                <a:solidFill>
                  <a:schemeClr val="tx1"/>
                </a:solidFill>
                <a:latin typeface="+mn-lt"/>
                <a:ea typeface="+mn-ea"/>
                <a:cs typeface="+mn-cs"/>
              </a:rPr>
              <a:t>, and then under </a:t>
            </a:r>
            <a:r>
              <a:rPr lang="en-US" sz="1200" b="1" kern="1200" dirty="0">
                <a:solidFill>
                  <a:schemeClr val="tx1"/>
                </a:solidFill>
                <a:latin typeface="+mn-lt"/>
                <a:ea typeface="+mn-ea"/>
                <a:cs typeface="+mn-cs"/>
              </a:rPr>
              <a:t>Theme Colors </a:t>
            </a:r>
            <a:r>
              <a:rPr lang="en-US" sz="1200" kern="1200" dirty="0">
                <a:solidFill>
                  <a:schemeClr val="tx1"/>
                </a:solidFill>
                <a:latin typeface="+mn-lt"/>
                <a:ea typeface="+mn-ea"/>
                <a:cs typeface="+mn-cs"/>
              </a:rPr>
              <a:t>click </a:t>
            </a:r>
            <a:r>
              <a:rPr lang="en-US" sz="1200" b="1" kern="1200" dirty="0">
                <a:solidFill>
                  <a:schemeClr val="tx1"/>
                </a:solidFill>
                <a:latin typeface="+mn-lt"/>
                <a:ea typeface="+mn-ea"/>
                <a:cs typeface="+mn-cs"/>
              </a:rPr>
              <a:t>White, Background 1, Darker 50%</a:t>
            </a:r>
            <a:r>
              <a:rPr lang="en-US" sz="1200" b="0" kern="1200" baseline="0" dirty="0">
                <a:solidFill>
                  <a:schemeClr val="tx1"/>
                </a:solidFill>
                <a:latin typeface="+mn-lt"/>
                <a:ea typeface="+mn-ea"/>
                <a:cs typeface="+mn-cs"/>
              </a:rPr>
              <a:t> (sixth row, first option from the left). </a:t>
            </a:r>
            <a:endParaRPr lang="en-US" sz="1200" dirty="0"/>
          </a:p>
          <a:p>
            <a:pPr marL="0" marR="0" indent="0" algn="l" defTabSz="914400" rtl="0" eaLnBrk="1" fontAlgn="auto" latinLnBrk="0" hangingPunct="1">
              <a:lnSpc>
                <a:spcPct val="90000"/>
              </a:lnSpc>
              <a:spcBef>
                <a:spcPts val="0"/>
              </a:spcBef>
              <a:spcAft>
                <a:spcPts val="600"/>
              </a:spcAft>
              <a:buClrTx/>
              <a:buSzTx/>
              <a:buFontTx/>
              <a:buNone/>
              <a:tabLst/>
              <a:defRPr/>
            </a:pPr>
            <a:endParaRPr lang="en-US" sz="1400" baseline="0" dirty="0"/>
          </a:p>
          <a:p>
            <a:endParaRPr lang="en-US" sz="1400" baseline="0" dirty="0"/>
          </a:p>
        </p:txBody>
      </p:sp>
      <p:sp>
        <p:nvSpPr>
          <p:cNvPr id="6" name="Slide Image Placeholder 5"/>
          <p:cNvSpPr>
            <a:spLocks noGrp="1" noRot="1" noChangeAspect="1"/>
          </p:cNvSpPr>
          <p:nvPr>
            <p:ph type="sldImg"/>
          </p:nvPr>
        </p:nvSpPr>
        <p:spPr>
          <a:xfrm>
            <a:off x="533400" y="460375"/>
            <a:ext cx="3144838" cy="2359025"/>
          </a:xfrm>
        </p:spPr>
      </p:sp>
    </p:spTree>
    <p:extLst>
      <p:ext uri="{BB962C8B-B14F-4D97-AF65-F5344CB8AC3E}">
        <p14:creationId xmlns:p14="http://schemas.microsoft.com/office/powerpoint/2010/main" val="3059368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1098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68160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3581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67014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76313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38247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93798482"/>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58272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437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77008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35422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FA4C7614-15A9-43A8-9E98-106A33ED6C41}" type="datetimeFigureOut">
              <a:rPr lang="en-US" smtClean="0">
                <a:solidFill>
                  <a:prstClr val="black">
                    <a:tint val="75000"/>
                  </a:prstClr>
                </a:solidFill>
              </a:rPr>
              <a:pPr/>
              <a:t>9/16/2020</a:t>
            </a:fld>
            <a:endParaRPr lang="en-US">
              <a:solidFill>
                <a:prstClr val="black">
                  <a:tint val="75000"/>
                </a:prstClr>
              </a:solidFill>
            </a:endParaRPr>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6016979"/>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ransition>
    <p:fade/>
  </p:transition>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digital.nhs.uk/data-and-information/publications/statistical/child-death-reviews/2019/content"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javascript:pop_me_up2('http://www.nytimes.com/imagepages/2009/12/14/science/15abuse.html',%20'15abuse',%20'width=450,height=600,scrollbars=yes,toolbars=no,resizable=yes')"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www.nytimes.com/2009/12/15/health/15abus.html?_r=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nytimes.com/2009/12/15/health/15abus.html?_r=0"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2" Type="http://schemas.openxmlformats.org/officeDocument/2006/relationships/hyperlink" Target="http://www.wavetrust.org/our-work/publications/articles/tale-10-children-2005"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wavetrust.org/our-work/publications/articles/tale-10-children-2005"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5.jpeg"/><Relationship Id="rId4" Type="http://schemas.openxmlformats.org/officeDocument/2006/relationships/image" Target="../media/image4.jpeg"/></Relationships>
</file>

<file path=ppt/slides/_rels/slide15.xml.rels><?xml version="1.0" encoding="UTF-8" standalone="yes"?>
<Relationships xmlns="http://schemas.openxmlformats.org/package/2006/relationships"><Relationship Id="rId2" Type="http://schemas.openxmlformats.org/officeDocument/2006/relationships/hyperlink" Target="http://www.bbc.co.uk/news/uk-11626806"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assets.publishing.service.gov.uk/government/uploads/system/uploads/attachment_data/file/182527/first_serious_case_review_overview_report_relating_to_peter_connelly_dated_november_2008.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bbc.co.uk/iplayer/episode/b04n6sm0/baby-p-the-untold-story"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Tragedies</a:t>
            </a:r>
          </a:p>
        </p:txBody>
      </p:sp>
      <p:sp>
        <p:nvSpPr>
          <p:cNvPr id="3" name="Subtitle 2"/>
          <p:cNvSpPr>
            <a:spLocks noGrp="1"/>
          </p:cNvSpPr>
          <p:nvPr>
            <p:ph type="subTitle" idx="1"/>
          </p:nvPr>
        </p:nvSpPr>
        <p:spPr/>
        <p:txBody>
          <a:bodyPr/>
          <a:lstStyle/>
          <a:p>
            <a:endParaRPr lang="en-GB"/>
          </a:p>
        </p:txBody>
      </p:sp>
      <p:pic>
        <p:nvPicPr>
          <p:cNvPr id="7" name="Picture 6">
            <a:hlinkClick r:id="rId2"/>
            <a:extLst>
              <a:ext uri="{FF2B5EF4-FFF2-40B4-BE49-F238E27FC236}">
                <a16:creationId xmlns:a16="http://schemas.microsoft.com/office/drawing/2014/main" id="{50DD812E-4BD2-4344-9544-505FAAE58810}"/>
              </a:ext>
            </a:extLst>
          </p:cNvPr>
          <p:cNvPicPr>
            <a:picLocks noChangeAspect="1"/>
          </p:cNvPicPr>
          <p:nvPr/>
        </p:nvPicPr>
        <p:blipFill>
          <a:blip r:embed="rId3"/>
          <a:stretch>
            <a:fillRect/>
          </a:stretch>
        </p:blipFill>
        <p:spPr>
          <a:xfrm rot="156721">
            <a:off x="4968551" y="648010"/>
            <a:ext cx="3450075" cy="4841137"/>
          </a:xfrm>
          <a:prstGeom prst="rect">
            <a:avLst/>
          </a:prstGeom>
          <a:ln w="25400">
            <a:solidFill>
              <a:schemeClr val="accent1"/>
            </a:solidFill>
          </a:ln>
        </p:spPr>
      </p:pic>
    </p:spTree>
    <p:extLst>
      <p:ext uri="{BB962C8B-B14F-4D97-AF65-F5344CB8AC3E}">
        <p14:creationId xmlns:p14="http://schemas.microsoft.com/office/powerpoint/2010/main" val="3554941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normAutofit fontScale="92500"/>
          </a:bodyPr>
          <a:lstStyle/>
          <a:p>
            <a:r>
              <a:rPr lang="en-GB" sz="2800" dirty="0"/>
              <a:t>Consider tragic case studies where children have been the victim of malicious adults</a:t>
            </a:r>
          </a:p>
          <a:p>
            <a:r>
              <a:rPr lang="en-GB" sz="2800" dirty="0"/>
              <a:t>Touch upon a historical perspective from a time when services were not as developed as they are now</a:t>
            </a:r>
          </a:p>
          <a:p>
            <a:r>
              <a:rPr lang="en-GB" sz="2800" dirty="0"/>
              <a:t>Not to dwell on the awful details on the cases, but to focus on the circumstances and role of professionals</a:t>
            </a:r>
          </a:p>
          <a:p>
            <a:r>
              <a:rPr lang="en-GB" sz="2800" dirty="0"/>
              <a:t>Look in some detail at a timeline and a summary of key findings from a major recent report</a:t>
            </a:r>
          </a:p>
          <a:p>
            <a:endParaRPr lang="en-GB" sz="2800" dirty="0"/>
          </a:p>
        </p:txBody>
      </p:sp>
      <p:pic>
        <p:nvPicPr>
          <p:cNvPr id="5" name="Picture 4">
            <a:extLst>
              <a:ext uri="{FF2B5EF4-FFF2-40B4-BE49-F238E27FC236}">
                <a16:creationId xmlns:a16="http://schemas.microsoft.com/office/drawing/2014/main" id="{B6238333-0862-495D-8501-F296851EC953}"/>
              </a:ext>
            </a:extLst>
          </p:cNvPr>
          <p:cNvPicPr>
            <a:picLocks noChangeAspect="1"/>
          </p:cNvPicPr>
          <p:nvPr/>
        </p:nvPicPr>
        <p:blipFill>
          <a:blip r:embed="rId2"/>
          <a:stretch>
            <a:fillRect/>
          </a:stretch>
        </p:blipFill>
        <p:spPr>
          <a:xfrm>
            <a:off x="5940153" y="179822"/>
            <a:ext cx="2487234" cy="1557539"/>
          </a:xfrm>
          <a:prstGeom prst="rect">
            <a:avLst/>
          </a:prstGeom>
        </p:spPr>
      </p:pic>
    </p:spTree>
    <p:extLst>
      <p:ext uri="{BB962C8B-B14F-4D97-AF65-F5344CB8AC3E}">
        <p14:creationId xmlns:p14="http://schemas.microsoft.com/office/powerpoint/2010/main" val="4148599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95000"/>
              </a:schemeClr>
            </a:gs>
            <a:gs pos="34000">
              <a:schemeClr val="bg1">
                <a:lumMod val="85000"/>
              </a:schemeClr>
            </a:gs>
            <a:gs pos="100000">
              <a:schemeClr val="bg1">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7" name="TextBox 6"/>
          <p:cNvSpPr txBox="1"/>
          <p:nvPr/>
        </p:nvSpPr>
        <p:spPr>
          <a:xfrm>
            <a:off x="6948264" y="4365104"/>
            <a:ext cx="1955209" cy="1661993"/>
          </a:xfrm>
          <a:prstGeom prst="rect">
            <a:avLst/>
          </a:prstGeom>
          <a:noFill/>
        </p:spPr>
        <p:txBody>
          <a:bodyPr wrap="square" rtlCol="0">
            <a:spAutoFit/>
          </a:bodyPr>
          <a:lstStyle/>
          <a:p>
            <a:pPr algn="r"/>
            <a:r>
              <a:rPr lang="en-US" sz="3400" i="1" dirty="0">
                <a:solidFill>
                  <a:srgbClr val="002060"/>
                </a:solidFill>
                <a:latin typeface="Georgia" pitchFamily="18" charset="0"/>
              </a:rPr>
              <a:t>Mary Ellen</a:t>
            </a:r>
          </a:p>
          <a:p>
            <a:pPr algn="r"/>
            <a:r>
              <a:rPr lang="en-US" sz="3400" i="1" dirty="0">
                <a:solidFill>
                  <a:srgbClr val="002060"/>
                </a:solidFill>
                <a:latin typeface="Georgia" pitchFamily="18" charset="0"/>
              </a:rPr>
              <a:t>1874 </a:t>
            </a:r>
          </a:p>
        </p:txBody>
      </p:sp>
      <p:pic>
        <p:nvPicPr>
          <p:cNvPr id="18" name="Picture 1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665" y="685801"/>
            <a:ext cx="1329819" cy="3547008"/>
          </a:xfrm>
          <a:prstGeom prst="rect">
            <a:avLst/>
          </a:prstGeom>
          <a:effectLst>
            <a:softEdge rad="63500"/>
          </a:effectLst>
        </p:spPr>
      </p:pic>
      <p:pic>
        <p:nvPicPr>
          <p:cNvPr id="17" name="Picture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4484" y="707845"/>
            <a:ext cx="1728192" cy="3524963"/>
          </a:xfrm>
          <a:prstGeom prst="rect">
            <a:avLst/>
          </a:prstGeom>
          <a:effectLst>
            <a:softEdge rad="63500"/>
          </a:effectLst>
        </p:spPr>
      </p:pic>
      <p:pic>
        <p:nvPicPr>
          <p:cNvPr id="16" name="Picture 1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98783" y="707844"/>
            <a:ext cx="1906905" cy="3524965"/>
          </a:xfrm>
          <a:prstGeom prst="rect">
            <a:avLst/>
          </a:prstGeom>
          <a:effectLst>
            <a:softEdge rad="63500"/>
          </a:effectLst>
        </p:spPr>
      </p:pic>
      <p:pic>
        <p:nvPicPr>
          <p:cNvPr id="15" name="Picture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26976" y="707844"/>
            <a:ext cx="2025879" cy="3524965"/>
          </a:xfrm>
          <a:prstGeom prst="rect">
            <a:avLst/>
          </a:prstGeom>
          <a:effectLst>
            <a:softEdge rad="63500"/>
          </a:effectLst>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13412" y="707844"/>
            <a:ext cx="2678974" cy="3524965"/>
          </a:xfrm>
          <a:prstGeom prst="rect">
            <a:avLst/>
          </a:prstGeom>
          <a:effectLst>
            <a:softEdge rad="63500"/>
          </a:effectLst>
        </p:spPr>
      </p:pic>
    </p:spTree>
    <p:extLst>
      <p:ext uri="{BB962C8B-B14F-4D97-AF65-F5344CB8AC3E}">
        <p14:creationId xmlns:p14="http://schemas.microsoft.com/office/powerpoint/2010/main" val="17565256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1000" fill="hold"/>
                                        <p:tgtEl>
                                          <p:spTgt spid="18"/>
                                        </p:tgtEl>
                                        <p:attrNameLst>
                                          <p:attrName>ppt_x</p:attrName>
                                        </p:attrNameLst>
                                      </p:cBhvr>
                                      <p:tavLst>
                                        <p:tav tm="0">
                                          <p:val>
                                            <p:strVal val="0-#ppt_w/2"/>
                                          </p:val>
                                        </p:tav>
                                        <p:tav tm="100000">
                                          <p:val>
                                            <p:strVal val="#ppt_x"/>
                                          </p:val>
                                        </p:tav>
                                      </p:tavLst>
                                    </p:anim>
                                    <p:anim calcmode="lin" valueType="num">
                                      <p:cBhvr additive="base">
                                        <p:cTn id="8" dur="1000" fill="hold"/>
                                        <p:tgtEl>
                                          <p:spTgt spid="18"/>
                                        </p:tgtEl>
                                        <p:attrNameLst>
                                          <p:attrName>ppt_y</p:attrName>
                                        </p:attrNameLst>
                                      </p:cBhvr>
                                      <p:tavLst>
                                        <p:tav tm="0">
                                          <p:val>
                                            <p:strVal val="#ppt_y"/>
                                          </p:val>
                                        </p:tav>
                                        <p:tav tm="100000">
                                          <p:val>
                                            <p:strVal val="#ppt_y"/>
                                          </p:val>
                                        </p:tav>
                                      </p:tavLst>
                                    </p:anim>
                                  </p:childTnLst>
                                </p:cTn>
                              </p:par>
                              <p:par>
                                <p:cTn id="9" presetID="55" presetClass="entr" presetSubtype="0" fill="hold"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p:cTn id="11" dur="1000" fill="hold"/>
                                        <p:tgtEl>
                                          <p:spTgt spid="18"/>
                                        </p:tgtEl>
                                        <p:attrNameLst>
                                          <p:attrName>ppt_w</p:attrName>
                                        </p:attrNameLst>
                                      </p:cBhvr>
                                      <p:tavLst>
                                        <p:tav tm="0">
                                          <p:val>
                                            <p:strVal val="#ppt_w*0.70"/>
                                          </p:val>
                                        </p:tav>
                                        <p:tav tm="100000">
                                          <p:val>
                                            <p:strVal val="#ppt_w"/>
                                          </p:val>
                                        </p:tav>
                                      </p:tavLst>
                                    </p:anim>
                                    <p:anim calcmode="lin" valueType="num">
                                      <p:cBhvr>
                                        <p:cTn id="12" dur="1000" fill="hold"/>
                                        <p:tgtEl>
                                          <p:spTgt spid="18"/>
                                        </p:tgtEl>
                                        <p:attrNameLst>
                                          <p:attrName>ppt_h</p:attrName>
                                        </p:attrNameLst>
                                      </p:cBhvr>
                                      <p:tavLst>
                                        <p:tav tm="0">
                                          <p:val>
                                            <p:strVal val="#ppt_h"/>
                                          </p:val>
                                        </p:tav>
                                        <p:tav tm="100000">
                                          <p:val>
                                            <p:strVal val="#ppt_h"/>
                                          </p:val>
                                        </p:tav>
                                      </p:tavLst>
                                    </p:anim>
                                    <p:animEffect transition="in" filter="fade">
                                      <p:cBhvr>
                                        <p:cTn id="13" dur="1000"/>
                                        <p:tgtEl>
                                          <p:spTgt spid="18"/>
                                        </p:tgtEl>
                                      </p:cBhvr>
                                    </p:animEffect>
                                  </p:childTnLst>
                                </p:cTn>
                              </p:par>
                              <p:par>
                                <p:cTn id="14" presetID="2" presetClass="entr" presetSubtype="8" fill="hold" nodeType="withEffect">
                                  <p:stCondLst>
                                    <p:cond delay="200"/>
                                  </p:stCondLst>
                                  <p:childTnLst>
                                    <p:set>
                                      <p:cBhvr>
                                        <p:cTn id="15" dur="1" fill="hold">
                                          <p:stCondLst>
                                            <p:cond delay="0"/>
                                          </p:stCondLst>
                                        </p:cTn>
                                        <p:tgtEl>
                                          <p:spTgt spid="17"/>
                                        </p:tgtEl>
                                        <p:attrNameLst>
                                          <p:attrName>style.visibility</p:attrName>
                                        </p:attrNameLst>
                                      </p:cBhvr>
                                      <p:to>
                                        <p:strVal val="visible"/>
                                      </p:to>
                                    </p:set>
                                    <p:anim calcmode="lin" valueType="num">
                                      <p:cBhvr additive="base">
                                        <p:cTn id="16" dur="1000" fill="hold"/>
                                        <p:tgtEl>
                                          <p:spTgt spid="17"/>
                                        </p:tgtEl>
                                        <p:attrNameLst>
                                          <p:attrName>ppt_x</p:attrName>
                                        </p:attrNameLst>
                                      </p:cBhvr>
                                      <p:tavLst>
                                        <p:tav tm="0">
                                          <p:val>
                                            <p:strVal val="0-#ppt_w/2"/>
                                          </p:val>
                                        </p:tav>
                                        <p:tav tm="100000">
                                          <p:val>
                                            <p:strVal val="#ppt_x"/>
                                          </p:val>
                                        </p:tav>
                                      </p:tavLst>
                                    </p:anim>
                                    <p:anim calcmode="lin" valueType="num">
                                      <p:cBhvr additive="base">
                                        <p:cTn id="17" dur="1000" fill="hold"/>
                                        <p:tgtEl>
                                          <p:spTgt spid="17"/>
                                        </p:tgtEl>
                                        <p:attrNameLst>
                                          <p:attrName>ppt_y</p:attrName>
                                        </p:attrNameLst>
                                      </p:cBhvr>
                                      <p:tavLst>
                                        <p:tav tm="0">
                                          <p:val>
                                            <p:strVal val="#ppt_y"/>
                                          </p:val>
                                        </p:tav>
                                        <p:tav tm="100000">
                                          <p:val>
                                            <p:strVal val="#ppt_y"/>
                                          </p:val>
                                        </p:tav>
                                      </p:tavLst>
                                    </p:anim>
                                  </p:childTnLst>
                                </p:cTn>
                              </p:par>
                              <p:par>
                                <p:cTn id="18" presetID="55" presetClass="entr" presetSubtype="0" fill="hold" nodeType="withEffect">
                                  <p:stCondLst>
                                    <p:cond delay="200"/>
                                  </p:stCondLst>
                                  <p:childTnLst>
                                    <p:set>
                                      <p:cBhvr>
                                        <p:cTn id="19" dur="1" fill="hold">
                                          <p:stCondLst>
                                            <p:cond delay="0"/>
                                          </p:stCondLst>
                                        </p:cTn>
                                        <p:tgtEl>
                                          <p:spTgt spid="17"/>
                                        </p:tgtEl>
                                        <p:attrNameLst>
                                          <p:attrName>style.visibility</p:attrName>
                                        </p:attrNameLst>
                                      </p:cBhvr>
                                      <p:to>
                                        <p:strVal val="visible"/>
                                      </p:to>
                                    </p:set>
                                    <p:anim calcmode="lin" valueType="num">
                                      <p:cBhvr>
                                        <p:cTn id="20" dur="1000" fill="hold"/>
                                        <p:tgtEl>
                                          <p:spTgt spid="17"/>
                                        </p:tgtEl>
                                        <p:attrNameLst>
                                          <p:attrName>ppt_w</p:attrName>
                                        </p:attrNameLst>
                                      </p:cBhvr>
                                      <p:tavLst>
                                        <p:tav tm="0">
                                          <p:val>
                                            <p:strVal val="#ppt_w*0.70"/>
                                          </p:val>
                                        </p:tav>
                                        <p:tav tm="100000">
                                          <p:val>
                                            <p:strVal val="#ppt_w"/>
                                          </p:val>
                                        </p:tav>
                                      </p:tavLst>
                                    </p:anim>
                                    <p:anim calcmode="lin" valueType="num">
                                      <p:cBhvr>
                                        <p:cTn id="21" dur="1000" fill="hold"/>
                                        <p:tgtEl>
                                          <p:spTgt spid="17"/>
                                        </p:tgtEl>
                                        <p:attrNameLst>
                                          <p:attrName>ppt_h</p:attrName>
                                        </p:attrNameLst>
                                      </p:cBhvr>
                                      <p:tavLst>
                                        <p:tav tm="0">
                                          <p:val>
                                            <p:strVal val="#ppt_h"/>
                                          </p:val>
                                        </p:tav>
                                        <p:tav tm="100000">
                                          <p:val>
                                            <p:strVal val="#ppt_h"/>
                                          </p:val>
                                        </p:tav>
                                      </p:tavLst>
                                    </p:anim>
                                    <p:animEffect transition="in" filter="fade">
                                      <p:cBhvr>
                                        <p:cTn id="22" dur="1000"/>
                                        <p:tgtEl>
                                          <p:spTgt spid="17"/>
                                        </p:tgtEl>
                                      </p:cBhvr>
                                    </p:animEffect>
                                  </p:childTnLst>
                                </p:cTn>
                              </p:par>
                              <p:par>
                                <p:cTn id="23" presetID="2" presetClass="entr" presetSubtype="8" fill="hold" nodeType="withEffect">
                                  <p:stCondLst>
                                    <p:cond delay="40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1000" fill="hold"/>
                                        <p:tgtEl>
                                          <p:spTgt spid="16"/>
                                        </p:tgtEl>
                                        <p:attrNameLst>
                                          <p:attrName>ppt_x</p:attrName>
                                        </p:attrNameLst>
                                      </p:cBhvr>
                                      <p:tavLst>
                                        <p:tav tm="0">
                                          <p:val>
                                            <p:strVal val="0-#ppt_w/2"/>
                                          </p:val>
                                        </p:tav>
                                        <p:tav tm="100000">
                                          <p:val>
                                            <p:strVal val="#ppt_x"/>
                                          </p:val>
                                        </p:tav>
                                      </p:tavLst>
                                    </p:anim>
                                    <p:anim calcmode="lin" valueType="num">
                                      <p:cBhvr additive="base">
                                        <p:cTn id="26" dur="1000" fill="hold"/>
                                        <p:tgtEl>
                                          <p:spTgt spid="16"/>
                                        </p:tgtEl>
                                        <p:attrNameLst>
                                          <p:attrName>ppt_y</p:attrName>
                                        </p:attrNameLst>
                                      </p:cBhvr>
                                      <p:tavLst>
                                        <p:tav tm="0">
                                          <p:val>
                                            <p:strVal val="#ppt_y"/>
                                          </p:val>
                                        </p:tav>
                                        <p:tav tm="100000">
                                          <p:val>
                                            <p:strVal val="#ppt_y"/>
                                          </p:val>
                                        </p:tav>
                                      </p:tavLst>
                                    </p:anim>
                                  </p:childTnLst>
                                </p:cTn>
                              </p:par>
                              <p:par>
                                <p:cTn id="27" presetID="55" presetClass="entr" presetSubtype="0" fill="hold" nodeType="withEffect">
                                  <p:stCondLst>
                                    <p:cond delay="400"/>
                                  </p:stCondLst>
                                  <p:childTnLst>
                                    <p:set>
                                      <p:cBhvr>
                                        <p:cTn id="28" dur="1" fill="hold">
                                          <p:stCondLst>
                                            <p:cond delay="0"/>
                                          </p:stCondLst>
                                        </p:cTn>
                                        <p:tgtEl>
                                          <p:spTgt spid="16"/>
                                        </p:tgtEl>
                                        <p:attrNameLst>
                                          <p:attrName>style.visibility</p:attrName>
                                        </p:attrNameLst>
                                      </p:cBhvr>
                                      <p:to>
                                        <p:strVal val="visible"/>
                                      </p:to>
                                    </p:set>
                                    <p:anim calcmode="lin" valueType="num">
                                      <p:cBhvr>
                                        <p:cTn id="29" dur="1000" fill="hold"/>
                                        <p:tgtEl>
                                          <p:spTgt spid="16"/>
                                        </p:tgtEl>
                                        <p:attrNameLst>
                                          <p:attrName>ppt_w</p:attrName>
                                        </p:attrNameLst>
                                      </p:cBhvr>
                                      <p:tavLst>
                                        <p:tav tm="0">
                                          <p:val>
                                            <p:strVal val="#ppt_w*0.70"/>
                                          </p:val>
                                        </p:tav>
                                        <p:tav tm="100000">
                                          <p:val>
                                            <p:strVal val="#ppt_w"/>
                                          </p:val>
                                        </p:tav>
                                      </p:tavLst>
                                    </p:anim>
                                    <p:anim calcmode="lin" valueType="num">
                                      <p:cBhvr>
                                        <p:cTn id="30" dur="1000" fill="hold"/>
                                        <p:tgtEl>
                                          <p:spTgt spid="16"/>
                                        </p:tgtEl>
                                        <p:attrNameLst>
                                          <p:attrName>ppt_h</p:attrName>
                                        </p:attrNameLst>
                                      </p:cBhvr>
                                      <p:tavLst>
                                        <p:tav tm="0">
                                          <p:val>
                                            <p:strVal val="#ppt_h"/>
                                          </p:val>
                                        </p:tav>
                                        <p:tav tm="100000">
                                          <p:val>
                                            <p:strVal val="#ppt_h"/>
                                          </p:val>
                                        </p:tav>
                                      </p:tavLst>
                                    </p:anim>
                                    <p:animEffect transition="in" filter="fade">
                                      <p:cBhvr>
                                        <p:cTn id="31" dur="1000"/>
                                        <p:tgtEl>
                                          <p:spTgt spid="16"/>
                                        </p:tgtEl>
                                      </p:cBhvr>
                                    </p:animEffect>
                                  </p:childTnLst>
                                </p:cTn>
                              </p:par>
                              <p:par>
                                <p:cTn id="32" presetID="2" presetClass="entr" presetSubtype="8" fill="hold" nodeType="withEffect">
                                  <p:stCondLst>
                                    <p:cond delay="600"/>
                                  </p:stCondLst>
                                  <p:childTnLst>
                                    <p:set>
                                      <p:cBhvr>
                                        <p:cTn id="33" dur="1" fill="hold">
                                          <p:stCondLst>
                                            <p:cond delay="0"/>
                                          </p:stCondLst>
                                        </p:cTn>
                                        <p:tgtEl>
                                          <p:spTgt spid="15"/>
                                        </p:tgtEl>
                                        <p:attrNameLst>
                                          <p:attrName>style.visibility</p:attrName>
                                        </p:attrNameLst>
                                      </p:cBhvr>
                                      <p:to>
                                        <p:strVal val="visible"/>
                                      </p:to>
                                    </p:set>
                                    <p:anim calcmode="lin" valueType="num">
                                      <p:cBhvr additive="base">
                                        <p:cTn id="34" dur="1000" fill="hold"/>
                                        <p:tgtEl>
                                          <p:spTgt spid="15"/>
                                        </p:tgtEl>
                                        <p:attrNameLst>
                                          <p:attrName>ppt_x</p:attrName>
                                        </p:attrNameLst>
                                      </p:cBhvr>
                                      <p:tavLst>
                                        <p:tav tm="0">
                                          <p:val>
                                            <p:strVal val="0-#ppt_w/2"/>
                                          </p:val>
                                        </p:tav>
                                        <p:tav tm="100000">
                                          <p:val>
                                            <p:strVal val="#ppt_x"/>
                                          </p:val>
                                        </p:tav>
                                      </p:tavLst>
                                    </p:anim>
                                    <p:anim calcmode="lin" valueType="num">
                                      <p:cBhvr additive="base">
                                        <p:cTn id="35" dur="1000" fill="hold"/>
                                        <p:tgtEl>
                                          <p:spTgt spid="15"/>
                                        </p:tgtEl>
                                        <p:attrNameLst>
                                          <p:attrName>ppt_y</p:attrName>
                                        </p:attrNameLst>
                                      </p:cBhvr>
                                      <p:tavLst>
                                        <p:tav tm="0">
                                          <p:val>
                                            <p:strVal val="#ppt_y"/>
                                          </p:val>
                                        </p:tav>
                                        <p:tav tm="100000">
                                          <p:val>
                                            <p:strVal val="#ppt_y"/>
                                          </p:val>
                                        </p:tav>
                                      </p:tavLst>
                                    </p:anim>
                                  </p:childTnLst>
                                </p:cTn>
                              </p:par>
                              <p:par>
                                <p:cTn id="36" presetID="55" presetClass="entr" presetSubtype="0" fill="hold" nodeType="withEffect">
                                  <p:stCondLst>
                                    <p:cond delay="600"/>
                                  </p:stCondLst>
                                  <p:childTnLst>
                                    <p:set>
                                      <p:cBhvr>
                                        <p:cTn id="37" dur="1" fill="hold">
                                          <p:stCondLst>
                                            <p:cond delay="0"/>
                                          </p:stCondLst>
                                        </p:cTn>
                                        <p:tgtEl>
                                          <p:spTgt spid="15"/>
                                        </p:tgtEl>
                                        <p:attrNameLst>
                                          <p:attrName>style.visibility</p:attrName>
                                        </p:attrNameLst>
                                      </p:cBhvr>
                                      <p:to>
                                        <p:strVal val="visible"/>
                                      </p:to>
                                    </p:set>
                                    <p:anim calcmode="lin" valueType="num">
                                      <p:cBhvr>
                                        <p:cTn id="38" dur="1000" fill="hold"/>
                                        <p:tgtEl>
                                          <p:spTgt spid="15"/>
                                        </p:tgtEl>
                                        <p:attrNameLst>
                                          <p:attrName>ppt_w</p:attrName>
                                        </p:attrNameLst>
                                      </p:cBhvr>
                                      <p:tavLst>
                                        <p:tav tm="0">
                                          <p:val>
                                            <p:strVal val="#ppt_w*0.70"/>
                                          </p:val>
                                        </p:tav>
                                        <p:tav tm="100000">
                                          <p:val>
                                            <p:strVal val="#ppt_w"/>
                                          </p:val>
                                        </p:tav>
                                      </p:tavLst>
                                    </p:anim>
                                    <p:anim calcmode="lin" valueType="num">
                                      <p:cBhvr>
                                        <p:cTn id="39" dur="1000" fill="hold"/>
                                        <p:tgtEl>
                                          <p:spTgt spid="15"/>
                                        </p:tgtEl>
                                        <p:attrNameLst>
                                          <p:attrName>ppt_h</p:attrName>
                                        </p:attrNameLst>
                                      </p:cBhvr>
                                      <p:tavLst>
                                        <p:tav tm="0">
                                          <p:val>
                                            <p:strVal val="#ppt_h"/>
                                          </p:val>
                                        </p:tav>
                                        <p:tav tm="100000">
                                          <p:val>
                                            <p:strVal val="#ppt_h"/>
                                          </p:val>
                                        </p:tav>
                                      </p:tavLst>
                                    </p:anim>
                                    <p:animEffect transition="in" filter="fade">
                                      <p:cBhvr>
                                        <p:cTn id="40" dur="1000"/>
                                        <p:tgtEl>
                                          <p:spTgt spid="15"/>
                                        </p:tgtEl>
                                      </p:cBhvr>
                                    </p:animEffect>
                                  </p:childTnLst>
                                </p:cTn>
                              </p:par>
                              <p:par>
                                <p:cTn id="41" presetID="2" presetClass="entr" presetSubtype="8" fill="hold" nodeType="withEffect">
                                  <p:stCondLst>
                                    <p:cond delay="80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1000" fill="hold"/>
                                        <p:tgtEl>
                                          <p:spTgt spid="14"/>
                                        </p:tgtEl>
                                        <p:attrNameLst>
                                          <p:attrName>ppt_x</p:attrName>
                                        </p:attrNameLst>
                                      </p:cBhvr>
                                      <p:tavLst>
                                        <p:tav tm="0">
                                          <p:val>
                                            <p:strVal val="0-#ppt_w/2"/>
                                          </p:val>
                                        </p:tav>
                                        <p:tav tm="100000">
                                          <p:val>
                                            <p:strVal val="#ppt_x"/>
                                          </p:val>
                                        </p:tav>
                                      </p:tavLst>
                                    </p:anim>
                                    <p:anim calcmode="lin" valueType="num">
                                      <p:cBhvr additive="base">
                                        <p:cTn id="44" dur="1000" fill="hold"/>
                                        <p:tgtEl>
                                          <p:spTgt spid="14"/>
                                        </p:tgtEl>
                                        <p:attrNameLst>
                                          <p:attrName>ppt_y</p:attrName>
                                        </p:attrNameLst>
                                      </p:cBhvr>
                                      <p:tavLst>
                                        <p:tav tm="0">
                                          <p:val>
                                            <p:strVal val="#ppt_y"/>
                                          </p:val>
                                        </p:tav>
                                        <p:tav tm="100000">
                                          <p:val>
                                            <p:strVal val="#ppt_y"/>
                                          </p:val>
                                        </p:tav>
                                      </p:tavLst>
                                    </p:anim>
                                  </p:childTnLst>
                                </p:cTn>
                              </p:par>
                              <p:par>
                                <p:cTn id="45" presetID="55" presetClass="entr" presetSubtype="0" fill="hold" nodeType="withEffect">
                                  <p:stCondLst>
                                    <p:cond delay="800"/>
                                  </p:stCondLst>
                                  <p:childTnLst>
                                    <p:set>
                                      <p:cBhvr>
                                        <p:cTn id="46" dur="1" fill="hold">
                                          <p:stCondLst>
                                            <p:cond delay="0"/>
                                          </p:stCondLst>
                                        </p:cTn>
                                        <p:tgtEl>
                                          <p:spTgt spid="14"/>
                                        </p:tgtEl>
                                        <p:attrNameLst>
                                          <p:attrName>style.visibility</p:attrName>
                                        </p:attrNameLst>
                                      </p:cBhvr>
                                      <p:to>
                                        <p:strVal val="visible"/>
                                      </p:to>
                                    </p:set>
                                    <p:anim calcmode="lin" valueType="num">
                                      <p:cBhvr>
                                        <p:cTn id="47" dur="1000" fill="hold"/>
                                        <p:tgtEl>
                                          <p:spTgt spid="14"/>
                                        </p:tgtEl>
                                        <p:attrNameLst>
                                          <p:attrName>ppt_w</p:attrName>
                                        </p:attrNameLst>
                                      </p:cBhvr>
                                      <p:tavLst>
                                        <p:tav tm="0">
                                          <p:val>
                                            <p:strVal val="#ppt_w*0.70"/>
                                          </p:val>
                                        </p:tav>
                                        <p:tav tm="100000">
                                          <p:val>
                                            <p:strVal val="#ppt_w"/>
                                          </p:val>
                                        </p:tav>
                                      </p:tavLst>
                                    </p:anim>
                                    <p:anim calcmode="lin" valueType="num">
                                      <p:cBhvr>
                                        <p:cTn id="48" dur="1000" fill="hold"/>
                                        <p:tgtEl>
                                          <p:spTgt spid="14"/>
                                        </p:tgtEl>
                                        <p:attrNameLst>
                                          <p:attrName>ppt_h</p:attrName>
                                        </p:attrNameLst>
                                      </p:cBhvr>
                                      <p:tavLst>
                                        <p:tav tm="0">
                                          <p:val>
                                            <p:strVal val="#ppt_h"/>
                                          </p:val>
                                        </p:tav>
                                        <p:tav tm="100000">
                                          <p:val>
                                            <p:strVal val="#ppt_h"/>
                                          </p:val>
                                        </p:tav>
                                      </p:tavLst>
                                    </p:anim>
                                    <p:animEffect transition="in" filter="fade">
                                      <p:cBhvr>
                                        <p:cTn id="49" dur="1000"/>
                                        <p:tgtEl>
                                          <p:spTgt spid="14"/>
                                        </p:tgtEl>
                                      </p:cBhvr>
                                    </p:animEffect>
                                  </p:childTnLst>
                                </p:cTn>
                              </p:par>
                              <p:par>
                                <p:cTn id="50" presetID="10" presetClass="exit" presetSubtype="0" fill="hold" nodeType="withEffect">
                                  <p:stCondLst>
                                    <p:cond delay="1400"/>
                                  </p:stCondLst>
                                  <p:childTnLst>
                                    <p:animEffect transition="out" filter="fade">
                                      <p:cBhvr>
                                        <p:cTn id="51" dur="1000"/>
                                        <p:tgtEl>
                                          <p:spTgt spid="18"/>
                                        </p:tgtEl>
                                      </p:cBhvr>
                                    </p:animEffect>
                                    <p:set>
                                      <p:cBhvr>
                                        <p:cTn id="52" dur="1" fill="hold">
                                          <p:stCondLst>
                                            <p:cond delay="999"/>
                                          </p:stCondLst>
                                        </p:cTn>
                                        <p:tgtEl>
                                          <p:spTgt spid="18"/>
                                        </p:tgtEl>
                                        <p:attrNameLst>
                                          <p:attrName>style.visibility</p:attrName>
                                        </p:attrNameLst>
                                      </p:cBhvr>
                                      <p:to>
                                        <p:strVal val="hidden"/>
                                      </p:to>
                                    </p:set>
                                  </p:childTnLst>
                                </p:cTn>
                              </p:par>
                              <p:par>
                                <p:cTn id="53" presetID="50" presetClass="exit" presetSubtype="0" accel="100000" fill="hold" nodeType="withEffect">
                                  <p:stCondLst>
                                    <p:cond delay="1600"/>
                                  </p:stCondLst>
                                  <p:childTnLst>
                                    <p:anim calcmode="lin" valueType="num">
                                      <p:cBhvr>
                                        <p:cTn id="54" dur="1000"/>
                                        <p:tgtEl>
                                          <p:spTgt spid="17"/>
                                        </p:tgtEl>
                                        <p:attrNameLst>
                                          <p:attrName>ppt_w</p:attrName>
                                        </p:attrNameLst>
                                      </p:cBhvr>
                                      <p:tavLst>
                                        <p:tav tm="0">
                                          <p:val>
                                            <p:strVal val="ppt_w"/>
                                          </p:val>
                                        </p:tav>
                                        <p:tav tm="100000">
                                          <p:val>
                                            <p:strVal val="ppt_w+.3"/>
                                          </p:val>
                                        </p:tav>
                                      </p:tavLst>
                                    </p:anim>
                                    <p:anim calcmode="lin" valueType="num">
                                      <p:cBhvr>
                                        <p:cTn id="55" dur="1000"/>
                                        <p:tgtEl>
                                          <p:spTgt spid="17"/>
                                        </p:tgtEl>
                                        <p:attrNameLst>
                                          <p:attrName>ppt_h</p:attrName>
                                        </p:attrNameLst>
                                      </p:cBhvr>
                                      <p:tavLst>
                                        <p:tav tm="0">
                                          <p:val>
                                            <p:strVal val="ppt_h"/>
                                          </p:val>
                                        </p:tav>
                                        <p:tav tm="100000">
                                          <p:val>
                                            <p:strVal val="ppt_h"/>
                                          </p:val>
                                        </p:tav>
                                      </p:tavLst>
                                    </p:anim>
                                    <p:animEffect transition="out" filter="fade">
                                      <p:cBhvr>
                                        <p:cTn id="56" dur="1000"/>
                                        <p:tgtEl>
                                          <p:spTgt spid="17"/>
                                        </p:tgtEl>
                                      </p:cBhvr>
                                    </p:animEffect>
                                    <p:set>
                                      <p:cBhvr>
                                        <p:cTn id="57" dur="1" fill="hold">
                                          <p:stCondLst>
                                            <p:cond delay="999"/>
                                          </p:stCondLst>
                                        </p:cTn>
                                        <p:tgtEl>
                                          <p:spTgt spid="17"/>
                                        </p:tgtEl>
                                        <p:attrNameLst>
                                          <p:attrName>style.visibility</p:attrName>
                                        </p:attrNameLst>
                                      </p:cBhvr>
                                      <p:to>
                                        <p:strVal val="hidden"/>
                                      </p:to>
                                    </p:set>
                                  </p:childTnLst>
                                </p:cTn>
                              </p:par>
                              <p:par>
                                <p:cTn id="58" presetID="50" presetClass="exit" presetSubtype="0" accel="100000" fill="hold" nodeType="withEffect">
                                  <p:stCondLst>
                                    <p:cond delay="1800"/>
                                  </p:stCondLst>
                                  <p:childTnLst>
                                    <p:anim calcmode="lin" valueType="num">
                                      <p:cBhvr>
                                        <p:cTn id="59" dur="1000"/>
                                        <p:tgtEl>
                                          <p:spTgt spid="16"/>
                                        </p:tgtEl>
                                        <p:attrNameLst>
                                          <p:attrName>ppt_w</p:attrName>
                                        </p:attrNameLst>
                                      </p:cBhvr>
                                      <p:tavLst>
                                        <p:tav tm="0">
                                          <p:val>
                                            <p:strVal val="ppt_w"/>
                                          </p:val>
                                        </p:tav>
                                        <p:tav tm="100000">
                                          <p:val>
                                            <p:strVal val="ppt_w+.3"/>
                                          </p:val>
                                        </p:tav>
                                      </p:tavLst>
                                    </p:anim>
                                    <p:anim calcmode="lin" valueType="num">
                                      <p:cBhvr>
                                        <p:cTn id="60" dur="1000"/>
                                        <p:tgtEl>
                                          <p:spTgt spid="16"/>
                                        </p:tgtEl>
                                        <p:attrNameLst>
                                          <p:attrName>ppt_h</p:attrName>
                                        </p:attrNameLst>
                                      </p:cBhvr>
                                      <p:tavLst>
                                        <p:tav tm="0">
                                          <p:val>
                                            <p:strVal val="ppt_h"/>
                                          </p:val>
                                        </p:tav>
                                        <p:tav tm="100000">
                                          <p:val>
                                            <p:strVal val="ppt_h"/>
                                          </p:val>
                                        </p:tav>
                                      </p:tavLst>
                                    </p:anim>
                                    <p:animEffect transition="out" filter="fade">
                                      <p:cBhvr>
                                        <p:cTn id="61" dur="1000"/>
                                        <p:tgtEl>
                                          <p:spTgt spid="16"/>
                                        </p:tgtEl>
                                      </p:cBhvr>
                                    </p:animEffect>
                                    <p:set>
                                      <p:cBhvr>
                                        <p:cTn id="62" dur="1" fill="hold">
                                          <p:stCondLst>
                                            <p:cond delay="999"/>
                                          </p:stCondLst>
                                        </p:cTn>
                                        <p:tgtEl>
                                          <p:spTgt spid="16"/>
                                        </p:tgtEl>
                                        <p:attrNameLst>
                                          <p:attrName>style.visibility</p:attrName>
                                        </p:attrNameLst>
                                      </p:cBhvr>
                                      <p:to>
                                        <p:strVal val="hidden"/>
                                      </p:to>
                                    </p:set>
                                  </p:childTnLst>
                                </p:cTn>
                              </p:par>
                              <p:par>
                                <p:cTn id="63" presetID="50" presetClass="exit" presetSubtype="0" accel="100000" fill="hold" nodeType="withEffect">
                                  <p:stCondLst>
                                    <p:cond delay="2000"/>
                                  </p:stCondLst>
                                  <p:childTnLst>
                                    <p:anim calcmode="lin" valueType="num">
                                      <p:cBhvr>
                                        <p:cTn id="64" dur="1000"/>
                                        <p:tgtEl>
                                          <p:spTgt spid="15"/>
                                        </p:tgtEl>
                                        <p:attrNameLst>
                                          <p:attrName>ppt_w</p:attrName>
                                        </p:attrNameLst>
                                      </p:cBhvr>
                                      <p:tavLst>
                                        <p:tav tm="0">
                                          <p:val>
                                            <p:strVal val="ppt_w"/>
                                          </p:val>
                                        </p:tav>
                                        <p:tav tm="100000">
                                          <p:val>
                                            <p:strVal val="ppt_w+.3"/>
                                          </p:val>
                                        </p:tav>
                                      </p:tavLst>
                                    </p:anim>
                                    <p:anim calcmode="lin" valueType="num">
                                      <p:cBhvr>
                                        <p:cTn id="65" dur="1000"/>
                                        <p:tgtEl>
                                          <p:spTgt spid="15"/>
                                        </p:tgtEl>
                                        <p:attrNameLst>
                                          <p:attrName>ppt_h</p:attrName>
                                        </p:attrNameLst>
                                      </p:cBhvr>
                                      <p:tavLst>
                                        <p:tav tm="0">
                                          <p:val>
                                            <p:strVal val="ppt_h"/>
                                          </p:val>
                                        </p:tav>
                                        <p:tav tm="100000">
                                          <p:val>
                                            <p:strVal val="ppt_h"/>
                                          </p:val>
                                        </p:tav>
                                      </p:tavLst>
                                    </p:anim>
                                    <p:animEffect transition="out" filter="fade">
                                      <p:cBhvr>
                                        <p:cTn id="66" dur="1000"/>
                                        <p:tgtEl>
                                          <p:spTgt spid="15"/>
                                        </p:tgtEl>
                                      </p:cBhvr>
                                    </p:animEffect>
                                    <p:set>
                                      <p:cBhvr>
                                        <p:cTn id="67" dur="1" fill="hold">
                                          <p:stCondLst>
                                            <p:cond delay="9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22960" y="286604"/>
            <a:ext cx="7543800" cy="1342195"/>
          </a:xfrm>
        </p:spPr>
        <p:txBody>
          <a:bodyPr>
            <a:normAutofit/>
          </a:bodyPr>
          <a:lstStyle/>
          <a:p>
            <a:r>
              <a:rPr lang="en-GB" dirty="0"/>
              <a:t>Mary Ellen 1874</a:t>
            </a:r>
          </a:p>
        </p:txBody>
      </p:sp>
      <p:sp>
        <p:nvSpPr>
          <p:cNvPr id="6" name="Content Placeholder 5"/>
          <p:cNvSpPr>
            <a:spLocks noGrp="1"/>
          </p:cNvSpPr>
          <p:nvPr>
            <p:ph sz="half" idx="2"/>
          </p:nvPr>
        </p:nvSpPr>
        <p:spPr/>
        <p:txBody>
          <a:bodyPr>
            <a:normAutofit lnSpcReduction="10000"/>
          </a:bodyPr>
          <a:lstStyle/>
          <a:p>
            <a:r>
              <a:rPr lang="en-GB" dirty="0"/>
              <a:t> “Mamma has been in the habit of whipping and beating me almost every day,” the little girl testified. “She used to whip me with a twisted whip — a rawhide.”</a:t>
            </a:r>
          </a:p>
          <a:p>
            <a:r>
              <a:rPr lang="en-GB" dirty="0"/>
              <a:t>“I have now on my head two black-and-blue marks which were made by Mamma with the whip, and a cut on the left side of my forehead which was made by a pair of scissors in Mamma’s hand; she struck me with the scissors and cut me. ... I never dared speak to anybody, because if I did I would get whipped.”</a:t>
            </a:r>
          </a:p>
          <a:p>
            <a:endParaRPr lang="en-GB" dirty="0"/>
          </a:p>
        </p:txBody>
      </p:sp>
      <p:pic>
        <p:nvPicPr>
          <p:cNvPr id="7" name="Content Placeholder 6" descr="http://graphics8.nytimes.com/images/2009/12/14/science/15abuse/articleInline.jpg">
            <a:hlinkClick r:id="rId2"/>
          </p:cNvPr>
          <p:cNvPicPr>
            <a:picLocks noGrp="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403648" y="2132856"/>
            <a:ext cx="2376264" cy="3384376"/>
          </a:xfrm>
          <a:prstGeom prst="rect">
            <a:avLst/>
          </a:prstGeom>
          <a:noFill/>
          <a:ln>
            <a:noFill/>
          </a:ln>
        </p:spPr>
      </p:pic>
    </p:spTree>
    <p:extLst>
      <p:ext uri="{BB962C8B-B14F-4D97-AF65-F5344CB8AC3E}">
        <p14:creationId xmlns:p14="http://schemas.microsoft.com/office/powerpoint/2010/main" val="3787145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Mary Ellen 1874</a:t>
            </a:r>
          </a:p>
        </p:txBody>
      </p:sp>
      <p:sp>
        <p:nvSpPr>
          <p:cNvPr id="3" name="Content Placeholder 2"/>
          <p:cNvSpPr>
            <a:spLocks noGrp="1"/>
          </p:cNvSpPr>
          <p:nvPr>
            <p:ph idx="1"/>
          </p:nvPr>
        </p:nvSpPr>
        <p:spPr>
          <a:xfrm>
            <a:off x="822959" y="1845734"/>
            <a:ext cx="7543801" cy="3671498"/>
          </a:xfrm>
        </p:spPr>
        <p:txBody>
          <a:bodyPr>
            <a:normAutofit fontScale="92500" lnSpcReduction="20000"/>
          </a:bodyPr>
          <a:lstStyle/>
          <a:p>
            <a:r>
              <a:rPr lang="en-GB" dirty="0"/>
              <a:t>Put a face on child abuse and promoted reforming action</a:t>
            </a:r>
          </a:p>
          <a:p>
            <a:r>
              <a:rPr lang="en-GB" dirty="0"/>
              <a:t>Hell’s Kitchen area of Manhattan</a:t>
            </a:r>
          </a:p>
          <a:p>
            <a:r>
              <a:rPr lang="en-GB" dirty="0"/>
              <a:t>Dad killed in the war, mum couldn’t afford to keep her so she was adopted by Thomas and Mary McCormack</a:t>
            </a:r>
          </a:p>
          <a:p>
            <a:r>
              <a:rPr lang="en-GB" dirty="0"/>
              <a:t>Neighbour’s concern led to Etta Angell Wheeler of the Department of Public Charities and Correction,  was shocked and became inspired to do something</a:t>
            </a:r>
          </a:p>
          <a:p>
            <a:r>
              <a:rPr lang="en-GB" dirty="0"/>
              <a:t>No recourse to legal action so the case was brought by the American Society for the Prevention of Cruelty to Animals. </a:t>
            </a:r>
          </a:p>
          <a:p>
            <a:r>
              <a:rPr lang="en-GB" dirty="0"/>
              <a:t>In 1874, there were no laws protecting children from physical abuse from their parents. It was an era of “spare the rod and spoil the child,” and parents routinely meted out painful and damaging punishment without comment or penalty.</a:t>
            </a:r>
          </a:p>
          <a:p>
            <a:endParaRPr lang="en-GB" dirty="0"/>
          </a:p>
        </p:txBody>
      </p:sp>
      <p:sp>
        <p:nvSpPr>
          <p:cNvPr id="4" name="Rectangle 3"/>
          <p:cNvSpPr/>
          <p:nvPr/>
        </p:nvSpPr>
        <p:spPr>
          <a:xfrm>
            <a:off x="822959" y="5805264"/>
            <a:ext cx="7709481" cy="369332"/>
          </a:xfrm>
          <a:prstGeom prst="rect">
            <a:avLst/>
          </a:prstGeom>
        </p:spPr>
        <p:txBody>
          <a:bodyPr wrap="square">
            <a:spAutoFit/>
          </a:bodyPr>
          <a:lstStyle/>
          <a:p>
            <a:r>
              <a:rPr lang="en-GB" dirty="0">
                <a:hlinkClick r:id="rId2"/>
              </a:rPr>
              <a:t>http://www.nytimes.com/2009/12/15/health/15abus.html?_r=0</a:t>
            </a:r>
            <a:endParaRPr lang="en-GB" dirty="0"/>
          </a:p>
        </p:txBody>
      </p:sp>
    </p:spTree>
    <p:extLst>
      <p:ext uri="{BB962C8B-B14F-4D97-AF65-F5344CB8AC3E}">
        <p14:creationId xmlns:p14="http://schemas.microsoft.com/office/powerpoint/2010/main" val="25898919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Mary Ellen 1874</a:t>
            </a:r>
          </a:p>
        </p:txBody>
      </p:sp>
      <p:sp>
        <p:nvSpPr>
          <p:cNvPr id="3" name="Content Placeholder 2"/>
          <p:cNvSpPr>
            <a:spLocks noGrp="1"/>
          </p:cNvSpPr>
          <p:nvPr>
            <p:ph sz="half" idx="1"/>
          </p:nvPr>
        </p:nvSpPr>
        <p:spPr/>
        <p:txBody>
          <a:bodyPr>
            <a:normAutofit/>
          </a:bodyPr>
          <a:lstStyle/>
          <a:p>
            <a:r>
              <a:rPr lang="en-GB" dirty="0"/>
              <a:t>Henry Bergh of American Society for the Prevention of Cruelty to Animals secured the help of a prominent lawyer and they took the case to the Supreme Court</a:t>
            </a:r>
          </a:p>
          <a:p>
            <a:r>
              <a:rPr lang="en-GB" dirty="0"/>
              <a:t>Judge Abraham R. Lawrence ordered the child brought into the courtroom. Her heart-wrenching testimony was featured in The New York Times the next day, April 10, 1874, under the subheading “Inhuman Treatment of a Little Waif.”</a:t>
            </a:r>
          </a:p>
          <a:p>
            <a:endParaRPr lang="en-GB" dirty="0"/>
          </a:p>
        </p:txBody>
      </p:sp>
      <p:pic>
        <p:nvPicPr>
          <p:cNvPr id="6" name="Content Placeholder 5"/>
          <p:cNvPicPr>
            <a:picLocks noGrp="1" noChangeAspect="1"/>
          </p:cNvPicPr>
          <p:nvPr>
            <p:ph sz="half" idx="2"/>
          </p:nvPr>
        </p:nvPicPr>
        <p:blipFill>
          <a:blip r:embed="rId2"/>
          <a:stretch>
            <a:fillRect/>
          </a:stretch>
        </p:blipFill>
        <p:spPr>
          <a:xfrm>
            <a:off x="4896916" y="1846263"/>
            <a:ext cx="3236367" cy="4022725"/>
          </a:xfrm>
          <a:prstGeom prst="rect">
            <a:avLst/>
          </a:prstGeom>
        </p:spPr>
      </p:pic>
      <p:sp>
        <p:nvSpPr>
          <p:cNvPr id="4" name="Rectangle 3"/>
          <p:cNvSpPr/>
          <p:nvPr/>
        </p:nvSpPr>
        <p:spPr>
          <a:xfrm>
            <a:off x="822959" y="5805264"/>
            <a:ext cx="7709481" cy="369332"/>
          </a:xfrm>
          <a:prstGeom prst="rect">
            <a:avLst/>
          </a:prstGeom>
        </p:spPr>
        <p:txBody>
          <a:bodyPr wrap="square">
            <a:spAutoFit/>
          </a:bodyPr>
          <a:lstStyle/>
          <a:p>
            <a:r>
              <a:rPr lang="en-GB" dirty="0">
                <a:solidFill>
                  <a:srgbClr val="000000"/>
                </a:solidFill>
                <a:hlinkClick r:id="rId3"/>
              </a:rPr>
              <a:t>http://www.nytimes.com/2009/12/15/health/15abus.html?_r=0</a:t>
            </a:r>
            <a:endParaRPr lang="en-GB" dirty="0">
              <a:solidFill>
                <a:srgbClr val="000000"/>
              </a:solidFill>
            </a:endParaRPr>
          </a:p>
        </p:txBody>
      </p:sp>
    </p:spTree>
    <p:extLst>
      <p:ext uri="{BB962C8B-B14F-4D97-AF65-F5344CB8AC3E}">
        <p14:creationId xmlns:p14="http://schemas.microsoft.com/office/powerpoint/2010/main" val="2767931539"/>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Documents and Settings\bus-md2\My Documents\My Pictures\Children Act 1908.jpg"/>
          <p:cNvPicPr>
            <a:picLocks noChangeAspect="1" noChangeArrowheads="1"/>
          </p:cNvPicPr>
          <p:nvPr/>
        </p:nvPicPr>
        <p:blipFill>
          <a:blip r:embed="rId2"/>
          <a:srcRect/>
          <a:stretch>
            <a:fillRect/>
          </a:stretch>
        </p:blipFill>
        <p:spPr bwMode="auto">
          <a:xfrm>
            <a:off x="2000232" y="0"/>
            <a:ext cx="4667268" cy="6385671"/>
          </a:xfrm>
          <a:prstGeom prst="rect">
            <a:avLst/>
          </a:prstGeom>
          <a:noFill/>
        </p:spPr>
      </p:pic>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95000"/>
              </a:schemeClr>
            </a:gs>
            <a:gs pos="34000">
              <a:schemeClr val="bg1">
                <a:lumMod val="85000"/>
              </a:schemeClr>
            </a:gs>
            <a:gs pos="100000">
              <a:schemeClr val="bg1">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7" name="TextBox 6"/>
          <p:cNvSpPr txBox="1"/>
          <p:nvPr/>
        </p:nvSpPr>
        <p:spPr>
          <a:xfrm>
            <a:off x="6948264" y="4365104"/>
            <a:ext cx="1955209" cy="1661993"/>
          </a:xfrm>
          <a:prstGeom prst="rect">
            <a:avLst/>
          </a:prstGeom>
          <a:noFill/>
        </p:spPr>
        <p:txBody>
          <a:bodyPr wrap="square" rtlCol="0">
            <a:spAutoFit/>
          </a:bodyPr>
          <a:lstStyle/>
          <a:p>
            <a:pPr algn="r"/>
            <a:r>
              <a:rPr lang="en-US" sz="3400" i="1" dirty="0">
                <a:solidFill>
                  <a:srgbClr val="002060"/>
                </a:solidFill>
                <a:latin typeface="Georgia" pitchFamily="18" charset="0"/>
              </a:rPr>
              <a:t>Maria Colwell 1973 </a:t>
            </a:r>
          </a:p>
        </p:txBody>
      </p:sp>
      <p:pic>
        <p:nvPicPr>
          <p:cNvPr id="18" name="Picture 1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71" y="685800"/>
            <a:ext cx="1891170" cy="3484651"/>
          </a:xfrm>
          <a:prstGeom prst="rect">
            <a:avLst/>
          </a:prstGeom>
          <a:effectLst>
            <a:softEdge rad="63500"/>
          </a:effectLst>
        </p:spPr>
      </p:pic>
      <p:pic>
        <p:nvPicPr>
          <p:cNvPr id="17" name="Picture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4484" y="707846"/>
            <a:ext cx="1728192" cy="3459692"/>
          </a:xfrm>
          <a:prstGeom prst="rect">
            <a:avLst/>
          </a:prstGeom>
          <a:effectLst>
            <a:softEdge rad="63500"/>
          </a:effectLst>
        </p:spPr>
      </p:pic>
      <p:pic>
        <p:nvPicPr>
          <p:cNvPr id="16" name="Picture 1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98784" y="707844"/>
            <a:ext cx="1777272" cy="3485281"/>
          </a:xfrm>
          <a:prstGeom prst="rect">
            <a:avLst/>
          </a:prstGeom>
          <a:effectLst>
            <a:softEdge rad="63500"/>
          </a:effectLst>
        </p:spPr>
      </p:pic>
      <p:pic>
        <p:nvPicPr>
          <p:cNvPr id="15" name="Picture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60032" y="685800"/>
            <a:ext cx="2088232" cy="3481737"/>
          </a:xfrm>
          <a:prstGeom prst="rect">
            <a:avLst/>
          </a:prstGeom>
          <a:effectLst>
            <a:softEdge rad="63500"/>
          </a:effectLst>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948264" y="685800"/>
            <a:ext cx="1656184" cy="3507326"/>
          </a:xfrm>
          <a:prstGeom prst="rect">
            <a:avLst/>
          </a:prstGeom>
          <a:effectLst>
            <a:softEdge rad="63500"/>
          </a:effectLst>
        </p:spPr>
      </p:pic>
    </p:spTree>
    <p:extLst>
      <p:ext uri="{BB962C8B-B14F-4D97-AF65-F5344CB8AC3E}">
        <p14:creationId xmlns:p14="http://schemas.microsoft.com/office/powerpoint/2010/main" val="21725774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1000" fill="hold"/>
                                        <p:tgtEl>
                                          <p:spTgt spid="18"/>
                                        </p:tgtEl>
                                        <p:attrNameLst>
                                          <p:attrName>ppt_x</p:attrName>
                                        </p:attrNameLst>
                                      </p:cBhvr>
                                      <p:tavLst>
                                        <p:tav tm="0">
                                          <p:val>
                                            <p:strVal val="0-#ppt_w/2"/>
                                          </p:val>
                                        </p:tav>
                                        <p:tav tm="100000">
                                          <p:val>
                                            <p:strVal val="#ppt_x"/>
                                          </p:val>
                                        </p:tav>
                                      </p:tavLst>
                                    </p:anim>
                                    <p:anim calcmode="lin" valueType="num">
                                      <p:cBhvr additive="base">
                                        <p:cTn id="8" dur="1000" fill="hold"/>
                                        <p:tgtEl>
                                          <p:spTgt spid="18"/>
                                        </p:tgtEl>
                                        <p:attrNameLst>
                                          <p:attrName>ppt_y</p:attrName>
                                        </p:attrNameLst>
                                      </p:cBhvr>
                                      <p:tavLst>
                                        <p:tav tm="0">
                                          <p:val>
                                            <p:strVal val="#ppt_y"/>
                                          </p:val>
                                        </p:tav>
                                        <p:tav tm="100000">
                                          <p:val>
                                            <p:strVal val="#ppt_y"/>
                                          </p:val>
                                        </p:tav>
                                      </p:tavLst>
                                    </p:anim>
                                  </p:childTnLst>
                                </p:cTn>
                              </p:par>
                              <p:par>
                                <p:cTn id="9" presetID="55" presetClass="entr" presetSubtype="0" fill="hold"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p:cTn id="11" dur="1000" fill="hold"/>
                                        <p:tgtEl>
                                          <p:spTgt spid="18"/>
                                        </p:tgtEl>
                                        <p:attrNameLst>
                                          <p:attrName>ppt_w</p:attrName>
                                        </p:attrNameLst>
                                      </p:cBhvr>
                                      <p:tavLst>
                                        <p:tav tm="0">
                                          <p:val>
                                            <p:strVal val="#ppt_w*0.70"/>
                                          </p:val>
                                        </p:tav>
                                        <p:tav tm="100000">
                                          <p:val>
                                            <p:strVal val="#ppt_w"/>
                                          </p:val>
                                        </p:tav>
                                      </p:tavLst>
                                    </p:anim>
                                    <p:anim calcmode="lin" valueType="num">
                                      <p:cBhvr>
                                        <p:cTn id="12" dur="1000" fill="hold"/>
                                        <p:tgtEl>
                                          <p:spTgt spid="18"/>
                                        </p:tgtEl>
                                        <p:attrNameLst>
                                          <p:attrName>ppt_h</p:attrName>
                                        </p:attrNameLst>
                                      </p:cBhvr>
                                      <p:tavLst>
                                        <p:tav tm="0">
                                          <p:val>
                                            <p:strVal val="#ppt_h"/>
                                          </p:val>
                                        </p:tav>
                                        <p:tav tm="100000">
                                          <p:val>
                                            <p:strVal val="#ppt_h"/>
                                          </p:val>
                                        </p:tav>
                                      </p:tavLst>
                                    </p:anim>
                                    <p:animEffect transition="in" filter="fade">
                                      <p:cBhvr>
                                        <p:cTn id="13" dur="1000"/>
                                        <p:tgtEl>
                                          <p:spTgt spid="18"/>
                                        </p:tgtEl>
                                      </p:cBhvr>
                                    </p:animEffect>
                                  </p:childTnLst>
                                </p:cTn>
                              </p:par>
                              <p:par>
                                <p:cTn id="14" presetID="2" presetClass="entr" presetSubtype="8" fill="hold" nodeType="withEffect">
                                  <p:stCondLst>
                                    <p:cond delay="200"/>
                                  </p:stCondLst>
                                  <p:childTnLst>
                                    <p:set>
                                      <p:cBhvr>
                                        <p:cTn id="15" dur="1" fill="hold">
                                          <p:stCondLst>
                                            <p:cond delay="0"/>
                                          </p:stCondLst>
                                        </p:cTn>
                                        <p:tgtEl>
                                          <p:spTgt spid="17"/>
                                        </p:tgtEl>
                                        <p:attrNameLst>
                                          <p:attrName>style.visibility</p:attrName>
                                        </p:attrNameLst>
                                      </p:cBhvr>
                                      <p:to>
                                        <p:strVal val="visible"/>
                                      </p:to>
                                    </p:set>
                                    <p:anim calcmode="lin" valueType="num">
                                      <p:cBhvr additive="base">
                                        <p:cTn id="16" dur="1000" fill="hold"/>
                                        <p:tgtEl>
                                          <p:spTgt spid="17"/>
                                        </p:tgtEl>
                                        <p:attrNameLst>
                                          <p:attrName>ppt_x</p:attrName>
                                        </p:attrNameLst>
                                      </p:cBhvr>
                                      <p:tavLst>
                                        <p:tav tm="0">
                                          <p:val>
                                            <p:strVal val="0-#ppt_w/2"/>
                                          </p:val>
                                        </p:tav>
                                        <p:tav tm="100000">
                                          <p:val>
                                            <p:strVal val="#ppt_x"/>
                                          </p:val>
                                        </p:tav>
                                      </p:tavLst>
                                    </p:anim>
                                    <p:anim calcmode="lin" valueType="num">
                                      <p:cBhvr additive="base">
                                        <p:cTn id="17" dur="1000" fill="hold"/>
                                        <p:tgtEl>
                                          <p:spTgt spid="17"/>
                                        </p:tgtEl>
                                        <p:attrNameLst>
                                          <p:attrName>ppt_y</p:attrName>
                                        </p:attrNameLst>
                                      </p:cBhvr>
                                      <p:tavLst>
                                        <p:tav tm="0">
                                          <p:val>
                                            <p:strVal val="#ppt_y"/>
                                          </p:val>
                                        </p:tav>
                                        <p:tav tm="100000">
                                          <p:val>
                                            <p:strVal val="#ppt_y"/>
                                          </p:val>
                                        </p:tav>
                                      </p:tavLst>
                                    </p:anim>
                                  </p:childTnLst>
                                </p:cTn>
                              </p:par>
                              <p:par>
                                <p:cTn id="18" presetID="55" presetClass="entr" presetSubtype="0" fill="hold" nodeType="withEffect">
                                  <p:stCondLst>
                                    <p:cond delay="200"/>
                                  </p:stCondLst>
                                  <p:childTnLst>
                                    <p:set>
                                      <p:cBhvr>
                                        <p:cTn id="19" dur="1" fill="hold">
                                          <p:stCondLst>
                                            <p:cond delay="0"/>
                                          </p:stCondLst>
                                        </p:cTn>
                                        <p:tgtEl>
                                          <p:spTgt spid="17"/>
                                        </p:tgtEl>
                                        <p:attrNameLst>
                                          <p:attrName>style.visibility</p:attrName>
                                        </p:attrNameLst>
                                      </p:cBhvr>
                                      <p:to>
                                        <p:strVal val="visible"/>
                                      </p:to>
                                    </p:set>
                                    <p:anim calcmode="lin" valueType="num">
                                      <p:cBhvr>
                                        <p:cTn id="20" dur="1000" fill="hold"/>
                                        <p:tgtEl>
                                          <p:spTgt spid="17"/>
                                        </p:tgtEl>
                                        <p:attrNameLst>
                                          <p:attrName>ppt_w</p:attrName>
                                        </p:attrNameLst>
                                      </p:cBhvr>
                                      <p:tavLst>
                                        <p:tav tm="0">
                                          <p:val>
                                            <p:strVal val="#ppt_w*0.70"/>
                                          </p:val>
                                        </p:tav>
                                        <p:tav tm="100000">
                                          <p:val>
                                            <p:strVal val="#ppt_w"/>
                                          </p:val>
                                        </p:tav>
                                      </p:tavLst>
                                    </p:anim>
                                    <p:anim calcmode="lin" valueType="num">
                                      <p:cBhvr>
                                        <p:cTn id="21" dur="1000" fill="hold"/>
                                        <p:tgtEl>
                                          <p:spTgt spid="17"/>
                                        </p:tgtEl>
                                        <p:attrNameLst>
                                          <p:attrName>ppt_h</p:attrName>
                                        </p:attrNameLst>
                                      </p:cBhvr>
                                      <p:tavLst>
                                        <p:tav tm="0">
                                          <p:val>
                                            <p:strVal val="#ppt_h"/>
                                          </p:val>
                                        </p:tav>
                                        <p:tav tm="100000">
                                          <p:val>
                                            <p:strVal val="#ppt_h"/>
                                          </p:val>
                                        </p:tav>
                                      </p:tavLst>
                                    </p:anim>
                                    <p:animEffect transition="in" filter="fade">
                                      <p:cBhvr>
                                        <p:cTn id="22" dur="1000"/>
                                        <p:tgtEl>
                                          <p:spTgt spid="17"/>
                                        </p:tgtEl>
                                      </p:cBhvr>
                                    </p:animEffect>
                                  </p:childTnLst>
                                </p:cTn>
                              </p:par>
                              <p:par>
                                <p:cTn id="23" presetID="2" presetClass="entr" presetSubtype="8" fill="hold" nodeType="withEffect">
                                  <p:stCondLst>
                                    <p:cond delay="40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1000" fill="hold"/>
                                        <p:tgtEl>
                                          <p:spTgt spid="16"/>
                                        </p:tgtEl>
                                        <p:attrNameLst>
                                          <p:attrName>ppt_x</p:attrName>
                                        </p:attrNameLst>
                                      </p:cBhvr>
                                      <p:tavLst>
                                        <p:tav tm="0">
                                          <p:val>
                                            <p:strVal val="0-#ppt_w/2"/>
                                          </p:val>
                                        </p:tav>
                                        <p:tav tm="100000">
                                          <p:val>
                                            <p:strVal val="#ppt_x"/>
                                          </p:val>
                                        </p:tav>
                                      </p:tavLst>
                                    </p:anim>
                                    <p:anim calcmode="lin" valueType="num">
                                      <p:cBhvr additive="base">
                                        <p:cTn id="26" dur="1000" fill="hold"/>
                                        <p:tgtEl>
                                          <p:spTgt spid="16"/>
                                        </p:tgtEl>
                                        <p:attrNameLst>
                                          <p:attrName>ppt_y</p:attrName>
                                        </p:attrNameLst>
                                      </p:cBhvr>
                                      <p:tavLst>
                                        <p:tav tm="0">
                                          <p:val>
                                            <p:strVal val="#ppt_y"/>
                                          </p:val>
                                        </p:tav>
                                        <p:tav tm="100000">
                                          <p:val>
                                            <p:strVal val="#ppt_y"/>
                                          </p:val>
                                        </p:tav>
                                      </p:tavLst>
                                    </p:anim>
                                  </p:childTnLst>
                                </p:cTn>
                              </p:par>
                              <p:par>
                                <p:cTn id="27" presetID="55" presetClass="entr" presetSubtype="0" fill="hold" nodeType="withEffect">
                                  <p:stCondLst>
                                    <p:cond delay="400"/>
                                  </p:stCondLst>
                                  <p:childTnLst>
                                    <p:set>
                                      <p:cBhvr>
                                        <p:cTn id="28" dur="1" fill="hold">
                                          <p:stCondLst>
                                            <p:cond delay="0"/>
                                          </p:stCondLst>
                                        </p:cTn>
                                        <p:tgtEl>
                                          <p:spTgt spid="16"/>
                                        </p:tgtEl>
                                        <p:attrNameLst>
                                          <p:attrName>style.visibility</p:attrName>
                                        </p:attrNameLst>
                                      </p:cBhvr>
                                      <p:to>
                                        <p:strVal val="visible"/>
                                      </p:to>
                                    </p:set>
                                    <p:anim calcmode="lin" valueType="num">
                                      <p:cBhvr>
                                        <p:cTn id="29" dur="1000" fill="hold"/>
                                        <p:tgtEl>
                                          <p:spTgt spid="16"/>
                                        </p:tgtEl>
                                        <p:attrNameLst>
                                          <p:attrName>ppt_w</p:attrName>
                                        </p:attrNameLst>
                                      </p:cBhvr>
                                      <p:tavLst>
                                        <p:tav tm="0">
                                          <p:val>
                                            <p:strVal val="#ppt_w*0.70"/>
                                          </p:val>
                                        </p:tav>
                                        <p:tav tm="100000">
                                          <p:val>
                                            <p:strVal val="#ppt_w"/>
                                          </p:val>
                                        </p:tav>
                                      </p:tavLst>
                                    </p:anim>
                                    <p:anim calcmode="lin" valueType="num">
                                      <p:cBhvr>
                                        <p:cTn id="30" dur="1000" fill="hold"/>
                                        <p:tgtEl>
                                          <p:spTgt spid="16"/>
                                        </p:tgtEl>
                                        <p:attrNameLst>
                                          <p:attrName>ppt_h</p:attrName>
                                        </p:attrNameLst>
                                      </p:cBhvr>
                                      <p:tavLst>
                                        <p:tav tm="0">
                                          <p:val>
                                            <p:strVal val="#ppt_h"/>
                                          </p:val>
                                        </p:tav>
                                        <p:tav tm="100000">
                                          <p:val>
                                            <p:strVal val="#ppt_h"/>
                                          </p:val>
                                        </p:tav>
                                      </p:tavLst>
                                    </p:anim>
                                    <p:animEffect transition="in" filter="fade">
                                      <p:cBhvr>
                                        <p:cTn id="31" dur="1000"/>
                                        <p:tgtEl>
                                          <p:spTgt spid="16"/>
                                        </p:tgtEl>
                                      </p:cBhvr>
                                    </p:animEffect>
                                  </p:childTnLst>
                                </p:cTn>
                              </p:par>
                              <p:par>
                                <p:cTn id="32" presetID="2" presetClass="entr" presetSubtype="8" fill="hold" nodeType="withEffect">
                                  <p:stCondLst>
                                    <p:cond delay="600"/>
                                  </p:stCondLst>
                                  <p:childTnLst>
                                    <p:set>
                                      <p:cBhvr>
                                        <p:cTn id="33" dur="1" fill="hold">
                                          <p:stCondLst>
                                            <p:cond delay="0"/>
                                          </p:stCondLst>
                                        </p:cTn>
                                        <p:tgtEl>
                                          <p:spTgt spid="15"/>
                                        </p:tgtEl>
                                        <p:attrNameLst>
                                          <p:attrName>style.visibility</p:attrName>
                                        </p:attrNameLst>
                                      </p:cBhvr>
                                      <p:to>
                                        <p:strVal val="visible"/>
                                      </p:to>
                                    </p:set>
                                    <p:anim calcmode="lin" valueType="num">
                                      <p:cBhvr additive="base">
                                        <p:cTn id="34" dur="1000" fill="hold"/>
                                        <p:tgtEl>
                                          <p:spTgt spid="15"/>
                                        </p:tgtEl>
                                        <p:attrNameLst>
                                          <p:attrName>ppt_x</p:attrName>
                                        </p:attrNameLst>
                                      </p:cBhvr>
                                      <p:tavLst>
                                        <p:tav tm="0">
                                          <p:val>
                                            <p:strVal val="0-#ppt_w/2"/>
                                          </p:val>
                                        </p:tav>
                                        <p:tav tm="100000">
                                          <p:val>
                                            <p:strVal val="#ppt_x"/>
                                          </p:val>
                                        </p:tav>
                                      </p:tavLst>
                                    </p:anim>
                                    <p:anim calcmode="lin" valueType="num">
                                      <p:cBhvr additive="base">
                                        <p:cTn id="35" dur="1000" fill="hold"/>
                                        <p:tgtEl>
                                          <p:spTgt spid="15"/>
                                        </p:tgtEl>
                                        <p:attrNameLst>
                                          <p:attrName>ppt_y</p:attrName>
                                        </p:attrNameLst>
                                      </p:cBhvr>
                                      <p:tavLst>
                                        <p:tav tm="0">
                                          <p:val>
                                            <p:strVal val="#ppt_y"/>
                                          </p:val>
                                        </p:tav>
                                        <p:tav tm="100000">
                                          <p:val>
                                            <p:strVal val="#ppt_y"/>
                                          </p:val>
                                        </p:tav>
                                      </p:tavLst>
                                    </p:anim>
                                  </p:childTnLst>
                                </p:cTn>
                              </p:par>
                              <p:par>
                                <p:cTn id="36" presetID="55" presetClass="entr" presetSubtype="0" fill="hold" nodeType="withEffect">
                                  <p:stCondLst>
                                    <p:cond delay="600"/>
                                  </p:stCondLst>
                                  <p:childTnLst>
                                    <p:set>
                                      <p:cBhvr>
                                        <p:cTn id="37" dur="1" fill="hold">
                                          <p:stCondLst>
                                            <p:cond delay="0"/>
                                          </p:stCondLst>
                                        </p:cTn>
                                        <p:tgtEl>
                                          <p:spTgt spid="15"/>
                                        </p:tgtEl>
                                        <p:attrNameLst>
                                          <p:attrName>style.visibility</p:attrName>
                                        </p:attrNameLst>
                                      </p:cBhvr>
                                      <p:to>
                                        <p:strVal val="visible"/>
                                      </p:to>
                                    </p:set>
                                    <p:anim calcmode="lin" valueType="num">
                                      <p:cBhvr>
                                        <p:cTn id="38" dur="1000" fill="hold"/>
                                        <p:tgtEl>
                                          <p:spTgt spid="15"/>
                                        </p:tgtEl>
                                        <p:attrNameLst>
                                          <p:attrName>ppt_w</p:attrName>
                                        </p:attrNameLst>
                                      </p:cBhvr>
                                      <p:tavLst>
                                        <p:tav tm="0">
                                          <p:val>
                                            <p:strVal val="#ppt_w*0.70"/>
                                          </p:val>
                                        </p:tav>
                                        <p:tav tm="100000">
                                          <p:val>
                                            <p:strVal val="#ppt_w"/>
                                          </p:val>
                                        </p:tav>
                                      </p:tavLst>
                                    </p:anim>
                                    <p:anim calcmode="lin" valueType="num">
                                      <p:cBhvr>
                                        <p:cTn id="39" dur="1000" fill="hold"/>
                                        <p:tgtEl>
                                          <p:spTgt spid="15"/>
                                        </p:tgtEl>
                                        <p:attrNameLst>
                                          <p:attrName>ppt_h</p:attrName>
                                        </p:attrNameLst>
                                      </p:cBhvr>
                                      <p:tavLst>
                                        <p:tav tm="0">
                                          <p:val>
                                            <p:strVal val="#ppt_h"/>
                                          </p:val>
                                        </p:tav>
                                        <p:tav tm="100000">
                                          <p:val>
                                            <p:strVal val="#ppt_h"/>
                                          </p:val>
                                        </p:tav>
                                      </p:tavLst>
                                    </p:anim>
                                    <p:animEffect transition="in" filter="fade">
                                      <p:cBhvr>
                                        <p:cTn id="40" dur="1000"/>
                                        <p:tgtEl>
                                          <p:spTgt spid="15"/>
                                        </p:tgtEl>
                                      </p:cBhvr>
                                    </p:animEffect>
                                  </p:childTnLst>
                                </p:cTn>
                              </p:par>
                              <p:par>
                                <p:cTn id="41" presetID="2" presetClass="entr" presetSubtype="8" fill="hold" nodeType="withEffect">
                                  <p:stCondLst>
                                    <p:cond delay="80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1000" fill="hold"/>
                                        <p:tgtEl>
                                          <p:spTgt spid="14"/>
                                        </p:tgtEl>
                                        <p:attrNameLst>
                                          <p:attrName>ppt_x</p:attrName>
                                        </p:attrNameLst>
                                      </p:cBhvr>
                                      <p:tavLst>
                                        <p:tav tm="0">
                                          <p:val>
                                            <p:strVal val="0-#ppt_w/2"/>
                                          </p:val>
                                        </p:tav>
                                        <p:tav tm="100000">
                                          <p:val>
                                            <p:strVal val="#ppt_x"/>
                                          </p:val>
                                        </p:tav>
                                      </p:tavLst>
                                    </p:anim>
                                    <p:anim calcmode="lin" valueType="num">
                                      <p:cBhvr additive="base">
                                        <p:cTn id="44" dur="1000" fill="hold"/>
                                        <p:tgtEl>
                                          <p:spTgt spid="14"/>
                                        </p:tgtEl>
                                        <p:attrNameLst>
                                          <p:attrName>ppt_y</p:attrName>
                                        </p:attrNameLst>
                                      </p:cBhvr>
                                      <p:tavLst>
                                        <p:tav tm="0">
                                          <p:val>
                                            <p:strVal val="#ppt_y"/>
                                          </p:val>
                                        </p:tav>
                                        <p:tav tm="100000">
                                          <p:val>
                                            <p:strVal val="#ppt_y"/>
                                          </p:val>
                                        </p:tav>
                                      </p:tavLst>
                                    </p:anim>
                                  </p:childTnLst>
                                </p:cTn>
                              </p:par>
                              <p:par>
                                <p:cTn id="45" presetID="55" presetClass="entr" presetSubtype="0" fill="hold" nodeType="withEffect">
                                  <p:stCondLst>
                                    <p:cond delay="800"/>
                                  </p:stCondLst>
                                  <p:childTnLst>
                                    <p:set>
                                      <p:cBhvr>
                                        <p:cTn id="46" dur="1" fill="hold">
                                          <p:stCondLst>
                                            <p:cond delay="0"/>
                                          </p:stCondLst>
                                        </p:cTn>
                                        <p:tgtEl>
                                          <p:spTgt spid="14"/>
                                        </p:tgtEl>
                                        <p:attrNameLst>
                                          <p:attrName>style.visibility</p:attrName>
                                        </p:attrNameLst>
                                      </p:cBhvr>
                                      <p:to>
                                        <p:strVal val="visible"/>
                                      </p:to>
                                    </p:set>
                                    <p:anim calcmode="lin" valueType="num">
                                      <p:cBhvr>
                                        <p:cTn id="47" dur="1000" fill="hold"/>
                                        <p:tgtEl>
                                          <p:spTgt spid="14"/>
                                        </p:tgtEl>
                                        <p:attrNameLst>
                                          <p:attrName>ppt_w</p:attrName>
                                        </p:attrNameLst>
                                      </p:cBhvr>
                                      <p:tavLst>
                                        <p:tav tm="0">
                                          <p:val>
                                            <p:strVal val="#ppt_w*0.70"/>
                                          </p:val>
                                        </p:tav>
                                        <p:tav tm="100000">
                                          <p:val>
                                            <p:strVal val="#ppt_w"/>
                                          </p:val>
                                        </p:tav>
                                      </p:tavLst>
                                    </p:anim>
                                    <p:anim calcmode="lin" valueType="num">
                                      <p:cBhvr>
                                        <p:cTn id="48" dur="1000" fill="hold"/>
                                        <p:tgtEl>
                                          <p:spTgt spid="14"/>
                                        </p:tgtEl>
                                        <p:attrNameLst>
                                          <p:attrName>ppt_h</p:attrName>
                                        </p:attrNameLst>
                                      </p:cBhvr>
                                      <p:tavLst>
                                        <p:tav tm="0">
                                          <p:val>
                                            <p:strVal val="#ppt_h"/>
                                          </p:val>
                                        </p:tav>
                                        <p:tav tm="100000">
                                          <p:val>
                                            <p:strVal val="#ppt_h"/>
                                          </p:val>
                                        </p:tav>
                                      </p:tavLst>
                                    </p:anim>
                                    <p:animEffect transition="in" filter="fade">
                                      <p:cBhvr>
                                        <p:cTn id="49" dur="1000"/>
                                        <p:tgtEl>
                                          <p:spTgt spid="14"/>
                                        </p:tgtEl>
                                      </p:cBhvr>
                                    </p:animEffect>
                                  </p:childTnLst>
                                </p:cTn>
                              </p:par>
                              <p:par>
                                <p:cTn id="50" presetID="10" presetClass="exit" presetSubtype="0" fill="hold" nodeType="withEffect">
                                  <p:stCondLst>
                                    <p:cond delay="1400"/>
                                  </p:stCondLst>
                                  <p:childTnLst>
                                    <p:animEffect transition="out" filter="fade">
                                      <p:cBhvr>
                                        <p:cTn id="51" dur="1000"/>
                                        <p:tgtEl>
                                          <p:spTgt spid="18"/>
                                        </p:tgtEl>
                                      </p:cBhvr>
                                    </p:animEffect>
                                    <p:set>
                                      <p:cBhvr>
                                        <p:cTn id="52" dur="1" fill="hold">
                                          <p:stCondLst>
                                            <p:cond delay="999"/>
                                          </p:stCondLst>
                                        </p:cTn>
                                        <p:tgtEl>
                                          <p:spTgt spid="18"/>
                                        </p:tgtEl>
                                        <p:attrNameLst>
                                          <p:attrName>style.visibility</p:attrName>
                                        </p:attrNameLst>
                                      </p:cBhvr>
                                      <p:to>
                                        <p:strVal val="hidden"/>
                                      </p:to>
                                    </p:set>
                                  </p:childTnLst>
                                </p:cTn>
                              </p:par>
                              <p:par>
                                <p:cTn id="53" presetID="50" presetClass="exit" presetSubtype="0" accel="100000" fill="hold" nodeType="withEffect">
                                  <p:stCondLst>
                                    <p:cond delay="1600"/>
                                  </p:stCondLst>
                                  <p:childTnLst>
                                    <p:anim calcmode="lin" valueType="num">
                                      <p:cBhvr>
                                        <p:cTn id="54" dur="1000"/>
                                        <p:tgtEl>
                                          <p:spTgt spid="17"/>
                                        </p:tgtEl>
                                        <p:attrNameLst>
                                          <p:attrName>ppt_w</p:attrName>
                                        </p:attrNameLst>
                                      </p:cBhvr>
                                      <p:tavLst>
                                        <p:tav tm="0">
                                          <p:val>
                                            <p:strVal val="ppt_w"/>
                                          </p:val>
                                        </p:tav>
                                        <p:tav tm="100000">
                                          <p:val>
                                            <p:strVal val="ppt_w+.3"/>
                                          </p:val>
                                        </p:tav>
                                      </p:tavLst>
                                    </p:anim>
                                    <p:anim calcmode="lin" valueType="num">
                                      <p:cBhvr>
                                        <p:cTn id="55" dur="1000"/>
                                        <p:tgtEl>
                                          <p:spTgt spid="17"/>
                                        </p:tgtEl>
                                        <p:attrNameLst>
                                          <p:attrName>ppt_h</p:attrName>
                                        </p:attrNameLst>
                                      </p:cBhvr>
                                      <p:tavLst>
                                        <p:tav tm="0">
                                          <p:val>
                                            <p:strVal val="ppt_h"/>
                                          </p:val>
                                        </p:tav>
                                        <p:tav tm="100000">
                                          <p:val>
                                            <p:strVal val="ppt_h"/>
                                          </p:val>
                                        </p:tav>
                                      </p:tavLst>
                                    </p:anim>
                                    <p:animEffect transition="out" filter="fade">
                                      <p:cBhvr>
                                        <p:cTn id="56" dur="1000"/>
                                        <p:tgtEl>
                                          <p:spTgt spid="17"/>
                                        </p:tgtEl>
                                      </p:cBhvr>
                                    </p:animEffect>
                                    <p:set>
                                      <p:cBhvr>
                                        <p:cTn id="57" dur="1" fill="hold">
                                          <p:stCondLst>
                                            <p:cond delay="999"/>
                                          </p:stCondLst>
                                        </p:cTn>
                                        <p:tgtEl>
                                          <p:spTgt spid="17"/>
                                        </p:tgtEl>
                                        <p:attrNameLst>
                                          <p:attrName>style.visibility</p:attrName>
                                        </p:attrNameLst>
                                      </p:cBhvr>
                                      <p:to>
                                        <p:strVal val="hidden"/>
                                      </p:to>
                                    </p:set>
                                  </p:childTnLst>
                                </p:cTn>
                              </p:par>
                              <p:par>
                                <p:cTn id="58" presetID="50" presetClass="exit" presetSubtype="0" accel="100000" fill="hold" nodeType="withEffect">
                                  <p:stCondLst>
                                    <p:cond delay="1800"/>
                                  </p:stCondLst>
                                  <p:childTnLst>
                                    <p:anim calcmode="lin" valueType="num">
                                      <p:cBhvr>
                                        <p:cTn id="59" dur="1000"/>
                                        <p:tgtEl>
                                          <p:spTgt spid="16"/>
                                        </p:tgtEl>
                                        <p:attrNameLst>
                                          <p:attrName>ppt_w</p:attrName>
                                        </p:attrNameLst>
                                      </p:cBhvr>
                                      <p:tavLst>
                                        <p:tav tm="0">
                                          <p:val>
                                            <p:strVal val="ppt_w"/>
                                          </p:val>
                                        </p:tav>
                                        <p:tav tm="100000">
                                          <p:val>
                                            <p:strVal val="ppt_w+.3"/>
                                          </p:val>
                                        </p:tav>
                                      </p:tavLst>
                                    </p:anim>
                                    <p:anim calcmode="lin" valueType="num">
                                      <p:cBhvr>
                                        <p:cTn id="60" dur="1000"/>
                                        <p:tgtEl>
                                          <p:spTgt spid="16"/>
                                        </p:tgtEl>
                                        <p:attrNameLst>
                                          <p:attrName>ppt_h</p:attrName>
                                        </p:attrNameLst>
                                      </p:cBhvr>
                                      <p:tavLst>
                                        <p:tav tm="0">
                                          <p:val>
                                            <p:strVal val="ppt_h"/>
                                          </p:val>
                                        </p:tav>
                                        <p:tav tm="100000">
                                          <p:val>
                                            <p:strVal val="ppt_h"/>
                                          </p:val>
                                        </p:tav>
                                      </p:tavLst>
                                    </p:anim>
                                    <p:animEffect transition="out" filter="fade">
                                      <p:cBhvr>
                                        <p:cTn id="61" dur="1000"/>
                                        <p:tgtEl>
                                          <p:spTgt spid="16"/>
                                        </p:tgtEl>
                                      </p:cBhvr>
                                    </p:animEffect>
                                    <p:set>
                                      <p:cBhvr>
                                        <p:cTn id="62" dur="1" fill="hold">
                                          <p:stCondLst>
                                            <p:cond delay="999"/>
                                          </p:stCondLst>
                                        </p:cTn>
                                        <p:tgtEl>
                                          <p:spTgt spid="16"/>
                                        </p:tgtEl>
                                        <p:attrNameLst>
                                          <p:attrName>style.visibility</p:attrName>
                                        </p:attrNameLst>
                                      </p:cBhvr>
                                      <p:to>
                                        <p:strVal val="hidden"/>
                                      </p:to>
                                    </p:set>
                                  </p:childTnLst>
                                </p:cTn>
                              </p:par>
                              <p:par>
                                <p:cTn id="63" presetID="50" presetClass="exit" presetSubtype="0" accel="100000" fill="hold" nodeType="withEffect">
                                  <p:stCondLst>
                                    <p:cond delay="2000"/>
                                  </p:stCondLst>
                                  <p:childTnLst>
                                    <p:anim calcmode="lin" valueType="num">
                                      <p:cBhvr>
                                        <p:cTn id="64" dur="1000"/>
                                        <p:tgtEl>
                                          <p:spTgt spid="15"/>
                                        </p:tgtEl>
                                        <p:attrNameLst>
                                          <p:attrName>ppt_w</p:attrName>
                                        </p:attrNameLst>
                                      </p:cBhvr>
                                      <p:tavLst>
                                        <p:tav tm="0">
                                          <p:val>
                                            <p:strVal val="ppt_w"/>
                                          </p:val>
                                        </p:tav>
                                        <p:tav tm="100000">
                                          <p:val>
                                            <p:strVal val="ppt_w+.3"/>
                                          </p:val>
                                        </p:tav>
                                      </p:tavLst>
                                    </p:anim>
                                    <p:anim calcmode="lin" valueType="num">
                                      <p:cBhvr>
                                        <p:cTn id="65" dur="1000"/>
                                        <p:tgtEl>
                                          <p:spTgt spid="15"/>
                                        </p:tgtEl>
                                        <p:attrNameLst>
                                          <p:attrName>ppt_h</p:attrName>
                                        </p:attrNameLst>
                                      </p:cBhvr>
                                      <p:tavLst>
                                        <p:tav tm="0">
                                          <p:val>
                                            <p:strVal val="ppt_h"/>
                                          </p:val>
                                        </p:tav>
                                        <p:tav tm="100000">
                                          <p:val>
                                            <p:strVal val="ppt_h"/>
                                          </p:val>
                                        </p:tav>
                                      </p:tavLst>
                                    </p:anim>
                                    <p:animEffect transition="out" filter="fade">
                                      <p:cBhvr>
                                        <p:cTn id="66" dur="1000"/>
                                        <p:tgtEl>
                                          <p:spTgt spid="15"/>
                                        </p:tgtEl>
                                      </p:cBhvr>
                                    </p:animEffect>
                                    <p:set>
                                      <p:cBhvr>
                                        <p:cTn id="67" dur="1" fill="hold">
                                          <p:stCondLst>
                                            <p:cond delay="9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Maria Colwell 1973</a:t>
            </a:r>
          </a:p>
        </p:txBody>
      </p:sp>
      <p:sp>
        <p:nvSpPr>
          <p:cNvPr id="6" name="Content Placeholder 5"/>
          <p:cNvSpPr>
            <a:spLocks noGrp="1"/>
          </p:cNvSpPr>
          <p:nvPr>
            <p:ph idx="1"/>
          </p:nvPr>
        </p:nvSpPr>
        <p:spPr/>
        <p:txBody>
          <a:bodyPr>
            <a:normAutofit/>
          </a:bodyPr>
          <a:lstStyle/>
          <a:p>
            <a:r>
              <a:rPr lang="en-GB" sz="2400" dirty="0"/>
              <a:t>Maria Colwell died on 6th January 1973, aged 7. Maria, removed from her mother's care due to neglect, had been living happily with an aunt after her father's death, but was returned to her mother at the mother's request. </a:t>
            </a:r>
          </a:p>
          <a:p>
            <a:r>
              <a:rPr lang="en-GB" sz="2400" dirty="0"/>
              <a:t>Despite warnings of abuse, and 30 calls to social services from neighbours, she was left in a violent household. </a:t>
            </a:r>
          </a:p>
          <a:p>
            <a:r>
              <a:rPr lang="en-GB" sz="2400" dirty="0"/>
              <a:t>One neighbour reported the child being hit for being dirty, and saw her at a window with a blackened face "and one eye just a pool of blood."</a:t>
            </a:r>
          </a:p>
        </p:txBody>
      </p:sp>
      <p:sp>
        <p:nvSpPr>
          <p:cNvPr id="7" name="Rectangle 6"/>
          <p:cNvSpPr/>
          <p:nvPr/>
        </p:nvSpPr>
        <p:spPr>
          <a:xfrm>
            <a:off x="395536" y="5792801"/>
            <a:ext cx="9073008" cy="369332"/>
          </a:xfrm>
          <a:prstGeom prst="rect">
            <a:avLst/>
          </a:prstGeom>
        </p:spPr>
        <p:txBody>
          <a:bodyPr wrap="square">
            <a:spAutoFit/>
          </a:bodyPr>
          <a:lstStyle/>
          <a:p>
            <a:r>
              <a:rPr lang="en-GB" dirty="0">
                <a:hlinkClick r:id="rId2"/>
              </a:rPr>
              <a:t>http://www.wavetrust.org/our-work/publications/articles/tale-10-children-2005</a:t>
            </a:r>
            <a:endParaRPr lang="en-GB" dirty="0"/>
          </a:p>
        </p:txBody>
      </p:sp>
    </p:spTree>
    <p:extLst>
      <p:ext uri="{BB962C8B-B14F-4D97-AF65-F5344CB8AC3E}">
        <p14:creationId xmlns:p14="http://schemas.microsoft.com/office/powerpoint/2010/main" val="81862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Maria Colwell 1973</a:t>
            </a:r>
          </a:p>
        </p:txBody>
      </p:sp>
      <p:sp>
        <p:nvSpPr>
          <p:cNvPr id="6" name="Content Placeholder 5"/>
          <p:cNvSpPr>
            <a:spLocks noGrp="1"/>
          </p:cNvSpPr>
          <p:nvPr>
            <p:ph idx="1"/>
          </p:nvPr>
        </p:nvSpPr>
        <p:spPr/>
        <p:txBody>
          <a:bodyPr>
            <a:normAutofit/>
          </a:bodyPr>
          <a:lstStyle/>
          <a:p>
            <a:r>
              <a:rPr lang="en-GB" sz="2400" dirty="0"/>
              <a:t>The neighbour asked NSPCC and Social Services: "What protection does a child have against her parents? Does she have to be killed before they take her away?" In Maria's case the answer was yes. </a:t>
            </a:r>
          </a:p>
          <a:p>
            <a:r>
              <a:rPr lang="en-GB" sz="2400" dirty="0"/>
              <a:t>Maria was taken to hospital in a pram, after being beaten by her stepfather the night before. </a:t>
            </a:r>
          </a:p>
          <a:p>
            <a:r>
              <a:rPr lang="en-GB" sz="2400" dirty="0"/>
              <a:t>She was found to be dead on arrival. She had 2 bruised eyes, bruising on neck, back, arms and legs, severe internal injuries and brain damage. Her stomach was empty.</a:t>
            </a:r>
          </a:p>
        </p:txBody>
      </p:sp>
      <p:sp>
        <p:nvSpPr>
          <p:cNvPr id="7" name="Rectangle 6"/>
          <p:cNvSpPr/>
          <p:nvPr/>
        </p:nvSpPr>
        <p:spPr>
          <a:xfrm>
            <a:off x="395536" y="5792801"/>
            <a:ext cx="9073008" cy="369332"/>
          </a:xfrm>
          <a:prstGeom prst="rect">
            <a:avLst/>
          </a:prstGeom>
        </p:spPr>
        <p:txBody>
          <a:bodyPr wrap="square">
            <a:spAutoFit/>
          </a:bodyPr>
          <a:lstStyle/>
          <a:p>
            <a:r>
              <a:rPr lang="en-GB" dirty="0">
                <a:solidFill>
                  <a:srgbClr val="000000"/>
                </a:solidFill>
                <a:hlinkClick r:id="rId2"/>
              </a:rPr>
              <a:t>http://www.wavetrust.org/our-work/publications/articles/tale-10-children-2005</a:t>
            </a:r>
            <a:endParaRPr lang="en-GB" dirty="0">
              <a:solidFill>
                <a:srgbClr val="000000"/>
              </a:solidFill>
            </a:endParaRPr>
          </a:p>
        </p:txBody>
      </p:sp>
    </p:spTree>
    <p:extLst>
      <p:ext uri="{BB962C8B-B14F-4D97-AF65-F5344CB8AC3E}">
        <p14:creationId xmlns:p14="http://schemas.microsoft.com/office/powerpoint/2010/main" val="314596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95000"/>
              </a:schemeClr>
            </a:gs>
            <a:gs pos="34000">
              <a:schemeClr val="bg1">
                <a:lumMod val="85000"/>
              </a:schemeClr>
            </a:gs>
            <a:gs pos="100000">
              <a:schemeClr val="bg1">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7" name="TextBox 6"/>
          <p:cNvSpPr txBox="1"/>
          <p:nvPr/>
        </p:nvSpPr>
        <p:spPr>
          <a:xfrm>
            <a:off x="6948264" y="4365104"/>
            <a:ext cx="1955209" cy="1661993"/>
          </a:xfrm>
          <a:prstGeom prst="rect">
            <a:avLst/>
          </a:prstGeom>
          <a:noFill/>
        </p:spPr>
        <p:txBody>
          <a:bodyPr wrap="square" rtlCol="0">
            <a:spAutoFit/>
          </a:bodyPr>
          <a:lstStyle/>
          <a:p>
            <a:pPr algn="r"/>
            <a:r>
              <a:rPr lang="en-US" sz="3400" i="1" dirty="0">
                <a:solidFill>
                  <a:srgbClr val="002060"/>
                </a:solidFill>
                <a:latin typeface="Georgia" pitchFamily="18" charset="0"/>
              </a:rPr>
              <a:t>Victoria </a:t>
            </a:r>
            <a:r>
              <a:rPr lang="en-US" sz="3400" i="1" dirty="0" err="1">
                <a:solidFill>
                  <a:srgbClr val="002060"/>
                </a:solidFill>
                <a:latin typeface="Georgia" pitchFamily="18" charset="0"/>
              </a:rPr>
              <a:t>Climbie</a:t>
            </a:r>
            <a:endParaRPr lang="en-US" sz="3400" i="1" dirty="0">
              <a:solidFill>
                <a:srgbClr val="002060"/>
              </a:solidFill>
              <a:latin typeface="Georgia" pitchFamily="18" charset="0"/>
            </a:endParaRPr>
          </a:p>
          <a:p>
            <a:pPr algn="r"/>
            <a:r>
              <a:rPr lang="en-US" sz="3400" i="1" dirty="0">
                <a:solidFill>
                  <a:srgbClr val="002060"/>
                </a:solidFill>
                <a:latin typeface="Georgia" pitchFamily="18" charset="0"/>
              </a:rPr>
              <a:t>2000</a:t>
            </a:r>
          </a:p>
        </p:txBody>
      </p:sp>
      <p:pic>
        <p:nvPicPr>
          <p:cNvPr id="18" name="Picture 1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71" y="685800"/>
            <a:ext cx="1891170" cy="3484651"/>
          </a:xfrm>
          <a:prstGeom prst="rect">
            <a:avLst/>
          </a:prstGeom>
          <a:effectLst>
            <a:softEdge rad="63500"/>
          </a:effectLst>
        </p:spPr>
      </p:pic>
      <p:pic>
        <p:nvPicPr>
          <p:cNvPr id="17" name="Picture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35697" y="685800"/>
            <a:ext cx="1728192" cy="3484652"/>
          </a:xfrm>
          <a:prstGeom prst="rect">
            <a:avLst/>
          </a:prstGeom>
          <a:effectLst>
            <a:softEdge rad="63500"/>
          </a:effectLst>
        </p:spPr>
      </p:pic>
      <p:pic>
        <p:nvPicPr>
          <p:cNvPr id="16" name="Picture 1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98784" y="685801"/>
            <a:ext cx="1777272" cy="3391270"/>
          </a:xfrm>
          <a:prstGeom prst="rect">
            <a:avLst/>
          </a:prstGeom>
          <a:effectLst>
            <a:softEdge rad="63500"/>
          </a:effectLst>
        </p:spPr>
      </p:pic>
      <p:pic>
        <p:nvPicPr>
          <p:cNvPr id="15" name="Picture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60032" y="685801"/>
            <a:ext cx="2088232" cy="3391270"/>
          </a:xfrm>
          <a:prstGeom prst="rect">
            <a:avLst/>
          </a:prstGeom>
          <a:effectLst>
            <a:softEdge rad="63500"/>
          </a:effectLst>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18614" y="685800"/>
            <a:ext cx="2318564" cy="3391270"/>
          </a:xfrm>
          <a:prstGeom prst="rect">
            <a:avLst/>
          </a:prstGeom>
          <a:effectLst>
            <a:softEdge rad="63500"/>
          </a:effectLst>
        </p:spPr>
      </p:pic>
    </p:spTree>
    <p:extLst>
      <p:ext uri="{BB962C8B-B14F-4D97-AF65-F5344CB8AC3E}">
        <p14:creationId xmlns:p14="http://schemas.microsoft.com/office/powerpoint/2010/main" val="33879724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1000" fill="hold"/>
                                        <p:tgtEl>
                                          <p:spTgt spid="18"/>
                                        </p:tgtEl>
                                        <p:attrNameLst>
                                          <p:attrName>ppt_x</p:attrName>
                                        </p:attrNameLst>
                                      </p:cBhvr>
                                      <p:tavLst>
                                        <p:tav tm="0">
                                          <p:val>
                                            <p:strVal val="0-#ppt_w/2"/>
                                          </p:val>
                                        </p:tav>
                                        <p:tav tm="100000">
                                          <p:val>
                                            <p:strVal val="#ppt_x"/>
                                          </p:val>
                                        </p:tav>
                                      </p:tavLst>
                                    </p:anim>
                                    <p:anim calcmode="lin" valueType="num">
                                      <p:cBhvr additive="base">
                                        <p:cTn id="8" dur="1000" fill="hold"/>
                                        <p:tgtEl>
                                          <p:spTgt spid="18"/>
                                        </p:tgtEl>
                                        <p:attrNameLst>
                                          <p:attrName>ppt_y</p:attrName>
                                        </p:attrNameLst>
                                      </p:cBhvr>
                                      <p:tavLst>
                                        <p:tav tm="0">
                                          <p:val>
                                            <p:strVal val="#ppt_y"/>
                                          </p:val>
                                        </p:tav>
                                        <p:tav tm="100000">
                                          <p:val>
                                            <p:strVal val="#ppt_y"/>
                                          </p:val>
                                        </p:tav>
                                      </p:tavLst>
                                    </p:anim>
                                  </p:childTnLst>
                                </p:cTn>
                              </p:par>
                              <p:par>
                                <p:cTn id="9" presetID="55" presetClass="entr" presetSubtype="0" fill="hold"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p:cTn id="11" dur="1000" fill="hold"/>
                                        <p:tgtEl>
                                          <p:spTgt spid="18"/>
                                        </p:tgtEl>
                                        <p:attrNameLst>
                                          <p:attrName>ppt_w</p:attrName>
                                        </p:attrNameLst>
                                      </p:cBhvr>
                                      <p:tavLst>
                                        <p:tav tm="0">
                                          <p:val>
                                            <p:strVal val="#ppt_w*0.70"/>
                                          </p:val>
                                        </p:tav>
                                        <p:tav tm="100000">
                                          <p:val>
                                            <p:strVal val="#ppt_w"/>
                                          </p:val>
                                        </p:tav>
                                      </p:tavLst>
                                    </p:anim>
                                    <p:anim calcmode="lin" valueType="num">
                                      <p:cBhvr>
                                        <p:cTn id="12" dur="1000" fill="hold"/>
                                        <p:tgtEl>
                                          <p:spTgt spid="18"/>
                                        </p:tgtEl>
                                        <p:attrNameLst>
                                          <p:attrName>ppt_h</p:attrName>
                                        </p:attrNameLst>
                                      </p:cBhvr>
                                      <p:tavLst>
                                        <p:tav tm="0">
                                          <p:val>
                                            <p:strVal val="#ppt_h"/>
                                          </p:val>
                                        </p:tav>
                                        <p:tav tm="100000">
                                          <p:val>
                                            <p:strVal val="#ppt_h"/>
                                          </p:val>
                                        </p:tav>
                                      </p:tavLst>
                                    </p:anim>
                                    <p:animEffect transition="in" filter="fade">
                                      <p:cBhvr>
                                        <p:cTn id="13" dur="1000"/>
                                        <p:tgtEl>
                                          <p:spTgt spid="18"/>
                                        </p:tgtEl>
                                      </p:cBhvr>
                                    </p:animEffect>
                                  </p:childTnLst>
                                </p:cTn>
                              </p:par>
                              <p:par>
                                <p:cTn id="14" presetID="2" presetClass="entr" presetSubtype="8" fill="hold" nodeType="withEffect">
                                  <p:stCondLst>
                                    <p:cond delay="200"/>
                                  </p:stCondLst>
                                  <p:childTnLst>
                                    <p:set>
                                      <p:cBhvr>
                                        <p:cTn id="15" dur="1" fill="hold">
                                          <p:stCondLst>
                                            <p:cond delay="0"/>
                                          </p:stCondLst>
                                        </p:cTn>
                                        <p:tgtEl>
                                          <p:spTgt spid="17"/>
                                        </p:tgtEl>
                                        <p:attrNameLst>
                                          <p:attrName>style.visibility</p:attrName>
                                        </p:attrNameLst>
                                      </p:cBhvr>
                                      <p:to>
                                        <p:strVal val="visible"/>
                                      </p:to>
                                    </p:set>
                                    <p:anim calcmode="lin" valueType="num">
                                      <p:cBhvr additive="base">
                                        <p:cTn id="16" dur="1000" fill="hold"/>
                                        <p:tgtEl>
                                          <p:spTgt spid="17"/>
                                        </p:tgtEl>
                                        <p:attrNameLst>
                                          <p:attrName>ppt_x</p:attrName>
                                        </p:attrNameLst>
                                      </p:cBhvr>
                                      <p:tavLst>
                                        <p:tav tm="0">
                                          <p:val>
                                            <p:strVal val="0-#ppt_w/2"/>
                                          </p:val>
                                        </p:tav>
                                        <p:tav tm="100000">
                                          <p:val>
                                            <p:strVal val="#ppt_x"/>
                                          </p:val>
                                        </p:tav>
                                      </p:tavLst>
                                    </p:anim>
                                    <p:anim calcmode="lin" valueType="num">
                                      <p:cBhvr additive="base">
                                        <p:cTn id="17" dur="1000" fill="hold"/>
                                        <p:tgtEl>
                                          <p:spTgt spid="17"/>
                                        </p:tgtEl>
                                        <p:attrNameLst>
                                          <p:attrName>ppt_y</p:attrName>
                                        </p:attrNameLst>
                                      </p:cBhvr>
                                      <p:tavLst>
                                        <p:tav tm="0">
                                          <p:val>
                                            <p:strVal val="#ppt_y"/>
                                          </p:val>
                                        </p:tav>
                                        <p:tav tm="100000">
                                          <p:val>
                                            <p:strVal val="#ppt_y"/>
                                          </p:val>
                                        </p:tav>
                                      </p:tavLst>
                                    </p:anim>
                                  </p:childTnLst>
                                </p:cTn>
                              </p:par>
                              <p:par>
                                <p:cTn id="18" presetID="55" presetClass="entr" presetSubtype="0" fill="hold" nodeType="withEffect">
                                  <p:stCondLst>
                                    <p:cond delay="200"/>
                                  </p:stCondLst>
                                  <p:childTnLst>
                                    <p:set>
                                      <p:cBhvr>
                                        <p:cTn id="19" dur="1" fill="hold">
                                          <p:stCondLst>
                                            <p:cond delay="0"/>
                                          </p:stCondLst>
                                        </p:cTn>
                                        <p:tgtEl>
                                          <p:spTgt spid="17"/>
                                        </p:tgtEl>
                                        <p:attrNameLst>
                                          <p:attrName>style.visibility</p:attrName>
                                        </p:attrNameLst>
                                      </p:cBhvr>
                                      <p:to>
                                        <p:strVal val="visible"/>
                                      </p:to>
                                    </p:set>
                                    <p:anim calcmode="lin" valueType="num">
                                      <p:cBhvr>
                                        <p:cTn id="20" dur="1000" fill="hold"/>
                                        <p:tgtEl>
                                          <p:spTgt spid="17"/>
                                        </p:tgtEl>
                                        <p:attrNameLst>
                                          <p:attrName>ppt_w</p:attrName>
                                        </p:attrNameLst>
                                      </p:cBhvr>
                                      <p:tavLst>
                                        <p:tav tm="0">
                                          <p:val>
                                            <p:strVal val="#ppt_w*0.70"/>
                                          </p:val>
                                        </p:tav>
                                        <p:tav tm="100000">
                                          <p:val>
                                            <p:strVal val="#ppt_w"/>
                                          </p:val>
                                        </p:tav>
                                      </p:tavLst>
                                    </p:anim>
                                    <p:anim calcmode="lin" valueType="num">
                                      <p:cBhvr>
                                        <p:cTn id="21" dur="1000" fill="hold"/>
                                        <p:tgtEl>
                                          <p:spTgt spid="17"/>
                                        </p:tgtEl>
                                        <p:attrNameLst>
                                          <p:attrName>ppt_h</p:attrName>
                                        </p:attrNameLst>
                                      </p:cBhvr>
                                      <p:tavLst>
                                        <p:tav tm="0">
                                          <p:val>
                                            <p:strVal val="#ppt_h"/>
                                          </p:val>
                                        </p:tav>
                                        <p:tav tm="100000">
                                          <p:val>
                                            <p:strVal val="#ppt_h"/>
                                          </p:val>
                                        </p:tav>
                                      </p:tavLst>
                                    </p:anim>
                                    <p:animEffect transition="in" filter="fade">
                                      <p:cBhvr>
                                        <p:cTn id="22" dur="1000"/>
                                        <p:tgtEl>
                                          <p:spTgt spid="17"/>
                                        </p:tgtEl>
                                      </p:cBhvr>
                                    </p:animEffect>
                                  </p:childTnLst>
                                </p:cTn>
                              </p:par>
                              <p:par>
                                <p:cTn id="23" presetID="2" presetClass="entr" presetSubtype="8" fill="hold" nodeType="withEffect">
                                  <p:stCondLst>
                                    <p:cond delay="40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1000" fill="hold"/>
                                        <p:tgtEl>
                                          <p:spTgt spid="16"/>
                                        </p:tgtEl>
                                        <p:attrNameLst>
                                          <p:attrName>ppt_x</p:attrName>
                                        </p:attrNameLst>
                                      </p:cBhvr>
                                      <p:tavLst>
                                        <p:tav tm="0">
                                          <p:val>
                                            <p:strVal val="0-#ppt_w/2"/>
                                          </p:val>
                                        </p:tav>
                                        <p:tav tm="100000">
                                          <p:val>
                                            <p:strVal val="#ppt_x"/>
                                          </p:val>
                                        </p:tav>
                                      </p:tavLst>
                                    </p:anim>
                                    <p:anim calcmode="lin" valueType="num">
                                      <p:cBhvr additive="base">
                                        <p:cTn id="26" dur="1000" fill="hold"/>
                                        <p:tgtEl>
                                          <p:spTgt spid="16"/>
                                        </p:tgtEl>
                                        <p:attrNameLst>
                                          <p:attrName>ppt_y</p:attrName>
                                        </p:attrNameLst>
                                      </p:cBhvr>
                                      <p:tavLst>
                                        <p:tav tm="0">
                                          <p:val>
                                            <p:strVal val="#ppt_y"/>
                                          </p:val>
                                        </p:tav>
                                        <p:tav tm="100000">
                                          <p:val>
                                            <p:strVal val="#ppt_y"/>
                                          </p:val>
                                        </p:tav>
                                      </p:tavLst>
                                    </p:anim>
                                  </p:childTnLst>
                                </p:cTn>
                              </p:par>
                              <p:par>
                                <p:cTn id="27" presetID="55" presetClass="entr" presetSubtype="0" fill="hold" nodeType="withEffect">
                                  <p:stCondLst>
                                    <p:cond delay="400"/>
                                  </p:stCondLst>
                                  <p:childTnLst>
                                    <p:set>
                                      <p:cBhvr>
                                        <p:cTn id="28" dur="1" fill="hold">
                                          <p:stCondLst>
                                            <p:cond delay="0"/>
                                          </p:stCondLst>
                                        </p:cTn>
                                        <p:tgtEl>
                                          <p:spTgt spid="16"/>
                                        </p:tgtEl>
                                        <p:attrNameLst>
                                          <p:attrName>style.visibility</p:attrName>
                                        </p:attrNameLst>
                                      </p:cBhvr>
                                      <p:to>
                                        <p:strVal val="visible"/>
                                      </p:to>
                                    </p:set>
                                    <p:anim calcmode="lin" valueType="num">
                                      <p:cBhvr>
                                        <p:cTn id="29" dur="1000" fill="hold"/>
                                        <p:tgtEl>
                                          <p:spTgt spid="16"/>
                                        </p:tgtEl>
                                        <p:attrNameLst>
                                          <p:attrName>ppt_w</p:attrName>
                                        </p:attrNameLst>
                                      </p:cBhvr>
                                      <p:tavLst>
                                        <p:tav tm="0">
                                          <p:val>
                                            <p:strVal val="#ppt_w*0.70"/>
                                          </p:val>
                                        </p:tav>
                                        <p:tav tm="100000">
                                          <p:val>
                                            <p:strVal val="#ppt_w"/>
                                          </p:val>
                                        </p:tav>
                                      </p:tavLst>
                                    </p:anim>
                                    <p:anim calcmode="lin" valueType="num">
                                      <p:cBhvr>
                                        <p:cTn id="30" dur="1000" fill="hold"/>
                                        <p:tgtEl>
                                          <p:spTgt spid="16"/>
                                        </p:tgtEl>
                                        <p:attrNameLst>
                                          <p:attrName>ppt_h</p:attrName>
                                        </p:attrNameLst>
                                      </p:cBhvr>
                                      <p:tavLst>
                                        <p:tav tm="0">
                                          <p:val>
                                            <p:strVal val="#ppt_h"/>
                                          </p:val>
                                        </p:tav>
                                        <p:tav tm="100000">
                                          <p:val>
                                            <p:strVal val="#ppt_h"/>
                                          </p:val>
                                        </p:tav>
                                      </p:tavLst>
                                    </p:anim>
                                    <p:animEffect transition="in" filter="fade">
                                      <p:cBhvr>
                                        <p:cTn id="31" dur="1000"/>
                                        <p:tgtEl>
                                          <p:spTgt spid="16"/>
                                        </p:tgtEl>
                                      </p:cBhvr>
                                    </p:animEffect>
                                  </p:childTnLst>
                                </p:cTn>
                              </p:par>
                              <p:par>
                                <p:cTn id="32" presetID="2" presetClass="entr" presetSubtype="8" fill="hold" nodeType="withEffect">
                                  <p:stCondLst>
                                    <p:cond delay="600"/>
                                  </p:stCondLst>
                                  <p:childTnLst>
                                    <p:set>
                                      <p:cBhvr>
                                        <p:cTn id="33" dur="1" fill="hold">
                                          <p:stCondLst>
                                            <p:cond delay="0"/>
                                          </p:stCondLst>
                                        </p:cTn>
                                        <p:tgtEl>
                                          <p:spTgt spid="15"/>
                                        </p:tgtEl>
                                        <p:attrNameLst>
                                          <p:attrName>style.visibility</p:attrName>
                                        </p:attrNameLst>
                                      </p:cBhvr>
                                      <p:to>
                                        <p:strVal val="visible"/>
                                      </p:to>
                                    </p:set>
                                    <p:anim calcmode="lin" valueType="num">
                                      <p:cBhvr additive="base">
                                        <p:cTn id="34" dur="1000" fill="hold"/>
                                        <p:tgtEl>
                                          <p:spTgt spid="15"/>
                                        </p:tgtEl>
                                        <p:attrNameLst>
                                          <p:attrName>ppt_x</p:attrName>
                                        </p:attrNameLst>
                                      </p:cBhvr>
                                      <p:tavLst>
                                        <p:tav tm="0">
                                          <p:val>
                                            <p:strVal val="0-#ppt_w/2"/>
                                          </p:val>
                                        </p:tav>
                                        <p:tav tm="100000">
                                          <p:val>
                                            <p:strVal val="#ppt_x"/>
                                          </p:val>
                                        </p:tav>
                                      </p:tavLst>
                                    </p:anim>
                                    <p:anim calcmode="lin" valueType="num">
                                      <p:cBhvr additive="base">
                                        <p:cTn id="35" dur="1000" fill="hold"/>
                                        <p:tgtEl>
                                          <p:spTgt spid="15"/>
                                        </p:tgtEl>
                                        <p:attrNameLst>
                                          <p:attrName>ppt_y</p:attrName>
                                        </p:attrNameLst>
                                      </p:cBhvr>
                                      <p:tavLst>
                                        <p:tav tm="0">
                                          <p:val>
                                            <p:strVal val="#ppt_y"/>
                                          </p:val>
                                        </p:tav>
                                        <p:tav tm="100000">
                                          <p:val>
                                            <p:strVal val="#ppt_y"/>
                                          </p:val>
                                        </p:tav>
                                      </p:tavLst>
                                    </p:anim>
                                  </p:childTnLst>
                                </p:cTn>
                              </p:par>
                              <p:par>
                                <p:cTn id="36" presetID="55" presetClass="entr" presetSubtype="0" fill="hold" nodeType="withEffect">
                                  <p:stCondLst>
                                    <p:cond delay="600"/>
                                  </p:stCondLst>
                                  <p:childTnLst>
                                    <p:set>
                                      <p:cBhvr>
                                        <p:cTn id="37" dur="1" fill="hold">
                                          <p:stCondLst>
                                            <p:cond delay="0"/>
                                          </p:stCondLst>
                                        </p:cTn>
                                        <p:tgtEl>
                                          <p:spTgt spid="15"/>
                                        </p:tgtEl>
                                        <p:attrNameLst>
                                          <p:attrName>style.visibility</p:attrName>
                                        </p:attrNameLst>
                                      </p:cBhvr>
                                      <p:to>
                                        <p:strVal val="visible"/>
                                      </p:to>
                                    </p:set>
                                    <p:anim calcmode="lin" valueType="num">
                                      <p:cBhvr>
                                        <p:cTn id="38" dur="1000" fill="hold"/>
                                        <p:tgtEl>
                                          <p:spTgt spid="15"/>
                                        </p:tgtEl>
                                        <p:attrNameLst>
                                          <p:attrName>ppt_w</p:attrName>
                                        </p:attrNameLst>
                                      </p:cBhvr>
                                      <p:tavLst>
                                        <p:tav tm="0">
                                          <p:val>
                                            <p:strVal val="#ppt_w*0.70"/>
                                          </p:val>
                                        </p:tav>
                                        <p:tav tm="100000">
                                          <p:val>
                                            <p:strVal val="#ppt_w"/>
                                          </p:val>
                                        </p:tav>
                                      </p:tavLst>
                                    </p:anim>
                                    <p:anim calcmode="lin" valueType="num">
                                      <p:cBhvr>
                                        <p:cTn id="39" dur="1000" fill="hold"/>
                                        <p:tgtEl>
                                          <p:spTgt spid="15"/>
                                        </p:tgtEl>
                                        <p:attrNameLst>
                                          <p:attrName>ppt_h</p:attrName>
                                        </p:attrNameLst>
                                      </p:cBhvr>
                                      <p:tavLst>
                                        <p:tav tm="0">
                                          <p:val>
                                            <p:strVal val="#ppt_h"/>
                                          </p:val>
                                        </p:tav>
                                        <p:tav tm="100000">
                                          <p:val>
                                            <p:strVal val="#ppt_h"/>
                                          </p:val>
                                        </p:tav>
                                      </p:tavLst>
                                    </p:anim>
                                    <p:animEffect transition="in" filter="fade">
                                      <p:cBhvr>
                                        <p:cTn id="40" dur="1000"/>
                                        <p:tgtEl>
                                          <p:spTgt spid="15"/>
                                        </p:tgtEl>
                                      </p:cBhvr>
                                    </p:animEffect>
                                  </p:childTnLst>
                                </p:cTn>
                              </p:par>
                              <p:par>
                                <p:cTn id="41" presetID="2" presetClass="entr" presetSubtype="8" fill="hold" nodeType="withEffect">
                                  <p:stCondLst>
                                    <p:cond delay="80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1000" fill="hold"/>
                                        <p:tgtEl>
                                          <p:spTgt spid="14"/>
                                        </p:tgtEl>
                                        <p:attrNameLst>
                                          <p:attrName>ppt_x</p:attrName>
                                        </p:attrNameLst>
                                      </p:cBhvr>
                                      <p:tavLst>
                                        <p:tav tm="0">
                                          <p:val>
                                            <p:strVal val="0-#ppt_w/2"/>
                                          </p:val>
                                        </p:tav>
                                        <p:tav tm="100000">
                                          <p:val>
                                            <p:strVal val="#ppt_x"/>
                                          </p:val>
                                        </p:tav>
                                      </p:tavLst>
                                    </p:anim>
                                    <p:anim calcmode="lin" valueType="num">
                                      <p:cBhvr additive="base">
                                        <p:cTn id="44" dur="1000" fill="hold"/>
                                        <p:tgtEl>
                                          <p:spTgt spid="14"/>
                                        </p:tgtEl>
                                        <p:attrNameLst>
                                          <p:attrName>ppt_y</p:attrName>
                                        </p:attrNameLst>
                                      </p:cBhvr>
                                      <p:tavLst>
                                        <p:tav tm="0">
                                          <p:val>
                                            <p:strVal val="#ppt_y"/>
                                          </p:val>
                                        </p:tav>
                                        <p:tav tm="100000">
                                          <p:val>
                                            <p:strVal val="#ppt_y"/>
                                          </p:val>
                                        </p:tav>
                                      </p:tavLst>
                                    </p:anim>
                                  </p:childTnLst>
                                </p:cTn>
                              </p:par>
                              <p:par>
                                <p:cTn id="45" presetID="55" presetClass="entr" presetSubtype="0" fill="hold" nodeType="withEffect">
                                  <p:stCondLst>
                                    <p:cond delay="800"/>
                                  </p:stCondLst>
                                  <p:childTnLst>
                                    <p:set>
                                      <p:cBhvr>
                                        <p:cTn id="46" dur="1" fill="hold">
                                          <p:stCondLst>
                                            <p:cond delay="0"/>
                                          </p:stCondLst>
                                        </p:cTn>
                                        <p:tgtEl>
                                          <p:spTgt spid="14"/>
                                        </p:tgtEl>
                                        <p:attrNameLst>
                                          <p:attrName>style.visibility</p:attrName>
                                        </p:attrNameLst>
                                      </p:cBhvr>
                                      <p:to>
                                        <p:strVal val="visible"/>
                                      </p:to>
                                    </p:set>
                                    <p:anim calcmode="lin" valueType="num">
                                      <p:cBhvr>
                                        <p:cTn id="47" dur="1000" fill="hold"/>
                                        <p:tgtEl>
                                          <p:spTgt spid="14"/>
                                        </p:tgtEl>
                                        <p:attrNameLst>
                                          <p:attrName>ppt_w</p:attrName>
                                        </p:attrNameLst>
                                      </p:cBhvr>
                                      <p:tavLst>
                                        <p:tav tm="0">
                                          <p:val>
                                            <p:strVal val="#ppt_w*0.70"/>
                                          </p:val>
                                        </p:tav>
                                        <p:tav tm="100000">
                                          <p:val>
                                            <p:strVal val="#ppt_w"/>
                                          </p:val>
                                        </p:tav>
                                      </p:tavLst>
                                    </p:anim>
                                    <p:anim calcmode="lin" valueType="num">
                                      <p:cBhvr>
                                        <p:cTn id="48" dur="1000" fill="hold"/>
                                        <p:tgtEl>
                                          <p:spTgt spid="14"/>
                                        </p:tgtEl>
                                        <p:attrNameLst>
                                          <p:attrName>ppt_h</p:attrName>
                                        </p:attrNameLst>
                                      </p:cBhvr>
                                      <p:tavLst>
                                        <p:tav tm="0">
                                          <p:val>
                                            <p:strVal val="#ppt_h"/>
                                          </p:val>
                                        </p:tav>
                                        <p:tav tm="100000">
                                          <p:val>
                                            <p:strVal val="#ppt_h"/>
                                          </p:val>
                                        </p:tav>
                                      </p:tavLst>
                                    </p:anim>
                                    <p:animEffect transition="in" filter="fade">
                                      <p:cBhvr>
                                        <p:cTn id="49" dur="1000"/>
                                        <p:tgtEl>
                                          <p:spTgt spid="14"/>
                                        </p:tgtEl>
                                      </p:cBhvr>
                                    </p:animEffect>
                                  </p:childTnLst>
                                </p:cTn>
                              </p:par>
                              <p:par>
                                <p:cTn id="50" presetID="10" presetClass="exit" presetSubtype="0" fill="hold" nodeType="withEffect">
                                  <p:stCondLst>
                                    <p:cond delay="1400"/>
                                  </p:stCondLst>
                                  <p:childTnLst>
                                    <p:animEffect transition="out" filter="fade">
                                      <p:cBhvr>
                                        <p:cTn id="51" dur="1000"/>
                                        <p:tgtEl>
                                          <p:spTgt spid="18"/>
                                        </p:tgtEl>
                                      </p:cBhvr>
                                    </p:animEffect>
                                    <p:set>
                                      <p:cBhvr>
                                        <p:cTn id="52" dur="1" fill="hold">
                                          <p:stCondLst>
                                            <p:cond delay="999"/>
                                          </p:stCondLst>
                                        </p:cTn>
                                        <p:tgtEl>
                                          <p:spTgt spid="18"/>
                                        </p:tgtEl>
                                        <p:attrNameLst>
                                          <p:attrName>style.visibility</p:attrName>
                                        </p:attrNameLst>
                                      </p:cBhvr>
                                      <p:to>
                                        <p:strVal val="hidden"/>
                                      </p:to>
                                    </p:set>
                                  </p:childTnLst>
                                </p:cTn>
                              </p:par>
                              <p:par>
                                <p:cTn id="53" presetID="50" presetClass="exit" presetSubtype="0" accel="100000" fill="hold" nodeType="withEffect">
                                  <p:stCondLst>
                                    <p:cond delay="1600"/>
                                  </p:stCondLst>
                                  <p:childTnLst>
                                    <p:anim calcmode="lin" valueType="num">
                                      <p:cBhvr>
                                        <p:cTn id="54" dur="1000"/>
                                        <p:tgtEl>
                                          <p:spTgt spid="17"/>
                                        </p:tgtEl>
                                        <p:attrNameLst>
                                          <p:attrName>ppt_w</p:attrName>
                                        </p:attrNameLst>
                                      </p:cBhvr>
                                      <p:tavLst>
                                        <p:tav tm="0">
                                          <p:val>
                                            <p:strVal val="ppt_w"/>
                                          </p:val>
                                        </p:tav>
                                        <p:tav tm="100000">
                                          <p:val>
                                            <p:strVal val="ppt_w+.3"/>
                                          </p:val>
                                        </p:tav>
                                      </p:tavLst>
                                    </p:anim>
                                    <p:anim calcmode="lin" valueType="num">
                                      <p:cBhvr>
                                        <p:cTn id="55" dur="1000"/>
                                        <p:tgtEl>
                                          <p:spTgt spid="17"/>
                                        </p:tgtEl>
                                        <p:attrNameLst>
                                          <p:attrName>ppt_h</p:attrName>
                                        </p:attrNameLst>
                                      </p:cBhvr>
                                      <p:tavLst>
                                        <p:tav tm="0">
                                          <p:val>
                                            <p:strVal val="ppt_h"/>
                                          </p:val>
                                        </p:tav>
                                        <p:tav tm="100000">
                                          <p:val>
                                            <p:strVal val="ppt_h"/>
                                          </p:val>
                                        </p:tav>
                                      </p:tavLst>
                                    </p:anim>
                                    <p:animEffect transition="out" filter="fade">
                                      <p:cBhvr>
                                        <p:cTn id="56" dur="1000"/>
                                        <p:tgtEl>
                                          <p:spTgt spid="17"/>
                                        </p:tgtEl>
                                      </p:cBhvr>
                                    </p:animEffect>
                                    <p:set>
                                      <p:cBhvr>
                                        <p:cTn id="57" dur="1" fill="hold">
                                          <p:stCondLst>
                                            <p:cond delay="999"/>
                                          </p:stCondLst>
                                        </p:cTn>
                                        <p:tgtEl>
                                          <p:spTgt spid="17"/>
                                        </p:tgtEl>
                                        <p:attrNameLst>
                                          <p:attrName>style.visibility</p:attrName>
                                        </p:attrNameLst>
                                      </p:cBhvr>
                                      <p:to>
                                        <p:strVal val="hidden"/>
                                      </p:to>
                                    </p:set>
                                  </p:childTnLst>
                                </p:cTn>
                              </p:par>
                              <p:par>
                                <p:cTn id="58" presetID="50" presetClass="exit" presetSubtype="0" accel="100000" fill="hold" nodeType="withEffect">
                                  <p:stCondLst>
                                    <p:cond delay="1800"/>
                                  </p:stCondLst>
                                  <p:childTnLst>
                                    <p:anim calcmode="lin" valueType="num">
                                      <p:cBhvr>
                                        <p:cTn id="59" dur="1000"/>
                                        <p:tgtEl>
                                          <p:spTgt spid="16"/>
                                        </p:tgtEl>
                                        <p:attrNameLst>
                                          <p:attrName>ppt_w</p:attrName>
                                        </p:attrNameLst>
                                      </p:cBhvr>
                                      <p:tavLst>
                                        <p:tav tm="0">
                                          <p:val>
                                            <p:strVal val="ppt_w"/>
                                          </p:val>
                                        </p:tav>
                                        <p:tav tm="100000">
                                          <p:val>
                                            <p:strVal val="ppt_w+.3"/>
                                          </p:val>
                                        </p:tav>
                                      </p:tavLst>
                                    </p:anim>
                                    <p:anim calcmode="lin" valueType="num">
                                      <p:cBhvr>
                                        <p:cTn id="60" dur="1000"/>
                                        <p:tgtEl>
                                          <p:spTgt spid="16"/>
                                        </p:tgtEl>
                                        <p:attrNameLst>
                                          <p:attrName>ppt_h</p:attrName>
                                        </p:attrNameLst>
                                      </p:cBhvr>
                                      <p:tavLst>
                                        <p:tav tm="0">
                                          <p:val>
                                            <p:strVal val="ppt_h"/>
                                          </p:val>
                                        </p:tav>
                                        <p:tav tm="100000">
                                          <p:val>
                                            <p:strVal val="ppt_h"/>
                                          </p:val>
                                        </p:tav>
                                      </p:tavLst>
                                    </p:anim>
                                    <p:animEffect transition="out" filter="fade">
                                      <p:cBhvr>
                                        <p:cTn id="61" dur="1000"/>
                                        <p:tgtEl>
                                          <p:spTgt spid="16"/>
                                        </p:tgtEl>
                                      </p:cBhvr>
                                    </p:animEffect>
                                    <p:set>
                                      <p:cBhvr>
                                        <p:cTn id="62" dur="1" fill="hold">
                                          <p:stCondLst>
                                            <p:cond delay="999"/>
                                          </p:stCondLst>
                                        </p:cTn>
                                        <p:tgtEl>
                                          <p:spTgt spid="16"/>
                                        </p:tgtEl>
                                        <p:attrNameLst>
                                          <p:attrName>style.visibility</p:attrName>
                                        </p:attrNameLst>
                                      </p:cBhvr>
                                      <p:to>
                                        <p:strVal val="hidden"/>
                                      </p:to>
                                    </p:set>
                                  </p:childTnLst>
                                </p:cTn>
                              </p:par>
                              <p:par>
                                <p:cTn id="63" presetID="50" presetClass="exit" presetSubtype="0" accel="100000" fill="hold" nodeType="withEffect">
                                  <p:stCondLst>
                                    <p:cond delay="2000"/>
                                  </p:stCondLst>
                                  <p:childTnLst>
                                    <p:anim calcmode="lin" valueType="num">
                                      <p:cBhvr>
                                        <p:cTn id="64" dur="1000"/>
                                        <p:tgtEl>
                                          <p:spTgt spid="15"/>
                                        </p:tgtEl>
                                        <p:attrNameLst>
                                          <p:attrName>ppt_w</p:attrName>
                                        </p:attrNameLst>
                                      </p:cBhvr>
                                      <p:tavLst>
                                        <p:tav tm="0">
                                          <p:val>
                                            <p:strVal val="ppt_w"/>
                                          </p:val>
                                        </p:tav>
                                        <p:tav tm="100000">
                                          <p:val>
                                            <p:strVal val="ppt_w+.3"/>
                                          </p:val>
                                        </p:tav>
                                      </p:tavLst>
                                    </p:anim>
                                    <p:anim calcmode="lin" valueType="num">
                                      <p:cBhvr>
                                        <p:cTn id="65" dur="1000"/>
                                        <p:tgtEl>
                                          <p:spTgt spid="15"/>
                                        </p:tgtEl>
                                        <p:attrNameLst>
                                          <p:attrName>ppt_h</p:attrName>
                                        </p:attrNameLst>
                                      </p:cBhvr>
                                      <p:tavLst>
                                        <p:tav tm="0">
                                          <p:val>
                                            <p:strVal val="ppt_h"/>
                                          </p:val>
                                        </p:tav>
                                        <p:tav tm="100000">
                                          <p:val>
                                            <p:strVal val="ppt_h"/>
                                          </p:val>
                                        </p:tav>
                                      </p:tavLst>
                                    </p:anim>
                                    <p:animEffect transition="out" filter="fade">
                                      <p:cBhvr>
                                        <p:cTn id="66" dur="1000"/>
                                        <p:tgtEl>
                                          <p:spTgt spid="15"/>
                                        </p:tgtEl>
                                      </p:cBhvr>
                                    </p:animEffect>
                                    <p:set>
                                      <p:cBhvr>
                                        <p:cTn id="67" dur="1" fill="hold">
                                          <p:stCondLst>
                                            <p:cond delay="9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Victoria </a:t>
            </a:r>
            <a:r>
              <a:rPr lang="en-GB" dirty="0" err="1"/>
              <a:t>Climbie</a:t>
            </a:r>
            <a:r>
              <a:rPr lang="en-GB" dirty="0"/>
              <a:t> 2000</a:t>
            </a:r>
          </a:p>
        </p:txBody>
      </p:sp>
      <p:sp>
        <p:nvSpPr>
          <p:cNvPr id="3" name="Content Placeholder 2"/>
          <p:cNvSpPr>
            <a:spLocks noGrp="1"/>
          </p:cNvSpPr>
          <p:nvPr>
            <p:ph idx="1"/>
          </p:nvPr>
        </p:nvSpPr>
        <p:spPr/>
        <p:txBody>
          <a:bodyPr>
            <a:normAutofit fontScale="92500" lnSpcReduction="10000"/>
          </a:bodyPr>
          <a:lstStyle/>
          <a:p>
            <a:r>
              <a:rPr lang="en-GB" sz="2800" dirty="0"/>
              <a:t>8-yr-old Victoria </a:t>
            </a:r>
            <a:r>
              <a:rPr lang="en-GB" sz="2800" dirty="0" err="1"/>
              <a:t>Climbié</a:t>
            </a:r>
            <a:r>
              <a:rPr lang="en-GB" sz="2800" dirty="0"/>
              <a:t> had a kettle of boiling water tipped over her head. </a:t>
            </a:r>
          </a:p>
          <a:p>
            <a:r>
              <a:rPr lang="en-GB" sz="2800" dirty="0"/>
              <a:t>Her toes were struck with a hammer. She was beaten with a bicycle chain, belt buckle and had cigarettes stubbed out on her body. </a:t>
            </a:r>
          </a:p>
          <a:p>
            <a:r>
              <a:rPr lang="en-GB" sz="2800" dirty="0"/>
              <a:t>She lived in a freezing bath. </a:t>
            </a:r>
          </a:p>
          <a:p>
            <a:r>
              <a:rPr lang="en-GB" sz="2800" dirty="0"/>
              <a:t>On 25th February 2000 Victoria died of hypothermia and multiple organ failure, with 128 horrific injuries to her body, after suffering months of horrific abuse and neglect in a tiny flat in Tottenham, London.</a:t>
            </a:r>
          </a:p>
        </p:txBody>
      </p:sp>
    </p:spTree>
    <p:extLst>
      <p:ext uri="{BB962C8B-B14F-4D97-AF65-F5344CB8AC3E}">
        <p14:creationId xmlns:p14="http://schemas.microsoft.com/office/powerpoint/2010/main" val="457507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endParaRPr lang="en-GB" sz="2800" dirty="0"/>
          </a:p>
          <a:p>
            <a:pPr>
              <a:buFont typeface="Wingdings" panose="05000000000000000000" pitchFamily="2" charset="2"/>
              <a:buChar char="Ø"/>
            </a:pPr>
            <a:r>
              <a:rPr lang="en-GB" sz="2800" dirty="0"/>
              <a:t>When we consider the timeline of events in one very high profile case, are we able to identify flashpoints?</a:t>
            </a:r>
          </a:p>
          <a:p>
            <a:pPr>
              <a:buFont typeface="Wingdings" panose="05000000000000000000" pitchFamily="2" charset="2"/>
              <a:buChar char="Ø"/>
            </a:pPr>
            <a:r>
              <a:rPr lang="en-GB" sz="2800" dirty="0"/>
              <a:t>Ask yourself, ‘Who was best placed to keep a close eye on the welfare of the child?’</a:t>
            </a:r>
          </a:p>
        </p:txBody>
      </p:sp>
    </p:spTree>
    <p:extLst>
      <p:ext uri="{BB962C8B-B14F-4D97-AF65-F5344CB8AC3E}">
        <p14:creationId xmlns:p14="http://schemas.microsoft.com/office/powerpoint/2010/main" val="2513527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95000"/>
              </a:schemeClr>
            </a:gs>
            <a:gs pos="34000">
              <a:schemeClr val="bg1">
                <a:lumMod val="85000"/>
              </a:schemeClr>
            </a:gs>
            <a:gs pos="100000">
              <a:schemeClr val="bg1">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7" name="TextBox 6"/>
          <p:cNvSpPr txBox="1"/>
          <p:nvPr/>
        </p:nvSpPr>
        <p:spPr>
          <a:xfrm>
            <a:off x="6948264" y="4365104"/>
            <a:ext cx="1955209" cy="1661993"/>
          </a:xfrm>
          <a:prstGeom prst="rect">
            <a:avLst/>
          </a:prstGeom>
          <a:noFill/>
        </p:spPr>
        <p:txBody>
          <a:bodyPr wrap="square" rtlCol="0">
            <a:spAutoFit/>
          </a:bodyPr>
          <a:lstStyle/>
          <a:p>
            <a:pPr algn="r"/>
            <a:r>
              <a:rPr lang="en-US" sz="3400" i="1" dirty="0">
                <a:solidFill>
                  <a:srgbClr val="002060"/>
                </a:solidFill>
                <a:latin typeface="Georgia" pitchFamily="18" charset="0"/>
              </a:rPr>
              <a:t>Peter Connelly 2006</a:t>
            </a:r>
          </a:p>
        </p:txBody>
      </p:sp>
      <p:pic>
        <p:nvPicPr>
          <p:cNvPr id="18" name="Picture 1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71" y="685800"/>
            <a:ext cx="1891170" cy="3484651"/>
          </a:xfrm>
          <a:prstGeom prst="rect">
            <a:avLst/>
          </a:prstGeom>
          <a:effectLst>
            <a:softEdge rad="63500"/>
          </a:effectLst>
        </p:spPr>
      </p:pic>
      <p:pic>
        <p:nvPicPr>
          <p:cNvPr id="17" name="Picture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35697" y="685800"/>
            <a:ext cx="1728192" cy="3484652"/>
          </a:xfrm>
          <a:prstGeom prst="rect">
            <a:avLst/>
          </a:prstGeom>
          <a:effectLst>
            <a:softEdge rad="63500"/>
          </a:effectLst>
        </p:spPr>
      </p:pic>
      <p:pic>
        <p:nvPicPr>
          <p:cNvPr id="16" name="Picture 1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98784" y="685800"/>
            <a:ext cx="1777272" cy="3391270"/>
          </a:xfrm>
          <a:prstGeom prst="rect">
            <a:avLst/>
          </a:prstGeom>
          <a:effectLst>
            <a:softEdge rad="63500"/>
          </a:effectLst>
        </p:spPr>
      </p:pic>
      <p:pic>
        <p:nvPicPr>
          <p:cNvPr id="15" name="Picture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60032" y="685801"/>
            <a:ext cx="2088232" cy="3391270"/>
          </a:xfrm>
          <a:prstGeom prst="rect">
            <a:avLst/>
          </a:prstGeom>
          <a:effectLst>
            <a:softEdge rad="63500"/>
          </a:effectLst>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18614" y="685800"/>
            <a:ext cx="2318564" cy="3391270"/>
          </a:xfrm>
          <a:prstGeom prst="rect">
            <a:avLst/>
          </a:prstGeom>
          <a:effectLst>
            <a:softEdge rad="63500"/>
          </a:effectLst>
        </p:spPr>
      </p:pic>
    </p:spTree>
    <p:extLst>
      <p:ext uri="{BB962C8B-B14F-4D97-AF65-F5344CB8AC3E}">
        <p14:creationId xmlns:p14="http://schemas.microsoft.com/office/powerpoint/2010/main" val="30963986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1000" fill="hold"/>
                                        <p:tgtEl>
                                          <p:spTgt spid="18"/>
                                        </p:tgtEl>
                                        <p:attrNameLst>
                                          <p:attrName>ppt_x</p:attrName>
                                        </p:attrNameLst>
                                      </p:cBhvr>
                                      <p:tavLst>
                                        <p:tav tm="0">
                                          <p:val>
                                            <p:strVal val="0-#ppt_w/2"/>
                                          </p:val>
                                        </p:tav>
                                        <p:tav tm="100000">
                                          <p:val>
                                            <p:strVal val="#ppt_x"/>
                                          </p:val>
                                        </p:tav>
                                      </p:tavLst>
                                    </p:anim>
                                    <p:anim calcmode="lin" valueType="num">
                                      <p:cBhvr additive="base">
                                        <p:cTn id="8" dur="1000" fill="hold"/>
                                        <p:tgtEl>
                                          <p:spTgt spid="18"/>
                                        </p:tgtEl>
                                        <p:attrNameLst>
                                          <p:attrName>ppt_y</p:attrName>
                                        </p:attrNameLst>
                                      </p:cBhvr>
                                      <p:tavLst>
                                        <p:tav tm="0">
                                          <p:val>
                                            <p:strVal val="#ppt_y"/>
                                          </p:val>
                                        </p:tav>
                                        <p:tav tm="100000">
                                          <p:val>
                                            <p:strVal val="#ppt_y"/>
                                          </p:val>
                                        </p:tav>
                                      </p:tavLst>
                                    </p:anim>
                                  </p:childTnLst>
                                </p:cTn>
                              </p:par>
                              <p:par>
                                <p:cTn id="9" presetID="55" presetClass="entr" presetSubtype="0" fill="hold"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p:cTn id="11" dur="1000" fill="hold"/>
                                        <p:tgtEl>
                                          <p:spTgt spid="18"/>
                                        </p:tgtEl>
                                        <p:attrNameLst>
                                          <p:attrName>ppt_w</p:attrName>
                                        </p:attrNameLst>
                                      </p:cBhvr>
                                      <p:tavLst>
                                        <p:tav tm="0">
                                          <p:val>
                                            <p:strVal val="#ppt_w*0.70"/>
                                          </p:val>
                                        </p:tav>
                                        <p:tav tm="100000">
                                          <p:val>
                                            <p:strVal val="#ppt_w"/>
                                          </p:val>
                                        </p:tav>
                                      </p:tavLst>
                                    </p:anim>
                                    <p:anim calcmode="lin" valueType="num">
                                      <p:cBhvr>
                                        <p:cTn id="12" dur="1000" fill="hold"/>
                                        <p:tgtEl>
                                          <p:spTgt spid="18"/>
                                        </p:tgtEl>
                                        <p:attrNameLst>
                                          <p:attrName>ppt_h</p:attrName>
                                        </p:attrNameLst>
                                      </p:cBhvr>
                                      <p:tavLst>
                                        <p:tav tm="0">
                                          <p:val>
                                            <p:strVal val="#ppt_h"/>
                                          </p:val>
                                        </p:tav>
                                        <p:tav tm="100000">
                                          <p:val>
                                            <p:strVal val="#ppt_h"/>
                                          </p:val>
                                        </p:tav>
                                      </p:tavLst>
                                    </p:anim>
                                    <p:animEffect transition="in" filter="fade">
                                      <p:cBhvr>
                                        <p:cTn id="13" dur="1000"/>
                                        <p:tgtEl>
                                          <p:spTgt spid="18"/>
                                        </p:tgtEl>
                                      </p:cBhvr>
                                    </p:animEffect>
                                  </p:childTnLst>
                                </p:cTn>
                              </p:par>
                              <p:par>
                                <p:cTn id="14" presetID="2" presetClass="entr" presetSubtype="8" fill="hold" nodeType="withEffect">
                                  <p:stCondLst>
                                    <p:cond delay="200"/>
                                  </p:stCondLst>
                                  <p:childTnLst>
                                    <p:set>
                                      <p:cBhvr>
                                        <p:cTn id="15" dur="1" fill="hold">
                                          <p:stCondLst>
                                            <p:cond delay="0"/>
                                          </p:stCondLst>
                                        </p:cTn>
                                        <p:tgtEl>
                                          <p:spTgt spid="17"/>
                                        </p:tgtEl>
                                        <p:attrNameLst>
                                          <p:attrName>style.visibility</p:attrName>
                                        </p:attrNameLst>
                                      </p:cBhvr>
                                      <p:to>
                                        <p:strVal val="visible"/>
                                      </p:to>
                                    </p:set>
                                    <p:anim calcmode="lin" valueType="num">
                                      <p:cBhvr additive="base">
                                        <p:cTn id="16" dur="1000" fill="hold"/>
                                        <p:tgtEl>
                                          <p:spTgt spid="17"/>
                                        </p:tgtEl>
                                        <p:attrNameLst>
                                          <p:attrName>ppt_x</p:attrName>
                                        </p:attrNameLst>
                                      </p:cBhvr>
                                      <p:tavLst>
                                        <p:tav tm="0">
                                          <p:val>
                                            <p:strVal val="0-#ppt_w/2"/>
                                          </p:val>
                                        </p:tav>
                                        <p:tav tm="100000">
                                          <p:val>
                                            <p:strVal val="#ppt_x"/>
                                          </p:val>
                                        </p:tav>
                                      </p:tavLst>
                                    </p:anim>
                                    <p:anim calcmode="lin" valueType="num">
                                      <p:cBhvr additive="base">
                                        <p:cTn id="17" dur="1000" fill="hold"/>
                                        <p:tgtEl>
                                          <p:spTgt spid="17"/>
                                        </p:tgtEl>
                                        <p:attrNameLst>
                                          <p:attrName>ppt_y</p:attrName>
                                        </p:attrNameLst>
                                      </p:cBhvr>
                                      <p:tavLst>
                                        <p:tav tm="0">
                                          <p:val>
                                            <p:strVal val="#ppt_y"/>
                                          </p:val>
                                        </p:tav>
                                        <p:tav tm="100000">
                                          <p:val>
                                            <p:strVal val="#ppt_y"/>
                                          </p:val>
                                        </p:tav>
                                      </p:tavLst>
                                    </p:anim>
                                  </p:childTnLst>
                                </p:cTn>
                              </p:par>
                              <p:par>
                                <p:cTn id="18" presetID="55" presetClass="entr" presetSubtype="0" fill="hold" nodeType="withEffect">
                                  <p:stCondLst>
                                    <p:cond delay="200"/>
                                  </p:stCondLst>
                                  <p:childTnLst>
                                    <p:set>
                                      <p:cBhvr>
                                        <p:cTn id="19" dur="1" fill="hold">
                                          <p:stCondLst>
                                            <p:cond delay="0"/>
                                          </p:stCondLst>
                                        </p:cTn>
                                        <p:tgtEl>
                                          <p:spTgt spid="17"/>
                                        </p:tgtEl>
                                        <p:attrNameLst>
                                          <p:attrName>style.visibility</p:attrName>
                                        </p:attrNameLst>
                                      </p:cBhvr>
                                      <p:to>
                                        <p:strVal val="visible"/>
                                      </p:to>
                                    </p:set>
                                    <p:anim calcmode="lin" valueType="num">
                                      <p:cBhvr>
                                        <p:cTn id="20" dur="1000" fill="hold"/>
                                        <p:tgtEl>
                                          <p:spTgt spid="17"/>
                                        </p:tgtEl>
                                        <p:attrNameLst>
                                          <p:attrName>ppt_w</p:attrName>
                                        </p:attrNameLst>
                                      </p:cBhvr>
                                      <p:tavLst>
                                        <p:tav tm="0">
                                          <p:val>
                                            <p:strVal val="#ppt_w*0.70"/>
                                          </p:val>
                                        </p:tav>
                                        <p:tav tm="100000">
                                          <p:val>
                                            <p:strVal val="#ppt_w"/>
                                          </p:val>
                                        </p:tav>
                                      </p:tavLst>
                                    </p:anim>
                                    <p:anim calcmode="lin" valueType="num">
                                      <p:cBhvr>
                                        <p:cTn id="21" dur="1000" fill="hold"/>
                                        <p:tgtEl>
                                          <p:spTgt spid="17"/>
                                        </p:tgtEl>
                                        <p:attrNameLst>
                                          <p:attrName>ppt_h</p:attrName>
                                        </p:attrNameLst>
                                      </p:cBhvr>
                                      <p:tavLst>
                                        <p:tav tm="0">
                                          <p:val>
                                            <p:strVal val="#ppt_h"/>
                                          </p:val>
                                        </p:tav>
                                        <p:tav tm="100000">
                                          <p:val>
                                            <p:strVal val="#ppt_h"/>
                                          </p:val>
                                        </p:tav>
                                      </p:tavLst>
                                    </p:anim>
                                    <p:animEffect transition="in" filter="fade">
                                      <p:cBhvr>
                                        <p:cTn id="22" dur="1000"/>
                                        <p:tgtEl>
                                          <p:spTgt spid="17"/>
                                        </p:tgtEl>
                                      </p:cBhvr>
                                    </p:animEffect>
                                  </p:childTnLst>
                                </p:cTn>
                              </p:par>
                              <p:par>
                                <p:cTn id="23" presetID="2" presetClass="entr" presetSubtype="8" fill="hold" nodeType="withEffect">
                                  <p:stCondLst>
                                    <p:cond delay="40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1000" fill="hold"/>
                                        <p:tgtEl>
                                          <p:spTgt spid="16"/>
                                        </p:tgtEl>
                                        <p:attrNameLst>
                                          <p:attrName>ppt_x</p:attrName>
                                        </p:attrNameLst>
                                      </p:cBhvr>
                                      <p:tavLst>
                                        <p:tav tm="0">
                                          <p:val>
                                            <p:strVal val="0-#ppt_w/2"/>
                                          </p:val>
                                        </p:tav>
                                        <p:tav tm="100000">
                                          <p:val>
                                            <p:strVal val="#ppt_x"/>
                                          </p:val>
                                        </p:tav>
                                      </p:tavLst>
                                    </p:anim>
                                    <p:anim calcmode="lin" valueType="num">
                                      <p:cBhvr additive="base">
                                        <p:cTn id="26" dur="1000" fill="hold"/>
                                        <p:tgtEl>
                                          <p:spTgt spid="16"/>
                                        </p:tgtEl>
                                        <p:attrNameLst>
                                          <p:attrName>ppt_y</p:attrName>
                                        </p:attrNameLst>
                                      </p:cBhvr>
                                      <p:tavLst>
                                        <p:tav tm="0">
                                          <p:val>
                                            <p:strVal val="#ppt_y"/>
                                          </p:val>
                                        </p:tav>
                                        <p:tav tm="100000">
                                          <p:val>
                                            <p:strVal val="#ppt_y"/>
                                          </p:val>
                                        </p:tav>
                                      </p:tavLst>
                                    </p:anim>
                                  </p:childTnLst>
                                </p:cTn>
                              </p:par>
                              <p:par>
                                <p:cTn id="27" presetID="55" presetClass="entr" presetSubtype="0" fill="hold" nodeType="withEffect">
                                  <p:stCondLst>
                                    <p:cond delay="400"/>
                                  </p:stCondLst>
                                  <p:childTnLst>
                                    <p:set>
                                      <p:cBhvr>
                                        <p:cTn id="28" dur="1" fill="hold">
                                          <p:stCondLst>
                                            <p:cond delay="0"/>
                                          </p:stCondLst>
                                        </p:cTn>
                                        <p:tgtEl>
                                          <p:spTgt spid="16"/>
                                        </p:tgtEl>
                                        <p:attrNameLst>
                                          <p:attrName>style.visibility</p:attrName>
                                        </p:attrNameLst>
                                      </p:cBhvr>
                                      <p:to>
                                        <p:strVal val="visible"/>
                                      </p:to>
                                    </p:set>
                                    <p:anim calcmode="lin" valueType="num">
                                      <p:cBhvr>
                                        <p:cTn id="29" dur="1000" fill="hold"/>
                                        <p:tgtEl>
                                          <p:spTgt spid="16"/>
                                        </p:tgtEl>
                                        <p:attrNameLst>
                                          <p:attrName>ppt_w</p:attrName>
                                        </p:attrNameLst>
                                      </p:cBhvr>
                                      <p:tavLst>
                                        <p:tav tm="0">
                                          <p:val>
                                            <p:strVal val="#ppt_w*0.70"/>
                                          </p:val>
                                        </p:tav>
                                        <p:tav tm="100000">
                                          <p:val>
                                            <p:strVal val="#ppt_w"/>
                                          </p:val>
                                        </p:tav>
                                      </p:tavLst>
                                    </p:anim>
                                    <p:anim calcmode="lin" valueType="num">
                                      <p:cBhvr>
                                        <p:cTn id="30" dur="1000" fill="hold"/>
                                        <p:tgtEl>
                                          <p:spTgt spid="16"/>
                                        </p:tgtEl>
                                        <p:attrNameLst>
                                          <p:attrName>ppt_h</p:attrName>
                                        </p:attrNameLst>
                                      </p:cBhvr>
                                      <p:tavLst>
                                        <p:tav tm="0">
                                          <p:val>
                                            <p:strVal val="#ppt_h"/>
                                          </p:val>
                                        </p:tav>
                                        <p:tav tm="100000">
                                          <p:val>
                                            <p:strVal val="#ppt_h"/>
                                          </p:val>
                                        </p:tav>
                                      </p:tavLst>
                                    </p:anim>
                                    <p:animEffect transition="in" filter="fade">
                                      <p:cBhvr>
                                        <p:cTn id="31" dur="1000"/>
                                        <p:tgtEl>
                                          <p:spTgt spid="16"/>
                                        </p:tgtEl>
                                      </p:cBhvr>
                                    </p:animEffect>
                                  </p:childTnLst>
                                </p:cTn>
                              </p:par>
                              <p:par>
                                <p:cTn id="32" presetID="2" presetClass="entr" presetSubtype="8" fill="hold" nodeType="withEffect">
                                  <p:stCondLst>
                                    <p:cond delay="600"/>
                                  </p:stCondLst>
                                  <p:childTnLst>
                                    <p:set>
                                      <p:cBhvr>
                                        <p:cTn id="33" dur="1" fill="hold">
                                          <p:stCondLst>
                                            <p:cond delay="0"/>
                                          </p:stCondLst>
                                        </p:cTn>
                                        <p:tgtEl>
                                          <p:spTgt spid="15"/>
                                        </p:tgtEl>
                                        <p:attrNameLst>
                                          <p:attrName>style.visibility</p:attrName>
                                        </p:attrNameLst>
                                      </p:cBhvr>
                                      <p:to>
                                        <p:strVal val="visible"/>
                                      </p:to>
                                    </p:set>
                                    <p:anim calcmode="lin" valueType="num">
                                      <p:cBhvr additive="base">
                                        <p:cTn id="34" dur="1000" fill="hold"/>
                                        <p:tgtEl>
                                          <p:spTgt spid="15"/>
                                        </p:tgtEl>
                                        <p:attrNameLst>
                                          <p:attrName>ppt_x</p:attrName>
                                        </p:attrNameLst>
                                      </p:cBhvr>
                                      <p:tavLst>
                                        <p:tav tm="0">
                                          <p:val>
                                            <p:strVal val="0-#ppt_w/2"/>
                                          </p:val>
                                        </p:tav>
                                        <p:tav tm="100000">
                                          <p:val>
                                            <p:strVal val="#ppt_x"/>
                                          </p:val>
                                        </p:tav>
                                      </p:tavLst>
                                    </p:anim>
                                    <p:anim calcmode="lin" valueType="num">
                                      <p:cBhvr additive="base">
                                        <p:cTn id="35" dur="1000" fill="hold"/>
                                        <p:tgtEl>
                                          <p:spTgt spid="15"/>
                                        </p:tgtEl>
                                        <p:attrNameLst>
                                          <p:attrName>ppt_y</p:attrName>
                                        </p:attrNameLst>
                                      </p:cBhvr>
                                      <p:tavLst>
                                        <p:tav tm="0">
                                          <p:val>
                                            <p:strVal val="#ppt_y"/>
                                          </p:val>
                                        </p:tav>
                                        <p:tav tm="100000">
                                          <p:val>
                                            <p:strVal val="#ppt_y"/>
                                          </p:val>
                                        </p:tav>
                                      </p:tavLst>
                                    </p:anim>
                                  </p:childTnLst>
                                </p:cTn>
                              </p:par>
                              <p:par>
                                <p:cTn id="36" presetID="55" presetClass="entr" presetSubtype="0" fill="hold" nodeType="withEffect">
                                  <p:stCondLst>
                                    <p:cond delay="600"/>
                                  </p:stCondLst>
                                  <p:childTnLst>
                                    <p:set>
                                      <p:cBhvr>
                                        <p:cTn id="37" dur="1" fill="hold">
                                          <p:stCondLst>
                                            <p:cond delay="0"/>
                                          </p:stCondLst>
                                        </p:cTn>
                                        <p:tgtEl>
                                          <p:spTgt spid="15"/>
                                        </p:tgtEl>
                                        <p:attrNameLst>
                                          <p:attrName>style.visibility</p:attrName>
                                        </p:attrNameLst>
                                      </p:cBhvr>
                                      <p:to>
                                        <p:strVal val="visible"/>
                                      </p:to>
                                    </p:set>
                                    <p:anim calcmode="lin" valueType="num">
                                      <p:cBhvr>
                                        <p:cTn id="38" dur="1000" fill="hold"/>
                                        <p:tgtEl>
                                          <p:spTgt spid="15"/>
                                        </p:tgtEl>
                                        <p:attrNameLst>
                                          <p:attrName>ppt_w</p:attrName>
                                        </p:attrNameLst>
                                      </p:cBhvr>
                                      <p:tavLst>
                                        <p:tav tm="0">
                                          <p:val>
                                            <p:strVal val="#ppt_w*0.70"/>
                                          </p:val>
                                        </p:tav>
                                        <p:tav tm="100000">
                                          <p:val>
                                            <p:strVal val="#ppt_w"/>
                                          </p:val>
                                        </p:tav>
                                      </p:tavLst>
                                    </p:anim>
                                    <p:anim calcmode="lin" valueType="num">
                                      <p:cBhvr>
                                        <p:cTn id="39" dur="1000" fill="hold"/>
                                        <p:tgtEl>
                                          <p:spTgt spid="15"/>
                                        </p:tgtEl>
                                        <p:attrNameLst>
                                          <p:attrName>ppt_h</p:attrName>
                                        </p:attrNameLst>
                                      </p:cBhvr>
                                      <p:tavLst>
                                        <p:tav tm="0">
                                          <p:val>
                                            <p:strVal val="#ppt_h"/>
                                          </p:val>
                                        </p:tav>
                                        <p:tav tm="100000">
                                          <p:val>
                                            <p:strVal val="#ppt_h"/>
                                          </p:val>
                                        </p:tav>
                                      </p:tavLst>
                                    </p:anim>
                                    <p:animEffect transition="in" filter="fade">
                                      <p:cBhvr>
                                        <p:cTn id="40" dur="1000"/>
                                        <p:tgtEl>
                                          <p:spTgt spid="15"/>
                                        </p:tgtEl>
                                      </p:cBhvr>
                                    </p:animEffect>
                                  </p:childTnLst>
                                </p:cTn>
                              </p:par>
                              <p:par>
                                <p:cTn id="41" presetID="2" presetClass="entr" presetSubtype="8" fill="hold" nodeType="withEffect">
                                  <p:stCondLst>
                                    <p:cond delay="80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1000" fill="hold"/>
                                        <p:tgtEl>
                                          <p:spTgt spid="14"/>
                                        </p:tgtEl>
                                        <p:attrNameLst>
                                          <p:attrName>ppt_x</p:attrName>
                                        </p:attrNameLst>
                                      </p:cBhvr>
                                      <p:tavLst>
                                        <p:tav tm="0">
                                          <p:val>
                                            <p:strVal val="0-#ppt_w/2"/>
                                          </p:val>
                                        </p:tav>
                                        <p:tav tm="100000">
                                          <p:val>
                                            <p:strVal val="#ppt_x"/>
                                          </p:val>
                                        </p:tav>
                                      </p:tavLst>
                                    </p:anim>
                                    <p:anim calcmode="lin" valueType="num">
                                      <p:cBhvr additive="base">
                                        <p:cTn id="44" dur="1000" fill="hold"/>
                                        <p:tgtEl>
                                          <p:spTgt spid="14"/>
                                        </p:tgtEl>
                                        <p:attrNameLst>
                                          <p:attrName>ppt_y</p:attrName>
                                        </p:attrNameLst>
                                      </p:cBhvr>
                                      <p:tavLst>
                                        <p:tav tm="0">
                                          <p:val>
                                            <p:strVal val="#ppt_y"/>
                                          </p:val>
                                        </p:tav>
                                        <p:tav tm="100000">
                                          <p:val>
                                            <p:strVal val="#ppt_y"/>
                                          </p:val>
                                        </p:tav>
                                      </p:tavLst>
                                    </p:anim>
                                  </p:childTnLst>
                                </p:cTn>
                              </p:par>
                              <p:par>
                                <p:cTn id="45" presetID="55" presetClass="entr" presetSubtype="0" fill="hold" nodeType="withEffect">
                                  <p:stCondLst>
                                    <p:cond delay="800"/>
                                  </p:stCondLst>
                                  <p:childTnLst>
                                    <p:set>
                                      <p:cBhvr>
                                        <p:cTn id="46" dur="1" fill="hold">
                                          <p:stCondLst>
                                            <p:cond delay="0"/>
                                          </p:stCondLst>
                                        </p:cTn>
                                        <p:tgtEl>
                                          <p:spTgt spid="14"/>
                                        </p:tgtEl>
                                        <p:attrNameLst>
                                          <p:attrName>style.visibility</p:attrName>
                                        </p:attrNameLst>
                                      </p:cBhvr>
                                      <p:to>
                                        <p:strVal val="visible"/>
                                      </p:to>
                                    </p:set>
                                    <p:anim calcmode="lin" valueType="num">
                                      <p:cBhvr>
                                        <p:cTn id="47" dur="1000" fill="hold"/>
                                        <p:tgtEl>
                                          <p:spTgt spid="14"/>
                                        </p:tgtEl>
                                        <p:attrNameLst>
                                          <p:attrName>ppt_w</p:attrName>
                                        </p:attrNameLst>
                                      </p:cBhvr>
                                      <p:tavLst>
                                        <p:tav tm="0">
                                          <p:val>
                                            <p:strVal val="#ppt_w*0.70"/>
                                          </p:val>
                                        </p:tav>
                                        <p:tav tm="100000">
                                          <p:val>
                                            <p:strVal val="#ppt_w"/>
                                          </p:val>
                                        </p:tav>
                                      </p:tavLst>
                                    </p:anim>
                                    <p:anim calcmode="lin" valueType="num">
                                      <p:cBhvr>
                                        <p:cTn id="48" dur="1000" fill="hold"/>
                                        <p:tgtEl>
                                          <p:spTgt spid="14"/>
                                        </p:tgtEl>
                                        <p:attrNameLst>
                                          <p:attrName>ppt_h</p:attrName>
                                        </p:attrNameLst>
                                      </p:cBhvr>
                                      <p:tavLst>
                                        <p:tav tm="0">
                                          <p:val>
                                            <p:strVal val="#ppt_h"/>
                                          </p:val>
                                        </p:tav>
                                        <p:tav tm="100000">
                                          <p:val>
                                            <p:strVal val="#ppt_h"/>
                                          </p:val>
                                        </p:tav>
                                      </p:tavLst>
                                    </p:anim>
                                    <p:animEffect transition="in" filter="fade">
                                      <p:cBhvr>
                                        <p:cTn id="49" dur="1000"/>
                                        <p:tgtEl>
                                          <p:spTgt spid="14"/>
                                        </p:tgtEl>
                                      </p:cBhvr>
                                    </p:animEffect>
                                  </p:childTnLst>
                                </p:cTn>
                              </p:par>
                              <p:par>
                                <p:cTn id="50" presetID="10" presetClass="exit" presetSubtype="0" fill="hold" nodeType="withEffect">
                                  <p:stCondLst>
                                    <p:cond delay="1400"/>
                                  </p:stCondLst>
                                  <p:childTnLst>
                                    <p:animEffect transition="out" filter="fade">
                                      <p:cBhvr>
                                        <p:cTn id="51" dur="1000"/>
                                        <p:tgtEl>
                                          <p:spTgt spid="18"/>
                                        </p:tgtEl>
                                      </p:cBhvr>
                                    </p:animEffect>
                                    <p:set>
                                      <p:cBhvr>
                                        <p:cTn id="52" dur="1" fill="hold">
                                          <p:stCondLst>
                                            <p:cond delay="999"/>
                                          </p:stCondLst>
                                        </p:cTn>
                                        <p:tgtEl>
                                          <p:spTgt spid="18"/>
                                        </p:tgtEl>
                                        <p:attrNameLst>
                                          <p:attrName>style.visibility</p:attrName>
                                        </p:attrNameLst>
                                      </p:cBhvr>
                                      <p:to>
                                        <p:strVal val="hidden"/>
                                      </p:to>
                                    </p:set>
                                  </p:childTnLst>
                                </p:cTn>
                              </p:par>
                              <p:par>
                                <p:cTn id="53" presetID="50" presetClass="exit" presetSubtype="0" accel="100000" fill="hold" nodeType="withEffect">
                                  <p:stCondLst>
                                    <p:cond delay="1600"/>
                                  </p:stCondLst>
                                  <p:childTnLst>
                                    <p:anim calcmode="lin" valueType="num">
                                      <p:cBhvr>
                                        <p:cTn id="54" dur="1000"/>
                                        <p:tgtEl>
                                          <p:spTgt spid="17"/>
                                        </p:tgtEl>
                                        <p:attrNameLst>
                                          <p:attrName>ppt_w</p:attrName>
                                        </p:attrNameLst>
                                      </p:cBhvr>
                                      <p:tavLst>
                                        <p:tav tm="0">
                                          <p:val>
                                            <p:strVal val="ppt_w"/>
                                          </p:val>
                                        </p:tav>
                                        <p:tav tm="100000">
                                          <p:val>
                                            <p:strVal val="ppt_w+.3"/>
                                          </p:val>
                                        </p:tav>
                                      </p:tavLst>
                                    </p:anim>
                                    <p:anim calcmode="lin" valueType="num">
                                      <p:cBhvr>
                                        <p:cTn id="55" dur="1000"/>
                                        <p:tgtEl>
                                          <p:spTgt spid="17"/>
                                        </p:tgtEl>
                                        <p:attrNameLst>
                                          <p:attrName>ppt_h</p:attrName>
                                        </p:attrNameLst>
                                      </p:cBhvr>
                                      <p:tavLst>
                                        <p:tav tm="0">
                                          <p:val>
                                            <p:strVal val="ppt_h"/>
                                          </p:val>
                                        </p:tav>
                                        <p:tav tm="100000">
                                          <p:val>
                                            <p:strVal val="ppt_h"/>
                                          </p:val>
                                        </p:tav>
                                      </p:tavLst>
                                    </p:anim>
                                    <p:animEffect transition="out" filter="fade">
                                      <p:cBhvr>
                                        <p:cTn id="56" dur="1000"/>
                                        <p:tgtEl>
                                          <p:spTgt spid="17"/>
                                        </p:tgtEl>
                                      </p:cBhvr>
                                    </p:animEffect>
                                    <p:set>
                                      <p:cBhvr>
                                        <p:cTn id="57" dur="1" fill="hold">
                                          <p:stCondLst>
                                            <p:cond delay="999"/>
                                          </p:stCondLst>
                                        </p:cTn>
                                        <p:tgtEl>
                                          <p:spTgt spid="17"/>
                                        </p:tgtEl>
                                        <p:attrNameLst>
                                          <p:attrName>style.visibility</p:attrName>
                                        </p:attrNameLst>
                                      </p:cBhvr>
                                      <p:to>
                                        <p:strVal val="hidden"/>
                                      </p:to>
                                    </p:set>
                                  </p:childTnLst>
                                </p:cTn>
                              </p:par>
                              <p:par>
                                <p:cTn id="58" presetID="50" presetClass="exit" presetSubtype="0" accel="100000" fill="hold" nodeType="withEffect">
                                  <p:stCondLst>
                                    <p:cond delay="1800"/>
                                  </p:stCondLst>
                                  <p:childTnLst>
                                    <p:anim calcmode="lin" valueType="num">
                                      <p:cBhvr>
                                        <p:cTn id="59" dur="1000"/>
                                        <p:tgtEl>
                                          <p:spTgt spid="16"/>
                                        </p:tgtEl>
                                        <p:attrNameLst>
                                          <p:attrName>ppt_w</p:attrName>
                                        </p:attrNameLst>
                                      </p:cBhvr>
                                      <p:tavLst>
                                        <p:tav tm="0">
                                          <p:val>
                                            <p:strVal val="ppt_w"/>
                                          </p:val>
                                        </p:tav>
                                        <p:tav tm="100000">
                                          <p:val>
                                            <p:strVal val="ppt_w+.3"/>
                                          </p:val>
                                        </p:tav>
                                      </p:tavLst>
                                    </p:anim>
                                    <p:anim calcmode="lin" valueType="num">
                                      <p:cBhvr>
                                        <p:cTn id="60" dur="1000"/>
                                        <p:tgtEl>
                                          <p:spTgt spid="16"/>
                                        </p:tgtEl>
                                        <p:attrNameLst>
                                          <p:attrName>ppt_h</p:attrName>
                                        </p:attrNameLst>
                                      </p:cBhvr>
                                      <p:tavLst>
                                        <p:tav tm="0">
                                          <p:val>
                                            <p:strVal val="ppt_h"/>
                                          </p:val>
                                        </p:tav>
                                        <p:tav tm="100000">
                                          <p:val>
                                            <p:strVal val="ppt_h"/>
                                          </p:val>
                                        </p:tav>
                                      </p:tavLst>
                                    </p:anim>
                                    <p:animEffect transition="out" filter="fade">
                                      <p:cBhvr>
                                        <p:cTn id="61" dur="1000"/>
                                        <p:tgtEl>
                                          <p:spTgt spid="16"/>
                                        </p:tgtEl>
                                      </p:cBhvr>
                                    </p:animEffect>
                                    <p:set>
                                      <p:cBhvr>
                                        <p:cTn id="62" dur="1" fill="hold">
                                          <p:stCondLst>
                                            <p:cond delay="999"/>
                                          </p:stCondLst>
                                        </p:cTn>
                                        <p:tgtEl>
                                          <p:spTgt spid="16"/>
                                        </p:tgtEl>
                                        <p:attrNameLst>
                                          <p:attrName>style.visibility</p:attrName>
                                        </p:attrNameLst>
                                      </p:cBhvr>
                                      <p:to>
                                        <p:strVal val="hidden"/>
                                      </p:to>
                                    </p:set>
                                  </p:childTnLst>
                                </p:cTn>
                              </p:par>
                              <p:par>
                                <p:cTn id="63" presetID="50" presetClass="exit" presetSubtype="0" accel="100000" fill="hold" nodeType="withEffect">
                                  <p:stCondLst>
                                    <p:cond delay="2000"/>
                                  </p:stCondLst>
                                  <p:childTnLst>
                                    <p:anim calcmode="lin" valueType="num">
                                      <p:cBhvr>
                                        <p:cTn id="64" dur="1000"/>
                                        <p:tgtEl>
                                          <p:spTgt spid="15"/>
                                        </p:tgtEl>
                                        <p:attrNameLst>
                                          <p:attrName>ppt_w</p:attrName>
                                        </p:attrNameLst>
                                      </p:cBhvr>
                                      <p:tavLst>
                                        <p:tav tm="0">
                                          <p:val>
                                            <p:strVal val="ppt_w"/>
                                          </p:val>
                                        </p:tav>
                                        <p:tav tm="100000">
                                          <p:val>
                                            <p:strVal val="ppt_w+.3"/>
                                          </p:val>
                                        </p:tav>
                                      </p:tavLst>
                                    </p:anim>
                                    <p:anim calcmode="lin" valueType="num">
                                      <p:cBhvr>
                                        <p:cTn id="65" dur="1000"/>
                                        <p:tgtEl>
                                          <p:spTgt spid="15"/>
                                        </p:tgtEl>
                                        <p:attrNameLst>
                                          <p:attrName>ppt_h</p:attrName>
                                        </p:attrNameLst>
                                      </p:cBhvr>
                                      <p:tavLst>
                                        <p:tav tm="0">
                                          <p:val>
                                            <p:strVal val="ppt_h"/>
                                          </p:val>
                                        </p:tav>
                                        <p:tav tm="100000">
                                          <p:val>
                                            <p:strVal val="ppt_h"/>
                                          </p:val>
                                        </p:tav>
                                      </p:tavLst>
                                    </p:anim>
                                    <p:animEffect transition="out" filter="fade">
                                      <p:cBhvr>
                                        <p:cTn id="66" dur="1000"/>
                                        <p:tgtEl>
                                          <p:spTgt spid="15"/>
                                        </p:tgtEl>
                                      </p:cBhvr>
                                    </p:animEffect>
                                    <p:set>
                                      <p:cBhvr>
                                        <p:cTn id="67" dur="1" fill="hold">
                                          <p:stCondLst>
                                            <p:cond delay="9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3" name="Content Placeholder 2"/>
          <p:cNvSpPr>
            <a:spLocks noGrp="1"/>
          </p:cNvSpPr>
          <p:nvPr>
            <p:ph idx="1"/>
          </p:nvPr>
        </p:nvSpPr>
        <p:spPr/>
        <p:txBody>
          <a:bodyPr/>
          <a:lstStyle/>
          <a:p>
            <a:r>
              <a:rPr lang="en-GB" sz="2400" dirty="0"/>
              <a:t>All instances of child death are looked into in great detail</a:t>
            </a:r>
          </a:p>
          <a:p>
            <a:r>
              <a:rPr lang="en-GB" sz="2400" dirty="0"/>
              <a:t>Major reviews are carried out and published</a:t>
            </a:r>
          </a:p>
          <a:p>
            <a:r>
              <a:rPr lang="en-GB" sz="2400" dirty="0"/>
              <a:t>The sequence of events is a good way to get a feel for the circumstances leading to the tragedy</a:t>
            </a:r>
          </a:p>
          <a:p>
            <a:endParaRPr lang="en-GB" sz="2400" dirty="0"/>
          </a:p>
          <a:p>
            <a:r>
              <a:rPr lang="en-GB" sz="2400" dirty="0"/>
              <a:t>The BBC provide a useful timeline in the case of Baby P – Peter Connelly</a:t>
            </a:r>
          </a:p>
          <a:p>
            <a:r>
              <a:rPr lang="en-GB" dirty="0"/>
              <a:t>  </a:t>
            </a:r>
            <a:r>
              <a:rPr lang="en-GB" dirty="0">
                <a:hlinkClick r:id="rId2"/>
              </a:rPr>
              <a:t>http://www.bbc.co.uk/news/uk-11626806</a:t>
            </a:r>
            <a:endParaRPr lang="en-GB" dirty="0"/>
          </a:p>
          <a:p>
            <a:endParaRPr lang="en-GB" dirty="0"/>
          </a:p>
        </p:txBody>
      </p:sp>
    </p:spTree>
    <p:extLst>
      <p:ext uri="{BB962C8B-B14F-4D97-AF65-F5344CB8AC3E}">
        <p14:creationId xmlns:p14="http://schemas.microsoft.com/office/powerpoint/2010/main" val="3434816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E5838-CCCD-4154-95CC-4A7A1FCF52D0}"/>
              </a:ext>
            </a:extLst>
          </p:cNvPr>
          <p:cNvSpPr>
            <a:spLocks noGrp="1"/>
          </p:cNvSpPr>
          <p:nvPr>
            <p:ph type="title"/>
          </p:nvPr>
        </p:nvSpPr>
        <p:spPr/>
        <p:txBody>
          <a:bodyPr/>
          <a:lstStyle/>
          <a:p>
            <a:r>
              <a:rPr lang="en-GB" dirty="0"/>
              <a:t>Baby P Serious Case Review 2010</a:t>
            </a:r>
          </a:p>
        </p:txBody>
      </p:sp>
      <p:sp>
        <p:nvSpPr>
          <p:cNvPr id="3" name="Content Placeholder 2">
            <a:extLst>
              <a:ext uri="{FF2B5EF4-FFF2-40B4-BE49-F238E27FC236}">
                <a16:creationId xmlns:a16="http://schemas.microsoft.com/office/drawing/2014/main" id="{750FBE77-9E64-44B9-866D-C1C7286C42F5}"/>
              </a:ext>
            </a:extLst>
          </p:cNvPr>
          <p:cNvSpPr>
            <a:spLocks noGrp="1"/>
          </p:cNvSpPr>
          <p:nvPr>
            <p:ph idx="1"/>
          </p:nvPr>
        </p:nvSpPr>
        <p:spPr>
          <a:xfrm>
            <a:off x="822959" y="1845734"/>
            <a:ext cx="4685145" cy="4175554"/>
          </a:xfrm>
        </p:spPr>
        <p:txBody>
          <a:bodyPr>
            <a:noAutofit/>
          </a:bodyPr>
          <a:lstStyle/>
          <a:p>
            <a:r>
              <a:rPr lang="en-US" sz="2400" dirty="0"/>
              <a:t>The then Children’s Minister Tim Loughton said:</a:t>
            </a:r>
          </a:p>
          <a:p>
            <a:r>
              <a:rPr lang="en-US" sz="2400" dirty="0"/>
              <a:t>“Today everyone can see and understand the events that led to Peter Connelly’s horrific death. The publication of both Peter Connelly reports means that across the country and across the child protection profession, full lessons can be learned and widely applied.”</a:t>
            </a:r>
            <a:endParaRPr lang="en-GB" sz="2400" dirty="0"/>
          </a:p>
        </p:txBody>
      </p:sp>
      <p:pic>
        <p:nvPicPr>
          <p:cNvPr id="5" name="Picture 4">
            <a:hlinkClick r:id="rId2"/>
            <a:extLst>
              <a:ext uri="{FF2B5EF4-FFF2-40B4-BE49-F238E27FC236}">
                <a16:creationId xmlns:a16="http://schemas.microsoft.com/office/drawing/2014/main" id="{D17C29CC-5F99-430F-9367-6EF2A66ECE08}"/>
              </a:ext>
            </a:extLst>
          </p:cNvPr>
          <p:cNvPicPr>
            <a:picLocks noChangeAspect="1"/>
          </p:cNvPicPr>
          <p:nvPr/>
        </p:nvPicPr>
        <p:blipFill>
          <a:blip r:embed="rId3"/>
          <a:stretch>
            <a:fillRect/>
          </a:stretch>
        </p:blipFill>
        <p:spPr>
          <a:xfrm>
            <a:off x="5552776" y="1930979"/>
            <a:ext cx="2813984" cy="4005064"/>
          </a:xfrm>
          <a:prstGeom prst="rect">
            <a:avLst/>
          </a:prstGeom>
          <a:ln w="25400">
            <a:solidFill>
              <a:schemeClr val="accent1"/>
            </a:solidFill>
          </a:ln>
        </p:spPr>
      </p:pic>
    </p:spTree>
    <p:extLst>
      <p:ext uri="{BB962C8B-B14F-4D97-AF65-F5344CB8AC3E}">
        <p14:creationId xmlns:p14="http://schemas.microsoft.com/office/powerpoint/2010/main" val="310123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A92B3-00F9-48A3-95DF-613119F8C602}"/>
              </a:ext>
            </a:extLst>
          </p:cNvPr>
          <p:cNvSpPr>
            <a:spLocks noGrp="1"/>
          </p:cNvSpPr>
          <p:nvPr>
            <p:ph type="title"/>
          </p:nvPr>
        </p:nvSpPr>
        <p:spPr>
          <a:xfrm>
            <a:off x="822960" y="286605"/>
            <a:ext cx="7543800" cy="910148"/>
          </a:xfrm>
        </p:spPr>
        <p:txBody>
          <a:bodyPr>
            <a:normAutofit fontScale="90000"/>
          </a:bodyPr>
          <a:lstStyle/>
          <a:p>
            <a:r>
              <a:rPr lang="en-GB" dirty="0"/>
              <a:t>Case Review Contents (135 pages)</a:t>
            </a:r>
          </a:p>
        </p:txBody>
      </p:sp>
      <p:pic>
        <p:nvPicPr>
          <p:cNvPr id="17" name="Content Placeholder 16">
            <a:extLst>
              <a:ext uri="{FF2B5EF4-FFF2-40B4-BE49-F238E27FC236}">
                <a16:creationId xmlns:a16="http://schemas.microsoft.com/office/drawing/2014/main" id="{0E7B7CEF-31E4-4C50-B4EA-FC9F95DC020B}"/>
              </a:ext>
            </a:extLst>
          </p:cNvPr>
          <p:cNvPicPr>
            <a:picLocks noGrp="1" noChangeAspect="1"/>
          </p:cNvPicPr>
          <p:nvPr>
            <p:ph idx="1"/>
          </p:nvPr>
        </p:nvPicPr>
        <p:blipFill>
          <a:blip r:embed="rId2"/>
          <a:stretch>
            <a:fillRect/>
          </a:stretch>
        </p:blipFill>
        <p:spPr>
          <a:xfrm>
            <a:off x="3325967" y="4077072"/>
            <a:ext cx="5427798" cy="2228254"/>
          </a:xfrm>
        </p:spPr>
      </p:pic>
      <p:pic>
        <p:nvPicPr>
          <p:cNvPr id="15" name="Picture 14">
            <a:extLst>
              <a:ext uri="{FF2B5EF4-FFF2-40B4-BE49-F238E27FC236}">
                <a16:creationId xmlns:a16="http://schemas.microsoft.com/office/drawing/2014/main" id="{7134ADC2-1F9E-4E74-BF1D-1C7EB888EE9D}"/>
              </a:ext>
            </a:extLst>
          </p:cNvPr>
          <p:cNvPicPr>
            <a:picLocks noChangeAspect="1"/>
          </p:cNvPicPr>
          <p:nvPr/>
        </p:nvPicPr>
        <p:blipFill>
          <a:blip r:embed="rId3"/>
          <a:stretch>
            <a:fillRect/>
          </a:stretch>
        </p:blipFill>
        <p:spPr>
          <a:xfrm>
            <a:off x="467544" y="1845734"/>
            <a:ext cx="5707758" cy="2117973"/>
          </a:xfrm>
          <a:prstGeom prst="rect">
            <a:avLst/>
          </a:prstGeom>
        </p:spPr>
      </p:pic>
    </p:spTree>
    <p:extLst>
      <p:ext uri="{BB962C8B-B14F-4D97-AF65-F5344CB8AC3E}">
        <p14:creationId xmlns:p14="http://schemas.microsoft.com/office/powerpoint/2010/main" val="3966532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0-#ppt_w/2"/>
                                          </p:val>
                                        </p:tav>
                                        <p:tav tm="100000">
                                          <p:val>
                                            <p:strVal val="#ppt_x"/>
                                          </p:val>
                                        </p:tav>
                                      </p:tavLst>
                                    </p:anim>
                                    <p:anim calcmode="lin" valueType="num">
                                      <p:cBhvr additive="base">
                                        <p:cTn id="14"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A92B3-00F9-48A3-95DF-613119F8C602}"/>
              </a:ext>
            </a:extLst>
          </p:cNvPr>
          <p:cNvSpPr>
            <a:spLocks noGrp="1"/>
          </p:cNvSpPr>
          <p:nvPr>
            <p:ph type="title"/>
          </p:nvPr>
        </p:nvSpPr>
        <p:spPr>
          <a:xfrm>
            <a:off x="822960" y="286605"/>
            <a:ext cx="7543800" cy="910148"/>
          </a:xfrm>
        </p:spPr>
        <p:txBody>
          <a:bodyPr>
            <a:normAutofit fontScale="90000"/>
          </a:bodyPr>
          <a:lstStyle/>
          <a:p>
            <a:r>
              <a:rPr lang="en-GB" dirty="0"/>
              <a:t>Case Review Contents (135 pages)</a:t>
            </a:r>
          </a:p>
        </p:txBody>
      </p:sp>
      <p:pic>
        <p:nvPicPr>
          <p:cNvPr id="6" name="Content Placeholder 5">
            <a:extLst>
              <a:ext uri="{FF2B5EF4-FFF2-40B4-BE49-F238E27FC236}">
                <a16:creationId xmlns:a16="http://schemas.microsoft.com/office/drawing/2014/main" id="{E543E96C-F3A0-423E-AD1B-A3B386D10DBE}"/>
              </a:ext>
            </a:extLst>
          </p:cNvPr>
          <p:cNvPicPr>
            <a:picLocks noGrp="1" noChangeAspect="1"/>
          </p:cNvPicPr>
          <p:nvPr>
            <p:ph idx="1"/>
          </p:nvPr>
        </p:nvPicPr>
        <p:blipFill>
          <a:blip r:embed="rId2"/>
          <a:stretch>
            <a:fillRect/>
          </a:stretch>
        </p:blipFill>
        <p:spPr>
          <a:xfrm>
            <a:off x="4963749" y="1844824"/>
            <a:ext cx="3835795" cy="4022725"/>
          </a:xfrm>
        </p:spPr>
      </p:pic>
      <p:pic>
        <p:nvPicPr>
          <p:cNvPr id="4" name="Picture 3">
            <a:extLst>
              <a:ext uri="{FF2B5EF4-FFF2-40B4-BE49-F238E27FC236}">
                <a16:creationId xmlns:a16="http://schemas.microsoft.com/office/drawing/2014/main" id="{A655BCF4-0C88-4045-85BC-4058C5E4FFE8}"/>
              </a:ext>
            </a:extLst>
          </p:cNvPr>
          <p:cNvPicPr>
            <a:picLocks noChangeAspect="1"/>
          </p:cNvPicPr>
          <p:nvPr/>
        </p:nvPicPr>
        <p:blipFill>
          <a:blip r:embed="rId3"/>
          <a:stretch>
            <a:fillRect/>
          </a:stretch>
        </p:blipFill>
        <p:spPr>
          <a:xfrm>
            <a:off x="323528" y="3284984"/>
            <a:ext cx="4536504" cy="855400"/>
          </a:xfrm>
          <a:prstGeom prst="rect">
            <a:avLst/>
          </a:prstGeom>
        </p:spPr>
      </p:pic>
    </p:spTree>
    <p:extLst>
      <p:ext uri="{BB962C8B-B14F-4D97-AF65-F5344CB8AC3E}">
        <p14:creationId xmlns:p14="http://schemas.microsoft.com/office/powerpoint/2010/main" val="1691851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A92B3-00F9-48A3-95DF-613119F8C602}"/>
              </a:ext>
            </a:extLst>
          </p:cNvPr>
          <p:cNvSpPr>
            <a:spLocks noGrp="1"/>
          </p:cNvSpPr>
          <p:nvPr>
            <p:ph type="title"/>
          </p:nvPr>
        </p:nvSpPr>
        <p:spPr>
          <a:xfrm>
            <a:off x="822960" y="286605"/>
            <a:ext cx="7543800" cy="910148"/>
          </a:xfrm>
        </p:spPr>
        <p:txBody>
          <a:bodyPr>
            <a:normAutofit fontScale="90000"/>
          </a:bodyPr>
          <a:lstStyle/>
          <a:p>
            <a:r>
              <a:rPr lang="en-GB" dirty="0"/>
              <a:t>Case Review Contents (135 pages)</a:t>
            </a:r>
          </a:p>
        </p:txBody>
      </p:sp>
      <p:pic>
        <p:nvPicPr>
          <p:cNvPr id="10" name="Content Placeholder 9">
            <a:extLst>
              <a:ext uri="{FF2B5EF4-FFF2-40B4-BE49-F238E27FC236}">
                <a16:creationId xmlns:a16="http://schemas.microsoft.com/office/drawing/2014/main" id="{8829E0C4-2D19-4C5B-B52D-D8A5E0D6EE6C}"/>
              </a:ext>
            </a:extLst>
          </p:cNvPr>
          <p:cNvPicPr>
            <a:picLocks noGrp="1" noChangeAspect="1"/>
          </p:cNvPicPr>
          <p:nvPr>
            <p:ph idx="1"/>
          </p:nvPr>
        </p:nvPicPr>
        <p:blipFill>
          <a:blip r:embed="rId2"/>
          <a:stretch>
            <a:fillRect/>
          </a:stretch>
        </p:blipFill>
        <p:spPr>
          <a:xfrm>
            <a:off x="4427984" y="1172443"/>
            <a:ext cx="3715457" cy="5681555"/>
          </a:xfrm>
        </p:spPr>
      </p:pic>
      <p:pic>
        <p:nvPicPr>
          <p:cNvPr id="8" name="Picture 7">
            <a:extLst>
              <a:ext uri="{FF2B5EF4-FFF2-40B4-BE49-F238E27FC236}">
                <a16:creationId xmlns:a16="http://schemas.microsoft.com/office/drawing/2014/main" id="{731FD5E5-C68B-46AC-97F8-55F26D44FD39}"/>
              </a:ext>
            </a:extLst>
          </p:cNvPr>
          <p:cNvPicPr>
            <a:picLocks noChangeAspect="1"/>
          </p:cNvPicPr>
          <p:nvPr/>
        </p:nvPicPr>
        <p:blipFill>
          <a:blip r:embed="rId3"/>
          <a:stretch>
            <a:fillRect/>
          </a:stretch>
        </p:blipFill>
        <p:spPr>
          <a:xfrm>
            <a:off x="633888" y="2204864"/>
            <a:ext cx="3165518" cy="3380585"/>
          </a:xfrm>
          <a:prstGeom prst="rect">
            <a:avLst/>
          </a:prstGeom>
        </p:spPr>
      </p:pic>
    </p:spTree>
    <p:extLst>
      <p:ext uri="{BB962C8B-B14F-4D97-AF65-F5344CB8AC3E}">
        <p14:creationId xmlns:p14="http://schemas.microsoft.com/office/powerpoint/2010/main" val="3866364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A92B3-00F9-48A3-95DF-613119F8C602}"/>
              </a:ext>
            </a:extLst>
          </p:cNvPr>
          <p:cNvSpPr>
            <a:spLocks noGrp="1"/>
          </p:cNvSpPr>
          <p:nvPr>
            <p:ph type="title"/>
          </p:nvPr>
        </p:nvSpPr>
        <p:spPr>
          <a:xfrm>
            <a:off x="822960" y="286605"/>
            <a:ext cx="7543800" cy="910148"/>
          </a:xfrm>
        </p:spPr>
        <p:txBody>
          <a:bodyPr>
            <a:normAutofit fontScale="90000"/>
          </a:bodyPr>
          <a:lstStyle/>
          <a:p>
            <a:r>
              <a:rPr lang="en-GB" dirty="0"/>
              <a:t>Case Review Contents (135 pages)</a:t>
            </a:r>
          </a:p>
        </p:txBody>
      </p:sp>
      <p:sp>
        <p:nvSpPr>
          <p:cNvPr id="4" name="Content Placeholder 3">
            <a:extLst>
              <a:ext uri="{FF2B5EF4-FFF2-40B4-BE49-F238E27FC236}">
                <a16:creationId xmlns:a16="http://schemas.microsoft.com/office/drawing/2014/main" id="{E761B894-8559-401B-85A6-59A9C7868865}"/>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20AC3182-B66B-4C67-8294-641452EF8CB6}"/>
              </a:ext>
            </a:extLst>
          </p:cNvPr>
          <p:cNvPicPr>
            <a:picLocks noChangeAspect="1"/>
          </p:cNvPicPr>
          <p:nvPr/>
        </p:nvPicPr>
        <p:blipFill>
          <a:blip r:embed="rId2"/>
          <a:stretch>
            <a:fillRect/>
          </a:stretch>
        </p:blipFill>
        <p:spPr>
          <a:xfrm>
            <a:off x="1763688" y="1845734"/>
            <a:ext cx="6020754" cy="4177924"/>
          </a:xfrm>
          <a:prstGeom prst="rect">
            <a:avLst/>
          </a:prstGeom>
        </p:spPr>
      </p:pic>
    </p:spTree>
    <p:extLst>
      <p:ext uri="{BB962C8B-B14F-4D97-AF65-F5344CB8AC3E}">
        <p14:creationId xmlns:p14="http://schemas.microsoft.com/office/powerpoint/2010/main" val="3181366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3F1DF-3F2F-4353-9700-9F0F617051F4}"/>
              </a:ext>
            </a:extLst>
          </p:cNvPr>
          <p:cNvSpPr>
            <a:spLocks noGrp="1"/>
          </p:cNvSpPr>
          <p:nvPr>
            <p:ph type="title"/>
          </p:nvPr>
        </p:nvSpPr>
        <p:spPr/>
        <p:txBody>
          <a:bodyPr/>
          <a:lstStyle/>
          <a:p>
            <a:r>
              <a:rPr lang="en-GB" dirty="0"/>
              <a:t>Extracts from Serious Case Review</a:t>
            </a:r>
          </a:p>
        </p:txBody>
      </p:sp>
      <p:pic>
        <p:nvPicPr>
          <p:cNvPr id="5" name="Content Placeholder 4">
            <a:extLst>
              <a:ext uri="{FF2B5EF4-FFF2-40B4-BE49-F238E27FC236}">
                <a16:creationId xmlns:a16="http://schemas.microsoft.com/office/drawing/2014/main" id="{0F5055D9-FAD4-43AA-9B03-E67AFF5B00C1}"/>
              </a:ext>
            </a:extLst>
          </p:cNvPr>
          <p:cNvPicPr>
            <a:picLocks noGrp="1" noChangeAspect="1"/>
          </p:cNvPicPr>
          <p:nvPr>
            <p:ph idx="1"/>
          </p:nvPr>
        </p:nvPicPr>
        <p:blipFill>
          <a:blip r:embed="rId2"/>
          <a:stretch>
            <a:fillRect/>
          </a:stretch>
        </p:blipFill>
        <p:spPr>
          <a:xfrm>
            <a:off x="527424" y="2186818"/>
            <a:ext cx="4246626" cy="3240360"/>
          </a:xfrm>
        </p:spPr>
      </p:pic>
      <p:pic>
        <p:nvPicPr>
          <p:cNvPr id="7" name="Picture 6">
            <a:extLst>
              <a:ext uri="{FF2B5EF4-FFF2-40B4-BE49-F238E27FC236}">
                <a16:creationId xmlns:a16="http://schemas.microsoft.com/office/drawing/2014/main" id="{B79CEDF7-9EFB-48FD-A081-76747A1C8D2D}"/>
              </a:ext>
            </a:extLst>
          </p:cNvPr>
          <p:cNvPicPr>
            <a:picLocks noChangeAspect="1"/>
          </p:cNvPicPr>
          <p:nvPr/>
        </p:nvPicPr>
        <p:blipFill>
          <a:blip r:embed="rId3"/>
          <a:stretch>
            <a:fillRect/>
          </a:stretch>
        </p:blipFill>
        <p:spPr>
          <a:xfrm>
            <a:off x="4749480" y="2454448"/>
            <a:ext cx="4352925" cy="2705100"/>
          </a:xfrm>
          <a:prstGeom prst="rect">
            <a:avLst/>
          </a:prstGeom>
        </p:spPr>
      </p:pic>
    </p:spTree>
    <p:extLst>
      <p:ext uri="{BB962C8B-B14F-4D97-AF65-F5344CB8AC3E}">
        <p14:creationId xmlns:p14="http://schemas.microsoft.com/office/powerpoint/2010/main" val="15073502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3F1DF-3F2F-4353-9700-9F0F617051F4}"/>
              </a:ext>
            </a:extLst>
          </p:cNvPr>
          <p:cNvSpPr>
            <a:spLocks noGrp="1"/>
          </p:cNvSpPr>
          <p:nvPr>
            <p:ph type="title"/>
          </p:nvPr>
        </p:nvSpPr>
        <p:spPr/>
        <p:txBody>
          <a:bodyPr/>
          <a:lstStyle/>
          <a:p>
            <a:r>
              <a:rPr lang="en-GB" dirty="0"/>
              <a:t>Extracts from Serious Case Review</a:t>
            </a:r>
          </a:p>
        </p:txBody>
      </p:sp>
      <p:sp>
        <p:nvSpPr>
          <p:cNvPr id="4" name="Content Placeholder 3">
            <a:extLst>
              <a:ext uri="{FF2B5EF4-FFF2-40B4-BE49-F238E27FC236}">
                <a16:creationId xmlns:a16="http://schemas.microsoft.com/office/drawing/2014/main" id="{8629A792-1FF6-4A6F-8B4C-ED2A8AE3A093}"/>
              </a:ext>
            </a:extLst>
          </p:cNvPr>
          <p:cNvSpPr>
            <a:spLocks noGrp="1"/>
          </p:cNvSpPr>
          <p:nvPr>
            <p:ph idx="1"/>
          </p:nvPr>
        </p:nvSpPr>
        <p:spPr>
          <a:xfrm>
            <a:off x="5436096" y="1844824"/>
            <a:ext cx="2930664" cy="4024270"/>
          </a:xfrm>
        </p:spPr>
        <p:txBody>
          <a:bodyPr/>
          <a:lstStyle/>
          <a:p>
            <a:endParaRPr lang="en-GB" dirty="0"/>
          </a:p>
        </p:txBody>
      </p:sp>
      <p:pic>
        <p:nvPicPr>
          <p:cNvPr id="8" name="Picture 7">
            <a:extLst>
              <a:ext uri="{FF2B5EF4-FFF2-40B4-BE49-F238E27FC236}">
                <a16:creationId xmlns:a16="http://schemas.microsoft.com/office/drawing/2014/main" id="{606D41A3-8396-4809-96EE-3BF9CC447560}"/>
              </a:ext>
            </a:extLst>
          </p:cNvPr>
          <p:cNvPicPr>
            <a:picLocks noChangeAspect="1"/>
          </p:cNvPicPr>
          <p:nvPr/>
        </p:nvPicPr>
        <p:blipFill>
          <a:blip r:embed="rId2"/>
          <a:stretch>
            <a:fillRect/>
          </a:stretch>
        </p:blipFill>
        <p:spPr>
          <a:xfrm>
            <a:off x="467544" y="2276872"/>
            <a:ext cx="4860254" cy="3240169"/>
          </a:xfrm>
          <a:prstGeom prst="rect">
            <a:avLst/>
          </a:prstGeom>
        </p:spPr>
      </p:pic>
    </p:spTree>
    <p:extLst>
      <p:ext uri="{BB962C8B-B14F-4D97-AF65-F5344CB8AC3E}">
        <p14:creationId xmlns:p14="http://schemas.microsoft.com/office/powerpoint/2010/main" val="32159000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a:t>
            </a:r>
            <a:r>
              <a:rPr lang="en-GB"/>
              <a:t>Connelly 2007</a:t>
            </a:r>
            <a:endParaRPr lang="en-GB" dirty="0"/>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1 March 2006</a:t>
            </a:r>
            <a:r>
              <a:rPr lang="en-GB" sz="1800" dirty="0">
                <a:latin typeface="Arial" panose="020B0604020202020204" pitchFamily="34" charset="0"/>
                <a:cs typeface="Arial" panose="020B0604020202020204" pitchFamily="34" charset="0"/>
              </a:rPr>
              <a:t>: Baby Peter is born to Tracey Connelly.</a:t>
            </a:r>
          </a:p>
          <a:p>
            <a:r>
              <a:rPr lang="en-GB" sz="1800" b="1" dirty="0">
                <a:latin typeface="Arial" panose="020B0604020202020204" pitchFamily="34" charset="0"/>
                <a:cs typeface="Arial" panose="020B0604020202020204" pitchFamily="34" charset="0"/>
              </a:rPr>
              <a:t>June 2006</a:t>
            </a:r>
            <a:r>
              <a:rPr lang="en-GB" sz="1800" dirty="0">
                <a:latin typeface="Arial" panose="020B0604020202020204" pitchFamily="34" charset="0"/>
                <a:cs typeface="Arial" panose="020B0604020202020204" pitchFamily="34" charset="0"/>
              </a:rPr>
              <a:t>: Connelly begins a relationship with a new boyfriend Steven Barker.</a:t>
            </a:r>
          </a:p>
          <a:p>
            <a:r>
              <a:rPr lang="en-GB" sz="1800" b="1" dirty="0">
                <a:latin typeface="Arial" panose="020B0604020202020204" pitchFamily="34" charset="0"/>
                <a:cs typeface="Arial" panose="020B0604020202020204" pitchFamily="34" charset="0"/>
              </a:rPr>
              <a:t>November 2006</a:t>
            </a:r>
            <a:r>
              <a:rPr lang="en-GB" sz="1800" dirty="0">
                <a:latin typeface="Arial" panose="020B0604020202020204" pitchFamily="34" charset="0"/>
                <a:cs typeface="Arial" panose="020B0604020202020204" pitchFamily="34" charset="0"/>
              </a:rPr>
              <a:t>: Barker moves into Connelly's home.</a:t>
            </a:r>
          </a:p>
          <a:p>
            <a:r>
              <a:rPr lang="en-GB" sz="1800" b="1" dirty="0">
                <a:latin typeface="Arial" panose="020B0604020202020204" pitchFamily="34" charset="0"/>
                <a:cs typeface="Arial" panose="020B0604020202020204" pitchFamily="34" charset="0"/>
              </a:rPr>
              <a:t>December 2006</a:t>
            </a:r>
            <a:r>
              <a:rPr lang="en-GB" sz="1800" dirty="0">
                <a:latin typeface="Arial" panose="020B0604020202020204" pitchFamily="34" charset="0"/>
                <a:cs typeface="Arial" panose="020B0604020202020204" pitchFamily="34" charset="0"/>
              </a:rPr>
              <a:t>: Connelly is arrested after bruises are spotted on the boy's face and chest by a GP.</a:t>
            </a:r>
          </a:p>
          <a:p>
            <a:r>
              <a:rPr lang="en-GB" sz="1800" b="1" dirty="0">
                <a:latin typeface="Arial" panose="020B0604020202020204" pitchFamily="34" charset="0"/>
                <a:cs typeface="Arial" panose="020B0604020202020204" pitchFamily="34" charset="0"/>
              </a:rPr>
              <a:t>January 2007</a:t>
            </a:r>
            <a:r>
              <a:rPr lang="en-GB" sz="1800" dirty="0">
                <a:latin typeface="Arial" panose="020B0604020202020204" pitchFamily="34" charset="0"/>
                <a:cs typeface="Arial" panose="020B0604020202020204" pitchFamily="34" charset="0"/>
              </a:rPr>
              <a:t>: The boy is returned home five weeks after being put in the care of a family friend.</a:t>
            </a:r>
          </a:p>
          <a:p>
            <a:r>
              <a:rPr lang="en-GB" sz="1800" b="1" dirty="0">
                <a:latin typeface="Arial" panose="020B0604020202020204" pitchFamily="34" charset="0"/>
                <a:cs typeface="Arial" panose="020B0604020202020204" pitchFamily="34" charset="0"/>
              </a:rPr>
              <a:t>February 2007</a:t>
            </a:r>
            <a:r>
              <a:rPr lang="en-GB" sz="1800" dirty="0">
                <a:latin typeface="Arial" panose="020B0604020202020204" pitchFamily="34" charset="0"/>
                <a:cs typeface="Arial" panose="020B0604020202020204" pitchFamily="34" charset="0"/>
              </a:rPr>
              <a:t>: A whistle-blower, former social worker </a:t>
            </a:r>
            <a:r>
              <a:rPr lang="en-GB" sz="1800" dirty="0" err="1">
                <a:latin typeface="Arial" panose="020B0604020202020204" pitchFamily="34" charset="0"/>
                <a:cs typeface="Arial" panose="020B0604020202020204" pitchFamily="34" charset="0"/>
              </a:rPr>
              <a:t>Nevres</a:t>
            </a:r>
            <a:r>
              <a:rPr lang="en-GB" sz="1800" dirty="0">
                <a:latin typeface="Arial" panose="020B0604020202020204" pitchFamily="34" charset="0"/>
                <a:cs typeface="Arial" panose="020B0604020202020204" pitchFamily="34" charset="0"/>
              </a:rPr>
              <a:t> Kemal, sends a letter about her concerns over alleged failings in child protection in Haringey to the Department of Health.</a:t>
            </a:r>
          </a:p>
        </p:txBody>
      </p:sp>
    </p:spTree>
    <p:extLst>
      <p:ext uri="{BB962C8B-B14F-4D97-AF65-F5344CB8AC3E}">
        <p14:creationId xmlns:p14="http://schemas.microsoft.com/office/powerpoint/2010/main" val="1841968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a:t>
            </a:r>
            <a:r>
              <a:rPr lang="en-GB" dirty="0">
                <a:solidFill>
                  <a:srgbClr val="000000">
                    <a:lumMod val="75000"/>
                    <a:lumOff val="25000"/>
                  </a:srgbClr>
                </a:solidFill>
              </a:rPr>
              <a:t>2007</a:t>
            </a:r>
            <a:endParaRPr lang="en-GB" dirty="0"/>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12 March 2007</a:t>
            </a:r>
            <a:r>
              <a:rPr lang="en-GB" sz="1800" dirty="0">
                <a:latin typeface="Arial" panose="020B0604020202020204" pitchFamily="34" charset="0"/>
                <a:cs typeface="Arial" panose="020B0604020202020204" pitchFamily="34" charset="0"/>
              </a:rPr>
              <a:t>: Commission for Social Care Inspection (CSCI) inspectors meet Haringey officials to discuss concerns raised by Ms Kemal in the letter sent by her lawyer, which was dated 16 February 2007.</a:t>
            </a:r>
          </a:p>
          <a:p>
            <a:r>
              <a:rPr lang="en-GB" sz="1800" b="1" dirty="0">
                <a:latin typeface="Arial" panose="020B0604020202020204" pitchFamily="34" charset="0"/>
                <a:cs typeface="Arial" panose="020B0604020202020204" pitchFamily="34" charset="0"/>
              </a:rPr>
              <a:t>April 2007</a:t>
            </a:r>
            <a:r>
              <a:rPr lang="en-GB" sz="1800" dirty="0">
                <a:latin typeface="Arial" panose="020B0604020202020204" pitchFamily="34" charset="0"/>
                <a:cs typeface="Arial" panose="020B0604020202020204" pitchFamily="34" charset="0"/>
              </a:rPr>
              <a:t>: Baby Peter is admitted to North Middlesex hospital with bruises, two black eyes and swelling on the left side of his head.</a:t>
            </a:r>
          </a:p>
          <a:p>
            <a:r>
              <a:rPr lang="en-GB" sz="1800" b="1" dirty="0">
                <a:latin typeface="Arial" panose="020B0604020202020204" pitchFamily="34" charset="0"/>
                <a:cs typeface="Arial" panose="020B0604020202020204" pitchFamily="34" charset="0"/>
              </a:rPr>
              <a:t>1 April 2007</a:t>
            </a:r>
            <a:r>
              <a:rPr lang="en-GB" sz="1800" dirty="0">
                <a:latin typeface="Arial" panose="020B0604020202020204" pitchFamily="34" charset="0"/>
                <a:cs typeface="Arial" panose="020B0604020202020204" pitchFamily="34" charset="0"/>
              </a:rPr>
              <a:t>: Ofsted takes over responsibility for inspecting children's services from the CSCI.</a:t>
            </a:r>
          </a:p>
          <a:p>
            <a:r>
              <a:rPr lang="en-GB" sz="1800" b="1" dirty="0">
                <a:latin typeface="Arial" panose="020B0604020202020204" pitchFamily="34" charset="0"/>
                <a:cs typeface="Arial" panose="020B0604020202020204" pitchFamily="34" charset="0"/>
              </a:rPr>
              <a:t>May 2007</a:t>
            </a:r>
            <a:r>
              <a:rPr lang="en-GB" sz="1800" dirty="0">
                <a:latin typeface="Arial" panose="020B0604020202020204" pitchFamily="34" charset="0"/>
                <a:cs typeface="Arial" panose="020B0604020202020204" pitchFamily="34" charset="0"/>
              </a:rPr>
              <a:t>: After seeing marks on the boy's face, a social worker sends Baby Peter to the North Middlesex where 12 areas of bruises and scratches are found. Connelly is re-arrested.</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9570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June 2007</a:t>
            </a:r>
            <a:r>
              <a:rPr lang="en-GB" sz="1800" dirty="0">
                <a:latin typeface="Arial" panose="020B0604020202020204" pitchFamily="34" charset="0"/>
                <a:cs typeface="Arial" panose="020B0604020202020204" pitchFamily="34" charset="0"/>
              </a:rPr>
              <a:t>: Barker's brother, Jason Owen, moves into the home with a 15-year-old girl.</a:t>
            </a:r>
          </a:p>
          <a:p>
            <a:r>
              <a:rPr lang="en-GB" sz="1800" b="1" dirty="0">
                <a:latin typeface="Arial" panose="020B0604020202020204" pitchFamily="34" charset="0"/>
                <a:cs typeface="Arial" panose="020B0604020202020204" pitchFamily="34" charset="0"/>
              </a:rPr>
              <a:t>30 July 2007</a:t>
            </a:r>
            <a:r>
              <a:rPr lang="en-GB" sz="1800" dirty="0">
                <a:latin typeface="Arial" panose="020B0604020202020204" pitchFamily="34" charset="0"/>
                <a:cs typeface="Arial" panose="020B0604020202020204" pitchFamily="34" charset="0"/>
              </a:rPr>
              <a:t>: Injuries to Baby Peter's face and hands are missed by a social worker after the boy is deliberately smeared with chocolate to hide them.</a:t>
            </a:r>
          </a:p>
          <a:p>
            <a:r>
              <a:rPr lang="en-GB" sz="1800" b="1" dirty="0">
                <a:latin typeface="Arial" panose="020B0604020202020204" pitchFamily="34" charset="0"/>
                <a:cs typeface="Arial" panose="020B0604020202020204" pitchFamily="34" charset="0"/>
              </a:rPr>
              <a:t>1 August 2007</a:t>
            </a:r>
            <a:r>
              <a:rPr lang="en-GB" sz="1800" dirty="0">
                <a:latin typeface="Arial" panose="020B0604020202020204" pitchFamily="34" charset="0"/>
                <a:cs typeface="Arial" panose="020B0604020202020204" pitchFamily="34" charset="0"/>
              </a:rPr>
              <a:t>: The boy is examined at a child development clinic.</a:t>
            </a:r>
          </a:p>
          <a:p>
            <a:r>
              <a:rPr lang="en-GB" sz="1800" b="1" dirty="0">
                <a:latin typeface="Arial" panose="020B0604020202020204" pitchFamily="34" charset="0"/>
                <a:cs typeface="Arial" panose="020B0604020202020204" pitchFamily="34" charset="0"/>
              </a:rPr>
              <a:t>2 August 2007</a:t>
            </a:r>
            <a:r>
              <a:rPr lang="en-GB" sz="1800" dirty="0">
                <a:latin typeface="Arial" panose="020B0604020202020204" pitchFamily="34" charset="0"/>
                <a:cs typeface="Arial" panose="020B0604020202020204" pitchFamily="34" charset="0"/>
              </a:rPr>
              <a:t>: Police tell Connelly she will not be prosecuted after her case is considered by the Crown Prosecution Service.</a:t>
            </a:r>
          </a:p>
          <a:p>
            <a:r>
              <a:rPr lang="en-GB" sz="1800" b="1" dirty="0">
                <a:latin typeface="Arial" panose="020B0604020202020204" pitchFamily="34" charset="0"/>
                <a:cs typeface="Arial" panose="020B0604020202020204" pitchFamily="34" charset="0"/>
              </a:rPr>
              <a:t>3 August 2007</a:t>
            </a:r>
            <a:r>
              <a:rPr lang="en-GB" sz="1800" dirty="0">
                <a:latin typeface="Arial" panose="020B0604020202020204" pitchFamily="34" charset="0"/>
                <a:cs typeface="Arial" panose="020B0604020202020204" pitchFamily="34" charset="0"/>
              </a:rPr>
              <a:t>: Baby Peter is found dead in his cot.</a:t>
            </a:r>
          </a:p>
        </p:txBody>
      </p:sp>
    </p:spTree>
    <p:extLst>
      <p:ext uri="{BB962C8B-B14F-4D97-AF65-F5344CB8AC3E}">
        <p14:creationId xmlns:p14="http://schemas.microsoft.com/office/powerpoint/2010/main" val="2675590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11 November 2008</a:t>
            </a:r>
            <a:r>
              <a:rPr lang="en-GB" sz="1800" dirty="0">
                <a:latin typeface="Arial" panose="020B0604020202020204" pitchFamily="34" charset="0"/>
                <a:cs typeface="Arial" panose="020B0604020202020204" pitchFamily="34" charset="0"/>
              </a:rPr>
              <a:t>: Owen, 36, from Bromley, and Barker, then 32, are found guilty of causing the death of Baby Peter. Connelly had pleaded guilty to the same charge.</a:t>
            </a:r>
          </a:p>
          <a:p>
            <a:r>
              <a:rPr lang="en-GB" sz="1800" b="1" dirty="0">
                <a:latin typeface="Arial" panose="020B0604020202020204" pitchFamily="34" charset="0"/>
                <a:cs typeface="Arial" panose="020B0604020202020204" pitchFamily="34" charset="0"/>
              </a:rPr>
              <a:t>13 November 2008</a:t>
            </a:r>
            <a:r>
              <a:rPr lang="en-GB" sz="1800" dirty="0">
                <a:latin typeface="Arial" panose="020B0604020202020204" pitchFamily="34" charset="0"/>
                <a:cs typeface="Arial" panose="020B0604020202020204" pitchFamily="34" charset="0"/>
              </a:rPr>
              <a:t>: Children's Minister Ed Balls orders an inquiry into the role of the local authority, the health authority and the police in the case of Baby Peter.</a:t>
            </a:r>
          </a:p>
          <a:p>
            <a:r>
              <a:rPr lang="en-GB" sz="1800" b="1" dirty="0">
                <a:latin typeface="Arial" panose="020B0604020202020204" pitchFamily="34" charset="0"/>
                <a:cs typeface="Arial" panose="020B0604020202020204" pitchFamily="34" charset="0"/>
              </a:rPr>
              <a:t>14 November 2008</a:t>
            </a:r>
            <a:r>
              <a:rPr lang="en-GB" sz="1800" dirty="0">
                <a:latin typeface="Arial" panose="020B0604020202020204" pitchFamily="34" charset="0"/>
                <a:cs typeface="Arial" panose="020B0604020202020204" pitchFamily="34" charset="0"/>
              </a:rPr>
              <a:t>: Downing Street denies accusations of "buck-passing" after details of whistle-blower </a:t>
            </a:r>
            <a:r>
              <a:rPr lang="en-GB" sz="1800" dirty="0" err="1">
                <a:latin typeface="Arial" panose="020B0604020202020204" pitchFamily="34" charset="0"/>
                <a:cs typeface="Arial" panose="020B0604020202020204" pitchFamily="34" charset="0"/>
              </a:rPr>
              <a:t>Nevres</a:t>
            </a:r>
            <a:r>
              <a:rPr lang="en-GB" sz="1800" dirty="0">
                <a:latin typeface="Arial" panose="020B0604020202020204" pitchFamily="34" charset="0"/>
                <a:cs typeface="Arial" panose="020B0604020202020204" pitchFamily="34" charset="0"/>
              </a:rPr>
              <a:t> Kemal's letter about Haringey's failings emerge.</a:t>
            </a:r>
          </a:p>
          <a:p>
            <a:r>
              <a:rPr lang="en-GB" sz="1800" b="1" dirty="0">
                <a:latin typeface="Arial" panose="020B0604020202020204" pitchFamily="34" charset="0"/>
                <a:cs typeface="Arial" panose="020B0604020202020204" pitchFamily="34" charset="0"/>
              </a:rPr>
              <a:t>1 December 2008</a:t>
            </a:r>
            <a:r>
              <a:rPr lang="en-GB" sz="1800" dirty="0">
                <a:latin typeface="Arial" panose="020B0604020202020204" pitchFamily="34" charset="0"/>
                <a:cs typeface="Arial" panose="020B0604020202020204" pitchFamily="34" charset="0"/>
              </a:rPr>
              <a:t>: Following a report into Haringey Children's Services, its leader George Meehan and cabinet member for children and young people Liz </a:t>
            </a:r>
            <a:r>
              <a:rPr lang="en-GB" sz="1800" dirty="0" err="1">
                <a:latin typeface="Arial" panose="020B0604020202020204" pitchFamily="34" charset="0"/>
                <a:cs typeface="Arial" panose="020B0604020202020204" pitchFamily="34" charset="0"/>
              </a:rPr>
              <a:t>Santry</a:t>
            </a:r>
            <a:r>
              <a:rPr lang="en-GB" sz="1800" dirty="0">
                <a:latin typeface="Arial" panose="020B0604020202020204" pitchFamily="34" charset="0"/>
                <a:cs typeface="Arial" panose="020B0604020202020204" pitchFamily="34" charset="0"/>
              </a:rPr>
              <a:t> resign. Sharon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is removed as the local authority's director of children's services.</a:t>
            </a:r>
          </a:p>
        </p:txBody>
      </p:sp>
    </p:spTree>
    <p:extLst>
      <p:ext uri="{BB962C8B-B14F-4D97-AF65-F5344CB8AC3E}">
        <p14:creationId xmlns:p14="http://schemas.microsoft.com/office/powerpoint/2010/main" val="5505369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8 December 2008</a:t>
            </a:r>
            <a:r>
              <a:rPr lang="en-GB" sz="1800" dirty="0">
                <a:latin typeface="Arial" panose="020B0604020202020204" pitchFamily="34" charset="0"/>
                <a:cs typeface="Arial" panose="020B0604020202020204" pitchFamily="34" charset="0"/>
              </a:rPr>
              <a:t>: Ms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is sacked by a panel of councillors with immediate effect.</a:t>
            </a:r>
          </a:p>
          <a:p>
            <a:r>
              <a:rPr lang="en-GB" sz="1800" b="1" dirty="0">
                <a:latin typeface="Arial" panose="020B0604020202020204" pitchFamily="34" charset="0"/>
                <a:cs typeface="Arial" panose="020B0604020202020204" pitchFamily="34" charset="0"/>
              </a:rPr>
              <a:t>7 February 2009</a:t>
            </a:r>
            <a:r>
              <a:rPr lang="en-GB" sz="1800" dirty="0">
                <a:latin typeface="Arial" panose="020B0604020202020204" pitchFamily="34" charset="0"/>
                <a:cs typeface="Arial" panose="020B0604020202020204" pitchFamily="34" charset="0"/>
              </a:rPr>
              <a:t>: Ms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says the way ministers handled the Baby Peter case was "breathtakingly reckless".</a:t>
            </a:r>
          </a:p>
          <a:p>
            <a:r>
              <a:rPr lang="en-GB" sz="1800" b="1" dirty="0">
                <a:latin typeface="Arial" panose="020B0604020202020204" pitchFamily="34" charset="0"/>
                <a:cs typeface="Arial" panose="020B0604020202020204" pitchFamily="34" charset="0"/>
              </a:rPr>
              <a:t>19 February 2009</a:t>
            </a:r>
            <a:r>
              <a:rPr lang="en-GB" sz="1800" dirty="0">
                <a:latin typeface="Arial" panose="020B0604020202020204" pitchFamily="34" charset="0"/>
                <a:cs typeface="Arial" panose="020B0604020202020204" pitchFamily="34" charset="0"/>
              </a:rPr>
              <a:t>: Dr Jerome </a:t>
            </a:r>
            <a:r>
              <a:rPr lang="en-GB" sz="1800" dirty="0" err="1">
                <a:latin typeface="Arial" panose="020B0604020202020204" pitchFamily="34" charset="0"/>
                <a:cs typeface="Arial" panose="020B0604020202020204" pitchFamily="34" charset="0"/>
              </a:rPr>
              <a:t>Ikwueke</a:t>
            </a:r>
            <a:r>
              <a:rPr lang="en-GB" sz="1800" dirty="0">
                <a:latin typeface="Arial" panose="020B0604020202020204" pitchFamily="34" charset="0"/>
                <a:cs typeface="Arial" panose="020B0604020202020204" pitchFamily="34" charset="0"/>
              </a:rPr>
              <a:t>, a GP who saw Baby Peter 14 times before his death, is suspended by the General Medical Council.</a:t>
            </a:r>
          </a:p>
          <a:p>
            <a:r>
              <a:rPr lang="en-GB" sz="1800" b="1" dirty="0">
                <a:latin typeface="Arial" panose="020B0604020202020204" pitchFamily="34" charset="0"/>
                <a:cs typeface="Arial" panose="020B0604020202020204" pitchFamily="34" charset="0"/>
              </a:rPr>
              <a:t>9 March 2009</a:t>
            </a:r>
            <a:r>
              <a:rPr lang="en-GB" sz="1800" dirty="0">
                <a:latin typeface="Arial" panose="020B0604020202020204" pitchFamily="34" charset="0"/>
                <a:cs typeface="Arial" panose="020B0604020202020204" pitchFamily="34" charset="0"/>
              </a:rPr>
              <a:t>: Ms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lodges an employment tribunal claim against Haringey Council.</a:t>
            </a:r>
          </a:p>
          <a:p>
            <a:r>
              <a:rPr lang="en-GB" sz="1800" b="1" dirty="0">
                <a:latin typeface="Arial" panose="020B0604020202020204" pitchFamily="34" charset="0"/>
                <a:cs typeface="Arial" panose="020B0604020202020204" pitchFamily="34" charset="0"/>
              </a:rPr>
              <a:t>15 March 2009</a:t>
            </a:r>
            <a:r>
              <a:rPr lang="en-GB" sz="1800" dirty="0">
                <a:latin typeface="Arial" panose="020B0604020202020204" pitchFamily="34" charset="0"/>
                <a:cs typeface="Arial" panose="020B0604020202020204" pitchFamily="34" charset="0"/>
              </a:rPr>
              <a:t>: A leaked report into the death of Baby Peter suggests there were further missed opportunities to save him from abuse.</a:t>
            </a:r>
          </a:p>
          <a:p>
            <a:r>
              <a:rPr lang="en-GB" sz="1800" b="1" dirty="0">
                <a:latin typeface="Arial" panose="020B0604020202020204" pitchFamily="34" charset="0"/>
                <a:cs typeface="Arial" panose="020B0604020202020204" pitchFamily="34" charset="0"/>
              </a:rPr>
              <a:t>29 April 2009: </a:t>
            </a:r>
            <a:r>
              <a:rPr lang="en-GB" sz="1800" dirty="0">
                <a:latin typeface="Arial" panose="020B0604020202020204" pitchFamily="34" charset="0"/>
                <a:cs typeface="Arial" panose="020B0604020202020204" pitchFamily="34" charset="0"/>
              </a:rPr>
              <a:t>Haringey Council dismisses a social worker and three managers for failings in the care of Baby Peter.</a:t>
            </a:r>
          </a:p>
        </p:txBody>
      </p:sp>
    </p:spTree>
    <p:extLst>
      <p:ext uri="{BB962C8B-B14F-4D97-AF65-F5344CB8AC3E}">
        <p14:creationId xmlns:p14="http://schemas.microsoft.com/office/powerpoint/2010/main" val="41676989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Autofit/>
          </a:bodyPr>
          <a:lstStyle/>
          <a:p>
            <a:r>
              <a:rPr lang="en-GB" sz="1800" b="1" dirty="0">
                <a:solidFill>
                  <a:srgbClr val="333333"/>
                </a:solidFill>
                <a:latin typeface="Arial" panose="020B0604020202020204" pitchFamily="34" charset="0"/>
              </a:rPr>
              <a:t>1 May 2009:</a:t>
            </a:r>
            <a:r>
              <a:rPr lang="en-GB" sz="1800" dirty="0">
                <a:solidFill>
                  <a:srgbClr val="333333"/>
                </a:solidFill>
                <a:latin typeface="Arial" panose="020B0604020202020204" pitchFamily="34" charset="0"/>
              </a:rPr>
              <a:t> Barker is convicted of raping a two-year-old girl in north London. The crime came to light after he was arrested over Baby Peter's death. The Old Bailey jury cleared Connelly of cruelty to the girl. Baby Peter's name is revealed at the request of his family.</a:t>
            </a:r>
          </a:p>
          <a:p>
            <a:r>
              <a:rPr lang="en-GB" sz="1800" b="1" dirty="0">
                <a:solidFill>
                  <a:srgbClr val="333333"/>
                </a:solidFill>
                <a:latin typeface="Arial" panose="020B0604020202020204" pitchFamily="34" charset="0"/>
              </a:rPr>
              <a:t>13 May 2009:</a:t>
            </a:r>
            <a:r>
              <a:rPr lang="en-GB" sz="1800" dirty="0">
                <a:solidFill>
                  <a:srgbClr val="333333"/>
                </a:solidFill>
                <a:latin typeface="Arial" panose="020B0604020202020204" pitchFamily="34" charset="0"/>
              </a:rPr>
              <a:t> The NHS is criticised by the Care Quality Commission for failing in the care given to Baby Peter.</a:t>
            </a:r>
          </a:p>
          <a:p>
            <a:r>
              <a:rPr lang="en-GB" sz="1800" b="1" dirty="0">
                <a:solidFill>
                  <a:srgbClr val="333333"/>
                </a:solidFill>
                <a:latin typeface="Arial" panose="020B0604020202020204" pitchFamily="34" charset="0"/>
              </a:rPr>
              <a:t>22 May 2009:</a:t>
            </a:r>
            <a:r>
              <a:rPr lang="en-GB" sz="1800" dirty="0">
                <a:solidFill>
                  <a:srgbClr val="333333"/>
                </a:solidFill>
                <a:latin typeface="Arial" panose="020B0604020202020204" pitchFamily="34" charset="0"/>
              </a:rPr>
              <a:t> Connelly gets an indefinite jail term with a minimum term of five years for her part in her son's death. Barker is jailed for life with a minimum of 10 years for raping the two-year-old and given a 12-year term to run concurrently over his role in Baby Peter's death. Owen gets an indefinite sentence with a minimum term of three years.</a:t>
            </a:r>
          </a:p>
          <a:p>
            <a:r>
              <a:rPr lang="en-GB" sz="1800" b="1" dirty="0">
                <a:solidFill>
                  <a:srgbClr val="333333"/>
                </a:solidFill>
                <a:latin typeface="Arial" panose="020B0604020202020204" pitchFamily="34" charset="0"/>
              </a:rPr>
              <a:t>3 July 2009:</a:t>
            </a:r>
            <a:r>
              <a:rPr lang="en-GB" sz="1800" dirty="0">
                <a:solidFill>
                  <a:srgbClr val="333333"/>
                </a:solidFill>
                <a:latin typeface="Arial" panose="020B0604020202020204" pitchFamily="34" charset="0"/>
              </a:rPr>
              <a:t> Inspectors criticise Haringey Council, saying it has only made limited progress in tackling areas of weakness.</a:t>
            </a:r>
          </a:p>
          <a:p>
            <a:endParaRPr lang="en-GB" sz="1800" dirty="0"/>
          </a:p>
        </p:txBody>
      </p:sp>
    </p:spTree>
    <p:extLst>
      <p:ext uri="{BB962C8B-B14F-4D97-AF65-F5344CB8AC3E}">
        <p14:creationId xmlns:p14="http://schemas.microsoft.com/office/powerpoint/2010/main" val="12896020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rmAutofit fontScale="92500" lnSpcReduction="20000"/>
          </a:bodyPr>
          <a:lstStyle/>
          <a:p>
            <a:r>
              <a:rPr lang="en-GB" b="1" dirty="0">
                <a:solidFill>
                  <a:srgbClr val="333333"/>
                </a:solidFill>
                <a:latin typeface="Arial" panose="020B0604020202020204" pitchFamily="34" charset="0"/>
              </a:rPr>
              <a:t>11 August 2009:</a:t>
            </a:r>
            <a:r>
              <a:rPr lang="en-GB" dirty="0">
                <a:solidFill>
                  <a:srgbClr val="333333"/>
                </a:solidFill>
                <a:latin typeface="Arial" panose="020B0604020202020204" pitchFamily="34" charset="0"/>
              </a:rPr>
              <a:t> Connelly and Barker are named for the first time after the expiry of a court order.</a:t>
            </a:r>
          </a:p>
          <a:p>
            <a:r>
              <a:rPr lang="en-GB" b="1" dirty="0">
                <a:solidFill>
                  <a:srgbClr val="333333"/>
                </a:solidFill>
                <a:latin typeface="Arial" panose="020B0604020202020204" pitchFamily="34" charset="0"/>
              </a:rPr>
              <a:t>15 September 2010:</a:t>
            </a:r>
            <a:r>
              <a:rPr lang="en-GB" dirty="0">
                <a:solidFill>
                  <a:srgbClr val="333333"/>
                </a:solidFill>
                <a:latin typeface="Arial" panose="020B0604020202020204" pitchFamily="34" charset="0"/>
              </a:rPr>
              <a:t> Ms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hits back over her sacking by Haringey Council, asking a Commons committee why the police and health services had not also been made to take responsibility.</a:t>
            </a:r>
          </a:p>
          <a:p>
            <a:r>
              <a:rPr lang="en-GB" b="1" dirty="0">
                <a:solidFill>
                  <a:srgbClr val="333333"/>
                </a:solidFill>
                <a:latin typeface="Arial" panose="020B0604020202020204" pitchFamily="34" charset="0"/>
              </a:rPr>
              <a:t>21 September 2010:</a:t>
            </a:r>
            <a:r>
              <a:rPr lang="en-GB" dirty="0">
                <a:solidFill>
                  <a:srgbClr val="333333"/>
                </a:solidFill>
                <a:latin typeface="Arial" panose="020B0604020202020204" pitchFamily="34" charset="0"/>
              </a:rPr>
              <a:t> Connelly and Barker are denied public funding to be represented at any resumed inquest into the child's death. A pre-inquest review was told they had not been given funds for legal representation. Baby Peter's father had said he wanted an inquest to take place.</a:t>
            </a:r>
          </a:p>
          <a:p>
            <a:r>
              <a:rPr lang="en-GB" b="1" dirty="0">
                <a:solidFill>
                  <a:srgbClr val="333333"/>
                </a:solidFill>
                <a:latin typeface="Arial" panose="020B0604020202020204" pitchFamily="34" charset="0"/>
              </a:rPr>
              <a:t>22 October 2010:</a:t>
            </a:r>
            <a:r>
              <a:rPr lang="en-GB" dirty="0">
                <a:solidFill>
                  <a:srgbClr val="333333"/>
                </a:solidFill>
                <a:latin typeface="Arial" panose="020B0604020202020204" pitchFamily="34" charset="0"/>
              </a:rPr>
              <a:t> Two social workers who dealt with Baby Peter, Gillie </a:t>
            </a:r>
            <a:r>
              <a:rPr lang="en-GB" dirty="0" err="1">
                <a:solidFill>
                  <a:srgbClr val="333333"/>
                </a:solidFill>
                <a:latin typeface="Arial" panose="020B0604020202020204" pitchFamily="34" charset="0"/>
              </a:rPr>
              <a:t>Christou</a:t>
            </a:r>
            <a:r>
              <a:rPr lang="en-GB" dirty="0">
                <a:solidFill>
                  <a:srgbClr val="333333"/>
                </a:solidFill>
                <a:latin typeface="Arial" panose="020B0604020202020204" pitchFamily="34" charset="0"/>
              </a:rPr>
              <a:t> and Maria Ward, lose their claim for unfair dismissal. They had argued they were sacked unfairly by Haringey Council following his death, but a tribunal found the authority acted reasonably because of failings in the care they provided.</a:t>
            </a:r>
          </a:p>
          <a:p>
            <a:endParaRPr lang="en-GB" dirty="0"/>
          </a:p>
        </p:txBody>
      </p:sp>
    </p:spTree>
    <p:extLst>
      <p:ext uri="{BB962C8B-B14F-4D97-AF65-F5344CB8AC3E}">
        <p14:creationId xmlns:p14="http://schemas.microsoft.com/office/powerpoint/2010/main" val="49322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normAutofit lnSpcReduction="10000"/>
          </a:bodyPr>
          <a:lstStyle/>
          <a:p>
            <a:r>
              <a:rPr lang="en-GB" b="1" dirty="0">
                <a:solidFill>
                  <a:srgbClr val="333333"/>
                </a:solidFill>
                <a:latin typeface="Arial" panose="020B0604020202020204" pitchFamily="34" charset="0"/>
              </a:rPr>
              <a:t>26 October 2010: </a:t>
            </a:r>
            <a:r>
              <a:rPr lang="en-GB" dirty="0">
                <a:solidFill>
                  <a:srgbClr val="333333"/>
                </a:solidFill>
                <a:latin typeface="Arial" panose="020B0604020202020204" pitchFamily="34" charset="0"/>
              </a:rPr>
              <a:t>The second serious case review - the official account of the agencies' failings over Peter - is published, after the first one was ruled "inadequate" by Ofsted.</a:t>
            </a:r>
          </a:p>
          <a:p>
            <a:r>
              <a:rPr lang="en-GB" b="1" dirty="0">
                <a:solidFill>
                  <a:srgbClr val="333333"/>
                </a:solidFill>
                <a:latin typeface="Arial" panose="020B0604020202020204" pitchFamily="34" charset="0"/>
              </a:rPr>
              <a:t>27 May 2011: </a:t>
            </a:r>
            <a:r>
              <a:rPr lang="en-GB" dirty="0">
                <a:solidFill>
                  <a:srgbClr val="333333"/>
                </a:solidFill>
                <a:latin typeface="Arial" panose="020B0604020202020204" pitchFamily="34" charset="0"/>
              </a:rPr>
              <a:t>The Court of Appeal rules in favour of Ms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who claims former Children's Secretary Ed Balls and Haringey Council acted unlawfully by sacking her.</a:t>
            </a:r>
          </a:p>
          <a:p>
            <a:r>
              <a:rPr lang="en-GB" b="1" dirty="0">
                <a:solidFill>
                  <a:srgbClr val="333333"/>
                </a:solidFill>
                <a:latin typeface="Arial" panose="020B0604020202020204" pitchFamily="34" charset="0"/>
              </a:rPr>
              <a:t>24 June 2011: </a:t>
            </a:r>
            <a:r>
              <a:rPr lang="en-GB" dirty="0">
                <a:solidFill>
                  <a:srgbClr val="333333"/>
                </a:solidFill>
                <a:latin typeface="Arial" panose="020B0604020202020204" pitchFamily="34" charset="0"/>
              </a:rPr>
              <a:t>The Department for Education and Haringey Council confirm they will seek an appeal at the Supreme Court against the Court of Appeal's ruling that Sharon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was unfairly sacked.</a:t>
            </a:r>
          </a:p>
          <a:p>
            <a:r>
              <a:rPr lang="en-GB" b="1" dirty="0">
                <a:solidFill>
                  <a:srgbClr val="333333"/>
                </a:solidFill>
                <a:latin typeface="Arial" panose="020B0604020202020204" pitchFamily="34" charset="0"/>
              </a:rPr>
              <a:t>2 August 2011: </a:t>
            </a:r>
            <a:r>
              <a:rPr lang="en-GB" dirty="0">
                <a:solidFill>
                  <a:srgbClr val="333333"/>
                </a:solidFill>
                <a:latin typeface="Arial" panose="020B0604020202020204" pitchFamily="34" charset="0"/>
              </a:rPr>
              <a:t>The Supreme Court refuses to grant officials leave to appeal against the decision that Ms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was unfairly sacked.</a:t>
            </a:r>
          </a:p>
          <a:p>
            <a:endParaRPr lang="en-GB" dirty="0"/>
          </a:p>
        </p:txBody>
      </p:sp>
    </p:spTree>
    <p:extLst>
      <p:ext uri="{BB962C8B-B14F-4D97-AF65-F5344CB8AC3E}">
        <p14:creationId xmlns:p14="http://schemas.microsoft.com/office/powerpoint/2010/main" val="37233289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lstStyle/>
          <a:p>
            <a:r>
              <a:rPr lang="en-GB" b="1" dirty="0">
                <a:solidFill>
                  <a:srgbClr val="333333"/>
                </a:solidFill>
                <a:latin typeface="Arial" panose="020B0604020202020204" pitchFamily="34" charset="0"/>
              </a:rPr>
              <a:t>5 August 2011: </a:t>
            </a:r>
            <a:r>
              <a:rPr lang="en-GB" dirty="0">
                <a:solidFill>
                  <a:srgbClr val="333333"/>
                </a:solidFill>
                <a:latin typeface="Arial" panose="020B0604020202020204" pitchFamily="34" charset="0"/>
              </a:rPr>
              <a:t>Jason Owen, now 39, is released from prison after serving three years of a six-year sentence.</a:t>
            </a:r>
          </a:p>
          <a:p>
            <a:r>
              <a:rPr lang="en-GB" b="1" dirty="0">
                <a:solidFill>
                  <a:srgbClr val="333333"/>
                </a:solidFill>
                <a:latin typeface="Arial" panose="020B0604020202020204" pitchFamily="34" charset="0"/>
              </a:rPr>
              <a:t>5 March 2012:</a:t>
            </a:r>
            <a:r>
              <a:rPr lang="en-GB" dirty="0">
                <a:solidFill>
                  <a:srgbClr val="333333"/>
                </a:solidFill>
                <a:latin typeface="Arial" panose="020B0604020202020204" pitchFamily="34" charset="0"/>
              </a:rPr>
              <a:t> The natural father of Baby Peter, known as KC, is awarded £75,000 in damages after the publishers of The People wrongly accused him of being a sex offender.</a:t>
            </a:r>
          </a:p>
          <a:p>
            <a:r>
              <a:rPr lang="en-GB" b="1" dirty="0">
                <a:solidFill>
                  <a:srgbClr val="333333"/>
                </a:solidFill>
                <a:latin typeface="Arial" panose="020B0604020202020204" pitchFamily="34" charset="0"/>
              </a:rPr>
              <a:t>25 May 2012: </a:t>
            </a:r>
            <a:r>
              <a:rPr lang="en-GB" dirty="0">
                <a:solidFill>
                  <a:srgbClr val="333333"/>
                </a:solidFill>
                <a:latin typeface="Arial" panose="020B0604020202020204" pitchFamily="34" charset="0"/>
              </a:rPr>
              <a:t>Haringey Council workers Gillie </a:t>
            </a:r>
            <a:r>
              <a:rPr lang="en-GB" dirty="0" err="1">
                <a:solidFill>
                  <a:srgbClr val="333333"/>
                </a:solidFill>
                <a:latin typeface="Arial" panose="020B0604020202020204" pitchFamily="34" charset="0"/>
              </a:rPr>
              <a:t>Christou</a:t>
            </a:r>
            <a:r>
              <a:rPr lang="en-GB" dirty="0">
                <a:solidFill>
                  <a:srgbClr val="333333"/>
                </a:solidFill>
                <a:latin typeface="Arial" panose="020B0604020202020204" pitchFamily="34" charset="0"/>
              </a:rPr>
              <a:t> and Maria Ward lose their appeal against an employment tribunal ruling that they were fairly sacked.</a:t>
            </a:r>
          </a:p>
          <a:p>
            <a:r>
              <a:rPr lang="en-GB" b="1" dirty="0">
                <a:solidFill>
                  <a:srgbClr val="333333"/>
                </a:solidFill>
                <a:latin typeface="Arial" panose="020B0604020202020204" pitchFamily="34" charset="0"/>
              </a:rPr>
              <a:t>29 May 2012: </a:t>
            </a:r>
            <a:r>
              <a:rPr lang="en-GB" dirty="0">
                <a:solidFill>
                  <a:srgbClr val="333333"/>
                </a:solidFill>
                <a:latin typeface="Arial" panose="020B0604020202020204" pitchFamily="34" charset="0"/>
              </a:rPr>
              <a:t>The Chief Executive of Great Ormond Street Hospital Dr Jane Collins announces she is to stand down.</a:t>
            </a:r>
          </a:p>
          <a:p>
            <a:endParaRPr lang="en-GB" dirty="0"/>
          </a:p>
        </p:txBody>
      </p:sp>
    </p:spTree>
    <p:extLst>
      <p:ext uri="{BB962C8B-B14F-4D97-AF65-F5344CB8AC3E}">
        <p14:creationId xmlns:p14="http://schemas.microsoft.com/office/powerpoint/2010/main" val="4842842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lstStyle/>
          <a:p>
            <a:r>
              <a:rPr lang="en-GB" b="1" dirty="0">
                <a:solidFill>
                  <a:srgbClr val="333333"/>
                </a:solidFill>
                <a:latin typeface="Arial" panose="020B0604020202020204" pitchFamily="34" charset="0"/>
              </a:rPr>
              <a:t>31 October 2012: </a:t>
            </a:r>
            <a:r>
              <a:rPr lang="en-GB" dirty="0">
                <a:solidFill>
                  <a:srgbClr val="333333"/>
                </a:solidFill>
                <a:latin typeface="Arial" panose="020B0604020202020204" pitchFamily="34" charset="0"/>
              </a:rPr>
              <a:t>Baby P's natural father who was falsely accused of sex offences has his libel award of £75,000 cut to £50,000.</a:t>
            </a:r>
          </a:p>
          <a:p>
            <a:r>
              <a:rPr lang="en-GB" b="1" dirty="0">
                <a:solidFill>
                  <a:srgbClr val="333333"/>
                </a:solidFill>
                <a:latin typeface="Arial" panose="020B0604020202020204" pitchFamily="34" charset="0"/>
              </a:rPr>
              <a:t>12 March 2013: </a:t>
            </a:r>
            <a:r>
              <a:rPr lang="en-GB" dirty="0">
                <a:solidFill>
                  <a:srgbClr val="333333"/>
                </a:solidFill>
                <a:latin typeface="Arial" panose="020B0604020202020204" pitchFamily="34" charset="0"/>
              </a:rPr>
              <a:t>The Court of Appeal backs an employment tribunal ruling that Baby P's social workers were not sacked unfairly by Haringey Council.</a:t>
            </a:r>
          </a:p>
          <a:p>
            <a:r>
              <a:rPr lang="en-GB" b="1" dirty="0">
                <a:solidFill>
                  <a:srgbClr val="333333"/>
                </a:solidFill>
                <a:latin typeface="Arial" panose="020B0604020202020204" pitchFamily="34" charset="0"/>
              </a:rPr>
              <a:t>12 April 2013:</a:t>
            </a:r>
            <a:r>
              <a:rPr lang="en-GB" dirty="0">
                <a:solidFill>
                  <a:srgbClr val="333333"/>
                </a:solidFill>
                <a:latin typeface="Arial" panose="020B0604020202020204" pitchFamily="34" charset="0"/>
              </a:rPr>
              <a:t> Jason Owen is returned to prison for breaching conditions of his release.</a:t>
            </a:r>
          </a:p>
          <a:p>
            <a:r>
              <a:rPr lang="en-GB" b="1" dirty="0">
                <a:solidFill>
                  <a:srgbClr val="333333"/>
                </a:solidFill>
                <a:latin typeface="Arial" panose="020B0604020202020204" pitchFamily="34" charset="0"/>
              </a:rPr>
              <a:t>8 October 2013: </a:t>
            </a:r>
            <a:r>
              <a:rPr lang="en-GB" dirty="0">
                <a:solidFill>
                  <a:srgbClr val="333333"/>
                </a:solidFill>
                <a:latin typeface="Arial" panose="020B0604020202020204" pitchFamily="34" charset="0"/>
              </a:rPr>
              <a:t>The Parole Board says it has directed the release of the mother of Baby Peter, Tracey Connelly.</a:t>
            </a:r>
          </a:p>
          <a:p>
            <a:endParaRPr lang="en-GB" dirty="0"/>
          </a:p>
        </p:txBody>
      </p:sp>
    </p:spTree>
    <p:extLst>
      <p:ext uri="{BB962C8B-B14F-4D97-AF65-F5344CB8AC3E}">
        <p14:creationId xmlns:p14="http://schemas.microsoft.com/office/powerpoint/2010/main" val="25412490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lstStyle/>
          <a:p>
            <a:r>
              <a:rPr lang="en-GB" sz="3200" dirty="0"/>
              <a:t>2014 BBC documentary concentrates on the role and perspectives of key professionals</a:t>
            </a:r>
          </a:p>
          <a:p>
            <a:pPr marL="0" indent="0">
              <a:buNone/>
            </a:pPr>
            <a:r>
              <a:rPr lang="en-GB" dirty="0">
                <a:hlinkClick r:id="rId2"/>
              </a:rPr>
              <a:t>http://www.bbc.co.uk/iplayer/episode/b04n6sm0/baby-p-the-untold-story</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46661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Autofit/>
          </a:bodyPr>
          <a:lstStyle/>
          <a:p>
            <a:r>
              <a:rPr lang="en-GB" sz="2800" dirty="0"/>
              <a:t>Children have always been the victims of malicious adults</a:t>
            </a:r>
          </a:p>
          <a:p>
            <a:r>
              <a:rPr lang="en-GB" sz="2800" dirty="0"/>
              <a:t>Services have grown over time into the advanced infrastructure we have today</a:t>
            </a:r>
          </a:p>
          <a:p>
            <a:r>
              <a:rPr lang="en-GB" sz="2800" dirty="0"/>
              <a:t>Huge safeguarding issues remain in every part of the country</a:t>
            </a:r>
          </a:p>
          <a:p>
            <a:r>
              <a:rPr lang="en-GB" sz="2800" dirty="0"/>
              <a:t>How can we develop more efficient ways to reduce the risks of harm to children?</a:t>
            </a:r>
          </a:p>
        </p:txBody>
      </p:sp>
    </p:spTree>
    <p:extLst>
      <p:ext uri="{BB962C8B-B14F-4D97-AF65-F5344CB8AC3E}">
        <p14:creationId xmlns:p14="http://schemas.microsoft.com/office/powerpoint/2010/main" val="41168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FAC3AEBF-64D7-4880-8939-6FE67BFDF0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481</TotalTime>
  <Words>10331</Words>
  <Application>Microsoft Office PowerPoint</Application>
  <PresentationFormat>On-screen Show (4:3)</PresentationFormat>
  <Paragraphs>504</Paragraphs>
  <Slides>34</Slides>
  <Notes>4</Notes>
  <HiddenSlides>16</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Calibri Light</vt:lpstr>
      <vt:lpstr>Georgia</vt:lpstr>
      <vt:lpstr>Wingdings</vt:lpstr>
      <vt:lpstr>Retrospect</vt:lpstr>
      <vt:lpstr>Tragedies</vt:lpstr>
      <vt:lpstr>Aims</vt:lpstr>
      <vt:lpstr>PowerPoint Presentation</vt:lpstr>
      <vt:lpstr>Mary Ellen 1874</vt:lpstr>
      <vt:lpstr>Mary Ellen 1874</vt:lpstr>
      <vt:lpstr>Mary Ellen 1874</vt:lpstr>
      <vt:lpstr>PowerPoint Presentation</vt:lpstr>
      <vt:lpstr>PowerPoint Presentation</vt:lpstr>
      <vt:lpstr>Maria Colwell 1973</vt:lpstr>
      <vt:lpstr>Maria Colwell 1973</vt:lpstr>
      <vt:lpstr>PowerPoint Presentation</vt:lpstr>
      <vt:lpstr>Victoria Climbie 2000</vt:lpstr>
      <vt:lpstr>PowerPoint Presentation</vt:lpstr>
      <vt:lpstr>PowerPoint Presentation</vt:lpstr>
      <vt:lpstr>Timeline</vt:lpstr>
      <vt:lpstr>Baby P Serious Case Review 2010</vt:lpstr>
      <vt:lpstr>Case Review Contents (135 pages)</vt:lpstr>
      <vt:lpstr>Case Review Contents (135 pages)</vt:lpstr>
      <vt:lpstr>Case Review Contents (135 pages)</vt:lpstr>
      <vt:lpstr>Case Review Contents (135 pages)</vt:lpstr>
      <vt:lpstr>Extracts from Serious Case Review</vt:lpstr>
      <vt:lpstr>Extracts from Serious Case Review</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Tragedies</dc:title>
  <dc:creator>Mike</dc:creator>
  <cp:keywords/>
  <cp:lastModifiedBy>Mike Durke</cp:lastModifiedBy>
  <cp:revision>27</cp:revision>
  <dcterms:created xsi:type="dcterms:W3CDTF">2014-11-08T12:17:00Z</dcterms:created>
  <dcterms:modified xsi:type="dcterms:W3CDTF">2020-09-16T09:46:22Z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TC019647999991</vt:lpwstr>
  </property>
</Properties>
</file>