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tags/tag1.xml" ContentType="application/vnd.openxmlformats-officedocument.presentationml.tags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40"/>
  </p:notesMasterIdLst>
  <p:sldIdLst>
    <p:sldId id="257" r:id="rId2"/>
    <p:sldId id="263" r:id="rId3"/>
    <p:sldId id="264" r:id="rId4"/>
    <p:sldId id="266" r:id="rId5"/>
    <p:sldId id="296" r:id="rId6"/>
    <p:sldId id="267" r:id="rId7"/>
    <p:sldId id="297" r:id="rId8"/>
    <p:sldId id="298" r:id="rId9"/>
    <p:sldId id="299" r:id="rId10"/>
    <p:sldId id="300" r:id="rId11"/>
    <p:sldId id="286" r:id="rId12"/>
    <p:sldId id="268" r:id="rId13"/>
    <p:sldId id="269" r:id="rId14"/>
    <p:sldId id="270" r:id="rId15"/>
    <p:sldId id="271" r:id="rId16"/>
    <p:sldId id="290" r:id="rId17"/>
    <p:sldId id="291" r:id="rId18"/>
    <p:sldId id="292" r:id="rId19"/>
    <p:sldId id="293" r:id="rId20"/>
    <p:sldId id="294" r:id="rId21"/>
    <p:sldId id="295" r:id="rId22"/>
    <p:sldId id="272" r:id="rId23"/>
    <p:sldId id="274" r:id="rId24"/>
    <p:sldId id="287" r:id="rId25"/>
    <p:sldId id="288" r:id="rId26"/>
    <p:sldId id="289" r:id="rId27"/>
    <p:sldId id="282" r:id="rId28"/>
    <p:sldId id="275" r:id="rId29"/>
    <p:sldId id="283" r:id="rId30"/>
    <p:sldId id="284" r:id="rId31"/>
    <p:sldId id="285" r:id="rId32"/>
    <p:sldId id="276" r:id="rId33"/>
    <p:sldId id="277" r:id="rId34"/>
    <p:sldId id="278" r:id="rId35"/>
    <p:sldId id="279" r:id="rId36"/>
    <p:sldId id="280" r:id="rId37"/>
    <p:sldId id="281" r:id="rId38"/>
    <p:sldId id="273" r:id="rId3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76945" autoAdjust="0"/>
  </p:normalViewPr>
  <p:slideViewPr>
    <p:cSldViewPr>
      <p:cViewPr varScale="1">
        <p:scale>
          <a:sx n="66" d="100"/>
          <a:sy n="66" d="100"/>
        </p:scale>
        <p:origin x="1930" y="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228569F-D51B-4E85-AFBA-6E6BFBAE2DC5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82EE16-FF58-492B-9179-EFBA61ED9D4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43012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437557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05300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34720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8938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74073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885285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81410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994222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2322862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21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535644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506215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758357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27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461972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28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446679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29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056445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30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7726047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31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239964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32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4344164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34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687716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35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8483972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382EE16-FF58-492B-9179-EFBA61ED9D4C}" type="slidenum">
              <a:rPr lang="en-GB" smtClean="0"/>
              <a:t>36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84209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BD910256-AA1F-45E7-9332-174294B017E0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D910256-AA1F-45E7-9332-174294B017E0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BD910256-AA1F-45E7-9332-174294B017E0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10256-AA1F-45E7-9332-174294B017E0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10256-AA1F-45E7-9332-174294B017E0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D910256-AA1F-45E7-9332-174294B017E0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10256-AA1F-45E7-9332-174294B017E0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BD910256-AA1F-45E7-9332-174294B017E0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BD910256-AA1F-45E7-9332-174294B017E0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10256-AA1F-45E7-9332-174294B017E0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D910256-AA1F-45E7-9332-174294B017E0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BD910256-AA1F-45E7-9332-174294B017E0}" type="datetimeFigureOut">
              <a:rPr lang="en-GB" smtClean="0"/>
              <a:t>07/10/2018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CF19CE5-3B6D-4CDB-A886-C88CF57D7E52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6.xml"/><Relationship Id="rId2" Type="http://schemas.openxmlformats.org/officeDocument/2006/relationships/slideLayout" Target="../slideLayouts/slideLayout4.xml"/><Relationship Id="rId1" Type="http://schemas.openxmlformats.org/officeDocument/2006/relationships/tags" Target="../tags/tag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uk.sagepub.com/sites/default/files/upm-binaries/74500_Bartlett_Chapter_1.pdf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uk.sagepub.com/sites/default/files/upm-binaries/74500_Bartlett_Chapter_1.pdf" TargetMode="External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study.sagepub.com/bartlettburton4e/student-resources/chapter-2/video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5.pn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gif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echalk.co.uk/General/Timer/Timer.htm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Relationship Id="rId5" Type="http://schemas.openxmlformats.org/officeDocument/2006/relationships/image" Target="../media/image20.png"/><Relationship Id="rId4" Type="http://schemas.openxmlformats.org/officeDocument/2006/relationships/image" Target="../media/image19.gif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4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2.pn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4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6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4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4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29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4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771800" y="457200"/>
            <a:ext cx="6222848" cy="4648200"/>
          </a:xfrm>
        </p:spPr>
        <p:txBody>
          <a:bodyPr>
            <a:normAutofit/>
          </a:bodyPr>
          <a:lstStyle/>
          <a:p>
            <a:pPr algn="ctr"/>
            <a:r>
              <a:rPr lang="en-GB" sz="3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ECGE4001/C</a:t>
            </a:r>
            <a:br>
              <a:rPr lang="en-GB" sz="3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36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771800" y="5661248"/>
            <a:ext cx="6077688" cy="762000"/>
          </a:xfrm>
        </p:spPr>
        <p:txBody>
          <a:bodyPr/>
          <a:lstStyle/>
          <a:p>
            <a:r>
              <a:rPr lang="en-GB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1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/ Session 1  </a:t>
            </a:r>
          </a:p>
        </p:txBody>
      </p:sp>
    </p:spTree>
    <p:extLst>
      <p:ext uri="{BB962C8B-B14F-4D97-AF65-F5344CB8AC3E}">
        <p14:creationId xmlns:p14="http://schemas.microsoft.com/office/powerpoint/2010/main" val="71434050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sz="4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Sesiwn</a:t>
            </a:r>
            <a:r>
              <a:rPr lang="en-GB" sz="44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4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400" i="1" dirty="0">
                <a:latin typeface="Arial" panose="020B0604020202020204" pitchFamily="34" charset="0"/>
                <a:cs typeface="Arial" panose="020B0604020202020204" pitchFamily="34" charset="0"/>
              </a:rPr>
              <a:t>Session Overview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826768" cy="506916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3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endParaRPr lang="en-GB" sz="3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Materion</a:t>
            </a:r>
            <a: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pwysig</a:t>
            </a:r>
            <a:endParaRPr lang="en-GB" sz="3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Amserlen</a:t>
            </a:r>
            <a: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3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endParaRPr lang="en-GB" sz="3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Deilliannau</a:t>
            </a:r>
            <a: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dysgu</a:t>
            </a:r>
            <a:endParaRPr lang="en-GB" sz="3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Asesiadau’r</a:t>
            </a:r>
            <a: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endParaRPr lang="en-GB" sz="3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endParaRPr lang="en-GB" sz="3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sz="quarter" idx="2"/>
          </p:nvPr>
        </p:nvSpPr>
        <p:spPr>
          <a:xfrm>
            <a:off x="4427984" y="1628800"/>
            <a:ext cx="3657600" cy="504056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Module overview </a:t>
            </a:r>
          </a:p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Important information</a:t>
            </a:r>
          </a:p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Module timetable</a:t>
            </a:r>
          </a:p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Learning outcomes</a:t>
            </a:r>
          </a:p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Module assignments</a:t>
            </a:r>
          </a:p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Reading </a:t>
            </a:r>
          </a:p>
        </p:txBody>
      </p:sp>
    </p:spTree>
    <p:extLst>
      <p:ext uri="{BB962C8B-B14F-4D97-AF65-F5344CB8AC3E}">
        <p14:creationId xmlns:p14="http://schemas.microsoft.com/office/powerpoint/2010/main" val="284052587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ctr"/>
            <a:r>
              <a:rPr lang="en-GB" sz="40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Materion</a:t>
            </a:r>
            <a:r>
              <a:rPr lang="en-GB" sz="4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pwysig</a:t>
            </a:r>
            <a:br>
              <a:rPr lang="en-GB" sz="4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Important issues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Presenoldeb</a:t>
            </a:r>
            <a:endParaRPr lang="en-GB" sz="3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Cyfathrebu</a:t>
            </a:r>
            <a:endParaRPr lang="en-GB" sz="3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Moodle</a:t>
            </a:r>
          </a:p>
          <a:p>
            <a:r>
              <a:rPr lang="en-GB" sz="3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Disgwyliadau</a:t>
            </a:r>
            <a:endParaRPr lang="en-GB" sz="3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solidFill>
                <a:schemeClr val="accent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Attendance</a:t>
            </a:r>
          </a:p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Communication</a:t>
            </a:r>
          </a:p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Moodle</a:t>
            </a:r>
          </a:p>
          <a:p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Expectations</a:t>
            </a:r>
          </a:p>
        </p:txBody>
      </p:sp>
    </p:spTree>
    <p:extLst>
      <p:ext uri="{BB962C8B-B14F-4D97-AF65-F5344CB8AC3E}">
        <p14:creationId xmlns:p14="http://schemas.microsoft.com/office/powerpoint/2010/main" val="382589981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467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Gorolwg</a:t>
            </a:r>
            <a:r>
              <a:rPr lang="en-GB" sz="4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r>
              <a:rPr lang="en-GB" sz="4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br>
              <a:rPr lang="en-GB" sz="4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Module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484784"/>
            <a:ext cx="3888432" cy="518457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Moodle</a:t>
            </a:r>
          </a:p>
          <a:p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CÔD Y MODIWL: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ECGE4001C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TEITL: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DYDDIAD: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LEFEL:  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4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CREDYDAU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:20</a:t>
            </a:r>
          </a:p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CÔD JACS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: X220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27984" y="1484784"/>
            <a:ext cx="3657600" cy="518457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b="1" i="1" dirty="0">
                <a:latin typeface="Arial" panose="020B0604020202020204" pitchFamily="34" charset="0"/>
                <a:cs typeface="Arial" panose="020B0604020202020204" pitchFamily="34" charset="0"/>
              </a:rPr>
              <a:t>Moodle</a:t>
            </a:r>
          </a:p>
          <a:p>
            <a:endParaRPr lang="en-GB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ECGE4001</a:t>
            </a:r>
          </a:p>
          <a:p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TITLE: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 Academic Skills for Students </a:t>
            </a:r>
          </a:p>
          <a:p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DATED: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LEVEL: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  4</a:t>
            </a:r>
          </a:p>
          <a:p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CREDITS: 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20</a:t>
            </a:r>
          </a:p>
          <a:p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JACS CODE</a:t>
            </a:r>
            <a:r>
              <a:rPr lang="en-US" i="1" dirty="0">
                <a:latin typeface="Arial" panose="020B0604020202020204" pitchFamily="34" charset="0"/>
                <a:cs typeface="Arial" panose="020B0604020202020204" pitchFamily="34" charset="0"/>
              </a:rPr>
              <a:t>: X220		</a:t>
            </a:r>
          </a:p>
        </p:txBody>
      </p:sp>
    </p:spTree>
    <p:extLst>
      <p:ext uri="{BB962C8B-B14F-4D97-AF65-F5344CB8AC3E}">
        <p14:creationId xmlns:p14="http://schemas.microsoft.com/office/powerpoint/2010/main" val="69391184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1182960"/>
          </a:xfrm>
        </p:spPr>
        <p:txBody>
          <a:bodyPr>
            <a:noAutofit/>
          </a:bodyPr>
          <a:lstStyle/>
          <a:p>
            <a:pPr algn="ctr"/>
            <a:r>
              <a:rPr lang="en-GB" sz="36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Amserlen</a:t>
            </a:r>
            <a:r>
              <a:rPr lang="en-GB" sz="3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3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600" i="1" dirty="0">
                <a:latin typeface="Arial" panose="020B0604020202020204" pitchFamily="34" charset="0"/>
                <a:cs typeface="Arial" panose="020B0604020202020204" pitchFamily="34" charset="0"/>
              </a:rPr>
              <a:t>Timetable</a:t>
            </a:r>
          </a:p>
        </p:txBody>
      </p:sp>
      <p:graphicFrame>
        <p:nvGraphicFramePr>
          <p:cNvPr id="5" name="Content Placeholder 5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075217493"/>
              </p:ext>
            </p:extLst>
          </p:nvPr>
        </p:nvGraphicFramePr>
        <p:xfrm>
          <a:off x="971600" y="1371600"/>
          <a:ext cx="7200800" cy="5329447"/>
        </p:xfrm>
        <a:graphic>
          <a:graphicData uri="http://schemas.openxmlformats.org/drawingml/2006/table">
            <a:tbl>
              <a:tblPr firstRow="1" firstCol="1" bandRow="1"/>
              <a:tblGrid>
                <a:gridCol w="869667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2826419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350471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455960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dirty="0" err="1">
                          <a:solidFill>
                            <a:schemeClr val="accent1"/>
                          </a:solidFill>
                          <a:effectLst/>
                          <a:latin typeface="Arial"/>
                          <a:ea typeface="Calibri"/>
                          <a:cs typeface="Times New Roman"/>
                        </a:rPr>
                        <a:t>Sesiwn</a:t>
                      </a:r>
                      <a:r>
                        <a:rPr lang="en-GB" sz="1400" b="1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 </a:t>
                      </a:r>
                      <a:endParaRPr lang="en-GB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400" b="1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Session </a:t>
                      </a:r>
                      <a:endParaRPr lang="en-GB" sz="14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dirty="0" err="1">
                          <a:effectLst/>
                          <a:latin typeface="Arial"/>
                          <a:ea typeface="Calibri"/>
                          <a:cs typeface="Times New Roman"/>
                        </a:rPr>
                        <a:t>Pwnc</a:t>
                      </a:r>
                      <a:endParaRPr lang="en-GB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GB" sz="1600" b="1" dirty="0">
                          <a:effectLst/>
                          <a:latin typeface="Arial"/>
                          <a:ea typeface="Calibri"/>
                          <a:cs typeface="Times New Roman"/>
                        </a:rPr>
                        <a:t>Topic </a:t>
                      </a:r>
                      <a:endParaRPr lang="en-GB" sz="1600" b="1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4573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1: 1/10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Gorolwg o’r modiwl &amp; Darllen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(ac sesiwn llyfrgell 2 o 11-12)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i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Overview of module &amp; Reading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i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(also 11am-12pm – Library Session 2)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4573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2: 8/10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Ysgrifennu: Darganfod eich llais academaidd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i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Writing: Finding your academic voice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3281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3: 15/10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Cyfeirnodi yn y testun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i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Referencing in text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281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4: 22/10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Datblygu sgiliau meddwl beirniadol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i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Developing critical thinking skills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281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i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29/10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i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Wythnos</a:t>
                      </a:r>
                      <a:r>
                        <a:rPr lang="en-GB" sz="1400" i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r>
                        <a:rPr lang="en-GB" sz="1400" i="1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Ddarllen</a:t>
                      </a:r>
                      <a:r>
                        <a:rPr lang="en-GB" sz="1400" i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i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Reading Week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4573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5: 5/11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Rhestrau cyfeirnodi (hefyd sesiwn Llyfyrgell 3 o 9-10)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i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Reference lists (also 9am-10am Library Session 3)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281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6: 12/11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Ymagwedd adlewyrchol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i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Reflective/ self-evaluative approach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281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7: 19/11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Ysgrifennu</a:t>
                      </a: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: </a:t>
                      </a:r>
                      <a:r>
                        <a:rPr lang="en-GB" sz="14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goddrychol</a:t>
                      </a: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/</a:t>
                      </a:r>
                      <a:r>
                        <a:rPr lang="en-GB" sz="14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gwrthrychol</a:t>
                      </a: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i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Writing : subjective / objective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34148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8: 26/11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Adolygu</a:t>
                      </a: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a </a:t>
                      </a:r>
                      <a:r>
                        <a:rPr lang="en-GB" sz="1400" dirty="0" err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Thiwtorialau</a:t>
                      </a: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 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i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Revision and Tutorials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6928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9: 3/12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Gweithdy Cyflwyniadau llafar (yn cynnwys Posteri Academaidd)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i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Presentation Workshop (including Academic Posters)  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69287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10:10/12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 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Asesiad: Cyflwyniad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i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Assessment: Presentation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73165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147248" cy="1143000"/>
          </a:xfrm>
        </p:spPr>
        <p:txBody>
          <a:bodyPr>
            <a:noAutofit/>
          </a:bodyPr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Beth </a:t>
            </a:r>
            <a:r>
              <a:rPr lang="en-GB" dirty="0" err="1">
                <a:solidFill>
                  <a:schemeClr val="accent1"/>
                </a:solidFill>
              </a:rPr>
              <a:t>yw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pwrpas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deillianau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dysgu</a:t>
            </a:r>
            <a:r>
              <a:rPr lang="en-GB" dirty="0">
                <a:solidFill>
                  <a:schemeClr val="accent1"/>
                </a:solidFill>
              </a:rPr>
              <a:t>?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/>
              <a:t>What is the purpose of learning outcomes?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67544" y="4077072"/>
            <a:ext cx="3657600" cy="240486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/>
              <a:t>Mewn</a:t>
            </a:r>
            <a:r>
              <a:rPr lang="en-GB" dirty="0"/>
              <a:t> </a:t>
            </a:r>
            <a:r>
              <a:rPr lang="en-GB" dirty="0" err="1"/>
              <a:t>pâr</a:t>
            </a:r>
            <a:r>
              <a:rPr lang="en-GB" dirty="0"/>
              <a:t>, </a:t>
            </a:r>
            <a:r>
              <a:rPr lang="en-GB" dirty="0" err="1"/>
              <a:t>trafodwch</a:t>
            </a:r>
            <a:r>
              <a:rPr lang="en-GB" dirty="0"/>
              <a:t> pam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deilliannau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 </a:t>
            </a:r>
            <a:r>
              <a:rPr lang="en-GB" dirty="0" err="1"/>
              <a:t>i’w</a:t>
            </a:r>
            <a:r>
              <a:rPr lang="en-GB" dirty="0"/>
              <a:t> </a:t>
            </a:r>
            <a:r>
              <a:rPr lang="en-GB" dirty="0" err="1"/>
              <a:t>gweld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</a:t>
            </a:r>
            <a:r>
              <a:rPr lang="en-GB" dirty="0" err="1"/>
              <a:t>ddechrau</a:t>
            </a:r>
            <a:r>
              <a:rPr lang="en-GB" dirty="0"/>
              <a:t> bob </a:t>
            </a:r>
            <a:r>
              <a:rPr lang="en-GB" dirty="0" err="1"/>
              <a:t>modiwl</a:t>
            </a:r>
            <a:r>
              <a:rPr lang="en-GB" dirty="0"/>
              <a:t>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4008" y="1556792"/>
            <a:ext cx="3657600" cy="240486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In your pairs, discuss the reasons why learning outcomes are included at the beginning of each module. </a:t>
            </a:r>
          </a:p>
        </p:txBody>
      </p:sp>
      <p:pic>
        <p:nvPicPr>
          <p:cNvPr id="1026" name="Picture 2" descr="C:\Users\TERRY\AppData\Local\Microsoft\Windows\INetCache\IE\IQSXOLVE\Depositphotos_6113901_s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581128"/>
            <a:ext cx="2272101" cy="17577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TERRY\AppData\Local\Microsoft\Windows\INetCache\IE\KWYYDASA\250027768[1].jpg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544"/>
          <a:stretch/>
        </p:blipFill>
        <p:spPr bwMode="auto">
          <a:xfrm>
            <a:off x="683568" y="1375638"/>
            <a:ext cx="2664296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9234113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Deilliannau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Dysgu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Learning Outcomes </a:t>
            </a:r>
            <a:endParaRPr lang="en-GB" dirty="0">
              <a:solidFill>
                <a:schemeClr val="accent1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r>
              <a:rPr lang="cy-GB" dirty="0"/>
              <a:t>ymgymryd â darllen, ysgrifennu a chyfeirnodi academaidd a chydnabod pwysigrwydd hynny, a datblygu hyder wrth gyfathrebu a chyflwyno i gynulleidfaoedd gwahanol ac i ddibenion gwahanol;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r>
              <a:rPr lang="en-GB" dirty="0"/>
              <a:t>Engage in, and recognise the importance of academic reading, writing, referencing and develop confidence in communication and presenting to different audiences and for different purposes;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63503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Deilliannau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Dysgu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Learning Outcomes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4149080"/>
            <a:ext cx="3657600" cy="202312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r>
              <a:rPr lang="cy-GB" dirty="0"/>
              <a:t>archwilio arddulliau a systemau cyfathrebu gwahanol;  </a:t>
            </a:r>
            <a:endParaRPr lang="en-GB" dirty="0"/>
          </a:p>
          <a:p>
            <a:pPr hangingPunct="0"/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270248" y="4149080"/>
            <a:ext cx="3657600" cy="202312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lvl="0"/>
            <a:r>
              <a:rPr lang="en-GB" dirty="0"/>
              <a:t>Explore different communication styles and systems; 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15444" y="1791779"/>
            <a:ext cx="1951112" cy="1951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0299047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Deilliannau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Dysgu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Learning Outcomes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233285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lvl="0"/>
            <a:r>
              <a:rPr lang="cy-GB" dirty="0"/>
              <a:t>Datblygu cymhwysedd digidol a sgiliau rhifedd yn unol â gofynion academaidd y rhaglen;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220696" y="4149080"/>
            <a:ext cx="3657600" cy="233285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pPr lvl="0"/>
            <a:r>
              <a:rPr lang="en-GB" dirty="0"/>
              <a:t>Develop digital competency and numeracy skills in line with the academic demands of the programme;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8024" y="1844824"/>
            <a:ext cx="2735606" cy="182016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5576" y="4344294"/>
            <a:ext cx="2747962" cy="19424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30081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Deilliannau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Dysgu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>
                <a:solidFill>
                  <a:schemeClr val="tx1"/>
                </a:solidFill>
              </a:rPr>
              <a:t>Learning Outcomes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4077072"/>
            <a:ext cx="3657600" cy="209512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cy-GB" dirty="0"/>
              <a:t>Trefnu eu dysgu’n effeithiol ac adfyfyrio ar eu cynnydd eu hunain a’u datblygiad i’r dyfodol. 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218884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Organise their learning effectively and reflect upon their own progress and future development. </a:t>
            </a:r>
          </a:p>
          <a:p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04048" y="4293096"/>
            <a:ext cx="2411338" cy="2411338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59632" y="1700808"/>
            <a:ext cx="1700808" cy="17008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81092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188640"/>
            <a:ext cx="7467600" cy="1143000"/>
          </a:xfrm>
        </p:spPr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Disgwyliadau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ychwanegol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/>
              <a:t>Other expectations</a:t>
            </a:r>
          </a:p>
        </p:txBody>
      </p:sp>
      <p:pic>
        <p:nvPicPr>
          <p:cNvPr id="9219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504" t="25391" r="26378" b="25831"/>
          <a:stretch/>
        </p:blipFill>
        <p:spPr bwMode="auto">
          <a:xfrm>
            <a:off x="251520" y="1484784"/>
            <a:ext cx="5655479" cy="33646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029" t="27678" r="25415" b="24449"/>
          <a:stretch/>
        </p:blipFill>
        <p:spPr bwMode="auto">
          <a:xfrm rot="20364741">
            <a:off x="3959098" y="2507020"/>
            <a:ext cx="4531057" cy="32894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540620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hangingPunct="1"/>
            <a:r>
              <a:rPr lang="en-GB" altLang="en-US" dirty="0" err="1">
                <a:solidFill>
                  <a:schemeClr val="accent1"/>
                </a:solidFill>
              </a:rPr>
              <a:t>Asesu</a:t>
            </a:r>
            <a:r>
              <a:rPr lang="en-GB" altLang="en-US" dirty="0">
                <a:solidFill>
                  <a:schemeClr val="accent1"/>
                </a:solidFill>
              </a:rPr>
              <a:t> </a:t>
            </a:r>
            <a:r>
              <a:rPr lang="en-GB" altLang="en-US" dirty="0" err="1">
                <a:solidFill>
                  <a:schemeClr val="accent1"/>
                </a:solidFill>
              </a:rPr>
              <a:t>ar</a:t>
            </a:r>
            <a:r>
              <a:rPr lang="en-GB" altLang="en-US" dirty="0">
                <a:solidFill>
                  <a:schemeClr val="accent1"/>
                </a:solidFill>
              </a:rPr>
              <a:t> </a:t>
            </a:r>
            <a:r>
              <a:rPr lang="en-GB" altLang="en-US" dirty="0" err="1">
                <a:solidFill>
                  <a:schemeClr val="accent1"/>
                </a:solidFill>
              </a:rPr>
              <a:t>gyfer</a:t>
            </a:r>
            <a:r>
              <a:rPr lang="en-GB" altLang="en-US" dirty="0">
                <a:solidFill>
                  <a:schemeClr val="accent1"/>
                </a:solidFill>
              </a:rPr>
              <a:t> </a:t>
            </a:r>
            <a:r>
              <a:rPr lang="en-GB" altLang="en-US" dirty="0" err="1">
                <a:solidFill>
                  <a:schemeClr val="accent1"/>
                </a:solidFill>
              </a:rPr>
              <a:t>dysgu</a:t>
            </a:r>
            <a:br>
              <a:rPr lang="en-GB" altLang="en-US" dirty="0">
                <a:solidFill>
                  <a:schemeClr val="accent1"/>
                </a:solidFill>
              </a:rPr>
            </a:br>
            <a:r>
              <a:rPr lang="en-GB" altLang="en-US" dirty="0"/>
              <a:t>Assessment for learning 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quarter" idx="2"/>
          </p:nvPr>
        </p:nvSpPr>
        <p:spPr>
          <a:xfrm>
            <a:off x="4427984" y="1634362"/>
            <a:ext cx="3657600" cy="5107006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0" indent="0">
              <a:buNone/>
              <a:defRPr/>
            </a:pPr>
            <a:r>
              <a:rPr lang="en-GB" sz="2600" dirty="0"/>
              <a:t>Good assessment for learning: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en-GB" sz="2600" dirty="0"/>
              <a:t>is embedded in a view of teaching and learning of which it is an essential part;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en-GB" sz="2600" dirty="0"/>
              <a:t>involves sharing learning goals with learners;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en-GB" sz="2600" dirty="0"/>
              <a:t>aims to help learners to know and to recognise the standards they are aiming for;</a:t>
            </a:r>
          </a:p>
          <a:p>
            <a:pPr>
              <a:buFont typeface="Arial" panose="020B0604020202020204" pitchFamily="34" charset="0"/>
              <a:buChar char="•"/>
              <a:defRPr/>
            </a:pPr>
            <a:r>
              <a:rPr lang="en-GB" sz="2600" dirty="0"/>
              <a:t>involves learners in self assessment.</a:t>
            </a:r>
          </a:p>
          <a:p>
            <a:endParaRPr lang="en-GB" dirty="0"/>
          </a:p>
        </p:txBody>
      </p:sp>
      <p:sp>
        <p:nvSpPr>
          <p:cNvPr id="6" name="Content Placeholder 1"/>
          <p:cNvSpPr txBox="1">
            <a:spLocks/>
          </p:cNvSpPr>
          <p:nvPr/>
        </p:nvSpPr>
        <p:spPr>
          <a:xfrm>
            <a:off x="323528" y="1637184"/>
            <a:ext cx="3816424" cy="5104184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300" dirty="0"/>
              <a:t>Mae </a:t>
            </a:r>
            <a:r>
              <a:rPr lang="en-GB" sz="2300" dirty="0" err="1"/>
              <a:t>asesu</a:t>
            </a:r>
            <a:r>
              <a:rPr lang="en-GB" sz="2300" dirty="0"/>
              <a:t> </a:t>
            </a:r>
            <a:r>
              <a:rPr lang="en-GB" sz="2300" dirty="0" err="1"/>
              <a:t>ar</a:t>
            </a:r>
            <a:r>
              <a:rPr lang="en-GB" sz="2300" dirty="0"/>
              <a:t> </a:t>
            </a:r>
            <a:r>
              <a:rPr lang="en-GB" sz="2300" dirty="0" err="1"/>
              <a:t>gyfer</a:t>
            </a:r>
            <a:r>
              <a:rPr lang="en-GB" sz="2300" dirty="0"/>
              <a:t> </a:t>
            </a:r>
            <a:r>
              <a:rPr lang="en-GB" sz="2300" dirty="0" err="1"/>
              <a:t>dysgu</a:t>
            </a:r>
            <a:r>
              <a:rPr lang="en-GB" sz="2300" dirty="0"/>
              <a:t> da:</a:t>
            </a:r>
          </a:p>
          <a:p>
            <a:pPr lvl="1"/>
            <a:r>
              <a:rPr lang="en-GB" sz="2300" dirty="0" err="1"/>
              <a:t>yn</a:t>
            </a:r>
            <a:r>
              <a:rPr lang="en-GB" sz="2300" dirty="0"/>
              <a:t> </a:t>
            </a:r>
            <a:r>
              <a:rPr lang="en-GB" sz="2300" dirty="0" err="1"/>
              <a:t>rhan</a:t>
            </a:r>
            <a:r>
              <a:rPr lang="en-GB" sz="2300" dirty="0"/>
              <a:t> </a:t>
            </a:r>
            <a:r>
              <a:rPr lang="en-GB" sz="2300" dirty="0" err="1"/>
              <a:t>integreiddiol</a:t>
            </a:r>
            <a:r>
              <a:rPr lang="en-GB" sz="2300" dirty="0"/>
              <a:t> o </a:t>
            </a:r>
            <a:r>
              <a:rPr lang="en-GB" sz="2300" dirty="0" err="1"/>
              <a:t>ddysgu</a:t>
            </a:r>
            <a:r>
              <a:rPr lang="en-GB" sz="2300" dirty="0"/>
              <a:t> ac </a:t>
            </a:r>
            <a:r>
              <a:rPr lang="en-GB" sz="2300" dirty="0" err="1"/>
              <a:t>addysgu</a:t>
            </a:r>
            <a:r>
              <a:rPr lang="en-GB" sz="2300" dirty="0"/>
              <a:t>;</a:t>
            </a:r>
          </a:p>
          <a:p>
            <a:pPr lvl="1"/>
            <a:r>
              <a:rPr lang="en-GB" sz="2300" dirty="0" err="1"/>
              <a:t>yn</a:t>
            </a:r>
            <a:r>
              <a:rPr lang="en-GB" sz="2300" dirty="0"/>
              <a:t> </a:t>
            </a:r>
            <a:r>
              <a:rPr lang="en-GB" sz="2300" dirty="0" err="1"/>
              <a:t>rhannu</a:t>
            </a:r>
            <a:r>
              <a:rPr lang="en-GB" sz="2300" dirty="0"/>
              <a:t> </a:t>
            </a:r>
            <a:r>
              <a:rPr lang="en-GB" sz="2300" dirty="0" err="1"/>
              <a:t>amcanion</a:t>
            </a:r>
            <a:r>
              <a:rPr lang="en-GB" sz="2300" dirty="0"/>
              <a:t> </a:t>
            </a:r>
            <a:r>
              <a:rPr lang="en-GB" sz="2300" dirty="0" err="1"/>
              <a:t>dysgu</a:t>
            </a:r>
            <a:r>
              <a:rPr lang="en-GB" sz="2300" dirty="0"/>
              <a:t> </a:t>
            </a:r>
            <a:r>
              <a:rPr lang="en-GB" sz="2300" dirty="0" err="1"/>
              <a:t>gyda</a:t>
            </a:r>
            <a:r>
              <a:rPr lang="en-GB" sz="2300" dirty="0"/>
              <a:t> </a:t>
            </a:r>
            <a:r>
              <a:rPr lang="en-GB" sz="2300" dirty="0" err="1"/>
              <a:t>dysgwyr</a:t>
            </a:r>
            <a:r>
              <a:rPr lang="en-GB" sz="2300" dirty="0"/>
              <a:t>;</a:t>
            </a:r>
          </a:p>
          <a:p>
            <a:pPr lvl="1"/>
            <a:r>
              <a:rPr lang="en-GB" sz="2300" dirty="0" err="1"/>
              <a:t>yn</a:t>
            </a:r>
            <a:r>
              <a:rPr lang="en-GB" sz="2300" dirty="0"/>
              <a:t> </a:t>
            </a:r>
            <a:r>
              <a:rPr lang="en-GB" sz="2300" dirty="0" err="1"/>
              <a:t>helpu</a:t>
            </a:r>
            <a:r>
              <a:rPr lang="en-GB" sz="2300" dirty="0"/>
              <a:t> </a:t>
            </a:r>
            <a:r>
              <a:rPr lang="en-GB" sz="2300" dirty="0" err="1"/>
              <a:t>dysgwyr</a:t>
            </a:r>
            <a:r>
              <a:rPr lang="en-GB" sz="2300" dirty="0"/>
              <a:t> </a:t>
            </a:r>
            <a:r>
              <a:rPr lang="en-GB" sz="2300" dirty="0" err="1"/>
              <a:t>i</a:t>
            </a:r>
            <a:r>
              <a:rPr lang="en-GB" sz="2300" dirty="0"/>
              <a:t> </a:t>
            </a:r>
            <a:r>
              <a:rPr lang="en-GB" sz="2300" dirty="0" err="1"/>
              <a:t>adnabod</a:t>
            </a:r>
            <a:r>
              <a:rPr lang="en-GB" sz="2300" dirty="0"/>
              <a:t> ac </a:t>
            </a:r>
            <a:r>
              <a:rPr lang="en-GB" sz="2300" dirty="0" err="1"/>
              <a:t>i</a:t>
            </a:r>
            <a:r>
              <a:rPr lang="en-GB" sz="2300" dirty="0"/>
              <a:t> </a:t>
            </a:r>
            <a:r>
              <a:rPr lang="en-GB" sz="2300" dirty="0" err="1"/>
              <a:t>ddeall</a:t>
            </a:r>
            <a:r>
              <a:rPr lang="en-GB" sz="2300" dirty="0"/>
              <a:t> y </a:t>
            </a:r>
            <a:r>
              <a:rPr lang="en-GB" sz="2300" dirty="0" err="1"/>
              <a:t>safonau</a:t>
            </a:r>
            <a:r>
              <a:rPr lang="en-GB" sz="2300" dirty="0"/>
              <a:t> </a:t>
            </a:r>
            <a:r>
              <a:rPr lang="en-GB" sz="2300" dirty="0" err="1"/>
              <a:t>maent</a:t>
            </a:r>
            <a:r>
              <a:rPr lang="en-GB" sz="2300" dirty="0"/>
              <a:t> </a:t>
            </a:r>
            <a:r>
              <a:rPr lang="en-GB" sz="2300" dirty="0" err="1"/>
              <a:t>yn</a:t>
            </a:r>
            <a:r>
              <a:rPr lang="en-GB" sz="2300" dirty="0"/>
              <a:t> </a:t>
            </a:r>
            <a:r>
              <a:rPr lang="en-GB" sz="2300" dirty="0" err="1"/>
              <a:t>anelu</a:t>
            </a:r>
            <a:r>
              <a:rPr lang="en-GB" sz="2300" dirty="0"/>
              <a:t> </a:t>
            </a:r>
            <a:r>
              <a:rPr lang="en-GB" sz="2300" dirty="0" err="1"/>
              <a:t>amdano</a:t>
            </a:r>
            <a:r>
              <a:rPr lang="en-GB" sz="2300" dirty="0"/>
              <a:t>;</a:t>
            </a:r>
          </a:p>
          <a:p>
            <a:pPr lvl="1"/>
            <a:r>
              <a:rPr lang="en-GB" sz="2300" dirty="0" err="1"/>
              <a:t>yn</a:t>
            </a:r>
            <a:r>
              <a:rPr lang="en-GB" sz="2300" dirty="0"/>
              <a:t> </a:t>
            </a:r>
            <a:r>
              <a:rPr lang="en-GB" sz="2300" dirty="0" err="1"/>
              <a:t>cefnogi</a:t>
            </a:r>
            <a:r>
              <a:rPr lang="en-GB" sz="2300" dirty="0"/>
              <a:t> </a:t>
            </a:r>
            <a:r>
              <a:rPr lang="en-GB" sz="2300" dirty="0" err="1"/>
              <a:t>dysgwyr</a:t>
            </a:r>
            <a:r>
              <a:rPr lang="en-GB" sz="2300" dirty="0"/>
              <a:t> </a:t>
            </a:r>
            <a:r>
              <a:rPr lang="en-GB" sz="2300" dirty="0" err="1"/>
              <a:t>i</a:t>
            </a:r>
            <a:r>
              <a:rPr lang="en-GB" sz="2300" dirty="0"/>
              <a:t> </a:t>
            </a:r>
            <a:r>
              <a:rPr lang="en-GB" sz="2300" dirty="0" err="1"/>
              <a:t>hunanasesu</a:t>
            </a:r>
            <a:r>
              <a:rPr lang="en-GB" sz="2300" dirty="0"/>
              <a:t>.</a:t>
            </a:r>
          </a:p>
        </p:txBody>
      </p:sp>
    </p:spTree>
    <p:custDataLst>
      <p:tags r:id="rId1"/>
    </p:custDataLst>
    <p:extLst>
      <p:ext uri="{BB962C8B-B14F-4D97-AF65-F5344CB8AC3E}">
        <p14:creationId xmlns:p14="http://schemas.microsoft.com/office/powerpoint/2010/main" val="6177446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 advTm="90692"/>
    </mc:Choice>
    <mc:Fallback xmlns="">
      <p:transition advTm="90692"/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TERRY\AppData\Local\Microsoft\Windows\INetCache\IE\RCMPPI9Y\14223-illustration-of-a-pencil-pv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96392"/>
            <a:ext cx="1196752" cy="11967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11760" y="274638"/>
            <a:ext cx="5976664" cy="1143000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accent1"/>
                </a:solidFill>
              </a:rPr>
              <a:t>Hunan </a:t>
            </a:r>
            <a:r>
              <a:rPr lang="en-GB" dirty="0" err="1">
                <a:solidFill>
                  <a:schemeClr val="accent1"/>
                </a:solidFill>
              </a:rPr>
              <a:t>asesiad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sgiliau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astudio</a:t>
            </a:r>
            <a:br>
              <a:rPr lang="en-GB" dirty="0"/>
            </a:br>
            <a:r>
              <a:rPr lang="en-GB" dirty="0"/>
              <a:t>self-assessment of study skills</a:t>
            </a:r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75138335"/>
              </p:ext>
            </p:extLst>
          </p:nvPr>
        </p:nvGraphicFramePr>
        <p:xfrm>
          <a:off x="1403648" y="2060848"/>
          <a:ext cx="6096000" cy="4023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i="1" dirty="0" err="1">
                          <a:solidFill>
                            <a:schemeClr val="accent1"/>
                          </a:solidFill>
                        </a:rPr>
                        <a:t>Cryfderau</a:t>
                      </a:r>
                      <a:endParaRPr lang="en-GB" i="1" dirty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i="1" dirty="0"/>
                        <a:t>Strengths</a:t>
                      </a:r>
                    </a:p>
                    <a:p>
                      <a:endParaRPr lang="en-GB" i="1" dirty="0"/>
                    </a:p>
                    <a:p>
                      <a:endParaRPr lang="en-GB" i="1" dirty="0"/>
                    </a:p>
                    <a:p>
                      <a:endParaRPr lang="en-GB" i="1" dirty="0"/>
                    </a:p>
                    <a:p>
                      <a:endParaRPr lang="en-GB" i="1" dirty="0"/>
                    </a:p>
                    <a:p>
                      <a:endParaRPr lang="en-GB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 err="1">
                          <a:solidFill>
                            <a:schemeClr val="accent1"/>
                          </a:solidFill>
                        </a:rPr>
                        <a:t>Gwendidau</a:t>
                      </a:r>
                      <a:endParaRPr lang="en-GB" i="1" dirty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i="1" dirty="0"/>
                        <a:t>Weaknesses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i="1" dirty="0" err="1">
                          <a:solidFill>
                            <a:schemeClr val="accent1"/>
                          </a:solidFill>
                        </a:rPr>
                        <a:t>Cyfleodd</a:t>
                      </a:r>
                      <a:endParaRPr lang="en-GB" i="1" dirty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i="1" dirty="0"/>
                        <a:t>Opportunities</a:t>
                      </a:r>
                    </a:p>
                    <a:p>
                      <a:endParaRPr lang="en-GB" i="1" dirty="0"/>
                    </a:p>
                    <a:p>
                      <a:endParaRPr lang="en-GB" i="1" dirty="0"/>
                    </a:p>
                    <a:p>
                      <a:endParaRPr lang="en-GB" i="1" dirty="0"/>
                    </a:p>
                    <a:p>
                      <a:endParaRPr lang="en-GB" i="1" dirty="0"/>
                    </a:p>
                    <a:p>
                      <a:endParaRPr lang="en-GB" i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i="1" dirty="0" err="1">
                          <a:solidFill>
                            <a:schemeClr val="accent1"/>
                          </a:solidFill>
                        </a:rPr>
                        <a:t>Heriau</a:t>
                      </a:r>
                      <a:endParaRPr lang="en-GB" i="1" dirty="0">
                        <a:solidFill>
                          <a:schemeClr val="accent1"/>
                        </a:solidFill>
                      </a:endParaRPr>
                    </a:p>
                    <a:p>
                      <a:r>
                        <a:rPr lang="en-GB" i="1" dirty="0"/>
                        <a:t>Threats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1824536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32656"/>
            <a:ext cx="7467600" cy="1228998"/>
          </a:xfrm>
        </p:spPr>
        <p:txBody>
          <a:bodyPr>
            <a:normAutofit/>
          </a:bodyPr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Asesiad</a:t>
            </a:r>
            <a:r>
              <a:rPr lang="en-GB" dirty="0">
                <a:solidFill>
                  <a:schemeClr val="accent1"/>
                </a:solidFill>
              </a:rPr>
              <a:t> 1 (50%)</a:t>
            </a:r>
            <a:br>
              <a:rPr lang="en-GB" dirty="0"/>
            </a:br>
            <a:r>
              <a:rPr lang="en-GB" dirty="0"/>
              <a:t>assessment 1 (50%)</a:t>
            </a: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395536" y="1988840"/>
            <a:ext cx="3657600" cy="36004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2500" dirty="0" err="1">
                <a:latin typeface="Arial"/>
                <a:ea typeface="Calibri"/>
                <a:cs typeface="Times New Roman"/>
              </a:rPr>
              <a:t>Portffolio</a:t>
            </a:r>
            <a:r>
              <a:rPr lang="en-GB" sz="2500" dirty="0">
                <a:latin typeface="Arial"/>
                <a:ea typeface="Calibri"/>
                <a:cs typeface="Times New Roman"/>
              </a:rPr>
              <a:t> o </a:t>
            </a:r>
            <a:r>
              <a:rPr lang="en-GB" sz="2500" dirty="0" err="1">
                <a:latin typeface="Arial"/>
                <a:ea typeface="Calibri"/>
                <a:cs typeface="Times New Roman"/>
              </a:rPr>
              <a:t>dasgau</a:t>
            </a:r>
            <a:r>
              <a:rPr lang="en-GB" sz="2500" dirty="0">
                <a:latin typeface="Arial"/>
                <a:ea typeface="Calibri"/>
                <a:cs typeface="Times New Roman"/>
              </a:rPr>
              <a:t> </a:t>
            </a:r>
            <a:r>
              <a:rPr lang="en-GB" sz="2500" dirty="0" err="1">
                <a:latin typeface="Arial"/>
                <a:ea typeface="Calibri"/>
                <a:cs typeface="Times New Roman"/>
              </a:rPr>
              <a:t>sgiliau</a:t>
            </a:r>
            <a:r>
              <a:rPr lang="en-GB" sz="2500" dirty="0">
                <a:latin typeface="Arial"/>
                <a:ea typeface="Calibri"/>
                <a:cs typeface="Times New Roman"/>
              </a:rPr>
              <a:t> </a:t>
            </a:r>
            <a:r>
              <a:rPr lang="en-GB" sz="2500" dirty="0" err="1">
                <a:latin typeface="Arial"/>
                <a:ea typeface="Calibri"/>
                <a:cs typeface="Times New Roman"/>
              </a:rPr>
              <a:t>astudio</a:t>
            </a:r>
            <a:r>
              <a:rPr lang="en-GB" sz="2500" dirty="0">
                <a:latin typeface="Arial"/>
                <a:ea typeface="Calibri"/>
                <a:cs typeface="Times New Roman"/>
              </a:rPr>
              <a:t> </a:t>
            </a:r>
            <a:r>
              <a:rPr lang="en-GB" sz="2500" dirty="0" err="1">
                <a:latin typeface="Arial"/>
                <a:ea typeface="Calibri"/>
                <a:cs typeface="Times New Roman"/>
              </a:rPr>
              <a:t>sy’n</a:t>
            </a:r>
            <a:r>
              <a:rPr lang="en-GB" sz="2500" dirty="0">
                <a:latin typeface="Arial"/>
                <a:ea typeface="Calibri"/>
                <a:cs typeface="Times New Roman"/>
              </a:rPr>
              <a:t> </a:t>
            </a:r>
            <a:r>
              <a:rPr lang="en-GB" sz="2500" dirty="0" err="1">
                <a:latin typeface="Arial"/>
                <a:ea typeface="Calibri"/>
                <a:cs typeface="Times New Roman"/>
              </a:rPr>
              <a:t>cynnwys</a:t>
            </a:r>
            <a:r>
              <a:rPr lang="en-GB" sz="2500" dirty="0">
                <a:latin typeface="Arial"/>
                <a:ea typeface="Calibri"/>
                <a:cs typeface="Times New Roman"/>
              </a:rPr>
              <a:t>:</a:t>
            </a:r>
            <a:endParaRPr lang="en-GB" sz="2500" dirty="0">
              <a:latin typeface="Calibri"/>
              <a:ea typeface="Calibri"/>
              <a:cs typeface="Times New Roman"/>
            </a:endParaRPr>
          </a:p>
          <a:p>
            <a:pPr marL="708660" lvl="1" indent="-342900">
              <a:lnSpc>
                <a:spcPct val="115000"/>
              </a:lnSpc>
              <a:spcBef>
                <a:spcPts val="0"/>
              </a:spcBef>
              <a:buFont typeface="Symbol"/>
              <a:buChar char=""/>
            </a:pPr>
            <a:r>
              <a:rPr lang="cy-GB" sz="2500" dirty="0">
                <a:latin typeface="Arial"/>
                <a:ea typeface="Calibri"/>
                <a:cs typeface="Times New Roman"/>
              </a:rPr>
              <a:t>Tasgau ysgrifennu academaidd h.y. cywair, goddrychedd a gwrthrychedd </a:t>
            </a:r>
            <a:endParaRPr lang="en-GB" sz="2500" dirty="0">
              <a:latin typeface="Calibri"/>
              <a:ea typeface="Calibri"/>
              <a:cs typeface="Times New Roman"/>
            </a:endParaRPr>
          </a:p>
          <a:p>
            <a:pPr marL="708660" lvl="1" indent="-342900">
              <a:lnSpc>
                <a:spcPct val="115000"/>
              </a:lnSpc>
              <a:spcBef>
                <a:spcPts val="0"/>
              </a:spcBef>
              <a:buFont typeface="Symbol"/>
              <a:buChar char=""/>
            </a:pPr>
            <a:r>
              <a:rPr lang="cy-GB" sz="2500" dirty="0">
                <a:latin typeface="Arial"/>
                <a:ea typeface="Calibri"/>
                <a:cs typeface="Times New Roman"/>
              </a:rPr>
              <a:t>Gweithgareddau cyfeirnodi</a:t>
            </a:r>
            <a:endParaRPr lang="en-GB" sz="2500" dirty="0">
              <a:latin typeface="Calibri"/>
              <a:ea typeface="Calibri"/>
              <a:cs typeface="Times New Roman"/>
            </a:endParaRPr>
          </a:p>
          <a:p>
            <a:pPr marL="708660" lvl="1" indent="-342900">
              <a:lnSpc>
                <a:spcPct val="115000"/>
              </a:lnSpc>
              <a:spcBef>
                <a:spcPts val="0"/>
              </a:spcBef>
              <a:buFont typeface="Symbol"/>
              <a:buChar char=""/>
            </a:pPr>
            <a:r>
              <a:rPr lang="en-GB" sz="2500" dirty="0" err="1">
                <a:latin typeface="Arial"/>
                <a:ea typeface="Calibri"/>
                <a:cs typeface="Times New Roman"/>
              </a:rPr>
              <a:t>Ymateb</a:t>
            </a:r>
            <a:r>
              <a:rPr lang="en-GB" sz="2500" dirty="0">
                <a:latin typeface="Arial"/>
                <a:ea typeface="Calibri"/>
                <a:cs typeface="Times New Roman"/>
              </a:rPr>
              <a:t> </a:t>
            </a:r>
            <a:r>
              <a:rPr lang="en-GB" sz="2500" dirty="0" err="1">
                <a:latin typeface="Arial"/>
                <a:ea typeface="Calibri"/>
                <a:cs typeface="Times New Roman"/>
              </a:rPr>
              <a:t>beirniadol</a:t>
            </a:r>
            <a:r>
              <a:rPr lang="en-GB" sz="2500" dirty="0">
                <a:latin typeface="Arial"/>
                <a:ea typeface="Calibri"/>
                <a:cs typeface="Times New Roman"/>
              </a:rPr>
              <a:t> </a:t>
            </a:r>
            <a:r>
              <a:rPr lang="en-GB" sz="2500" dirty="0" err="1">
                <a:latin typeface="Arial"/>
                <a:ea typeface="Calibri"/>
                <a:cs typeface="Times New Roman"/>
              </a:rPr>
              <a:t>i</a:t>
            </a:r>
            <a:r>
              <a:rPr lang="en-GB" sz="2500" dirty="0">
                <a:latin typeface="Arial"/>
                <a:ea typeface="Calibri"/>
                <a:cs typeface="Times New Roman"/>
              </a:rPr>
              <a:t> </a:t>
            </a:r>
            <a:r>
              <a:rPr lang="en-GB" sz="2500" dirty="0" err="1">
                <a:latin typeface="Arial"/>
                <a:ea typeface="Calibri"/>
                <a:cs typeface="Times New Roman"/>
              </a:rPr>
              <a:t>erthygl</a:t>
            </a:r>
            <a:endParaRPr lang="en-GB" sz="2500" dirty="0">
              <a:latin typeface="Calibri"/>
              <a:ea typeface="Calibri"/>
              <a:cs typeface="Times New Roman"/>
            </a:endParaRP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338487" y="1968690"/>
            <a:ext cx="3657600" cy="362055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85000" lnSpcReduction="10000"/>
          </a:bodyPr>
          <a:lstStyle/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2500" i="1" dirty="0">
                <a:latin typeface="Arial"/>
                <a:ea typeface="Calibri"/>
                <a:cs typeface="Times New Roman"/>
              </a:rPr>
              <a:t>Portfolio of study skills including</a:t>
            </a:r>
            <a:endParaRPr lang="en-GB" sz="2500" i="1" dirty="0">
              <a:latin typeface="Calibri"/>
              <a:ea typeface="Calibri"/>
              <a:cs typeface="Times New Roman"/>
            </a:endParaRPr>
          </a:p>
          <a:p>
            <a:pPr marL="708660" lvl="1" indent="-342900">
              <a:lnSpc>
                <a:spcPct val="115000"/>
              </a:lnSpc>
              <a:spcBef>
                <a:spcPts val="0"/>
              </a:spcBef>
              <a:buFont typeface="Symbol"/>
              <a:buChar char=""/>
            </a:pPr>
            <a:r>
              <a:rPr lang="en-GB" sz="2500" i="1" dirty="0">
                <a:latin typeface="Arial"/>
                <a:ea typeface="Calibri"/>
                <a:cs typeface="Times New Roman"/>
              </a:rPr>
              <a:t>Academic writing tasks i.e. style, subjectivity and objectivity</a:t>
            </a:r>
            <a:endParaRPr lang="en-GB" sz="2500" i="1" dirty="0">
              <a:latin typeface="Calibri"/>
              <a:ea typeface="Calibri"/>
              <a:cs typeface="Times New Roman"/>
            </a:endParaRPr>
          </a:p>
          <a:p>
            <a:pPr marL="708660" lvl="1" indent="-342900">
              <a:lnSpc>
                <a:spcPct val="115000"/>
              </a:lnSpc>
              <a:spcBef>
                <a:spcPts val="0"/>
              </a:spcBef>
              <a:buFont typeface="Symbol"/>
              <a:buChar char=""/>
            </a:pPr>
            <a:r>
              <a:rPr lang="en-GB" sz="2500" i="1" dirty="0">
                <a:latin typeface="Arial"/>
                <a:ea typeface="Calibri"/>
                <a:cs typeface="Times New Roman"/>
              </a:rPr>
              <a:t>Referencing activities</a:t>
            </a:r>
            <a:endParaRPr lang="en-GB" sz="2500" i="1" dirty="0">
              <a:latin typeface="Calibri"/>
              <a:ea typeface="Calibri"/>
              <a:cs typeface="Times New Roman"/>
            </a:endParaRPr>
          </a:p>
          <a:p>
            <a:pPr marL="708660" lvl="1" indent="-342900">
              <a:lnSpc>
                <a:spcPct val="115000"/>
              </a:lnSpc>
              <a:spcBef>
                <a:spcPts val="0"/>
              </a:spcBef>
              <a:buFont typeface="Symbol"/>
              <a:buChar char=""/>
            </a:pPr>
            <a:r>
              <a:rPr lang="en-GB" sz="2500" i="1" dirty="0">
                <a:latin typeface="Arial"/>
                <a:ea typeface="Calibri"/>
                <a:cs typeface="Times New Roman"/>
              </a:rPr>
              <a:t>Critical response to an article</a:t>
            </a:r>
            <a:endParaRPr lang="en-GB" sz="2500" i="1" dirty="0">
              <a:latin typeface="Calibri"/>
              <a:ea typeface="Calibri"/>
              <a:cs typeface="Times New Roman"/>
            </a:endParaRPr>
          </a:p>
          <a:p>
            <a:endParaRPr lang="en-GB" dirty="0"/>
          </a:p>
          <a:p>
            <a:endParaRPr lang="en-GB" dirty="0"/>
          </a:p>
        </p:txBody>
      </p:sp>
      <p:sp>
        <p:nvSpPr>
          <p:cNvPr id="5" name="Rectangle 4"/>
          <p:cNvSpPr/>
          <p:nvPr/>
        </p:nvSpPr>
        <p:spPr>
          <a:xfrm>
            <a:off x="2349116" y="5733256"/>
            <a:ext cx="3724097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5400" b="1" spc="300" dirty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MOODLE!</a:t>
            </a:r>
            <a:endParaRPr lang="en-US" sz="5400" b="1" cap="none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10381352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642194"/>
          </a:xfrm>
        </p:spPr>
        <p:txBody>
          <a:bodyPr>
            <a:normAutofit/>
          </a:bodyPr>
          <a:lstStyle/>
          <a:p>
            <a:pPr algn="ctr"/>
            <a:r>
              <a:rPr lang="en-GB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Asesiad</a:t>
            </a: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 (50%)</a:t>
            </a:r>
            <a:b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Assessment 2 (50%)</a:t>
            </a:r>
            <a:b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2060848"/>
            <a:ext cx="3657600" cy="45720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 marL="0" marR="0">
              <a:lnSpc>
                <a:spcPct val="115000"/>
              </a:lnSpc>
              <a:spcBef>
                <a:spcPts val="0"/>
              </a:spcBef>
              <a:spcAft>
                <a:spcPts val="0"/>
              </a:spcAft>
            </a:pPr>
            <a:r>
              <a:rPr lang="en-GB" sz="2800" dirty="0" err="1">
                <a:latin typeface="Arial"/>
                <a:ea typeface="Calibri"/>
                <a:cs typeface="Times New Roman"/>
              </a:rPr>
              <a:t>Cyflwyniad</a:t>
            </a:r>
            <a:r>
              <a:rPr lang="en-GB" sz="2800" dirty="0">
                <a:latin typeface="Arial"/>
                <a:ea typeface="Calibri"/>
                <a:cs typeface="Times New Roman"/>
              </a:rPr>
              <a:t> </a:t>
            </a:r>
            <a:r>
              <a:rPr lang="en-GB" sz="2800" dirty="0" err="1">
                <a:latin typeface="Arial"/>
                <a:ea typeface="Calibri"/>
                <a:cs typeface="Times New Roman"/>
              </a:rPr>
              <a:t>Unigol</a:t>
            </a:r>
            <a:r>
              <a:rPr lang="en-GB" sz="2800" dirty="0">
                <a:latin typeface="Arial"/>
                <a:ea typeface="Calibri"/>
                <a:cs typeface="Times New Roman"/>
              </a:rPr>
              <a:t> (10 </a:t>
            </a:r>
            <a:r>
              <a:rPr lang="en-GB" sz="2800" dirty="0" err="1">
                <a:latin typeface="Arial"/>
                <a:ea typeface="Calibri"/>
                <a:cs typeface="Times New Roman"/>
              </a:rPr>
              <a:t>Munud</a:t>
            </a:r>
            <a:r>
              <a:rPr lang="en-GB" sz="2800" dirty="0">
                <a:latin typeface="Arial"/>
                <a:ea typeface="Calibri"/>
                <a:cs typeface="Times New Roman"/>
              </a:rPr>
              <a:t>)</a:t>
            </a:r>
            <a:endParaRPr lang="en-GB" sz="2400" dirty="0">
              <a:latin typeface="Calibri"/>
              <a:ea typeface="Calibri"/>
              <a:cs typeface="Times New Roman"/>
            </a:endParaRP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sz="2400" dirty="0">
              <a:latin typeface="Calibri"/>
              <a:ea typeface="Calibri"/>
              <a:cs typeface="Times New Roman"/>
            </a:endParaRPr>
          </a:p>
          <a:p>
            <a:pPr marL="0" marR="0" indent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sz="2400" dirty="0">
              <a:latin typeface="Calibri"/>
              <a:ea typeface="Calibri"/>
              <a:cs typeface="Times New Roman"/>
            </a:endParaRPr>
          </a:p>
          <a:p>
            <a:r>
              <a:rPr lang="cy-GB" dirty="0"/>
              <a:t>Cyflwynwch boster academaidd sy’n trafod yr ystod o sgiliau a rhinweddau personol sydd yn dylanwadu ar ddatblygiad meddwl beirniadol mewn addysg. 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55976" y="2060848"/>
            <a:ext cx="3657600" cy="4572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fontScale="92500" lnSpcReduction="10000"/>
          </a:bodyPr>
          <a:lstStyle/>
          <a:p>
            <a:pPr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sz="2800" i="1" dirty="0">
                <a:latin typeface="Arial"/>
                <a:ea typeface="Calibri"/>
                <a:cs typeface="Times New Roman"/>
              </a:rPr>
              <a:t>Individual Presentation (10 Minutes)</a:t>
            </a:r>
          </a:p>
          <a:p>
            <a:pPr marL="0" indent="0"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buNone/>
              <a:tabLst>
                <a:tab pos="457200" algn="l"/>
                <a:tab pos="914400" algn="l"/>
                <a:tab pos="1371600" algn="l"/>
                <a:tab pos="1828800" algn="l"/>
              </a:tabLst>
            </a:pPr>
            <a:endParaRPr lang="en-GB" sz="2800" i="1" dirty="0">
              <a:latin typeface="Arial"/>
              <a:ea typeface="Calibri"/>
              <a:cs typeface="Times New Roman"/>
            </a:endParaRPr>
          </a:p>
          <a:p>
            <a:pPr>
              <a:lnSpc>
                <a:spcPct val="115000"/>
              </a:lnSpc>
              <a:spcBef>
                <a:spcPts val="0"/>
              </a:spcBef>
              <a:spcAft>
                <a:spcPts val="1000"/>
              </a:spcAft>
              <a:tabLst>
                <a:tab pos="457200" algn="l"/>
                <a:tab pos="914400" algn="l"/>
                <a:tab pos="1371600" algn="l"/>
                <a:tab pos="1828800" algn="l"/>
              </a:tabLst>
            </a:pPr>
            <a:r>
              <a:rPr lang="en-GB" dirty="0"/>
              <a:t>Present an academic poster discussing the range of skills and personal qualities that influence the development of critical thinking in education. </a:t>
            </a:r>
            <a:r>
              <a:rPr lang="en-GB" i="1" dirty="0">
                <a:latin typeface="Arial"/>
                <a:ea typeface="Calibri"/>
                <a:cs typeface="Times New Roman"/>
              </a:rPr>
              <a:t> </a:t>
            </a:r>
            <a:endParaRPr lang="en-GB" sz="2000" i="1" dirty="0">
              <a:latin typeface="Calibri"/>
              <a:ea typeface="Calibri"/>
              <a:cs typeface="Times New Roman"/>
            </a:endParaRPr>
          </a:p>
        </p:txBody>
      </p:sp>
    </p:spTree>
    <p:extLst>
      <p:ext uri="{BB962C8B-B14F-4D97-AF65-F5344CB8AC3E}">
        <p14:creationId xmlns:p14="http://schemas.microsoft.com/office/powerpoint/2010/main" val="288328546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Callout 4"/>
          <p:cNvSpPr/>
          <p:nvPr/>
        </p:nvSpPr>
        <p:spPr>
          <a:xfrm>
            <a:off x="1475656" y="1412776"/>
            <a:ext cx="5688632" cy="3600400"/>
          </a:xfrm>
          <a:prstGeom prst="cloudCallout">
            <a:avLst>
              <a:gd name="adj1" fmla="val -46264"/>
              <a:gd name="adj2" fmla="val 7273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/>
              <a:t>Beth </a:t>
            </a:r>
            <a:r>
              <a:rPr lang="en-GB" sz="2400" b="1" dirty="0" err="1"/>
              <a:t>yw</a:t>
            </a:r>
            <a:r>
              <a:rPr lang="en-GB" sz="2400" b="1" dirty="0"/>
              <a:t> </a:t>
            </a:r>
            <a:r>
              <a:rPr lang="en-GB" sz="2400" b="1" dirty="0" err="1"/>
              <a:t>Astudiaethau</a:t>
            </a:r>
            <a:r>
              <a:rPr lang="en-GB" sz="2400" b="1" dirty="0"/>
              <a:t> </a:t>
            </a:r>
            <a:r>
              <a:rPr lang="en-GB" sz="2400" b="1" dirty="0" err="1"/>
              <a:t>Addsyg</a:t>
            </a:r>
            <a:r>
              <a:rPr lang="en-GB" sz="2400" b="1" dirty="0"/>
              <a:t>: </a:t>
            </a:r>
            <a:r>
              <a:rPr lang="en-GB" sz="2400" b="1" dirty="0" err="1"/>
              <a:t>Gynradd</a:t>
            </a:r>
            <a:r>
              <a:rPr lang="en-GB" sz="2400" b="1" dirty="0"/>
              <a:t>? </a:t>
            </a:r>
          </a:p>
          <a:p>
            <a:pPr algn="ctr"/>
            <a:endParaRPr lang="en-GB" dirty="0"/>
          </a:p>
          <a:p>
            <a:pPr algn="ctr"/>
            <a:r>
              <a:rPr lang="en-GB" sz="2400" i="1" dirty="0"/>
              <a:t>What is Education Studies: Primary?</a:t>
            </a:r>
          </a:p>
        </p:txBody>
      </p:sp>
    </p:spTree>
    <p:extLst>
      <p:ext uri="{BB962C8B-B14F-4D97-AF65-F5344CB8AC3E}">
        <p14:creationId xmlns:p14="http://schemas.microsoft.com/office/powerpoint/2010/main" val="1054162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TERRY\AppData\Local\Microsoft\Windows\INetCache\IE\KWYYDASA\pillar-clipart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32855"/>
            <a:ext cx="1801822" cy="3594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TERRY\AppData\Local\Microsoft\Windows\INetCache\IE\KWYYDASA\pillar-clipart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132855"/>
            <a:ext cx="1801822" cy="359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TERRY\AppData\Local\Microsoft\Windows\INetCache\IE\KWYYDASA\pillar-clipart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132855"/>
            <a:ext cx="1801822" cy="359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TERRY\AppData\Local\Microsoft\Windows\INetCache\IE\KWYYDASA\pillar-clipart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3932" y="2132855"/>
            <a:ext cx="1801822" cy="359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Isosceles Triangle 4"/>
          <p:cNvSpPr/>
          <p:nvPr/>
        </p:nvSpPr>
        <p:spPr>
          <a:xfrm>
            <a:off x="1146321" y="116632"/>
            <a:ext cx="6515913" cy="1944216"/>
          </a:xfrm>
          <a:prstGeom prst="triangle">
            <a:avLst>
              <a:gd name="adj" fmla="val 5146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latin typeface="Century Gothic" panose="020B0502020202020204" pitchFamily="34" charset="0"/>
              </a:rPr>
              <a:t>Beth </a:t>
            </a:r>
            <a:r>
              <a:rPr lang="en-GB" sz="2400" b="1" dirty="0" err="1">
                <a:latin typeface="Century Gothic" panose="020B0502020202020204" pitchFamily="34" charset="0"/>
              </a:rPr>
              <a:t>yw</a:t>
            </a:r>
            <a:r>
              <a:rPr lang="en-GB" sz="2400" b="1" dirty="0">
                <a:latin typeface="Century Gothic" panose="020B0502020202020204" pitchFamily="34" charset="0"/>
              </a:rPr>
              <a:t> </a:t>
            </a:r>
            <a:r>
              <a:rPr lang="en-GB" sz="2400" b="1" dirty="0" err="1">
                <a:latin typeface="Century Gothic" panose="020B0502020202020204" pitchFamily="34" charset="0"/>
              </a:rPr>
              <a:t>Astudiaethau</a:t>
            </a:r>
            <a:r>
              <a:rPr lang="en-GB" sz="2400" b="1" dirty="0">
                <a:latin typeface="Century Gothic" panose="020B0502020202020204" pitchFamily="34" charset="0"/>
              </a:rPr>
              <a:t> </a:t>
            </a:r>
            <a:r>
              <a:rPr lang="en-GB" sz="2400" b="1" dirty="0" err="1">
                <a:latin typeface="Century Gothic" panose="020B0502020202020204" pitchFamily="34" charset="0"/>
              </a:rPr>
              <a:t>Addysg</a:t>
            </a:r>
            <a:r>
              <a:rPr lang="en-GB" sz="2400" b="1" dirty="0">
                <a:latin typeface="Century Gothic" panose="020B0502020202020204" pitchFamily="34" charset="0"/>
              </a:rPr>
              <a:t>?</a:t>
            </a:r>
          </a:p>
        </p:txBody>
      </p:sp>
      <p:sp>
        <p:nvSpPr>
          <p:cNvPr id="9" name="Rectangle 8"/>
          <p:cNvSpPr/>
          <p:nvPr/>
        </p:nvSpPr>
        <p:spPr>
          <a:xfrm>
            <a:off x="755576" y="5949280"/>
            <a:ext cx="705678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 err="1">
                <a:hlinkClick r:id="rId3"/>
              </a:rPr>
              <a:t>Cyflwyniad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i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Astudiaethau</a:t>
            </a:r>
            <a:r>
              <a:rPr lang="en-GB" dirty="0">
                <a:hlinkClick r:id="rId3"/>
              </a:rPr>
              <a:t> </a:t>
            </a:r>
            <a:r>
              <a:rPr lang="en-GB" dirty="0" err="1">
                <a:hlinkClick r:id="rId3"/>
              </a:rPr>
              <a:t>Addysg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 rot="16200000">
            <a:off x="148814" y="3763626"/>
            <a:ext cx="1995014" cy="46166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en-GB" sz="2400" b="1" dirty="0" err="1">
                <a:latin typeface="Book Antiqua" panose="02040602050305030304" pitchFamily="18" charset="0"/>
              </a:rPr>
              <a:t>Athroniaeth</a:t>
            </a:r>
            <a:endParaRPr lang="en-GB" sz="2400" b="1" dirty="0">
              <a:latin typeface="Book Antiqua" panose="02040602050305030304" pitchFamily="18" charset="0"/>
            </a:endParaRPr>
          </a:p>
        </p:txBody>
      </p:sp>
      <p:sp>
        <p:nvSpPr>
          <p:cNvPr id="12" name="TextBox 11"/>
          <p:cNvSpPr txBox="1"/>
          <p:nvPr/>
        </p:nvSpPr>
        <p:spPr>
          <a:xfrm rot="16200000">
            <a:off x="2076949" y="3921026"/>
            <a:ext cx="2327430" cy="46166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en-GB" sz="2400" b="1" dirty="0" err="1">
                <a:latin typeface="Book Antiqua" panose="02040602050305030304" pitchFamily="18" charset="0"/>
              </a:rPr>
              <a:t>Cymdeithaseg</a:t>
            </a:r>
            <a:endParaRPr lang="en-GB" sz="2400" b="1" dirty="0">
              <a:latin typeface="Book Antiqua" panose="02040602050305030304" pitchFamily="18" charset="0"/>
            </a:endParaRPr>
          </a:p>
        </p:txBody>
      </p:sp>
      <p:sp>
        <p:nvSpPr>
          <p:cNvPr id="13" name="TextBox 12"/>
          <p:cNvSpPr txBox="1"/>
          <p:nvPr/>
        </p:nvSpPr>
        <p:spPr>
          <a:xfrm rot="16200000">
            <a:off x="4413986" y="3837472"/>
            <a:ext cx="1829817" cy="46166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en-GB" sz="2400" b="1" dirty="0" err="1">
                <a:latin typeface="Book Antiqua" panose="02040602050305030304" pitchFamily="18" charset="0"/>
              </a:rPr>
              <a:t>Seicoleg</a:t>
            </a:r>
            <a:endParaRPr lang="en-GB" sz="2400" b="1" dirty="0">
              <a:latin typeface="Book Antiqua" panose="02040602050305030304" pitchFamily="18" charset="0"/>
            </a:endParaRPr>
          </a:p>
        </p:txBody>
      </p:sp>
      <p:sp>
        <p:nvSpPr>
          <p:cNvPr id="14" name="TextBox 13"/>
          <p:cNvSpPr txBox="1"/>
          <p:nvPr/>
        </p:nvSpPr>
        <p:spPr>
          <a:xfrm rot="16200000">
            <a:off x="6529934" y="3846225"/>
            <a:ext cx="1829817" cy="46166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en-GB" sz="2400" b="1" dirty="0">
                <a:latin typeface="Book Antiqua" panose="02040602050305030304" pitchFamily="18" charset="0"/>
              </a:rPr>
              <a:t>Hanes</a:t>
            </a:r>
          </a:p>
        </p:txBody>
      </p:sp>
    </p:spTree>
    <p:extLst>
      <p:ext uri="{BB962C8B-B14F-4D97-AF65-F5344CB8AC3E}">
        <p14:creationId xmlns:p14="http://schemas.microsoft.com/office/powerpoint/2010/main" val="646771429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TERRY\AppData\Local\Microsoft\Windows\INetCache\IE\KWYYDASA\pillar-clipart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132855"/>
            <a:ext cx="1801822" cy="35943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TERRY\AppData\Local\Microsoft\Windows\INetCache\IE\KWYYDASA\pillar-clipart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2132855"/>
            <a:ext cx="1801822" cy="359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2" descr="C:\Users\TERRY\AppData\Local\Microsoft\Windows\INetCache\IE\KWYYDASA\pillar-clipart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27984" y="2132855"/>
            <a:ext cx="1801822" cy="359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Users\TERRY\AppData\Local\Microsoft\Windows\INetCache\IE\KWYYDASA\pillar-clipart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43932" y="2132855"/>
            <a:ext cx="1801822" cy="359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Isosceles Triangle 4"/>
          <p:cNvSpPr/>
          <p:nvPr/>
        </p:nvSpPr>
        <p:spPr>
          <a:xfrm>
            <a:off x="1146321" y="116632"/>
            <a:ext cx="6515913" cy="1944216"/>
          </a:xfrm>
          <a:prstGeom prst="triangle">
            <a:avLst>
              <a:gd name="adj" fmla="val 5146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400" b="1" dirty="0">
                <a:latin typeface="Century Gothic" panose="020B0502020202020204" pitchFamily="34" charset="0"/>
              </a:rPr>
              <a:t>What is </a:t>
            </a:r>
          </a:p>
          <a:p>
            <a:pPr algn="ctr"/>
            <a:r>
              <a:rPr lang="en-GB" sz="2400" b="1" dirty="0">
                <a:latin typeface="Century Gothic" panose="020B0502020202020204" pitchFamily="34" charset="0"/>
              </a:rPr>
              <a:t>Education </a:t>
            </a:r>
          </a:p>
          <a:p>
            <a:pPr algn="ctr"/>
            <a:r>
              <a:rPr lang="en-GB" sz="2400" b="1" dirty="0">
                <a:latin typeface="Century Gothic" panose="020B0502020202020204" pitchFamily="34" charset="0"/>
              </a:rPr>
              <a:t>Studies?</a:t>
            </a:r>
          </a:p>
        </p:txBody>
      </p:sp>
      <p:sp>
        <p:nvSpPr>
          <p:cNvPr id="9" name="Rectangle 8"/>
          <p:cNvSpPr/>
          <p:nvPr/>
        </p:nvSpPr>
        <p:spPr>
          <a:xfrm>
            <a:off x="755576" y="5949280"/>
            <a:ext cx="7056784" cy="72008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>
                <a:hlinkClick r:id="rId3"/>
              </a:rPr>
              <a:t>Introduction to Education Studies 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 rot="16200000">
            <a:off x="231412" y="3846225"/>
            <a:ext cx="1829817" cy="46166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en-GB" sz="2400" b="1" dirty="0">
                <a:latin typeface="Book Antiqua" panose="02040602050305030304" pitchFamily="18" charset="0"/>
              </a:rPr>
              <a:t>Philosophy</a:t>
            </a:r>
          </a:p>
        </p:txBody>
      </p:sp>
      <p:sp>
        <p:nvSpPr>
          <p:cNvPr id="12" name="TextBox 11"/>
          <p:cNvSpPr txBox="1"/>
          <p:nvPr/>
        </p:nvSpPr>
        <p:spPr>
          <a:xfrm rot="16200000">
            <a:off x="2325754" y="3873878"/>
            <a:ext cx="1829817" cy="46166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en-GB" sz="2400" b="1" dirty="0">
                <a:latin typeface="Book Antiqua" panose="02040602050305030304" pitchFamily="18" charset="0"/>
              </a:rPr>
              <a:t>Sociology</a:t>
            </a:r>
          </a:p>
        </p:txBody>
      </p:sp>
      <p:sp>
        <p:nvSpPr>
          <p:cNvPr id="13" name="TextBox 12"/>
          <p:cNvSpPr txBox="1"/>
          <p:nvPr/>
        </p:nvSpPr>
        <p:spPr>
          <a:xfrm rot="16200000">
            <a:off x="4413986" y="3837472"/>
            <a:ext cx="1829817" cy="46166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en-GB" sz="2400" b="1" dirty="0">
                <a:latin typeface="Book Antiqua" panose="02040602050305030304" pitchFamily="18" charset="0"/>
              </a:rPr>
              <a:t>Psychology</a:t>
            </a:r>
          </a:p>
        </p:txBody>
      </p:sp>
      <p:sp>
        <p:nvSpPr>
          <p:cNvPr id="14" name="TextBox 13"/>
          <p:cNvSpPr txBox="1"/>
          <p:nvPr/>
        </p:nvSpPr>
        <p:spPr>
          <a:xfrm rot="16200000">
            <a:off x="6529934" y="3846225"/>
            <a:ext cx="1829817" cy="461665"/>
          </a:xfrm>
          <a:prstGeom prst="rect">
            <a:avLst/>
          </a:prstGeom>
          <a:noFill/>
        </p:spPr>
        <p:txBody>
          <a:bodyPr vert="horz" wrap="square" rtlCol="0">
            <a:spAutoFit/>
          </a:bodyPr>
          <a:lstStyle/>
          <a:p>
            <a:pPr algn="ctr"/>
            <a:r>
              <a:rPr lang="en-GB" sz="2400" b="1" dirty="0">
                <a:latin typeface="Book Antiqua" panose="02040602050305030304" pitchFamily="18" charset="0"/>
              </a:rPr>
              <a:t>History</a:t>
            </a:r>
          </a:p>
        </p:txBody>
      </p:sp>
    </p:spTree>
    <p:extLst>
      <p:ext uri="{BB962C8B-B14F-4D97-AF65-F5344CB8AC3E}">
        <p14:creationId xmlns:p14="http://schemas.microsoft.com/office/powerpoint/2010/main" val="314476759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Astudiaethau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Addysg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br>
              <a:rPr lang="en-GB" dirty="0"/>
            </a:br>
            <a:r>
              <a:rPr lang="en-GB" dirty="0"/>
              <a:t>Education Studies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11560" y="1916832"/>
            <a:ext cx="7467600" cy="3701008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dirty="0"/>
              <a:t>“Essentially, education studies is concerned with understanding </a:t>
            </a:r>
            <a:r>
              <a:rPr lang="en-GB" b="1" dirty="0"/>
              <a:t>how people develop and learn </a:t>
            </a:r>
            <a:r>
              <a:rPr lang="en-GB" dirty="0"/>
              <a:t>throughout their lives, and the </a:t>
            </a:r>
            <a:r>
              <a:rPr lang="en-GB" b="1" dirty="0"/>
              <a:t>nature of knowledge </a:t>
            </a:r>
            <a:r>
              <a:rPr lang="en-GB" dirty="0"/>
              <a:t>and </a:t>
            </a:r>
            <a:r>
              <a:rPr lang="en-GB" b="1" dirty="0"/>
              <a:t>critical engagement </a:t>
            </a:r>
            <a:r>
              <a:rPr lang="en-GB" dirty="0"/>
              <a:t>with ways of knowing and understanding. It offers intellectually rigorous </a:t>
            </a:r>
            <a:r>
              <a:rPr lang="en-GB" b="1" dirty="0"/>
              <a:t>analysis</a:t>
            </a:r>
            <a:r>
              <a:rPr lang="en-GB" dirty="0"/>
              <a:t> of educational processes, systems and approaches, and their </a:t>
            </a:r>
            <a:r>
              <a:rPr lang="en-GB" b="1" dirty="0"/>
              <a:t>cultural, societal, political, historical </a:t>
            </a:r>
            <a:r>
              <a:rPr lang="en-GB" dirty="0"/>
              <a:t>and</a:t>
            </a:r>
            <a:r>
              <a:rPr lang="en-GB" b="1" dirty="0"/>
              <a:t> economic contexts</a:t>
            </a:r>
            <a:r>
              <a:rPr lang="en-GB" dirty="0"/>
              <a:t>.”</a:t>
            </a:r>
          </a:p>
          <a:p>
            <a:pPr marL="0" indent="0" algn="r">
              <a:buNone/>
            </a:pPr>
            <a:r>
              <a:rPr lang="en-GB" dirty="0"/>
              <a:t> (QAA, 2015: 6)</a:t>
            </a:r>
          </a:p>
        </p:txBody>
      </p:sp>
    </p:spTree>
    <p:extLst>
      <p:ext uri="{BB962C8B-B14F-4D97-AF65-F5344CB8AC3E}">
        <p14:creationId xmlns:p14="http://schemas.microsoft.com/office/powerpoint/2010/main" val="28321038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867" y="274638"/>
            <a:ext cx="7467600" cy="1143000"/>
          </a:xfrm>
        </p:spPr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Ysgrifennu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Nodiadau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Darlithoedd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/>
              <a:t>Note Taking in Lectures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1"/>
          </p:nvPr>
        </p:nvSpPr>
        <p:spPr>
          <a:xfrm>
            <a:off x="323528" y="3861048"/>
            <a:ext cx="3657600" cy="233285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b="1" dirty="0" err="1"/>
              <a:t>Trafodaeth</a:t>
            </a:r>
            <a:r>
              <a:rPr lang="en-GB" dirty="0"/>
              <a:t>: Beth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pethau</a:t>
            </a:r>
            <a:r>
              <a:rPr lang="en-GB" dirty="0"/>
              <a:t> y </a:t>
            </a:r>
            <a:r>
              <a:rPr lang="en-GB" dirty="0" err="1"/>
              <a:t>dylid</a:t>
            </a:r>
            <a:r>
              <a:rPr lang="en-GB" dirty="0"/>
              <a:t> neu </a:t>
            </a:r>
            <a:r>
              <a:rPr lang="en-GB" dirty="0" err="1"/>
              <a:t>na</a:t>
            </a:r>
            <a:r>
              <a:rPr lang="en-GB" dirty="0"/>
              <a:t> </a:t>
            </a:r>
            <a:r>
              <a:rPr lang="en-GB" dirty="0" err="1"/>
              <a:t>ddylid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gwneud</a:t>
            </a:r>
            <a:r>
              <a:rPr lang="en-GB" dirty="0"/>
              <a:t> </a:t>
            </a:r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ysgrifennu</a:t>
            </a:r>
            <a:r>
              <a:rPr lang="en-GB" dirty="0"/>
              <a:t> </a:t>
            </a:r>
            <a:r>
              <a:rPr lang="en-GB" dirty="0" err="1"/>
              <a:t>nodiadau</a:t>
            </a:r>
            <a:r>
              <a:rPr lang="en-GB" dirty="0"/>
              <a:t> </a:t>
            </a:r>
            <a:r>
              <a:rPr lang="en-GB" dirty="0" err="1"/>
              <a:t>darlith</a:t>
            </a:r>
            <a:r>
              <a:rPr lang="en-GB" dirty="0"/>
              <a:t>? </a:t>
            </a:r>
          </a:p>
          <a:p>
            <a:endParaRPr lang="en-GB" dirty="0"/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2260848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b="1" dirty="0"/>
              <a:t>Discussion</a:t>
            </a:r>
            <a:r>
              <a:rPr lang="en-GB" dirty="0"/>
              <a:t>: What do you think are the key DOs and DON’Ts when taking notes in lectures? </a:t>
            </a:r>
          </a:p>
        </p:txBody>
      </p:sp>
      <p:pic>
        <p:nvPicPr>
          <p:cNvPr id="2050" name="Picture 2" descr="C:\Users\TERRY\AppData\Local\Microsoft\Windows\INetCache\IE\C75X736V\social_media_clutter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1699811"/>
            <a:ext cx="1888629" cy="18820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TERRY\AppData\Local\Microsoft\Windows\INetCache\IE\C75X736V\hand_taking_notes[1].gif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20072" y="4293096"/>
            <a:ext cx="2048247" cy="1992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6" descr="C:\Users\TERRY\AppData\Local\Microsoft\Windows\INetCache\IE\RCMPPI9Y\14223-illustration-of-a-pencil-pv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349077"/>
            <a:ext cx="994122" cy="994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4482251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5576" y="274638"/>
            <a:ext cx="7467600" cy="1143000"/>
          </a:xfrm>
        </p:spPr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Ideoleg</a:t>
            </a:r>
            <a:r>
              <a:rPr lang="en-GB" dirty="0">
                <a:solidFill>
                  <a:schemeClr val="accent1"/>
                </a:solidFill>
              </a:rPr>
              <a:t> ac </a:t>
            </a:r>
            <a:r>
              <a:rPr lang="en-GB" dirty="0" err="1">
                <a:solidFill>
                  <a:schemeClr val="accent1"/>
                </a:solidFill>
              </a:rPr>
              <a:t>Addysg</a:t>
            </a:r>
            <a:br>
              <a:rPr lang="en-GB" dirty="0"/>
            </a:br>
            <a:r>
              <a:rPr lang="en-GB" dirty="0"/>
              <a:t>Ideology and Education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1756792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 err="1"/>
              <a:t>Wrth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chi </a:t>
            </a:r>
            <a:r>
              <a:rPr lang="en-GB" dirty="0" err="1">
                <a:hlinkClick r:id="rId3"/>
              </a:rPr>
              <a:t>wylio’r</a:t>
            </a:r>
            <a:r>
              <a:rPr lang="en-GB" dirty="0">
                <a:hlinkClick r:id="rId3"/>
              </a:rPr>
              <a:t> clip </a:t>
            </a:r>
            <a:r>
              <a:rPr lang="en-GB" dirty="0" err="1">
                <a:hlinkClick r:id="rId3"/>
              </a:rPr>
              <a:t>yma</a:t>
            </a:r>
            <a:r>
              <a:rPr lang="en-GB" dirty="0"/>
              <a:t>, </a:t>
            </a:r>
            <a:r>
              <a:rPr lang="en-GB" dirty="0" err="1"/>
              <a:t>ysgrifennwch</a:t>
            </a:r>
            <a:r>
              <a:rPr lang="en-GB" dirty="0"/>
              <a:t> </a:t>
            </a:r>
            <a:r>
              <a:rPr lang="en-GB" dirty="0" err="1"/>
              <a:t>nodiadau</a:t>
            </a:r>
            <a:r>
              <a:rPr lang="en-GB" dirty="0"/>
              <a:t> </a:t>
            </a:r>
            <a:r>
              <a:rPr lang="en-GB" dirty="0" err="1"/>
              <a:t>ar</a:t>
            </a:r>
            <a:r>
              <a:rPr lang="en-GB" dirty="0"/>
              <a:t> y </a:t>
            </a:r>
            <a:r>
              <a:rPr lang="en-GB" dirty="0" err="1"/>
              <a:t>termau</a:t>
            </a:r>
            <a:r>
              <a:rPr lang="en-GB" dirty="0"/>
              <a:t> </a:t>
            </a:r>
            <a:r>
              <a:rPr lang="en-GB" dirty="0" err="1"/>
              <a:t>canlynol</a:t>
            </a:r>
            <a:r>
              <a:rPr lang="en-GB" dirty="0"/>
              <a:t>: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175679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As you </a:t>
            </a:r>
            <a:r>
              <a:rPr lang="en-GB" dirty="0">
                <a:hlinkClick r:id="rId3"/>
              </a:rPr>
              <a:t>watch this short clip</a:t>
            </a:r>
            <a:r>
              <a:rPr lang="en-GB" dirty="0"/>
              <a:t>, make notes on the following terms:</a:t>
            </a:r>
          </a:p>
          <a:p>
            <a:pPr marL="365760" lvl="1" indent="0">
              <a:buNone/>
            </a:pP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04785342"/>
              </p:ext>
            </p:extLst>
          </p:nvPr>
        </p:nvGraphicFramePr>
        <p:xfrm>
          <a:off x="1187624" y="3573016"/>
          <a:ext cx="6096000" cy="301752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latin typeface="Bradley Hand ITC" panose="03070402050302030203" pitchFamily="66" charset="0"/>
                        </a:rPr>
                        <a:t>Ideoleg</a:t>
                      </a:r>
                      <a:endParaRPr lang="en-GB" sz="2400" b="1" dirty="0">
                        <a:latin typeface="Bradley Hand ITC" panose="03070402050302030203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0" dirty="0">
                          <a:latin typeface="Bradley Hand ITC" panose="03070402050302030203" pitchFamily="66" charset="0"/>
                        </a:rPr>
                        <a:t>Ideology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latin typeface="Bradley Hand ITC" panose="03070402050302030203" pitchFamily="66" charset="0"/>
                        </a:rPr>
                        <a:t>Dyneiddwyr</a:t>
                      </a:r>
                      <a:r>
                        <a:rPr lang="en-GB" sz="2400" b="1" baseline="0" dirty="0">
                          <a:latin typeface="Bradley Hand ITC" panose="03070402050302030203" pitchFamily="66" charset="0"/>
                        </a:rPr>
                        <a:t> </a:t>
                      </a:r>
                      <a:r>
                        <a:rPr lang="en-GB" sz="2400" b="1" baseline="0" dirty="0" err="1">
                          <a:latin typeface="Bradley Hand ITC" panose="03070402050302030203" pitchFamily="66" charset="0"/>
                        </a:rPr>
                        <a:t>Clasurol</a:t>
                      </a:r>
                      <a:r>
                        <a:rPr lang="en-GB" sz="2400" b="1" baseline="0" dirty="0">
                          <a:latin typeface="Bradley Hand ITC" panose="03070402050302030203" pitchFamily="66" charset="0"/>
                        </a:rPr>
                        <a:t> </a:t>
                      </a:r>
                      <a:endParaRPr lang="en-GB" sz="2400" b="1" dirty="0">
                        <a:latin typeface="Bradley Hand ITC" panose="03070402050302030203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0" dirty="0">
                          <a:latin typeface="Bradley Hand ITC" panose="03070402050302030203" pitchFamily="66" charset="0"/>
                        </a:rPr>
                        <a:t>Classical</a:t>
                      </a:r>
                      <a:r>
                        <a:rPr lang="en-GB" sz="2400" b="0" baseline="0" dirty="0">
                          <a:latin typeface="Bradley Hand ITC" panose="03070402050302030203" pitchFamily="66" charset="0"/>
                        </a:rPr>
                        <a:t> Humanism</a:t>
                      </a:r>
                      <a:endParaRPr lang="en-GB" sz="2400" b="0" dirty="0">
                        <a:latin typeface="Bradley Hand ITC" panose="03070402050302030203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latin typeface="Bradley Hand ITC" panose="03070402050302030203" pitchFamily="66" charset="0"/>
                        </a:rPr>
                        <a:t>Ideoleg</a:t>
                      </a:r>
                      <a:r>
                        <a:rPr lang="en-GB" sz="2400" b="1" dirty="0">
                          <a:latin typeface="Bradley Hand ITC" panose="03070402050302030203" pitchFamily="66" charset="0"/>
                        </a:rPr>
                        <a:t> </a:t>
                      </a:r>
                      <a:r>
                        <a:rPr lang="en-GB" sz="2400" b="1" dirty="0" err="1">
                          <a:latin typeface="Bradley Hand ITC" panose="03070402050302030203" pitchFamily="66" charset="0"/>
                        </a:rPr>
                        <a:t>Blaengar</a:t>
                      </a:r>
                      <a:r>
                        <a:rPr lang="en-GB" sz="2400" b="1" dirty="0">
                          <a:latin typeface="Bradley Hand ITC" panose="03070402050302030203" pitchFamily="66" charset="0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0" dirty="0">
                          <a:latin typeface="Bradley Hand ITC" panose="03070402050302030203" pitchFamily="66" charset="0"/>
                        </a:rPr>
                        <a:t>Progressive Ideology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latin typeface="Bradley Hand ITC" panose="03070402050302030203" pitchFamily="66" charset="0"/>
                        </a:rPr>
                        <a:t>Addysg</a:t>
                      </a:r>
                      <a:r>
                        <a:rPr lang="en-GB" sz="2400" b="1" dirty="0">
                          <a:latin typeface="Bradley Hand ITC" panose="03070402050302030203" pitchFamily="66" charset="0"/>
                        </a:rPr>
                        <a:t> </a:t>
                      </a:r>
                      <a:r>
                        <a:rPr lang="en-GB" sz="2400" b="1" dirty="0" err="1">
                          <a:latin typeface="Bradley Hand ITC" panose="03070402050302030203" pitchFamily="66" charset="0"/>
                        </a:rPr>
                        <a:t>Gyfun</a:t>
                      </a:r>
                      <a:r>
                        <a:rPr lang="en-GB" sz="2400" b="1" dirty="0">
                          <a:latin typeface="Bradley Hand ITC" panose="03070402050302030203" pitchFamily="66" charset="0"/>
                        </a:rPr>
                        <a:t>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0" dirty="0">
                          <a:latin typeface="Bradley Hand ITC" panose="03070402050302030203" pitchFamily="66" charset="0"/>
                        </a:rPr>
                        <a:t>Comprehensive</a:t>
                      </a:r>
                      <a:r>
                        <a:rPr lang="en-GB" sz="2400" b="0" baseline="0" dirty="0">
                          <a:latin typeface="Bradley Hand ITC" panose="03070402050302030203" pitchFamily="66" charset="0"/>
                        </a:rPr>
                        <a:t> Education</a:t>
                      </a:r>
                      <a:endParaRPr lang="en-GB" sz="2400" b="0" dirty="0">
                        <a:latin typeface="Bradley Hand ITC" panose="03070402050302030203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400" b="1" dirty="0" err="1">
                          <a:latin typeface="Bradley Hand ITC" panose="03070402050302030203" pitchFamily="66" charset="0"/>
                        </a:rPr>
                        <a:t>Ideoloeg</a:t>
                      </a:r>
                      <a:r>
                        <a:rPr lang="en-GB" sz="2400" b="1" dirty="0">
                          <a:latin typeface="Bradley Hand ITC" panose="03070402050302030203" pitchFamily="66" charset="0"/>
                        </a:rPr>
                        <a:t> Neo-</a:t>
                      </a:r>
                      <a:r>
                        <a:rPr lang="en-GB" sz="2400" b="1" dirty="0" err="1">
                          <a:latin typeface="Bradley Hand ITC" panose="03070402050302030203" pitchFamily="66" charset="0"/>
                        </a:rPr>
                        <a:t>Rhyddfrydig</a:t>
                      </a:r>
                      <a:r>
                        <a:rPr lang="en-GB" sz="2400" b="1" baseline="0" dirty="0">
                          <a:latin typeface="Bradley Hand ITC" panose="03070402050302030203" pitchFamily="66" charset="0"/>
                        </a:rPr>
                        <a:t> </a:t>
                      </a:r>
                      <a:endParaRPr lang="en-GB" sz="2400" b="1" dirty="0">
                        <a:latin typeface="Bradley Hand ITC" panose="03070402050302030203" pitchFamily="66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b="0" dirty="0">
                          <a:latin typeface="Bradley Hand ITC" panose="03070402050302030203" pitchFamily="66" charset="0"/>
                        </a:rPr>
                        <a:t>Neo-liberal</a:t>
                      </a:r>
                      <a:r>
                        <a:rPr lang="en-GB" sz="2400" b="0" baseline="0" dirty="0">
                          <a:latin typeface="Bradley Hand ITC" panose="03070402050302030203" pitchFamily="66" charset="0"/>
                        </a:rPr>
                        <a:t> Ideology </a:t>
                      </a:r>
                      <a:endParaRPr lang="en-GB" sz="2400" b="0" dirty="0">
                        <a:latin typeface="Bradley Hand ITC" panose="03070402050302030203" pitchFamily="66" charset="0"/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</a:tbl>
          </a:graphicData>
        </a:graphic>
      </p:graphicFrame>
      <p:pic>
        <p:nvPicPr>
          <p:cNvPr id="6" name="Picture 5" descr="C:\Users\TERRY\AppData\Local\Microsoft\Windows\INetCache\IE\RCMPPI9Y\14223-illustration-of-a-pencil-pv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349077"/>
            <a:ext cx="994122" cy="994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66158778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TERRY\AppData\Local\Microsoft\Windows\INetCache\IE\KWYYDASA\14836299-stack-of-books-books-stacked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548680"/>
            <a:ext cx="5306347" cy="57834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029799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en-GB" sz="40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sz="4000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4000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i="1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Reading </a:t>
            </a:r>
            <a:endParaRPr lang="en-GB" sz="4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2816"/>
            <a:ext cx="3888432" cy="45720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566737" indent="-457200" fontAlgn="base">
              <a:spcBef>
                <a:spcPts val="400"/>
              </a:spcBef>
              <a:spcAft>
                <a:spcPct val="0"/>
              </a:spcAft>
              <a:buClr>
                <a:srgbClr val="2DA2BF"/>
              </a:buClr>
              <a:buSzPct val="68000"/>
              <a:buFont typeface="Courier New" panose="02070309020205020404" pitchFamily="49" charset="0"/>
              <a:buChar char="o"/>
            </a:pPr>
            <a:r>
              <a:rPr lang="en-GB" altLang="en-US" sz="3200" b="1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altLang="en-US" sz="3200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200" dirty="0" err="1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ydw</a:t>
            </a:r>
            <a:r>
              <a:rPr lang="en-GB" altLang="en-US" sz="3200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200" dirty="0" err="1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GB" altLang="en-US" sz="3200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200" dirty="0" err="1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altLang="en-US" sz="3200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566737" lvl="0" indent="-457200" fontAlgn="base">
              <a:spcBef>
                <a:spcPts val="400"/>
              </a:spcBef>
              <a:spcAft>
                <a:spcPct val="0"/>
              </a:spcAft>
              <a:buClr>
                <a:srgbClr val="2DA2BF"/>
              </a:buClr>
              <a:buSzPct val="68000"/>
              <a:buFont typeface="Courier New" panose="02070309020205020404" pitchFamily="49" charset="0"/>
              <a:buChar char="o"/>
            </a:pPr>
            <a:r>
              <a:rPr lang="en-GB" altLang="en-US" sz="3200" b="1" i="1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</a:t>
            </a:r>
            <a:r>
              <a:rPr lang="en-GB" altLang="en-US" sz="3200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200" dirty="0" err="1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beth</a:t>
            </a:r>
            <a:r>
              <a:rPr lang="en-GB" altLang="en-US" sz="3200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200" dirty="0" err="1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ydw</a:t>
            </a:r>
            <a:r>
              <a:rPr lang="en-GB" altLang="en-US" sz="3200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200" dirty="0" err="1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GB" altLang="en-US" sz="3200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200" dirty="0" err="1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altLang="en-US" sz="3200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566737" lvl="0" indent="-457200" fontAlgn="base">
              <a:spcBef>
                <a:spcPts val="400"/>
              </a:spcBef>
              <a:spcAft>
                <a:spcPct val="0"/>
              </a:spcAft>
              <a:buClr>
                <a:srgbClr val="2DA2BF"/>
              </a:buClr>
              <a:buSzPct val="68000"/>
              <a:buFont typeface="Courier New" panose="02070309020205020404" pitchFamily="49" charset="0"/>
              <a:buChar char="o"/>
            </a:pPr>
            <a:r>
              <a:rPr lang="en-GB" altLang="en-US" sz="3200" b="1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Pam</a:t>
            </a:r>
            <a:r>
              <a:rPr lang="en-GB" altLang="en-US" sz="3200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200" dirty="0" err="1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ydw</a:t>
            </a:r>
            <a:r>
              <a:rPr lang="en-GB" altLang="en-US" sz="3200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200" dirty="0" err="1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GB" altLang="en-US" sz="3200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200" dirty="0" err="1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altLang="en-US" sz="3200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566737" lvl="0" indent="-457200" fontAlgn="base">
              <a:spcBef>
                <a:spcPts val="400"/>
              </a:spcBef>
              <a:spcAft>
                <a:spcPct val="0"/>
              </a:spcAft>
              <a:buClr>
                <a:srgbClr val="2DA2BF"/>
              </a:buClr>
              <a:buSzPct val="68000"/>
              <a:buFont typeface="Courier New" panose="02070309020205020404" pitchFamily="49" charset="0"/>
              <a:buChar char="o"/>
            </a:pPr>
            <a:r>
              <a:rPr lang="en-GB" altLang="en-US" sz="3200" b="1" dirty="0" err="1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altLang="en-US" sz="3200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200" dirty="0" err="1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ydw</a:t>
            </a:r>
            <a:r>
              <a:rPr lang="en-GB" altLang="en-US" sz="3200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200" dirty="0" err="1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i’n</a:t>
            </a:r>
            <a:r>
              <a:rPr lang="en-GB" altLang="en-US" sz="3200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3200" dirty="0" err="1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altLang="en-US" sz="3200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</p:txBody>
      </p:sp>
      <p:sp>
        <p:nvSpPr>
          <p:cNvPr id="6" name="Content Placeholder 2"/>
          <p:cNvSpPr>
            <a:spLocks noGrp="1"/>
          </p:cNvSpPr>
          <p:nvPr>
            <p:ph sz="half" idx="1"/>
          </p:nvPr>
        </p:nvSpPr>
        <p:spPr>
          <a:xfrm>
            <a:off x="4427984" y="1772816"/>
            <a:ext cx="3672408" cy="45720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849313" lvl="1" indent="-457200" fontAlgn="base">
              <a:spcBef>
                <a:spcPts val="325"/>
              </a:spcBef>
              <a:spcAft>
                <a:spcPct val="0"/>
              </a:spcAft>
              <a:buClr>
                <a:srgbClr val="2DA2BF"/>
              </a:buClr>
              <a:buSzTx/>
              <a:buFont typeface="Courier New" panose="02070309020205020404" pitchFamily="49" charset="0"/>
              <a:buChar char="o"/>
            </a:pPr>
            <a:r>
              <a:rPr lang="en-GB" altLang="en-US" sz="3200" b="1" i="1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</a:t>
            </a:r>
            <a:r>
              <a:rPr lang="en-GB" altLang="en-US" sz="3200" i="1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I reading?</a:t>
            </a:r>
          </a:p>
          <a:p>
            <a:pPr marL="849313" lvl="1" indent="-457200" fontAlgn="base">
              <a:spcBef>
                <a:spcPts val="325"/>
              </a:spcBef>
              <a:spcAft>
                <a:spcPct val="0"/>
              </a:spcAft>
              <a:buClr>
                <a:srgbClr val="2DA2BF"/>
              </a:buClr>
              <a:buSzTx/>
              <a:buFont typeface="Courier New" panose="02070309020205020404" pitchFamily="49" charset="0"/>
              <a:buChar char="o"/>
            </a:pPr>
            <a:r>
              <a:rPr lang="en-GB" altLang="en-US" sz="3200" i="1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What am I reading </a:t>
            </a:r>
            <a:r>
              <a:rPr lang="en-GB" altLang="en-US" sz="3200" b="1" i="1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about</a:t>
            </a:r>
            <a:r>
              <a:rPr lang="en-GB" altLang="en-US" sz="3200" i="1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</a:p>
          <a:p>
            <a:pPr marL="849313" lvl="1" indent="-457200" fontAlgn="base">
              <a:spcBef>
                <a:spcPts val="325"/>
              </a:spcBef>
              <a:spcAft>
                <a:spcPct val="0"/>
              </a:spcAft>
              <a:buClr>
                <a:srgbClr val="2DA2BF"/>
              </a:buClr>
              <a:buSzTx/>
              <a:buFont typeface="Courier New" panose="02070309020205020404" pitchFamily="49" charset="0"/>
              <a:buChar char="o"/>
            </a:pPr>
            <a:r>
              <a:rPr lang="en-GB" altLang="en-US" sz="3200" b="1" i="1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Why</a:t>
            </a:r>
            <a:r>
              <a:rPr lang="en-GB" altLang="en-US" sz="3200" i="1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I reading?</a:t>
            </a:r>
          </a:p>
          <a:p>
            <a:pPr marL="849313" lvl="1" indent="-457200" fontAlgn="base">
              <a:spcBef>
                <a:spcPts val="325"/>
              </a:spcBef>
              <a:spcAft>
                <a:spcPct val="0"/>
              </a:spcAft>
              <a:buClr>
                <a:srgbClr val="2DA2BF"/>
              </a:buClr>
              <a:buSzTx/>
              <a:buFont typeface="Courier New" panose="02070309020205020404" pitchFamily="49" charset="0"/>
              <a:buChar char="o"/>
            </a:pPr>
            <a:r>
              <a:rPr lang="en-GB" altLang="en-US" sz="3200" b="1" i="1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How</a:t>
            </a:r>
            <a:r>
              <a:rPr lang="en-GB" altLang="en-US" sz="3200" i="1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am I reading?</a:t>
            </a:r>
          </a:p>
          <a:p>
            <a:pPr>
              <a:buFont typeface="Courier New" panose="02070309020205020404" pitchFamily="49" charset="0"/>
              <a:buChar char="o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57015808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Byddwch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yn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ddarllenwr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trefnus</a:t>
            </a:r>
            <a:r>
              <a:rPr lang="en-GB" dirty="0">
                <a:solidFill>
                  <a:schemeClr val="accent1"/>
                </a:solidFill>
              </a:rPr>
              <a:t>…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/>
              <a:t>Be an organised reader…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67544" y="1844824"/>
            <a:ext cx="3657600" cy="218884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…</a:t>
            </a:r>
            <a:r>
              <a:rPr lang="en-GB" dirty="0" err="1"/>
              <a:t>er</a:t>
            </a:r>
            <a:r>
              <a:rPr lang="en-GB" dirty="0"/>
              <a:t> </a:t>
            </a:r>
            <a:r>
              <a:rPr lang="en-GB" dirty="0" err="1"/>
              <a:t>mwyn</a:t>
            </a:r>
            <a:r>
              <a:rPr lang="en-GB" dirty="0"/>
              <a:t> </a:t>
            </a:r>
            <a:r>
              <a:rPr lang="en-GB" dirty="0" err="1"/>
              <a:t>gwella</a:t>
            </a:r>
            <a:r>
              <a:rPr lang="en-GB" dirty="0"/>
              <a:t> </a:t>
            </a:r>
            <a:r>
              <a:rPr lang="en-GB" dirty="0" err="1"/>
              <a:t>dadansoddi</a:t>
            </a:r>
            <a:r>
              <a:rPr lang="en-GB" dirty="0"/>
              <a:t> </a:t>
            </a:r>
            <a:r>
              <a:rPr lang="en-GB" dirty="0" err="1"/>
              <a:t>beirniadol</a:t>
            </a:r>
            <a:r>
              <a:rPr lang="en-GB" dirty="0"/>
              <a:t>…</a:t>
            </a:r>
          </a:p>
          <a:p>
            <a:r>
              <a:rPr lang="en-GB" dirty="0"/>
              <a:t>…a </a:t>
            </a:r>
            <a:r>
              <a:rPr lang="en-GB" dirty="0" err="1"/>
              <a:t>sicrhau</a:t>
            </a:r>
            <a:r>
              <a:rPr lang="en-GB" dirty="0"/>
              <a:t> </a:t>
            </a:r>
            <a:r>
              <a:rPr lang="en-GB" dirty="0" err="1"/>
              <a:t>cyfeirnodi</a:t>
            </a:r>
            <a:r>
              <a:rPr lang="en-GB" dirty="0"/>
              <a:t> </a:t>
            </a:r>
            <a:r>
              <a:rPr lang="en-GB" dirty="0" err="1"/>
              <a:t>cywir</a:t>
            </a:r>
            <a:r>
              <a:rPr lang="en-GB" dirty="0"/>
              <a:t>. </a:t>
            </a:r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355976" y="3789040"/>
            <a:ext cx="3657600" cy="237626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r>
              <a:rPr lang="en-GB" dirty="0"/>
              <a:t>…as this will help you to become a </a:t>
            </a:r>
            <a:r>
              <a:rPr lang="en-GB" b="1" i="1" dirty="0"/>
              <a:t>critical</a:t>
            </a:r>
            <a:r>
              <a:rPr lang="en-GB" dirty="0"/>
              <a:t> reader...</a:t>
            </a:r>
          </a:p>
          <a:p>
            <a:r>
              <a:rPr lang="en-GB" dirty="0"/>
              <a:t>…and support you with accurate </a:t>
            </a:r>
            <a:r>
              <a:rPr lang="en-GB" b="1" i="1" dirty="0"/>
              <a:t>referencing.</a:t>
            </a:r>
            <a:r>
              <a:rPr lang="en-GB" dirty="0"/>
              <a:t>  </a:t>
            </a:r>
          </a:p>
        </p:txBody>
      </p:sp>
      <p:pic>
        <p:nvPicPr>
          <p:cNvPr id="1027" name="Picture 3" descr="C:\Users\TERRY\AppData\Local\Microsoft\Windows\INetCache\IE\RCMPPI9Y\organization[1].gi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988840"/>
            <a:ext cx="1568202" cy="13255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TERRY\AppData\Local\Microsoft\Windows\INetCache\IE\RCMPPI9Y\bts7-212x300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293096"/>
            <a:ext cx="1225674" cy="17344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9010391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loud 4"/>
          <p:cNvSpPr/>
          <p:nvPr/>
        </p:nvSpPr>
        <p:spPr>
          <a:xfrm>
            <a:off x="179512" y="404664"/>
            <a:ext cx="8634590" cy="5976664"/>
          </a:xfrm>
          <a:prstGeom prst="clou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u="sng" dirty="0"/>
              <a:t>TOP TIP! </a:t>
            </a:r>
          </a:p>
          <a:p>
            <a:pPr algn="ctr"/>
            <a:endParaRPr lang="en-GB" sz="2400" dirty="0"/>
          </a:p>
          <a:p>
            <a:r>
              <a:rPr lang="en-GB" sz="2400" dirty="0"/>
              <a:t>Create a notes template/document with space to record:</a:t>
            </a:r>
          </a:p>
          <a:p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Author(s) and initials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Date of publication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Title of publications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Place of publication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Name of Journal, volume and page number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Margin with space for page numbers</a:t>
            </a:r>
          </a:p>
        </p:txBody>
      </p:sp>
    </p:spTree>
    <p:extLst>
      <p:ext uri="{BB962C8B-B14F-4D97-AF65-F5344CB8AC3E}">
        <p14:creationId xmlns:p14="http://schemas.microsoft.com/office/powerpoint/2010/main" val="3584489808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loud 1"/>
          <p:cNvSpPr/>
          <p:nvPr/>
        </p:nvSpPr>
        <p:spPr>
          <a:xfrm>
            <a:off x="179512" y="404664"/>
            <a:ext cx="8634590" cy="5976664"/>
          </a:xfrm>
          <a:prstGeom prst="cloud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b="1" u="sng" dirty="0"/>
              <a:t>Tip Top!  </a:t>
            </a:r>
          </a:p>
          <a:p>
            <a:r>
              <a:rPr lang="en-GB" sz="2400" dirty="0" err="1"/>
              <a:t>Creu</a:t>
            </a:r>
            <a:r>
              <a:rPr lang="en-GB" sz="2400" dirty="0"/>
              <a:t> </a:t>
            </a:r>
            <a:r>
              <a:rPr lang="en-GB" sz="2400" dirty="0" err="1"/>
              <a:t>templed</a:t>
            </a:r>
            <a:r>
              <a:rPr lang="en-GB" sz="2400" dirty="0"/>
              <a:t> </a:t>
            </a:r>
            <a:r>
              <a:rPr lang="en-GB" sz="2400" dirty="0" err="1"/>
              <a:t>nodiadau</a:t>
            </a:r>
            <a:r>
              <a:rPr lang="en-GB" sz="2400" dirty="0"/>
              <a:t> </a:t>
            </a:r>
            <a:r>
              <a:rPr lang="en-GB" sz="2400" dirty="0" err="1"/>
              <a:t>sy’n</a:t>
            </a:r>
            <a:r>
              <a:rPr lang="en-GB" sz="2400" dirty="0"/>
              <a:t> </a:t>
            </a:r>
            <a:r>
              <a:rPr lang="en-GB" sz="2400" dirty="0" err="1"/>
              <a:t>cynnwys</a:t>
            </a:r>
            <a:r>
              <a:rPr lang="en-GB" sz="2400" dirty="0"/>
              <a:t> </a:t>
            </a:r>
            <a:r>
              <a:rPr lang="en-GB" sz="2400" dirty="0" err="1"/>
              <a:t>lle</a:t>
            </a:r>
            <a:r>
              <a:rPr lang="en-GB" sz="2400" dirty="0"/>
              <a:t> </a:t>
            </a:r>
            <a:r>
              <a:rPr lang="en-GB" sz="2400" dirty="0" err="1"/>
              <a:t>i</a:t>
            </a:r>
            <a:r>
              <a:rPr lang="en-GB" sz="2400" dirty="0"/>
              <a:t> </a:t>
            </a:r>
            <a:r>
              <a:rPr lang="en-GB" sz="2400" dirty="0" err="1"/>
              <a:t>nodi</a:t>
            </a:r>
            <a:r>
              <a:rPr lang="en-GB" sz="2400" dirty="0"/>
              <a:t>:</a:t>
            </a:r>
          </a:p>
          <a:p>
            <a:pPr algn="ctr"/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/>
              <a:t>Enw’r</a:t>
            </a:r>
            <a:r>
              <a:rPr lang="en-GB" sz="2400" dirty="0"/>
              <a:t> </a:t>
            </a:r>
            <a:r>
              <a:rPr lang="en-GB" sz="2400" dirty="0" err="1"/>
              <a:t>awdur</a:t>
            </a:r>
            <a:r>
              <a:rPr lang="en-GB" sz="2400" dirty="0"/>
              <a:t>(on) 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/>
              <a:t>Dyddiad</a:t>
            </a:r>
            <a:r>
              <a:rPr lang="en-GB" sz="2400" dirty="0"/>
              <a:t> </a:t>
            </a:r>
            <a:r>
              <a:rPr lang="en-GB" sz="2400" dirty="0" err="1"/>
              <a:t>cyhoeddi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/>
              <a:t>Enw</a:t>
            </a:r>
            <a:r>
              <a:rPr lang="en-GB" sz="2400" dirty="0"/>
              <a:t>/</a:t>
            </a:r>
            <a:r>
              <a:rPr lang="en-GB" sz="2400" dirty="0" err="1"/>
              <a:t>Teitl</a:t>
            </a:r>
            <a:r>
              <a:rPr lang="en-GB" sz="2400" dirty="0"/>
              <a:t> y </a:t>
            </a:r>
            <a:r>
              <a:rPr lang="en-GB" sz="2400" dirty="0" err="1"/>
              <a:t>cyhoeddiad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/>
              <a:t>Lle</a:t>
            </a:r>
            <a:r>
              <a:rPr lang="en-GB" sz="2400" dirty="0"/>
              <a:t> </a:t>
            </a:r>
            <a:r>
              <a:rPr lang="en-GB" sz="2400" dirty="0" err="1"/>
              <a:t>cyhoeddi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/>
              <a:t>Enw’r</a:t>
            </a:r>
            <a:r>
              <a:rPr lang="en-GB" sz="2400" dirty="0"/>
              <a:t> </a:t>
            </a:r>
            <a:r>
              <a:rPr lang="en-GB" sz="2400" dirty="0" err="1"/>
              <a:t>cyfnodolyn</a:t>
            </a:r>
            <a:r>
              <a:rPr lang="en-GB" sz="2400" dirty="0"/>
              <a:t>, </a:t>
            </a:r>
            <a:r>
              <a:rPr lang="en-GB" sz="2400" dirty="0" err="1"/>
              <a:t>cyfrol</a:t>
            </a:r>
            <a:r>
              <a:rPr lang="en-GB" sz="2400" dirty="0"/>
              <a:t> a </a:t>
            </a:r>
            <a:r>
              <a:rPr lang="en-GB" sz="2400" dirty="0" err="1"/>
              <a:t>rhif</a:t>
            </a:r>
            <a:r>
              <a:rPr lang="en-GB" sz="2400" dirty="0"/>
              <a:t> </a:t>
            </a:r>
            <a:r>
              <a:rPr lang="en-GB" sz="2400" dirty="0" err="1"/>
              <a:t>tudalen</a:t>
            </a:r>
            <a:endParaRPr lang="en-GB" sz="2400" dirty="0"/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 err="1"/>
              <a:t>Ymyl</a:t>
            </a:r>
            <a:r>
              <a:rPr lang="en-GB" sz="2400" dirty="0"/>
              <a:t> </a:t>
            </a:r>
            <a:r>
              <a:rPr lang="en-GB" sz="2400" dirty="0" err="1"/>
              <a:t>ar</a:t>
            </a:r>
            <a:r>
              <a:rPr lang="en-GB" sz="2400" dirty="0"/>
              <a:t> </a:t>
            </a:r>
            <a:r>
              <a:rPr lang="en-GB" sz="2400" dirty="0" err="1"/>
              <a:t>gyfer</a:t>
            </a:r>
            <a:r>
              <a:rPr lang="en-GB" sz="2400" dirty="0"/>
              <a:t> </a:t>
            </a:r>
            <a:r>
              <a:rPr lang="en-GB" sz="2400" dirty="0" err="1"/>
              <a:t>nodi</a:t>
            </a:r>
            <a:r>
              <a:rPr lang="en-GB" sz="2400" dirty="0"/>
              <a:t> </a:t>
            </a:r>
            <a:r>
              <a:rPr lang="en-GB" sz="2400" dirty="0" err="1"/>
              <a:t>rhif</a:t>
            </a:r>
            <a:r>
              <a:rPr lang="en-GB" sz="2400" dirty="0"/>
              <a:t> </a:t>
            </a:r>
            <a:r>
              <a:rPr lang="en-GB" sz="2400" dirty="0" err="1"/>
              <a:t>tudalen</a:t>
            </a:r>
            <a:endParaRPr lang="en-GB" sz="2400" dirty="0"/>
          </a:p>
          <a:p>
            <a:pPr algn="ctr"/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76387336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47664" y="116632"/>
            <a:ext cx="5472606" cy="1080120"/>
          </a:xfrm>
        </p:spPr>
        <p:txBody>
          <a:bodyPr>
            <a:normAutofit fontScale="90000"/>
          </a:bodyPr>
          <a:lstStyle/>
          <a:p>
            <a:pPr algn="ctr"/>
            <a:br>
              <a:rPr lang="en-GB" altLang="en-US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36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Sganio</a:t>
            </a:r>
            <a:r>
              <a:rPr lang="en-GB" altLang="en-US" sz="3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altLang="en-US" sz="36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sgimio</a:t>
            </a:r>
            <a:br>
              <a:rPr lang="en-GB" altLang="en-US" sz="36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3600" i="1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Scanning and skimming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u="sng" dirty="0" err="1"/>
              <a:t>Sgimiwch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erthygl</a:t>
            </a:r>
            <a:r>
              <a:rPr lang="en-GB" dirty="0"/>
              <a:t> ‘</a:t>
            </a:r>
            <a:r>
              <a:rPr lang="en-GB" dirty="0" err="1"/>
              <a:t>Tlodi</a:t>
            </a:r>
            <a:r>
              <a:rPr lang="en-GB" dirty="0"/>
              <a:t> Plant’ </a:t>
            </a:r>
            <a:r>
              <a:rPr lang="en-GB" dirty="0" err="1"/>
              <a:t>gan</a:t>
            </a:r>
            <a:r>
              <a:rPr lang="en-GB" dirty="0"/>
              <a:t> Save the Children. 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i="1" dirty="0" err="1"/>
              <a:t>Ymarferwch</a:t>
            </a:r>
            <a:r>
              <a:rPr lang="en-GB" i="1" dirty="0"/>
              <a:t> </a:t>
            </a:r>
            <a:r>
              <a:rPr lang="en-GB" i="1" dirty="0" err="1"/>
              <a:t>eich</a:t>
            </a:r>
            <a:r>
              <a:rPr lang="en-GB" i="1" dirty="0"/>
              <a:t> </a:t>
            </a:r>
            <a:r>
              <a:rPr lang="en-GB" i="1" dirty="0" err="1"/>
              <a:t>sgiliau</a:t>
            </a:r>
            <a:r>
              <a:rPr lang="en-GB" i="1" dirty="0"/>
              <a:t> </a:t>
            </a:r>
            <a:r>
              <a:rPr lang="en-GB" i="1" dirty="0" err="1"/>
              <a:t>sgimio</a:t>
            </a:r>
            <a:r>
              <a:rPr lang="en-GB" i="1" dirty="0"/>
              <a:t> a </a:t>
            </a:r>
            <a:r>
              <a:rPr lang="en-GB" i="1" dirty="0" err="1"/>
              <a:t>sganio</a:t>
            </a:r>
            <a:r>
              <a:rPr lang="en-GB" i="1" dirty="0"/>
              <a:t> </a:t>
            </a:r>
            <a:r>
              <a:rPr lang="en-GB" i="1" dirty="0" err="1"/>
              <a:t>trwy</a:t>
            </a:r>
            <a:r>
              <a:rPr lang="en-GB" i="1" dirty="0"/>
              <a:t> </a:t>
            </a:r>
            <a:r>
              <a:rPr lang="en-GB" i="1" dirty="0" err="1"/>
              <a:t>uwch-oleuo</a:t>
            </a:r>
            <a:r>
              <a:rPr lang="en-GB" i="1" dirty="0"/>
              <a:t> </a:t>
            </a:r>
            <a:r>
              <a:rPr lang="en-GB" i="1" dirty="0" err="1"/>
              <a:t>unrhyw</a:t>
            </a:r>
            <a:r>
              <a:rPr lang="en-GB" i="1" dirty="0"/>
              <a:t> </a:t>
            </a:r>
            <a:r>
              <a:rPr lang="en-GB" i="1" dirty="0" err="1"/>
              <a:t>frawddegau</a:t>
            </a:r>
            <a:r>
              <a:rPr lang="en-GB" i="1" dirty="0"/>
              <a:t> </a:t>
            </a:r>
            <a:r>
              <a:rPr lang="en-GB" i="1" dirty="0" err="1"/>
              <a:t>sydd</a:t>
            </a:r>
            <a:r>
              <a:rPr lang="en-GB" i="1" dirty="0"/>
              <a:t> </a:t>
            </a:r>
            <a:r>
              <a:rPr lang="en-GB" i="1" dirty="0" err="1"/>
              <a:t>yn</a:t>
            </a:r>
            <a:r>
              <a:rPr lang="en-GB" i="1" dirty="0"/>
              <a:t> </a:t>
            </a:r>
            <a:r>
              <a:rPr lang="en-GB" i="1" dirty="0" err="1"/>
              <a:t>egluro</a:t>
            </a:r>
            <a:r>
              <a:rPr lang="en-GB" i="1" dirty="0"/>
              <a:t> </a:t>
            </a:r>
            <a:r>
              <a:rPr lang="en-GB" i="1" dirty="0" err="1"/>
              <a:t>tlodi</a:t>
            </a:r>
            <a:r>
              <a:rPr lang="en-GB" i="1" dirty="0"/>
              <a:t>. </a:t>
            </a:r>
            <a:r>
              <a:rPr lang="en-GB" i="1" dirty="0" err="1"/>
              <a:t>Nodwch</a:t>
            </a:r>
            <a:r>
              <a:rPr lang="en-GB" i="1" dirty="0"/>
              <a:t> </a:t>
            </a:r>
            <a:r>
              <a:rPr lang="en-GB" i="1" dirty="0" err="1"/>
              <a:t>yr</a:t>
            </a:r>
            <a:r>
              <a:rPr lang="en-GB" i="1" dirty="0"/>
              <a:t> </a:t>
            </a:r>
            <a:r>
              <a:rPr lang="en-GB" i="1" dirty="0" err="1"/>
              <a:t>amser</a:t>
            </a:r>
            <a:r>
              <a:rPr lang="en-GB" i="1" dirty="0"/>
              <a:t> </a:t>
            </a:r>
            <a:r>
              <a:rPr lang="en-GB" i="1" dirty="0" err="1"/>
              <a:t>wrth</a:t>
            </a:r>
            <a:r>
              <a:rPr lang="en-GB" i="1" dirty="0"/>
              <a:t> </a:t>
            </a:r>
            <a:r>
              <a:rPr lang="en-GB" i="1" dirty="0" err="1"/>
              <a:t>i</a:t>
            </a:r>
            <a:r>
              <a:rPr lang="en-GB" i="1" dirty="0"/>
              <a:t> chi </a:t>
            </a:r>
            <a:r>
              <a:rPr lang="en-GB" i="1" dirty="0" err="1"/>
              <a:t>orffen</a:t>
            </a:r>
            <a:r>
              <a:rPr lang="en-GB" i="1" dirty="0"/>
              <a:t>!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u="sng" dirty="0"/>
              <a:t>Skim read </a:t>
            </a:r>
            <a:r>
              <a:rPr lang="en-GB" dirty="0"/>
              <a:t>the article ‘Child Poverty’ written by Save the Children.</a:t>
            </a:r>
          </a:p>
          <a:p>
            <a:pPr marL="0" indent="0">
              <a:buNone/>
            </a:pPr>
            <a:endParaRPr lang="en-GB" dirty="0"/>
          </a:p>
          <a:p>
            <a:r>
              <a:rPr lang="en-GB" i="1" dirty="0"/>
              <a:t>Practise your skimming and scanning techniques. Highlight any phrases which explain poverty</a:t>
            </a:r>
            <a:r>
              <a:rPr lang="en-GB" b="1" i="1" dirty="0"/>
              <a:t>.</a:t>
            </a:r>
            <a:r>
              <a:rPr lang="en-GB" i="1" dirty="0"/>
              <a:t> Note the time when you finish! </a:t>
            </a:r>
            <a:endParaRPr lang="en-GB" dirty="0"/>
          </a:p>
          <a:p>
            <a:r>
              <a:rPr lang="en-GB" dirty="0"/>
              <a:t>Ready, steady, go…! </a:t>
            </a:r>
          </a:p>
        </p:txBody>
      </p:sp>
      <p:pic>
        <p:nvPicPr>
          <p:cNvPr id="4098" name="Picture 2" descr="C:\Users\TERRY\AppData\Local\Microsoft\Windows\INetCache\IE\C75X736V\eggtimer[1].gif">
            <a:hlinkClick r:id="rId3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53874">
            <a:off x="7203974" y="187711"/>
            <a:ext cx="1291976" cy="127288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2" descr="C:\Users\TERRY\AppData\Local\Microsoft\Windows\INetCache\IE\RCMPPI9Y\14223-illustration-of-a-pencil-pv[1].pn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16632"/>
            <a:ext cx="933150" cy="9331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3410289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1115144"/>
          </a:xfrm>
        </p:spPr>
        <p:txBody>
          <a:bodyPr>
            <a:normAutofit/>
          </a:bodyPr>
          <a:lstStyle/>
          <a:p>
            <a:pPr algn="ctr"/>
            <a:r>
              <a:rPr lang="en-GB" sz="3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gyfer</a:t>
            </a:r>
            <a: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Ystyr</a:t>
            </a:r>
            <a:br>
              <a:rPr lang="en-GB" sz="3200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i="1" dirty="0">
                <a:solidFill>
                  <a:srgbClr val="464646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Reading for Meaning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fontScale="92500" lnSpcReduction="20000"/>
          </a:bodyPr>
          <a:lstStyle/>
          <a:p>
            <a:pPr marL="566928" indent="-457200">
              <a:lnSpc>
                <a:spcPct val="110000"/>
              </a:lnSpc>
              <a:defRPr/>
            </a:pP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 </a:t>
            </a: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ddarllen</a:t>
            </a: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amrywiaeth</a:t>
            </a: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destunau</a:t>
            </a:r>
            <a:endParaRPr lang="en-GB" sz="28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566928" indent="-457200">
              <a:lnSpc>
                <a:spcPct val="110000"/>
              </a:lnSpc>
              <a:defRPr/>
            </a:pP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Gallu</a:t>
            </a: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cael</a:t>
            </a: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gafael</a:t>
            </a: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berthnasol</a:t>
            </a: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testunau</a:t>
            </a: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tablau</a:t>
            </a: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diagramau</a:t>
            </a: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566928" indent="-457200">
              <a:lnSpc>
                <a:spcPct val="110000"/>
              </a:lnSpc>
              <a:defRPr/>
            </a:pP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Gwerthuso’n</a:t>
            </a: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feirniadol</a:t>
            </a: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hyn</a:t>
            </a: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rydych</a:t>
            </a: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</a:t>
            </a: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8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ddarllen</a:t>
            </a:r>
            <a:r>
              <a:rPr lang="en-GB" sz="28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10000"/>
              </a:lnSpc>
            </a:pP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pPr marL="566928" indent="-457200">
              <a:defRPr/>
            </a:pPr>
            <a:r>
              <a:rPr lang="en-GB" sz="28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Ability to read a variety of texts</a:t>
            </a:r>
          </a:p>
          <a:p>
            <a:pPr marL="566928" indent="-457200">
              <a:defRPr/>
            </a:pPr>
            <a:r>
              <a:rPr lang="en-GB" sz="28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Able to find relevant information in texts, tables and diagrams</a:t>
            </a:r>
          </a:p>
          <a:p>
            <a:pPr marL="566928" indent="-457200">
              <a:defRPr/>
            </a:pPr>
            <a:r>
              <a:rPr lang="en-GB" sz="28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Critically evaluate what you read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801850508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>
          <a:xfrm>
            <a:off x="251520" y="116632"/>
            <a:ext cx="8424936" cy="1296144"/>
          </a:xfrm>
        </p:spPr>
        <p:txBody>
          <a:bodyPr>
            <a:noAutofit/>
          </a:bodyPr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Dehongli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graffiau</a:t>
            </a:r>
            <a:r>
              <a:rPr lang="en-GB" dirty="0">
                <a:solidFill>
                  <a:schemeClr val="accent1"/>
                </a:solidFill>
              </a:rPr>
              <a:t>, </a:t>
            </a:r>
            <a:r>
              <a:rPr lang="en-GB" dirty="0" err="1">
                <a:solidFill>
                  <a:schemeClr val="accent1"/>
                </a:solidFill>
              </a:rPr>
              <a:t>tablau</a:t>
            </a:r>
            <a:r>
              <a:rPr lang="en-GB" dirty="0">
                <a:solidFill>
                  <a:schemeClr val="accent1"/>
                </a:solidFill>
              </a:rPr>
              <a:t> a </a:t>
            </a:r>
            <a:r>
              <a:rPr lang="en-GB" dirty="0" err="1">
                <a:solidFill>
                  <a:schemeClr val="accent1"/>
                </a:solidFill>
              </a:rPr>
              <a:t>diagramau</a:t>
            </a:r>
            <a:br>
              <a:rPr lang="en-GB" dirty="0"/>
            </a:br>
            <a:r>
              <a:rPr lang="en-GB" dirty="0"/>
              <a:t>Making sense of graphs, tables and diagrams</a:t>
            </a: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534701"/>
            <a:ext cx="6552728" cy="491863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2" descr="C:\Users\TERRY\AppData\Local\Microsoft\Windows\INetCache\IE\RCMPPI9Y\14223-illustration-of-a-pencil-pv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527875"/>
            <a:ext cx="512416" cy="5124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64474054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18" t="41537" r="27815" b="32215"/>
          <a:stretch/>
        </p:blipFill>
        <p:spPr bwMode="auto">
          <a:xfrm>
            <a:off x="539552" y="908720"/>
            <a:ext cx="7992888" cy="46805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C:\Users\TERRY\AppData\Local\Microsoft\Windows\INetCache\IE\RCMPPI9Y\14223-illustration-of-a-pencil-pv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94610"/>
            <a:ext cx="792088" cy="792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07279650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57" t="31884" r="26627" b="36880"/>
          <a:stretch/>
        </p:blipFill>
        <p:spPr bwMode="auto">
          <a:xfrm>
            <a:off x="-1764704" y="185123"/>
            <a:ext cx="12529392" cy="554342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" name="Picture 2" descr="C:\Users\TERRY\AppData\Local\Microsoft\Windows\INetCache\IE\RCMPPI9Y\14223-illustration-of-a-pencil-pv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88640"/>
            <a:ext cx="764704" cy="7647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2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757" t="62468" r="26627" b="31599"/>
          <a:stretch/>
        </p:blipFill>
        <p:spPr bwMode="auto">
          <a:xfrm>
            <a:off x="611560" y="5728543"/>
            <a:ext cx="8064896" cy="10359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193598782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988840"/>
            <a:ext cx="3682752" cy="401826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lIns="92075" tIns="46038" rIns="92075" bIns="46038">
            <a:normAutofit/>
          </a:bodyPr>
          <a:lstStyle/>
          <a:p>
            <a:pPr eaLnBrk="1" hangingPunct="1">
              <a:buFont typeface="Wingdings" pitchFamily="2" charset="2"/>
              <a:buChar char="Ø"/>
            </a:pPr>
            <a:r>
              <a:rPr lang="en-GB" alt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Llyfryddiaeth</a:t>
            </a:r>
            <a:r>
              <a:rPr lang="en-GB" alt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modiwl</a:t>
            </a:r>
            <a:endParaRPr lang="en-GB" alt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en-GB" alt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Maes</a:t>
            </a:r>
            <a:r>
              <a:rPr lang="en-GB" alt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pwnc</a:t>
            </a:r>
            <a:endParaRPr lang="en-GB" alt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en-GB" alt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Gwefan</a:t>
            </a:r>
            <a:r>
              <a:rPr lang="en-GB" alt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CAD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en-GB" alt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Mynediad</a:t>
            </a:r>
            <a:r>
              <a:rPr lang="en-GB" alt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alt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gyfnodolion</a:t>
            </a:r>
            <a:endParaRPr lang="en-GB" alt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en-GB" alt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Awdur</a:t>
            </a:r>
            <a:r>
              <a:rPr lang="en-GB" altLang="en-US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/on </a:t>
            </a:r>
            <a:r>
              <a:rPr lang="en-GB" alt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amlwg</a:t>
            </a:r>
            <a:endParaRPr lang="en-GB" alt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r>
              <a:rPr lang="en-GB" alt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Rhyngrwyd</a:t>
            </a:r>
            <a:endParaRPr lang="en-GB" alt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alt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Mynegai</a:t>
            </a:r>
            <a:endParaRPr lang="en-GB" alt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itchFamily="2" charset="2"/>
              <a:buChar char="Ø"/>
            </a:pPr>
            <a:r>
              <a:rPr lang="en-GB" altLang="en-US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Atodiadau</a:t>
            </a:r>
            <a:endParaRPr lang="en-GB" alt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buFont typeface="Wingdings" pitchFamily="2" charset="2"/>
              <a:buChar char="Ø"/>
            </a:pPr>
            <a:endParaRPr lang="en-GB" altLang="en-US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7651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427984" y="1988840"/>
            <a:ext cx="3672408" cy="401826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en-GB" altLang="en-US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Module bibliography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en-GB" altLang="en-US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Subject area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en-GB" altLang="en-US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LRC website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en-GB" altLang="en-US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access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en-GB" altLang="en-US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Leading author/s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r>
              <a:rPr lang="en-GB" altLang="en-US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Internet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n-GB" altLang="en-US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Index</a:t>
            </a:r>
          </a:p>
          <a:p>
            <a:pPr>
              <a:lnSpc>
                <a:spcPct val="90000"/>
              </a:lnSpc>
              <a:buFont typeface="Wingdings" pitchFamily="2" charset="2"/>
              <a:buChar char="Ø"/>
            </a:pPr>
            <a:r>
              <a:rPr lang="en-GB" altLang="en-US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Appendices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Char char="Ø"/>
            </a:pPr>
            <a:endParaRPr lang="en-GB" altLang="en-US" i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9938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3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Ble</a:t>
            </a:r>
            <a: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mae</a:t>
            </a:r>
            <a: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dod</a:t>
            </a:r>
            <a: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3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hyd</a:t>
            </a:r>
            <a: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wybodaeth</a:t>
            </a:r>
            <a: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Where can I find information?</a:t>
            </a:r>
          </a:p>
        </p:txBody>
      </p:sp>
    </p:spTree>
    <p:extLst>
      <p:ext uri="{BB962C8B-B14F-4D97-AF65-F5344CB8AC3E}">
        <p14:creationId xmlns:p14="http://schemas.microsoft.com/office/powerpoint/2010/main" val="10924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0" grpId="0" build="p" animBg="1"/>
      <p:bldP spid="27651" grpId="0" build="p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8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844824"/>
            <a:ext cx="4038600" cy="4548336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lIns="92075" tIns="46038" rIns="92075" bIns="46038">
            <a:noAutofit/>
          </a:bodyPr>
          <a:lstStyle/>
          <a:p>
            <a:pPr marL="452628" indent="-342900">
              <a:defRPr/>
            </a:pP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Ffocysu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bwriad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anwybyddu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amherthnasol</a:t>
            </a:r>
            <a:endParaRPr lang="en-GB" sz="2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2628" indent="-342900">
              <a:defRPr/>
            </a:pP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Edrych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mannau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tebygol</a:t>
            </a:r>
            <a:endParaRPr lang="en-GB" sz="2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2628" indent="-342900">
              <a:defRPr/>
            </a:pP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Bydd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gwybod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trefn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testun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eich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helpu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benderfynu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pa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rannau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o’r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testun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sydd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fwyaf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tebygol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o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roi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canlyniadau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chi</a:t>
            </a:r>
          </a:p>
        </p:txBody>
      </p:sp>
      <p:sp>
        <p:nvSpPr>
          <p:cNvPr id="26629" name="Rectangle 4"/>
          <p:cNvSpPr>
            <a:spLocks noGrp="1" noChangeArrowheads="1"/>
          </p:cNvSpPr>
          <p:nvPr>
            <p:ph sz="half" idx="2"/>
          </p:nvPr>
        </p:nvSpPr>
        <p:spPr>
          <a:xfrm>
            <a:off x="4499992" y="1844824"/>
            <a:ext cx="3600400" cy="453650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452628" indent="-342900">
              <a:lnSpc>
                <a:spcPct val="90000"/>
              </a:lnSpc>
              <a:defRPr/>
            </a:pPr>
            <a:r>
              <a:rPr lang="en-GB" sz="2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Focus on your objective, ignoring irrelevant information</a:t>
            </a:r>
          </a:p>
          <a:p>
            <a:pPr marL="452628" indent="-342900">
              <a:lnSpc>
                <a:spcPct val="90000"/>
              </a:lnSpc>
              <a:defRPr/>
            </a:pPr>
            <a:endParaRPr lang="en-GB" sz="2400" i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2628" indent="-342900">
              <a:lnSpc>
                <a:spcPct val="90000"/>
              </a:lnSpc>
              <a:defRPr/>
            </a:pPr>
            <a:r>
              <a:rPr lang="en-GB" sz="2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Looking in likely places</a:t>
            </a:r>
          </a:p>
          <a:p>
            <a:pPr marL="452628" indent="-342900">
              <a:lnSpc>
                <a:spcPct val="90000"/>
              </a:lnSpc>
              <a:defRPr/>
            </a:pPr>
            <a:endParaRPr lang="en-GB" sz="2400" i="1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452628" indent="-342900">
              <a:lnSpc>
                <a:spcPct val="90000"/>
              </a:lnSpc>
              <a:defRPr/>
            </a:pPr>
            <a:r>
              <a:rPr lang="en-GB" sz="2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Knowing the organisation of the text will help you to decide which parts of the text are more likely to yield results</a:t>
            </a:r>
          </a:p>
        </p:txBody>
      </p:sp>
      <p:sp>
        <p:nvSpPr>
          <p:cNvPr id="36866" name="Rectangle 2"/>
          <p:cNvSpPr>
            <a:spLocks noGrp="1" noChangeArrowheads="1"/>
          </p:cNvSpPr>
          <p:nvPr>
            <p:ph type="title"/>
          </p:nvPr>
        </p:nvSpPr>
        <p:spPr/>
        <p:txBody>
          <a:bodyPr lIns="92075" tIns="46038" rIns="92075" bIns="46038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3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</a:t>
            </a:r>
            <a: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Gael </a:t>
            </a:r>
            <a:r>
              <a:rPr lang="en-GB" sz="3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Gafael</a:t>
            </a:r>
            <a: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32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sz="32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i="1" dirty="0">
                <a:latin typeface="Arial" panose="020B0604020202020204" pitchFamily="34" charset="0"/>
                <a:cs typeface="Arial" panose="020B0604020202020204" pitchFamily="34" charset="0"/>
              </a:rPr>
              <a:t>How to Find Information</a:t>
            </a:r>
          </a:p>
        </p:txBody>
      </p:sp>
    </p:spTree>
    <p:extLst>
      <p:ext uri="{BB962C8B-B14F-4D97-AF65-F5344CB8AC3E}">
        <p14:creationId xmlns:p14="http://schemas.microsoft.com/office/powerpoint/2010/main" val="2073773953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676400"/>
            <a:ext cx="3682752" cy="43307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lIns="92075" tIns="46038" rIns="92075" bIns="46038">
            <a:normAutofit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Trefnwch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rhestr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yma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yn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y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drefn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b="1" dirty="0" err="1">
                <a:latin typeface="Arial" panose="020B0604020202020204" pitchFamily="34" charset="0"/>
                <a:cs typeface="Arial" panose="020B0604020202020204" pitchFamily="34" charset="0"/>
              </a:rPr>
              <a:t>fwyaf</a:t>
            </a: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altLang="en-US" sz="2400" b="1" u="sng" dirty="0" err="1">
                <a:latin typeface="Arial" panose="020B0604020202020204" pitchFamily="34" charset="0"/>
                <a:cs typeface="Arial" panose="020B0604020202020204" pitchFamily="34" charset="0"/>
              </a:rPr>
              <a:t>tebygol</a:t>
            </a:r>
            <a:r>
              <a:rPr lang="en-GB" altLang="en-US" sz="2400" b="1" u="sng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400" b="1" u="sng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Diweddglo</a:t>
            </a:r>
            <a:endParaRPr lang="en-GB" altLang="en-US" sz="2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Mynegiad</a:t>
            </a:r>
            <a:endParaRPr lang="en-GB" altLang="en-US" sz="2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Tabl</a:t>
            </a:r>
            <a:r>
              <a:rPr lang="en-GB" alt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cynnwys</a:t>
            </a:r>
            <a:endParaRPr lang="en-GB" altLang="en-US" sz="2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Abstract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Llyfryddiaeth</a:t>
            </a:r>
            <a:endParaRPr lang="en-GB" altLang="en-US" sz="2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Cyflwyniad</a:t>
            </a:r>
            <a:endParaRPr lang="en-GB" altLang="en-US" sz="2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400" dirty="0" err="1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Atodiad</a:t>
            </a:r>
            <a:endParaRPr lang="en-GB" altLang="en-US" sz="2400" dirty="0">
              <a:solidFill>
                <a:schemeClr val="tx2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555" name="Rectangle 8"/>
          <p:cNvSpPr>
            <a:spLocks noGrp="1" noChangeArrowheads="1"/>
          </p:cNvSpPr>
          <p:nvPr>
            <p:ph sz="half" idx="2"/>
          </p:nvPr>
        </p:nvSpPr>
        <p:spPr>
          <a:xfrm>
            <a:off x="4648200" y="1700808"/>
            <a:ext cx="3452192" cy="4306292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buFontTx/>
              <a:buNone/>
            </a:pPr>
            <a:r>
              <a:rPr lang="en-GB" alt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	Arrange the following list in the most </a:t>
            </a:r>
            <a:r>
              <a:rPr lang="en-GB" altLang="en-US" sz="2400" b="1" i="1" u="sng" dirty="0">
                <a:latin typeface="Arial" panose="020B0604020202020204" pitchFamily="34" charset="0"/>
                <a:cs typeface="Arial" panose="020B0604020202020204" pitchFamily="34" charset="0"/>
              </a:rPr>
              <a:t>likely</a:t>
            </a:r>
            <a:r>
              <a:rPr lang="en-GB" altLang="en-US" sz="2400" b="1" i="1" dirty="0">
                <a:latin typeface="Arial" panose="020B0604020202020204" pitchFamily="34" charset="0"/>
                <a:cs typeface="Arial" panose="020B0604020202020204" pitchFamily="34" charset="0"/>
              </a:rPr>
              <a:t> order.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GB" altLang="en-US" sz="24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Index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Table of contents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Abstract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Bibliography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400" i="1" dirty="0">
                <a:solidFill>
                  <a:schemeClr val="tx2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Appendix</a:t>
            </a:r>
          </a:p>
          <a:p>
            <a:pPr eaLnBrk="1" hangingPunct="1">
              <a:lnSpc>
                <a:spcPct val="80000"/>
              </a:lnSpc>
            </a:pPr>
            <a:endParaRPr lang="en-GB" altLang="en-US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481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60648"/>
            <a:ext cx="8229600" cy="1187152"/>
          </a:xfrm>
        </p:spPr>
        <p:txBody>
          <a:bodyPr lIns="92075" tIns="46038" rIns="92075" bIns="46038"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GB" sz="4000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Trefn</a:t>
            </a:r>
            <a:r>
              <a:rPr lang="en-GB" sz="4000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b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4000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4000" i="1" dirty="0">
                <a:latin typeface="Arial" panose="020B0604020202020204" pitchFamily="34" charset="0"/>
                <a:cs typeface="Arial" panose="020B0604020202020204" pitchFamily="34" charset="0"/>
              </a:rPr>
              <a:t>Organisation </a:t>
            </a:r>
          </a:p>
        </p:txBody>
      </p:sp>
      <p:pic>
        <p:nvPicPr>
          <p:cNvPr id="5" name="Picture 4" descr="C:\Users\TERRY\AppData\Local\Microsoft\Windows\INetCache\IE\RCMPPI9Y\14223-illustration-of-a-pencil-pv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" y="188640"/>
            <a:ext cx="1161276" cy="1161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934088598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en-GB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Gwybodaeth</a:t>
            </a: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berthnasol</a:t>
            </a: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– </a:t>
            </a:r>
            <a:r>
              <a:rPr lang="en-GB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sut</a:t>
            </a:r>
            <a: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?</a:t>
            </a:r>
            <a:br>
              <a:rPr lang="en-GB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Relevant information- how?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348498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Darllen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Deall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Trawsieithu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Crynhoi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Defnyddio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dirty="0" err="1">
                <a:latin typeface="Arial" panose="020B0604020202020204" pitchFamily="34" charset="0"/>
                <a:cs typeface="Arial" panose="020B0604020202020204" pitchFamily="34" charset="0"/>
              </a:rPr>
              <a:t>Cyflwyno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355976" y="3356992"/>
            <a:ext cx="3657600" cy="290892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Read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Understand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Summarise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Use</a:t>
            </a:r>
          </a:p>
          <a:p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Present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194" name="Picture 2" descr="C:\Users\TERRY\AppData\Local\Microsoft\Windows\INetCache\IE\IQSXOLVE\reading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508445"/>
            <a:ext cx="1489360" cy="15872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5" name="Picture 3" descr="C:\Users\TERRY\AppData\Local\Microsoft\Windows\INetCache\IE\C75X736V\reading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5301208"/>
            <a:ext cx="1584176" cy="12875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12349111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Content Placeholder 1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3538736" cy="4025900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Darllenwch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yr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erthygl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‘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Tlodi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Plant’ (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Achub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y Plant)</a:t>
            </a:r>
          </a:p>
          <a:p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Gwnewch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grynodeb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ohono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mewn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100 </a:t>
            </a:r>
            <a:r>
              <a:rPr lang="en-GB" altLang="en-US" dirty="0" err="1">
                <a:latin typeface="Arial" panose="020B0604020202020204" pitchFamily="34" charset="0"/>
                <a:cs typeface="Arial" panose="020B0604020202020204" pitchFamily="34" charset="0"/>
              </a:rPr>
              <a:t>gair</a:t>
            </a:r>
            <a:r>
              <a:rPr lang="en-GB" altLang="en-US" dirty="0">
                <a:latin typeface="Arial" panose="020B0604020202020204" pitchFamily="34" charset="0"/>
                <a:cs typeface="Arial" panose="020B0604020202020204" pitchFamily="34" charset="0"/>
              </a:rPr>
              <a:t> YN UNION</a:t>
            </a:r>
          </a:p>
          <a:p>
            <a:pPr>
              <a:buFont typeface="Courier New" pitchFamily="49" charset="0"/>
              <a:buChar char="o"/>
            </a:pPr>
            <a:r>
              <a:rPr lang="en-GB" alt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Dim </a:t>
            </a:r>
            <a:r>
              <a:rPr lang="en-GB" altLang="en-US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mwy</a:t>
            </a:r>
            <a:r>
              <a:rPr lang="en-GB" alt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buFont typeface="Courier New" pitchFamily="49" charset="0"/>
              <a:buChar char="o"/>
            </a:pPr>
            <a:r>
              <a:rPr lang="en-GB" alt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Dim </a:t>
            </a:r>
            <a:r>
              <a:rPr lang="en-GB" altLang="en-US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llai</a:t>
            </a:r>
            <a:r>
              <a:rPr lang="en-GB" alt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na</a:t>
            </a:r>
            <a:r>
              <a:rPr lang="en-GB" alt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 100 </a:t>
            </a:r>
            <a:r>
              <a:rPr lang="en-GB" altLang="en-US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gair</a:t>
            </a:r>
            <a:r>
              <a:rPr lang="en-GB" alt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!</a:t>
            </a:r>
          </a:p>
          <a:p>
            <a:pPr>
              <a:buFont typeface="Courier New" pitchFamily="49" charset="0"/>
              <a:buChar char="o"/>
            </a:pPr>
            <a:r>
              <a:rPr lang="en-GB" altLang="en-US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Cwblhau</a:t>
            </a:r>
            <a:r>
              <a:rPr lang="en-GB" alt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altLang="en-US" sz="2400" i="1" dirty="0" err="1">
                <a:latin typeface="Arial" panose="020B0604020202020204" pitchFamily="34" charset="0"/>
                <a:cs typeface="Arial" panose="020B0604020202020204" pitchFamily="34" charset="0"/>
              </a:rPr>
              <a:t>erbyn</a:t>
            </a:r>
            <a:r>
              <a:rPr lang="en-GB" altLang="en-US" sz="2400" i="1" dirty="0">
                <a:latin typeface="Arial" panose="020B0604020202020204" pitchFamily="34" charset="0"/>
                <a:cs typeface="Arial" panose="020B0604020202020204" pitchFamily="34" charset="0"/>
              </a:rPr>
              <a:t> 08/10/18</a:t>
            </a:r>
          </a:p>
          <a:p>
            <a:pPr>
              <a:buFont typeface="Courier New" pitchFamily="49" charset="0"/>
              <a:buChar char="o"/>
            </a:pPr>
            <a:endParaRPr lang="en-GB" altLang="en-US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Courier New" pitchFamily="49" charset="0"/>
              <a:buChar char="o"/>
            </a:pPr>
            <a:endParaRPr lang="en-GB" altLang="en-US" sz="2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771" name="Content Placeholder 2"/>
          <p:cNvSpPr>
            <a:spLocks noGrp="1"/>
          </p:cNvSpPr>
          <p:nvPr>
            <p:ph sz="half" idx="2"/>
          </p:nvPr>
        </p:nvSpPr>
        <p:spPr>
          <a:xfrm>
            <a:off x="4499992" y="1981200"/>
            <a:ext cx="3528392" cy="4025900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Read the ‘Child Poverty’ (Save the Children) article</a:t>
            </a:r>
          </a:p>
          <a:p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Summarise article into EXACTLY 100 words </a:t>
            </a:r>
          </a:p>
          <a:p>
            <a:pPr lvl="1"/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no more </a:t>
            </a:r>
          </a:p>
          <a:p>
            <a:pPr lvl="1"/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no less than 100 words!</a:t>
            </a:r>
          </a:p>
          <a:p>
            <a:pPr lvl="1"/>
            <a:r>
              <a:rPr lang="en-GB" altLang="en-US" i="1" dirty="0">
                <a:latin typeface="Arial" panose="020B0604020202020204" pitchFamily="34" charset="0"/>
                <a:cs typeface="Arial" panose="020B0604020202020204" pitchFamily="34" charset="0"/>
              </a:rPr>
              <a:t>Complete by 08/10/18</a:t>
            </a:r>
          </a:p>
          <a:p>
            <a:pPr lvl="1"/>
            <a:endParaRPr lang="en-GB" altLang="en-US" i="1" dirty="0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>
              <a:defRPr/>
            </a:pPr>
            <a:r>
              <a:rPr lang="en-GB" dirty="0" err="1">
                <a:solidFill>
                  <a:schemeClr val="accent1"/>
                </a:solidFill>
              </a:rPr>
              <a:t>Tasg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Ddarllen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i="1" dirty="0"/>
              <a:t>Reading Task</a:t>
            </a:r>
          </a:p>
        </p:txBody>
      </p:sp>
      <p:pic>
        <p:nvPicPr>
          <p:cNvPr id="5" name="Picture 4" descr="C:\Users\TERRY\AppData\Local\Microsoft\Windows\INetCache\IE\RCMPPI9Y\14223-illustration-of-a-pencil-pv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349077"/>
            <a:ext cx="994122" cy="994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2570008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 err="1">
                <a:solidFill>
                  <a:schemeClr val="accent1"/>
                </a:solidFill>
              </a:rPr>
              <a:t>Darlith</a:t>
            </a:r>
            <a:r>
              <a:rPr lang="en-GB" dirty="0">
                <a:solidFill>
                  <a:schemeClr val="accent1"/>
                </a:solidFill>
              </a:rPr>
              <a:t> </a:t>
            </a:r>
            <a:r>
              <a:rPr lang="en-GB" dirty="0" err="1">
                <a:solidFill>
                  <a:schemeClr val="accent1"/>
                </a:solidFill>
              </a:rPr>
              <a:t>nesaf</a:t>
            </a:r>
            <a:br>
              <a:rPr lang="en-GB" dirty="0">
                <a:solidFill>
                  <a:schemeClr val="accent1"/>
                </a:solidFill>
              </a:rPr>
            </a:br>
            <a:r>
              <a:rPr lang="en-GB" dirty="0"/>
              <a:t>Next lecture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70248" y="1600200"/>
            <a:ext cx="3657600" cy="1684784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/>
          <a:lstStyle/>
          <a:p>
            <a:endParaRPr lang="en-GB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Writing </a:t>
            </a:r>
          </a:p>
          <a:p>
            <a:r>
              <a:rPr lang="en-GB" i="1" dirty="0">
                <a:latin typeface="Arial" panose="020B0604020202020204" pitchFamily="34" charset="0"/>
                <a:cs typeface="Arial" panose="020B0604020202020204" pitchFamily="34" charset="0"/>
              </a:rPr>
              <a:t>Style and accuracy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1684784"/>
          </a:xfr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Ysgrifennu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Cywair</a:t>
            </a: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 a </a:t>
            </a:r>
            <a:r>
              <a:rPr lang="en-GB" dirty="0" err="1">
                <a:latin typeface="Arial" panose="020B0604020202020204" pitchFamily="34" charset="0"/>
                <a:cs typeface="Arial" panose="020B0604020202020204" pitchFamily="34" charset="0"/>
              </a:rPr>
              <a:t>chywirdeb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7" name="Picture 3" descr="C:\Users\l.roberts\AppData\Local\Microsoft\Windows\Temporary Internet Files\Content.IE5\FX8L93BW\MP900341542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09800" y="3581400"/>
            <a:ext cx="44958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72316065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704365729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8.1|1.8|4.5|3.3|5.2"/>
</p:tagLst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Concourse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0</TotalTime>
  <Words>1372</Words>
  <Application>Microsoft Office PowerPoint</Application>
  <PresentationFormat>On-screen Show (4:3)</PresentationFormat>
  <Paragraphs>327</Paragraphs>
  <Slides>38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9" baseType="lpstr">
      <vt:lpstr>Arial</vt:lpstr>
      <vt:lpstr>Book Antiqua</vt:lpstr>
      <vt:lpstr>Bradley Hand ITC</vt:lpstr>
      <vt:lpstr>Calibri</vt:lpstr>
      <vt:lpstr>Century Gothic</vt:lpstr>
      <vt:lpstr>Courier New</vt:lpstr>
      <vt:lpstr>Symbol</vt:lpstr>
      <vt:lpstr>Times New Roman</vt:lpstr>
      <vt:lpstr>Wingdings</vt:lpstr>
      <vt:lpstr>Wingdings 2</vt:lpstr>
      <vt:lpstr>Oriel</vt:lpstr>
      <vt:lpstr>ECGE4001/C </vt:lpstr>
      <vt:lpstr>Gorolwg Sesiwn   Session Overview</vt:lpstr>
      <vt:lpstr>Materion pwysig  Important issues</vt:lpstr>
      <vt:lpstr>Gorolwg Modiwl   Module Overview</vt:lpstr>
      <vt:lpstr>Amserlen  Timetable</vt:lpstr>
      <vt:lpstr>Beth yw pwrpas deillianau dysgu? What is the purpose of learning outcomes?</vt:lpstr>
      <vt:lpstr>Deilliannau Dysgu  Learning Outcomes </vt:lpstr>
      <vt:lpstr>Deilliannau Dysgu  Learning Outcomes </vt:lpstr>
      <vt:lpstr>Deilliannau Dysgu  Learning Outcomes </vt:lpstr>
      <vt:lpstr>Deilliannau Dysgu  Learning Outcomes </vt:lpstr>
      <vt:lpstr>Disgwyliadau ychwanegol  Other expectations</vt:lpstr>
      <vt:lpstr>Asesu ar gyfer dysgu Assessment for learning </vt:lpstr>
      <vt:lpstr>Hunan asesiad sgiliau astudio self-assessment of study skills</vt:lpstr>
      <vt:lpstr>Asesiad 1 (50%) assessment 1 (50%)</vt:lpstr>
      <vt:lpstr>Asesiad 2 (50%) Assessment 2 (50%) </vt:lpstr>
      <vt:lpstr>PowerPoint Presentation</vt:lpstr>
      <vt:lpstr>PowerPoint Presentation</vt:lpstr>
      <vt:lpstr>PowerPoint Presentation</vt:lpstr>
      <vt:lpstr>Astudiaethau Addysg  Education Studies </vt:lpstr>
      <vt:lpstr>Ysgrifennu Nodiadau Darlithoedd  Note Taking in Lectures</vt:lpstr>
      <vt:lpstr>Ideoleg ac Addysg Ideology and Education </vt:lpstr>
      <vt:lpstr>PowerPoint Presentation</vt:lpstr>
      <vt:lpstr>Darllen  Reading </vt:lpstr>
      <vt:lpstr>Byddwch yn ddarllenwr trefnus… Be an organised reader…</vt:lpstr>
      <vt:lpstr>PowerPoint Presentation</vt:lpstr>
      <vt:lpstr>PowerPoint Presentation</vt:lpstr>
      <vt:lpstr> Sganio a sgimio Scanning and skimming</vt:lpstr>
      <vt:lpstr>Darllen ar gyfer Ystyr  Reading for Meaning</vt:lpstr>
      <vt:lpstr>Dehongli graffiau, tablau a diagramau Making sense of graphs, tables and diagrams</vt:lpstr>
      <vt:lpstr>PowerPoint Presentation</vt:lpstr>
      <vt:lpstr>PowerPoint Presentation</vt:lpstr>
      <vt:lpstr>Ble mae dod o hyd i wybodaeth? Where can I find information?</vt:lpstr>
      <vt:lpstr>Sut i Gael Gafael Mewn Gwybodaeth  How to Find Information</vt:lpstr>
      <vt:lpstr>Trefn     Organisation </vt:lpstr>
      <vt:lpstr>Gwybodaeth berthnasol – sut? Relevant information- how?</vt:lpstr>
      <vt:lpstr>Tasg Ddarllen Reading Task</vt:lpstr>
      <vt:lpstr>Darlith nesaf Next lecture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SJEU4001/C  Skills for Studying Education  Sgiliau ar gyfer Astudio Addysg</dc:title>
  <dc:creator>Sarah Stewart</dc:creator>
  <cp:lastModifiedBy>Helen A Griffiths</cp:lastModifiedBy>
  <cp:revision>47</cp:revision>
  <dcterms:created xsi:type="dcterms:W3CDTF">2016-06-23T12:25:16Z</dcterms:created>
  <dcterms:modified xsi:type="dcterms:W3CDTF">2018-10-07T13:25:59Z</dcterms:modified>
</cp:coreProperties>
</file>