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9"/>
  </p:notesMasterIdLst>
  <p:sldIdLst>
    <p:sldId id="785" r:id="rId5"/>
    <p:sldId id="792" r:id="rId6"/>
    <p:sldId id="668" r:id="rId7"/>
    <p:sldId id="661" r:id="rId8"/>
    <p:sldId id="662" r:id="rId9"/>
    <p:sldId id="663" r:id="rId10"/>
    <p:sldId id="664" r:id="rId11"/>
    <p:sldId id="652" r:id="rId12"/>
    <p:sldId id="653" r:id="rId13"/>
    <p:sldId id="654" r:id="rId14"/>
    <p:sldId id="655" r:id="rId15"/>
    <p:sldId id="656" r:id="rId16"/>
    <p:sldId id="657" r:id="rId17"/>
    <p:sldId id="659" r:id="rId18"/>
    <p:sldId id="786" r:id="rId19"/>
    <p:sldId id="787" r:id="rId20"/>
    <p:sldId id="788" r:id="rId21"/>
    <p:sldId id="789" r:id="rId22"/>
    <p:sldId id="790" r:id="rId23"/>
    <p:sldId id="791" r:id="rId24"/>
    <p:sldId id="419" r:id="rId25"/>
    <p:sldId id="280" r:id="rId26"/>
    <p:sldId id="418" r:id="rId27"/>
    <p:sldId id="7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D30994-27A6-4FD7-89DD-B5B0089CAF83}" v="8" dt="2020-10-20T11:14:46.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61"/>
    <p:restoredTop sz="95238"/>
  </p:normalViewPr>
  <p:slideViewPr>
    <p:cSldViewPr snapToGrid="0" snapToObjects="1">
      <p:cViewPr varScale="1">
        <p:scale>
          <a:sx n="122" d="100"/>
          <a:sy n="122" d="100"/>
        </p:scale>
        <p:origin x="992"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Schriek" userId="S::m.schriek@uwtsd.ac.uk::8566d291-0b64-4992-ae76-86453673c738" providerId="AD" clId="Web-{32D30994-27A6-4FD7-89DD-B5B0089CAF83}"/>
    <pc:docChg chg="modSld">
      <pc:chgData name="Michaela Schriek" userId="S::m.schriek@uwtsd.ac.uk::8566d291-0b64-4992-ae76-86453673c738" providerId="AD" clId="Web-{32D30994-27A6-4FD7-89DD-B5B0089CAF83}" dt="2020-10-20T11:14:46.056" v="6" actId="20577"/>
      <pc:docMkLst>
        <pc:docMk/>
      </pc:docMkLst>
      <pc:sldChg chg="modSp">
        <pc:chgData name="Michaela Schriek" userId="S::m.schriek@uwtsd.ac.uk::8566d291-0b64-4992-ae76-86453673c738" providerId="AD" clId="Web-{32D30994-27A6-4FD7-89DD-B5B0089CAF83}" dt="2020-10-20T11:14:46.056" v="6" actId="20577"/>
        <pc:sldMkLst>
          <pc:docMk/>
          <pc:sldMk cId="3040554720" sldId="280"/>
        </pc:sldMkLst>
        <pc:spChg chg="mod">
          <ac:chgData name="Michaela Schriek" userId="S::m.schriek@uwtsd.ac.uk::8566d291-0b64-4992-ae76-86453673c738" providerId="AD" clId="Web-{32D30994-27A6-4FD7-89DD-B5B0089CAF83}" dt="2020-10-20T11:14:46.056" v="6" actId="20577"/>
          <ac:spMkLst>
            <pc:docMk/>
            <pc:sldMk cId="3040554720" sldId="280"/>
            <ac:spMk id="66562" creationId="{FADE4EB4-4E4A-374B-9615-7C530FBAFF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3530847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15</a:t>
            </a:fld>
            <a:endParaRPr lang="en-GB" altLang="en-US"/>
          </a:p>
        </p:txBody>
      </p:sp>
    </p:spTree>
    <p:extLst>
      <p:ext uri="{BB962C8B-B14F-4D97-AF65-F5344CB8AC3E}">
        <p14:creationId xmlns:p14="http://schemas.microsoft.com/office/powerpoint/2010/main" val="3890977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16</a:t>
            </a:fld>
            <a:endParaRPr lang="en-GB" altLang="en-US"/>
          </a:p>
        </p:txBody>
      </p:sp>
    </p:spTree>
    <p:extLst>
      <p:ext uri="{BB962C8B-B14F-4D97-AF65-F5344CB8AC3E}">
        <p14:creationId xmlns:p14="http://schemas.microsoft.com/office/powerpoint/2010/main" val="1962190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17</a:t>
            </a:fld>
            <a:endParaRPr lang="en-GB" altLang="en-US"/>
          </a:p>
        </p:txBody>
      </p:sp>
    </p:spTree>
    <p:extLst>
      <p:ext uri="{BB962C8B-B14F-4D97-AF65-F5344CB8AC3E}">
        <p14:creationId xmlns:p14="http://schemas.microsoft.com/office/powerpoint/2010/main" val="2213367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18</a:t>
            </a:fld>
            <a:endParaRPr lang="en-GB" altLang="en-US"/>
          </a:p>
        </p:txBody>
      </p:sp>
    </p:spTree>
    <p:extLst>
      <p:ext uri="{BB962C8B-B14F-4D97-AF65-F5344CB8AC3E}">
        <p14:creationId xmlns:p14="http://schemas.microsoft.com/office/powerpoint/2010/main" val="3666917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19</a:t>
            </a:fld>
            <a:endParaRPr lang="en-GB" altLang="en-US"/>
          </a:p>
        </p:txBody>
      </p:sp>
    </p:spTree>
    <p:extLst>
      <p:ext uri="{BB962C8B-B14F-4D97-AF65-F5344CB8AC3E}">
        <p14:creationId xmlns:p14="http://schemas.microsoft.com/office/powerpoint/2010/main" val="3334049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20</a:t>
            </a:fld>
            <a:endParaRPr lang="en-GB" altLang="en-US"/>
          </a:p>
        </p:txBody>
      </p:sp>
    </p:spTree>
    <p:extLst>
      <p:ext uri="{BB962C8B-B14F-4D97-AF65-F5344CB8AC3E}">
        <p14:creationId xmlns:p14="http://schemas.microsoft.com/office/powerpoint/2010/main" val="3138781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4478"/>
            <a:fld id="{D2284729-FB86-476B-8245-F0774E3D5E7B}" type="slidenum">
              <a:rPr lang="en-US" smtClean="0"/>
              <a:pPr defTabSz="964478"/>
              <a:t>24</a:t>
            </a:fld>
            <a:endParaRPr lang="en-US" dirty="0"/>
          </a:p>
        </p:txBody>
      </p:sp>
      <p:sp>
        <p:nvSpPr>
          <p:cNvPr id="256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GB" dirty="0"/>
              <a:t>	Once discussed the first part of other considerations</a:t>
            </a:r>
          </a:p>
          <a:p>
            <a:pPr eaLnBrk="1" hangingPunct="1"/>
            <a:r>
              <a:rPr lang="en-GB" dirty="0"/>
              <a:t>	We may have numerous individual learning needs combined within a single group of learners. As a teacher this can 	be hard to cater for. We need to see what are the learners experiences (knowledge, skills and competences), carry out 	a comparison, form a plan and plan a programme of tuition.</a:t>
            </a:r>
          </a:p>
          <a:p>
            <a:pPr eaLnBrk="1" hangingPunct="1"/>
            <a:endParaRPr lang="en-GB" dirty="0"/>
          </a:p>
          <a:p>
            <a:pPr eaLnBrk="1" hangingPunct="1"/>
            <a:r>
              <a:rPr lang="en-GB" dirty="0"/>
              <a:t>	During tuition:</a:t>
            </a:r>
          </a:p>
          <a:p>
            <a:pPr eaLnBrk="1" hangingPunct="1"/>
            <a:r>
              <a:rPr lang="en-GB" dirty="0"/>
              <a:t>	Have a back up management strategy plan.</a:t>
            </a:r>
          </a:p>
          <a:p>
            <a:pPr eaLnBrk="1" hangingPunct="1"/>
            <a:r>
              <a:rPr lang="en-GB" dirty="0"/>
              <a:t>	Leader could work in your favour or disrupt and divert teaching. </a:t>
            </a:r>
          </a:p>
        </p:txBody>
      </p:sp>
    </p:spTree>
    <p:extLst>
      <p:ext uri="{BB962C8B-B14F-4D97-AF65-F5344CB8AC3E}">
        <p14:creationId xmlns:p14="http://schemas.microsoft.com/office/powerpoint/2010/main" val="18077520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20/10/2020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20/10/2020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20/10/2020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20/10/2020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20/10/2020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20/10/2020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20/10/2020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20/10/2020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20/10/2020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20/10/2020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opyrightservice.co.uk/copyright/p01_uk_copyright_law" TargetMode="External"/><Relationship Id="rId7" Type="http://schemas.openxmlformats.org/officeDocument/2006/relationships/hyperlink" Target="https://www.business.qld.gov.au/running-business/marketing-sales/marketing-promotion/online-marketing/social-medi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ico.org.uk/media/for-organisations/documents/1591/personal_information_online_cop.pdf" TargetMode="External"/><Relationship Id="rId5" Type="http://schemas.openxmlformats.org/officeDocument/2006/relationships/hyperlink" Target="https://ico.org.uk/for-organisations/guide-to-data-protection/online-and-apps/" TargetMode="External"/><Relationship Id="rId4" Type="http://schemas.openxmlformats.org/officeDocument/2006/relationships/hyperlink" Target="https://www.oaic.gov.au/privacy-law/privacy-ac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hbr.org/2010/02/data-is-to-info-as-info-is-not" TargetMode="External"/><Relationship Id="rId2" Type="http://schemas.openxmlformats.org/officeDocument/2006/relationships/hyperlink" Target="http://www.systems-thinking.org/dikw/dikw.ht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914400" y="1643360"/>
            <a:ext cx="10363200" cy="1470025"/>
          </a:xfrm>
        </p:spPr>
        <p:txBody>
          <a:bodyPr/>
          <a:lstStyle/>
          <a:p>
            <a:r>
              <a:rPr lang="en-US" b="1">
                <a:latin typeface="Arial" panose="020B0604020202020204" pitchFamily="34" charset="0"/>
                <a:cs typeface="Arial" panose="020B0604020202020204" pitchFamily="34" charset="0"/>
              </a:rPr>
              <a:t>BA Management Skills for the Workplace</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BMSK4007</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fontScale="85000" lnSpcReduction="20000"/>
          </a:bodyPr>
          <a:lstStyle/>
          <a:p>
            <a:r>
              <a:rPr lang="en-GB" sz="4000">
                <a:latin typeface="Arial" panose="020B0604020202020204" pitchFamily="34" charset="0"/>
                <a:cs typeface="Arial" panose="020B0604020202020204" pitchFamily="34" charset="0"/>
              </a:rPr>
              <a:t>Digital Skills and Personal Branding </a:t>
            </a:r>
          </a:p>
          <a:p>
            <a:r>
              <a:rPr lang="en-GB" b="1"/>
              <a:t>Online Session 3</a:t>
            </a:r>
          </a:p>
          <a:p>
            <a:r>
              <a:rPr lang="en-GB" sz="3200" b="1">
                <a:latin typeface="Arial" panose="020B0604020202020204" pitchFamily="34" charset="0"/>
                <a:cs typeface="Arial" panose="020B0604020202020204" pitchFamily="34" charset="0"/>
              </a:rPr>
              <a:t>Evaluate the appropriate use of modern technology 3</a:t>
            </a:r>
          </a:p>
          <a:p>
            <a:r>
              <a:rPr lang="en-GB" sz="3200" b="1">
                <a:latin typeface="Arial" panose="020B0604020202020204" pitchFamily="34" charset="0"/>
                <a:cs typeface="Arial" panose="020B0604020202020204" pitchFamily="34" charset="0"/>
              </a:rPr>
              <a:t>Appropriate use of social media</a:t>
            </a:r>
          </a:p>
          <a:p>
            <a:endParaRPr lang="en-US"/>
          </a:p>
        </p:txBody>
      </p:sp>
    </p:spTree>
    <p:extLst>
      <p:ext uri="{BB962C8B-B14F-4D97-AF65-F5344CB8AC3E}">
        <p14:creationId xmlns:p14="http://schemas.microsoft.com/office/powerpoint/2010/main" val="1172667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696699" cy="757688"/>
          </a:xfrm>
        </p:spPr>
        <p:txBody>
          <a:bodyPr>
            <a:normAutofit fontScale="90000"/>
          </a:bodyPr>
          <a:lstStyle/>
          <a:p>
            <a:r>
              <a:rPr lang="en-GB" sz="3200" b="1">
                <a:latin typeface="Arial" panose="020B0604020202020204" pitchFamily="34" charset="0"/>
                <a:cs typeface="Arial" panose="020B0604020202020204" pitchFamily="34" charset="0"/>
              </a:rPr>
              <a:t>Developing Relationships and Workplace Achievement </a:t>
            </a:r>
            <a:br>
              <a:rPr lang="en-GB" sz="3200" b="1">
                <a:latin typeface="Arial" panose="020B0604020202020204" pitchFamily="34" charset="0"/>
                <a:cs typeface="Arial" panose="020B0604020202020204" pitchFamily="34" charset="0"/>
              </a:rPr>
            </a:br>
            <a:endParaRPr 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9" y="774716"/>
            <a:ext cx="5473691" cy="5131370"/>
          </a:xfrm>
        </p:spPr>
        <p:txBody>
          <a:bodyPr>
            <a:normAutofit fontScale="85000" lnSpcReduction="20000"/>
          </a:bodyPr>
          <a:lstStyle/>
          <a:p>
            <a:pPr marL="0" indent="0">
              <a:buNone/>
            </a:pPr>
            <a:r>
              <a:rPr lang="en-GB" b="1">
                <a:latin typeface="Arial" panose="020B0604020202020204" pitchFamily="34" charset="0"/>
                <a:cs typeface="Arial" panose="020B0604020202020204" pitchFamily="34" charset="0"/>
              </a:rPr>
              <a:t>1</a:t>
            </a:r>
            <a:r>
              <a:rPr lang="en-GB">
                <a:latin typeface="Arial" panose="020B0604020202020204" pitchFamily="34" charset="0"/>
                <a:cs typeface="Arial" panose="020B0604020202020204" pitchFamily="34" charset="0"/>
              </a:rPr>
              <a:t>. Demonstrate the ability to evaluate the appropriate use of modern technology to improve workplace efficiency and employability, supported by criteria leading to an evaluation</a:t>
            </a:r>
            <a:r>
              <a:rPr lang="en-US" sz="2400">
                <a:latin typeface="Arial" panose="020B0604020202020204" pitchFamily="34" charset="0"/>
                <a:cs typeface="Arial" panose="020B0604020202020204" pitchFamily="34" charset="0"/>
              </a:rPr>
              <a:t>                                                 </a:t>
            </a:r>
            <a:endParaRPr lang="en-GB" altLang="en-US" sz="2400" b="1">
              <a:latin typeface="Arial" panose="020B0604020202020204" pitchFamily="34" charset="0"/>
              <a:cs typeface="Arial" panose="020B0604020202020204" pitchFamily="34" charset="0"/>
            </a:endParaRP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lvl="0" indent="0">
              <a:buNone/>
            </a:pPr>
            <a:r>
              <a:rPr lang="en-GB" b="1">
                <a:latin typeface="Arial" panose="020B0604020202020204" pitchFamily="34" charset="0"/>
                <a:cs typeface="Arial" panose="020B0604020202020204" pitchFamily="34" charset="0"/>
              </a:rPr>
              <a:t>2</a:t>
            </a:r>
            <a:r>
              <a:rPr lang="en-GB">
                <a:latin typeface="Arial" panose="020B0604020202020204" pitchFamily="34" charset="0"/>
                <a:cs typeface="Arial" panose="020B0604020202020204" pitchFamily="34" charset="0"/>
              </a:rPr>
              <a:t>. Demonstrate appropriate use of social media for creation of own personal brand (and its applications in the workplace), through the creation of own professional online presence on LinkedIn, supported by evidence</a:t>
            </a:r>
          </a:p>
          <a:p>
            <a:pPr marL="457200" indent="-457200">
              <a:buFont typeface="+mj-lt"/>
              <a:buAutoNum type="arabicPeriod"/>
            </a:pP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3</a:t>
            </a:r>
            <a:r>
              <a:rPr lang="en-GB">
                <a:latin typeface="Arial" panose="020B0604020202020204" pitchFamily="34" charset="0"/>
                <a:cs typeface="Arial" panose="020B0604020202020204" pitchFamily="34" charset="0"/>
              </a:rPr>
              <a:t>. Explore the impact of personal branding on own employability</a:t>
            </a:r>
            <a:endParaRPr lang="en-GB" sz="900">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4</a:t>
            </a:r>
            <a:r>
              <a:rPr lang="en-GB">
                <a:latin typeface="Arial" panose="020B0604020202020204" pitchFamily="34" charset="0"/>
                <a:cs typeface="Arial" panose="020B0604020202020204" pitchFamily="34" charset="0"/>
              </a:rPr>
              <a:t>. Discuss personal and professional security and safety online</a:t>
            </a:r>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74080" y="997266"/>
            <a:ext cx="6766549" cy="4302716"/>
          </a:xfrm>
          <a:prstGeom prst="rect">
            <a:avLst/>
          </a:prstGeom>
          <a:noFill/>
        </p:spPr>
        <p:txBody>
          <a:bodyPr wrap="square" rtlCol="0">
            <a:spAutoFit/>
          </a:bodyPr>
          <a:lstStyle/>
          <a:p>
            <a:pPr>
              <a:lnSpc>
                <a:spcPct val="170000"/>
              </a:lnSpc>
            </a:pPr>
            <a:r>
              <a:rPr lang="en-GB" sz="2400" b="1">
                <a:latin typeface="Arial" panose="020B0604020202020204" pitchFamily="34" charset="0"/>
                <a:cs typeface="Arial" panose="020B0604020202020204" pitchFamily="34" charset="0"/>
              </a:rPr>
              <a:t>Common Assessment Criteria</a:t>
            </a:r>
          </a:p>
          <a:p>
            <a:pPr>
              <a:lnSpc>
                <a:spcPct val="170000"/>
              </a:lnSpc>
            </a:pPr>
            <a:r>
              <a:rPr lang="en-GB" sz="2400">
                <a:latin typeface="Arial" panose="020B0604020202020204" pitchFamily="34" charset="0"/>
                <a:cs typeface="Arial" panose="020B0604020202020204" pitchFamily="34" charset="0"/>
              </a:rPr>
              <a:t>Engagement with Literature Skills   </a:t>
            </a:r>
            <a:r>
              <a:rPr lang="en-GB" sz="2400" b="1">
                <a:latin typeface="Arial" panose="020B0604020202020204" pitchFamily="34" charset="0"/>
                <a:cs typeface="Arial" panose="020B0604020202020204" pitchFamily="34" charset="0"/>
              </a:rPr>
              <a:t>10</a:t>
            </a:r>
          </a:p>
          <a:p>
            <a:pPr>
              <a:lnSpc>
                <a:spcPct val="170000"/>
              </a:lnSpc>
            </a:pPr>
            <a:r>
              <a:rPr lang="en-GB" sz="2400">
                <a:latin typeface="Arial" panose="020B0604020202020204" pitchFamily="34" charset="0"/>
                <a:cs typeface="Arial" panose="020B0604020202020204" pitchFamily="34" charset="0"/>
              </a:rPr>
              <a:t>Knowledge and Understanding Skills  </a:t>
            </a:r>
            <a:r>
              <a:rPr lang="en-GB" sz="2400" b="1">
                <a:latin typeface="Arial" panose="020B0604020202020204" pitchFamily="34" charset="0"/>
                <a:cs typeface="Arial" panose="020B0604020202020204" pitchFamily="34" charset="0"/>
              </a:rPr>
              <a:t>30</a:t>
            </a:r>
          </a:p>
          <a:p>
            <a:pPr>
              <a:lnSpc>
                <a:spcPct val="170000"/>
              </a:lnSpc>
            </a:pPr>
            <a:r>
              <a:rPr lang="en-GB" sz="2400">
                <a:latin typeface="Arial" panose="020B0604020202020204" pitchFamily="34" charset="0"/>
                <a:cs typeface="Arial" panose="020B0604020202020204" pitchFamily="34" charset="0"/>
              </a:rPr>
              <a:t>Cognitive and Intellectual Skills	 </a:t>
            </a:r>
            <a:r>
              <a:rPr lang="en-GB" sz="2400" b="1">
                <a:latin typeface="Arial" panose="020B0604020202020204" pitchFamily="34" charset="0"/>
                <a:cs typeface="Arial" panose="020B0604020202020204" pitchFamily="34" charset="0"/>
              </a:rPr>
              <a:t>20</a:t>
            </a:r>
          </a:p>
          <a:p>
            <a:pPr>
              <a:lnSpc>
                <a:spcPct val="170000"/>
              </a:lnSpc>
            </a:pPr>
            <a:r>
              <a:rPr lang="en-GB" sz="2400">
                <a:latin typeface="Arial" panose="020B0604020202020204" pitchFamily="34" charset="0"/>
                <a:cs typeface="Arial" panose="020B0604020202020204" pitchFamily="34" charset="0"/>
              </a:rPr>
              <a:t>Practical Application Skills   </a:t>
            </a:r>
            <a:r>
              <a:rPr lang="en-GB" sz="2400" b="1">
                <a:latin typeface="Arial" panose="020B0604020202020204" pitchFamily="34" charset="0"/>
                <a:cs typeface="Arial" panose="020B0604020202020204" pitchFamily="34" charset="0"/>
              </a:rPr>
              <a:t>30</a:t>
            </a:r>
          </a:p>
          <a:p>
            <a:pPr>
              <a:lnSpc>
                <a:spcPct val="170000"/>
              </a:lnSpc>
            </a:pPr>
            <a:endParaRPr lang="en-GB" sz="700" b="1">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Transferable Skills for Life and            Professional Practice  	</a:t>
            </a:r>
            <a:r>
              <a:rPr lang="en-GB" sz="2400" b="1">
                <a:latin typeface="Arial" panose="020B0604020202020204" pitchFamily="34" charset="0"/>
                <a:cs typeface="Arial" panose="020B0604020202020204" pitchFamily="34" charset="0"/>
              </a:rPr>
              <a:t>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31058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D4D52BF5-7EE7-2647-9357-CEB229E7DDBE}"/>
              </a:ext>
            </a:extLst>
          </p:cNvPr>
          <p:cNvSpPr>
            <a:spLocks noGrp="1"/>
          </p:cNvSpPr>
          <p:nvPr>
            <p:ph type="title"/>
          </p:nvPr>
        </p:nvSpPr>
        <p:spPr>
          <a:xfrm>
            <a:off x="1981200" y="295275"/>
            <a:ext cx="8229600" cy="1143000"/>
          </a:xfrm>
        </p:spPr>
        <p:txBody>
          <a:bodyPr/>
          <a:lstStyle/>
          <a:p>
            <a:r>
              <a:rPr lang="en-GB" altLang="en-US" sz="3600" b="1">
                <a:latin typeface="Arial" panose="020B0604020202020204" pitchFamily="34" charset="0"/>
                <a:cs typeface="Arial" panose="020B0604020202020204" pitchFamily="34" charset="0"/>
              </a:rPr>
              <a:t>History of the Computer!</a:t>
            </a:r>
            <a:br>
              <a:rPr lang="en-GB" altLang="en-US" sz="3600" b="1">
                <a:latin typeface="Arial" panose="020B0604020202020204" pitchFamily="34" charset="0"/>
                <a:cs typeface="Arial" panose="020B0604020202020204" pitchFamily="34" charset="0"/>
              </a:rPr>
            </a:br>
            <a:endParaRPr lang="en-GB" altLang="en-US" sz="3600" b="1">
              <a:latin typeface="Arial" panose="020B0604020202020204" pitchFamily="34" charset="0"/>
              <a:cs typeface="Arial" panose="020B0604020202020204" pitchFamily="34" charset="0"/>
            </a:endParaRPr>
          </a:p>
        </p:txBody>
      </p:sp>
      <p:pic>
        <p:nvPicPr>
          <p:cNvPr id="37890" name="Content Placeholder 1">
            <a:extLst>
              <a:ext uri="{FF2B5EF4-FFF2-40B4-BE49-F238E27FC236}">
                <a16:creationId xmlns:a16="http://schemas.microsoft.com/office/drawing/2014/main" id="{CA7E0BA8-8D8D-F048-A004-7A506F8345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65338" y="1166813"/>
            <a:ext cx="3683000" cy="2933700"/>
          </a:xfrm>
        </p:spPr>
      </p:pic>
      <p:pic>
        <p:nvPicPr>
          <p:cNvPr id="37892" name="Picture 3">
            <a:extLst>
              <a:ext uri="{FF2B5EF4-FFF2-40B4-BE49-F238E27FC236}">
                <a16:creationId xmlns:a16="http://schemas.microsoft.com/office/drawing/2014/main" id="{BE852883-62D1-C744-B764-1663E1BC6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6589" y="1166813"/>
            <a:ext cx="3419475"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4">
            <a:extLst>
              <a:ext uri="{FF2B5EF4-FFF2-40B4-BE49-F238E27FC236}">
                <a16:creationId xmlns:a16="http://schemas.microsoft.com/office/drawing/2014/main" id="{6D1ED8D8-0D1C-0D45-BB45-332ED41025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3701" y="4410076"/>
            <a:ext cx="3419475" cy="220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5">
            <a:extLst>
              <a:ext uri="{FF2B5EF4-FFF2-40B4-BE49-F238E27FC236}">
                <a16:creationId xmlns:a16="http://schemas.microsoft.com/office/drawing/2014/main" id="{6E52B737-A61E-E14E-B2EC-5B5BDBA565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41525" y="4627564"/>
            <a:ext cx="2901950" cy="198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5" name="TextBox 1">
            <a:extLst>
              <a:ext uri="{FF2B5EF4-FFF2-40B4-BE49-F238E27FC236}">
                <a16:creationId xmlns:a16="http://schemas.microsoft.com/office/drawing/2014/main" id="{9AE13847-64C9-A648-964B-CA15A9FB8A63}"/>
              </a:ext>
            </a:extLst>
          </p:cNvPr>
          <p:cNvSpPr txBox="1">
            <a:spLocks noChangeArrowheads="1"/>
          </p:cNvSpPr>
          <p:nvPr/>
        </p:nvSpPr>
        <p:spPr bwMode="auto">
          <a:xfrm>
            <a:off x="2782888" y="3684588"/>
            <a:ext cx="1873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en-US" sz="2000">
                <a:solidFill>
                  <a:schemeClr val="bg1"/>
                </a:solidFill>
              </a:rPr>
              <a:t>1940’s</a:t>
            </a:r>
          </a:p>
        </p:txBody>
      </p:sp>
      <p:sp>
        <p:nvSpPr>
          <p:cNvPr id="37896" name="TextBox 8">
            <a:extLst>
              <a:ext uri="{FF2B5EF4-FFF2-40B4-BE49-F238E27FC236}">
                <a16:creationId xmlns:a16="http://schemas.microsoft.com/office/drawing/2014/main" id="{2362BAD9-9262-494B-BC39-1B4D65887761}"/>
              </a:ext>
            </a:extLst>
          </p:cNvPr>
          <p:cNvSpPr txBox="1">
            <a:spLocks noChangeArrowheads="1"/>
          </p:cNvSpPr>
          <p:nvPr/>
        </p:nvSpPr>
        <p:spPr bwMode="auto">
          <a:xfrm>
            <a:off x="7680326" y="3368675"/>
            <a:ext cx="18716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en-US" sz="2000"/>
              <a:t>1970’s</a:t>
            </a:r>
          </a:p>
        </p:txBody>
      </p:sp>
      <p:sp>
        <p:nvSpPr>
          <p:cNvPr id="37897" name="TextBox 9">
            <a:extLst>
              <a:ext uri="{FF2B5EF4-FFF2-40B4-BE49-F238E27FC236}">
                <a16:creationId xmlns:a16="http://schemas.microsoft.com/office/drawing/2014/main" id="{9FEBFE5F-4DB5-014D-90CE-C2C4E66075FE}"/>
              </a:ext>
            </a:extLst>
          </p:cNvPr>
          <p:cNvSpPr txBox="1">
            <a:spLocks noChangeArrowheads="1"/>
          </p:cNvSpPr>
          <p:nvPr/>
        </p:nvSpPr>
        <p:spPr bwMode="auto">
          <a:xfrm>
            <a:off x="7656513" y="6310313"/>
            <a:ext cx="1873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en-US" sz="2000">
                <a:solidFill>
                  <a:schemeClr val="bg1"/>
                </a:solidFill>
              </a:rPr>
              <a:t>1980’s</a:t>
            </a:r>
          </a:p>
        </p:txBody>
      </p:sp>
      <p:sp>
        <p:nvSpPr>
          <p:cNvPr id="37898" name="TextBox 10">
            <a:extLst>
              <a:ext uri="{FF2B5EF4-FFF2-40B4-BE49-F238E27FC236}">
                <a16:creationId xmlns:a16="http://schemas.microsoft.com/office/drawing/2014/main" id="{A1F3CD9B-6E25-6A40-9C68-CFA92332E886}"/>
              </a:ext>
            </a:extLst>
          </p:cNvPr>
          <p:cNvSpPr txBox="1">
            <a:spLocks noChangeArrowheads="1"/>
          </p:cNvSpPr>
          <p:nvPr/>
        </p:nvSpPr>
        <p:spPr bwMode="auto">
          <a:xfrm>
            <a:off x="2578100" y="6296025"/>
            <a:ext cx="1873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en-US" sz="2000"/>
              <a:t>2010’s</a:t>
            </a:r>
          </a:p>
        </p:txBody>
      </p:sp>
    </p:spTree>
    <p:extLst>
      <p:ext uri="{BB962C8B-B14F-4D97-AF65-F5344CB8AC3E}">
        <p14:creationId xmlns:p14="http://schemas.microsoft.com/office/powerpoint/2010/main" val="972299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63E580BB-6F7E-5E4C-A7F0-499A77CFAA3F}"/>
              </a:ext>
            </a:extLst>
          </p:cNvPr>
          <p:cNvSpPr>
            <a:spLocks noGrp="1"/>
          </p:cNvSpPr>
          <p:nvPr>
            <p:ph type="title"/>
          </p:nvPr>
        </p:nvSpPr>
        <p:spPr>
          <a:xfrm>
            <a:off x="1090569" y="554038"/>
            <a:ext cx="9120231" cy="1143000"/>
          </a:xfrm>
        </p:spPr>
        <p:txBody>
          <a:bodyPr/>
          <a:lstStyle/>
          <a:p>
            <a:r>
              <a:rPr lang="en-US" altLang="en-US" sz="3600" b="1">
                <a:latin typeface="Arial" panose="020B0604020202020204" pitchFamily="34" charset="0"/>
                <a:cs typeface="Arial" panose="020B0604020202020204" pitchFamily="34" charset="0"/>
              </a:rPr>
              <a:t>Short History of Computer</a:t>
            </a:r>
            <a:br>
              <a:rPr lang="en-US" altLang="en-US" sz="3600" b="1">
                <a:latin typeface="Arial" panose="020B0604020202020204" pitchFamily="34" charset="0"/>
                <a:cs typeface="Arial" panose="020B0604020202020204" pitchFamily="34" charset="0"/>
              </a:rPr>
            </a:br>
            <a:r>
              <a:rPr lang="en-US" altLang="en-US" sz="2800">
                <a:latin typeface="Arial" panose="020B0604020202020204" pitchFamily="34" charset="0"/>
                <a:cs typeface="Arial" panose="020B0604020202020204" pitchFamily="34" charset="0"/>
              </a:rPr>
              <a:t>The Workplace Depot</a:t>
            </a:r>
            <a:br>
              <a:rPr lang="en-US" altLang="en-US" sz="2800">
                <a:latin typeface="Arial" panose="020B0604020202020204" pitchFamily="34" charset="0"/>
                <a:cs typeface="Arial" panose="020B0604020202020204" pitchFamily="34" charset="0"/>
              </a:rPr>
            </a:br>
            <a:r>
              <a:rPr lang="en-US" altLang="en-US" sz="1400">
                <a:latin typeface="Arial" panose="020B0604020202020204" pitchFamily="34" charset="0"/>
                <a:cs typeface="Arial" panose="020B0604020202020204" pitchFamily="34" charset="0"/>
              </a:rPr>
              <a:t>https://</a:t>
            </a:r>
            <a:r>
              <a:rPr lang="en-US" altLang="en-US" sz="1400" err="1">
                <a:latin typeface="Arial" panose="020B0604020202020204" pitchFamily="34" charset="0"/>
                <a:cs typeface="Arial" panose="020B0604020202020204" pitchFamily="34" charset="0"/>
              </a:rPr>
              <a:t>www.theworkplacedepot.co.uk</a:t>
            </a:r>
            <a:r>
              <a:rPr lang="en-US" altLang="en-US" sz="1400">
                <a:latin typeface="Arial" panose="020B0604020202020204" pitchFamily="34" charset="0"/>
                <a:cs typeface="Arial" panose="020B0604020202020204" pitchFamily="34" charset="0"/>
              </a:rPr>
              <a:t>/news/2013/03/22/how-have-computers-developed-and-changed/</a:t>
            </a:r>
            <a:br>
              <a:rPr lang="en-US" altLang="en-US" sz="1400">
                <a:latin typeface="Arial" panose="020B0604020202020204" pitchFamily="34" charset="0"/>
                <a:cs typeface="Arial" panose="020B0604020202020204" pitchFamily="34" charset="0"/>
              </a:rPr>
            </a:br>
            <a:endParaRPr lang="en-US" alt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AF558E-9873-CC47-B26D-7A5AE9C0D83B}"/>
              </a:ext>
            </a:extLst>
          </p:cNvPr>
          <p:cNvSpPr>
            <a:spLocks noGrp="1"/>
          </p:cNvSpPr>
          <p:nvPr>
            <p:ph idx="1"/>
          </p:nvPr>
        </p:nvSpPr>
        <p:spPr>
          <a:xfrm>
            <a:off x="1090569" y="2060576"/>
            <a:ext cx="10326848" cy="4525963"/>
          </a:xfrm>
        </p:spPr>
        <p:txBody>
          <a:bodyPr/>
          <a:lstStyle/>
          <a:p>
            <a:pPr marL="0" indent="0">
              <a:buNone/>
            </a:pPr>
            <a:r>
              <a:rPr lang="en-GB" altLang="en-US" b="1">
                <a:latin typeface="Arial" panose="020B0604020202020204" pitchFamily="34" charset="0"/>
                <a:cs typeface="Arial" panose="020B0604020202020204" pitchFamily="34" charset="0"/>
              </a:rPr>
              <a:t>The 1st Generation: </a:t>
            </a:r>
            <a:r>
              <a:rPr lang="en-GB" altLang="en-US">
                <a:latin typeface="Arial" panose="020B0604020202020204" pitchFamily="34" charset="0"/>
                <a:cs typeface="Arial" panose="020B0604020202020204" pitchFamily="34" charset="0"/>
              </a:rPr>
              <a:t>The 1</a:t>
            </a:r>
            <a:r>
              <a:rPr lang="en-GB" altLang="en-US" baseline="30000">
                <a:latin typeface="Arial" panose="020B0604020202020204" pitchFamily="34" charset="0"/>
                <a:cs typeface="Arial" panose="020B0604020202020204" pitchFamily="34" charset="0"/>
              </a:rPr>
              <a:t>st</a:t>
            </a:r>
            <a:r>
              <a:rPr lang="en-GB" altLang="en-US">
                <a:latin typeface="Arial" panose="020B0604020202020204" pitchFamily="34" charset="0"/>
                <a:cs typeface="Arial" panose="020B0604020202020204" pitchFamily="34" charset="0"/>
              </a:rPr>
              <a:t> generation of computers was from 1940 to 1955. Computers were powered by vacuum tubes and used magnetic drums to store data and memory.</a:t>
            </a:r>
          </a:p>
          <a:p>
            <a:pPr marL="0" indent="0">
              <a:buNone/>
            </a:pP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7772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08299969-5E06-1445-A4B5-00E3234ED120}"/>
              </a:ext>
            </a:extLst>
          </p:cNvPr>
          <p:cNvSpPr>
            <a:spLocks noGrp="1"/>
          </p:cNvSpPr>
          <p:nvPr>
            <p:ph type="title"/>
          </p:nvPr>
        </p:nvSpPr>
        <p:spPr>
          <a:xfrm>
            <a:off x="946011" y="220822"/>
            <a:ext cx="8229600" cy="1143000"/>
          </a:xfrm>
        </p:spPr>
        <p:txBody>
          <a:bodyPr/>
          <a:lstStyle/>
          <a:p>
            <a:r>
              <a:rPr lang="en-US" altLang="en-US" sz="3600" b="1">
                <a:latin typeface="Arial" panose="020B0604020202020204" pitchFamily="34" charset="0"/>
                <a:cs typeface="Arial" panose="020B0604020202020204" pitchFamily="34" charset="0"/>
              </a:rPr>
              <a:t>Short History of Computer</a:t>
            </a:r>
            <a:br>
              <a:rPr lang="en-US" altLang="en-US" sz="3600" b="1">
                <a:latin typeface="Arial" panose="020B0604020202020204" pitchFamily="34" charset="0"/>
                <a:cs typeface="Arial" panose="020B0604020202020204" pitchFamily="34" charset="0"/>
              </a:rPr>
            </a:br>
            <a:r>
              <a:rPr lang="en-US" altLang="en-US" sz="2800">
                <a:latin typeface="Arial" panose="020B0604020202020204" pitchFamily="34" charset="0"/>
                <a:cs typeface="Arial" panose="020B0604020202020204" pitchFamily="34" charset="0"/>
              </a:rPr>
              <a:t>The Workplace Depot</a:t>
            </a:r>
            <a:br>
              <a:rPr lang="en-US" altLang="en-US" sz="2800">
                <a:latin typeface="Arial" panose="020B0604020202020204" pitchFamily="34" charset="0"/>
                <a:cs typeface="Arial" panose="020B0604020202020204" pitchFamily="34" charset="0"/>
              </a:rPr>
            </a:br>
            <a:r>
              <a:rPr lang="en-US" altLang="en-US" sz="1400">
                <a:latin typeface="Arial" panose="020B0604020202020204" pitchFamily="34" charset="0"/>
                <a:cs typeface="Arial" panose="020B0604020202020204" pitchFamily="34" charset="0"/>
              </a:rPr>
              <a:t>https://</a:t>
            </a:r>
            <a:r>
              <a:rPr lang="en-US" altLang="en-US" sz="1400" err="1">
                <a:latin typeface="Arial" panose="020B0604020202020204" pitchFamily="34" charset="0"/>
                <a:cs typeface="Arial" panose="020B0604020202020204" pitchFamily="34" charset="0"/>
              </a:rPr>
              <a:t>www.theworkplacedepot.co.uk</a:t>
            </a:r>
            <a:r>
              <a:rPr lang="en-US" altLang="en-US" sz="1400">
                <a:latin typeface="Arial" panose="020B0604020202020204" pitchFamily="34" charset="0"/>
                <a:cs typeface="Arial" panose="020B0604020202020204" pitchFamily="34" charset="0"/>
              </a:rPr>
              <a:t>/news/2013/03/22/how-have-computers-developed-and-changed/</a:t>
            </a:r>
            <a:br>
              <a:rPr lang="en-US" altLang="en-US" sz="1400">
                <a:latin typeface="Arial" panose="020B0604020202020204" pitchFamily="34" charset="0"/>
                <a:cs typeface="Arial" panose="020B0604020202020204" pitchFamily="34" charset="0"/>
              </a:rPr>
            </a:br>
            <a:endParaRPr lang="en-US" alt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FBAF56-8580-9C43-B5A0-5BE896F4DE04}"/>
              </a:ext>
            </a:extLst>
          </p:cNvPr>
          <p:cNvSpPr>
            <a:spLocks noGrp="1"/>
          </p:cNvSpPr>
          <p:nvPr>
            <p:ph idx="1"/>
          </p:nvPr>
        </p:nvSpPr>
        <p:spPr>
          <a:xfrm>
            <a:off x="946011" y="1690717"/>
            <a:ext cx="10572073" cy="4525963"/>
          </a:xfrm>
        </p:spPr>
        <p:txBody>
          <a:bodyPr/>
          <a:lstStyle/>
          <a:p>
            <a:pPr marL="0" indent="0">
              <a:buNone/>
            </a:pPr>
            <a:r>
              <a:rPr lang="en-GB" altLang="en-US" b="1">
                <a:latin typeface="Arial" panose="020B0604020202020204" pitchFamily="34" charset="0"/>
                <a:cs typeface="Arial" panose="020B0604020202020204" pitchFamily="34" charset="0"/>
              </a:rPr>
              <a:t>The 2nd Generation: </a:t>
            </a:r>
            <a:r>
              <a:rPr lang="en-GB" altLang="en-US">
                <a:latin typeface="Arial" panose="020B0604020202020204" pitchFamily="34" charset="0"/>
                <a:cs typeface="Arial" panose="020B0604020202020204" pitchFamily="34" charset="0"/>
              </a:rPr>
              <a:t>In 1956, the second generation of computers hit. The vacuum tubes were no longer the best thing for running a computer, the latest component to replace the vacuum tubes is a transistor. </a:t>
            </a:r>
          </a:p>
          <a:p>
            <a:pPr marL="0" indent="0">
              <a:buNone/>
            </a:pPr>
            <a:endParaRPr lang="en-GB" altLang="en-US" sz="10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The transistor had a major influence on the development of electronics as it was more reliable than the first generation. It made the computers smaller, faster, cheaper and more efficient to run. </a:t>
            </a: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71038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BF205A73-A956-1C43-8E33-77D9670FF19B}"/>
              </a:ext>
            </a:extLst>
          </p:cNvPr>
          <p:cNvSpPr>
            <a:spLocks noGrp="1"/>
          </p:cNvSpPr>
          <p:nvPr>
            <p:ph type="title"/>
          </p:nvPr>
        </p:nvSpPr>
        <p:spPr>
          <a:xfrm>
            <a:off x="1031847" y="554038"/>
            <a:ext cx="9178954" cy="1143000"/>
          </a:xfrm>
        </p:spPr>
        <p:txBody>
          <a:bodyPr/>
          <a:lstStyle/>
          <a:p>
            <a:r>
              <a:rPr lang="en-US" altLang="en-US" sz="3600" b="1">
                <a:latin typeface="Arial" panose="020B0604020202020204" pitchFamily="34" charset="0"/>
                <a:cs typeface="Arial" panose="020B0604020202020204" pitchFamily="34" charset="0"/>
              </a:rPr>
              <a:t>Short History of Computer</a:t>
            </a:r>
            <a:br>
              <a:rPr lang="en-US" altLang="en-US" sz="3600" b="1">
                <a:latin typeface="Arial" panose="020B0604020202020204" pitchFamily="34" charset="0"/>
                <a:cs typeface="Arial" panose="020B0604020202020204" pitchFamily="34" charset="0"/>
              </a:rPr>
            </a:br>
            <a:r>
              <a:rPr lang="en-US" altLang="en-US" sz="2800">
                <a:latin typeface="Arial" panose="020B0604020202020204" pitchFamily="34" charset="0"/>
                <a:cs typeface="Arial" panose="020B0604020202020204" pitchFamily="34" charset="0"/>
              </a:rPr>
              <a:t>The Workplace Depot</a:t>
            </a:r>
            <a:br>
              <a:rPr lang="en-US" altLang="en-US" sz="2800">
                <a:latin typeface="Arial" panose="020B0604020202020204" pitchFamily="34" charset="0"/>
                <a:cs typeface="Arial" panose="020B0604020202020204" pitchFamily="34" charset="0"/>
              </a:rPr>
            </a:br>
            <a:r>
              <a:rPr lang="en-US" altLang="en-US" sz="1400">
                <a:latin typeface="Arial" panose="020B0604020202020204" pitchFamily="34" charset="0"/>
                <a:cs typeface="Arial" panose="020B0604020202020204" pitchFamily="34" charset="0"/>
              </a:rPr>
              <a:t>https://</a:t>
            </a:r>
            <a:r>
              <a:rPr lang="en-US" altLang="en-US" sz="1400" err="1">
                <a:latin typeface="Arial" panose="020B0604020202020204" pitchFamily="34" charset="0"/>
                <a:cs typeface="Arial" panose="020B0604020202020204" pitchFamily="34" charset="0"/>
              </a:rPr>
              <a:t>www.theworkplacedepot.co.uk</a:t>
            </a:r>
            <a:r>
              <a:rPr lang="en-US" altLang="en-US" sz="1400">
                <a:latin typeface="Arial" panose="020B0604020202020204" pitchFamily="34" charset="0"/>
                <a:cs typeface="Arial" panose="020B0604020202020204" pitchFamily="34" charset="0"/>
              </a:rPr>
              <a:t>/news/2013/03/22/how-have-computers-developed-and-changed/</a:t>
            </a:r>
            <a:br>
              <a:rPr lang="en-US" altLang="en-US" sz="1400">
                <a:latin typeface="Arial" panose="020B0604020202020204" pitchFamily="34" charset="0"/>
                <a:cs typeface="Arial" panose="020B0604020202020204" pitchFamily="34" charset="0"/>
              </a:rPr>
            </a:br>
            <a:endParaRPr lang="en-US" alt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A0F125-C681-7D47-B181-E1FBE0EC2F33}"/>
              </a:ext>
            </a:extLst>
          </p:cNvPr>
          <p:cNvSpPr>
            <a:spLocks noGrp="1"/>
          </p:cNvSpPr>
          <p:nvPr>
            <p:ph idx="1"/>
          </p:nvPr>
        </p:nvSpPr>
        <p:spPr>
          <a:xfrm>
            <a:off x="1031846" y="1778000"/>
            <a:ext cx="10419126" cy="4525963"/>
          </a:xfrm>
        </p:spPr>
        <p:txBody>
          <a:bodyPr/>
          <a:lstStyle/>
          <a:p>
            <a:pPr marL="0" indent="0">
              <a:buNone/>
            </a:pPr>
            <a:r>
              <a:rPr lang="en-US" altLang="en-US" b="1">
                <a:latin typeface="Arial" panose="020B0604020202020204" pitchFamily="34" charset="0"/>
                <a:cs typeface="Arial" panose="020B0604020202020204" pitchFamily="34" charset="0"/>
              </a:rPr>
              <a:t>The 3</a:t>
            </a:r>
            <a:r>
              <a:rPr lang="en-US" altLang="en-US" b="1" baseline="30000">
                <a:latin typeface="Arial" panose="020B0604020202020204" pitchFamily="34" charset="0"/>
                <a:cs typeface="Arial" panose="020B0604020202020204" pitchFamily="34" charset="0"/>
              </a:rPr>
              <a:t>rd</a:t>
            </a:r>
            <a:r>
              <a:rPr lang="en-US" altLang="en-US" b="1">
                <a:latin typeface="Arial" panose="020B0604020202020204" pitchFamily="34" charset="0"/>
                <a:cs typeface="Arial" panose="020B0604020202020204" pitchFamily="34" charset="0"/>
              </a:rPr>
              <a:t> Generation: </a:t>
            </a:r>
            <a:r>
              <a:rPr lang="en-GB" altLang="en-US">
                <a:latin typeface="Arial" panose="020B0604020202020204" pitchFamily="34" charset="0"/>
                <a:cs typeface="Arial" panose="020B0604020202020204" pitchFamily="34" charset="0"/>
              </a:rPr>
              <a:t>The era of transistors was short lived because in 1964, integrated circuits became the next great thing in developing semiconductor technology. Integrated circuits allowed to place miniaturised transistors on silicon chips. And the better technology enhanced the speed and efficiency and was much smaller and cheaper to run and the computers were made to be more accessible and affordable to a mass audience. </a:t>
            </a: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38310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AB4F263C-0987-E344-98D2-4146C6EEC5C9}"/>
              </a:ext>
            </a:extLst>
          </p:cNvPr>
          <p:cNvSpPr>
            <a:spLocks noGrp="1"/>
          </p:cNvSpPr>
          <p:nvPr>
            <p:ph type="title"/>
          </p:nvPr>
        </p:nvSpPr>
        <p:spPr>
          <a:xfrm>
            <a:off x="1073791" y="302369"/>
            <a:ext cx="10108734" cy="1143000"/>
          </a:xfrm>
        </p:spPr>
        <p:txBody>
          <a:bodyPr/>
          <a:lstStyle/>
          <a:p>
            <a:r>
              <a:rPr lang="en-US" altLang="en-US" sz="3600" b="1">
                <a:latin typeface="Arial" panose="020B0604020202020204" pitchFamily="34" charset="0"/>
                <a:cs typeface="Arial" panose="020B0604020202020204" pitchFamily="34" charset="0"/>
              </a:rPr>
              <a:t>Short History of Computer</a:t>
            </a:r>
            <a:br>
              <a:rPr lang="en-US" altLang="en-US" sz="3600" b="1">
                <a:latin typeface="Arial" panose="020B0604020202020204" pitchFamily="34" charset="0"/>
                <a:cs typeface="Arial" panose="020B0604020202020204" pitchFamily="34" charset="0"/>
              </a:rPr>
            </a:br>
            <a:r>
              <a:rPr lang="en-US" altLang="en-US" sz="2800">
                <a:latin typeface="Arial" panose="020B0604020202020204" pitchFamily="34" charset="0"/>
                <a:cs typeface="Arial" panose="020B0604020202020204" pitchFamily="34" charset="0"/>
              </a:rPr>
              <a:t>The Workplace Depot</a:t>
            </a:r>
            <a:br>
              <a:rPr lang="en-US" altLang="en-US" sz="2800">
                <a:latin typeface="Arial" panose="020B0604020202020204" pitchFamily="34" charset="0"/>
                <a:cs typeface="Arial" panose="020B0604020202020204" pitchFamily="34" charset="0"/>
              </a:rPr>
            </a:br>
            <a:r>
              <a:rPr lang="en-US" altLang="en-US" sz="1400">
                <a:latin typeface="Arial" panose="020B0604020202020204" pitchFamily="34" charset="0"/>
                <a:cs typeface="Arial" panose="020B0604020202020204" pitchFamily="34" charset="0"/>
              </a:rPr>
              <a:t>https://</a:t>
            </a:r>
            <a:r>
              <a:rPr lang="en-US" altLang="en-US" sz="1400" err="1">
                <a:latin typeface="Arial" panose="020B0604020202020204" pitchFamily="34" charset="0"/>
                <a:cs typeface="Arial" panose="020B0604020202020204" pitchFamily="34" charset="0"/>
              </a:rPr>
              <a:t>www.theworkplacedepot.co.uk</a:t>
            </a:r>
            <a:r>
              <a:rPr lang="en-US" altLang="en-US" sz="1400">
                <a:latin typeface="Arial" panose="020B0604020202020204" pitchFamily="34" charset="0"/>
                <a:cs typeface="Arial" panose="020B0604020202020204" pitchFamily="34" charset="0"/>
              </a:rPr>
              <a:t>/news/2013/03/22/how-have-computers-developed-and-changed/</a:t>
            </a:r>
            <a:br>
              <a:rPr lang="en-US" altLang="en-US" sz="1400">
                <a:latin typeface="Arial" panose="020B0604020202020204" pitchFamily="34" charset="0"/>
                <a:cs typeface="Arial" panose="020B0604020202020204" pitchFamily="34" charset="0"/>
              </a:rPr>
            </a:br>
            <a:endParaRPr lang="en-US" alt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8F1C59-60C5-754A-B2B1-6FC8F880166D}"/>
              </a:ext>
            </a:extLst>
          </p:cNvPr>
          <p:cNvSpPr>
            <a:spLocks noGrp="1"/>
          </p:cNvSpPr>
          <p:nvPr>
            <p:ph idx="1"/>
          </p:nvPr>
        </p:nvSpPr>
        <p:spPr>
          <a:xfrm>
            <a:off x="1073791" y="1735848"/>
            <a:ext cx="10461071" cy="4525963"/>
          </a:xfrm>
        </p:spPr>
        <p:txBody>
          <a:bodyPr/>
          <a:lstStyle/>
          <a:p>
            <a:pPr marL="0" indent="0">
              <a:buNone/>
            </a:pPr>
            <a:r>
              <a:rPr lang="en-GB" altLang="en-US" b="1">
                <a:latin typeface="Arial" panose="020B0604020202020204" pitchFamily="34" charset="0"/>
                <a:cs typeface="Arial" panose="020B0604020202020204" pitchFamily="34" charset="0"/>
              </a:rPr>
              <a:t>The 4th generation: </a:t>
            </a:r>
            <a:r>
              <a:rPr lang="en-GB" altLang="en-US">
                <a:latin typeface="Arial" panose="020B0604020202020204" pitchFamily="34" charset="0"/>
                <a:cs typeface="Arial" panose="020B0604020202020204" pitchFamily="34" charset="0"/>
              </a:rPr>
              <a:t>The present generation of computers. When microprocessors were invented in 1971, the era of mass usage of computers began! Microprocessors have thousands of integrated circuits on one silicon chip. This chip contained the CPU, memory and input/output controls – a lot more advanced that the last 3 generations. </a:t>
            </a:r>
          </a:p>
          <a:p>
            <a:pPr marL="0" indent="0">
              <a:buNone/>
            </a:pPr>
            <a:endParaRPr lang="en-GB" altLang="en-US" sz="8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10 years later, IBM introduced the first computer that was dedicated to the home user. </a:t>
            </a: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97543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788A8DF5-E29A-F543-AC93-DAB599ABF87B}"/>
              </a:ext>
            </a:extLst>
          </p:cNvPr>
          <p:cNvSpPr>
            <a:spLocks noGrp="1"/>
          </p:cNvSpPr>
          <p:nvPr>
            <p:ph type="title"/>
          </p:nvPr>
        </p:nvSpPr>
        <p:spPr>
          <a:xfrm>
            <a:off x="956345" y="322263"/>
            <a:ext cx="10326848"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F131E2-F31C-D34E-AF02-2500C51F008B}"/>
              </a:ext>
            </a:extLst>
          </p:cNvPr>
          <p:cNvSpPr>
            <a:spLocks noGrp="1"/>
          </p:cNvSpPr>
          <p:nvPr>
            <p:ph idx="1"/>
          </p:nvPr>
        </p:nvSpPr>
        <p:spPr>
          <a:xfrm>
            <a:off x="956345" y="1657929"/>
            <a:ext cx="10150679" cy="4525962"/>
          </a:xfrm>
        </p:spPr>
        <p:txBody>
          <a:bodyPr/>
          <a:lstStyle/>
          <a:p>
            <a:pPr marL="514350" indent="-514350">
              <a:buFont typeface="Arial" panose="020B0604020202020204" pitchFamily="34" charset="0"/>
              <a:buAutoNum type="arabicParenR"/>
              <a:defRPr/>
            </a:pPr>
            <a:r>
              <a:rPr lang="en-GB" b="1">
                <a:latin typeface="Arial" panose="020B0604020202020204" pitchFamily="34" charset="0"/>
                <a:cs typeface="Arial" panose="020B0604020202020204" pitchFamily="34" charset="0"/>
              </a:rPr>
              <a:t>Smartphones: </a:t>
            </a:r>
            <a:r>
              <a:rPr lang="en-GB">
                <a:latin typeface="Arial" panose="020B0604020202020204" pitchFamily="34" charset="0"/>
                <a:cs typeface="Arial" panose="020B0604020202020204" pitchFamily="34" charset="0"/>
              </a:rPr>
              <a:t>With our smart phones we can now do almost anything that we can do with our home laptop. 90% of people have their smart phone within reach 100% of the time! </a:t>
            </a:r>
          </a:p>
          <a:p>
            <a:pPr marL="0" indent="0">
              <a:buNone/>
              <a:defRPr/>
            </a:pPr>
            <a:endParaRPr lang="en-GB" sz="1400">
              <a:latin typeface="Arial" panose="020B0604020202020204" pitchFamily="34" charset="0"/>
              <a:cs typeface="Arial" panose="020B0604020202020204" pitchFamily="34" charset="0"/>
            </a:endParaRPr>
          </a:p>
          <a:p>
            <a:pPr marL="400050" lvl="1" indent="0">
              <a:buNone/>
              <a:defRPr/>
            </a:pPr>
            <a:r>
              <a:rPr lang="en-GB">
                <a:latin typeface="Arial" panose="020B0604020202020204" pitchFamily="34" charset="0"/>
                <a:cs typeface="Arial" panose="020B0604020202020204" pitchFamily="34" charset="0"/>
              </a:rPr>
              <a:t>We are seeing more and more new users in developing countries such as Africa as the models become cheaper and cheaper to manufacture and buy. </a:t>
            </a:r>
            <a:endParaRPr lang="en-US" altLang="en-US">
              <a:latin typeface="Arial" panose="020B0604020202020204" pitchFamily="34" charset="0"/>
              <a:cs typeface="Arial" panose="020B0604020202020204" pitchFamily="34" charset="0"/>
            </a:endParaRPr>
          </a:p>
          <a:p>
            <a:pPr marL="0" indent="0">
              <a:buNone/>
              <a:defRPr/>
            </a:pPr>
            <a:endParaRPr lang="en-US" altLang="en-US" sz="2400">
              <a:latin typeface="Arial" panose="020B0604020202020204" pitchFamily="34" charset="0"/>
              <a:cs typeface="Arial" panose="020B0604020202020204" pitchFamily="34" charset="0"/>
            </a:endParaRPr>
          </a:p>
          <a:p>
            <a:pPr marL="0" indent="0" algn="ctr">
              <a:buNone/>
              <a:defRPr/>
            </a:pP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690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F690D597-F07A-8443-BDBB-FBEC654D73C1}"/>
              </a:ext>
            </a:extLst>
          </p:cNvPr>
          <p:cNvSpPr>
            <a:spLocks noGrp="1"/>
          </p:cNvSpPr>
          <p:nvPr>
            <p:ph type="title"/>
          </p:nvPr>
        </p:nvSpPr>
        <p:spPr>
          <a:xfrm>
            <a:off x="1149292" y="322263"/>
            <a:ext cx="8855133"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44034" name="Content Placeholder 2">
            <a:extLst>
              <a:ext uri="{FF2B5EF4-FFF2-40B4-BE49-F238E27FC236}">
                <a16:creationId xmlns:a16="http://schemas.microsoft.com/office/drawing/2014/main" id="{63E82E5E-4739-6E4E-88E7-95B2564FD9FF}"/>
              </a:ext>
            </a:extLst>
          </p:cNvPr>
          <p:cNvSpPr>
            <a:spLocks noGrp="1"/>
          </p:cNvSpPr>
          <p:nvPr>
            <p:ph idx="1"/>
          </p:nvPr>
        </p:nvSpPr>
        <p:spPr>
          <a:xfrm>
            <a:off x="1149292" y="1759764"/>
            <a:ext cx="10242958" cy="4525962"/>
          </a:xfrm>
        </p:spPr>
        <p:txBody>
          <a:bodyPr/>
          <a:lstStyle/>
          <a:p>
            <a:pPr marL="0" indent="0">
              <a:buNone/>
            </a:pPr>
            <a:r>
              <a:rPr lang="en-GB" altLang="en-US" b="1">
                <a:latin typeface="Arial" panose="020B0604020202020204" pitchFamily="34" charset="0"/>
                <a:cs typeface="Arial" panose="020B0604020202020204" pitchFamily="34" charset="0"/>
              </a:rPr>
              <a:t>2) Social networking: </a:t>
            </a:r>
            <a:r>
              <a:rPr lang="en-GB" altLang="en-US">
                <a:latin typeface="Arial" panose="020B0604020202020204" pitchFamily="34" charset="0"/>
                <a:cs typeface="Arial" panose="020B0604020202020204" pitchFamily="34" charset="0"/>
              </a:rPr>
              <a:t>It’s hard to believe that Facebook was founded 10 years ago. According to Statistics Brain, there are 680,000,000 Facebook users on mobile devices alone and Facebook report over 1.1 billion users in total. </a:t>
            </a:r>
          </a:p>
          <a:p>
            <a:pPr marL="0" indent="0">
              <a:buNone/>
            </a:pPr>
            <a:endParaRPr lang="en-GB" altLang="en-US" sz="800">
              <a:latin typeface="Arial" panose="020B0604020202020204" pitchFamily="34" charset="0"/>
              <a:cs typeface="Arial" panose="020B0604020202020204" pitchFamily="34" charset="0"/>
            </a:endParaRPr>
          </a:p>
          <a:p>
            <a:pPr marL="0" indent="0">
              <a:buNone/>
            </a:pPr>
            <a:r>
              <a:rPr lang="en-GB" altLang="en-US">
                <a:latin typeface="Arial" panose="020B0604020202020204" pitchFamily="34" charset="0"/>
                <a:cs typeface="Arial" panose="020B0604020202020204" pitchFamily="34" charset="0"/>
              </a:rPr>
              <a:t>Social networking sites have completely transformed the the way we communicate</a:t>
            </a:r>
            <a:endParaRPr lang="en-US" altLang="en-US" sz="2400">
              <a:latin typeface="Arial" panose="020B0604020202020204" pitchFamily="34" charset="0"/>
              <a:cs typeface="Arial" panose="020B0604020202020204" pitchFamily="34" charset="0"/>
            </a:endParaRPr>
          </a:p>
          <a:p>
            <a:pPr marL="0" indent="0" algn="ctr">
              <a:buNone/>
            </a:pP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391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737B1B62-475F-514E-A60B-98B0C4399467}"/>
              </a:ext>
            </a:extLst>
          </p:cNvPr>
          <p:cNvSpPr>
            <a:spLocks noGrp="1"/>
          </p:cNvSpPr>
          <p:nvPr>
            <p:ph type="title"/>
          </p:nvPr>
        </p:nvSpPr>
        <p:spPr>
          <a:xfrm>
            <a:off x="1191237" y="322263"/>
            <a:ext cx="8813188"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45058" name="Content Placeholder 2">
            <a:extLst>
              <a:ext uri="{FF2B5EF4-FFF2-40B4-BE49-F238E27FC236}">
                <a16:creationId xmlns:a16="http://schemas.microsoft.com/office/drawing/2014/main" id="{76272F56-BBA8-884E-B62F-DC9A5B06040E}"/>
              </a:ext>
            </a:extLst>
          </p:cNvPr>
          <p:cNvSpPr>
            <a:spLocks noGrp="1"/>
          </p:cNvSpPr>
          <p:nvPr>
            <p:ph idx="1"/>
          </p:nvPr>
        </p:nvSpPr>
        <p:spPr>
          <a:xfrm>
            <a:off x="1191237" y="2009775"/>
            <a:ext cx="10385570" cy="4525962"/>
          </a:xfrm>
        </p:spPr>
        <p:txBody>
          <a:bodyPr/>
          <a:lstStyle/>
          <a:p>
            <a:pPr marL="0" indent="0">
              <a:buNone/>
            </a:pPr>
            <a:r>
              <a:rPr lang="en-GB" altLang="en-US" b="1">
                <a:latin typeface="Arial" panose="020B0604020202020204" pitchFamily="34" charset="0"/>
                <a:cs typeface="Arial" panose="020B0604020202020204" pitchFamily="34" charset="0"/>
              </a:rPr>
              <a:t>3) </a:t>
            </a:r>
            <a:r>
              <a:rPr lang="en-GB" altLang="en-US" b="1" err="1">
                <a:latin typeface="Arial" panose="020B0604020202020204" pitchFamily="34" charset="0"/>
                <a:cs typeface="Arial" panose="020B0604020202020204" pitchFamily="34" charset="0"/>
              </a:rPr>
              <a:t>WiFi</a:t>
            </a:r>
            <a:r>
              <a:rPr lang="en-GB" altLang="en-US" b="1">
                <a:latin typeface="Arial" panose="020B0604020202020204" pitchFamily="34" charset="0"/>
                <a:cs typeface="Arial" panose="020B0604020202020204" pitchFamily="34" charset="0"/>
              </a:rPr>
              <a:t>: </a:t>
            </a:r>
            <a:r>
              <a:rPr lang="en-GB" altLang="en-US">
                <a:latin typeface="Arial" panose="020B0604020202020204" pitchFamily="34" charset="0"/>
                <a:cs typeface="Arial" panose="020B0604020202020204" pitchFamily="34" charset="0"/>
              </a:rPr>
              <a:t>The advent of the internet gave us access to information we had never had so quickly before. </a:t>
            </a:r>
          </a:p>
          <a:p>
            <a:pPr marL="0" indent="0">
              <a:buNone/>
            </a:pPr>
            <a:r>
              <a:rPr lang="en-GB" altLang="en-US">
                <a:latin typeface="Arial" panose="020B0604020202020204" pitchFamily="34" charset="0"/>
                <a:cs typeface="Arial" panose="020B0604020202020204" pitchFamily="34" charset="0"/>
              </a:rPr>
              <a:t>The incredible connectivity we have been given by the internet means that we can shop &amp; bank online and stay in touch with instant communication. </a:t>
            </a: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2303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14CB9D03-055D-A541-9101-9A24C726D448}"/>
              </a:ext>
            </a:extLst>
          </p:cNvPr>
          <p:cNvSpPr>
            <a:spLocks noGrp="1"/>
          </p:cNvSpPr>
          <p:nvPr>
            <p:ph type="title"/>
          </p:nvPr>
        </p:nvSpPr>
        <p:spPr>
          <a:xfrm>
            <a:off x="939567" y="322263"/>
            <a:ext cx="9064858"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E642B1D0-122F-7A42-B259-6795757B59BF}"/>
              </a:ext>
            </a:extLst>
          </p:cNvPr>
          <p:cNvSpPr>
            <a:spLocks noGrp="1"/>
          </p:cNvSpPr>
          <p:nvPr>
            <p:ph idx="1"/>
          </p:nvPr>
        </p:nvSpPr>
        <p:spPr>
          <a:xfrm>
            <a:off x="939567" y="1667167"/>
            <a:ext cx="10318459" cy="4525962"/>
          </a:xfrm>
        </p:spPr>
        <p:txBody>
          <a:bodyPr/>
          <a:lstStyle/>
          <a:p>
            <a:pPr marL="0" indent="0">
              <a:buNone/>
            </a:pPr>
            <a:r>
              <a:rPr lang="en-GB" altLang="en-US" b="1">
                <a:latin typeface="Arial" panose="020B0604020202020204" pitchFamily="34" charset="0"/>
                <a:cs typeface="Arial" panose="020B0604020202020204" pitchFamily="34" charset="0"/>
              </a:rPr>
              <a:t>4) Tablets: </a:t>
            </a:r>
            <a:r>
              <a:rPr lang="en-GB" altLang="en-US">
                <a:latin typeface="Arial" panose="020B0604020202020204" pitchFamily="34" charset="0"/>
                <a:cs typeface="Arial" panose="020B0604020202020204" pitchFamily="34" charset="0"/>
              </a:rPr>
              <a:t>This ‘mobile computer’ has everything contained into one touchscreen, like today’s mobiles it includes a camera, microphone and has eliminated the need for a mouse or keyboard. </a:t>
            </a:r>
          </a:p>
          <a:p>
            <a:pPr marL="0" indent="0">
              <a:buNone/>
            </a:pPr>
            <a:r>
              <a:rPr lang="en-GB" altLang="en-US">
                <a:latin typeface="Arial" panose="020B0604020202020204" pitchFamily="34" charset="0"/>
                <a:cs typeface="Arial" panose="020B0604020202020204" pitchFamily="34" charset="0"/>
              </a:rPr>
              <a:t>Tablets are fabulous for digital photography and videography. tablets are getting smaller, smartphones are getting bigger, </a:t>
            </a: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9339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A1AC9033-FF3F-ED4B-B6B5-B0C3D0B51179}"/>
              </a:ext>
            </a:extLst>
          </p:cNvPr>
          <p:cNvSpPr>
            <a:spLocks noGrp="1"/>
          </p:cNvSpPr>
          <p:nvPr>
            <p:ph type="title"/>
          </p:nvPr>
        </p:nvSpPr>
        <p:spPr>
          <a:xfrm>
            <a:off x="956345" y="322263"/>
            <a:ext cx="9048080"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47106" name="Content Placeholder 2">
            <a:extLst>
              <a:ext uri="{FF2B5EF4-FFF2-40B4-BE49-F238E27FC236}">
                <a16:creationId xmlns:a16="http://schemas.microsoft.com/office/drawing/2014/main" id="{73C033D3-0566-6F49-B080-1F3C410E3C1A}"/>
              </a:ext>
            </a:extLst>
          </p:cNvPr>
          <p:cNvSpPr>
            <a:spLocks noGrp="1"/>
          </p:cNvSpPr>
          <p:nvPr>
            <p:ph idx="1"/>
          </p:nvPr>
        </p:nvSpPr>
        <p:spPr>
          <a:xfrm>
            <a:off x="956345" y="1622036"/>
            <a:ext cx="10167457" cy="4525962"/>
          </a:xfrm>
        </p:spPr>
        <p:txBody>
          <a:bodyPr/>
          <a:lstStyle/>
          <a:p>
            <a:pPr marL="0" indent="0">
              <a:buNone/>
            </a:pPr>
            <a:r>
              <a:rPr lang="en-GB" altLang="en-US" b="1">
                <a:latin typeface="Arial" panose="020B0604020202020204" pitchFamily="34" charset="0"/>
                <a:cs typeface="Arial" panose="020B0604020202020204" pitchFamily="34" charset="0"/>
              </a:rPr>
              <a:t>5) E-commerce: </a:t>
            </a:r>
            <a:r>
              <a:rPr lang="en-GB" altLang="en-US">
                <a:latin typeface="Arial" panose="020B0604020202020204" pitchFamily="34" charset="0"/>
                <a:cs typeface="Arial" panose="020B0604020202020204" pitchFamily="34" charset="0"/>
              </a:rPr>
              <a:t>has changed over the last 10 years. Services conducted over electronic systems such as the Internet and other computer networks, has led to a massive shift in the way we buy and sell products. </a:t>
            </a:r>
          </a:p>
          <a:p>
            <a:pPr marL="0" indent="0">
              <a:buNone/>
            </a:pPr>
            <a:r>
              <a:rPr lang="en-GB" altLang="en-US">
                <a:latin typeface="Arial" panose="020B0604020202020204" pitchFamily="34" charset="0"/>
                <a:cs typeface="Arial" panose="020B0604020202020204" pitchFamily="34" charset="0"/>
              </a:rPr>
              <a:t>For example, the introduction of secure payment systems such as </a:t>
            </a:r>
            <a:r>
              <a:rPr lang="en-GB" altLang="en-US" err="1">
                <a:latin typeface="Arial" panose="020B0604020202020204" pitchFamily="34" charset="0"/>
                <a:cs typeface="Arial" panose="020B0604020202020204" pitchFamily="34" charset="0"/>
              </a:rPr>
              <a:t>Paypal</a:t>
            </a:r>
            <a:r>
              <a:rPr lang="en-GB" altLang="en-US">
                <a:latin typeface="Arial" panose="020B0604020202020204" pitchFamily="34" charset="0"/>
                <a:cs typeface="Arial" panose="020B0604020202020204" pitchFamily="34" charset="0"/>
              </a:rPr>
              <a:t>, to the online auctions of </a:t>
            </a:r>
            <a:r>
              <a:rPr lang="en-GB" altLang="en-US" err="1">
                <a:latin typeface="Arial" panose="020B0604020202020204" pitchFamily="34" charset="0"/>
                <a:cs typeface="Arial" panose="020B0604020202020204" pitchFamily="34" charset="0"/>
              </a:rPr>
              <a:t>Ebay</a:t>
            </a:r>
            <a:r>
              <a:rPr lang="en-GB" altLang="en-US">
                <a:latin typeface="Arial" panose="020B0604020202020204" pitchFamily="34" charset="0"/>
                <a:cs typeface="Arial" panose="020B0604020202020204" pitchFamily="34" charset="0"/>
              </a:rPr>
              <a:t> and the ease of which Amazon has made online shopping. </a:t>
            </a: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0336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5888E43B-5812-1547-AB90-67CAB888A456}"/>
              </a:ext>
            </a:extLst>
          </p:cNvPr>
          <p:cNvSpPr>
            <a:spLocks noGrp="1"/>
          </p:cNvSpPr>
          <p:nvPr>
            <p:ph type="title"/>
          </p:nvPr>
        </p:nvSpPr>
        <p:spPr>
          <a:xfrm>
            <a:off x="939567" y="322263"/>
            <a:ext cx="9064858"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48130" name="Content Placeholder 2">
            <a:extLst>
              <a:ext uri="{FF2B5EF4-FFF2-40B4-BE49-F238E27FC236}">
                <a16:creationId xmlns:a16="http://schemas.microsoft.com/office/drawing/2014/main" id="{0D7D8C7F-50EE-A946-A2AE-4748E4BAC98A}"/>
              </a:ext>
            </a:extLst>
          </p:cNvPr>
          <p:cNvSpPr>
            <a:spLocks noGrp="1"/>
          </p:cNvSpPr>
          <p:nvPr>
            <p:ph idx="1"/>
          </p:nvPr>
        </p:nvSpPr>
        <p:spPr>
          <a:xfrm>
            <a:off x="939567" y="1693502"/>
            <a:ext cx="10343626" cy="4525962"/>
          </a:xfrm>
        </p:spPr>
        <p:txBody>
          <a:bodyPr/>
          <a:lstStyle/>
          <a:p>
            <a:pPr marL="0" indent="0">
              <a:buNone/>
            </a:pPr>
            <a:r>
              <a:rPr lang="en-GB" altLang="en-US" b="1">
                <a:latin typeface="Arial" panose="020B0604020202020204" pitchFamily="34" charset="0"/>
                <a:cs typeface="Arial" panose="020B0604020202020204" pitchFamily="34" charset="0"/>
              </a:rPr>
              <a:t>6) Wearable technology: </a:t>
            </a:r>
            <a:r>
              <a:rPr lang="en-GB" altLang="en-US">
                <a:latin typeface="Arial" panose="020B0604020202020204" pitchFamily="34" charset="0"/>
                <a:cs typeface="Arial" panose="020B0604020202020204" pitchFamily="34" charset="0"/>
              </a:rPr>
              <a:t>A smartwatch originally performed simpler tasks such as calculations, translations, and games.</a:t>
            </a:r>
          </a:p>
          <a:p>
            <a:pPr marL="0" indent="0">
              <a:buNone/>
            </a:pPr>
            <a:r>
              <a:rPr lang="en-GB" altLang="en-US">
                <a:latin typeface="Arial" panose="020B0604020202020204" pitchFamily="34" charset="0"/>
                <a:cs typeface="Arial" panose="020B0604020202020204" pitchFamily="34" charset="0"/>
              </a:rPr>
              <a:t> They’ve now turned into mini wearable computers which run mobile apps, are media players and some can be used as a mobile phone to take calls. </a:t>
            </a:r>
          </a:p>
          <a:p>
            <a:pPr marL="0" indent="0">
              <a:buNone/>
            </a:pPr>
            <a:r>
              <a:rPr lang="en-GB" altLang="en-US">
                <a:latin typeface="Arial" panose="020B0604020202020204" pitchFamily="34" charset="0"/>
                <a:cs typeface="Arial" panose="020B0604020202020204" pitchFamily="34" charset="0"/>
              </a:rPr>
              <a:t>In fact, wearable technology is set to transform the health and wellness industry.</a:t>
            </a:r>
          </a:p>
          <a:p>
            <a:pPr marL="0" indent="0">
              <a:buNone/>
            </a:pPr>
            <a:endParaRPr lang="en-US"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1939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B029C734-145A-2943-8D5B-0DD305441730}"/>
              </a:ext>
            </a:extLst>
          </p:cNvPr>
          <p:cNvSpPr>
            <a:spLocks noGrp="1"/>
          </p:cNvSpPr>
          <p:nvPr>
            <p:ph type="title"/>
          </p:nvPr>
        </p:nvSpPr>
        <p:spPr>
          <a:xfrm>
            <a:off x="1149292" y="305485"/>
            <a:ext cx="8813188" cy="1143000"/>
          </a:xfrm>
        </p:spPr>
        <p:txBody>
          <a:bodyPr/>
          <a:lstStyle/>
          <a:p>
            <a:r>
              <a:rPr lang="en-GB" altLang="en-US" sz="3600" b="1">
                <a:latin typeface="Arial" panose="020B0604020202020204" pitchFamily="34" charset="0"/>
                <a:cs typeface="Arial" panose="020B0604020202020204" pitchFamily="34" charset="0"/>
              </a:rPr>
              <a:t>Seven ways technology has developed over the last 10 years</a:t>
            </a:r>
            <a:br>
              <a:rPr lang="en-GB" altLang="en-US" sz="2800" b="1">
                <a:latin typeface="Arial" panose="020B0604020202020204" pitchFamily="34" charset="0"/>
                <a:cs typeface="Arial" panose="020B0604020202020204" pitchFamily="34" charset="0"/>
              </a:rPr>
            </a:br>
            <a:endParaRPr lang="en-GB" altLang="en-US" sz="2800" b="1">
              <a:latin typeface="Arial" panose="020B0604020202020204" pitchFamily="34" charset="0"/>
              <a:cs typeface="Arial" panose="020B0604020202020204" pitchFamily="34" charset="0"/>
            </a:endParaRPr>
          </a:p>
        </p:txBody>
      </p:sp>
      <p:sp>
        <p:nvSpPr>
          <p:cNvPr id="50178" name="Content Placeholder 2">
            <a:extLst>
              <a:ext uri="{FF2B5EF4-FFF2-40B4-BE49-F238E27FC236}">
                <a16:creationId xmlns:a16="http://schemas.microsoft.com/office/drawing/2014/main" id="{534AE082-0FCE-374E-8DDA-1CEFA6EBF05A}"/>
              </a:ext>
            </a:extLst>
          </p:cNvPr>
          <p:cNvSpPr>
            <a:spLocks noGrp="1"/>
          </p:cNvSpPr>
          <p:nvPr>
            <p:ph idx="1"/>
          </p:nvPr>
        </p:nvSpPr>
        <p:spPr>
          <a:xfrm>
            <a:off x="1149292" y="1658035"/>
            <a:ext cx="9789952" cy="4525962"/>
          </a:xfrm>
        </p:spPr>
        <p:txBody>
          <a:bodyPr/>
          <a:lstStyle/>
          <a:p>
            <a:pPr marL="0" indent="0">
              <a:buNone/>
            </a:pPr>
            <a:r>
              <a:rPr lang="en-GB" altLang="en-US" b="1">
                <a:latin typeface="Arial" panose="020B0604020202020204" pitchFamily="34" charset="0"/>
                <a:cs typeface="Arial" panose="020B0604020202020204" pitchFamily="34" charset="0"/>
              </a:rPr>
              <a:t>7) Augmented Reality: </a:t>
            </a:r>
            <a:r>
              <a:rPr lang="en-GB" altLang="en-US">
                <a:latin typeface="Arial" panose="020B0604020202020204" pitchFamily="34" charset="0"/>
                <a:cs typeface="Arial" panose="020B0604020202020204" pitchFamily="34" charset="0"/>
              </a:rPr>
              <a:t>Augmented reality is where the real world and some generated sensory input combined together, it could be a sound or visual addition to that which is real. </a:t>
            </a:r>
          </a:p>
          <a:p>
            <a:pPr marL="0" indent="0">
              <a:buNone/>
            </a:pPr>
            <a:endParaRPr lang="en-GB" altLang="en-US" sz="2400">
              <a:latin typeface="Arial" panose="020B0604020202020204" pitchFamily="34" charset="0"/>
              <a:cs typeface="Arial" panose="020B0604020202020204" pitchFamily="34" charset="0"/>
            </a:endParaRPr>
          </a:p>
          <a:p>
            <a:pPr marL="0" indent="0">
              <a:buNone/>
            </a:pPr>
            <a:r>
              <a:rPr lang="en-GB" altLang="en-US" b="1">
                <a:latin typeface="Arial" panose="020B0604020202020204" pitchFamily="34" charset="0"/>
                <a:cs typeface="Arial" panose="020B0604020202020204" pitchFamily="34" charset="0"/>
              </a:rPr>
              <a:t>Such as?</a:t>
            </a:r>
            <a:endParaRPr lang="en-US" alt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681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6" y="249357"/>
            <a:ext cx="9361714" cy="1143000"/>
          </a:xfrm>
        </p:spPr>
        <p:txBody>
          <a:bodyPr>
            <a:norm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Social Media</a:t>
            </a:r>
          </a:p>
        </p:txBody>
      </p:sp>
      <p:sp>
        <p:nvSpPr>
          <p:cNvPr id="3" name="Content Placeholder 2"/>
          <p:cNvSpPr>
            <a:spLocks noGrp="1"/>
          </p:cNvSpPr>
          <p:nvPr>
            <p:ph idx="1"/>
          </p:nvPr>
        </p:nvSpPr>
        <p:spPr>
          <a:xfrm>
            <a:off x="2085273" y="1392357"/>
            <a:ext cx="7886700" cy="4180671"/>
          </a:xfrm>
        </p:spPr>
        <p:txBody>
          <a:bodyPr>
            <a:normAutofit/>
          </a:bodyPr>
          <a:lstStyle/>
          <a:p>
            <a:pPr lvl="4"/>
            <a:endParaRPr lang="en-US"/>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pic>
        <p:nvPicPr>
          <p:cNvPr id="6" name="Picture 5">
            <a:extLst>
              <a:ext uri="{FF2B5EF4-FFF2-40B4-BE49-F238E27FC236}">
                <a16:creationId xmlns:a16="http://schemas.microsoft.com/office/drawing/2014/main" id="{665D7D81-C3B2-49CE-9C2C-5DF3191A9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9086" y="1891320"/>
            <a:ext cx="9421585" cy="3542420"/>
          </a:xfrm>
          <a:prstGeom prst="rect">
            <a:avLst/>
          </a:prstGeom>
        </p:spPr>
      </p:pic>
      <p:sp>
        <p:nvSpPr>
          <p:cNvPr id="5" name="TextBox 4">
            <a:extLst>
              <a:ext uri="{FF2B5EF4-FFF2-40B4-BE49-F238E27FC236}">
                <a16:creationId xmlns:a16="http://schemas.microsoft.com/office/drawing/2014/main" id="{282D620B-1327-480C-A075-1E9BBE118029}"/>
              </a:ext>
            </a:extLst>
          </p:cNvPr>
          <p:cNvSpPr txBox="1"/>
          <p:nvPr/>
        </p:nvSpPr>
        <p:spPr>
          <a:xfrm>
            <a:off x="849087" y="1167258"/>
            <a:ext cx="9361714" cy="584775"/>
          </a:xfrm>
          <a:prstGeom prst="rect">
            <a:avLst/>
          </a:prstGeom>
          <a:noFill/>
        </p:spPr>
        <p:txBody>
          <a:bodyPr wrap="square" rtlCol="0">
            <a:spAutoFit/>
          </a:bodyPr>
          <a:lstStyle/>
          <a:p>
            <a:r>
              <a:rPr lang="en-GB" sz="320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do businesses use social media?</a:t>
            </a:r>
          </a:p>
        </p:txBody>
      </p:sp>
      <p:sp>
        <p:nvSpPr>
          <p:cNvPr id="7" name="TextBox 6">
            <a:extLst>
              <a:ext uri="{FF2B5EF4-FFF2-40B4-BE49-F238E27FC236}">
                <a16:creationId xmlns:a16="http://schemas.microsoft.com/office/drawing/2014/main" id="{5403E3FB-DD97-E643-9E72-8275B19F81A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2392594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579" y="258988"/>
            <a:ext cx="9337221" cy="1143000"/>
          </a:xfrm>
        </p:spPr>
        <p:txBody>
          <a:bodyPr>
            <a:normAutofit/>
          </a:bodyPr>
          <a:lstStyle/>
          <a:p>
            <a:r>
              <a:rPr lang="en-US" sz="3600" b="1">
                <a:effectLst>
                  <a:outerShdw blurRad="38100" dist="38100" dir="2700000" algn="tl">
                    <a:srgbClr val="000000">
                      <a:alpha val="43137"/>
                    </a:srgbClr>
                  </a:outerShdw>
                </a:effectLst>
                <a:latin typeface="Arial" panose="020B0604020202020204" pitchFamily="34" charset="0"/>
                <a:ea typeface="Arial Rounded MT Bold" charset="0"/>
                <a:cs typeface="Arial" panose="020B0604020202020204" pitchFamily="34" charset="0"/>
              </a:rPr>
              <a:t>Social Media</a:t>
            </a:r>
          </a:p>
        </p:txBody>
      </p:sp>
      <p:sp>
        <p:nvSpPr>
          <p:cNvPr id="3" name="Content Placeholder 2"/>
          <p:cNvSpPr>
            <a:spLocks noGrp="1"/>
          </p:cNvSpPr>
          <p:nvPr>
            <p:ph idx="1"/>
          </p:nvPr>
        </p:nvSpPr>
        <p:spPr>
          <a:xfrm>
            <a:off x="873578" y="1701644"/>
            <a:ext cx="10261781" cy="3789244"/>
          </a:xfrm>
        </p:spPr>
        <p:txBody>
          <a:bodyPr>
            <a:normAutofit/>
          </a:bodyPr>
          <a:lstStyle/>
          <a:p>
            <a:pPr marL="0" indent="0">
              <a:buNone/>
            </a:pPr>
            <a:r>
              <a:rPr lang="en-GB" sz="3200">
                <a:latin typeface="Arial" panose="020B0604020202020204" pitchFamily="34" charset="0"/>
                <a:cs typeface="Arial" panose="020B0604020202020204" pitchFamily="34" charset="0"/>
              </a:rPr>
              <a:t>Promote the name of your brand and business</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Tell customers about your goods and services</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Find out what customers think of your business</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Attract new customers</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Build stronger relationships with existing customers.</a:t>
            </a:r>
          </a:p>
          <a:p>
            <a:pPr marL="0" indent="0">
              <a:buNone/>
            </a:pPr>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873578" y="974191"/>
            <a:ext cx="9682661" cy="584775"/>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Marketing your business using social media</a:t>
            </a:r>
          </a:p>
        </p:txBody>
      </p:sp>
      <p:sp>
        <p:nvSpPr>
          <p:cNvPr id="6" name="TextBox 5">
            <a:extLst>
              <a:ext uri="{FF2B5EF4-FFF2-40B4-BE49-F238E27FC236}">
                <a16:creationId xmlns:a16="http://schemas.microsoft.com/office/drawing/2014/main" id="{FFF8BDDD-63CB-A64B-A7B2-9BA6D02E3ECA}"/>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748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7440" y="1578850"/>
            <a:ext cx="10109200" cy="4621192"/>
          </a:xfrm>
        </p:spPr>
        <p:txBody>
          <a:bodyPr>
            <a:normAutofit/>
          </a:bodyPr>
          <a:lstStyle/>
          <a:p>
            <a:pPr marL="0" indent="0">
              <a:buNone/>
            </a:pPr>
            <a:r>
              <a:rPr lang="en-GB" sz="3200" b="1">
                <a:latin typeface="Arial" panose="020B0604020202020204" pitchFamily="34" charset="0"/>
                <a:cs typeface="Arial" panose="020B0604020202020204" pitchFamily="34" charset="0"/>
              </a:rPr>
              <a:t>Broad reach</a:t>
            </a:r>
            <a:r>
              <a:rPr lang="en-GB" sz="3200">
                <a:latin typeface="Arial" panose="020B0604020202020204" pitchFamily="34" charset="0"/>
                <a:cs typeface="Arial" panose="020B0604020202020204" pitchFamily="34" charset="0"/>
              </a:rPr>
              <a:t> - social media can reach millions of people all around the world</a:t>
            </a:r>
          </a:p>
          <a:p>
            <a:pPr marL="0" indent="0">
              <a:buNone/>
            </a:pPr>
            <a:endParaRPr lang="en-GB" sz="4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Ability to target</a:t>
            </a:r>
            <a:r>
              <a:rPr lang="en-GB" sz="3200">
                <a:latin typeface="Arial" panose="020B0604020202020204" pitchFamily="34" charset="0"/>
                <a:cs typeface="Arial" panose="020B0604020202020204" pitchFamily="34" charset="0"/>
              </a:rPr>
              <a:t> particular groups - many forms of social media (e.g. Facebook, Twitter, Instagram) allow businesses to target specific groups, often in particular locations</a:t>
            </a:r>
          </a:p>
          <a:p>
            <a:pPr marL="0" indent="0">
              <a:buNone/>
            </a:pPr>
            <a:endParaRPr lang="en-GB" sz="4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Free or low-cost</a:t>
            </a:r>
            <a:r>
              <a:rPr lang="en-GB" sz="3200">
                <a:latin typeface="Arial" panose="020B0604020202020204" pitchFamily="34" charset="0"/>
                <a:cs typeface="Arial" panose="020B0604020202020204" pitchFamily="34" charset="0"/>
              </a:rPr>
              <a:t> - many forms of social media are free for business and paid options are usually low-cost.</a:t>
            </a:r>
          </a:p>
          <a:p>
            <a:pPr marL="0" indent="0">
              <a:buNone/>
            </a:pPr>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1107440" y="932519"/>
            <a:ext cx="2995802" cy="646331"/>
          </a:xfrm>
          <a:prstGeom prst="rect">
            <a:avLst/>
          </a:prstGeom>
          <a:noFill/>
        </p:spPr>
        <p:txBody>
          <a:bodyPr wrap="square" rtlCol="0">
            <a:spAutoFit/>
          </a:bodyPr>
          <a:lstStyle/>
          <a:p>
            <a:r>
              <a:rPr lang="en-GB" sz="360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107440" y="266880"/>
            <a:ext cx="10546080" cy="646331"/>
          </a:xfrm>
          <a:prstGeom prst="rect">
            <a:avLst/>
          </a:prstGeom>
          <a:noFill/>
        </p:spPr>
        <p:txBody>
          <a:bodyPr wrap="square" rtlCol="0">
            <a:spAutoFit/>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your business using social media</a:t>
            </a:r>
          </a:p>
        </p:txBody>
      </p:sp>
      <p:sp>
        <p:nvSpPr>
          <p:cNvPr id="7" name="TextBox 6">
            <a:extLst>
              <a:ext uri="{FF2B5EF4-FFF2-40B4-BE49-F238E27FC236}">
                <a16:creationId xmlns:a16="http://schemas.microsoft.com/office/drawing/2014/main" id="{33A44AB4-3007-1247-94EC-90196E8BF84D}"/>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3142209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799" y="1593991"/>
            <a:ext cx="10281557" cy="4007440"/>
          </a:xfrm>
        </p:spPr>
        <p:txBody>
          <a:bodyPr>
            <a:normAutofit fontScale="92500"/>
          </a:bodyPr>
          <a:lstStyle/>
          <a:p>
            <a:pPr marL="1828800" lvl="4" indent="0">
              <a:buNone/>
            </a:pPr>
            <a:endParaRPr lang="en-US" sz="20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Personal</a:t>
            </a:r>
            <a:r>
              <a:rPr lang="en-GB" sz="3200">
                <a:latin typeface="Arial" panose="020B0604020202020204" pitchFamily="34" charset="0"/>
                <a:cs typeface="Arial" panose="020B0604020202020204" pitchFamily="34" charset="0"/>
              </a:rPr>
              <a:t> - social media allows businesses to communicate on a personal basis with individual customers and groups</a:t>
            </a:r>
          </a:p>
          <a:p>
            <a:pPr marL="0" indent="0">
              <a:buNone/>
            </a:pPr>
            <a:endParaRPr lang="en-GB" sz="4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Fast</a:t>
            </a:r>
            <a:r>
              <a:rPr lang="en-GB" sz="3200">
                <a:latin typeface="Arial" panose="020B0604020202020204" pitchFamily="34" charset="0"/>
                <a:cs typeface="Arial" panose="020B0604020202020204" pitchFamily="34" charset="0"/>
              </a:rPr>
              <a:t> - information can be distributed quickly to many people at once</a:t>
            </a:r>
          </a:p>
          <a:p>
            <a:pPr marL="0" indent="0">
              <a:buNone/>
            </a:pPr>
            <a:endParaRPr lang="en-GB" sz="4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Easy</a:t>
            </a:r>
            <a:r>
              <a:rPr lang="en-GB" sz="3200">
                <a:latin typeface="Arial" panose="020B0604020202020204" pitchFamily="34" charset="0"/>
                <a:cs typeface="Arial" panose="020B0604020202020204" pitchFamily="34" charset="0"/>
              </a:rPr>
              <a:t> - high-level IT skills or computer equipment are not needed to participate in social media. The average person with a computer/phone should have no difficulty.</a:t>
            </a:r>
          </a:p>
          <a:p>
            <a:pPr marL="0" indent="0">
              <a:buNone/>
            </a:pPr>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18</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1016000" y="1100574"/>
            <a:ext cx="2995802" cy="646331"/>
          </a:xfrm>
          <a:prstGeom prst="rect">
            <a:avLst/>
          </a:prstGeom>
          <a:noFill/>
        </p:spPr>
        <p:txBody>
          <a:bodyPr wrap="square" rtlCol="0">
            <a:spAutoFit/>
          </a:bodyPr>
          <a:lstStyle/>
          <a:p>
            <a:r>
              <a:rPr lang="en-GB" sz="360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066800" y="475076"/>
            <a:ext cx="10109200" cy="646331"/>
          </a:xfrm>
          <a:prstGeom prst="rect">
            <a:avLst/>
          </a:prstGeom>
          <a:noFill/>
        </p:spPr>
        <p:txBody>
          <a:bodyPr wrap="square" rtlCol="0">
            <a:spAutoFit/>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your business using social media</a:t>
            </a:r>
          </a:p>
        </p:txBody>
      </p:sp>
      <p:sp>
        <p:nvSpPr>
          <p:cNvPr id="7" name="TextBox 6">
            <a:extLst>
              <a:ext uri="{FF2B5EF4-FFF2-40B4-BE49-F238E27FC236}">
                <a16:creationId xmlns:a16="http://schemas.microsoft.com/office/drawing/2014/main" id="{C288ED61-1E25-794A-B50E-422ABB157306}"/>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3889677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587177"/>
            <a:ext cx="10373360" cy="4229370"/>
          </a:xfrm>
        </p:spPr>
        <p:txBody>
          <a:bodyPr>
            <a:normAutofit fontScale="92500"/>
          </a:bodyPr>
          <a:lstStyle/>
          <a:p>
            <a:pPr marL="1828800" lvl="4" indent="0">
              <a:buNone/>
            </a:pPr>
            <a:endParaRPr lang="en-US" sz="20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Wasted time and money</a:t>
            </a:r>
            <a:r>
              <a:rPr lang="en-GB" sz="3200">
                <a:latin typeface="Arial" panose="020B0604020202020204" pitchFamily="34" charset="0"/>
                <a:cs typeface="Arial" panose="020B0604020202020204" pitchFamily="34" charset="0"/>
              </a:rPr>
              <a:t> for little or no tangible return.</a:t>
            </a:r>
          </a:p>
          <a:p>
            <a:pPr marL="0" indent="0">
              <a:buNone/>
            </a:pPr>
            <a:endParaRPr lang="en-GB" sz="9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The rapid spread of the wrong kind of information</a:t>
            </a:r>
            <a:r>
              <a:rPr lang="en-GB" sz="3200">
                <a:latin typeface="Arial" panose="020B0604020202020204" pitchFamily="34" charset="0"/>
                <a:cs typeface="Arial" panose="020B0604020202020204" pitchFamily="34" charset="0"/>
              </a:rPr>
              <a:t> about your business (e.g. incorrect information accidentally posted by you or negative reviews posted by others).</a:t>
            </a:r>
          </a:p>
          <a:p>
            <a:pPr marL="0" indent="0">
              <a:buNone/>
            </a:pPr>
            <a:endParaRPr lang="en-GB" sz="9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It is important to be aware of these risks and to have strategies in place to avoid them if you decide to get involved in social media marketing.</a:t>
            </a:r>
          </a:p>
          <a:p>
            <a:pPr marL="0" indent="0">
              <a:buNone/>
            </a:pPr>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19</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1066800" y="1081380"/>
            <a:ext cx="1497901" cy="646331"/>
          </a:xfrm>
          <a:prstGeom prst="rect">
            <a:avLst/>
          </a:prstGeom>
          <a:noFill/>
        </p:spPr>
        <p:txBody>
          <a:bodyPr wrap="square" rtlCol="0">
            <a:spAutoFit/>
          </a:bodyPr>
          <a:lstStyle/>
          <a:p>
            <a:r>
              <a:rPr lang="en-GB" sz="3600">
                <a:effectLst>
                  <a:outerShdw blurRad="38100" dist="38100" dir="2700000" algn="tl">
                    <a:srgbClr val="000000">
                      <a:alpha val="43137"/>
                    </a:srgbClr>
                  </a:outerShdw>
                </a:effectLst>
                <a:latin typeface="Arial" panose="020B0604020202020204" pitchFamily="34" charset="0"/>
                <a:cs typeface="Arial" panose="020B060402020202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1066800" y="475076"/>
            <a:ext cx="9946640" cy="646331"/>
          </a:xfrm>
          <a:prstGeom prst="rect">
            <a:avLst/>
          </a:prstGeom>
          <a:noFill/>
        </p:spPr>
        <p:txBody>
          <a:bodyPr wrap="square" rtlCol="0">
            <a:spAutoFit/>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your business using social media</a:t>
            </a:r>
          </a:p>
        </p:txBody>
      </p:sp>
      <p:sp>
        <p:nvSpPr>
          <p:cNvPr id="7" name="TextBox 6">
            <a:extLst>
              <a:ext uri="{FF2B5EF4-FFF2-40B4-BE49-F238E27FC236}">
                <a16:creationId xmlns:a16="http://schemas.microsoft.com/office/drawing/2014/main" id="{3132B5A0-D9D3-EC41-952E-EBE271F384F8}"/>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2716444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65200" y="1640749"/>
            <a:ext cx="7966363" cy="2873638"/>
          </a:xfrm>
        </p:spPr>
        <p:txBody>
          <a:bodyPr>
            <a:normAutofit lnSpcReduction="10000"/>
          </a:bodyPr>
          <a:lstStyle/>
          <a:p>
            <a:pPr lvl="4"/>
            <a:endParaRPr lang="en-US" sz="2000">
              <a:latin typeface="Arial" panose="020B0604020202020204" pitchFamily="34" charset="0"/>
              <a:cs typeface="Arial" panose="020B0604020202020204" pitchFamily="34" charset="0"/>
            </a:endParaRPr>
          </a:p>
          <a:p>
            <a:pPr marL="0" indent="0">
              <a:buNone/>
            </a:pPr>
            <a:r>
              <a:rPr lang="en-GB" sz="3200" b="1">
                <a:latin typeface="Arial" panose="020B0604020202020204" pitchFamily="34" charset="0"/>
                <a:cs typeface="Arial" panose="020B0604020202020204" pitchFamily="34" charset="0"/>
              </a:rPr>
              <a:t>Legal problems</a:t>
            </a:r>
            <a:r>
              <a:rPr lang="en-GB" sz="3200">
                <a:latin typeface="Arial" panose="020B0604020202020204" pitchFamily="34" charset="0"/>
                <a:cs typeface="Arial" panose="020B0604020202020204" pitchFamily="34" charset="0"/>
              </a:rPr>
              <a:t> could arise if the business does not comply with: </a:t>
            </a:r>
          </a:p>
          <a:p>
            <a:r>
              <a:rPr lang="en-GB" sz="3200">
                <a:latin typeface="Arial" panose="020B0604020202020204" pitchFamily="34" charset="0"/>
                <a:cs typeface="Arial" panose="020B0604020202020204" pitchFamily="34" charset="0"/>
                <a:hlinkClick r:id="rId3"/>
              </a:rPr>
              <a:t>Copyright Laws</a:t>
            </a:r>
            <a:endParaRPr lang="en-GB" sz="3200">
              <a:latin typeface="Arial" panose="020B0604020202020204" pitchFamily="34" charset="0"/>
              <a:cs typeface="Arial" panose="020B0604020202020204" pitchFamily="34" charset="0"/>
              <a:hlinkClick r:id="rId4"/>
            </a:endParaRPr>
          </a:p>
          <a:p>
            <a:r>
              <a:rPr lang="en-GB" sz="3200">
                <a:latin typeface="Arial" panose="020B0604020202020204" pitchFamily="34" charset="0"/>
                <a:cs typeface="Arial" panose="020B0604020202020204" pitchFamily="34" charset="0"/>
                <a:hlinkClick r:id="rId5"/>
              </a:rPr>
              <a:t>The Data Protection Act</a:t>
            </a:r>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 </a:t>
            </a:r>
            <a:r>
              <a:rPr lang="en-GB" sz="3200">
                <a:latin typeface="Arial" panose="020B0604020202020204" pitchFamily="34" charset="0"/>
                <a:cs typeface="Arial" panose="020B0604020202020204" pitchFamily="34" charset="0"/>
                <a:hlinkClick r:id="rId6"/>
              </a:rPr>
              <a:t>Online Marketing Legislation</a:t>
            </a:r>
            <a:endParaRPr lang="en-US" sz="3200">
              <a:latin typeface="Arial" panose="020B0604020202020204" pitchFamily="34" charset="0"/>
              <a:cs typeface="Arial" panose="020B0604020202020204" pitchFamily="34" charset="0"/>
            </a:endParaRPr>
          </a:p>
          <a:p>
            <a:endParaRPr lang="en-US" sz="32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965200" y="1177675"/>
            <a:ext cx="1497901" cy="646331"/>
          </a:xfrm>
          <a:prstGeom prst="rect">
            <a:avLst/>
          </a:prstGeom>
          <a:noFill/>
        </p:spPr>
        <p:txBody>
          <a:bodyPr wrap="square" rtlCol="0">
            <a:spAutoFit/>
          </a:bodyPr>
          <a:lstStyle/>
          <a:p>
            <a:r>
              <a:rPr lang="en-GB" sz="3600">
                <a:effectLst>
                  <a:outerShdw blurRad="38100" dist="38100" dir="2700000" algn="tl">
                    <a:srgbClr val="000000">
                      <a:alpha val="43137"/>
                    </a:srgbClr>
                  </a:outerShdw>
                </a:effectLst>
                <a:latin typeface="Arial" panose="020B0604020202020204" pitchFamily="34" charset="0"/>
                <a:cs typeface="Arial" panose="020B060402020202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965200" y="475076"/>
            <a:ext cx="10068560" cy="646331"/>
          </a:xfrm>
          <a:prstGeom prst="rect">
            <a:avLst/>
          </a:prstGeom>
          <a:noFill/>
        </p:spPr>
        <p:txBody>
          <a:bodyPr wrap="square" rtlCol="0">
            <a:spAutoFit/>
          </a:bodyPr>
          <a:lstStyle/>
          <a:p>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your business using social media</a:t>
            </a:r>
          </a:p>
        </p:txBody>
      </p:sp>
      <p:sp>
        <p:nvSpPr>
          <p:cNvPr id="7" name="TextBox 6">
            <a:extLst>
              <a:ext uri="{FF2B5EF4-FFF2-40B4-BE49-F238E27FC236}">
                <a16:creationId xmlns:a16="http://schemas.microsoft.com/office/drawing/2014/main" id="{E5E7E9C5-BCEA-41FD-86A6-D5FC4171411E}"/>
              </a:ext>
            </a:extLst>
          </p:cNvPr>
          <p:cNvSpPr txBox="1"/>
          <p:nvPr/>
        </p:nvSpPr>
        <p:spPr>
          <a:xfrm>
            <a:off x="965200" y="4865982"/>
            <a:ext cx="10505440" cy="1138773"/>
          </a:xfrm>
          <a:prstGeom prst="rect">
            <a:avLst/>
          </a:prstGeom>
          <a:noFill/>
        </p:spPr>
        <p:txBody>
          <a:bodyPr wrap="square" rtlCol="0">
            <a:spAutoFit/>
          </a:bodyPr>
          <a:lstStyle/>
          <a:p>
            <a:r>
              <a:rPr lang="en-GB" sz="1600"/>
              <a:t>Business Queensland (2018) </a:t>
            </a:r>
            <a:r>
              <a:rPr lang="en-GB" sz="1600" i="1"/>
              <a:t>Using social media to market your business: the basics,</a:t>
            </a:r>
            <a:r>
              <a:rPr lang="en-GB" sz="1600"/>
              <a:t> [online] available at  </a:t>
            </a:r>
            <a:r>
              <a:rPr lang="en-GB" sz="1600">
                <a:hlinkClick r:id="rId7"/>
              </a:rPr>
              <a:t>https://www.business.qld.gov.au/running-business/marketing-sales/marketing-promotion/online-marketing/social-media</a:t>
            </a:r>
            <a:r>
              <a:rPr lang="en-GB" sz="1600"/>
              <a:t> accessed Mar 2018</a:t>
            </a:r>
          </a:p>
          <a:p>
            <a:endParaRPr lang="en-GB" sz="2000"/>
          </a:p>
        </p:txBody>
      </p:sp>
      <p:sp>
        <p:nvSpPr>
          <p:cNvPr id="8" name="TextBox 7">
            <a:extLst>
              <a:ext uri="{FF2B5EF4-FFF2-40B4-BE49-F238E27FC236}">
                <a16:creationId xmlns:a16="http://schemas.microsoft.com/office/drawing/2014/main" id="{FDD933CA-6FF8-E44B-835D-45B01EF2664E}"/>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2</a:t>
            </a:r>
          </a:p>
        </p:txBody>
      </p:sp>
    </p:spTree>
    <p:extLst>
      <p:ext uri="{BB962C8B-B14F-4D97-AF65-F5344CB8AC3E}">
        <p14:creationId xmlns:p14="http://schemas.microsoft.com/office/powerpoint/2010/main" val="1241357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D7348-9BE6-4E7B-9962-8DD1D8436D99}"/>
              </a:ext>
            </a:extLst>
          </p:cNvPr>
          <p:cNvSpPr>
            <a:spLocks noGrp="1"/>
          </p:cNvSpPr>
          <p:nvPr>
            <p:ph type="title"/>
          </p:nvPr>
        </p:nvSpPr>
        <p:spPr/>
        <p:txBody>
          <a:bodyPr/>
          <a:lstStyle/>
          <a:p>
            <a:pPr algn="l"/>
            <a:r>
              <a:rPr lang="en-GB" sz="3600" b="1">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A5DDA8A7-1F28-40E3-B859-7EB02E0B8F12}"/>
              </a:ext>
            </a:extLst>
          </p:cNvPr>
          <p:cNvSpPr>
            <a:spLocks noGrp="1"/>
          </p:cNvSpPr>
          <p:nvPr>
            <p:ph idx="1"/>
          </p:nvPr>
        </p:nvSpPr>
        <p:spPr>
          <a:xfrm>
            <a:off x="838200" y="1630503"/>
            <a:ext cx="10428514" cy="3596993"/>
          </a:xfrm>
        </p:spPr>
        <p:txBody>
          <a:bodyPr/>
          <a:lstStyle/>
          <a:p>
            <a:pPr marL="0" indent="0">
              <a:buNone/>
            </a:pPr>
            <a:r>
              <a:rPr lang="en-GB" sz="3200">
                <a:latin typeface="Arial" panose="020B0604020202020204" pitchFamily="34" charset="0"/>
                <a:cs typeface="Arial" panose="020B0604020202020204" pitchFamily="34" charset="0"/>
              </a:rPr>
              <a:t>Examine what devices your employer uses.</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Are they used appropriately?</a:t>
            </a:r>
          </a:p>
          <a:p>
            <a:pPr marL="0" indent="0">
              <a:buNone/>
            </a:pPr>
            <a:endParaRPr lang="en-GB" sz="800">
              <a:latin typeface="Arial" panose="020B0604020202020204" pitchFamily="34" charset="0"/>
              <a:cs typeface="Arial" panose="020B0604020202020204" pitchFamily="34" charset="0"/>
            </a:endParaRPr>
          </a:p>
          <a:p>
            <a:pPr marL="0" indent="0">
              <a:buNone/>
            </a:pPr>
            <a:r>
              <a:rPr lang="en-GB" sz="3200">
                <a:latin typeface="Arial" panose="020B0604020202020204" pitchFamily="34" charset="0"/>
                <a:cs typeface="Arial" panose="020B0604020202020204" pitchFamily="34" charset="0"/>
              </a:rPr>
              <a:t>Could they be used better to improve the business reputation? Sales? Recruitment?.....</a:t>
            </a:r>
          </a:p>
        </p:txBody>
      </p:sp>
      <p:sp>
        <p:nvSpPr>
          <p:cNvPr id="4" name="Slide Number Placeholder 3">
            <a:extLst>
              <a:ext uri="{FF2B5EF4-FFF2-40B4-BE49-F238E27FC236}">
                <a16:creationId xmlns:a16="http://schemas.microsoft.com/office/drawing/2014/main" id="{EAD2EF8B-534B-44D3-BB40-3A0FAFDCFEC2}"/>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
        <p:nvSpPr>
          <p:cNvPr id="5" name="TextBox 4">
            <a:extLst>
              <a:ext uri="{FF2B5EF4-FFF2-40B4-BE49-F238E27FC236}">
                <a16:creationId xmlns:a16="http://schemas.microsoft.com/office/drawing/2014/main" id="{53CC4DF4-0CD6-AE4E-AF67-196F4F34E1B6}"/>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1</a:t>
            </a:r>
          </a:p>
        </p:txBody>
      </p:sp>
    </p:spTree>
    <p:extLst>
      <p:ext uri="{BB962C8B-B14F-4D97-AF65-F5344CB8AC3E}">
        <p14:creationId xmlns:p14="http://schemas.microsoft.com/office/powerpoint/2010/main" val="538435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5560A-D654-8642-A0AC-152C00191938}"/>
              </a:ext>
            </a:extLst>
          </p:cNvPr>
          <p:cNvSpPr>
            <a:spLocks noGrp="1"/>
          </p:cNvSpPr>
          <p:nvPr>
            <p:ph type="title"/>
          </p:nvPr>
        </p:nvSpPr>
        <p:spPr/>
        <p:txBody>
          <a:bodyPr/>
          <a:lstStyle/>
          <a:p>
            <a:pPr>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Further Reading</a:t>
            </a:r>
          </a:p>
        </p:txBody>
      </p:sp>
      <p:sp>
        <p:nvSpPr>
          <p:cNvPr id="66562" name="Content Placeholder 2">
            <a:extLst>
              <a:ext uri="{FF2B5EF4-FFF2-40B4-BE49-F238E27FC236}">
                <a16:creationId xmlns:a16="http://schemas.microsoft.com/office/drawing/2014/main" id="{FADE4EB4-4E4A-374B-9615-7C530FBAFF2D}"/>
              </a:ext>
            </a:extLst>
          </p:cNvPr>
          <p:cNvSpPr>
            <a:spLocks noGrp="1"/>
          </p:cNvSpPr>
          <p:nvPr>
            <p:ph idx="1"/>
          </p:nvPr>
        </p:nvSpPr>
        <p:spPr>
          <a:xfrm>
            <a:off x="838200" y="1256253"/>
            <a:ext cx="10515600" cy="4525963"/>
          </a:xfrm>
        </p:spPr>
        <p:txBody>
          <a:bodyPr lIns="91440" tIns="45720" rIns="91440" bIns="45720" anchor="t"/>
          <a:lstStyle/>
          <a:p>
            <a:pPr marL="0" indent="0">
              <a:buNone/>
            </a:pPr>
            <a:r>
              <a:rPr lang="en-GB" altLang="en-US" sz="2400" dirty="0" err="1">
                <a:latin typeface="Arial"/>
                <a:cs typeface="Arial"/>
              </a:rPr>
              <a:t>Ackoff</a:t>
            </a:r>
            <a:r>
              <a:rPr lang="en-GB" altLang="en-US" sz="2400" dirty="0">
                <a:latin typeface="Arial"/>
                <a:cs typeface="Arial"/>
              </a:rPr>
              <a:t>, R. L.,(1989),  "From Data to Wisdom", </a:t>
            </a:r>
            <a:r>
              <a:rPr lang="en-GB" altLang="en-US" sz="2400" i="1" dirty="0">
                <a:latin typeface="Arial"/>
                <a:cs typeface="Arial"/>
              </a:rPr>
              <a:t>Journal of Applied Systems Analysis</a:t>
            </a:r>
            <a:r>
              <a:rPr lang="en-GB" altLang="en-US" sz="2400" dirty="0">
                <a:latin typeface="Arial"/>
                <a:cs typeface="Arial"/>
              </a:rPr>
              <a:t>, Volume 16, 1989 p 3-9.</a:t>
            </a:r>
          </a:p>
          <a:p>
            <a:pPr marL="0" indent="0">
              <a:buNone/>
            </a:pPr>
            <a:r>
              <a:rPr lang="en-GB" altLang="en-US" sz="2400" dirty="0">
                <a:latin typeface="Arial"/>
                <a:cs typeface="Arial"/>
              </a:rPr>
              <a:t>Bellinger, G et al. (2004), </a:t>
            </a:r>
            <a:r>
              <a:rPr lang="en-GB" altLang="en-US" sz="2400" i="1" dirty="0">
                <a:latin typeface="Arial"/>
                <a:cs typeface="Arial"/>
              </a:rPr>
              <a:t>Data, Information, Knowledge and Wisdom, </a:t>
            </a:r>
            <a:r>
              <a:rPr lang="en-GB" altLang="en-US" sz="2400" dirty="0">
                <a:latin typeface="Arial"/>
                <a:cs typeface="Arial"/>
              </a:rPr>
              <a:t>[online] available at</a:t>
            </a:r>
            <a:r>
              <a:rPr lang="en-GB" altLang="en-US" sz="2400" i="1" dirty="0">
                <a:latin typeface="Arial"/>
                <a:cs typeface="Arial"/>
              </a:rPr>
              <a:t> </a:t>
            </a:r>
            <a:r>
              <a:rPr lang="en-GB" altLang="en-US" sz="2400" dirty="0">
                <a:latin typeface="Arial"/>
                <a:cs typeface="Arial"/>
                <a:hlinkClick r:id="rId2"/>
              </a:rPr>
              <a:t>http://www.systems-thinking.org/dikw/dikw.htm</a:t>
            </a:r>
            <a:r>
              <a:rPr lang="en-GB" altLang="en-US" sz="2400" dirty="0">
                <a:latin typeface="Arial"/>
                <a:cs typeface="Arial"/>
              </a:rPr>
              <a:t> [accessed Mar 2018]</a:t>
            </a:r>
          </a:p>
          <a:p>
            <a:pPr marL="0" indent="0">
              <a:buNone/>
            </a:pPr>
            <a:endParaRPr lang="en-GB" altLang="en-US" sz="2400">
              <a:latin typeface="Arial" panose="020B0604020202020204" pitchFamily="34" charset="0"/>
              <a:cs typeface="Arial" panose="020B0604020202020204" pitchFamily="34" charset="0"/>
            </a:endParaRPr>
          </a:p>
          <a:p>
            <a:pPr marL="0" indent="0">
              <a:buNone/>
            </a:pPr>
            <a:r>
              <a:rPr lang="en-GB" altLang="en-US" sz="2400" dirty="0">
                <a:latin typeface="Arial"/>
                <a:cs typeface="Arial"/>
              </a:rPr>
              <a:t>Weinberger, D. (2010),</a:t>
            </a:r>
            <a:r>
              <a:rPr lang="en-GB" altLang="en-US" sz="2400" b="1" dirty="0">
                <a:latin typeface="Arial"/>
                <a:cs typeface="Arial"/>
              </a:rPr>
              <a:t> </a:t>
            </a:r>
            <a:r>
              <a:rPr lang="en-GB" altLang="en-US" sz="2400" i="1" dirty="0">
                <a:latin typeface="Arial"/>
                <a:cs typeface="Arial"/>
              </a:rPr>
              <a:t>The Problem with the Data-Information-Knowledge-Wisdom Hierarchy, </a:t>
            </a:r>
            <a:r>
              <a:rPr lang="en-GB" altLang="en-US" sz="2400" dirty="0">
                <a:latin typeface="Arial"/>
                <a:cs typeface="Arial"/>
              </a:rPr>
              <a:t>[online] available at </a:t>
            </a:r>
            <a:r>
              <a:rPr lang="en-GB" altLang="en-US" sz="2400" dirty="0">
                <a:latin typeface="Arial"/>
                <a:cs typeface="Arial"/>
                <a:hlinkClick r:id="rId3"/>
              </a:rPr>
              <a:t>https://hbr.org/2010/02/data-is-to-info-as-info-is-not</a:t>
            </a:r>
            <a:r>
              <a:rPr lang="en-GB" altLang="en-US" sz="2400" dirty="0">
                <a:latin typeface="Arial"/>
                <a:cs typeface="Arial"/>
              </a:rPr>
              <a:t> [accessed Mar 2018]</a:t>
            </a:r>
          </a:p>
          <a:p>
            <a:pPr marL="0" indent="0">
              <a:buNone/>
            </a:pPr>
            <a:endParaRPr lang="en-GB" altLang="en-US">
              <a:latin typeface="Arial" panose="020B0604020202020204" pitchFamily="34" charset="0"/>
              <a:cs typeface="Arial" panose="020B0604020202020204" pitchFamily="34" charset="0"/>
            </a:endParaRPr>
          </a:p>
          <a:p>
            <a:pPr marL="0" indent="0">
              <a:buNone/>
            </a:pPr>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0554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066" y="389614"/>
            <a:ext cx="8229600" cy="588619"/>
          </a:xfrm>
        </p:spPr>
        <p:txBody>
          <a:bodyPr>
            <a:noAutofit/>
          </a:bodyPr>
          <a:lstStyle/>
          <a:p>
            <a:r>
              <a:rPr lang="en-US" sz="360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p>
        </p:txBody>
      </p:sp>
      <p:sp>
        <p:nvSpPr>
          <p:cNvPr id="3" name="Content Placeholder 2"/>
          <p:cNvSpPr>
            <a:spLocks noGrp="1"/>
          </p:cNvSpPr>
          <p:nvPr>
            <p:ph idx="1"/>
          </p:nvPr>
        </p:nvSpPr>
        <p:spPr>
          <a:xfrm>
            <a:off x="2033302" y="993473"/>
            <a:ext cx="7886700" cy="4180671"/>
          </a:xfrm>
        </p:spPr>
        <p:txBody>
          <a:bodyPr>
            <a:normAutofit/>
          </a:bodyPr>
          <a:lstStyle/>
          <a:p>
            <a:pPr marL="114300" indent="0">
              <a:buNone/>
            </a:pPr>
            <a:br>
              <a:rPr lang="en-US">
                <a:latin typeface="Arial Rounded MT Bold" panose="020F0704030504030204" pitchFamily="34" charset="0"/>
              </a:rPr>
            </a:br>
            <a:endParaRPr lang="en-US">
              <a:latin typeface="Arial Rounded MT Bold" panose="020F0704030504030204" pitchFamily="34" charset="0"/>
            </a:endParaRPr>
          </a:p>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sp>
        <p:nvSpPr>
          <p:cNvPr id="5" name="Rectangle 4">
            <a:extLst>
              <a:ext uri="{FF2B5EF4-FFF2-40B4-BE49-F238E27FC236}">
                <a16:creationId xmlns:a16="http://schemas.microsoft.com/office/drawing/2014/main" id="{A6BAECD2-3B94-497F-9712-DE07F3AAACA7}"/>
              </a:ext>
            </a:extLst>
          </p:cNvPr>
          <p:cNvSpPr/>
          <p:nvPr/>
        </p:nvSpPr>
        <p:spPr>
          <a:xfrm>
            <a:off x="1127065" y="1461804"/>
            <a:ext cx="10041677" cy="1569660"/>
          </a:xfrm>
          <a:prstGeom prst="rect">
            <a:avLst/>
          </a:prstGeom>
        </p:spPr>
        <p:txBody>
          <a:bodyPr wrap="square">
            <a:spAutoFit/>
          </a:bodyPr>
          <a:lstStyle/>
          <a:p>
            <a:r>
              <a:rPr lang="en-GB" sz="3200"/>
              <a:t>Maund, et al. (2017) </a:t>
            </a:r>
            <a:r>
              <a:rPr lang="en-GB" sz="3200" i="1"/>
              <a:t>Certificate in Higher Education: Skills for the Workplace Student Yearbook. </a:t>
            </a:r>
            <a:r>
              <a:rPr lang="en-GB" sz="3200"/>
              <a:t>PP.106 -129 London: Sage Publications Ltd. </a:t>
            </a:r>
          </a:p>
        </p:txBody>
      </p:sp>
      <p:sp>
        <p:nvSpPr>
          <p:cNvPr id="6" name="TextBox 5">
            <a:extLst>
              <a:ext uri="{FF2B5EF4-FFF2-40B4-BE49-F238E27FC236}">
                <a16:creationId xmlns:a16="http://schemas.microsoft.com/office/drawing/2014/main" id="{B2E2C657-9301-B548-84F7-5C4A9600C6A6}"/>
              </a:ext>
            </a:extLst>
          </p:cNvPr>
          <p:cNvSpPr txBox="1"/>
          <p:nvPr/>
        </p:nvSpPr>
        <p:spPr>
          <a:xfrm>
            <a:off x="11348357" y="212271"/>
            <a:ext cx="514350" cy="369332"/>
          </a:xfrm>
          <a:prstGeom prst="rect">
            <a:avLst/>
          </a:prstGeom>
          <a:noFill/>
          <a:ln>
            <a:solidFill>
              <a:srgbClr val="0070C0"/>
            </a:solidFill>
          </a:ln>
        </p:spPr>
        <p:txBody>
          <a:bodyPr wrap="square" rtlCol="0">
            <a:spAutoFit/>
          </a:bodyPr>
          <a:lstStyle/>
          <a:p>
            <a:pPr algn="ctr"/>
            <a:r>
              <a:rPr lang="en-US"/>
              <a:t>1</a:t>
            </a:r>
          </a:p>
        </p:txBody>
      </p:sp>
    </p:spTree>
    <p:extLst>
      <p:ext uri="{BB962C8B-B14F-4D97-AF65-F5344CB8AC3E}">
        <p14:creationId xmlns:p14="http://schemas.microsoft.com/office/powerpoint/2010/main" val="2067065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Slide Number Placeholder 5"/>
          <p:cNvSpPr txBox="1">
            <a:spLocks noGrp="1"/>
          </p:cNvSpPr>
          <p:nvPr/>
        </p:nvSpPr>
        <p:spPr bwMode="auto">
          <a:xfrm>
            <a:off x="5838826" y="6462713"/>
            <a:ext cx="493713" cy="341312"/>
          </a:xfrm>
          <a:prstGeom prst="rect">
            <a:avLst/>
          </a:prstGeom>
          <a:noFill/>
          <a:ln w="9525">
            <a:noFill/>
            <a:miter lim="800000"/>
            <a:headEnd/>
            <a:tailEnd/>
          </a:ln>
        </p:spPr>
        <p:txBody>
          <a:bodyPr/>
          <a:lstStyle/>
          <a:p>
            <a:pPr algn="ctr"/>
            <a:fld id="{FA9E1092-61FD-42CD-828E-2014E51682E2}" type="slidenum">
              <a:rPr lang="en-US" sz="1400" b="1">
                <a:solidFill>
                  <a:schemeClr val="bg1"/>
                </a:solidFill>
              </a:rPr>
              <a:pPr algn="ctr"/>
              <a:t>24</a:t>
            </a:fld>
            <a:endParaRPr lang="en-US" sz="1400" b="1">
              <a:solidFill>
                <a:schemeClr val="bg1"/>
              </a:solidFill>
            </a:endParaRPr>
          </a:p>
        </p:txBody>
      </p:sp>
      <p:sp>
        <p:nvSpPr>
          <p:cNvPr id="10" name="Rectangle 6"/>
          <p:cNvSpPr>
            <a:spLocks noGrp="1" noChangeArrowheads="1"/>
          </p:cNvSpPr>
          <p:nvPr>
            <p:ph type="title"/>
          </p:nvPr>
        </p:nvSpPr>
        <p:spPr>
          <a:xfrm>
            <a:off x="1524000" y="476672"/>
            <a:ext cx="8748464" cy="868958"/>
          </a:xfrm>
        </p:spPr>
        <p:txBody>
          <a:bodyPr>
            <a:normAutofit/>
          </a:bodyPr>
          <a:lstStyle/>
          <a:p>
            <a:pPr eaLnBrk="1" hangingPunct="1">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7170" name="Picture 2" descr="http://www.rightfit.ie/wp-content/uploads/2012/03/killing_ques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29189"/>
            <a:ext cx="4154011" cy="41540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d.keepcalm-o-matic.co.uk/i/thank-you-for-your-attention-any-questions-12.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10800" y="3429000"/>
            <a:ext cx="1826568" cy="2130996"/>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p:cNvSpPr>
            <a:spLocks noGrp="1"/>
          </p:cNvSpPr>
          <p:nvPr>
            <p:ph type="sldNum" sz="quarter" idx="12"/>
          </p:nvPr>
        </p:nvSpPr>
        <p:spPr>
          <a:xfrm>
            <a:off x="8077200" y="6356351"/>
            <a:ext cx="2133600" cy="365125"/>
          </a:xfrm>
        </p:spPr>
        <p:txBody>
          <a:bodyPr/>
          <a:lstStyle/>
          <a:p>
            <a:pPr>
              <a:defRPr/>
            </a:pPr>
            <a:fld id="{ADFB361A-1845-43A6-8108-80CCE0361D76}" type="slidenum">
              <a:rPr lang="en-GB" smtClean="0"/>
              <a:pPr>
                <a:defRPr/>
              </a:pPr>
              <a:t>24</a:t>
            </a:fld>
            <a:endParaRPr lang="en-GB"/>
          </a:p>
        </p:txBody>
      </p:sp>
      <p:sp>
        <p:nvSpPr>
          <p:cNvPr id="2" name="TextBox 1">
            <a:extLst>
              <a:ext uri="{FF2B5EF4-FFF2-40B4-BE49-F238E27FC236}">
                <a16:creationId xmlns:a16="http://schemas.microsoft.com/office/drawing/2014/main" id="{682E7A38-53FA-514A-95D3-3CF08889BB88}"/>
              </a:ext>
            </a:extLst>
          </p:cNvPr>
          <p:cNvSpPr txBox="1"/>
          <p:nvPr/>
        </p:nvSpPr>
        <p:spPr>
          <a:xfrm>
            <a:off x="6332539" y="1129189"/>
            <a:ext cx="3854886" cy="4462760"/>
          </a:xfrm>
          <a:prstGeom prst="rect">
            <a:avLst/>
          </a:prstGeom>
          <a:noFill/>
        </p:spPr>
        <p:txBody>
          <a:bodyPr wrap="square" rtlCol="0">
            <a:spAutoFit/>
          </a:bodyPr>
          <a:lstStyle/>
          <a:p>
            <a:r>
              <a:rPr lang="en-US" sz="3200" dirty="0">
                <a:latin typeface="Arial" panose="020B0604020202020204" pitchFamily="34" charset="0"/>
              </a:rPr>
              <a:t>Submission:</a:t>
            </a:r>
          </a:p>
          <a:p>
            <a:endParaRPr lang="en-US" sz="1600" dirty="0">
              <a:latin typeface="Arial" panose="020B0604020202020204" pitchFamily="34" charset="0"/>
            </a:endParaRPr>
          </a:p>
          <a:p>
            <a:r>
              <a:rPr lang="en-US" sz="3200" dirty="0">
                <a:latin typeface="Arial" panose="020B0604020202020204" pitchFamily="34" charset="0"/>
              </a:rPr>
              <a:t>By next session:</a:t>
            </a:r>
          </a:p>
          <a:p>
            <a:endParaRPr lang="en-US" sz="1200" dirty="0">
              <a:latin typeface="Arial" panose="020B0604020202020204" pitchFamily="34" charset="0"/>
            </a:endParaRPr>
          </a:p>
          <a:p>
            <a:r>
              <a:rPr lang="en-US" sz="3200" i="1" dirty="0">
                <a:latin typeface="Arial" panose="020B0604020202020204" pitchFamily="34" charset="0"/>
              </a:rPr>
              <a:t>Research 3 quality sources that support or not support the use of technology in </a:t>
            </a:r>
            <a:r>
              <a:rPr lang="en-US" sz="3200" i="1">
                <a:latin typeface="Arial" panose="020B0604020202020204" pitchFamily="34" charset="0"/>
              </a:rPr>
              <a:t>the workplace.</a:t>
            </a:r>
            <a:endParaRPr lang="en-US" sz="3200" i="1" dirty="0">
              <a:latin typeface="Arial" panose="020B0604020202020204" pitchFamily="34" charset="0"/>
            </a:endParaRPr>
          </a:p>
        </p:txBody>
      </p:sp>
    </p:spTree>
    <p:extLst>
      <p:ext uri="{BB962C8B-B14F-4D97-AF65-F5344CB8AC3E}">
        <p14:creationId xmlns:p14="http://schemas.microsoft.com/office/powerpoint/2010/main" val="1011482051"/>
      </p:ext>
    </p:extLst>
  </p:cSld>
  <p:clrMapOvr>
    <a:masterClrMapping/>
  </p:clrMapOvr>
  <p:transition/>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5AF10D-4E1B-42CD-B5AB-D4088A17128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B375663-4507-46A6-B8C0-6AB171A043D4}">
  <ds:schemaRefs>
    <ds:schemaRef ds:uri="http://schemas.microsoft.com/sharepoint/v3/contenttype/forms"/>
  </ds:schemaRefs>
</ds:datastoreItem>
</file>

<file path=customXml/itemProps3.xml><?xml version="1.0" encoding="utf-8"?>
<ds:datastoreItem xmlns:ds="http://schemas.openxmlformats.org/officeDocument/2006/customXml" ds:itemID="{8850533F-D753-43B7-9A05-F98CB32EA2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28885</TotalTime>
  <Words>1638</Words>
  <Application>Microsoft Office PowerPoint</Application>
  <PresentationFormat>Widescreen</PresentationFormat>
  <Paragraphs>158</Paragraphs>
  <Slides>24</Slides>
  <Notes>8</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Custom Design</vt:lpstr>
      <vt:lpstr>BA Management Skills for the Workplace BMSK4007</vt:lpstr>
      <vt:lpstr>Developing Relationships and Workplace Achievement  </vt:lpstr>
      <vt:lpstr>History of the Computer! </vt:lpstr>
      <vt:lpstr>Short History of Computer The Workplace Depot https://www.theworkplacedepot.co.uk/news/2013/03/22/how-have-computers-developed-and-changed/ </vt:lpstr>
      <vt:lpstr>Short History of Computer The Workplace Depot https://www.theworkplacedepot.co.uk/news/2013/03/22/how-have-computers-developed-and-changed/ </vt:lpstr>
      <vt:lpstr>Short History of Computer The Workplace Depot https://www.theworkplacedepot.co.uk/news/2013/03/22/how-have-computers-developed-and-changed/ </vt:lpstr>
      <vt:lpstr>Short History of Computer The Workplace Depot https://www.theworkplacedepot.co.uk/news/2013/03/22/how-have-computers-developed-and-changed/ </vt:lpstr>
      <vt:lpstr>Seven ways technology has developed over the last 10 years </vt:lpstr>
      <vt:lpstr>Seven ways technology has developed over the last 10 years </vt:lpstr>
      <vt:lpstr>Seven ways technology has developed over the last 10 years </vt:lpstr>
      <vt:lpstr>Seven ways technology has developed over the last 10 years </vt:lpstr>
      <vt:lpstr>Seven ways technology has developed over the last 10 years </vt:lpstr>
      <vt:lpstr>Seven ways technology has developed over the last 10 years </vt:lpstr>
      <vt:lpstr>Seven ways technology has developed over the last 10 years </vt:lpstr>
      <vt:lpstr>Social Media</vt:lpstr>
      <vt:lpstr>Social Media</vt:lpstr>
      <vt:lpstr>PowerPoint Presentation</vt:lpstr>
      <vt:lpstr>PowerPoint Presentation</vt:lpstr>
      <vt:lpstr>PowerPoint Presentation</vt:lpstr>
      <vt:lpstr>PowerPoint Presentation</vt:lpstr>
      <vt:lpstr>Further Research</vt:lpstr>
      <vt:lpstr>Further Reading</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Bob Wilson</cp:lastModifiedBy>
  <cp:revision>200</cp:revision>
  <dcterms:created xsi:type="dcterms:W3CDTF">2020-06-08T16:11:31Z</dcterms:created>
  <dcterms:modified xsi:type="dcterms:W3CDTF">2020-10-20T11:14:46Z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