
<file path=[Content_Types].xml><?xml version="1.0" encoding="utf-8"?>
<Types xmlns="http://schemas.openxmlformats.org/package/2006/content-types">
  <Default Extension="jpeg" ContentType="image/jpeg"/>
  <Default Extension="mp3" ContentType="audio/mpeg"/>
  <Default Extension="png" ContentType="image/png"/>
  <Default Extension="rels" ContentType="application/vnd.openxmlformats-package.relationships+xml"/>
  <Default Extension="wav" ContentType="audio/x-wav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ink/ink1.xml" ContentType="application/inkml+xml"/>
  <Override PartName="/ppt/ink/ink2.xml" ContentType="application/inkml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87" r:id="rId5"/>
    <p:sldId id="259" r:id="rId6"/>
    <p:sldId id="261" r:id="rId7"/>
    <p:sldId id="262" r:id="rId8"/>
    <p:sldId id="263" r:id="rId9"/>
    <p:sldId id="264" r:id="rId10"/>
    <p:sldId id="265" r:id="rId11"/>
    <p:sldId id="28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89" r:id="rId20"/>
    <p:sldId id="274" r:id="rId21"/>
    <p:sldId id="275" r:id="rId22"/>
    <p:sldId id="276" r:id="rId23"/>
    <p:sldId id="277" r:id="rId24"/>
    <p:sldId id="278" r:id="rId25"/>
    <p:sldId id="279" r:id="rId26"/>
    <p:sldId id="280" r:id="rId27"/>
    <p:sldId id="288" r:id="rId28"/>
    <p:sldId id="285" r:id="rId29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loop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597A3F67-59F8-421A-A7DE-276FBFB5D01D}" v="210" dt="2019-06-14T11:40:23.059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68" d="100"/>
          <a:sy n="68" d="100"/>
        </p:scale>
        <p:origin x="792" y="4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microsoft.com/office/2015/10/relationships/revisionInfo" Target="revisionInfo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presProps" Target="presProps.xml"/><Relationship Id="rId8" Type="http://schemas.openxmlformats.org/officeDocument/2006/relationships/slide" Target="slides/slide7.xml"/></Relationships>
</file>

<file path=ppt/ink/ink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19-06-17T10:21:24.997"/>
    </inkml:context>
    <inkml:brush xml:id="br0">
      <inkml:brushProperty name="width" value="0.3" units="cm"/>
      <inkml:brushProperty name="height" value="0.6" units="cm"/>
      <inkml:brushProperty name="color" value="#E6E6E6"/>
      <inkml:brushProperty name="tip" value="rectangle"/>
      <inkml:brushProperty name="rasterOp" value="maskPen"/>
      <inkml:brushProperty name="ignorePressure" value="1"/>
    </inkml:brush>
  </inkml:definitions>
  <inkml:trace contextRef="#ctx0" brushRef="#br0">0 1</inkml:trace>
</inkml:ink>
</file>

<file path=ppt/ink/ink2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19-06-17T10:21:27.404"/>
    </inkml:context>
    <inkml:brush xml:id="br0">
      <inkml:brushProperty name="width" value="0.3" units="cm"/>
      <inkml:brushProperty name="height" value="0.6" units="cm"/>
      <inkml:brushProperty name="color" value="#E6E6E6"/>
      <inkml:brushProperty name="tip" value="rectangle"/>
      <inkml:brushProperty name="rasterOp" value="maskPen"/>
      <inkml:brushProperty name="ignorePressure" value="1"/>
    </inkml:brush>
  </inkml:definitions>
  <inkml:trace contextRef="#ctx0" brushRef="#br0">1 1</inkml:trace>
</inkml:ink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17/06/2019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8538789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50">
        <p:wipe/>
      </p:transition>
    </mc:Choice>
    <mc:Fallback xmlns="">
      <p:transition spd="slow">
        <p:wipe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17/06/2019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4913845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50">
        <p:wipe/>
      </p:transition>
    </mc:Choice>
    <mc:Fallback xmlns="">
      <p:transition spd="slow">
        <p:wip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17/06/2019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9152452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50">
        <p:wipe/>
      </p:transition>
    </mc:Choice>
    <mc:Fallback xmlns="">
      <p:transition spd="slow">
        <p:wip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17/06/2019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0309203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50">
        <p:wipe/>
      </p:transition>
    </mc:Choice>
    <mc:Fallback xmlns="">
      <p:transition spd="slow">
        <p:wip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17/06/2019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3317233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50">
        <p:wipe/>
      </p:transition>
    </mc:Choice>
    <mc:Fallback xmlns="">
      <p:transition spd="slow">
        <p:wip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17/06/2019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1031255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50">
        <p:wipe/>
      </p:transition>
    </mc:Choice>
    <mc:Fallback xmlns="">
      <p:transition spd="slow">
        <p:wip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17/06/2019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638898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50">
        <p:wipe/>
      </p:transition>
    </mc:Choice>
    <mc:Fallback xmlns="">
      <p:transition spd="slow">
        <p:wip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17/06/2019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7184145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50">
        <p:wipe/>
      </p:transition>
    </mc:Choice>
    <mc:Fallback xmlns="">
      <p:transition spd="slow">
        <p:wip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17/06/2019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895827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50">
        <p:wipe/>
      </p:transition>
    </mc:Choice>
    <mc:Fallback xmlns="">
      <p:transition spd="slow">
        <p:wip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17/06/2019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0290545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50">
        <p:wipe/>
      </p:transition>
    </mc:Choice>
    <mc:Fallback xmlns="">
      <p:transition spd="slow">
        <p:wip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17/06/2019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7944565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50">
        <p:wipe/>
      </p:transition>
    </mc:Choice>
    <mc:Fallback xmlns="">
      <p:transition spd="slow">
        <p:wip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46CE7D5-CF57-46EF-B807-FDD0502418D4}" type="datetimeFigureOut">
              <a:rPr lang="en-GB" smtClean="0"/>
              <a:t>17/06/2019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609540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mc:AlternateContent xmlns:mc="http://schemas.openxmlformats.org/markup-compatibility/2006" xmlns:p14="http://schemas.microsoft.com/office/powerpoint/2010/main">
    <mc:Choice Requires="p14">
      <p:transition spd="slow" p14:dur="1250">
        <p:wipe/>
      </p:transition>
    </mc:Choice>
    <mc:Fallback xmlns="">
      <p:transition spd="slow">
        <p:wipe/>
      </p:transition>
    </mc:Fallback>
  </mc:AlternateConten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GB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2.png"/><Relationship Id="rId3" Type="http://schemas.openxmlformats.org/officeDocument/2006/relationships/audio" Target="../media/media1.mp3"/><Relationship Id="rId7" Type="http://schemas.openxmlformats.org/officeDocument/2006/relationships/hyperlink" Target="https://creativecommons.org/licenses/by/3.0/" TargetMode="External"/><Relationship Id="rId12" Type="http://schemas.openxmlformats.org/officeDocument/2006/relationships/audio" Target="../media/audio1.wav"/><Relationship Id="rId2" Type="http://schemas.microsoft.com/office/2007/relationships/media" Target="../media/media1.mp3"/><Relationship Id="rId1" Type="http://schemas.openxmlformats.org/officeDocument/2006/relationships/audio" Target="NULL" TargetMode="External"/><Relationship Id="rId6" Type="http://schemas.openxmlformats.org/officeDocument/2006/relationships/image" Target="../media/image1.jpeg"/><Relationship Id="rId11" Type="http://schemas.openxmlformats.org/officeDocument/2006/relationships/customXml" Target="../ink/ink2.xml"/><Relationship Id="rId5" Type="http://schemas.openxmlformats.org/officeDocument/2006/relationships/audio" Target="../media/audio1.wav"/><Relationship Id="rId10" Type="http://schemas.openxmlformats.org/officeDocument/2006/relationships/image" Target="../media/image3.png"/><Relationship Id="rId4" Type="http://schemas.openxmlformats.org/officeDocument/2006/relationships/slideLayout" Target="../slideLayouts/slideLayout1.xml"/><Relationship Id="rId9" Type="http://schemas.openxmlformats.org/officeDocument/2006/relationships/customXml" Target="../ink/ink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9.xml"/><Relationship Id="rId7" Type="http://schemas.openxmlformats.org/officeDocument/2006/relationships/image" Target="../media/image2.png"/><Relationship Id="rId2" Type="http://schemas.openxmlformats.org/officeDocument/2006/relationships/audio" Target="../media/media1.mp3"/><Relationship Id="rId1" Type="http://schemas.microsoft.com/office/2007/relationships/media" Target="../media/media1.mp3"/><Relationship Id="rId6" Type="http://schemas.openxmlformats.org/officeDocument/2006/relationships/hyperlink" Target="https://creativecommons.org/licenses/by-nc-nd/3.0/" TargetMode="External"/><Relationship Id="rId5" Type="http://schemas.openxmlformats.org/officeDocument/2006/relationships/image" Target="../media/image3.jpeg"/><Relationship Id="rId4" Type="http://schemas.openxmlformats.org/officeDocument/2006/relationships/audio" Target="../media/audio2.wav"/><Relationship Id="rId9" Type="http://schemas.openxmlformats.org/officeDocument/2006/relationships/audio" Target="../media/audio2.wav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hyperlink" Target="https://creativecommons.org/licenses/by-nc-sa/3.0/" TargetMode="External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hyperlink" Target="https://creativecommons.org/licenses/by/3.0/" TargetMode="External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9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hyperlink" Target="https://creativecommons.org/licenses/by-nc-nd/3.0/" TargetMode="External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8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9.xml"/><Relationship Id="rId5" Type="http://schemas.openxmlformats.org/officeDocument/2006/relationships/image" Target="../media/image9.png"/><Relationship Id="rId4" Type="http://schemas.openxmlformats.org/officeDocument/2006/relationships/hyperlink" Target="https://creativecommons.org/licenses/by-nc-nd/3.0/" TargetMode="Externa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s://creativecommons.org/licenses/by-nc-sa/3.0/" TargetMode="External"/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9.xml"/><Relationship Id="rId4" Type="http://schemas.openxmlformats.org/officeDocument/2006/relationships/hyperlink" Target="http://muza-chan.net/japan/index.php/blog/japanese-torii-photos" TargetMode="Externa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s://creativecommons.org/licenses/by-sa/3.0/" TargetMode="External"/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9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s://creativecommons.org/licenses/by/3.0/" TargetMode="External"/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9.xml"/><Relationship Id="rId4" Type="http://schemas.openxmlformats.org/officeDocument/2006/relationships/image" Target="../media/image13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eg"/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9.xml"/><Relationship Id="rId5" Type="http://schemas.openxmlformats.org/officeDocument/2006/relationships/image" Target="../media/image16.png"/><Relationship Id="rId4" Type="http://schemas.openxmlformats.org/officeDocument/2006/relationships/hyperlink" Target="https://creativecommons.org/licenses/by-nc-nd/3.0/" TargetMode="Externa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s://creativecommons.org/licenses/by-sa/3.0/" TargetMode="External"/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1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jpeg"/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9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hyperlink" Target="https://creativecommons.org/licenses/by/3.0/" TargetMode="External"/><Relationship Id="rId2" Type="http://schemas.openxmlformats.org/officeDocument/2006/relationships/image" Target="../media/image20.jpeg"/><Relationship Id="rId1" Type="http://schemas.openxmlformats.org/officeDocument/2006/relationships/slideLayout" Target="../slideLayouts/slideLayout9.xml"/><Relationship Id="rId4" Type="http://schemas.openxmlformats.org/officeDocument/2006/relationships/image" Target="../media/image13.pn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jpeg"/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9.xml"/><Relationship Id="rId4" Type="http://schemas.openxmlformats.org/officeDocument/2006/relationships/hyperlink" Target="https://creativecommons.org/licenses/by-nc-nd/3.0/" TargetMode="Externa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hyperlink" Target="https://creativecommons.org/licenses/by-nc-sa/3.0/" TargetMode="External"/><Relationship Id="rId2" Type="http://schemas.openxmlformats.org/officeDocument/2006/relationships/image" Target="../media/image22.jpeg"/><Relationship Id="rId1" Type="http://schemas.openxmlformats.org/officeDocument/2006/relationships/slideLayout" Target="../slideLayouts/slideLayout9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hyperlink" Target="https://creativecommons.org/licenses/by-sa/3.0/" TargetMode="External"/><Relationship Id="rId2" Type="http://schemas.openxmlformats.org/officeDocument/2006/relationships/image" Target="../media/image23.jpeg"/><Relationship Id="rId1" Type="http://schemas.openxmlformats.org/officeDocument/2006/relationships/slideLayout" Target="../slideLayouts/slideLayout9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jpeg"/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9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jpeg"/><Relationship Id="rId1" Type="http://schemas.openxmlformats.org/officeDocument/2006/relationships/slideLayout" Target="../slideLayouts/slideLayout9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hyperlink" Target="https://creativecommons.org/licenses/by-sa/3.0/" TargetMode="External"/><Relationship Id="rId2" Type="http://schemas.openxmlformats.org/officeDocument/2006/relationships/image" Target="../media/image26.jpeg"/><Relationship Id="rId1" Type="http://schemas.openxmlformats.org/officeDocument/2006/relationships/slideLayout" Target="../slideLayouts/slideLayout7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jpeg"/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9.xml"/><Relationship Id="rId4" Type="http://schemas.openxmlformats.org/officeDocument/2006/relationships/image" Target="../media/image28.png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hyperlink" Target="https://creativecommons.org/licenses/by-nc-nd/3.0/" TargetMode="External"/><Relationship Id="rId2" Type="http://schemas.openxmlformats.org/officeDocument/2006/relationships/image" Target="../media/image29.jpeg"/><Relationship Id="rId1" Type="http://schemas.openxmlformats.org/officeDocument/2006/relationships/slideLayout" Target="../slideLayouts/slideLayout9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jpeg"/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9.xml"/><Relationship Id="rId4" Type="http://schemas.openxmlformats.org/officeDocument/2006/relationships/hyperlink" Target="https://creativecommons.org/licenses/by-sa/3.0/" TargetMode="Externa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hyperlink" Target="https://creativecommons.org/licenses/by-nc-sa/3.0/" TargetMode="External"/><Relationship Id="rId2" Type="http://schemas.openxmlformats.org/officeDocument/2006/relationships/image" Target="../media/image31.jpeg"/><Relationship Id="rId1" Type="http://schemas.openxmlformats.org/officeDocument/2006/relationships/slideLayout" Target="../slideLayouts/slideLayout9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hyperlink" Target="https://creativecommons.org/licenses/by/3.0/" TargetMode="External"/><Relationship Id="rId2" Type="http://schemas.openxmlformats.org/officeDocument/2006/relationships/image" Target="../media/image32.jpeg"/><Relationship Id="rId1" Type="http://schemas.openxmlformats.org/officeDocument/2006/relationships/slideLayout" Target="../slideLayouts/slideLayout9.xml"/><Relationship Id="rId4" Type="http://schemas.openxmlformats.org/officeDocument/2006/relationships/image" Target="../media/image13.png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3.jpeg"/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9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4.jpeg"/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9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hyperlink" Target="https://creativecommons.org/licenses/by-sa/3.0/" TargetMode="External"/><Relationship Id="rId2" Type="http://schemas.openxmlformats.org/officeDocument/2006/relationships/image" Target="../media/image35.jpeg"/><Relationship Id="rId1" Type="http://schemas.openxmlformats.org/officeDocument/2006/relationships/slideLayout" Target="../slideLayouts/slideLayout9.xml"/><Relationship Id="rId6" Type="http://schemas.openxmlformats.org/officeDocument/2006/relationships/hyperlink" Target="https://creativecommons.org/licenses/by-nc-nd/3.0/" TargetMode="External"/><Relationship Id="rId5" Type="http://schemas.openxmlformats.org/officeDocument/2006/relationships/image" Target="../media/image37.jpeg"/><Relationship Id="rId4" Type="http://schemas.openxmlformats.org/officeDocument/2006/relationships/image" Target="../media/image36.jpeg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hyperlink" Target="https://creativecommons.org/licenses/by-nc-nd/3.0/" TargetMode="External"/><Relationship Id="rId2" Type="http://schemas.openxmlformats.org/officeDocument/2006/relationships/image" Target="../media/image38.jpeg"/><Relationship Id="rId1" Type="http://schemas.openxmlformats.org/officeDocument/2006/relationships/slideLayout" Target="../slideLayouts/slideLayout9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Rectangle 18">
            <a:extLst>
              <a:ext uri="{FF2B5EF4-FFF2-40B4-BE49-F238E27FC236}">
                <a16:creationId xmlns:a16="http://schemas.microsoft.com/office/drawing/2014/main" id="{71B2258F-86CA-4D4D-8270-BC05FCDEBFB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7999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2" name="Picture 12" descr="A large body of water&#10;&#10;Description generated with very high confidence">
            <a:extLst>
              <a:ext uri="{FF2B5EF4-FFF2-40B4-BE49-F238E27FC236}">
                <a16:creationId xmlns:a16="http://schemas.microsoft.com/office/drawing/2014/main" id="{21F364AD-AAC8-4131-A80D-87A50C504D90}"/>
              </a:ext>
            </a:extLst>
          </p:cNvPr>
          <p:cNvPicPr>
            <a:picLocks noChangeAspect="1"/>
          </p:cNvPicPr>
          <p:nvPr/>
        </p:nvPicPr>
        <p:blipFill rotWithShape="1">
          <a:blip r:embed="rId6">
            <a:alphaModFix amt="50000"/>
            <a:extLst>
              <a:ext uri="{837473B0-CC2E-450A-ABE3-18F120FF3D39}">
                <a1611:picAttrSrcUrl xmlns:a1611="http://schemas.microsoft.com/office/drawing/2016/11/main" r:id="rId7"/>
              </a:ext>
            </a:extLst>
          </a:blip>
          <a:srcRect t="15730"/>
          <a:stretch/>
        </p:blipFill>
        <p:spPr>
          <a:xfrm>
            <a:off x="3614" y="-12701"/>
            <a:ext cx="12191980" cy="6857999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1A236558-6F51-4922-BE9F-8D65F1912F1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3594" y="1510551"/>
            <a:ext cx="7181850" cy="5300818"/>
          </a:xfrm>
        </p:spPr>
        <p:txBody>
          <a:bodyPr>
            <a:normAutofit/>
          </a:bodyPr>
          <a:lstStyle/>
          <a:p>
            <a:br>
              <a:rPr lang="en-US">
                <a:latin typeface="Algerian"/>
                <a:cs typeface="Calibri Light"/>
              </a:rPr>
            </a:br>
            <a:r>
              <a:rPr lang="en-US">
                <a:solidFill>
                  <a:srgbClr val="FFFFFF"/>
                </a:solidFill>
                <a:latin typeface="Algerian"/>
                <a:cs typeface="Calibri Light"/>
              </a:rPr>
              <a:t>Marketing essential</a:t>
            </a:r>
            <a:br>
              <a:rPr lang="en-US">
                <a:latin typeface="Algerian"/>
                <a:cs typeface="Calibri Light"/>
              </a:rPr>
            </a:br>
            <a:r>
              <a:rPr lang="en-US">
                <a:solidFill>
                  <a:srgbClr val="FFFFFF"/>
                </a:solidFill>
                <a:latin typeface="Algerian"/>
                <a:cs typeface="Calibri Light"/>
              </a:rPr>
              <a:t>m4x01916</a:t>
            </a:r>
            <a:br>
              <a:rPr lang="en-US">
                <a:latin typeface="Algerian"/>
                <a:cs typeface="Calibri Light"/>
              </a:rPr>
            </a:br>
            <a:endParaRPr lang="en-US">
              <a:solidFill>
                <a:srgbClr val="FFFFFF"/>
              </a:solidFill>
              <a:latin typeface="Algerian"/>
              <a:cs typeface="Calibri Light"/>
            </a:endParaRPr>
          </a:p>
        </p:txBody>
      </p:sp>
      <p:pic>
        <p:nvPicPr>
          <p:cNvPr id="3" name="Ivan Torrent - Skyborn">
            <a:hlinkClick r:id="" action="ppaction://media"/>
            <a:extLst>
              <a:ext uri="{FF2B5EF4-FFF2-40B4-BE49-F238E27FC236}">
                <a16:creationId xmlns:a16="http://schemas.microsoft.com/office/drawing/2014/main" id="{3ABDA37D-9C94-4D32-AA09-C79A81AB5460}"/>
              </a:ext>
            </a:extLst>
          </p:cNvPr>
          <p:cNvPicPr>
            <a:picLocks noChangeAspect="1"/>
          </p:cNvPicPr>
          <p:nvPr>
            <a:audioFile r:link="rId1"/>
            <p:extLst>
              <p:ext uri="{DAA4B4D4-6D71-4841-9C94-3DE7FCFB9230}">
                <p14:media xmlns:p14="http://schemas.microsoft.com/office/powerpoint/2010/main" r:embed="rId2">
                  <p14:trim end="0.7916"/>
                </p14:media>
              </p:ext>
            </p:extLst>
          </p:nvPr>
        </p:nvPicPr>
        <p:blipFill>
          <a:blip r:embed="rId8"/>
          <a:stretch>
            <a:fillRect/>
          </a:stretch>
        </p:blipFill>
        <p:spPr>
          <a:xfrm>
            <a:off x="5791200" y="3124200"/>
            <a:ext cx="609600" cy="609600"/>
          </a:xfrm>
          <a:prstGeom prst="rect">
            <a:avLst/>
          </a:prstGeom>
        </p:spPr>
      </p:pic>
      <p:pic>
        <p:nvPicPr>
          <p:cNvPr id="4" name="Ivan Torrent - Skyborn">
            <a:hlinkClick r:id="" action="ppaction://media"/>
            <a:extLst>
              <a:ext uri="{FF2B5EF4-FFF2-40B4-BE49-F238E27FC236}">
                <a16:creationId xmlns:a16="http://schemas.microsoft.com/office/drawing/2014/main" id="{A8927EB2-17E9-472A-A2EA-3E3A2B82B9E2}"/>
              </a:ext>
            </a:extLst>
          </p:cNvPr>
          <p:cNvPicPr>
            <a:picLocks noChangeAspect="1"/>
          </p:cNvPicPr>
          <p:nvPr>
            <a:audioFile r:link="rId3"/>
            <p:extLst>
              <p:ext uri="{DAA4B4D4-6D71-4841-9C94-3DE7FCFB9230}">
                <p14:media xmlns:p14="http://schemas.microsoft.com/office/powerpoint/2010/main" r:embed="rId2"/>
              </p:ext>
            </p:extLst>
          </p:nvPr>
        </p:nvPicPr>
        <p:blipFill>
          <a:blip r:embed="rId8"/>
          <a:stretch>
            <a:fillRect/>
          </a:stretch>
        </p:blipFill>
        <p:spPr>
          <a:xfrm>
            <a:off x="5791200" y="3124200"/>
            <a:ext cx="609600" cy="609600"/>
          </a:xfrm>
          <a:prstGeom prst="rect">
            <a:avLst/>
          </a:prstGeom>
        </p:spPr>
      </p:pic>
      <p:pic>
        <p:nvPicPr>
          <p:cNvPr id="5" name="Ivan Torrent - Skyborn">
            <a:hlinkClick r:id="" action="ppaction://media"/>
            <a:extLst>
              <a:ext uri="{FF2B5EF4-FFF2-40B4-BE49-F238E27FC236}">
                <a16:creationId xmlns:a16="http://schemas.microsoft.com/office/drawing/2014/main" id="{EFE6BE49-3A0F-455A-884C-D748F8E8D4CB}"/>
              </a:ext>
            </a:extLst>
          </p:cNvPr>
          <p:cNvPicPr>
            <a:picLocks noChangeAspect="1"/>
          </p:cNvPicPr>
          <p:nvPr>
            <a:audioFile r:link="rId3"/>
            <p:extLst>
              <p:ext uri="{DAA4B4D4-6D71-4841-9C94-3DE7FCFB9230}">
                <p14:media xmlns:p14="http://schemas.microsoft.com/office/powerpoint/2010/main" r:embed="rId2"/>
              </p:ext>
            </p:extLst>
          </p:nvPr>
        </p:nvPicPr>
        <p:blipFill>
          <a:blip r:embed="rId8"/>
          <a:stretch>
            <a:fillRect/>
          </a:stretch>
        </p:blipFill>
        <p:spPr>
          <a:xfrm>
            <a:off x="5791200" y="3124200"/>
            <a:ext cx="609600" cy="609600"/>
          </a:xfrm>
          <a:prstGeom prst="rect">
            <a:avLst/>
          </a:prstGeom>
        </p:spPr>
      </p:pic>
      <p:pic>
        <p:nvPicPr>
          <p:cNvPr id="7" name="Ivan Torrent - Skyborn">
            <a:hlinkClick r:id="" action="ppaction://media"/>
            <a:extLst>
              <a:ext uri="{FF2B5EF4-FFF2-40B4-BE49-F238E27FC236}">
                <a16:creationId xmlns:a16="http://schemas.microsoft.com/office/drawing/2014/main" id="{DA2F6D39-2407-4B39-ADB7-2D32AD2E5DE2}"/>
              </a:ext>
            </a:extLst>
          </p:cNvPr>
          <p:cNvPicPr>
            <a:picLocks noChangeAspect="1"/>
          </p:cNvPicPr>
          <p:nvPr>
            <a:audioFile r:link="rId3"/>
            <p:extLst>
              <p:ext uri="{DAA4B4D4-6D71-4841-9C94-3DE7FCFB9230}">
                <p14:media xmlns:p14="http://schemas.microsoft.com/office/powerpoint/2010/main" r:embed="rId2"/>
              </p:ext>
            </p:extLst>
          </p:nvPr>
        </p:nvPicPr>
        <p:blipFill>
          <a:blip r:embed="rId8"/>
          <a:stretch>
            <a:fillRect/>
          </a:stretch>
        </p:blipFill>
        <p:spPr>
          <a:xfrm>
            <a:off x="5791200" y="3124200"/>
            <a:ext cx="609600" cy="609600"/>
          </a:xfrm>
          <a:prstGeom prst="rect">
            <a:avLst/>
          </a:prstGeom>
        </p:spPr>
      </p:pic>
      <mc:AlternateContent xmlns:mc="http://schemas.openxmlformats.org/markup-compatibility/2006" xmlns:p14="http://schemas.microsoft.com/office/powerpoint/2010/main">
        <mc:Choice Requires="p14">
          <p:contentPart p14:bwMode="auto" r:id="rId9">
            <p14:nvContentPartPr>
              <p14:cNvPr id="9" name="Ink 8">
                <a:extLst>
                  <a:ext uri="{FF2B5EF4-FFF2-40B4-BE49-F238E27FC236}">
                    <a16:creationId xmlns:a16="http://schemas.microsoft.com/office/drawing/2014/main" id="{F1402A0B-A3D6-4489-B9C3-401E01DEEBFB}"/>
                  </a:ext>
                </a:extLst>
              </p14:cNvPr>
              <p14:cNvContentPartPr/>
              <p14:nvPr/>
            </p14:nvContentPartPr>
            <p14:xfrm>
              <a:off x="8301657" y="6990044"/>
              <a:ext cx="360" cy="360"/>
            </p14:xfrm>
          </p:contentPart>
        </mc:Choice>
        <mc:Fallback xmlns="">
          <p:pic>
            <p:nvPicPr>
              <p:cNvPr id="9" name="Ink 8">
                <a:extLst>
                  <a:ext uri="{FF2B5EF4-FFF2-40B4-BE49-F238E27FC236}">
                    <a16:creationId xmlns:a16="http://schemas.microsoft.com/office/drawing/2014/main" id="{F1402A0B-A3D6-4489-B9C3-401E01DEEBFB}"/>
                  </a:ext>
                </a:extLst>
              </p:cNvPr>
              <p:cNvPicPr/>
              <p:nvPr/>
            </p:nvPicPr>
            <p:blipFill>
              <a:blip r:embed="rId10"/>
              <a:stretch>
                <a:fillRect/>
              </a:stretch>
            </p:blipFill>
            <p:spPr>
              <a:xfrm>
                <a:off x="8247657" y="6882404"/>
                <a:ext cx="108000" cy="2160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11">
            <p14:nvContentPartPr>
              <p14:cNvPr id="10" name="Ink 9">
                <a:extLst>
                  <a:ext uri="{FF2B5EF4-FFF2-40B4-BE49-F238E27FC236}">
                    <a16:creationId xmlns:a16="http://schemas.microsoft.com/office/drawing/2014/main" id="{C6DF0EA0-CC3C-4119-8EDF-4AE51ABA3999}"/>
                  </a:ext>
                </a:extLst>
              </p14:cNvPr>
              <p14:cNvContentPartPr/>
              <p14:nvPr/>
            </p14:nvContentPartPr>
            <p14:xfrm>
              <a:off x="8469777" y="7014164"/>
              <a:ext cx="360" cy="360"/>
            </p14:xfrm>
          </p:contentPart>
        </mc:Choice>
        <mc:Fallback xmlns="">
          <p:pic>
            <p:nvPicPr>
              <p:cNvPr id="10" name="Ink 9">
                <a:extLst>
                  <a:ext uri="{FF2B5EF4-FFF2-40B4-BE49-F238E27FC236}">
                    <a16:creationId xmlns:a16="http://schemas.microsoft.com/office/drawing/2014/main" id="{C6DF0EA0-CC3C-4119-8EDF-4AE51ABA3999}"/>
                  </a:ext>
                </a:extLst>
              </p:cNvPr>
              <p:cNvPicPr/>
              <p:nvPr/>
            </p:nvPicPr>
            <p:blipFill>
              <a:blip r:embed="rId10"/>
              <a:stretch>
                <a:fillRect/>
              </a:stretch>
            </p:blipFill>
            <p:spPr>
              <a:xfrm>
                <a:off x="8416137" y="6906524"/>
                <a:ext cx="108000" cy="216000"/>
              </a:xfrm>
              <a:prstGeom prst="rect">
                <a:avLst/>
              </a:prstGeom>
            </p:spPr>
          </p:pic>
        </mc:Fallback>
      </mc:AlternateContent>
    </p:spTree>
    <p:extLst>
      <p:ext uri="{BB962C8B-B14F-4D97-AF65-F5344CB8AC3E}">
        <p14:creationId xmlns:p14="http://schemas.microsoft.com/office/powerpoint/2010/main" val="2708366923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  <p:sndAc>
          <p:stSnd>
            <p:snd r:embed="rId5" name="explode.wav"/>
          </p:stSnd>
        </p:sndAc>
      </p:transition>
    </mc:Choice>
    <mc:Fallback xmlns="">
      <p:transition spd="slow">
        <p:split orient="vert"/>
        <p:sndAc>
          <p:stSnd>
            <p:snd r:embed="rId12" name="explode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0"/>
                            </p:stCondLst>
                            <p:childTnLst>
                              <p:par>
                                <p:cTn id="8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9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2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5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 numSld="999" showWhenStopped="0">
                <p:cTn id="16" repeatCount="indefinite" fill="remove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  <p:audio>
              <p:cMediaNode numSld="999" showWhenStopped="0">
                <p:cTn id="17" repeatCount="indefinite" fill="remove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  <p:audio>
              <p:cMediaNode numSld="999" showWhenStopped="0">
                <p:cTn id="18" repeatCount="indefinite" fill="remove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  <p:audio>
              <p:cMediaNode numSld="999" showWhenStopped="0">
                <p:cTn id="19" repeatCount="indefinite" fill="remove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7"/>
                </p:tgtEl>
              </p:cMediaNode>
            </p:audio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5" descr="A large body of water with a mountain in the background&#10;&#10;Description generated with very high confidence">
            <a:extLst>
              <a:ext uri="{FF2B5EF4-FFF2-40B4-BE49-F238E27FC236}">
                <a16:creationId xmlns:a16="http://schemas.microsoft.com/office/drawing/2014/main" id="{99781DC8-57F2-41DB-BA5D-728C3A2A85F4}"/>
              </a:ext>
            </a:extLst>
          </p:cNvPr>
          <p:cNvPicPr>
            <a:picLocks noGrp="1" noChangeAspect="1"/>
          </p:cNvPicPr>
          <p:nvPr>
            <p:ph type="pic" idx="1"/>
          </p:nvPr>
        </p:nvPicPr>
        <p:blipFill rotWithShape="1">
          <a:blip r:embed="rId5">
            <a:extLst>
              <a:ext uri="{837473B0-CC2E-450A-ABE3-18F120FF3D39}">
                <a1611:picAttrSrcUrl xmlns:a1611="http://schemas.microsoft.com/office/drawing/2016/11/main" r:id="rId6"/>
              </a:ext>
            </a:extLst>
          </a:blip>
          <a:srcRect t="11067"/>
          <a:stretch/>
        </p:blipFill>
        <p:spPr>
          <a:xfrm>
            <a:off x="-1" y="10"/>
            <a:ext cx="12191999" cy="6857990"/>
          </a:xfrm>
          <a:prstGeom prst="rect">
            <a:avLst/>
          </a:prstGeom>
        </p:spPr>
      </p:pic>
      <p:sp>
        <p:nvSpPr>
          <p:cNvPr id="12" name="Freeform 5">
            <a:extLst>
              <a:ext uri="{FF2B5EF4-FFF2-40B4-BE49-F238E27FC236}">
                <a16:creationId xmlns:a16="http://schemas.microsoft.com/office/drawing/2014/main" id="{3CD9DF72-87A3-404E-A828-84CBF11A83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White">
          <a:xfrm flipH="1">
            <a:off x="0" y="998175"/>
            <a:ext cx="6017172" cy="5859825"/>
          </a:xfrm>
          <a:custGeom>
            <a:avLst/>
            <a:gdLst>
              <a:gd name="T0" fmla="*/ 1333 w 1333"/>
              <a:gd name="T1" fmla="*/ 1031 h 1298"/>
              <a:gd name="T2" fmla="*/ 1333 w 1333"/>
              <a:gd name="T3" fmla="*/ 380 h 1298"/>
              <a:gd name="T4" fmla="*/ 706 w 1333"/>
              <a:gd name="T5" fmla="*/ 0 h 1298"/>
              <a:gd name="T6" fmla="*/ 0 w 1333"/>
              <a:gd name="T7" fmla="*/ 706 h 1298"/>
              <a:gd name="T8" fmla="*/ 323 w 1333"/>
              <a:gd name="T9" fmla="*/ 1298 h 1298"/>
              <a:gd name="T10" fmla="*/ 1090 w 1333"/>
              <a:gd name="T11" fmla="*/ 1298 h 1298"/>
              <a:gd name="T12" fmla="*/ 1333 w 1333"/>
              <a:gd name="T13" fmla="*/ 1031 h 1298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</a:cxnLst>
            <a:rect l="0" t="0" r="r" b="b"/>
            <a:pathLst>
              <a:path w="1333" h="1298">
                <a:moveTo>
                  <a:pt x="1333" y="1031"/>
                </a:moveTo>
                <a:cubicBezTo>
                  <a:pt x="1333" y="380"/>
                  <a:pt x="1333" y="380"/>
                  <a:pt x="1333" y="380"/>
                </a:cubicBezTo>
                <a:cubicBezTo>
                  <a:pt x="1215" y="154"/>
                  <a:pt x="979" y="0"/>
                  <a:pt x="706" y="0"/>
                </a:cubicBezTo>
                <a:cubicBezTo>
                  <a:pt x="317" y="0"/>
                  <a:pt x="0" y="316"/>
                  <a:pt x="0" y="706"/>
                </a:cubicBezTo>
                <a:cubicBezTo>
                  <a:pt x="0" y="954"/>
                  <a:pt x="129" y="1172"/>
                  <a:pt x="323" y="1298"/>
                </a:cubicBezTo>
                <a:cubicBezTo>
                  <a:pt x="1090" y="1298"/>
                  <a:pt x="1090" y="1298"/>
                  <a:pt x="1090" y="1298"/>
                </a:cubicBezTo>
                <a:cubicBezTo>
                  <a:pt x="1193" y="1232"/>
                  <a:pt x="1276" y="1140"/>
                  <a:pt x="1333" y="1031"/>
                </a:cubicBezTo>
                <a:close/>
              </a:path>
            </a:pathLst>
          </a:custGeom>
          <a:solidFill>
            <a:schemeClr val="bg1">
              <a:alpha val="75000"/>
            </a:schemeClr>
          </a:solidFill>
          <a:ln w="50800" cap="sq" cmpd="dbl">
            <a:noFill/>
            <a:miter lim="800000"/>
          </a:ln>
          <a:effectLst/>
        </p:spPr>
        <p:txBody>
          <a:bodyPr vert="horz" lIns="91440" tIns="45720" rIns="91440" bIns="45720" rtlCol="0" anchor="t">
            <a:normAutofit/>
          </a:bodyPr>
          <a:lstStyle/>
          <a:p>
            <a:pPr algn="ctr">
              <a:spcAft>
                <a:spcPts val="1000"/>
              </a:spcAft>
              <a:buClr>
                <a:schemeClr val="tx1"/>
              </a:buClr>
              <a:buSzPct val="100000"/>
              <a:buFont typeface="Arial"/>
              <a:buNone/>
            </a:pPr>
            <a:endParaRPr lang="en-US" sz="1600" cap="all"/>
          </a:p>
        </p:txBody>
      </p: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20E3A342-4D61-4E3F-AF90-1AB42AEB96C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2287051" y="3337139"/>
            <a:ext cx="935420" cy="0"/>
          </a:xfrm>
          <a:prstGeom prst="line">
            <a:avLst/>
          </a:prstGeom>
          <a:ln w="25400" cap="sq">
            <a:solidFill>
              <a:schemeClr val="tx1">
                <a:lumMod val="85000"/>
                <a:lumOff val="15000"/>
              </a:schemeClr>
            </a:soli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1E5D86D-8E0F-4F45-820C-D0C9D4AC6EA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-1773" y="2297218"/>
            <a:ext cx="8043583" cy="3241839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indent="-228600">
              <a:buFont typeface="Arial" panose="020B0604020202020204" pitchFamily="34" charset="0"/>
              <a:buChar char="•"/>
            </a:pPr>
            <a:r>
              <a:rPr lang="en-US" sz="2800" err="1">
                <a:latin typeface="Algerian"/>
                <a:cs typeface="Calibri"/>
              </a:rPr>
              <a:t>Aurel</a:t>
            </a:r>
            <a:r>
              <a:rPr lang="en-US" sz="2800">
                <a:latin typeface="Algerian"/>
                <a:cs typeface="Calibri"/>
              </a:rPr>
              <a:t>  </a:t>
            </a:r>
            <a:r>
              <a:rPr lang="en-US" sz="2800" err="1">
                <a:latin typeface="Algerian"/>
                <a:cs typeface="Calibri"/>
              </a:rPr>
              <a:t>badica</a:t>
            </a:r>
            <a:r>
              <a:rPr lang="en-US" sz="2800">
                <a:latin typeface="Algerian"/>
                <a:cs typeface="Calibri"/>
              </a:rPr>
              <a:t>      1815467</a:t>
            </a:r>
          </a:p>
          <a:p>
            <a:pPr indent="-228600">
              <a:buFont typeface="Arial" panose="020B0604020202020204" pitchFamily="34" charset="0"/>
              <a:buChar char="•"/>
            </a:pPr>
            <a:r>
              <a:rPr lang="en-US" sz="2800">
                <a:latin typeface="Algerian"/>
                <a:cs typeface="Calibri"/>
              </a:rPr>
              <a:t>EMANUELA  STAN  1815346</a:t>
            </a:r>
          </a:p>
          <a:p>
            <a:pPr indent="-228600">
              <a:buFont typeface="Arial" panose="020B0604020202020204" pitchFamily="34" charset="0"/>
              <a:buChar char="•"/>
            </a:pPr>
            <a:r>
              <a:rPr lang="en-US" sz="2800">
                <a:latin typeface="Algerian"/>
                <a:cs typeface="Calibri"/>
              </a:rPr>
              <a:t>STEFAN  ILIE           1815223</a:t>
            </a:r>
            <a:endParaRPr lang="en-US">
              <a:cs typeface="Calibri" panose="020F0502020204030204"/>
            </a:endParaRPr>
          </a:p>
          <a:p>
            <a:pPr indent="-228600">
              <a:buFont typeface="Arial" panose="020B0604020202020204" pitchFamily="34" charset="0"/>
              <a:buChar char="•"/>
            </a:pPr>
            <a:endParaRPr lang="en-US" sz="2800">
              <a:latin typeface="Algerian"/>
              <a:cs typeface="Calibri"/>
            </a:endParaRPr>
          </a:p>
          <a:p>
            <a:pPr indent="-228600">
              <a:buFont typeface="Arial" panose="020B0604020202020204" pitchFamily="34" charset="0"/>
              <a:buChar char="•"/>
            </a:pPr>
            <a:endParaRPr lang="en-US" sz="2800">
              <a:latin typeface="Algerian"/>
              <a:cs typeface="Calibri"/>
            </a:endParaRPr>
          </a:p>
          <a:p>
            <a:pPr indent="-228600">
              <a:buFont typeface="Arial" panose="020B0604020202020204" pitchFamily="34" charset="0"/>
              <a:buChar char="•"/>
            </a:pPr>
            <a:r>
              <a:rPr lang="en-US" sz="2800">
                <a:latin typeface="Algerian"/>
                <a:cs typeface="Calibri"/>
              </a:rPr>
              <a:t>Lecturer  dr. </a:t>
            </a:r>
            <a:r>
              <a:rPr lang="en-US" sz="2800" err="1">
                <a:latin typeface="Algerian"/>
                <a:cs typeface="Calibri"/>
              </a:rPr>
              <a:t>Olu</a:t>
            </a:r>
            <a:r>
              <a:rPr lang="en-US" sz="2800">
                <a:latin typeface="Algerian"/>
                <a:cs typeface="Calibri"/>
              </a:rPr>
              <a:t> </a:t>
            </a:r>
            <a:r>
              <a:rPr lang="en-US" sz="2800" err="1">
                <a:latin typeface="Algerian"/>
                <a:cs typeface="Calibri"/>
              </a:rPr>
              <a:t>adegbite</a:t>
            </a:r>
            <a:r>
              <a:rPr lang="en-US" sz="2800">
                <a:latin typeface="Algerian"/>
                <a:cs typeface="Calibri"/>
              </a:rPr>
              <a:t>    </a:t>
            </a:r>
            <a:r>
              <a:rPr lang="en-US" sz="2000">
                <a:latin typeface="Algerian"/>
                <a:cs typeface="Calibri"/>
              </a:rPr>
              <a:t>                         </a:t>
            </a:r>
          </a:p>
        </p:txBody>
      </p:sp>
      <p:pic>
        <p:nvPicPr>
          <p:cNvPr id="2" name="Ivan Torrent - Skyborn">
            <a:hlinkClick r:id="" action="ppaction://media"/>
            <a:extLst>
              <a:ext uri="{FF2B5EF4-FFF2-40B4-BE49-F238E27FC236}">
                <a16:creationId xmlns:a16="http://schemas.microsoft.com/office/drawing/2014/main" id="{2E6B3F0C-C402-409B-97E0-F0F6216EA33A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5791200" y="31242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61610007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7750">
        <p15:prstTrans prst="curtains"/>
        <p:sndAc>
          <p:stSnd>
            <p:snd r:embed="rId4" name="applause.wav"/>
          </p:stSnd>
        </p:sndAc>
      </p:transition>
    </mc:Choice>
    <mc:Fallback xmlns="">
      <p:transition spd="slow">
        <p:fade/>
        <p:sndAc>
          <p:stSnd>
            <p:snd r:embed="rId9" name="applause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numSld="999" showWhenStopped="0">
                <p:cTn id="7" repeatCount="indefinite" fill="remove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Picture 4">
            <a:extLst>
              <a:ext uri="{FF2B5EF4-FFF2-40B4-BE49-F238E27FC236}">
                <a16:creationId xmlns:a16="http://schemas.microsoft.com/office/drawing/2014/main" id="{AA960F22-2337-4AF8-9200-2A600FF1A501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t="15413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15" name="Freeform: Shape 13">
            <a:extLst>
              <a:ext uri="{FF2B5EF4-FFF2-40B4-BE49-F238E27FC236}">
                <a16:creationId xmlns:a16="http://schemas.microsoft.com/office/drawing/2014/main" id="{E862BE82-D00D-42C1-BF16-93AA37870C3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2008"/>
            <a:ext cx="5609220" cy="5840278"/>
          </a:xfrm>
          <a:custGeom>
            <a:avLst/>
            <a:gdLst>
              <a:gd name="connsiteX0" fmla="*/ 0 w 5609220"/>
              <a:gd name="connsiteY0" fmla="*/ 0 h 5840278"/>
              <a:gd name="connsiteX1" fmla="*/ 4637091 w 5609220"/>
              <a:gd name="connsiteY1" fmla="*/ 0 h 5840278"/>
              <a:gd name="connsiteX2" fmla="*/ 4822569 w 5609220"/>
              <a:gd name="connsiteY2" fmla="*/ 204077 h 5840278"/>
              <a:gd name="connsiteX3" fmla="*/ 5609220 w 5609220"/>
              <a:gd name="connsiteY3" fmla="*/ 2395363 h 5840278"/>
              <a:gd name="connsiteX4" fmla="*/ 2164305 w 5609220"/>
              <a:gd name="connsiteY4" fmla="*/ 5840278 h 5840278"/>
              <a:gd name="connsiteX5" fmla="*/ 238220 w 5609220"/>
              <a:gd name="connsiteY5" fmla="*/ 5251941 h 5840278"/>
              <a:gd name="connsiteX6" fmla="*/ 0 w 5609220"/>
              <a:gd name="connsiteY6" fmla="*/ 5073803 h 584027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5609220" h="5840278">
                <a:moveTo>
                  <a:pt x="0" y="0"/>
                </a:moveTo>
                <a:lnTo>
                  <a:pt x="4637091" y="0"/>
                </a:lnTo>
                <a:lnTo>
                  <a:pt x="4822569" y="204077"/>
                </a:lnTo>
                <a:cubicBezTo>
                  <a:pt x="5314007" y="799562"/>
                  <a:pt x="5609220" y="1562987"/>
                  <a:pt x="5609220" y="2395363"/>
                </a:cubicBezTo>
                <a:cubicBezTo>
                  <a:pt x="5609220" y="4297937"/>
                  <a:pt x="4066879" y="5840278"/>
                  <a:pt x="2164305" y="5840278"/>
                </a:cubicBezTo>
                <a:cubicBezTo>
                  <a:pt x="1450840" y="5840278"/>
                  <a:pt x="788032" y="5623387"/>
                  <a:pt x="238220" y="5251941"/>
                </a:cubicBezTo>
                <a:lnTo>
                  <a:pt x="0" y="5073803"/>
                </a:lnTo>
                <a:close/>
              </a:path>
            </a:pathLst>
          </a:custGeom>
          <a:solidFill>
            <a:schemeClr val="bg1"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7" name="Freeform: Shape 15">
            <a:extLst>
              <a:ext uri="{FF2B5EF4-FFF2-40B4-BE49-F238E27FC236}">
                <a16:creationId xmlns:a16="http://schemas.microsoft.com/office/drawing/2014/main" id="{F6D92C2D-1D3D-4974-918C-06579FB354A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2333" y="-2"/>
            <a:ext cx="5441859" cy="5654940"/>
          </a:xfrm>
          <a:custGeom>
            <a:avLst/>
            <a:gdLst>
              <a:gd name="connsiteX0" fmla="*/ 0 w 5441859"/>
              <a:gd name="connsiteY0" fmla="*/ 0 h 5654940"/>
              <a:gd name="connsiteX1" fmla="*/ 4400492 w 5441859"/>
              <a:gd name="connsiteY1" fmla="*/ 0 h 5654940"/>
              <a:gd name="connsiteX2" fmla="*/ 4484767 w 5441859"/>
              <a:gd name="connsiteY2" fmla="*/ 76595 h 5654940"/>
              <a:gd name="connsiteX3" fmla="*/ 5441859 w 5441859"/>
              <a:gd name="connsiteY3" fmla="*/ 2387221 h 5654940"/>
              <a:gd name="connsiteX4" fmla="*/ 2174140 w 5441859"/>
              <a:gd name="connsiteY4" fmla="*/ 5654940 h 5654940"/>
              <a:gd name="connsiteX5" fmla="*/ 156693 w 5441859"/>
              <a:gd name="connsiteY5" fmla="*/ 4957981 h 5654940"/>
              <a:gd name="connsiteX6" fmla="*/ 0 w 5441859"/>
              <a:gd name="connsiteY6" fmla="*/ 4820612 h 565494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5441859" h="5654940">
                <a:moveTo>
                  <a:pt x="0" y="0"/>
                </a:moveTo>
                <a:lnTo>
                  <a:pt x="4400492" y="0"/>
                </a:lnTo>
                <a:lnTo>
                  <a:pt x="4484767" y="76595"/>
                </a:lnTo>
                <a:cubicBezTo>
                  <a:pt x="5076108" y="667936"/>
                  <a:pt x="5441859" y="1484866"/>
                  <a:pt x="5441859" y="2387221"/>
                </a:cubicBezTo>
                <a:cubicBezTo>
                  <a:pt x="5441859" y="4191932"/>
                  <a:pt x="3978851" y="5654940"/>
                  <a:pt x="2174140" y="5654940"/>
                </a:cubicBezTo>
                <a:cubicBezTo>
                  <a:pt x="1412778" y="5654940"/>
                  <a:pt x="712231" y="5394557"/>
                  <a:pt x="156693" y="4957981"/>
                </a:cubicBezTo>
                <a:lnTo>
                  <a:pt x="0" y="4820612"/>
                </a:lnTo>
                <a:close/>
              </a:path>
            </a:pathLst>
          </a:custGeom>
          <a:solidFill>
            <a:schemeClr val="bg1">
              <a:alpha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743717A-8C5E-9148-BBE9-24B7B3125E0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6817" y="238126"/>
            <a:ext cx="4545658" cy="5143500"/>
          </a:xfrm>
        </p:spPr>
        <p:txBody>
          <a:bodyPr vert="horz" lIns="91440" tIns="45720" rIns="91440" bIns="45720" rtlCol="0" anchor="t">
            <a:noAutofit/>
          </a:bodyPr>
          <a:lstStyle/>
          <a:p>
            <a:pPr marL="0" indent="0">
              <a:buNone/>
            </a:pPr>
            <a:r>
              <a:rPr lang="en-US" dirty="0">
                <a:latin typeface="Arial"/>
                <a:ea typeface="+mn-lt"/>
                <a:cs typeface="+mn-lt"/>
              </a:rPr>
              <a:t>Hi Everyone!</a:t>
            </a:r>
            <a:br>
              <a:rPr lang="en-US" dirty="0">
                <a:latin typeface="Arial"/>
                <a:ea typeface="+mn-lt"/>
                <a:cs typeface="+mn-lt"/>
              </a:rPr>
            </a:br>
            <a:r>
              <a:rPr lang="en-US" dirty="0">
                <a:latin typeface="Arial"/>
                <a:ea typeface="+mn-lt"/>
                <a:cs typeface="+mn-lt"/>
              </a:rPr>
              <a:t>Thank you for being here today. </a:t>
            </a:r>
            <a:br>
              <a:rPr lang="en-US" dirty="0">
                <a:latin typeface="Arial"/>
                <a:ea typeface="+mn-lt"/>
                <a:cs typeface="+mn-lt"/>
              </a:rPr>
            </a:br>
            <a:r>
              <a:rPr lang="en-US" dirty="0">
                <a:latin typeface="Arial"/>
                <a:ea typeface="+mn-lt"/>
                <a:cs typeface="+mn-lt"/>
              </a:rPr>
              <a:t>I am </a:t>
            </a:r>
            <a:r>
              <a:rPr lang="en-US" dirty="0" err="1">
                <a:latin typeface="Arial"/>
                <a:ea typeface="+mn-lt"/>
                <a:cs typeface="+mn-lt"/>
              </a:rPr>
              <a:t>Emanuela</a:t>
            </a:r>
            <a:r>
              <a:rPr lang="en-US" dirty="0">
                <a:latin typeface="Arial"/>
                <a:ea typeface="+mn-lt"/>
                <a:cs typeface="+mn-lt"/>
              </a:rPr>
              <a:t> and I am proud to be part of the best Team ever.</a:t>
            </a:r>
            <a:br>
              <a:rPr lang="en-US" dirty="0">
                <a:latin typeface="Arial"/>
                <a:ea typeface="+mn-lt"/>
                <a:cs typeface="+mn-lt"/>
              </a:rPr>
            </a:br>
            <a:r>
              <a:rPr lang="en-US" dirty="0">
                <a:latin typeface="Arial"/>
                <a:ea typeface="+mn-lt"/>
                <a:cs typeface="+mn-lt"/>
              </a:rPr>
              <a:t>My team and I are here today to present you our chosen product for our Group Team Presentation. </a:t>
            </a:r>
            <a:br>
              <a:rPr lang="en-US" dirty="0">
                <a:latin typeface="Arial"/>
                <a:ea typeface="+mn-lt"/>
                <a:cs typeface="+mn-lt"/>
              </a:rPr>
            </a:br>
            <a:r>
              <a:rPr lang="en-US" dirty="0">
                <a:latin typeface="Arial"/>
                <a:ea typeface="+mn-lt"/>
                <a:cs typeface="+mn-lt"/>
              </a:rPr>
              <a:t>Before I go any forward let me introduce my great team </a:t>
            </a:r>
            <a:r>
              <a:rPr lang="en-US" dirty="0" err="1">
                <a:latin typeface="Arial"/>
                <a:ea typeface="+mn-lt"/>
                <a:cs typeface="+mn-lt"/>
              </a:rPr>
              <a:t>Aurel</a:t>
            </a:r>
            <a:r>
              <a:rPr lang="en-US" dirty="0">
                <a:latin typeface="Arial"/>
                <a:ea typeface="+mn-lt"/>
                <a:cs typeface="+mn-lt"/>
              </a:rPr>
              <a:t> and Stefan.</a:t>
            </a:r>
            <a:endParaRPr lang="en-US" dirty="0">
              <a:latin typeface="Arial"/>
              <a:cs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3267059605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 advClick="0" advTm="60000">
        <p159:morph option="byChar"/>
      </p:transition>
    </mc:Choice>
    <mc:Fallback xmlns="">
      <p:transition spd="slow" advClick="0" advTm="60000">
        <p:fade/>
      </p:transition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" name="Rectangle 39">
            <a:extLst>
              <a:ext uri="{FF2B5EF4-FFF2-40B4-BE49-F238E27FC236}">
                <a16:creationId xmlns:a16="http://schemas.microsoft.com/office/drawing/2014/main" id="{71B2258F-86CA-4D4D-8270-BC05FCDEBFB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7999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8" name="Picture 9" descr="A tree with red leaves&#10;&#10;Description generated with very high confidence">
            <a:extLst>
              <a:ext uri="{FF2B5EF4-FFF2-40B4-BE49-F238E27FC236}">
                <a16:creationId xmlns:a16="http://schemas.microsoft.com/office/drawing/2014/main" id="{77E6B527-6379-4AED-9194-1CB264BA6500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 amt="50000"/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t="13117" b="2613"/>
          <a:stretch/>
        </p:blipFill>
        <p:spPr>
          <a:xfrm>
            <a:off x="43152" y="14379"/>
            <a:ext cx="12191980" cy="6857999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6FD0EADA-CEB0-4ED1-9090-BD6405929B1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990490" y="3897191"/>
            <a:ext cx="7677510" cy="1160858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ctr"/>
            <a:r>
              <a:rPr lang="en-US" sz="6000">
                <a:solidFill>
                  <a:srgbClr val="FFFFFF"/>
                </a:solidFill>
                <a:latin typeface="Algerian"/>
              </a:rPr>
              <a:t>Mount fuji hotel</a:t>
            </a:r>
          </a:p>
        </p:txBody>
      </p:sp>
    </p:spTree>
    <p:extLst>
      <p:ext uri="{BB962C8B-B14F-4D97-AF65-F5344CB8AC3E}">
        <p14:creationId xmlns:p14="http://schemas.microsoft.com/office/powerpoint/2010/main" val="3850287102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transition spd="slow">
    <p:randomBar dir="vert"/>
  </p:transition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271E597-568E-4216-9BCE-E1AFE76AD03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34556" y="352643"/>
            <a:ext cx="4165817" cy="724103"/>
          </a:xfr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en-US" sz="2800" b="1" spc="-5">
                <a:latin typeface="Arial"/>
                <a:cs typeface="Arial"/>
              </a:rPr>
              <a:t>Marketing</a:t>
            </a:r>
            <a:r>
              <a:rPr lang="en-US" sz="2800" b="1" spc="-40">
                <a:latin typeface="Arial"/>
                <a:cs typeface="Arial"/>
              </a:rPr>
              <a:t> </a:t>
            </a:r>
            <a:r>
              <a:rPr lang="en-US" sz="2800" b="1" spc="-5">
                <a:latin typeface="Arial"/>
                <a:cs typeface="Arial"/>
              </a:rPr>
              <a:t>Audit of </a:t>
            </a:r>
            <a:br>
              <a:rPr lang="en-US" sz="2800" b="1" spc="-5">
                <a:latin typeface="Arial"/>
              </a:rPr>
            </a:br>
            <a:r>
              <a:rPr lang="en-US" sz="2800" b="1" spc="-5">
                <a:latin typeface="Arial"/>
                <a:cs typeface="Arial"/>
              </a:rPr>
              <a:t>       </a:t>
            </a:r>
            <a:r>
              <a:rPr lang="en-US" sz="2800" b="1" spc="-5">
                <a:solidFill>
                  <a:srgbClr val="FF0000"/>
                </a:solidFill>
                <a:latin typeface="Arial"/>
                <a:cs typeface="Arial"/>
              </a:rPr>
              <a:t>Mount Fuji Hotel</a:t>
            </a:r>
            <a:endParaRPr lang="en-US" sz="2800" b="1">
              <a:solidFill>
                <a:srgbClr val="FF0000"/>
              </a:solidFill>
              <a:latin typeface="Arial"/>
              <a:cs typeface="Arial"/>
            </a:endParaRP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678035E-1A72-4B7E-A336-52554430C2EE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134581" y="1649186"/>
            <a:ext cx="4165816" cy="4969356"/>
          </a:xfrm>
        </p:spPr>
        <p:txBody>
          <a:bodyPr vert="horz" lIns="91440" tIns="45720" rIns="91440" bIns="45720" rtlCol="0" anchor="t">
            <a:normAutofit/>
          </a:bodyPr>
          <a:lstStyle/>
          <a:p>
            <a:pPr indent="-228600">
              <a:buFont typeface="Arial" panose="020B0604020202020204" pitchFamily="34" charset="0"/>
              <a:buChar char="•"/>
            </a:pPr>
            <a:r>
              <a:rPr lang="en-GB" sz="2400" spc="-5">
                <a:latin typeface="Arial"/>
                <a:cs typeface="Trebuchet MS"/>
              </a:rPr>
              <a:t>Strategic Plan Marketing</a:t>
            </a:r>
            <a:endParaRPr lang="en-GB" sz="2400">
              <a:latin typeface="Arial"/>
              <a:cs typeface="Trebuchet MS"/>
            </a:endParaRPr>
          </a:p>
          <a:p>
            <a:pPr indent="-228600">
              <a:buFont typeface="Arial" panose="020B0604020202020204" pitchFamily="34" charset="0"/>
              <a:buChar char="•"/>
            </a:pPr>
            <a:r>
              <a:rPr lang="en-GB" sz="2400" spc="-5">
                <a:latin typeface="Arial"/>
                <a:cs typeface="Trebuchet MS"/>
              </a:rPr>
              <a:t>External Marketing</a:t>
            </a:r>
            <a:r>
              <a:rPr lang="en-GB" sz="2400" spc="-65">
                <a:latin typeface="Arial"/>
                <a:cs typeface="Trebuchet MS"/>
              </a:rPr>
              <a:t> </a:t>
            </a:r>
            <a:r>
              <a:rPr lang="en-GB" sz="2400" spc="-5">
                <a:latin typeface="Arial"/>
                <a:cs typeface="Trebuchet MS"/>
              </a:rPr>
              <a:t>Environment</a:t>
            </a:r>
            <a:endParaRPr lang="en-GB" sz="2400">
              <a:latin typeface="Arial"/>
              <a:cs typeface="Trebuchet MS"/>
            </a:endParaRPr>
          </a:p>
          <a:p>
            <a:pPr indent="-228600">
              <a:buFont typeface="Arial" panose="020B0604020202020204" pitchFamily="34" charset="0"/>
              <a:buChar char="•"/>
            </a:pPr>
            <a:r>
              <a:rPr lang="en-GB" sz="2400" spc="-5">
                <a:latin typeface="Arial"/>
                <a:cs typeface="Trebuchet MS"/>
              </a:rPr>
              <a:t>Internal Marketing</a:t>
            </a:r>
            <a:r>
              <a:rPr lang="en-GB" sz="2400" spc="-55">
                <a:latin typeface="Arial"/>
                <a:cs typeface="Trebuchet MS"/>
              </a:rPr>
              <a:t> </a:t>
            </a:r>
            <a:r>
              <a:rPr lang="en-GB" sz="2400" spc="-5">
                <a:latin typeface="Arial"/>
                <a:cs typeface="Trebuchet MS"/>
              </a:rPr>
              <a:t>Environment</a:t>
            </a:r>
            <a:endParaRPr lang="en-GB" sz="2400">
              <a:latin typeface="Arial"/>
              <a:cs typeface="Trebuchet MS"/>
            </a:endParaRPr>
          </a:p>
          <a:p>
            <a:pPr indent="-228600">
              <a:buFont typeface="Arial" panose="020B0604020202020204" pitchFamily="34" charset="0"/>
              <a:buChar char="•"/>
            </a:pPr>
            <a:r>
              <a:rPr lang="en-GB" sz="2400" spc="-5">
                <a:latin typeface="Arial"/>
                <a:cs typeface="Trebuchet MS"/>
              </a:rPr>
              <a:t>Marketing Strategy</a:t>
            </a:r>
            <a:r>
              <a:rPr lang="en-GB" sz="2400" spc="-65">
                <a:latin typeface="Arial"/>
                <a:cs typeface="Trebuchet MS"/>
              </a:rPr>
              <a:t> </a:t>
            </a:r>
            <a:r>
              <a:rPr lang="en-GB" sz="2400" spc="-5">
                <a:latin typeface="Arial"/>
                <a:cs typeface="Trebuchet MS"/>
              </a:rPr>
              <a:t>Review</a:t>
            </a:r>
            <a:endParaRPr lang="en-GB" sz="2400">
              <a:latin typeface="Arial"/>
              <a:cs typeface="Trebuchet MS"/>
            </a:endParaRPr>
          </a:p>
          <a:p>
            <a:pPr indent="-228600">
              <a:buFont typeface="Arial" panose="020B0604020202020204" pitchFamily="34" charset="0"/>
              <a:buChar char="•"/>
            </a:pPr>
            <a:endParaRPr lang="en-US" sz="2000">
              <a:latin typeface="Algerian"/>
            </a:endParaRPr>
          </a:p>
        </p:txBody>
      </p:sp>
      <p:pic>
        <p:nvPicPr>
          <p:cNvPr id="17" name="Picture 17" descr="A dining room table&#10;&#10;Description generated with very high confidence">
            <a:extLst>
              <a:ext uri="{FF2B5EF4-FFF2-40B4-BE49-F238E27FC236}">
                <a16:creationId xmlns:a16="http://schemas.microsoft.com/office/drawing/2014/main" id="{CBD1CE3F-E440-4DB2-948E-918C480C8BF2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l="26486" r="-1" b="-1"/>
          <a:stretch/>
        </p:blipFill>
        <p:spPr>
          <a:xfrm>
            <a:off x="4504475" y="10"/>
            <a:ext cx="7552944" cy="6857990"/>
          </a:xfrm>
          <a:prstGeom prst="rect">
            <a:avLst/>
          </a:prstGeom>
          <a:effectLst/>
        </p:spPr>
      </p:pic>
      <p:sp>
        <p:nvSpPr>
          <p:cNvPr id="7" name="object 10">
            <a:extLst>
              <a:ext uri="{FF2B5EF4-FFF2-40B4-BE49-F238E27FC236}">
                <a16:creationId xmlns:a16="http://schemas.microsoft.com/office/drawing/2014/main" id="{006D2E34-FC5E-3E49-AB25-EBF120BF8036}"/>
              </a:ext>
            </a:extLst>
          </p:cNvPr>
          <p:cNvSpPr/>
          <p:nvPr/>
        </p:nvSpPr>
        <p:spPr>
          <a:xfrm>
            <a:off x="2089681" y="5244078"/>
            <a:ext cx="838200" cy="838200"/>
          </a:xfrm>
          <a:custGeom>
            <a:avLst/>
            <a:gdLst/>
            <a:ahLst/>
            <a:cxnLst/>
            <a:rect l="l" t="t" r="r" b="b"/>
            <a:pathLst>
              <a:path w="838200" h="838200">
                <a:moveTo>
                  <a:pt x="419100" y="0"/>
                </a:moveTo>
                <a:lnTo>
                  <a:pt x="370283" y="2806"/>
                </a:lnTo>
                <a:lnTo>
                  <a:pt x="323105" y="11019"/>
                </a:lnTo>
                <a:lnTo>
                  <a:pt x="277882" y="24330"/>
                </a:lnTo>
                <a:lnTo>
                  <a:pt x="234931" y="42432"/>
                </a:lnTo>
                <a:lnTo>
                  <a:pt x="194568" y="65015"/>
                </a:lnTo>
                <a:lnTo>
                  <a:pt x="157109" y="91773"/>
                </a:lnTo>
                <a:lnTo>
                  <a:pt x="122872" y="122396"/>
                </a:lnTo>
                <a:lnTo>
                  <a:pt x="92173" y="156576"/>
                </a:lnTo>
                <a:lnTo>
                  <a:pt x="65328" y="194005"/>
                </a:lnTo>
                <a:lnTo>
                  <a:pt x="42654" y="234376"/>
                </a:lnTo>
                <a:lnTo>
                  <a:pt x="24467" y="277378"/>
                </a:lnTo>
                <a:lnTo>
                  <a:pt x="11085" y="322705"/>
                </a:lnTo>
                <a:lnTo>
                  <a:pt x="2824" y="370049"/>
                </a:lnTo>
                <a:lnTo>
                  <a:pt x="0" y="419100"/>
                </a:lnTo>
                <a:lnTo>
                  <a:pt x="2824" y="467916"/>
                </a:lnTo>
                <a:lnTo>
                  <a:pt x="11085" y="515094"/>
                </a:lnTo>
                <a:lnTo>
                  <a:pt x="24467" y="560317"/>
                </a:lnTo>
                <a:lnTo>
                  <a:pt x="42654" y="603268"/>
                </a:lnTo>
                <a:lnTo>
                  <a:pt x="65328" y="643631"/>
                </a:lnTo>
                <a:lnTo>
                  <a:pt x="92173" y="681090"/>
                </a:lnTo>
                <a:lnTo>
                  <a:pt x="122872" y="715327"/>
                </a:lnTo>
                <a:lnTo>
                  <a:pt x="157109" y="746026"/>
                </a:lnTo>
                <a:lnTo>
                  <a:pt x="194568" y="772871"/>
                </a:lnTo>
                <a:lnTo>
                  <a:pt x="234931" y="795545"/>
                </a:lnTo>
                <a:lnTo>
                  <a:pt x="277882" y="813732"/>
                </a:lnTo>
                <a:lnTo>
                  <a:pt x="323105" y="827114"/>
                </a:lnTo>
                <a:lnTo>
                  <a:pt x="370283" y="835375"/>
                </a:lnTo>
                <a:lnTo>
                  <a:pt x="419100" y="838200"/>
                </a:lnTo>
                <a:lnTo>
                  <a:pt x="467916" y="835375"/>
                </a:lnTo>
                <a:lnTo>
                  <a:pt x="515094" y="827114"/>
                </a:lnTo>
                <a:lnTo>
                  <a:pt x="560317" y="813732"/>
                </a:lnTo>
                <a:lnTo>
                  <a:pt x="603268" y="795545"/>
                </a:lnTo>
                <a:lnTo>
                  <a:pt x="643631" y="772871"/>
                </a:lnTo>
                <a:lnTo>
                  <a:pt x="681090" y="746026"/>
                </a:lnTo>
                <a:lnTo>
                  <a:pt x="715327" y="715327"/>
                </a:lnTo>
                <a:lnTo>
                  <a:pt x="746026" y="681090"/>
                </a:lnTo>
                <a:lnTo>
                  <a:pt x="772871" y="643631"/>
                </a:lnTo>
                <a:lnTo>
                  <a:pt x="795545" y="603268"/>
                </a:lnTo>
                <a:lnTo>
                  <a:pt x="813732" y="560317"/>
                </a:lnTo>
                <a:lnTo>
                  <a:pt x="827114" y="515094"/>
                </a:lnTo>
                <a:lnTo>
                  <a:pt x="835375" y="467916"/>
                </a:lnTo>
                <a:lnTo>
                  <a:pt x="838200" y="419100"/>
                </a:lnTo>
                <a:lnTo>
                  <a:pt x="835375" y="370049"/>
                </a:lnTo>
                <a:lnTo>
                  <a:pt x="827114" y="322705"/>
                </a:lnTo>
                <a:lnTo>
                  <a:pt x="813732" y="277378"/>
                </a:lnTo>
                <a:lnTo>
                  <a:pt x="795545" y="234376"/>
                </a:lnTo>
                <a:lnTo>
                  <a:pt x="772871" y="194005"/>
                </a:lnTo>
                <a:lnTo>
                  <a:pt x="746026" y="156576"/>
                </a:lnTo>
                <a:lnTo>
                  <a:pt x="715327" y="122396"/>
                </a:lnTo>
                <a:lnTo>
                  <a:pt x="681090" y="91773"/>
                </a:lnTo>
                <a:lnTo>
                  <a:pt x="643631" y="65015"/>
                </a:lnTo>
                <a:lnTo>
                  <a:pt x="603268" y="42432"/>
                </a:lnTo>
                <a:lnTo>
                  <a:pt x="560317" y="24330"/>
                </a:lnTo>
                <a:lnTo>
                  <a:pt x="515094" y="11019"/>
                </a:lnTo>
                <a:lnTo>
                  <a:pt x="467916" y="2806"/>
                </a:lnTo>
                <a:lnTo>
                  <a:pt x="419100" y="0"/>
                </a:lnTo>
                <a:close/>
              </a:path>
            </a:pathLst>
          </a:custGeom>
          <a:solidFill>
            <a:srgbClr val="CCFF66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" name="object 11">
            <a:extLst>
              <a:ext uri="{FF2B5EF4-FFF2-40B4-BE49-F238E27FC236}">
                <a16:creationId xmlns:a16="http://schemas.microsoft.com/office/drawing/2014/main" id="{A22CABFD-D572-4047-8793-86DBC1FF05AB}"/>
              </a:ext>
            </a:extLst>
          </p:cNvPr>
          <p:cNvSpPr/>
          <p:nvPr/>
        </p:nvSpPr>
        <p:spPr>
          <a:xfrm>
            <a:off x="2089681" y="5244078"/>
            <a:ext cx="838200" cy="838200"/>
          </a:xfrm>
          <a:custGeom>
            <a:avLst/>
            <a:gdLst/>
            <a:ahLst/>
            <a:cxnLst/>
            <a:rect l="l" t="t" r="r" b="b"/>
            <a:pathLst>
              <a:path w="838200" h="838200">
                <a:moveTo>
                  <a:pt x="419100" y="838200"/>
                </a:moveTo>
                <a:lnTo>
                  <a:pt x="370283" y="835375"/>
                </a:lnTo>
                <a:lnTo>
                  <a:pt x="323105" y="827114"/>
                </a:lnTo>
                <a:lnTo>
                  <a:pt x="277882" y="813732"/>
                </a:lnTo>
                <a:lnTo>
                  <a:pt x="234931" y="795545"/>
                </a:lnTo>
                <a:lnTo>
                  <a:pt x="194568" y="772871"/>
                </a:lnTo>
                <a:lnTo>
                  <a:pt x="157109" y="746026"/>
                </a:lnTo>
                <a:lnTo>
                  <a:pt x="122872" y="715327"/>
                </a:lnTo>
                <a:lnTo>
                  <a:pt x="92173" y="681090"/>
                </a:lnTo>
                <a:lnTo>
                  <a:pt x="65328" y="643631"/>
                </a:lnTo>
                <a:lnTo>
                  <a:pt x="42654" y="603268"/>
                </a:lnTo>
                <a:lnTo>
                  <a:pt x="24467" y="560317"/>
                </a:lnTo>
                <a:lnTo>
                  <a:pt x="11085" y="515094"/>
                </a:lnTo>
                <a:lnTo>
                  <a:pt x="2824" y="467916"/>
                </a:lnTo>
                <a:lnTo>
                  <a:pt x="0" y="419100"/>
                </a:lnTo>
                <a:lnTo>
                  <a:pt x="2824" y="370049"/>
                </a:lnTo>
                <a:lnTo>
                  <a:pt x="11085" y="322705"/>
                </a:lnTo>
                <a:lnTo>
                  <a:pt x="24467" y="277378"/>
                </a:lnTo>
                <a:lnTo>
                  <a:pt x="42654" y="234376"/>
                </a:lnTo>
                <a:lnTo>
                  <a:pt x="65328" y="194005"/>
                </a:lnTo>
                <a:lnTo>
                  <a:pt x="92173" y="156576"/>
                </a:lnTo>
                <a:lnTo>
                  <a:pt x="122872" y="122396"/>
                </a:lnTo>
                <a:lnTo>
                  <a:pt x="157109" y="91773"/>
                </a:lnTo>
                <a:lnTo>
                  <a:pt x="194568" y="65015"/>
                </a:lnTo>
                <a:lnTo>
                  <a:pt x="234931" y="42432"/>
                </a:lnTo>
                <a:lnTo>
                  <a:pt x="277882" y="24330"/>
                </a:lnTo>
                <a:lnTo>
                  <a:pt x="323105" y="11019"/>
                </a:lnTo>
                <a:lnTo>
                  <a:pt x="370283" y="2806"/>
                </a:lnTo>
                <a:lnTo>
                  <a:pt x="419100" y="0"/>
                </a:lnTo>
                <a:lnTo>
                  <a:pt x="467916" y="2806"/>
                </a:lnTo>
                <a:lnTo>
                  <a:pt x="515094" y="11019"/>
                </a:lnTo>
                <a:lnTo>
                  <a:pt x="560317" y="24330"/>
                </a:lnTo>
                <a:lnTo>
                  <a:pt x="603268" y="42432"/>
                </a:lnTo>
                <a:lnTo>
                  <a:pt x="643631" y="65015"/>
                </a:lnTo>
                <a:lnTo>
                  <a:pt x="681090" y="91773"/>
                </a:lnTo>
                <a:lnTo>
                  <a:pt x="715327" y="122396"/>
                </a:lnTo>
                <a:lnTo>
                  <a:pt x="746026" y="156576"/>
                </a:lnTo>
                <a:lnTo>
                  <a:pt x="772871" y="194005"/>
                </a:lnTo>
                <a:lnTo>
                  <a:pt x="795545" y="234376"/>
                </a:lnTo>
                <a:lnTo>
                  <a:pt x="813732" y="277378"/>
                </a:lnTo>
                <a:lnTo>
                  <a:pt x="827114" y="322705"/>
                </a:lnTo>
                <a:lnTo>
                  <a:pt x="835375" y="370049"/>
                </a:lnTo>
                <a:lnTo>
                  <a:pt x="838200" y="419100"/>
                </a:lnTo>
                <a:lnTo>
                  <a:pt x="835375" y="467916"/>
                </a:lnTo>
                <a:lnTo>
                  <a:pt x="827114" y="515094"/>
                </a:lnTo>
                <a:lnTo>
                  <a:pt x="813732" y="560317"/>
                </a:lnTo>
                <a:lnTo>
                  <a:pt x="795545" y="603268"/>
                </a:lnTo>
                <a:lnTo>
                  <a:pt x="772871" y="643631"/>
                </a:lnTo>
                <a:lnTo>
                  <a:pt x="746026" y="681090"/>
                </a:lnTo>
                <a:lnTo>
                  <a:pt x="715327" y="715327"/>
                </a:lnTo>
                <a:lnTo>
                  <a:pt x="681090" y="746026"/>
                </a:lnTo>
                <a:lnTo>
                  <a:pt x="643631" y="772871"/>
                </a:lnTo>
                <a:lnTo>
                  <a:pt x="603268" y="795545"/>
                </a:lnTo>
                <a:lnTo>
                  <a:pt x="560317" y="813732"/>
                </a:lnTo>
                <a:lnTo>
                  <a:pt x="515094" y="827114"/>
                </a:lnTo>
                <a:lnTo>
                  <a:pt x="467916" y="835375"/>
                </a:lnTo>
                <a:lnTo>
                  <a:pt x="419100" y="838200"/>
                </a:lnTo>
                <a:close/>
              </a:path>
            </a:pathLst>
          </a:custGeom>
          <a:ln w="9344">
            <a:solidFill>
              <a:srgbClr val="0000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9" name="object 12">
            <a:extLst>
              <a:ext uri="{FF2B5EF4-FFF2-40B4-BE49-F238E27FC236}">
                <a16:creationId xmlns:a16="http://schemas.microsoft.com/office/drawing/2014/main" id="{11D84520-D7D0-A44E-B38F-9F58A675D034}"/>
              </a:ext>
            </a:extLst>
          </p:cNvPr>
          <p:cNvSpPr/>
          <p:nvPr/>
        </p:nvSpPr>
        <p:spPr>
          <a:xfrm>
            <a:off x="2089681" y="4253478"/>
            <a:ext cx="838200" cy="838200"/>
          </a:xfrm>
          <a:custGeom>
            <a:avLst/>
            <a:gdLst/>
            <a:ahLst/>
            <a:cxnLst/>
            <a:rect l="l" t="t" r="r" b="b"/>
            <a:pathLst>
              <a:path w="838200" h="838200">
                <a:moveTo>
                  <a:pt x="419100" y="0"/>
                </a:moveTo>
                <a:lnTo>
                  <a:pt x="370283" y="2824"/>
                </a:lnTo>
                <a:lnTo>
                  <a:pt x="323105" y="11085"/>
                </a:lnTo>
                <a:lnTo>
                  <a:pt x="277882" y="24467"/>
                </a:lnTo>
                <a:lnTo>
                  <a:pt x="234931" y="42654"/>
                </a:lnTo>
                <a:lnTo>
                  <a:pt x="194568" y="65328"/>
                </a:lnTo>
                <a:lnTo>
                  <a:pt x="157109" y="92173"/>
                </a:lnTo>
                <a:lnTo>
                  <a:pt x="122872" y="122872"/>
                </a:lnTo>
                <a:lnTo>
                  <a:pt x="92173" y="157109"/>
                </a:lnTo>
                <a:lnTo>
                  <a:pt x="65328" y="194568"/>
                </a:lnTo>
                <a:lnTo>
                  <a:pt x="42654" y="234931"/>
                </a:lnTo>
                <a:lnTo>
                  <a:pt x="24467" y="277882"/>
                </a:lnTo>
                <a:lnTo>
                  <a:pt x="11085" y="323105"/>
                </a:lnTo>
                <a:lnTo>
                  <a:pt x="2824" y="370283"/>
                </a:lnTo>
                <a:lnTo>
                  <a:pt x="0" y="419100"/>
                </a:lnTo>
                <a:lnTo>
                  <a:pt x="2824" y="467916"/>
                </a:lnTo>
                <a:lnTo>
                  <a:pt x="11085" y="515094"/>
                </a:lnTo>
                <a:lnTo>
                  <a:pt x="24467" y="560317"/>
                </a:lnTo>
                <a:lnTo>
                  <a:pt x="42654" y="603268"/>
                </a:lnTo>
                <a:lnTo>
                  <a:pt x="65328" y="643631"/>
                </a:lnTo>
                <a:lnTo>
                  <a:pt x="92173" y="681090"/>
                </a:lnTo>
                <a:lnTo>
                  <a:pt x="122872" y="715327"/>
                </a:lnTo>
                <a:lnTo>
                  <a:pt x="157109" y="746026"/>
                </a:lnTo>
                <a:lnTo>
                  <a:pt x="194568" y="772871"/>
                </a:lnTo>
                <a:lnTo>
                  <a:pt x="234931" y="795545"/>
                </a:lnTo>
                <a:lnTo>
                  <a:pt x="277882" y="813732"/>
                </a:lnTo>
                <a:lnTo>
                  <a:pt x="323105" y="827114"/>
                </a:lnTo>
                <a:lnTo>
                  <a:pt x="370283" y="835375"/>
                </a:lnTo>
                <a:lnTo>
                  <a:pt x="419100" y="838200"/>
                </a:lnTo>
                <a:lnTo>
                  <a:pt x="467916" y="835375"/>
                </a:lnTo>
                <a:lnTo>
                  <a:pt x="515094" y="827114"/>
                </a:lnTo>
                <a:lnTo>
                  <a:pt x="560317" y="813732"/>
                </a:lnTo>
                <a:lnTo>
                  <a:pt x="603268" y="795545"/>
                </a:lnTo>
                <a:lnTo>
                  <a:pt x="643631" y="772871"/>
                </a:lnTo>
                <a:lnTo>
                  <a:pt x="681090" y="746026"/>
                </a:lnTo>
                <a:lnTo>
                  <a:pt x="715327" y="715327"/>
                </a:lnTo>
                <a:lnTo>
                  <a:pt x="746026" y="681090"/>
                </a:lnTo>
                <a:lnTo>
                  <a:pt x="772871" y="643631"/>
                </a:lnTo>
                <a:lnTo>
                  <a:pt x="795545" y="603268"/>
                </a:lnTo>
                <a:lnTo>
                  <a:pt x="813732" y="560317"/>
                </a:lnTo>
                <a:lnTo>
                  <a:pt x="827114" y="515094"/>
                </a:lnTo>
                <a:lnTo>
                  <a:pt x="835375" y="467916"/>
                </a:lnTo>
                <a:lnTo>
                  <a:pt x="838200" y="419100"/>
                </a:lnTo>
                <a:lnTo>
                  <a:pt x="835375" y="370283"/>
                </a:lnTo>
                <a:lnTo>
                  <a:pt x="827114" y="323105"/>
                </a:lnTo>
                <a:lnTo>
                  <a:pt x="813732" y="277882"/>
                </a:lnTo>
                <a:lnTo>
                  <a:pt x="795545" y="234931"/>
                </a:lnTo>
                <a:lnTo>
                  <a:pt x="772871" y="194568"/>
                </a:lnTo>
                <a:lnTo>
                  <a:pt x="746026" y="157109"/>
                </a:lnTo>
                <a:lnTo>
                  <a:pt x="715327" y="122872"/>
                </a:lnTo>
                <a:lnTo>
                  <a:pt x="681090" y="92173"/>
                </a:lnTo>
                <a:lnTo>
                  <a:pt x="643631" y="65328"/>
                </a:lnTo>
                <a:lnTo>
                  <a:pt x="603268" y="42654"/>
                </a:lnTo>
                <a:lnTo>
                  <a:pt x="560317" y="24467"/>
                </a:lnTo>
                <a:lnTo>
                  <a:pt x="515094" y="11085"/>
                </a:lnTo>
                <a:lnTo>
                  <a:pt x="467916" y="2824"/>
                </a:lnTo>
                <a:lnTo>
                  <a:pt x="419100" y="0"/>
                </a:lnTo>
                <a:close/>
              </a:path>
            </a:pathLst>
          </a:custGeom>
          <a:solidFill>
            <a:srgbClr val="CCFF66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0" name="object 13">
            <a:extLst>
              <a:ext uri="{FF2B5EF4-FFF2-40B4-BE49-F238E27FC236}">
                <a16:creationId xmlns:a16="http://schemas.microsoft.com/office/drawing/2014/main" id="{4F088806-43F1-334E-A069-9725C81194FB}"/>
              </a:ext>
            </a:extLst>
          </p:cNvPr>
          <p:cNvSpPr/>
          <p:nvPr/>
        </p:nvSpPr>
        <p:spPr>
          <a:xfrm>
            <a:off x="2089681" y="4253478"/>
            <a:ext cx="838200" cy="838200"/>
          </a:xfrm>
          <a:custGeom>
            <a:avLst/>
            <a:gdLst/>
            <a:ahLst/>
            <a:cxnLst/>
            <a:rect l="l" t="t" r="r" b="b"/>
            <a:pathLst>
              <a:path w="838200" h="838200">
                <a:moveTo>
                  <a:pt x="419100" y="838200"/>
                </a:moveTo>
                <a:lnTo>
                  <a:pt x="370283" y="835375"/>
                </a:lnTo>
                <a:lnTo>
                  <a:pt x="323105" y="827114"/>
                </a:lnTo>
                <a:lnTo>
                  <a:pt x="277882" y="813732"/>
                </a:lnTo>
                <a:lnTo>
                  <a:pt x="234931" y="795545"/>
                </a:lnTo>
                <a:lnTo>
                  <a:pt x="194568" y="772871"/>
                </a:lnTo>
                <a:lnTo>
                  <a:pt x="157109" y="746026"/>
                </a:lnTo>
                <a:lnTo>
                  <a:pt x="122872" y="715327"/>
                </a:lnTo>
                <a:lnTo>
                  <a:pt x="92173" y="681090"/>
                </a:lnTo>
                <a:lnTo>
                  <a:pt x="65328" y="643631"/>
                </a:lnTo>
                <a:lnTo>
                  <a:pt x="42654" y="603268"/>
                </a:lnTo>
                <a:lnTo>
                  <a:pt x="24467" y="560317"/>
                </a:lnTo>
                <a:lnTo>
                  <a:pt x="11085" y="515094"/>
                </a:lnTo>
                <a:lnTo>
                  <a:pt x="2824" y="467916"/>
                </a:lnTo>
                <a:lnTo>
                  <a:pt x="0" y="419100"/>
                </a:lnTo>
                <a:lnTo>
                  <a:pt x="2824" y="370283"/>
                </a:lnTo>
                <a:lnTo>
                  <a:pt x="11085" y="323105"/>
                </a:lnTo>
                <a:lnTo>
                  <a:pt x="24467" y="277882"/>
                </a:lnTo>
                <a:lnTo>
                  <a:pt x="42654" y="234931"/>
                </a:lnTo>
                <a:lnTo>
                  <a:pt x="65328" y="194568"/>
                </a:lnTo>
                <a:lnTo>
                  <a:pt x="92173" y="157109"/>
                </a:lnTo>
                <a:lnTo>
                  <a:pt x="122872" y="122872"/>
                </a:lnTo>
                <a:lnTo>
                  <a:pt x="157109" y="92173"/>
                </a:lnTo>
                <a:lnTo>
                  <a:pt x="194568" y="65328"/>
                </a:lnTo>
                <a:lnTo>
                  <a:pt x="234931" y="42654"/>
                </a:lnTo>
                <a:lnTo>
                  <a:pt x="277882" y="24467"/>
                </a:lnTo>
                <a:lnTo>
                  <a:pt x="323105" y="11085"/>
                </a:lnTo>
                <a:lnTo>
                  <a:pt x="370283" y="2824"/>
                </a:lnTo>
                <a:lnTo>
                  <a:pt x="419100" y="0"/>
                </a:lnTo>
                <a:lnTo>
                  <a:pt x="467916" y="2824"/>
                </a:lnTo>
                <a:lnTo>
                  <a:pt x="515094" y="11085"/>
                </a:lnTo>
                <a:lnTo>
                  <a:pt x="560317" y="24467"/>
                </a:lnTo>
                <a:lnTo>
                  <a:pt x="603268" y="42654"/>
                </a:lnTo>
                <a:lnTo>
                  <a:pt x="643631" y="65328"/>
                </a:lnTo>
                <a:lnTo>
                  <a:pt x="681090" y="92173"/>
                </a:lnTo>
                <a:lnTo>
                  <a:pt x="715327" y="122872"/>
                </a:lnTo>
                <a:lnTo>
                  <a:pt x="746026" y="157109"/>
                </a:lnTo>
                <a:lnTo>
                  <a:pt x="772871" y="194568"/>
                </a:lnTo>
                <a:lnTo>
                  <a:pt x="795545" y="234931"/>
                </a:lnTo>
                <a:lnTo>
                  <a:pt x="813732" y="277882"/>
                </a:lnTo>
                <a:lnTo>
                  <a:pt x="827114" y="323105"/>
                </a:lnTo>
                <a:lnTo>
                  <a:pt x="835375" y="370283"/>
                </a:lnTo>
                <a:lnTo>
                  <a:pt x="838200" y="419100"/>
                </a:lnTo>
                <a:lnTo>
                  <a:pt x="835375" y="467916"/>
                </a:lnTo>
                <a:lnTo>
                  <a:pt x="827114" y="515094"/>
                </a:lnTo>
                <a:lnTo>
                  <a:pt x="813732" y="560317"/>
                </a:lnTo>
                <a:lnTo>
                  <a:pt x="795545" y="603268"/>
                </a:lnTo>
                <a:lnTo>
                  <a:pt x="772871" y="643631"/>
                </a:lnTo>
                <a:lnTo>
                  <a:pt x="746026" y="681090"/>
                </a:lnTo>
                <a:lnTo>
                  <a:pt x="715327" y="715327"/>
                </a:lnTo>
                <a:lnTo>
                  <a:pt x="681090" y="746026"/>
                </a:lnTo>
                <a:lnTo>
                  <a:pt x="643631" y="772871"/>
                </a:lnTo>
                <a:lnTo>
                  <a:pt x="603268" y="795545"/>
                </a:lnTo>
                <a:lnTo>
                  <a:pt x="560317" y="813732"/>
                </a:lnTo>
                <a:lnTo>
                  <a:pt x="515094" y="827114"/>
                </a:lnTo>
                <a:lnTo>
                  <a:pt x="467916" y="835375"/>
                </a:lnTo>
                <a:lnTo>
                  <a:pt x="419100" y="838200"/>
                </a:lnTo>
                <a:close/>
              </a:path>
            </a:pathLst>
          </a:custGeom>
          <a:ln w="9344">
            <a:solidFill>
              <a:srgbClr val="0000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1" name="object 14">
            <a:extLst>
              <a:ext uri="{FF2B5EF4-FFF2-40B4-BE49-F238E27FC236}">
                <a16:creationId xmlns:a16="http://schemas.microsoft.com/office/drawing/2014/main" id="{22F20FA3-F620-9344-BA31-B33A11064403}"/>
              </a:ext>
            </a:extLst>
          </p:cNvPr>
          <p:cNvSpPr/>
          <p:nvPr/>
        </p:nvSpPr>
        <p:spPr>
          <a:xfrm>
            <a:off x="1175281" y="5244078"/>
            <a:ext cx="838200" cy="838200"/>
          </a:xfrm>
          <a:custGeom>
            <a:avLst/>
            <a:gdLst/>
            <a:ahLst/>
            <a:cxnLst/>
            <a:rect l="l" t="t" r="r" b="b"/>
            <a:pathLst>
              <a:path w="838200" h="838200">
                <a:moveTo>
                  <a:pt x="419100" y="0"/>
                </a:moveTo>
                <a:lnTo>
                  <a:pt x="370283" y="2806"/>
                </a:lnTo>
                <a:lnTo>
                  <a:pt x="323105" y="11019"/>
                </a:lnTo>
                <a:lnTo>
                  <a:pt x="277882" y="24330"/>
                </a:lnTo>
                <a:lnTo>
                  <a:pt x="234931" y="42432"/>
                </a:lnTo>
                <a:lnTo>
                  <a:pt x="194568" y="65015"/>
                </a:lnTo>
                <a:lnTo>
                  <a:pt x="157109" y="91773"/>
                </a:lnTo>
                <a:lnTo>
                  <a:pt x="122872" y="122396"/>
                </a:lnTo>
                <a:lnTo>
                  <a:pt x="92173" y="156576"/>
                </a:lnTo>
                <a:lnTo>
                  <a:pt x="65328" y="194005"/>
                </a:lnTo>
                <a:lnTo>
                  <a:pt x="42654" y="234376"/>
                </a:lnTo>
                <a:lnTo>
                  <a:pt x="24467" y="277378"/>
                </a:lnTo>
                <a:lnTo>
                  <a:pt x="11085" y="322705"/>
                </a:lnTo>
                <a:lnTo>
                  <a:pt x="2824" y="370049"/>
                </a:lnTo>
                <a:lnTo>
                  <a:pt x="0" y="419100"/>
                </a:lnTo>
                <a:lnTo>
                  <a:pt x="2824" y="467916"/>
                </a:lnTo>
                <a:lnTo>
                  <a:pt x="11085" y="515094"/>
                </a:lnTo>
                <a:lnTo>
                  <a:pt x="24467" y="560317"/>
                </a:lnTo>
                <a:lnTo>
                  <a:pt x="42654" y="603268"/>
                </a:lnTo>
                <a:lnTo>
                  <a:pt x="65328" y="643631"/>
                </a:lnTo>
                <a:lnTo>
                  <a:pt x="92173" y="681090"/>
                </a:lnTo>
                <a:lnTo>
                  <a:pt x="122872" y="715327"/>
                </a:lnTo>
                <a:lnTo>
                  <a:pt x="157109" y="746026"/>
                </a:lnTo>
                <a:lnTo>
                  <a:pt x="194568" y="772871"/>
                </a:lnTo>
                <a:lnTo>
                  <a:pt x="234931" y="795545"/>
                </a:lnTo>
                <a:lnTo>
                  <a:pt x="277882" y="813732"/>
                </a:lnTo>
                <a:lnTo>
                  <a:pt x="323105" y="827114"/>
                </a:lnTo>
                <a:lnTo>
                  <a:pt x="370283" y="835375"/>
                </a:lnTo>
                <a:lnTo>
                  <a:pt x="419100" y="838200"/>
                </a:lnTo>
                <a:lnTo>
                  <a:pt x="467916" y="835375"/>
                </a:lnTo>
                <a:lnTo>
                  <a:pt x="515094" y="827114"/>
                </a:lnTo>
                <a:lnTo>
                  <a:pt x="560317" y="813732"/>
                </a:lnTo>
                <a:lnTo>
                  <a:pt x="603268" y="795545"/>
                </a:lnTo>
                <a:lnTo>
                  <a:pt x="643631" y="772871"/>
                </a:lnTo>
                <a:lnTo>
                  <a:pt x="681090" y="746026"/>
                </a:lnTo>
                <a:lnTo>
                  <a:pt x="715327" y="715327"/>
                </a:lnTo>
                <a:lnTo>
                  <a:pt x="746026" y="681090"/>
                </a:lnTo>
                <a:lnTo>
                  <a:pt x="772871" y="643631"/>
                </a:lnTo>
                <a:lnTo>
                  <a:pt x="795545" y="603268"/>
                </a:lnTo>
                <a:lnTo>
                  <a:pt x="813732" y="560317"/>
                </a:lnTo>
                <a:lnTo>
                  <a:pt x="827114" y="515094"/>
                </a:lnTo>
                <a:lnTo>
                  <a:pt x="835375" y="467916"/>
                </a:lnTo>
                <a:lnTo>
                  <a:pt x="838200" y="419100"/>
                </a:lnTo>
                <a:lnTo>
                  <a:pt x="835375" y="370049"/>
                </a:lnTo>
                <a:lnTo>
                  <a:pt x="827114" y="322705"/>
                </a:lnTo>
                <a:lnTo>
                  <a:pt x="813732" y="277378"/>
                </a:lnTo>
                <a:lnTo>
                  <a:pt x="795545" y="234376"/>
                </a:lnTo>
                <a:lnTo>
                  <a:pt x="772871" y="194005"/>
                </a:lnTo>
                <a:lnTo>
                  <a:pt x="746026" y="156576"/>
                </a:lnTo>
                <a:lnTo>
                  <a:pt x="715327" y="122396"/>
                </a:lnTo>
                <a:lnTo>
                  <a:pt x="681090" y="91773"/>
                </a:lnTo>
                <a:lnTo>
                  <a:pt x="643631" y="65015"/>
                </a:lnTo>
                <a:lnTo>
                  <a:pt x="603268" y="42432"/>
                </a:lnTo>
                <a:lnTo>
                  <a:pt x="560317" y="24330"/>
                </a:lnTo>
                <a:lnTo>
                  <a:pt x="515094" y="11019"/>
                </a:lnTo>
                <a:lnTo>
                  <a:pt x="467916" y="2806"/>
                </a:lnTo>
                <a:lnTo>
                  <a:pt x="419100" y="0"/>
                </a:lnTo>
                <a:close/>
              </a:path>
            </a:pathLst>
          </a:custGeom>
          <a:solidFill>
            <a:srgbClr val="CCFF66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2" name="object 15">
            <a:extLst>
              <a:ext uri="{FF2B5EF4-FFF2-40B4-BE49-F238E27FC236}">
                <a16:creationId xmlns:a16="http://schemas.microsoft.com/office/drawing/2014/main" id="{6BE4DCD2-1591-8242-B2BE-EC048211E4B1}"/>
              </a:ext>
            </a:extLst>
          </p:cNvPr>
          <p:cNvSpPr/>
          <p:nvPr/>
        </p:nvSpPr>
        <p:spPr>
          <a:xfrm>
            <a:off x="1175281" y="5244078"/>
            <a:ext cx="838200" cy="838200"/>
          </a:xfrm>
          <a:custGeom>
            <a:avLst/>
            <a:gdLst/>
            <a:ahLst/>
            <a:cxnLst/>
            <a:rect l="l" t="t" r="r" b="b"/>
            <a:pathLst>
              <a:path w="838200" h="838200">
                <a:moveTo>
                  <a:pt x="419100" y="838200"/>
                </a:moveTo>
                <a:lnTo>
                  <a:pt x="370283" y="835375"/>
                </a:lnTo>
                <a:lnTo>
                  <a:pt x="323105" y="827114"/>
                </a:lnTo>
                <a:lnTo>
                  <a:pt x="277882" y="813732"/>
                </a:lnTo>
                <a:lnTo>
                  <a:pt x="234931" y="795545"/>
                </a:lnTo>
                <a:lnTo>
                  <a:pt x="194568" y="772871"/>
                </a:lnTo>
                <a:lnTo>
                  <a:pt x="157109" y="746026"/>
                </a:lnTo>
                <a:lnTo>
                  <a:pt x="122872" y="715327"/>
                </a:lnTo>
                <a:lnTo>
                  <a:pt x="92173" y="681090"/>
                </a:lnTo>
                <a:lnTo>
                  <a:pt x="65328" y="643631"/>
                </a:lnTo>
                <a:lnTo>
                  <a:pt x="42654" y="603268"/>
                </a:lnTo>
                <a:lnTo>
                  <a:pt x="24467" y="560317"/>
                </a:lnTo>
                <a:lnTo>
                  <a:pt x="11085" y="515094"/>
                </a:lnTo>
                <a:lnTo>
                  <a:pt x="2824" y="467916"/>
                </a:lnTo>
                <a:lnTo>
                  <a:pt x="0" y="419100"/>
                </a:lnTo>
                <a:lnTo>
                  <a:pt x="2824" y="370049"/>
                </a:lnTo>
                <a:lnTo>
                  <a:pt x="11085" y="322705"/>
                </a:lnTo>
                <a:lnTo>
                  <a:pt x="24467" y="277378"/>
                </a:lnTo>
                <a:lnTo>
                  <a:pt x="42654" y="234376"/>
                </a:lnTo>
                <a:lnTo>
                  <a:pt x="65328" y="194005"/>
                </a:lnTo>
                <a:lnTo>
                  <a:pt x="92173" y="156576"/>
                </a:lnTo>
                <a:lnTo>
                  <a:pt x="122872" y="122396"/>
                </a:lnTo>
                <a:lnTo>
                  <a:pt x="157109" y="91773"/>
                </a:lnTo>
                <a:lnTo>
                  <a:pt x="194568" y="65015"/>
                </a:lnTo>
                <a:lnTo>
                  <a:pt x="234931" y="42432"/>
                </a:lnTo>
                <a:lnTo>
                  <a:pt x="277882" y="24330"/>
                </a:lnTo>
                <a:lnTo>
                  <a:pt x="323105" y="11019"/>
                </a:lnTo>
                <a:lnTo>
                  <a:pt x="370283" y="2806"/>
                </a:lnTo>
                <a:lnTo>
                  <a:pt x="419100" y="0"/>
                </a:lnTo>
                <a:lnTo>
                  <a:pt x="467916" y="2806"/>
                </a:lnTo>
                <a:lnTo>
                  <a:pt x="515094" y="11019"/>
                </a:lnTo>
                <a:lnTo>
                  <a:pt x="560317" y="24330"/>
                </a:lnTo>
                <a:lnTo>
                  <a:pt x="603268" y="42432"/>
                </a:lnTo>
                <a:lnTo>
                  <a:pt x="643631" y="65015"/>
                </a:lnTo>
                <a:lnTo>
                  <a:pt x="681090" y="91773"/>
                </a:lnTo>
                <a:lnTo>
                  <a:pt x="715327" y="122396"/>
                </a:lnTo>
                <a:lnTo>
                  <a:pt x="746026" y="156576"/>
                </a:lnTo>
                <a:lnTo>
                  <a:pt x="772871" y="194005"/>
                </a:lnTo>
                <a:lnTo>
                  <a:pt x="795545" y="234376"/>
                </a:lnTo>
                <a:lnTo>
                  <a:pt x="813732" y="277378"/>
                </a:lnTo>
                <a:lnTo>
                  <a:pt x="827114" y="322705"/>
                </a:lnTo>
                <a:lnTo>
                  <a:pt x="835375" y="370049"/>
                </a:lnTo>
                <a:lnTo>
                  <a:pt x="838200" y="419100"/>
                </a:lnTo>
                <a:lnTo>
                  <a:pt x="835375" y="467916"/>
                </a:lnTo>
                <a:lnTo>
                  <a:pt x="827114" y="515094"/>
                </a:lnTo>
                <a:lnTo>
                  <a:pt x="813732" y="560317"/>
                </a:lnTo>
                <a:lnTo>
                  <a:pt x="795545" y="603268"/>
                </a:lnTo>
                <a:lnTo>
                  <a:pt x="772871" y="643631"/>
                </a:lnTo>
                <a:lnTo>
                  <a:pt x="746026" y="681090"/>
                </a:lnTo>
                <a:lnTo>
                  <a:pt x="715327" y="715327"/>
                </a:lnTo>
                <a:lnTo>
                  <a:pt x="681090" y="746026"/>
                </a:lnTo>
                <a:lnTo>
                  <a:pt x="643631" y="772871"/>
                </a:lnTo>
                <a:lnTo>
                  <a:pt x="603268" y="795545"/>
                </a:lnTo>
                <a:lnTo>
                  <a:pt x="560317" y="813732"/>
                </a:lnTo>
                <a:lnTo>
                  <a:pt x="515094" y="827114"/>
                </a:lnTo>
                <a:lnTo>
                  <a:pt x="467916" y="835375"/>
                </a:lnTo>
                <a:lnTo>
                  <a:pt x="419100" y="838200"/>
                </a:lnTo>
                <a:close/>
              </a:path>
            </a:pathLst>
          </a:custGeom>
          <a:ln w="9344">
            <a:solidFill>
              <a:srgbClr val="0000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3" name="object 16">
            <a:extLst>
              <a:ext uri="{FF2B5EF4-FFF2-40B4-BE49-F238E27FC236}">
                <a16:creationId xmlns:a16="http://schemas.microsoft.com/office/drawing/2014/main" id="{C514CFCC-F303-0742-BB12-71447C2B4ED7}"/>
              </a:ext>
            </a:extLst>
          </p:cNvPr>
          <p:cNvSpPr txBox="1"/>
          <p:nvPr/>
        </p:nvSpPr>
        <p:spPr>
          <a:xfrm>
            <a:off x="1461031" y="5406637"/>
            <a:ext cx="1183005" cy="51308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  <a:tabLst>
                <a:tab pos="926465" algn="l"/>
              </a:tabLst>
            </a:pPr>
            <a:r>
              <a:rPr sz="3200">
                <a:solidFill>
                  <a:srgbClr val="00007F"/>
                </a:solidFill>
                <a:latin typeface="Trebuchet MS"/>
                <a:cs typeface="Trebuchet MS"/>
              </a:rPr>
              <a:t>C	C</a:t>
            </a:r>
            <a:endParaRPr sz="3200">
              <a:latin typeface="Trebuchet MS"/>
              <a:cs typeface="Trebuchet MS"/>
            </a:endParaRPr>
          </a:p>
        </p:txBody>
      </p:sp>
      <p:sp>
        <p:nvSpPr>
          <p:cNvPr id="14" name="object 17">
            <a:extLst>
              <a:ext uri="{FF2B5EF4-FFF2-40B4-BE49-F238E27FC236}">
                <a16:creationId xmlns:a16="http://schemas.microsoft.com/office/drawing/2014/main" id="{3E41B7AC-2E67-9548-9D45-C111FA7A5102}"/>
              </a:ext>
            </a:extLst>
          </p:cNvPr>
          <p:cNvSpPr/>
          <p:nvPr/>
        </p:nvSpPr>
        <p:spPr>
          <a:xfrm>
            <a:off x="1175281" y="4253478"/>
            <a:ext cx="838200" cy="838200"/>
          </a:xfrm>
          <a:custGeom>
            <a:avLst/>
            <a:gdLst/>
            <a:ahLst/>
            <a:cxnLst/>
            <a:rect l="l" t="t" r="r" b="b"/>
            <a:pathLst>
              <a:path w="838200" h="838200">
                <a:moveTo>
                  <a:pt x="419100" y="0"/>
                </a:moveTo>
                <a:lnTo>
                  <a:pt x="370283" y="2824"/>
                </a:lnTo>
                <a:lnTo>
                  <a:pt x="323105" y="11085"/>
                </a:lnTo>
                <a:lnTo>
                  <a:pt x="277882" y="24467"/>
                </a:lnTo>
                <a:lnTo>
                  <a:pt x="234931" y="42654"/>
                </a:lnTo>
                <a:lnTo>
                  <a:pt x="194568" y="65328"/>
                </a:lnTo>
                <a:lnTo>
                  <a:pt x="157109" y="92173"/>
                </a:lnTo>
                <a:lnTo>
                  <a:pt x="122872" y="122872"/>
                </a:lnTo>
                <a:lnTo>
                  <a:pt x="92173" y="157109"/>
                </a:lnTo>
                <a:lnTo>
                  <a:pt x="65328" y="194568"/>
                </a:lnTo>
                <a:lnTo>
                  <a:pt x="42654" y="234931"/>
                </a:lnTo>
                <a:lnTo>
                  <a:pt x="24467" y="277882"/>
                </a:lnTo>
                <a:lnTo>
                  <a:pt x="11085" y="323105"/>
                </a:lnTo>
                <a:lnTo>
                  <a:pt x="2824" y="370283"/>
                </a:lnTo>
                <a:lnTo>
                  <a:pt x="0" y="419100"/>
                </a:lnTo>
                <a:lnTo>
                  <a:pt x="2824" y="467916"/>
                </a:lnTo>
                <a:lnTo>
                  <a:pt x="11085" y="515094"/>
                </a:lnTo>
                <a:lnTo>
                  <a:pt x="24467" y="560317"/>
                </a:lnTo>
                <a:lnTo>
                  <a:pt x="42654" y="603268"/>
                </a:lnTo>
                <a:lnTo>
                  <a:pt x="65328" y="643631"/>
                </a:lnTo>
                <a:lnTo>
                  <a:pt x="92173" y="681090"/>
                </a:lnTo>
                <a:lnTo>
                  <a:pt x="122872" y="715327"/>
                </a:lnTo>
                <a:lnTo>
                  <a:pt x="157109" y="746026"/>
                </a:lnTo>
                <a:lnTo>
                  <a:pt x="194568" y="772871"/>
                </a:lnTo>
                <a:lnTo>
                  <a:pt x="234931" y="795545"/>
                </a:lnTo>
                <a:lnTo>
                  <a:pt x="277882" y="813732"/>
                </a:lnTo>
                <a:lnTo>
                  <a:pt x="323105" y="827114"/>
                </a:lnTo>
                <a:lnTo>
                  <a:pt x="370283" y="835375"/>
                </a:lnTo>
                <a:lnTo>
                  <a:pt x="419100" y="838200"/>
                </a:lnTo>
                <a:lnTo>
                  <a:pt x="467916" y="835375"/>
                </a:lnTo>
                <a:lnTo>
                  <a:pt x="515094" y="827114"/>
                </a:lnTo>
                <a:lnTo>
                  <a:pt x="560317" y="813732"/>
                </a:lnTo>
                <a:lnTo>
                  <a:pt x="603268" y="795545"/>
                </a:lnTo>
                <a:lnTo>
                  <a:pt x="643631" y="772871"/>
                </a:lnTo>
                <a:lnTo>
                  <a:pt x="681090" y="746026"/>
                </a:lnTo>
                <a:lnTo>
                  <a:pt x="715327" y="715327"/>
                </a:lnTo>
                <a:lnTo>
                  <a:pt x="746026" y="681090"/>
                </a:lnTo>
                <a:lnTo>
                  <a:pt x="772871" y="643631"/>
                </a:lnTo>
                <a:lnTo>
                  <a:pt x="795545" y="603268"/>
                </a:lnTo>
                <a:lnTo>
                  <a:pt x="813732" y="560317"/>
                </a:lnTo>
                <a:lnTo>
                  <a:pt x="827114" y="515094"/>
                </a:lnTo>
                <a:lnTo>
                  <a:pt x="835375" y="467916"/>
                </a:lnTo>
                <a:lnTo>
                  <a:pt x="838200" y="419100"/>
                </a:lnTo>
                <a:lnTo>
                  <a:pt x="835375" y="370283"/>
                </a:lnTo>
                <a:lnTo>
                  <a:pt x="827114" y="323105"/>
                </a:lnTo>
                <a:lnTo>
                  <a:pt x="813732" y="277882"/>
                </a:lnTo>
                <a:lnTo>
                  <a:pt x="795545" y="234931"/>
                </a:lnTo>
                <a:lnTo>
                  <a:pt x="772871" y="194568"/>
                </a:lnTo>
                <a:lnTo>
                  <a:pt x="746026" y="157109"/>
                </a:lnTo>
                <a:lnTo>
                  <a:pt x="715327" y="122872"/>
                </a:lnTo>
                <a:lnTo>
                  <a:pt x="681090" y="92173"/>
                </a:lnTo>
                <a:lnTo>
                  <a:pt x="643631" y="65328"/>
                </a:lnTo>
                <a:lnTo>
                  <a:pt x="603268" y="42654"/>
                </a:lnTo>
                <a:lnTo>
                  <a:pt x="560317" y="24467"/>
                </a:lnTo>
                <a:lnTo>
                  <a:pt x="515094" y="11085"/>
                </a:lnTo>
                <a:lnTo>
                  <a:pt x="467916" y="2824"/>
                </a:lnTo>
                <a:lnTo>
                  <a:pt x="419100" y="0"/>
                </a:lnTo>
                <a:close/>
              </a:path>
            </a:pathLst>
          </a:custGeom>
          <a:solidFill>
            <a:srgbClr val="CCFF66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5" name="object 18">
            <a:extLst>
              <a:ext uri="{FF2B5EF4-FFF2-40B4-BE49-F238E27FC236}">
                <a16:creationId xmlns:a16="http://schemas.microsoft.com/office/drawing/2014/main" id="{4D0B4D19-A8D3-0643-B2CE-3EF3F06F6737}"/>
              </a:ext>
            </a:extLst>
          </p:cNvPr>
          <p:cNvSpPr/>
          <p:nvPr/>
        </p:nvSpPr>
        <p:spPr>
          <a:xfrm>
            <a:off x="1175281" y="4253478"/>
            <a:ext cx="838200" cy="838200"/>
          </a:xfrm>
          <a:custGeom>
            <a:avLst/>
            <a:gdLst/>
            <a:ahLst/>
            <a:cxnLst/>
            <a:rect l="l" t="t" r="r" b="b"/>
            <a:pathLst>
              <a:path w="838200" h="838200">
                <a:moveTo>
                  <a:pt x="419100" y="838200"/>
                </a:moveTo>
                <a:lnTo>
                  <a:pt x="370283" y="835375"/>
                </a:lnTo>
                <a:lnTo>
                  <a:pt x="323105" y="827114"/>
                </a:lnTo>
                <a:lnTo>
                  <a:pt x="277882" y="813732"/>
                </a:lnTo>
                <a:lnTo>
                  <a:pt x="234931" y="795545"/>
                </a:lnTo>
                <a:lnTo>
                  <a:pt x="194568" y="772871"/>
                </a:lnTo>
                <a:lnTo>
                  <a:pt x="157109" y="746026"/>
                </a:lnTo>
                <a:lnTo>
                  <a:pt x="122872" y="715327"/>
                </a:lnTo>
                <a:lnTo>
                  <a:pt x="92173" y="681090"/>
                </a:lnTo>
                <a:lnTo>
                  <a:pt x="65328" y="643631"/>
                </a:lnTo>
                <a:lnTo>
                  <a:pt x="42654" y="603268"/>
                </a:lnTo>
                <a:lnTo>
                  <a:pt x="24467" y="560317"/>
                </a:lnTo>
                <a:lnTo>
                  <a:pt x="11085" y="515094"/>
                </a:lnTo>
                <a:lnTo>
                  <a:pt x="2824" y="467916"/>
                </a:lnTo>
                <a:lnTo>
                  <a:pt x="0" y="419100"/>
                </a:lnTo>
                <a:lnTo>
                  <a:pt x="2824" y="370283"/>
                </a:lnTo>
                <a:lnTo>
                  <a:pt x="11085" y="323105"/>
                </a:lnTo>
                <a:lnTo>
                  <a:pt x="24467" y="277882"/>
                </a:lnTo>
                <a:lnTo>
                  <a:pt x="42654" y="234931"/>
                </a:lnTo>
                <a:lnTo>
                  <a:pt x="65328" y="194568"/>
                </a:lnTo>
                <a:lnTo>
                  <a:pt x="92173" y="157109"/>
                </a:lnTo>
                <a:lnTo>
                  <a:pt x="122872" y="122872"/>
                </a:lnTo>
                <a:lnTo>
                  <a:pt x="157109" y="92173"/>
                </a:lnTo>
                <a:lnTo>
                  <a:pt x="194568" y="65328"/>
                </a:lnTo>
                <a:lnTo>
                  <a:pt x="234931" y="42654"/>
                </a:lnTo>
                <a:lnTo>
                  <a:pt x="277882" y="24467"/>
                </a:lnTo>
                <a:lnTo>
                  <a:pt x="323105" y="11085"/>
                </a:lnTo>
                <a:lnTo>
                  <a:pt x="370283" y="2824"/>
                </a:lnTo>
                <a:lnTo>
                  <a:pt x="419100" y="0"/>
                </a:lnTo>
                <a:lnTo>
                  <a:pt x="467916" y="2824"/>
                </a:lnTo>
                <a:lnTo>
                  <a:pt x="515094" y="11085"/>
                </a:lnTo>
                <a:lnTo>
                  <a:pt x="560317" y="24467"/>
                </a:lnTo>
                <a:lnTo>
                  <a:pt x="603268" y="42654"/>
                </a:lnTo>
                <a:lnTo>
                  <a:pt x="643631" y="65328"/>
                </a:lnTo>
                <a:lnTo>
                  <a:pt x="681090" y="92173"/>
                </a:lnTo>
                <a:lnTo>
                  <a:pt x="715327" y="122872"/>
                </a:lnTo>
                <a:lnTo>
                  <a:pt x="746026" y="157109"/>
                </a:lnTo>
                <a:lnTo>
                  <a:pt x="772871" y="194568"/>
                </a:lnTo>
                <a:lnTo>
                  <a:pt x="795545" y="234931"/>
                </a:lnTo>
                <a:lnTo>
                  <a:pt x="813732" y="277882"/>
                </a:lnTo>
                <a:lnTo>
                  <a:pt x="827114" y="323105"/>
                </a:lnTo>
                <a:lnTo>
                  <a:pt x="835375" y="370283"/>
                </a:lnTo>
                <a:lnTo>
                  <a:pt x="838200" y="419100"/>
                </a:lnTo>
                <a:lnTo>
                  <a:pt x="835375" y="467916"/>
                </a:lnTo>
                <a:lnTo>
                  <a:pt x="827114" y="515094"/>
                </a:lnTo>
                <a:lnTo>
                  <a:pt x="813732" y="560317"/>
                </a:lnTo>
                <a:lnTo>
                  <a:pt x="795545" y="603268"/>
                </a:lnTo>
                <a:lnTo>
                  <a:pt x="772871" y="643631"/>
                </a:lnTo>
                <a:lnTo>
                  <a:pt x="746026" y="681090"/>
                </a:lnTo>
                <a:lnTo>
                  <a:pt x="715327" y="715327"/>
                </a:lnTo>
                <a:lnTo>
                  <a:pt x="681090" y="746026"/>
                </a:lnTo>
                <a:lnTo>
                  <a:pt x="643631" y="772871"/>
                </a:lnTo>
                <a:lnTo>
                  <a:pt x="603268" y="795545"/>
                </a:lnTo>
                <a:lnTo>
                  <a:pt x="560317" y="813732"/>
                </a:lnTo>
                <a:lnTo>
                  <a:pt x="515094" y="827114"/>
                </a:lnTo>
                <a:lnTo>
                  <a:pt x="467916" y="835375"/>
                </a:lnTo>
                <a:lnTo>
                  <a:pt x="419100" y="838200"/>
                </a:lnTo>
                <a:close/>
              </a:path>
            </a:pathLst>
          </a:custGeom>
          <a:ln w="9344">
            <a:solidFill>
              <a:srgbClr val="0000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6" name="object 19">
            <a:extLst>
              <a:ext uri="{FF2B5EF4-FFF2-40B4-BE49-F238E27FC236}">
                <a16:creationId xmlns:a16="http://schemas.microsoft.com/office/drawing/2014/main" id="{0B7FD6B9-C13C-0D4D-A8AB-C84D1FC5CAA2}"/>
              </a:ext>
            </a:extLst>
          </p:cNvPr>
          <p:cNvSpPr txBox="1"/>
          <p:nvPr/>
        </p:nvSpPr>
        <p:spPr>
          <a:xfrm>
            <a:off x="1461031" y="4416037"/>
            <a:ext cx="1183005" cy="51308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  <a:tabLst>
                <a:tab pos="926465" algn="l"/>
              </a:tabLst>
            </a:pPr>
            <a:r>
              <a:rPr sz="3200">
                <a:solidFill>
                  <a:srgbClr val="00007F"/>
                </a:solidFill>
                <a:latin typeface="Trebuchet MS"/>
                <a:cs typeface="Trebuchet MS"/>
              </a:rPr>
              <a:t>C	C</a:t>
            </a:r>
            <a:endParaRPr sz="3200">
              <a:latin typeface="Trebuchet MS"/>
              <a:cs typeface="Trebuchet MS"/>
            </a:endParaRPr>
          </a:p>
        </p:txBody>
      </p:sp>
      <p:sp>
        <p:nvSpPr>
          <p:cNvPr id="18" name="object 20">
            <a:extLst>
              <a:ext uri="{FF2B5EF4-FFF2-40B4-BE49-F238E27FC236}">
                <a16:creationId xmlns:a16="http://schemas.microsoft.com/office/drawing/2014/main" id="{8CE24784-3478-614A-A663-0B9DF8AC2683}"/>
              </a:ext>
            </a:extLst>
          </p:cNvPr>
          <p:cNvSpPr/>
          <p:nvPr/>
        </p:nvSpPr>
        <p:spPr>
          <a:xfrm>
            <a:off x="1632481" y="4786878"/>
            <a:ext cx="838200" cy="838200"/>
          </a:xfrm>
          <a:custGeom>
            <a:avLst/>
            <a:gdLst/>
            <a:ahLst/>
            <a:cxnLst/>
            <a:rect l="l" t="t" r="r" b="b"/>
            <a:pathLst>
              <a:path w="838200" h="838200">
                <a:moveTo>
                  <a:pt x="419100" y="0"/>
                </a:moveTo>
                <a:lnTo>
                  <a:pt x="370283" y="2806"/>
                </a:lnTo>
                <a:lnTo>
                  <a:pt x="323105" y="11019"/>
                </a:lnTo>
                <a:lnTo>
                  <a:pt x="277882" y="24330"/>
                </a:lnTo>
                <a:lnTo>
                  <a:pt x="234931" y="42432"/>
                </a:lnTo>
                <a:lnTo>
                  <a:pt x="194568" y="65015"/>
                </a:lnTo>
                <a:lnTo>
                  <a:pt x="157109" y="91773"/>
                </a:lnTo>
                <a:lnTo>
                  <a:pt x="122872" y="122396"/>
                </a:lnTo>
                <a:lnTo>
                  <a:pt x="92173" y="156576"/>
                </a:lnTo>
                <a:lnTo>
                  <a:pt x="65328" y="194005"/>
                </a:lnTo>
                <a:lnTo>
                  <a:pt x="42654" y="234376"/>
                </a:lnTo>
                <a:lnTo>
                  <a:pt x="24467" y="277378"/>
                </a:lnTo>
                <a:lnTo>
                  <a:pt x="11085" y="322705"/>
                </a:lnTo>
                <a:lnTo>
                  <a:pt x="2824" y="370049"/>
                </a:lnTo>
                <a:lnTo>
                  <a:pt x="0" y="419100"/>
                </a:lnTo>
                <a:lnTo>
                  <a:pt x="2824" y="467916"/>
                </a:lnTo>
                <a:lnTo>
                  <a:pt x="11085" y="515094"/>
                </a:lnTo>
                <a:lnTo>
                  <a:pt x="24467" y="560317"/>
                </a:lnTo>
                <a:lnTo>
                  <a:pt x="42654" y="603268"/>
                </a:lnTo>
                <a:lnTo>
                  <a:pt x="65328" y="643631"/>
                </a:lnTo>
                <a:lnTo>
                  <a:pt x="92173" y="681090"/>
                </a:lnTo>
                <a:lnTo>
                  <a:pt x="122872" y="715327"/>
                </a:lnTo>
                <a:lnTo>
                  <a:pt x="157109" y="746026"/>
                </a:lnTo>
                <a:lnTo>
                  <a:pt x="194568" y="772871"/>
                </a:lnTo>
                <a:lnTo>
                  <a:pt x="234931" y="795545"/>
                </a:lnTo>
                <a:lnTo>
                  <a:pt x="277882" y="813732"/>
                </a:lnTo>
                <a:lnTo>
                  <a:pt x="323105" y="827114"/>
                </a:lnTo>
                <a:lnTo>
                  <a:pt x="370283" y="835375"/>
                </a:lnTo>
                <a:lnTo>
                  <a:pt x="419100" y="838200"/>
                </a:lnTo>
                <a:lnTo>
                  <a:pt x="467916" y="835375"/>
                </a:lnTo>
                <a:lnTo>
                  <a:pt x="515094" y="827114"/>
                </a:lnTo>
                <a:lnTo>
                  <a:pt x="560317" y="813732"/>
                </a:lnTo>
                <a:lnTo>
                  <a:pt x="603268" y="795545"/>
                </a:lnTo>
                <a:lnTo>
                  <a:pt x="643631" y="772871"/>
                </a:lnTo>
                <a:lnTo>
                  <a:pt x="681090" y="746026"/>
                </a:lnTo>
                <a:lnTo>
                  <a:pt x="715327" y="715327"/>
                </a:lnTo>
                <a:lnTo>
                  <a:pt x="746026" y="681090"/>
                </a:lnTo>
                <a:lnTo>
                  <a:pt x="772871" y="643631"/>
                </a:lnTo>
                <a:lnTo>
                  <a:pt x="795545" y="603268"/>
                </a:lnTo>
                <a:lnTo>
                  <a:pt x="813732" y="560317"/>
                </a:lnTo>
                <a:lnTo>
                  <a:pt x="827114" y="515094"/>
                </a:lnTo>
                <a:lnTo>
                  <a:pt x="835375" y="467916"/>
                </a:lnTo>
                <a:lnTo>
                  <a:pt x="838200" y="419100"/>
                </a:lnTo>
                <a:lnTo>
                  <a:pt x="835375" y="370049"/>
                </a:lnTo>
                <a:lnTo>
                  <a:pt x="827114" y="322705"/>
                </a:lnTo>
                <a:lnTo>
                  <a:pt x="813732" y="277378"/>
                </a:lnTo>
                <a:lnTo>
                  <a:pt x="795545" y="234376"/>
                </a:lnTo>
                <a:lnTo>
                  <a:pt x="772871" y="194005"/>
                </a:lnTo>
                <a:lnTo>
                  <a:pt x="746026" y="156576"/>
                </a:lnTo>
                <a:lnTo>
                  <a:pt x="715327" y="122396"/>
                </a:lnTo>
                <a:lnTo>
                  <a:pt x="681090" y="91773"/>
                </a:lnTo>
                <a:lnTo>
                  <a:pt x="643631" y="65015"/>
                </a:lnTo>
                <a:lnTo>
                  <a:pt x="603268" y="42432"/>
                </a:lnTo>
                <a:lnTo>
                  <a:pt x="560317" y="24330"/>
                </a:lnTo>
                <a:lnTo>
                  <a:pt x="515094" y="11019"/>
                </a:lnTo>
                <a:lnTo>
                  <a:pt x="467916" y="2806"/>
                </a:lnTo>
                <a:lnTo>
                  <a:pt x="419100" y="0"/>
                </a:lnTo>
                <a:close/>
              </a:path>
            </a:pathLst>
          </a:custGeom>
          <a:solidFill>
            <a:srgbClr val="CCFF66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0" name="object 21">
            <a:extLst>
              <a:ext uri="{FF2B5EF4-FFF2-40B4-BE49-F238E27FC236}">
                <a16:creationId xmlns:a16="http://schemas.microsoft.com/office/drawing/2014/main" id="{6F10A72B-84A9-6E46-96D7-73259C6861F3}"/>
              </a:ext>
            </a:extLst>
          </p:cNvPr>
          <p:cNvSpPr/>
          <p:nvPr/>
        </p:nvSpPr>
        <p:spPr>
          <a:xfrm>
            <a:off x="1632481" y="4786878"/>
            <a:ext cx="838200" cy="838200"/>
          </a:xfrm>
          <a:custGeom>
            <a:avLst/>
            <a:gdLst/>
            <a:ahLst/>
            <a:cxnLst/>
            <a:rect l="l" t="t" r="r" b="b"/>
            <a:pathLst>
              <a:path w="838200" h="838200">
                <a:moveTo>
                  <a:pt x="419100" y="838200"/>
                </a:moveTo>
                <a:lnTo>
                  <a:pt x="370283" y="835375"/>
                </a:lnTo>
                <a:lnTo>
                  <a:pt x="323105" y="827114"/>
                </a:lnTo>
                <a:lnTo>
                  <a:pt x="277882" y="813732"/>
                </a:lnTo>
                <a:lnTo>
                  <a:pt x="234931" y="795545"/>
                </a:lnTo>
                <a:lnTo>
                  <a:pt x="194568" y="772871"/>
                </a:lnTo>
                <a:lnTo>
                  <a:pt x="157109" y="746026"/>
                </a:lnTo>
                <a:lnTo>
                  <a:pt x="122872" y="715327"/>
                </a:lnTo>
                <a:lnTo>
                  <a:pt x="92173" y="681090"/>
                </a:lnTo>
                <a:lnTo>
                  <a:pt x="65328" y="643631"/>
                </a:lnTo>
                <a:lnTo>
                  <a:pt x="42654" y="603268"/>
                </a:lnTo>
                <a:lnTo>
                  <a:pt x="24467" y="560317"/>
                </a:lnTo>
                <a:lnTo>
                  <a:pt x="11085" y="515094"/>
                </a:lnTo>
                <a:lnTo>
                  <a:pt x="2824" y="467916"/>
                </a:lnTo>
                <a:lnTo>
                  <a:pt x="0" y="419100"/>
                </a:lnTo>
                <a:lnTo>
                  <a:pt x="2824" y="370049"/>
                </a:lnTo>
                <a:lnTo>
                  <a:pt x="11085" y="322705"/>
                </a:lnTo>
                <a:lnTo>
                  <a:pt x="24467" y="277378"/>
                </a:lnTo>
                <a:lnTo>
                  <a:pt x="42654" y="234376"/>
                </a:lnTo>
                <a:lnTo>
                  <a:pt x="65328" y="194005"/>
                </a:lnTo>
                <a:lnTo>
                  <a:pt x="92173" y="156576"/>
                </a:lnTo>
                <a:lnTo>
                  <a:pt x="122872" y="122396"/>
                </a:lnTo>
                <a:lnTo>
                  <a:pt x="157109" y="91773"/>
                </a:lnTo>
                <a:lnTo>
                  <a:pt x="194568" y="65015"/>
                </a:lnTo>
                <a:lnTo>
                  <a:pt x="234931" y="42432"/>
                </a:lnTo>
                <a:lnTo>
                  <a:pt x="277882" y="24330"/>
                </a:lnTo>
                <a:lnTo>
                  <a:pt x="323105" y="11019"/>
                </a:lnTo>
                <a:lnTo>
                  <a:pt x="370283" y="2806"/>
                </a:lnTo>
                <a:lnTo>
                  <a:pt x="419100" y="0"/>
                </a:lnTo>
                <a:lnTo>
                  <a:pt x="467916" y="2806"/>
                </a:lnTo>
                <a:lnTo>
                  <a:pt x="515094" y="11019"/>
                </a:lnTo>
                <a:lnTo>
                  <a:pt x="560317" y="24330"/>
                </a:lnTo>
                <a:lnTo>
                  <a:pt x="603268" y="42432"/>
                </a:lnTo>
                <a:lnTo>
                  <a:pt x="643631" y="65015"/>
                </a:lnTo>
                <a:lnTo>
                  <a:pt x="681090" y="91773"/>
                </a:lnTo>
                <a:lnTo>
                  <a:pt x="715327" y="122396"/>
                </a:lnTo>
                <a:lnTo>
                  <a:pt x="746026" y="156576"/>
                </a:lnTo>
                <a:lnTo>
                  <a:pt x="772871" y="194005"/>
                </a:lnTo>
                <a:lnTo>
                  <a:pt x="795545" y="234376"/>
                </a:lnTo>
                <a:lnTo>
                  <a:pt x="813732" y="277378"/>
                </a:lnTo>
                <a:lnTo>
                  <a:pt x="827114" y="322705"/>
                </a:lnTo>
                <a:lnTo>
                  <a:pt x="835375" y="370049"/>
                </a:lnTo>
                <a:lnTo>
                  <a:pt x="838200" y="419100"/>
                </a:lnTo>
                <a:lnTo>
                  <a:pt x="835375" y="467916"/>
                </a:lnTo>
                <a:lnTo>
                  <a:pt x="827114" y="515094"/>
                </a:lnTo>
                <a:lnTo>
                  <a:pt x="813732" y="560317"/>
                </a:lnTo>
                <a:lnTo>
                  <a:pt x="795545" y="603268"/>
                </a:lnTo>
                <a:lnTo>
                  <a:pt x="772871" y="643631"/>
                </a:lnTo>
                <a:lnTo>
                  <a:pt x="746026" y="681090"/>
                </a:lnTo>
                <a:lnTo>
                  <a:pt x="715327" y="715327"/>
                </a:lnTo>
                <a:lnTo>
                  <a:pt x="681090" y="746026"/>
                </a:lnTo>
                <a:lnTo>
                  <a:pt x="643631" y="772871"/>
                </a:lnTo>
                <a:lnTo>
                  <a:pt x="603268" y="795545"/>
                </a:lnTo>
                <a:lnTo>
                  <a:pt x="560317" y="813732"/>
                </a:lnTo>
                <a:lnTo>
                  <a:pt x="515094" y="827114"/>
                </a:lnTo>
                <a:lnTo>
                  <a:pt x="467916" y="835375"/>
                </a:lnTo>
                <a:lnTo>
                  <a:pt x="419100" y="838200"/>
                </a:lnTo>
                <a:close/>
              </a:path>
            </a:pathLst>
          </a:custGeom>
          <a:ln w="9344">
            <a:solidFill>
              <a:srgbClr val="0000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1" name="object 22">
            <a:extLst>
              <a:ext uri="{FF2B5EF4-FFF2-40B4-BE49-F238E27FC236}">
                <a16:creationId xmlns:a16="http://schemas.microsoft.com/office/drawing/2014/main" id="{A6EC8A11-B6CF-814F-9A1A-0E8F5C4200B2}"/>
              </a:ext>
            </a:extLst>
          </p:cNvPr>
          <p:cNvSpPr txBox="1"/>
          <p:nvPr/>
        </p:nvSpPr>
        <p:spPr>
          <a:xfrm>
            <a:off x="1918231" y="4949437"/>
            <a:ext cx="268605" cy="51308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3200">
                <a:solidFill>
                  <a:srgbClr val="00007F"/>
                </a:solidFill>
                <a:latin typeface="Trebuchet MS"/>
                <a:cs typeface="Trebuchet MS"/>
              </a:rPr>
              <a:t>C</a:t>
            </a:r>
            <a:endParaRPr sz="3200">
              <a:latin typeface="Trebuchet MS"/>
              <a:cs typeface="Trebuchet MS"/>
            </a:endParaRPr>
          </a:p>
        </p:txBody>
      </p:sp>
    </p:spTree>
    <p:extLst>
      <p:ext uri="{BB962C8B-B14F-4D97-AF65-F5344CB8AC3E}">
        <p14:creationId xmlns:p14="http://schemas.microsoft.com/office/powerpoint/2010/main" val="271554520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 thruBlk="1" dir="r"/>
      </p:transition>
    </mc:Choice>
    <mc:Fallback xmlns="">
      <p:transition spd="slow">
        <p:fade/>
      </p:transition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4" descr="Image result for hotel">
            <a:extLst>
              <a:ext uri="{FF2B5EF4-FFF2-40B4-BE49-F238E27FC236}">
                <a16:creationId xmlns:a16="http://schemas.microsoft.com/office/drawing/2014/main" id="{2FCDA424-AA05-3742-8421-1A7241C262CD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 cstate="print">
            <a:alphaModFix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454" r="11" b="2"/>
          <a:stretch/>
        </p:blipFill>
        <p:spPr bwMode="auto">
          <a:xfrm>
            <a:off x="6089904" y="-315276"/>
            <a:ext cx="6261330" cy="3932313"/>
          </a:xfrm>
          <a:prstGeom prst="rect">
            <a:avLst/>
          </a:prstGeom>
          <a:noFill/>
          <a:effectLst>
            <a:softEdge rad="5334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5" descr="A group of people in a large room&#10;&#10;Description generated with very high confidence">
            <a:extLst>
              <a:ext uri="{FF2B5EF4-FFF2-40B4-BE49-F238E27FC236}">
                <a16:creationId xmlns:a16="http://schemas.microsoft.com/office/drawing/2014/main" id="{5B256197-39F6-487C-873C-91118E8AEB7A}"/>
              </a:ext>
            </a:extLst>
          </p:cNvPr>
          <p:cNvPicPr>
            <a:picLocks noGrp="1" noChangeAspect="1"/>
          </p:cNvPicPr>
          <p:nvPr>
            <p:ph type="pic" idx="1"/>
          </p:nvPr>
        </p:nvPicPr>
        <p:blipFill rotWithShape="1">
          <a:blip r:embed="rId3">
            <a:extLst>
              <a:ext uri="{837473B0-CC2E-450A-ABE3-18F120FF3D39}">
                <a1611:picAttrSrcUrl xmlns:a1611="http://schemas.microsoft.com/office/drawing/2016/11/main" r:id="rId4"/>
              </a:ext>
            </a:extLst>
          </a:blip>
          <a:srcRect t="10268" r="-1" b="-1"/>
          <a:stretch/>
        </p:blipFill>
        <p:spPr>
          <a:xfrm>
            <a:off x="5759225" y="2990375"/>
            <a:ext cx="6263640" cy="4215384"/>
          </a:xfrm>
          <a:prstGeom prst="rect">
            <a:avLst/>
          </a:prstGeom>
          <a:effectLst>
            <a:softEdge rad="533400"/>
          </a:effectLst>
        </p:spPr>
      </p:pic>
      <p:pic>
        <p:nvPicPr>
          <p:cNvPr id="19" name="Picture 18">
            <a:extLst>
              <a:ext uri="{FF2B5EF4-FFF2-40B4-BE49-F238E27FC236}">
                <a16:creationId xmlns:a16="http://schemas.microsoft.com/office/drawing/2014/main" id="{22901FED-4FC9-4ED5-8123-C98BCD1616B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AFABC279-1DAA-47D7-B78C-CC6A26F303C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653262" y="798445"/>
            <a:ext cx="2877070" cy="1311664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4000" kern="1200">
                <a:solidFill>
                  <a:srgbClr val="FF0000"/>
                </a:solidFill>
                <a:latin typeface="Arial"/>
                <a:cs typeface="Arial"/>
              </a:rPr>
              <a:t>Introduction</a:t>
            </a:r>
            <a:r>
              <a:rPr lang="en-US" sz="4000">
                <a:solidFill>
                  <a:srgbClr val="000000"/>
                </a:solidFill>
                <a:latin typeface="Arial"/>
                <a:cs typeface="Arial"/>
              </a:rPr>
              <a:t> </a:t>
            </a:r>
            <a:endParaRPr lang="en-US" sz="4000" kern="1200">
              <a:solidFill>
                <a:srgbClr val="00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BEF5CADD-E9A5-448C-9E4E-E72C9D201988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474318" y="2099615"/>
            <a:ext cx="5134316" cy="4493320"/>
          </a:xfr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en-US" sz="2400">
                <a:solidFill>
                  <a:srgbClr val="000000"/>
                </a:solidFill>
                <a:latin typeface="Arial"/>
                <a:cs typeface="Arial"/>
              </a:rPr>
              <a:t>We are planning to open a hotel at Japan, one of the fastest growing economic market in the globe. The name of our hotel business is “Mount Fuji Hotel” which is a family owned business. The Hotel business often face the recession of any country. The increase amount of customer is the base of opening a hotel in Japan city. The location will be in the middle of Japan. </a:t>
            </a:r>
            <a:endParaRPr lang="en-US" sz="2400">
              <a:solidFill>
                <a:srgbClr val="00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indent="-228600">
              <a:buFont typeface="Arial" panose="020B0604020202020204" pitchFamily="34" charset="0"/>
              <a:buChar char="•"/>
            </a:pPr>
            <a:endParaRPr lang="en-US" sz="2400">
              <a:solidFill>
                <a:srgbClr val="000000"/>
              </a:solidFill>
              <a:latin typeface="Arial"/>
              <a:cs typeface="Arial"/>
            </a:endParaRPr>
          </a:p>
          <a:p>
            <a:pPr indent="-228600">
              <a:buFont typeface="Arial" panose="020B0604020202020204" pitchFamily="34" charset="0"/>
              <a:buChar char="•"/>
            </a:pPr>
            <a:endParaRPr lang="en-US" sz="2000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94067578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Word"/>
      </p:transition>
    </mc:Choice>
    <mc:Fallback xmlns="">
      <p:transition spd="slow">
        <p:fade/>
      </p:transition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7" descr="A group of people standing on top of a wooden fence&#10;&#10;Description generated with high confidence">
            <a:extLst>
              <a:ext uri="{FF2B5EF4-FFF2-40B4-BE49-F238E27FC236}">
                <a16:creationId xmlns:a16="http://schemas.microsoft.com/office/drawing/2014/main" id="{0A92F4C5-CD74-4E96-9D8B-B81267943EAC}"/>
              </a:ext>
            </a:extLst>
          </p:cNvPr>
          <p:cNvPicPr>
            <a:picLocks noGrp="1" noChangeAspect="1"/>
          </p:cNvPicPr>
          <p:nvPr>
            <p:ph type="pic" idx="1"/>
          </p:nvPr>
        </p:nvPicPr>
        <p:blipFill rotWithShape="1"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t="6034" b="5731"/>
          <a:stretch/>
        </p:blipFill>
        <p:spPr>
          <a:xfrm>
            <a:off x="-1" y="38778"/>
            <a:ext cx="12192000" cy="6857990"/>
          </a:xfrm>
          <a:prstGeom prst="rect">
            <a:avLst/>
          </a:prstGeom>
        </p:spPr>
      </p:pic>
      <p:sp>
        <p:nvSpPr>
          <p:cNvPr id="11" name="Freeform 5">
            <a:extLst>
              <a:ext uri="{FF2B5EF4-FFF2-40B4-BE49-F238E27FC236}">
                <a16:creationId xmlns:a16="http://schemas.microsoft.com/office/drawing/2014/main" id="{3CD9DF72-87A3-404E-A828-84CBF11A83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White">
          <a:xfrm flipH="1">
            <a:off x="0" y="998175"/>
            <a:ext cx="6017172" cy="5859825"/>
          </a:xfrm>
          <a:custGeom>
            <a:avLst/>
            <a:gdLst>
              <a:gd name="T0" fmla="*/ 1333 w 1333"/>
              <a:gd name="T1" fmla="*/ 1031 h 1298"/>
              <a:gd name="T2" fmla="*/ 1333 w 1333"/>
              <a:gd name="T3" fmla="*/ 380 h 1298"/>
              <a:gd name="T4" fmla="*/ 706 w 1333"/>
              <a:gd name="T5" fmla="*/ 0 h 1298"/>
              <a:gd name="T6" fmla="*/ 0 w 1333"/>
              <a:gd name="T7" fmla="*/ 706 h 1298"/>
              <a:gd name="T8" fmla="*/ 323 w 1333"/>
              <a:gd name="T9" fmla="*/ 1298 h 1298"/>
              <a:gd name="T10" fmla="*/ 1090 w 1333"/>
              <a:gd name="T11" fmla="*/ 1298 h 1298"/>
              <a:gd name="T12" fmla="*/ 1333 w 1333"/>
              <a:gd name="T13" fmla="*/ 1031 h 1298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</a:cxnLst>
            <a:rect l="0" t="0" r="r" b="b"/>
            <a:pathLst>
              <a:path w="1333" h="1298">
                <a:moveTo>
                  <a:pt x="1333" y="1031"/>
                </a:moveTo>
                <a:cubicBezTo>
                  <a:pt x="1333" y="380"/>
                  <a:pt x="1333" y="380"/>
                  <a:pt x="1333" y="380"/>
                </a:cubicBezTo>
                <a:cubicBezTo>
                  <a:pt x="1215" y="154"/>
                  <a:pt x="979" y="0"/>
                  <a:pt x="706" y="0"/>
                </a:cubicBezTo>
                <a:cubicBezTo>
                  <a:pt x="317" y="0"/>
                  <a:pt x="0" y="316"/>
                  <a:pt x="0" y="706"/>
                </a:cubicBezTo>
                <a:cubicBezTo>
                  <a:pt x="0" y="954"/>
                  <a:pt x="129" y="1172"/>
                  <a:pt x="323" y="1298"/>
                </a:cubicBezTo>
                <a:cubicBezTo>
                  <a:pt x="1090" y="1298"/>
                  <a:pt x="1090" y="1298"/>
                  <a:pt x="1090" y="1298"/>
                </a:cubicBezTo>
                <a:cubicBezTo>
                  <a:pt x="1193" y="1232"/>
                  <a:pt x="1276" y="1140"/>
                  <a:pt x="1333" y="1031"/>
                </a:cubicBezTo>
                <a:close/>
              </a:path>
            </a:pathLst>
          </a:custGeom>
          <a:solidFill>
            <a:schemeClr val="bg1">
              <a:alpha val="75000"/>
            </a:schemeClr>
          </a:solidFill>
          <a:ln w="50800" cap="sq" cmpd="dbl">
            <a:noFill/>
            <a:miter lim="800000"/>
          </a:ln>
          <a:effectLst/>
        </p:spPr>
        <p:txBody>
          <a:bodyPr vert="horz" lIns="91440" tIns="45720" rIns="91440" bIns="45720" rtlCol="0" anchor="t">
            <a:normAutofit/>
          </a:bodyPr>
          <a:lstStyle/>
          <a:p>
            <a:pPr algn="ctr">
              <a:spcAft>
                <a:spcPts val="1000"/>
              </a:spcAft>
              <a:buClr>
                <a:schemeClr val="tx1"/>
              </a:buClr>
              <a:buSzPct val="100000"/>
              <a:buFont typeface="Arial"/>
              <a:buNone/>
            </a:pPr>
            <a:endParaRPr lang="en-US" sz="1600" cap="all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4F68B66-6382-460B-ABF6-92386532E3F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21564" y="1757118"/>
            <a:ext cx="4606012" cy="737969"/>
          </a:xfrm>
        </p:spPr>
        <p:txBody>
          <a:bodyPr vert="horz" lIns="91440" tIns="45720" rIns="91440" bIns="45720" rtlCol="0" anchor="ctr">
            <a:noAutofit/>
          </a:bodyPr>
          <a:lstStyle/>
          <a:p>
            <a:pPr marL="12700" marR="5080">
              <a:lnSpc>
                <a:spcPct val="100000"/>
              </a:lnSpc>
              <a:spcBef>
                <a:spcPts val="100"/>
              </a:spcBef>
            </a:pPr>
            <a:r>
              <a:rPr lang="en-GB" sz="2400" b="1" spc="-10">
                <a:solidFill>
                  <a:srgbClr val="FF0000"/>
                </a:solidFill>
                <a:latin typeface="Arial"/>
                <a:cs typeface="Arial"/>
              </a:rPr>
              <a:t>Strategic  M</a:t>
            </a:r>
            <a:r>
              <a:rPr lang="en-GB" sz="2400" b="1" spc="-5">
                <a:solidFill>
                  <a:srgbClr val="FF0000"/>
                </a:solidFill>
                <a:latin typeface="Arial"/>
                <a:cs typeface="Arial"/>
              </a:rPr>
              <a:t>a</a:t>
            </a:r>
            <a:r>
              <a:rPr lang="en-GB" sz="2400" b="1">
                <a:solidFill>
                  <a:srgbClr val="FF0000"/>
                </a:solidFill>
                <a:latin typeface="Arial"/>
                <a:cs typeface="Arial"/>
              </a:rPr>
              <a:t>r</a:t>
            </a:r>
            <a:r>
              <a:rPr lang="en-GB" sz="2400" b="1" spc="-5">
                <a:solidFill>
                  <a:srgbClr val="FF0000"/>
                </a:solidFill>
                <a:latin typeface="Arial"/>
                <a:cs typeface="Arial"/>
              </a:rPr>
              <a:t>k</a:t>
            </a:r>
            <a:r>
              <a:rPr lang="en-GB" sz="2400" b="1">
                <a:solidFill>
                  <a:srgbClr val="FF0000"/>
                </a:solidFill>
                <a:latin typeface="Arial"/>
                <a:cs typeface="Arial"/>
              </a:rPr>
              <a:t>e</a:t>
            </a:r>
            <a:r>
              <a:rPr lang="en-GB" sz="2400" b="1" spc="-10">
                <a:solidFill>
                  <a:srgbClr val="FF0000"/>
                </a:solidFill>
                <a:latin typeface="Arial"/>
                <a:cs typeface="Arial"/>
              </a:rPr>
              <a:t>ti</a:t>
            </a:r>
            <a:r>
              <a:rPr lang="en-GB" sz="2400" b="1" spc="-5">
                <a:solidFill>
                  <a:srgbClr val="FF0000"/>
                </a:solidFill>
                <a:latin typeface="Arial"/>
                <a:cs typeface="Arial"/>
              </a:rPr>
              <a:t>ng  Plan</a:t>
            </a:r>
            <a:br>
              <a:rPr lang="en-GB" sz="2400" b="1" spc="-5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2400" b="1" kern="0">
                <a:solidFill>
                  <a:srgbClr val="FF0000"/>
                </a:solidFill>
                <a:latin typeface="Arial"/>
                <a:cs typeface="Arial"/>
              </a:rPr>
              <a:t>“Mount Fuji Hotel”</a:t>
            </a:r>
            <a:br>
              <a:rPr lang="en-GB" sz="2800">
                <a:latin typeface="Trebuchet MS" panose="020B0603020202020204" pitchFamily="34" charset="0"/>
                <a:cs typeface="Trebuchet MS"/>
              </a:rPr>
            </a:br>
            <a:endParaRPr lang="en-US" sz="2800"/>
          </a:p>
        </p:txBody>
      </p:sp>
      <p:cxnSp>
        <p:nvCxnSpPr>
          <p:cNvPr id="16" name="Straight Connector 15">
            <a:extLst>
              <a:ext uri="{FF2B5EF4-FFF2-40B4-BE49-F238E27FC236}">
                <a16:creationId xmlns:a16="http://schemas.microsoft.com/office/drawing/2014/main" id="{20E3A342-4D61-4E3F-AF90-1AB42AEB96C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2287051" y="3337139"/>
            <a:ext cx="935420" cy="0"/>
          </a:xfrm>
          <a:prstGeom prst="line">
            <a:avLst/>
          </a:prstGeom>
          <a:ln w="25400" cap="sq">
            <a:solidFill>
              <a:schemeClr val="tx1">
                <a:lumMod val="85000"/>
                <a:lumOff val="15000"/>
              </a:schemeClr>
            </a:soli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DB65984C-CAC1-4B81-A2FC-D63009D8D08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273169" y="2428850"/>
            <a:ext cx="5240671" cy="3474106"/>
          </a:xfrm>
        </p:spPr>
        <p:txBody>
          <a:bodyPr vert="horz" lIns="91440" tIns="45720" rIns="91440" bIns="45720" rtlCol="0" anchor="ctr">
            <a:noAutofit/>
          </a:bodyPr>
          <a:lstStyle/>
          <a:p>
            <a:pPr marL="603250" indent="-133985">
              <a:lnSpc>
                <a:spcPct val="100000"/>
              </a:lnSpc>
              <a:spcBef>
                <a:spcPts val="100"/>
              </a:spcBef>
              <a:buSzPct val="95000"/>
              <a:buChar char="•"/>
              <a:tabLst>
                <a:tab pos="603885" algn="l"/>
              </a:tabLst>
            </a:pPr>
            <a:endParaRPr lang="en-GB" sz="5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603250" indent="-133985">
              <a:lnSpc>
                <a:spcPct val="100000"/>
              </a:lnSpc>
              <a:spcBef>
                <a:spcPts val="100"/>
              </a:spcBef>
              <a:buSzPct val="95000"/>
              <a:buChar char="•"/>
              <a:tabLst>
                <a:tab pos="603885" algn="l"/>
              </a:tabLst>
            </a:pPr>
            <a:endParaRPr lang="en-GB" sz="1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469265">
              <a:lnSpc>
                <a:spcPct val="100000"/>
              </a:lnSpc>
              <a:spcBef>
                <a:spcPts val="100"/>
              </a:spcBef>
              <a:buSzPct val="95000"/>
              <a:tabLst>
                <a:tab pos="603885" algn="l"/>
              </a:tabLst>
            </a:pPr>
            <a:r>
              <a:rPr lang="en-GB" spc="-5" dirty="0">
                <a:latin typeface="Arial"/>
                <a:cs typeface="Arial"/>
              </a:rPr>
              <a:t>Environment</a:t>
            </a:r>
          </a:p>
          <a:p>
            <a:pPr marL="603250" indent="-133985">
              <a:lnSpc>
                <a:spcPct val="100000"/>
              </a:lnSpc>
              <a:spcBef>
                <a:spcPts val="100"/>
              </a:spcBef>
              <a:buSzPct val="95000"/>
              <a:buChar char="•"/>
              <a:tabLst>
                <a:tab pos="603885" algn="l"/>
              </a:tabLst>
            </a:pPr>
            <a:r>
              <a:rPr lang="en-GB" dirty="0">
                <a:latin typeface="Arial"/>
                <a:cs typeface="Arial"/>
              </a:rPr>
              <a:t>What </a:t>
            </a:r>
            <a:r>
              <a:rPr lang="en-GB" spc="-5" dirty="0">
                <a:latin typeface="Arial"/>
                <a:cs typeface="Arial"/>
              </a:rPr>
              <a:t>is</a:t>
            </a:r>
            <a:r>
              <a:rPr lang="en-GB" spc="-15" dirty="0">
                <a:latin typeface="Arial"/>
                <a:cs typeface="Arial"/>
              </a:rPr>
              <a:t> </a:t>
            </a:r>
            <a:r>
              <a:rPr lang="en-GB" spc="-5" dirty="0">
                <a:latin typeface="Arial"/>
                <a:cs typeface="Arial"/>
              </a:rPr>
              <a:t>happening?</a:t>
            </a:r>
            <a:endParaRPr lang="en-GB" dirty="0">
              <a:latin typeface="Arial"/>
              <a:cs typeface="Arial"/>
            </a:endParaRPr>
          </a:p>
          <a:p>
            <a:pPr marL="603250" indent="-133985">
              <a:lnSpc>
                <a:spcPct val="100000"/>
              </a:lnSpc>
              <a:buSzPct val="95000"/>
              <a:buChar char="•"/>
              <a:tabLst>
                <a:tab pos="603885" algn="l"/>
              </a:tabLst>
            </a:pPr>
            <a:r>
              <a:rPr lang="en-GB" dirty="0">
                <a:latin typeface="Arial"/>
                <a:cs typeface="Arial"/>
              </a:rPr>
              <a:t>How does it affect</a:t>
            </a:r>
            <a:r>
              <a:rPr lang="en-GB" spc="-45" dirty="0">
                <a:latin typeface="Arial"/>
                <a:cs typeface="Arial"/>
              </a:rPr>
              <a:t> </a:t>
            </a:r>
            <a:r>
              <a:rPr lang="en-GB" spc="-5" dirty="0">
                <a:latin typeface="Arial"/>
                <a:cs typeface="Arial"/>
              </a:rPr>
              <a:t>us?</a:t>
            </a:r>
            <a:endParaRPr lang="en-GB" dirty="0">
              <a:latin typeface="Arial"/>
              <a:cs typeface="Arial"/>
            </a:endParaRPr>
          </a:p>
          <a:p>
            <a:pPr marL="12700">
              <a:lnSpc>
                <a:spcPct val="100000"/>
              </a:lnSpc>
              <a:spcBef>
                <a:spcPts val="1200"/>
              </a:spcBef>
            </a:pPr>
            <a:r>
              <a:rPr lang="en-GB" spc="-5" dirty="0">
                <a:latin typeface="Arial"/>
                <a:cs typeface="Arial"/>
              </a:rPr>
              <a:t>Customer</a:t>
            </a:r>
            <a:r>
              <a:rPr lang="en-GB" spc="-20" dirty="0">
                <a:latin typeface="Arial"/>
                <a:cs typeface="Arial"/>
              </a:rPr>
              <a:t> </a:t>
            </a:r>
            <a:r>
              <a:rPr lang="en-GB" spc="-5" dirty="0">
                <a:latin typeface="Arial"/>
                <a:cs typeface="Arial"/>
              </a:rPr>
              <a:t>Needs</a:t>
            </a:r>
            <a:endParaRPr lang="en-GB" dirty="0">
              <a:latin typeface="Arial"/>
              <a:cs typeface="Arial"/>
            </a:endParaRPr>
          </a:p>
          <a:p>
            <a:pPr marL="603250" indent="-133985">
              <a:lnSpc>
                <a:spcPct val="100000"/>
              </a:lnSpc>
              <a:buSzPct val="95000"/>
              <a:buChar char="•"/>
              <a:tabLst>
                <a:tab pos="603885" algn="l"/>
              </a:tabLst>
            </a:pPr>
            <a:r>
              <a:rPr lang="en-GB" dirty="0">
                <a:latin typeface="Arial"/>
                <a:cs typeface="Arial"/>
              </a:rPr>
              <a:t>What </a:t>
            </a:r>
            <a:r>
              <a:rPr lang="en-GB" spc="-5" dirty="0">
                <a:latin typeface="Arial"/>
                <a:cs typeface="Arial"/>
              </a:rPr>
              <a:t>are</a:t>
            </a:r>
            <a:r>
              <a:rPr lang="en-GB" spc="-15" dirty="0">
                <a:latin typeface="Arial"/>
                <a:cs typeface="Arial"/>
              </a:rPr>
              <a:t> </a:t>
            </a:r>
            <a:r>
              <a:rPr lang="en-GB" spc="-5" dirty="0">
                <a:latin typeface="Arial"/>
                <a:cs typeface="Arial"/>
              </a:rPr>
              <a:t>they?</a:t>
            </a:r>
            <a:endParaRPr lang="en-GB" dirty="0">
              <a:latin typeface="Arial"/>
              <a:cs typeface="Arial"/>
            </a:endParaRPr>
          </a:p>
          <a:p>
            <a:pPr marL="603250" indent="-133985">
              <a:lnSpc>
                <a:spcPct val="100000"/>
              </a:lnSpc>
              <a:buSzPct val="95000"/>
              <a:buChar char="•"/>
              <a:tabLst>
                <a:tab pos="603885" algn="l"/>
              </a:tabLst>
            </a:pPr>
            <a:r>
              <a:rPr lang="en-GB" dirty="0">
                <a:latin typeface="Arial"/>
                <a:cs typeface="Arial"/>
              </a:rPr>
              <a:t>How can we satisfy</a:t>
            </a:r>
            <a:r>
              <a:rPr lang="en-GB" spc="-85" dirty="0">
                <a:latin typeface="Arial"/>
                <a:cs typeface="Arial"/>
              </a:rPr>
              <a:t> </a:t>
            </a:r>
            <a:r>
              <a:rPr lang="en-GB" spc="-5" dirty="0">
                <a:latin typeface="Arial"/>
                <a:cs typeface="Arial"/>
              </a:rPr>
              <a:t>them?</a:t>
            </a:r>
            <a:endParaRPr lang="en-GB" dirty="0">
              <a:latin typeface="Arial"/>
              <a:cs typeface="Arial"/>
            </a:endParaRPr>
          </a:p>
          <a:p>
            <a:pPr marL="12700">
              <a:lnSpc>
                <a:spcPct val="100000"/>
              </a:lnSpc>
              <a:spcBef>
                <a:spcPts val="1200"/>
              </a:spcBef>
            </a:pPr>
            <a:r>
              <a:rPr lang="en-GB" spc="-5" dirty="0">
                <a:latin typeface="Arial"/>
                <a:cs typeface="Arial"/>
              </a:rPr>
              <a:t>Market</a:t>
            </a:r>
            <a:r>
              <a:rPr lang="en-GB" spc="-95" dirty="0">
                <a:latin typeface="Arial"/>
                <a:cs typeface="Arial"/>
              </a:rPr>
              <a:t> </a:t>
            </a:r>
            <a:r>
              <a:rPr lang="en-GB" spc="-5" dirty="0">
                <a:latin typeface="Arial"/>
                <a:cs typeface="Arial"/>
              </a:rPr>
              <a:t>Segments</a:t>
            </a:r>
            <a:endParaRPr lang="en-GB" dirty="0">
              <a:latin typeface="Arial"/>
              <a:cs typeface="Arial"/>
            </a:endParaRPr>
          </a:p>
          <a:p>
            <a:pPr marL="603250" indent="-133985">
              <a:lnSpc>
                <a:spcPct val="100000"/>
              </a:lnSpc>
              <a:buSzPct val="95000"/>
              <a:buChar char="•"/>
              <a:tabLst>
                <a:tab pos="603885" algn="l"/>
              </a:tabLst>
            </a:pPr>
            <a:r>
              <a:rPr lang="en-GB" dirty="0">
                <a:latin typeface="Arial"/>
                <a:cs typeface="Arial"/>
              </a:rPr>
              <a:t>What </a:t>
            </a:r>
            <a:r>
              <a:rPr lang="en-GB" spc="-5" dirty="0">
                <a:latin typeface="Arial"/>
                <a:cs typeface="Arial"/>
              </a:rPr>
              <a:t>are</a:t>
            </a:r>
            <a:r>
              <a:rPr lang="en-GB" spc="-80" dirty="0">
                <a:latin typeface="Arial"/>
                <a:cs typeface="Arial"/>
              </a:rPr>
              <a:t> </a:t>
            </a:r>
            <a:r>
              <a:rPr lang="en-GB" spc="-5" dirty="0">
                <a:latin typeface="Arial"/>
                <a:cs typeface="Arial"/>
              </a:rPr>
              <a:t>they?</a:t>
            </a:r>
            <a:endParaRPr lang="en-GB" dirty="0">
              <a:latin typeface="Arial"/>
              <a:cs typeface="Arial"/>
            </a:endParaRPr>
          </a:p>
          <a:p>
            <a:pPr marL="603250" indent="-133985">
              <a:lnSpc>
                <a:spcPct val="100000"/>
              </a:lnSpc>
              <a:buSzPct val="95000"/>
              <a:buChar char="•"/>
              <a:tabLst>
                <a:tab pos="603885" algn="l"/>
              </a:tabLst>
            </a:pPr>
            <a:r>
              <a:rPr lang="en-GB" dirty="0">
                <a:latin typeface="Arial"/>
                <a:cs typeface="Arial"/>
              </a:rPr>
              <a:t>Which do we</a:t>
            </a:r>
            <a:r>
              <a:rPr lang="en-GB" spc="-30" dirty="0">
                <a:latin typeface="Arial"/>
                <a:cs typeface="Arial"/>
              </a:rPr>
              <a:t> </a:t>
            </a:r>
            <a:r>
              <a:rPr lang="en-GB" spc="-5" dirty="0">
                <a:latin typeface="Arial"/>
                <a:cs typeface="Arial"/>
              </a:rPr>
              <a:t>target?</a:t>
            </a:r>
            <a:endParaRPr lang="en-GB" dirty="0">
              <a:latin typeface="Arial"/>
              <a:cs typeface="Arial"/>
            </a:endParaRPr>
          </a:p>
          <a:p>
            <a:pPr marL="12700">
              <a:lnSpc>
                <a:spcPct val="100000"/>
              </a:lnSpc>
              <a:spcBef>
                <a:spcPts val="1190"/>
              </a:spcBef>
            </a:pPr>
            <a:r>
              <a:rPr lang="en-GB" spc="-5" dirty="0">
                <a:latin typeface="Arial"/>
                <a:cs typeface="Arial"/>
              </a:rPr>
              <a:t>Competitive Positioning</a:t>
            </a:r>
          </a:p>
          <a:p>
            <a:pPr marL="812800" lvl="1" indent="-342900">
              <a:spcBef>
                <a:spcPts val="1190"/>
              </a:spcBef>
              <a:buFont typeface="Arial" panose="020B0604020202020204" pitchFamily="34" charset="0"/>
              <a:buChar char="•"/>
            </a:pPr>
            <a:r>
              <a:rPr lang="en-GB" sz="1600" dirty="0">
                <a:latin typeface="Arial"/>
                <a:cs typeface="Arial"/>
              </a:rPr>
              <a:t>Who are</a:t>
            </a:r>
            <a:r>
              <a:rPr lang="en-GB" sz="1600" spc="-15" dirty="0">
                <a:latin typeface="Arial"/>
                <a:cs typeface="Arial"/>
              </a:rPr>
              <a:t> </a:t>
            </a:r>
            <a:r>
              <a:rPr lang="en-GB" sz="1600" spc="-5" dirty="0">
                <a:latin typeface="Arial"/>
                <a:cs typeface="Arial"/>
              </a:rPr>
              <a:t>they?</a:t>
            </a:r>
            <a:endParaRPr lang="en-GB" sz="1600" dirty="0">
              <a:latin typeface="Arial"/>
              <a:cs typeface="Arial"/>
            </a:endParaRPr>
          </a:p>
          <a:p>
            <a:pPr marL="812800" lvl="1" indent="-342900">
              <a:spcBef>
                <a:spcPts val="1190"/>
              </a:spcBef>
              <a:buFont typeface="Arial" panose="020B0604020202020204" pitchFamily="34" charset="0"/>
              <a:buChar char="•"/>
            </a:pPr>
            <a:r>
              <a:rPr lang="en-GB" sz="1600" dirty="0">
                <a:latin typeface="Arial"/>
                <a:cs typeface="Arial"/>
              </a:rPr>
              <a:t>How do we</a:t>
            </a:r>
            <a:r>
              <a:rPr lang="en-GB" sz="1600" spc="-45" dirty="0">
                <a:latin typeface="Arial"/>
                <a:cs typeface="Arial"/>
              </a:rPr>
              <a:t> </a:t>
            </a:r>
            <a:r>
              <a:rPr lang="en-GB" sz="1600" dirty="0">
                <a:latin typeface="Arial"/>
                <a:cs typeface="Arial"/>
              </a:rPr>
              <a:t>compare?</a:t>
            </a:r>
          </a:p>
          <a:p>
            <a:pPr indent="-228600">
              <a:buFont typeface="Arial" panose="020B0604020202020204" pitchFamily="34" charset="0"/>
              <a:buChar char="•"/>
            </a:pPr>
            <a:endParaRPr lang="en-US" sz="1800" dirty="0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8681FCEE-C9BB-4D0C-9517-6C1FDBF25AE1}"/>
              </a:ext>
            </a:extLst>
          </p:cNvPr>
          <p:cNvSpPr txBox="1"/>
          <p:nvPr/>
        </p:nvSpPr>
        <p:spPr>
          <a:xfrm>
            <a:off x="9737481" y="6657945"/>
            <a:ext cx="2454518" cy="200055"/>
          </a:xfrm>
          <a:prstGeom prst="rect">
            <a:avLst/>
          </a:prstGeom>
          <a:solidFill>
            <a:srgbClr val="000000"/>
          </a:solidFill>
        </p:spPr>
        <p:txBody>
          <a:bodyPr wrap="none">
            <a:spAutoFit/>
          </a:bodyPr>
          <a:lstStyle/>
          <a:p>
            <a:pPr algn="r">
              <a:spcAft>
                <a:spcPts val="600"/>
              </a:spcAft>
            </a:pPr>
            <a:r>
              <a:rPr lang="en-US" sz="700">
                <a:solidFill>
                  <a:srgbClr val="FFFFFF"/>
                </a:solidFill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US" sz="700">
                <a:solidFill>
                  <a:srgbClr val="FFFFFF"/>
                </a:solidFill>
              </a:rPr>
              <a:t> by Unknown author is licensed under </a:t>
            </a:r>
            <a:r>
              <a:rPr lang="en-US" sz="700">
                <a:solidFill>
                  <a:srgbClr val="FFFFFF"/>
                </a:solidFill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BY-SA-NC</a:t>
            </a:r>
            <a:r>
              <a:rPr lang="en-US" sz="700">
                <a:solidFill>
                  <a:srgbClr val="FFFFFF"/>
                </a:solidFill>
              </a:rPr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381561292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84DD1AA-E8BF-47A1-99DC-A4387504F16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881481" y="293860"/>
            <a:ext cx="2781199" cy="965800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2800" spc="-5">
                <a:solidFill>
                  <a:srgbClr val="FF0000"/>
                </a:solidFill>
                <a:latin typeface="Arial"/>
                <a:cs typeface="Arial"/>
              </a:rPr>
              <a:t>Environment</a:t>
            </a:r>
            <a:endParaRPr lang="en-US" sz="2800">
              <a:solidFill>
                <a:srgbClr val="FF0000"/>
              </a:solidFill>
              <a:latin typeface="Arial"/>
              <a:cs typeface="Arial"/>
            </a:endParaRPr>
          </a:p>
        </p:txBody>
      </p:sp>
      <p:cxnSp>
        <p:nvCxnSpPr>
          <p:cNvPr id="12" name="Straight Arrow Connector 11">
            <a:extLst>
              <a:ext uri="{FF2B5EF4-FFF2-40B4-BE49-F238E27FC236}">
                <a16:creationId xmlns:a16="http://schemas.microsoft.com/office/drawing/2014/main" id="{E4A809D5-3600-46D4-A466-67F2349A54F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655320" y="2316480"/>
            <a:ext cx="4572000" cy="0"/>
          </a:xfrm>
          <a:prstGeom prst="straightConnector1">
            <a:avLst/>
          </a:prstGeom>
          <a:ln w="19050" cap="sq">
            <a:solidFill>
              <a:schemeClr val="tx1"/>
            </a:solidFill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6DA0955-DCD9-40AB-9925-92E759F39AC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-5293" y="1589107"/>
            <a:ext cx="5884141" cy="5083713"/>
          </a:xfrm>
        </p:spPr>
        <p:txBody>
          <a:bodyPr vert="horz" lIns="91440" tIns="45720" rIns="91440" bIns="45720" rtlCol="0" anchor="t">
            <a:noAutofit/>
          </a:bodyPr>
          <a:lstStyle/>
          <a:p>
            <a:pPr marL="457200" indent="-457200" algn="just">
              <a:buFont typeface="Arial" panose="020B0604020202020204" pitchFamily="34" charset="0"/>
              <a:buChar char="•"/>
            </a:pPr>
            <a:r>
              <a:rPr lang="en-US" sz="2400" kern="0" spc="-5" dirty="0">
                <a:latin typeface="Arial"/>
                <a:cs typeface="Arial"/>
              </a:rPr>
              <a:t>The environment of Japan is quite economically stable. </a:t>
            </a:r>
            <a:endParaRPr lang="en-US" sz="2400" kern="0" spc="-5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457200" indent="-457200" algn="just">
              <a:buFont typeface="Arial" panose="020B0604020202020204" pitchFamily="34" charset="0"/>
              <a:buChar char="•"/>
            </a:pPr>
            <a:r>
              <a:rPr lang="en-US" sz="2400" kern="0" spc="-5" dirty="0">
                <a:latin typeface="Arial"/>
                <a:cs typeface="Arial"/>
              </a:rPr>
              <a:t>Political times changes in every 4 year.</a:t>
            </a:r>
            <a:endParaRPr lang="en-US" sz="2400" kern="0" spc="-5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457200" indent="-457200" algn="just">
              <a:buFont typeface="Arial" panose="020B0604020202020204" pitchFamily="34" charset="0"/>
              <a:buChar char="•"/>
            </a:pPr>
            <a:r>
              <a:rPr lang="en-US" sz="2400" kern="0" spc="-5" dirty="0">
                <a:latin typeface="Arial"/>
                <a:cs typeface="Arial"/>
              </a:rPr>
              <a:t>The Hotel industry of Japan has increased amount of customer which is concerning. Japan is so concerned about the risking issue which comes under the health and safety legislation issue. </a:t>
            </a:r>
            <a:endParaRPr lang="en-US" sz="2400" kern="0" spc="-5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 algn="just">
              <a:buFont typeface="Arial" panose="020B0604020202020204" pitchFamily="34" charset="0"/>
              <a:buChar char="•"/>
            </a:pPr>
            <a:r>
              <a:rPr lang="en-GB" sz="2400" kern="0" dirty="0">
                <a:latin typeface="Arial" panose="020B0604020202020204" pitchFamily="34" charset="0"/>
                <a:cs typeface="Arial" panose="020B0604020202020204" pitchFamily="34" charset="0"/>
              </a:rPr>
              <a:t>Technological factors do not have an powerful impact on the hotel industry.</a:t>
            </a:r>
            <a:endParaRPr lang="en-US" sz="2400" kern="0" dirty="0">
              <a:latin typeface="Arial"/>
              <a:cs typeface="Arial"/>
            </a:endParaRPr>
          </a:p>
          <a:p>
            <a:pPr>
              <a:lnSpc>
                <a:spcPct val="100000"/>
              </a:lnSpc>
              <a:spcBef>
                <a:spcPts val="0"/>
              </a:spcBef>
              <a:defRPr/>
            </a:pPr>
            <a:endParaRPr lang="en-US" sz="5600" kern="0" spc="-5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00000"/>
              </a:lnSpc>
              <a:spcBef>
                <a:spcPts val="0"/>
              </a:spcBef>
              <a:defRPr/>
            </a:pPr>
            <a:endParaRPr lang="en-US" sz="1800" kern="0" dirty="0">
              <a:solidFill>
                <a:srgbClr val="002060"/>
              </a:solidFill>
            </a:endParaRPr>
          </a:p>
          <a:p>
            <a:pPr indent="-228600">
              <a:buFont typeface="Arial" panose="020B0604020202020204" pitchFamily="34" charset="0"/>
              <a:buChar char="•"/>
            </a:pPr>
            <a:endParaRPr lang="en-US" sz="1800" dirty="0"/>
          </a:p>
        </p:txBody>
      </p:sp>
      <p:pic>
        <p:nvPicPr>
          <p:cNvPr id="5" name="Picture 5" descr="A room filled with furniture and a large window&#10;&#10;Description generated with very high confidence">
            <a:extLst>
              <a:ext uri="{FF2B5EF4-FFF2-40B4-BE49-F238E27FC236}">
                <a16:creationId xmlns:a16="http://schemas.microsoft.com/office/drawing/2014/main" id="{E00D9ABC-9DC0-48F2-8F0D-1EB8E9D122EF}"/>
              </a:ext>
            </a:extLst>
          </p:cNvPr>
          <p:cNvPicPr>
            <a:picLocks noGrp="1" noChangeAspect="1"/>
          </p:cNvPicPr>
          <p:nvPr>
            <p:ph type="pic" idx="1"/>
          </p:nvPr>
        </p:nvPicPr>
        <p:blipFill rotWithShape="1"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l="19391" r="19392"/>
          <a:stretch/>
        </p:blipFill>
        <p:spPr>
          <a:xfrm>
            <a:off x="5878849" y="10"/>
            <a:ext cx="6313150" cy="6857987"/>
          </a:xfrm>
          <a:custGeom>
            <a:avLst/>
            <a:gdLst>
              <a:gd name="connsiteX0" fmla="*/ 65565 w 6313150"/>
              <a:gd name="connsiteY0" fmla="*/ 0 h 6857997"/>
              <a:gd name="connsiteX1" fmla="*/ 6313150 w 6313150"/>
              <a:gd name="connsiteY1" fmla="*/ 0 h 6857997"/>
              <a:gd name="connsiteX2" fmla="*/ 6313150 w 6313150"/>
              <a:gd name="connsiteY2" fmla="*/ 6857997 h 6857997"/>
              <a:gd name="connsiteX3" fmla="*/ 3293946 w 6313150"/>
              <a:gd name="connsiteY3" fmla="*/ 6857997 h 6857997"/>
              <a:gd name="connsiteX4" fmla="*/ 3235857 w 6313150"/>
              <a:gd name="connsiteY4" fmla="*/ 6823061 h 6857997"/>
              <a:gd name="connsiteX5" fmla="*/ 0 w 6313150"/>
              <a:gd name="connsiteY5" fmla="*/ 951803 h 6857997"/>
              <a:gd name="connsiteX6" fmla="*/ 31536 w 6313150"/>
              <a:gd name="connsiteY6" fmla="*/ 285771 h 685799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6313150" h="6857997">
                <a:moveTo>
                  <a:pt x="65565" y="0"/>
                </a:moveTo>
                <a:lnTo>
                  <a:pt x="6313150" y="0"/>
                </a:lnTo>
                <a:lnTo>
                  <a:pt x="6313150" y="6857997"/>
                </a:lnTo>
                <a:lnTo>
                  <a:pt x="3293946" y="6857997"/>
                </a:lnTo>
                <a:lnTo>
                  <a:pt x="3235857" y="6823061"/>
                </a:lnTo>
                <a:cubicBezTo>
                  <a:pt x="1291240" y="5592803"/>
                  <a:pt x="0" y="3423096"/>
                  <a:pt x="0" y="951803"/>
                </a:cubicBezTo>
                <a:cubicBezTo>
                  <a:pt x="0" y="727140"/>
                  <a:pt x="10673" y="504970"/>
                  <a:pt x="31536" y="285771"/>
                </a:cubicBezTo>
                <a:close/>
              </a:path>
            </a:pathLst>
          </a:cu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0DF1E8BB-943A-B443-853B-2278912C1331}"/>
              </a:ext>
            </a:extLst>
          </p:cNvPr>
          <p:cNvSpPr txBox="1"/>
          <p:nvPr/>
        </p:nvSpPr>
        <p:spPr>
          <a:xfrm flipH="1" flipV="1">
            <a:off x="6185140" y="4311406"/>
            <a:ext cx="487340" cy="615553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/>
          <a:p>
            <a:pPr>
              <a:defRPr/>
            </a:pPr>
            <a:endParaRPr lang="en-US" sz="16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defRPr/>
            </a:pPr>
            <a:endParaRPr lang="en-US" kern="0">
              <a:solidFill>
                <a:srgbClr val="00206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77081308"/>
      </p:ext>
    </p:extLst>
  </p:cSld>
  <p:clrMapOvr>
    <a:masterClrMapping/>
  </p:clrMapOvr>
  <p:transition spd="slow">
    <p:strips dir="ru"/>
  </p:transition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5" descr="A group of people sitting at a zoo&#10;&#10;Description generated with high confidence">
            <a:extLst>
              <a:ext uri="{FF2B5EF4-FFF2-40B4-BE49-F238E27FC236}">
                <a16:creationId xmlns:a16="http://schemas.microsoft.com/office/drawing/2014/main" id="{AC509A0F-0941-48CD-AA53-677F82BC93CD}"/>
              </a:ext>
            </a:extLst>
          </p:cNvPr>
          <p:cNvPicPr>
            <a:picLocks noGrp="1" noChangeAspect="1"/>
          </p:cNvPicPr>
          <p:nvPr>
            <p:ph type="pic" idx="1"/>
          </p:nvPr>
        </p:nvPicPr>
        <p:blipFill rotWithShape="1"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l="26241" r="12431"/>
          <a:stretch/>
        </p:blipFill>
        <p:spPr>
          <a:xfrm>
            <a:off x="-11909" y="10"/>
            <a:ext cx="6324601" cy="6857990"/>
          </a:xfrm>
          <a:prstGeom prst="rect">
            <a:avLst/>
          </a:prstGeom>
        </p:spPr>
      </p:pic>
      <p:pic>
        <p:nvPicPr>
          <p:cNvPr id="12" name="Picture 11">
            <a:extLst>
              <a:ext uri="{FF2B5EF4-FFF2-40B4-BE49-F238E27FC236}">
                <a16:creationId xmlns:a16="http://schemas.microsoft.com/office/drawing/2014/main" id="{19AE98B8-B73A-4724-B639-017087F923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915A6500-23E4-4B79-B294-EB00D0ACC72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 flipV="1">
            <a:off x="6751320" y="179614"/>
            <a:ext cx="4869179" cy="1143000"/>
          </a:xfrm>
        </p:spPr>
        <p:txBody>
          <a:bodyPr vert="horz" lIns="91440" tIns="45720" rIns="91440" bIns="45720" rtlCol="0" anchor="ctr">
            <a:normAutofit fontScale="90000"/>
          </a:bodyPr>
          <a:lstStyle/>
          <a:p>
            <a:pPr marL="457200" indent="-457200"/>
            <a:br>
              <a:rPr lang="en-US" sz="4400" kern="0">
                <a:solidFill>
                  <a:srgbClr val="002060"/>
                </a:solidFill>
                <a:latin typeface="Trebuchet MS" panose="020B0603020202020204" pitchFamily="34" charset="0"/>
              </a:rPr>
            </a:br>
            <a:br>
              <a:rPr lang="en-US" sz="4400" kern="0">
                <a:solidFill>
                  <a:srgbClr val="002060"/>
                </a:solidFill>
                <a:latin typeface="Trebuchet MS" panose="020B0603020202020204" pitchFamily="34" charset="0"/>
              </a:rPr>
            </a:br>
            <a:br>
              <a:rPr lang="en-US" sz="4400" kern="0">
                <a:solidFill>
                  <a:srgbClr val="002060"/>
                </a:solidFill>
                <a:latin typeface="Trebuchet MS" panose="020B0603020202020204" pitchFamily="34" charset="0"/>
              </a:rPr>
            </a:br>
            <a:endParaRPr lang="en-US" sz="4400">
              <a:solidFill>
                <a:srgbClr val="000000"/>
              </a:solidFill>
            </a:endParaRP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D14466D-CA7F-4321-B96D-F547F519DE6D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310222" y="2478942"/>
            <a:ext cx="5529590" cy="3417002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2400">
                <a:latin typeface="Arial"/>
                <a:cs typeface="Arial"/>
              </a:rPr>
              <a:t>The customer needs In Japan from a hotel Business are: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sz="2400">
                <a:latin typeface="Arial"/>
                <a:cs typeface="Arial"/>
              </a:rPr>
              <a:t>Weekend Spa Treatments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sz="2400">
                <a:latin typeface="Arial"/>
                <a:cs typeface="Arial"/>
              </a:rPr>
              <a:t>Backyard Barbeque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sz="2400">
                <a:latin typeface="Arial"/>
                <a:cs typeface="Arial"/>
              </a:rPr>
              <a:t>Hotels Own Golf Field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sz="2400" kern="0">
                <a:latin typeface="Arial"/>
                <a:cs typeface="Arial"/>
              </a:rPr>
              <a:t>Medium Price Suits </a:t>
            </a:r>
            <a:endParaRPr lang="en-US" sz="2400" ker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US" sz="1800">
              <a:solidFill>
                <a:srgbClr val="000000"/>
              </a:solidFill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26AFFDC6-4226-864B-8D77-C0EEED4E93C0}"/>
              </a:ext>
            </a:extLst>
          </p:cNvPr>
          <p:cNvSpPr txBox="1"/>
          <p:nvPr/>
        </p:nvSpPr>
        <p:spPr>
          <a:xfrm>
            <a:off x="7117823" y="1270854"/>
            <a:ext cx="4330147" cy="523220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/>
          <a:p>
            <a:r>
              <a:rPr lang="en-US" sz="2800" spc="-5">
                <a:solidFill>
                  <a:srgbClr val="FF0000"/>
                </a:solidFill>
                <a:latin typeface="Arial"/>
                <a:cs typeface="Arial"/>
              </a:rPr>
              <a:t>Customer</a:t>
            </a:r>
            <a:r>
              <a:rPr lang="en-US" sz="2800" spc="-20">
                <a:solidFill>
                  <a:srgbClr val="FF0000"/>
                </a:solidFill>
                <a:latin typeface="Arial"/>
                <a:cs typeface="Arial"/>
              </a:rPr>
              <a:t> </a:t>
            </a:r>
            <a:r>
              <a:rPr lang="en-US" sz="2800" spc="-5">
                <a:solidFill>
                  <a:srgbClr val="FF0000"/>
                </a:solidFill>
                <a:latin typeface="Arial"/>
                <a:cs typeface="Arial"/>
              </a:rPr>
              <a:t>Needs</a:t>
            </a:r>
            <a:endParaRPr lang="en-US" sz="2800">
              <a:solidFill>
                <a:srgbClr val="FF0000"/>
              </a:solidFill>
              <a:latin typeface="Arial"/>
              <a:cs typeface="Arial"/>
            </a:endParaRP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C86F113E-CD75-E74E-A6A7-CE33F2E9F0C3}"/>
              </a:ext>
            </a:extLst>
          </p:cNvPr>
          <p:cNvSpPr/>
          <p:nvPr/>
        </p:nvSpPr>
        <p:spPr>
          <a:xfrm>
            <a:off x="8294298" y="1447313"/>
            <a:ext cx="5867399" cy="369332"/>
          </a:xfrm>
          <a:prstGeom prst="rect">
            <a:avLst/>
          </a:prstGeom>
        </p:spPr>
        <p:txBody>
          <a:bodyPr wrap="square" anchor="t">
            <a:spAutoFit/>
          </a:bodyPr>
          <a:lstStyle/>
          <a:p>
            <a:pPr marL="457200" indent="-457200">
              <a:buFont typeface="Arial" panose="020B0604020202020204" pitchFamily="34" charset="0"/>
              <a:buChar char="•"/>
            </a:pPr>
            <a:endParaRPr lang="en-US" kern="0" spc="-5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341715020"/>
      </p:ext>
    </p:extLst>
  </p:cSld>
  <p:clrMapOvr>
    <a:masterClrMapping/>
  </p:clrMapOvr>
  <p:transition spd="slow">
    <p:randomBar/>
  </p:transition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Picture 11">
            <a:extLst>
              <a:ext uri="{FF2B5EF4-FFF2-40B4-BE49-F238E27FC236}">
                <a16:creationId xmlns:a16="http://schemas.microsoft.com/office/drawing/2014/main" id="{EE09A529-E47C-4634-BB98-0A9526C372B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Picture 5" descr="A close up of a picnic table&#10;&#10;Description generated with very high confidence">
            <a:extLst>
              <a:ext uri="{FF2B5EF4-FFF2-40B4-BE49-F238E27FC236}">
                <a16:creationId xmlns:a16="http://schemas.microsoft.com/office/drawing/2014/main" id="{48438B31-700D-43E5-9EE5-26030EF3A7B2}"/>
              </a:ext>
            </a:extLst>
          </p:cNvPr>
          <p:cNvPicPr>
            <a:picLocks noGrp="1" noChangeAspect="1"/>
          </p:cNvPicPr>
          <p:nvPr>
            <p:ph type="pic" idx="1"/>
          </p:nvPr>
        </p:nvPicPr>
        <p:blipFill rotWithShape="1">
          <a:blip r:embed="rId3">
            <a:extLst>
              <a:ext uri="{837473B0-CC2E-450A-ABE3-18F120FF3D39}">
                <a1611:picAttrSrcUrl xmlns:a1611="http://schemas.microsoft.com/office/drawing/2016/11/main" r:id="rId4"/>
              </a:ext>
            </a:extLst>
          </a:blip>
          <a:srcRect t="15217" b="22287"/>
          <a:stretch/>
        </p:blipFill>
        <p:spPr>
          <a:xfrm>
            <a:off x="-1" y="10"/>
            <a:ext cx="12192001" cy="3689268"/>
          </a:xfrm>
          <a:prstGeom prst="rect">
            <a:avLst/>
          </a:prstGeom>
        </p:spPr>
      </p:pic>
      <p:sp>
        <p:nvSpPr>
          <p:cNvPr id="14" name="Oval 13">
            <a:extLst>
              <a:ext uri="{FF2B5EF4-FFF2-40B4-BE49-F238E27FC236}">
                <a16:creationId xmlns:a16="http://schemas.microsoft.com/office/drawing/2014/main" id="{569C1A01-6FB5-43CE-ADCC-936728ACAC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456267" y="4388303"/>
            <a:ext cx="824089" cy="702986"/>
          </a:xfrm>
          <a:prstGeom prst="ellipse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0C54A2C-5BC7-403F-86A6-CF9CC74CAF5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-23991" y="4555697"/>
            <a:ext cx="4875389" cy="702987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2800" spc="-5">
                <a:latin typeface="Arial" panose="020B0604020202020204" pitchFamily="34" charset="0"/>
                <a:cs typeface="Arial" panose="020B0604020202020204" pitchFamily="34" charset="0"/>
              </a:rPr>
              <a:t>         Market</a:t>
            </a:r>
            <a:r>
              <a:rPr lang="en-US" sz="2800" spc="-95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800" spc="-5">
                <a:latin typeface="Arial" panose="020B0604020202020204" pitchFamily="34" charset="0"/>
                <a:cs typeface="Arial" panose="020B0604020202020204" pitchFamily="34" charset="0"/>
              </a:rPr>
              <a:t>Segments </a:t>
            </a:r>
            <a:endParaRPr lang="en-US" sz="280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105E31A2-BB21-4282-930A-DAC67CB582F2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11832565" y="6213493"/>
            <a:ext cx="90211" cy="644507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indent="-228600">
              <a:buFont typeface="Arial" panose="020B0604020202020204" pitchFamily="34" charset="0"/>
              <a:buChar char="•"/>
            </a:pPr>
            <a:endParaRPr lang="en-US" sz="14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indent="-228600">
              <a:buFont typeface="Arial" panose="020B0604020202020204" pitchFamily="34" charset="0"/>
              <a:buChar char="•"/>
            </a:pPr>
            <a:endParaRPr lang="en-US" sz="1800">
              <a:solidFill>
                <a:srgbClr val="000000"/>
              </a:solidFill>
            </a:endParaRPr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CFD14AA0-CAF2-964E-8A14-234AB4DC9F40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-23991" y="3832249"/>
            <a:ext cx="11051454" cy="1796248"/>
          </a:xfrm>
          <a:prstGeom prst="rect">
            <a:avLst/>
          </a:prstGeom>
        </p:spPr>
      </p:pic>
      <p:sp>
        <p:nvSpPr>
          <p:cNvPr id="3" name="Rectangle 2">
            <a:extLst>
              <a:ext uri="{FF2B5EF4-FFF2-40B4-BE49-F238E27FC236}">
                <a16:creationId xmlns:a16="http://schemas.microsoft.com/office/drawing/2014/main" id="{26BFB379-7769-BE4C-B454-23436290295E}"/>
              </a:ext>
            </a:extLst>
          </p:cNvPr>
          <p:cNvSpPr/>
          <p:nvPr/>
        </p:nvSpPr>
        <p:spPr>
          <a:xfrm>
            <a:off x="536724" y="6100370"/>
            <a:ext cx="11092915" cy="461665"/>
          </a:xfrm>
          <a:prstGeom prst="rect">
            <a:avLst/>
          </a:prstGeom>
        </p:spPr>
        <p:txBody>
          <a:bodyPr wrap="square" anchor="t">
            <a:spAutoFit/>
          </a:bodyPr>
          <a:lstStyle/>
          <a:p>
            <a:pPr algn="ctr"/>
            <a:r>
              <a:rPr lang="en-US" kern="0" spc="-5">
                <a:latin typeface="Arial"/>
                <a:cs typeface="Arial"/>
              </a:rPr>
              <a:t>  </a:t>
            </a:r>
            <a:r>
              <a:rPr lang="en-US" sz="2400" kern="0" spc="-5">
                <a:solidFill>
                  <a:srgbClr val="FF0000"/>
                </a:solidFill>
                <a:latin typeface="Arial"/>
                <a:cs typeface="Arial"/>
              </a:rPr>
              <a:t>Demographic            Businessman              Families               Tourists Market</a:t>
            </a:r>
            <a:endParaRPr lang="en-US" sz="240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81456212"/>
      </p:ext>
    </p:extLst>
  </p:cSld>
  <p:clrMapOvr>
    <a:masterClrMapping/>
  </p:clrMapOvr>
  <p:transition spd="slow">
    <p:wipe dir="d"/>
  </p:transition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5" descr="A large building&#10;&#10;Description generated with very high confidence">
            <a:extLst>
              <a:ext uri="{FF2B5EF4-FFF2-40B4-BE49-F238E27FC236}">
                <a16:creationId xmlns:a16="http://schemas.microsoft.com/office/drawing/2014/main" id="{5D462F5C-C5B9-0E42-A81B-88C8E8EA96B0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t="18446" r="2" b="2"/>
          <a:stretch/>
        </p:blipFill>
        <p:spPr>
          <a:xfrm>
            <a:off x="7932419" y="174171"/>
            <a:ext cx="4417243" cy="6858000"/>
          </a:xfrm>
          <a:custGeom>
            <a:avLst/>
            <a:gdLst>
              <a:gd name="connsiteX0" fmla="*/ 65565 w 6313150"/>
              <a:gd name="connsiteY0" fmla="*/ 0 h 6857997"/>
              <a:gd name="connsiteX1" fmla="*/ 6313150 w 6313150"/>
              <a:gd name="connsiteY1" fmla="*/ 0 h 6857997"/>
              <a:gd name="connsiteX2" fmla="*/ 6313150 w 6313150"/>
              <a:gd name="connsiteY2" fmla="*/ 6857997 h 6857997"/>
              <a:gd name="connsiteX3" fmla="*/ 3293946 w 6313150"/>
              <a:gd name="connsiteY3" fmla="*/ 6857997 h 6857997"/>
              <a:gd name="connsiteX4" fmla="*/ 3235857 w 6313150"/>
              <a:gd name="connsiteY4" fmla="*/ 6823061 h 6857997"/>
              <a:gd name="connsiteX5" fmla="*/ 0 w 6313150"/>
              <a:gd name="connsiteY5" fmla="*/ 951803 h 6857997"/>
              <a:gd name="connsiteX6" fmla="*/ 31536 w 6313150"/>
              <a:gd name="connsiteY6" fmla="*/ 285771 h 685799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6313150" h="6857997">
                <a:moveTo>
                  <a:pt x="65565" y="0"/>
                </a:moveTo>
                <a:lnTo>
                  <a:pt x="6313150" y="0"/>
                </a:lnTo>
                <a:lnTo>
                  <a:pt x="6313150" y="6857997"/>
                </a:lnTo>
                <a:lnTo>
                  <a:pt x="3293946" y="6857997"/>
                </a:lnTo>
                <a:lnTo>
                  <a:pt x="3235857" y="6823061"/>
                </a:lnTo>
                <a:cubicBezTo>
                  <a:pt x="1291240" y="5592803"/>
                  <a:pt x="0" y="3423096"/>
                  <a:pt x="0" y="951803"/>
                </a:cubicBezTo>
                <a:cubicBezTo>
                  <a:pt x="0" y="727140"/>
                  <a:pt x="10673" y="504970"/>
                  <a:pt x="31536" y="285771"/>
                </a:cubicBezTo>
                <a:close/>
              </a:path>
            </a:pathLst>
          </a:custGeom>
        </p:spPr>
      </p:pic>
      <p:sp>
        <p:nvSpPr>
          <p:cNvPr id="5" name="Title 1">
            <a:extLst>
              <a:ext uri="{FF2B5EF4-FFF2-40B4-BE49-F238E27FC236}">
                <a16:creationId xmlns:a16="http://schemas.microsoft.com/office/drawing/2014/main" id="{AD07306F-527E-444F-A3A8-EC8A4B909D05}"/>
              </a:ext>
            </a:extLst>
          </p:cNvPr>
          <p:cNvSpPr txBox="1">
            <a:spLocks/>
          </p:cNvSpPr>
          <p:nvPr/>
        </p:nvSpPr>
        <p:spPr>
          <a:xfrm>
            <a:off x="1870711" y="303282"/>
            <a:ext cx="5105400" cy="923330"/>
          </a:xfrm>
          <a:prstGeom prst="rect">
            <a:avLst/>
          </a:prstGeom>
        </p:spPr>
        <p:txBody>
          <a:bodyPr vert="horz" lIns="91440" tIns="45720" rIns="91440" bIns="45720" rtlCol="0" anchor="b">
            <a:normAutofit fontScale="55000" lnSpcReduction="20000"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spc="-5">
                <a:solidFill>
                  <a:srgbClr val="FF0000"/>
                </a:solidFill>
                <a:latin typeface="Arial"/>
                <a:cs typeface="Arial"/>
              </a:rPr>
              <a:t>Competitive Positioning</a:t>
            </a:r>
            <a:br>
              <a:rPr lang="en-US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US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cxnSp>
        <p:nvCxnSpPr>
          <p:cNvPr id="6" name="Straight Connector 5">
            <a:extLst>
              <a:ext uri="{FF2B5EF4-FFF2-40B4-BE49-F238E27FC236}">
                <a16:creationId xmlns:a16="http://schemas.microsoft.com/office/drawing/2014/main" id="{00AA78E6-02D3-7545-BD81-4E2917F8A682}"/>
              </a:ext>
            </a:extLst>
          </p:cNvPr>
          <p:cNvCxnSpPr/>
          <p:nvPr/>
        </p:nvCxnSpPr>
        <p:spPr>
          <a:xfrm>
            <a:off x="4191000" y="1600200"/>
            <a:ext cx="0" cy="472440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687BABC8-7158-904E-AC1D-61660F6E63F0}"/>
              </a:ext>
            </a:extLst>
          </p:cNvPr>
          <p:cNvCxnSpPr/>
          <p:nvPr/>
        </p:nvCxnSpPr>
        <p:spPr>
          <a:xfrm>
            <a:off x="723900" y="3886200"/>
            <a:ext cx="693420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Title 1">
            <a:extLst>
              <a:ext uri="{FF2B5EF4-FFF2-40B4-BE49-F238E27FC236}">
                <a16:creationId xmlns:a16="http://schemas.microsoft.com/office/drawing/2014/main" id="{C1745BB6-C5D3-9E42-B952-B7DE5E90C62B}"/>
              </a:ext>
            </a:extLst>
          </p:cNvPr>
          <p:cNvSpPr txBox="1">
            <a:spLocks/>
          </p:cNvSpPr>
          <p:nvPr/>
        </p:nvSpPr>
        <p:spPr>
          <a:xfrm>
            <a:off x="2979420" y="1001376"/>
            <a:ext cx="2423160" cy="461665"/>
          </a:xfrm>
          <a:prstGeom prst="rect">
            <a:avLst/>
          </a:prstGeom>
        </p:spPr>
        <p:txBody>
          <a:bodyPr wrap="square" lIns="0" tIns="0" rIns="0" bIns="0" anchor="t">
            <a:spAutoFit/>
          </a:bodyPr>
          <a:lstStyle>
            <a:lvl1pPr>
              <a:defRPr sz="3000" b="0" i="0">
                <a:solidFill>
                  <a:srgbClr val="CCFF66"/>
                </a:solidFill>
                <a:latin typeface="Trebuchet MS"/>
                <a:ea typeface="+mj-ea"/>
                <a:cs typeface="Trebuchet MS"/>
              </a:defRPr>
            </a:lvl1pPr>
          </a:lstStyle>
          <a:p>
            <a:r>
              <a:rPr lang="en-US" kern="0" spc="-5">
                <a:solidFill>
                  <a:srgbClr val="00B0F0"/>
                </a:solidFill>
                <a:latin typeface="Arial"/>
                <a:cs typeface="Arial"/>
              </a:rPr>
              <a:t>High Service</a:t>
            </a:r>
            <a:r>
              <a:rPr lang="en-US" kern="0" spc="-5">
                <a:solidFill>
                  <a:schemeClr val="tx1"/>
                </a:solidFill>
                <a:latin typeface="Arial"/>
                <a:cs typeface="Arial"/>
              </a:rPr>
              <a:t> </a:t>
            </a:r>
            <a:endParaRPr lang="en-US" kern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9" name="Title 1">
            <a:extLst>
              <a:ext uri="{FF2B5EF4-FFF2-40B4-BE49-F238E27FC236}">
                <a16:creationId xmlns:a16="http://schemas.microsoft.com/office/drawing/2014/main" id="{43581F49-0EB4-9B4B-A3AA-53402A39000B}"/>
              </a:ext>
            </a:extLst>
          </p:cNvPr>
          <p:cNvSpPr txBox="1">
            <a:spLocks/>
          </p:cNvSpPr>
          <p:nvPr/>
        </p:nvSpPr>
        <p:spPr>
          <a:xfrm>
            <a:off x="3093720" y="6256942"/>
            <a:ext cx="2423160" cy="461665"/>
          </a:xfrm>
          <a:prstGeom prst="rect">
            <a:avLst/>
          </a:prstGeom>
        </p:spPr>
        <p:txBody>
          <a:bodyPr wrap="square" lIns="0" tIns="0" rIns="0" bIns="0" anchor="t">
            <a:spAutoFit/>
          </a:bodyPr>
          <a:lstStyle>
            <a:lvl1pPr>
              <a:defRPr sz="3000" b="0" i="0">
                <a:solidFill>
                  <a:srgbClr val="CCFF66"/>
                </a:solidFill>
                <a:latin typeface="Trebuchet MS"/>
                <a:ea typeface="+mj-ea"/>
                <a:cs typeface="Trebuchet MS"/>
              </a:defRPr>
            </a:lvl1pPr>
          </a:lstStyle>
          <a:p>
            <a:r>
              <a:rPr lang="en-US" kern="0" spc="-5">
                <a:solidFill>
                  <a:srgbClr val="00B0F0"/>
                </a:solidFill>
                <a:latin typeface="Arial"/>
                <a:cs typeface="Arial"/>
              </a:rPr>
              <a:t>Low Service </a:t>
            </a:r>
            <a:endParaRPr lang="en-US" kern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0" name="Title 1">
            <a:extLst>
              <a:ext uri="{FF2B5EF4-FFF2-40B4-BE49-F238E27FC236}">
                <a16:creationId xmlns:a16="http://schemas.microsoft.com/office/drawing/2014/main" id="{30F6ECD7-43DA-2045-950D-32FB481C006C}"/>
              </a:ext>
            </a:extLst>
          </p:cNvPr>
          <p:cNvSpPr txBox="1">
            <a:spLocks/>
          </p:cNvSpPr>
          <p:nvPr/>
        </p:nvSpPr>
        <p:spPr>
          <a:xfrm>
            <a:off x="6476425" y="3962400"/>
            <a:ext cx="1977462" cy="461665"/>
          </a:xfrm>
          <a:prstGeom prst="rect">
            <a:avLst/>
          </a:prstGeom>
        </p:spPr>
        <p:txBody>
          <a:bodyPr wrap="square" lIns="0" tIns="0" rIns="0" bIns="0" anchor="t">
            <a:spAutoFit/>
          </a:bodyPr>
          <a:lstStyle>
            <a:lvl1pPr>
              <a:defRPr sz="3000" b="0" i="0">
                <a:solidFill>
                  <a:srgbClr val="CCFF66"/>
                </a:solidFill>
                <a:latin typeface="Trebuchet MS"/>
                <a:ea typeface="+mj-ea"/>
                <a:cs typeface="Trebuchet MS"/>
              </a:defRPr>
            </a:lvl1pPr>
          </a:lstStyle>
          <a:p>
            <a:r>
              <a:rPr lang="en-US" kern="0" spc="-5">
                <a:solidFill>
                  <a:srgbClr val="00B0F0"/>
                </a:solidFill>
                <a:latin typeface="Arial"/>
                <a:cs typeface="Arial"/>
              </a:rPr>
              <a:t>High Price</a:t>
            </a:r>
            <a:r>
              <a:rPr lang="en-US" kern="0" spc="-5">
                <a:solidFill>
                  <a:schemeClr val="tx1"/>
                </a:solidFill>
                <a:latin typeface="Arial"/>
                <a:cs typeface="Arial"/>
              </a:rPr>
              <a:t>  </a:t>
            </a:r>
            <a:endParaRPr lang="en-US" kern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1" name="Title 1">
            <a:extLst>
              <a:ext uri="{FF2B5EF4-FFF2-40B4-BE49-F238E27FC236}">
                <a16:creationId xmlns:a16="http://schemas.microsoft.com/office/drawing/2014/main" id="{D0A24EB2-1A16-5E40-BBAB-D7D77DD2E5B3}"/>
              </a:ext>
            </a:extLst>
          </p:cNvPr>
          <p:cNvSpPr txBox="1">
            <a:spLocks/>
          </p:cNvSpPr>
          <p:nvPr/>
        </p:nvSpPr>
        <p:spPr>
          <a:xfrm>
            <a:off x="53340" y="4098636"/>
            <a:ext cx="2423160" cy="461665"/>
          </a:xfrm>
          <a:prstGeom prst="rect">
            <a:avLst/>
          </a:prstGeom>
        </p:spPr>
        <p:txBody>
          <a:bodyPr wrap="square" lIns="0" tIns="0" rIns="0" bIns="0" anchor="t">
            <a:spAutoFit/>
          </a:bodyPr>
          <a:lstStyle>
            <a:lvl1pPr>
              <a:defRPr sz="3000" b="0" i="0">
                <a:solidFill>
                  <a:srgbClr val="CCFF66"/>
                </a:solidFill>
                <a:latin typeface="Trebuchet MS"/>
                <a:ea typeface="+mj-ea"/>
                <a:cs typeface="Trebuchet MS"/>
              </a:defRPr>
            </a:lvl1pPr>
          </a:lstStyle>
          <a:p>
            <a:r>
              <a:rPr lang="en-US" kern="0" spc="-5">
                <a:solidFill>
                  <a:srgbClr val="00B0F0"/>
                </a:solidFill>
                <a:latin typeface="Arial"/>
                <a:cs typeface="Arial"/>
              </a:rPr>
              <a:t>Low Price </a:t>
            </a:r>
            <a:r>
              <a:rPr lang="en-US" kern="0" spc="-5">
                <a:solidFill>
                  <a:schemeClr val="tx1"/>
                </a:solidFill>
                <a:latin typeface="Arial"/>
                <a:cs typeface="Arial"/>
              </a:rPr>
              <a:t> </a:t>
            </a:r>
            <a:endParaRPr lang="en-US" kern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2" name="Title 1">
            <a:extLst>
              <a:ext uri="{FF2B5EF4-FFF2-40B4-BE49-F238E27FC236}">
                <a16:creationId xmlns:a16="http://schemas.microsoft.com/office/drawing/2014/main" id="{CCA0ED08-A548-D044-8A63-46C2964F0AA6}"/>
              </a:ext>
            </a:extLst>
          </p:cNvPr>
          <p:cNvSpPr txBox="1">
            <a:spLocks/>
          </p:cNvSpPr>
          <p:nvPr/>
        </p:nvSpPr>
        <p:spPr>
          <a:xfrm>
            <a:off x="4552951" y="1683931"/>
            <a:ext cx="2415540" cy="276999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3000" b="0" i="0">
                <a:solidFill>
                  <a:srgbClr val="CCFF66"/>
                </a:solidFill>
                <a:latin typeface="Trebuchet MS"/>
                <a:ea typeface="+mj-ea"/>
                <a:cs typeface="Trebuchet MS"/>
              </a:defRPr>
            </a:lvl1pPr>
          </a:lstStyle>
          <a:p>
            <a:pPr marL="457200" indent="-457200">
              <a:buClr>
                <a:schemeClr val="accent2"/>
              </a:buClr>
              <a:buFont typeface="Arial" panose="020B0604020202020204" pitchFamily="34" charset="0"/>
              <a:buChar char="•"/>
            </a:pPr>
            <a:r>
              <a:rPr lang="en-US" sz="1800" kern="0" spc="-5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Mount Fuji Hotel</a:t>
            </a:r>
            <a:endParaRPr lang="en-US" sz="1800" kern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3" name="Title 1">
            <a:extLst>
              <a:ext uri="{FF2B5EF4-FFF2-40B4-BE49-F238E27FC236}">
                <a16:creationId xmlns:a16="http://schemas.microsoft.com/office/drawing/2014/main" id="{93548AC7-0997-C34B-82A4-7F5F44B2CE82}"/>
              </a:ext>
            </a:extLst>
          </p:cNvPr>
          <p:cNvSpPr txBox="1">
            <a:spLocks/>
          </p:cNvSpPr>
          <p:nvPr/>
        </p:nvSpPr>
        <p:spPr>
          <a:xfrm>
            <a:off x="4552951" y="4646681"/>
            <a:ext cx="1485037" cy="86177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3000" b="0" i="0">
                <a:solidFill>
                  <a:srgbClr val="CCFF66"/>
                </a:solidFill>
                <a:latin typeface="Trebuchet MS"/>
                <a:ea typeface="+mj-ea"/>
                <a:cs typeface="Trebuchet MS"/>
              </a:defRPr>
            </a:lvl1pPr>
          </a:lstStyle>
          <a:p>
            <a:pPr marL="457200" indent="-457200">
              <a:buClr>
                <a:schemeClr val="accent2"/>
              </a:buClr>
              <a:buFont typeface="Arial" panose="020B0604020202020204" pitchFamily="34" charset="0"/>
              <a:buChar char="•"/>
            </a:pPr>
            <a:r>
              <a:rPr lang="en-US" sz="1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 Edgewater a Noble House Hotel</a:t>
            </a:r>
            <a:endParaRPr lang="en-US" sz="1400" kern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4" name="Title 1">
            <a:extLst>
              <a:ext uri="{FF2B5EF4-FFF2-40B4-BE49-F238E27FC236}">
                <a16:creationId xmlns:a16="http://schemas.microsoft.com/office/drawing/2014/main" id="{337BABA2-8E61-DA48-A0A3-E82A901B3919}"/>
              </a:ext>
            </a:extLst>
          </p:cNvPr>
          <p:cNvSpPr txBox="1">
            <a:spLocks/>
          </p:cNvSpPr>
          <p:nvPr/>
        </p:nvSpPr>
        <p:spPr>
          <a:xfrm>
            <a:off x="1211582" y="4818697"/>
            <a:ext cx="2415540" cy="492443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3000" b="0" i="0">
                <a:solidFill>
                  <a:srgbClr val="CCFF66"/>
                </a:solidFill>
                <a:latin typeface="Trebuchet MS"/>
                <a:ea typeface="+mj-ea"/>
                <a:cs typeface="Trebuchet MS"/>
              </a:defRPr>
            </a:lvl1pPr>
          </a:lstStyle>
          <a:p>
            <a:pPr marL="457200" indent="-457200">
              <a:buClr>
                <a:schemeClr val="accent2"/>
              </a:buClr>
              <a:buFont typeface="Arial" panose="020B0604020202020204" pitchFamily="34" charset="0"/>
              <a:buChar char="•"/>
            </a:pPr>
            <a:r>
              <a:rPr lang="en-US" sz="160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Kimpton</a:t>
            </a:r>
            <a:r>
              <a:rPr lang="en-US" sz="1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Palladian Hotel</a:t>
            </a:r>
            <a:endParaRPr lang="en-US" sz="1600" kern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5" name="Title 1">
            <a:extLst>
              <a:ext uri="{FF2B5EF4-FFF2-40B4-BE49-F238E27FC236}">
                <a16:creationId xmlns:a16="http://schemas.microsoft.com/office/drawing/2014/main" id="{E3DA86FD-0482-CE4A-ADDC-CA76EFCEB8E4}"/>
              </a:ext>
            </a:extLst>
          </p:cNvPr>
          <p:cNvSpPr txBox="1">
            <a:spLocks/>
          </p:cNvSpPr>
          <p:nvPr/>
        </p:nvSpPr>
        <p:spPr>
          <a:xfrm>
            <a:off x="6036945" y="2268274"/>
            <a:ext cx="1367790" cy="553998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3000" b="0" i="0">
                <a:solidFill>
                  <a:srgbClr val="CCFF66"/>
                </a:solidFill>
                <a:latin typeface="Trebuchet MS"/>
                <a:ea typeface="+mj-ea"/>
                <a:cs typeface="Trebuchet MS"/>
              </a:defRPr>
            </a:lvl1pPr>
          </a:lstStyle>
          <a:p>
            <a:pPr marL="457200" indent="-457200">
              <a:buClr>
                <a:schemeClr val="accent2"/>
              </a:buClr>
              <a:buFont typeface="Arial" panose="020B0604020202020204" pitchFamily="34" charset="0"/>
              <a:buChar char="•"/>
            </a:pPr>
            <a:r>
              <a:rPr lang="en-US" sz="1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Hotel Ballard</a:t>
            </a:r>
          </a:p>
        </p:txBody>
      </p:sp>
      <p:sp>
        <p:nvSpPr>
          <p:cNvPr id="16" name="Title 1">
            <a:extLst>
              <a:ext uri="{FF2B5EF4-FFF2-40B4-BE49-F238E27FC236}">
                <a16:creationId xmlns:a16="http://schemas.microsoft.com/office/drawing/2014/main" id="{88C6881D-77C0-FF46-BA31-B199D28EF2F9}"/>
              </a:ext>
            </a:extLst>
          </p:cNvPr>
          <p:cNvSpPr txBox="1">
            <a:spLocks/>
          </p:cNvSpPr>
          <p:nvPr/>
        </p:nvSpPr>
        <p:spPr>
          <a:xfrm>
            <a:off x="990600" y="2365354"/>
            <a:ext cx="2766061" cy="492443"/>
          </a:xfrm>
          <a:prstGeom prst="rect">
            <a:avLst/>
          </a:prstGeom>
        </p:spPr>
        <p:txBody>
          <a:bodyPr wrap="square" lIns="0" tIns="0" rIns="0" bIns="0" anchor="t">
            <a:spAutoFit/>
          </a:bodyPr>
          <a:lstStyle>
            <a:lvl1pPr>
              <a:defRPr sz="3000" b="0" i="0">
                <a:solidFill>
                  <a:srgbClr val="CCFF66"/>
                </a:solidFill>
                <a:latin typeface="Trebuchet MS"/>
                <a:ea typeface="+mj-ea"/>
                <a:cs typeface="Trebuchet MS"/>
              </a:defRPr>
            </a:lvl1pPr>
          </a:lstStyle>
          <a:p>
            <a:pPr marL="457200" indent="-457200">
              <a:buClr>
                <a:schemeClr val="accent2"/>
              </a:buClr>
              <a:buFont typeface="Arial" panose="020B0604020202020204" pitchFamily="34" charset="0"/>
              <a:buChar char="•"/>
            </a:pPr>
            <a:r>
              <a:rPr lang="en-US" sz="1600">
                <a:solidFill>
                  <a:schemeClr val="tx1"/>
                </a:solidFill>
                <a:latin typeface="Arial"/>
                <a:cs typeface="Arial"/>
              </a:rPr>
              <a:t>Homewood Suites by Hilton Downtown</a:t>
            </a:r>
            <a:endParaRPr lang="en-US" sz="1600" kern="0">
              <a:solidFill>
                <a:schemeClr val="tx1"/>
              </a:solidFill>
              <a:latin typeface="Arial"/>
              <a:cs typeface="Arial"/>
            </a:endParaRPr>
          </a:p>
        </p:txBody>
      </p:sp>
      <p:sp>
        <p:nvSpPr>
          <p:cNvPr id="17" name="Title 1">
            <a:extLst>
              <a:ext uri="{FF2B5EF4-FFF2-40B4-BE49-F238E27FC236}">
                <a16:creationId xmlns:a16="http://schemas.microsoft.com/office/drawing/2014/main" id="{984227E6-334B-8B41-B136-B5200C2918E3}"/>
              </a:ext>
            </a:extLst>
          </p:cNvPr>
          <p:cNvSpPr txBox="1">
            <a:spLocks/>
          </p:cNvSpPr>
          <p:nvPr/>
        </p:nvSpPr>
        <p:spPr>
          <a:xfrm>
            <a:off x="6471284" y="2971086"/>
            <a:ext cx="2284095" cy="553998"/>
          </a:xfrm>
          <a:prstGeom prst="rect">
            <a:avLst/>
          </a:prstGeom>
        </p:spPr>
        <p:txBody>
          <a:bodyPr wrap="square" lIns="0" tIns="0" rIns="0" bIns="0" anchor="t">
            <a:spAutoFit/>
          </a:bodyPr>
          <a:lstStyle>
            <a:lvl1pPr>
              <a:defRPr sz="3000" b="0" i="0">
                <a:solidFill>
                  <a:srgbClr val="CCFF66"/>
                </a:solidFill>
                <a:latin typeface="Trebuchet MS"/>
                <a:ea typeface="+mj-ea"/>
                <a:cs typeface="Trebuchet MS"/>
              </a:defRPr>
            </a:lvl1pPr>
          </a:lstStyle>
          <a:p>
            <a:pPr marL="457200" indent="-457200">
              <a:buClr>
                <a:schemeClr val="accent2"/>
              </a:buClr>
              <a:buFont typeface="Arial" panose="020B0604020202020204" pitchFamily="34" charset="0"/>
              <a:buChar char="•"/>
            </a:pPr>
            <a:r>
              <a:rPr lang="en-US" sz="1800">
                <a:solidFill>
                  <a:schemeClr val="tx1"/>
                </a:solidFill>
                <a:latin typeface="Arial"/>
                <a:cs typeface="Arial"/>
              </a:rPr>
              <a:t>Marriott Waterfront </a:t>
            </a:r>
          </a:p>
        </p:txBody>
      </p:sp>
    </p:spTree>
    <p:extLst>
      <p:ext uri="{BB962C8B-B14F-4D97-AF65-F5344CB8AC3E}">
        <p14:creationId xmlns:p14="http://schemas.microsoft.com/office/powerpoint/2010/main" val="428430257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 dir="r"/>
      </p:transition>
    </mc:Choice>
    <mc:Fallback xmlns="">
      <p:transition spd="slow">
        <p:fade/>
      </p:transition>
    </mc:Fallback>
  </mc:AlternateContent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F56F5174-31D9-4DBB-AAB7-A1FD7BDB135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5614875" cy="6858000"/>
          </a:xfrm>
          <a:prstGeom prst="rect">
            <a:avLst/>
          </a:prstGeom>
          <a:gradFill>
            <a:gsLst>
              <a:gs pos="0">
                <a:schemeClr val="accent1">
                  <a:lumMod val="100000"/>
                  <a:alpha val="82000"/>
                </a:schemeClr>
              </a:gs>
              <a:gs pos="25000">
                <a:schemeClr val="accent1">
                  <a:alpha val="60000"/>
                </a:schemeClr>
              </a:gs>
              <a:gs pos="94000">
                <a:schemeClr val="bg2">
                  <a:lumMod val="75000"/>
                </a:schemeClr>
              </a:gs>
              <a:gs pos="100000">
                <a:schemeClr val="bg2">
                  <a:lumMod val="75000"/>
                </a:schemeClr>
              </a:gs>
            </a:gsLst>
            <a:lin ang="4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AE113210-7872-481A-ADE6-3A05CCAF5E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CEC945DA-46C1-4D4E-BE33-DEB4E1AFDA4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4105" y="155974"/>
            <a:ext cx="4977976" cy="2043523"/>
          </a:xfr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en-US">
                <a:solidFill>
                  <a:srgbClr val="FF0000"/>
                </a:solidFill>
                <a:latin typeface="Arial"/>
                <a:ea typeface="+mj-lt"/>
                <a:cs typeface="+mj-lt"/>
              </a:rPr>
              <a:t>Strategic Marketing</a:t>
            </a:r>
            <a:endParaRPr lang="en-US">
              <a:solidFill>
                <a:srgbClr val="FF0000"/>
              </a:solidFill>
              <a:latin typeface="Arial"/>
              <a:cs typeface="Arial"/>
            </a:endParaRPr>
          </a:p>
          <a:p>
            <a:r>
              <a:rPr lang="en-US">
                <a:solidFill>
                  <a:srgbClr val="FF0000"/>
                </a:solidFill>
                <a:latin typeface="Arial"/>
                <a:ea typeface="+mj-lt"/>
                <a:cs typeface="+mj-lt"/>
              </a:rPr>
              <a:t>Plan</a:t>
            </a:r>
            <a:endParaRPr lang="en-US">
              <a:solidFill>
                <a:srgbClr val="FF0000"/>
              </a:solidFill>
              <a:latin typeface="Arial"/>
              <a:cs typeface="Arial"/>
            </a:endParaRPr>
          </a:p>
          <a:p>
            <a:endParaRPr lang="en-US">
              <a:solidFill>
                <a:srgbClr val="FF0000"/>
              </a:solidFill>
              <a:latin typeface="Arial"/>
              <a:cs typeface="Arial"/>
            </a:endParaRPr>
          </a:p>
          <a:p>
            <a:r>
              <a:rPr lang="en-US">
                <a:solidFill>
                  <a:srgbClr val="FF0000"/>
                </a:solidFill>
                <a:latin typeface="Arial"/>
                <a:ea typeface="+mj-lt"/>
                <a:cs typeface="+mj-lt"/>
              </a:rPr>
              <a:t>“Mount Fuji Hotel”</a:t>
            </a:r>
            <a:endParaRPr lang="en-US">
              <a:solidFill>
                <a:srgbClr val="FF0000"/>
              </a:solidFill>
              <a:latin typeface="Arial"/>
            </a:endParaRPr>
          </a:p>
        </p:txBody>
      </p:sp>
      <p:sp>
        <p:nvSpPr>
          <p:cNvPr id="14" name="Freeform 62">
            <a:extLst>
              <a:ext uri="{FF2B5EF4-FFF2-40B4-BE49-F238E27FC236}">
                <a16:creationId xmlns:a16="http://schemas.microsoft.com/office/drawing/2014/main" id="{F9A95BEE-6BB1-4A28-A8E6-A34B2E42EF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738619"/>
            <a:ext cx="5000438" cy="5400962"/>
          </a:xfrm>
          <a:custGeom>
            <a:avLst/>
            <a:gdLst>
              <a:gd name="connsiteX0" fmla="*/ 2299956 w 5000438"/>
              <a:gd name="connsiteY0" fmla="*/ 0 h 5400962"/>
              <a:gd name="connsiteX1" fmla="*/ 5000438 w 5000438"/>
              <a:gd name="connsiteY1" fmla="*/ 2700481 h 5400962"/>
              <a:gd name="connsiteX2" fmla="*/ 2299956 w 5000438"/>
              <a:gd name="connsiteY2" fmla="*/ 5400962 h 5400962"/>
              <a:gd name="connsiteX3" fmla="*/ 60675 w 5000438"/>
              <a:gd name="connsiteY3" fmla="*/ 4210346 h 5400962"/>
              <a:gd name="connsiteX4" fmla="*/ 0 w 5000438"/>
              <a:gd name="connsiteY4" fmla="*/ 4110472 h 5400962"/>
              <a:gd name="connsiteX5" fmla="*/ 0 w 5000438"/>
              <a:gd name="connsiteY5" fmla="*/ 1290491 h 5400962"/>
              <a:gd name="connsiteX6" fmla="*/ 60675 w 5000438"/>
              <a:gd name="connsiteY6" fmla="*/ 1190617 h 5400962"/>
              <a:gd name="connsiteX7" fmla="*/ 2299956 w 5000438"/>
              <a:gd name="connsiteY7" fmla="*/ 0 h 540096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5000438" h="5400962">
                <a:moveTo>
                  <a:pt x="2299956" y="0"/>
                </a:moveTo>
                <a:cubicBezTo>
                  <a:pt x="3791390" y="0"/>
                  <a:pt x="5000438" y="1209047"/>
                  <a:pt x="5000438" y="2700481"/>
                </a:cubicBezTo>
                <a:cubicBezTo>
                  <a:pt x="5000438" y="4191915"/>
                  <a:pt x="3791390" y="5400962"/>
                  <a:pt x="2299956" y="5400962"/>
                </a:cubicBezTo>
                <a:cubicBezTo>
                  <a:pt x="1367810" y="5400962"/>
                  <a:pt x="545971" y="4928678"/>
                  <a:pt x="60675" y="4210346"/>
                </a:cubicBezTo>
                <a:lnTo>
                  <a:pt x="0" y="4110472"/>
                </a:lnTo>
                <a:lnTo>
                  <a:pt x="0" y="1290491"/>
                </a:lnTo>
                <a:lnTo>
                  <a:pt x="60675" y="1190617"/>
                </a:lnTo>
                <a:cubicBezTo>
                  <a:pt x="545971" y="472284"/>
                  <a:pt x="1367810" y="0"/>
                  <a:pt x="2299956" y="0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pic>
        <p:nvPicPr>
          <p:cNvPr id="5" name="Picture 5" descr="A room filled with furniture and a large window&#10;&#10;Description generated with very high confidence">
            <a:extLst>
              <a:ext uri="{FF2B5EF4-FFF2-40B4-BE49-F238E27FC236}">
                <a16:creationId xmlns:a16="http://schemas.microsoft.com/office/drawing/2014/main" id="{2750D951-346E-49AB-A1C7-DF1AC3E94242}"/>
              </a:ext>
            </a:extLst>
          </p:cNvPr>
          <p:cNvPicPr>
            <a:picLocks noGrp="1" noChangeAspect="1"/>
          </p:cNvPicPr>
          <p:nvPr>
            <p:ph type="pic" idx="1"/>
          </p:nvPr>
        </p:nvPicPr>
        <p:blipFill rotWithShape="1">
          <a:blip r:embed="rId3">
            <a:alphaModFix/>
          </a:blip>
          <a:srcRect l="21583" r="6760" b="-1"/>
          <a:stretch/>
        </p:blipFill>
        <p:spPr>
          <a:xfrm>
            <a:off x="20" y="907231"/>
            <a:ext cx="4838021" cy="5063738"/>
          </a:xfrm>
          <a:custGeom>
            <a:avLst/>
            <a:gdLst>
              <a:gd name="connsiteX0" fmla="*/ 2306172 w 4838041"/>
              <a:gd name="connsiteY0" fmla="*/ 0 h 5063738"/>
              <a:gd name="connsiteX1" fmla="*/ 4838041 w 4838041"/>
              <a:gd name="connsiteY1" fmla="*/ 2531869 h 5063738"/>
              <a:gd name="connsiteX2" fmla="*/ 2306172 w 4838041"/>
              <a:gd name="connsiteY2" fmla="*/ 5063738 h 5063738"/>
              <a:gd name="connsiteX3" fmla="*/ 79886 w 4838041"/>
              <a:gd name="connsiteY3" fmla="*/ 3738709 h 5063738"/>
              <a:gd name="connsiteX4" fmla="*/ 0 w 4838041"/>
              <a:gd name="connsiteY4" fmla="*/ 3572876 h 5063738"/>
              <a:gd name="connsiteX5" fmla="*/ 0 w 4838041"/>
              <a:gd name="connsiteY5" fmla="*/ 1490863 h 5063738"/>
              <a:gd name="connsiteX6" fmla="*/ 79886 w 4838041"/>
              <a:gd name="connsiteY6" fmla="*/ 1325030 h 5063738"/>
              <a:gd name="connsiteX7" fmla="*/ 2306172 w 4838041"/>
              <a:gd name="connsiteY7" fmla="*/ 0 h 506373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4838041" h="5063738">
                <a:moveTo>
                  <a:pt x="2306172" y="0"/>
                </a:moveTo>
                <a:cubicBezTo>
                  <a:pt x="3704485" y="0"/>
                  <a:pt x="4838041" y="1133556"/>
                  <a:pt x="4838041" y="2531869"/>
                </a:cubicBezTo>
                <a:cubicBezTo>
                  <a:pt x="4838041" y="3930182"/>
                  <a:pt x="3704485" y="5063738"/>
                  <a:pt x="2306172" y="5063738"/>
                </a:cubicBezTo>
                <a:cubicBezTo>
                  <a:pt x="1344832" y="5063738"/>
                  <a:pt x="508631" y="4527956"/>
                  <a:pt x="79886" y="3738709"/>
                </a:cubicBezTo>
                <a:lnTo>
                  <a:pt x="0" y="3572876"/>
                </a:lnTo>
                <a:lnTo>
                  <a:pt x="0" y="1490863"/>
                </a:lnTo>
                <a:lnTo>
                  <a:pt x="79886" y="1325030"/>
                </a:lnTo>
                <a:cubicBezTo>
                  <a:pt x="508631" y="535783"/>
                  <a:pt x="1344832" y="0"/>
                  <a:pt x="2306172" y="0"/>
                </a:cubicBezTo>
                <a:close/>
              </a:path>
            </a:pathLst>
          </a:custGeom>
          <a:effectLst>
            <a:softEdge rad="0"/>
          </a:effectLst>
        </p:spPr>
      </p:pic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0B01C651-0CCB-48D9-9F3F-FF5604B03A2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047442" y="2493568"/>
            <a:ext cx="5020710" cy="4185629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buFont typeface="Arial" panose="020B0604020202020204" pitchFamily="34" charset="0"/>
              <a:buChar char="•"/>
            </a:pPr>
            <a:r>
              <a:rPr lang="en-US" sz="2400">
                <a:latin typeface="Arial"/>
                <a:ea typeface="+mn-lt"/>
                <a:cs typeface="+mn-lt"/>
              </a:rPr>
              <a:t>Marketing Strategies</a:t>
            </a:r>
            <a:endParaRPr lang="en-US" sz="2400">
              <a:solidFill>
                <a:srgbClr val="000000"/>
              </a:solidFill>
              <a:latin typeface="Arial"/>
              <a:cs typeface="Calibri" panose="020F0502020204030204"/>
            </a:endParaRPr>
          </a:p>
          <a:p>
            <a:pPr>
              <a:buFont typeface="Arial" panose="020B0604020202020204" pitchFamily="34" charset="0"/>
              <a:buChar char="•"/>
            </a:pPr>
            <a:endParaRPr lang="en-US" sz="2400">
              <a:latin typeface="Arial"/>
              <a:cs typeface="Arial"/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US" sz="2400">
                <a:latin typeface="Arial"/>
                <a:ea typeface="+mn-lt"/>
                <a:cs typeface="+mn-lt"/>
              </a:rPr>
              <a:t>Product</a:t>
            </a:r>
            <a:endParaRPr lang="en-US" sz="2400">
              <a:latin typeface="Arial"/>
              <a:cs typeface="Calibri" panose="020F0502020204030204"/>
            </a:endParaRPr>
          </a:p>
          <a:p>
            <a:pPr>
              <a:buFont typeface="Arial" panose="020B0604020202020204" pitchFamily="34" charset="0"/>
              <a:buChar char="•"/>
            </a:pPr>
            <a:endParaRPr lang="en-US" sz="2400">
              <a:latin typeface="Arial"/>
              <a:cs typeface="Arial"/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US" sz="2400">
                <a:latin typeface="Arial"/>
                <a:ea typeface="+mn-lt"/>
                <a:cs typeface="+mn-lt"/>
              </a:rPr>
              <a:t>Pricing</a:t>
            </a:r>
            <a:endParaRPr lang="en-US" sz="2400">
              <a:latin typeface="Arial"/>
              <a:cs typeface="Arial"/>
            </a:endParaRPr>
          </a:p>
          <a:p>
            <a:pPr>
              <a:buFont typeface="Arial" panose="020B0604020202020204" pitchFamily="34" charset="0"/>
              <a:buChar char="•"/>
            </a:pPr>
            <a:endParaRPr lang="en-US" sz="2400">
              <a:latin typeface="Arial"/>
              <a:cs typeface="Arial"/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US" sz="2400">
                <a:latin typeface="Arial"/>
                <a:ea typeface="+mn-lt"/>
                <a:cs typeface="+mn-lt"/>
              </a:rPr>
              <a:t>Promotion</a:t>
            </a:r>
            <a:endParaRPr lang="en-US" sz="2400">
              <a:latin typeface="Arial"/>
              <a:cs typeface="Arial"/>
            </a:endParaRPr>
          </a:p>
          <a:p>
            <a:pPr>
              <a:buFont typeface="Arial" panose="020B0604020202020204" pitchFamily="34" charset="0"/>
              <a:buChar char="•"/>
            </a:pPr>
            <a:endParaRPr lang="en-US" sz="2400">
              <a:latin typeface="Arial"/>
              <a:cs typeface="Arial"/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US" sz="2400">
                <a:latin typeface="Arial"/>
                <a:ea typeface="+mn-lt"/>
                <a:cs typeface="+mn-lt"/>
              </a:rPr>
              <a:t>Placing (distribution)</a:t>
            </a:r>
            <a:endParaRPr lang="en-US" sz="2400">
              <a:latin typeface="Arial"/>
              <a:cs typeface="Calibri" panose="020F0502020204030204"/>
            </a:endParaRPr>
          </a:p>
        </p:txBody>
      </p:sp>
    </p:spTree>
    <p:extLst>
      <p:ext uri="{BB962C8B-B14F-4D97-AF65-F5344CB8AC3E}">
        <p14:creationId xmlns:p14="http://schemas.microsoft.com/office/powerpoint/2010/main" val="121515742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diamond/>
      </p:transition>
    </mc:Choice>
    <mc:Fallback xmlns="">
      <p:transition spd="slow">
        <p:diamond/>
      </p:transition>
    </mc:Fallback>
  </mc:AlternateContent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5" descr="A bowl of food sitting on a table&#10;&#10;Description generated with very high confidence">
            <a:extLst>
              <a:ext uri="{FF2B5EF4-FFF2-40B4-BE49-F238E27FC236}">
                <a16:creationId xmlns:a16="http://schemas.microsoft.com/office/drawing/2014/main" id="{2AE3B1F8-E25F-4F81-BF83-F365CB60AE7D}"/>
              </a:ext>
            </a:extLst>
          </p:cNvPr>
          <p:cNvPicPr>
            <a:picLocks noGrp="1" noChangeAspect="1"/>
          </p:cNvPicPr>
          <p:nvPr>
            <p:ph type="pic" idx="1"/>
          </p:nvPr>
        </p:nvPicPr>
        <p:blipFill rotWithShape="1"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t="13946" r="1" b="13947"/>
          <a:stretch/>
        </p:blipFill>
        <p:spPr>
          <a:xfrm>
            <a:off x="-11909" y="10"/>
            <a:ext cx="6324601" cy="6857990"/>
          </a:xfrm>
          <a:prstGeom prst="rect">
            <a:avLst/>
          </a:prstGeom>
        </p:spPr>
      </p:pic>
      <p:pic>
        <p:nvPicPr>
          <p:cNvPr id="12" name="Picture 11">
            <a:extLst>
              <a:ext uri="{FF2B5EF4-FFF2-40B4-BE49-F238E27FC236}">
                <a16:creationId xmlns:a16="http://schemas.microsoft.com/office/drawing/2014/main" id="{19AE98B8-B73A-4724-B639-017087F923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69287554-6605-4A89-AB9B-8A2ECBBB0C9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693811" y="175820"/>
            <a:ext cx="4926688" cy="1742506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4400">
                <a:ea typeface="+mj-lt"/>
                <a:cs typeface="+mj-lt"/>
              </a:rPr>
              <a:t>        </a:t>
            </a:r>
            <a:r>
              <a:rPr lang="en-US" sz="4400">
                <a:solidFill>
                  <a:srgbClr val="FF0000"/>
                </a:solidFill>
                <a:ea typeface="+mj-lt"/>
                <a:cs typeface="+mj-lt"/>
              </a:rPr>
              <a:t>   Product</a:t>
            </a:r>
            <a:endParaRPr lang="en-US">
              <a:solidFill>
                <a:srgbClr val="FF0000"/>
              </a:solidFill>
            </a:endParaRP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D20F03FE-9464-46D6-A8EB-E65F692DD80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417048" y="2230428"/>
            <a:ext cx="5774952" cy="3364250"/>
          </a:xfrm>
        </p:spPr>
        <p:txBody>
          <a:bodyPr vert="horz" lIns="91440" tIns="45720" rIns="91440" bIns="45720" rtlCol="0" anchor="b">
            <a:no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>
                <a:latin typeface="Arial"/>
              </a:rPr>
              <a:t>Bistro and Restaurant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>
                <a:latin typeface="Arial"/>
              </a:rPr>
              <a:t>Pool 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>
                <a:latin typeface="Arial"/>
              </a:rPr>
              <a:t>60 standard rooms, 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>
                <a:latin typeface="Arial"/>
              </a:rPr>
              <a:t>20 'princely' suites and 20 family suites 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>
                <a:latin typeface="Arial"/>
              </a:rPr>
              <a:t>Meeting room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>
                <a:latin typeface="Arial"/>
              </a:rPr>
              <a:t>Bar</a:t>
            </a:r>
          </a:p>
        </p:txBody>
      </p:sp>
    </p:spTree>
    <p:extLst>
      <p:ext uri="{BB962C8B-B14F-4D97-AF65-F5344CB8AC3E}">
        <p14:creationId xmlns:p14="http://schemas.microsoft.com/office/powerpoint/2010/main" val="855661998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Word"/>
      </p:transition>
    </mc:Choice>
    <mc:Fallback xmlns="">
      <p:transition spd="slow">
        <p:fade/>
      </p:transition>
    </mc:Fallback>
  </mc:AlternateContent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Picture 11">
            <a:extLst>
              <a:ext uri="{FF2B5EF4-FFF2-40B4-BE49-F238E27FC236}">
                <a16:creationId xmlns:a16="http://schemas.microsoft.com/office/drawing/2014/main" id="{EE09A529-E47C-4634-BB98-0A9526C372B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Picture 5" descr="A picture containing outdoor, tree, sky, driving&#10;&#10;Description generated with very high confidence">
            <a:extLst>
              <a:ext uri="{FF2B5EF4-FFF2-40B4-BE49-F238E27FC236}">
                <a16:creationId xmlns:a16="http://schemas.microsoft.com/office/drawing/2014/main" id="{2814F72D-41E2-424A-8D27-7F2F366A6DC2}"/>
              </a:ext>
            </a:extLst>
          </p:cNvPr>
          <p:cNvPicPr>
            <a:picLocks noGrp="1" noChangeAspect="1"/>
          </p:cNvPicPr>
          <p:nvPr>
            <p:ph type="pic" idx="1"/>
          </p:nvPr>
        </p:nvPicPr>
        <p:blipFill rotWithShape="1">
          <a:blip r:embed="rId3">
            <a:extLst>
              <a:ext uri="{837473B0-CC2E-450A-ABE3-18F120FF3D39}">
                <a1611:picAttrSrcUrl xmlns:a1611="http://schemas.microsoft.com/office/drawing/2016/11/main" r:id="rId4"/>
              </a:ext>
            </a:extLst>
          </a:blip>
          <a:srcRect t="19005" b="19005"/>
          <a:stretch/>
        </p:blipFill>
        <p:spPr>
          <a:xfrm>
            <a:off x="-1" y="10"/>
            <a:ext cx="12192001" cy="4666928"/>
          </a:xfrm>
          <a:prstGeom prst="rect">
            <a:avLst/>
          </a:prstGeom>
        </p:spPr>
      </p:pic>
      <p:sp>
        <p:nvSpPr>
          <p:cNvPr id="14" name="Oval 13">
            <a:extLst>
              <a:ext uri="{FF2B5EF4-FFF2-40B4-BE49-F238E27FC236}">
                <a16:creationId xmlns:a16="http://schemas.microsoft.com/office/drawing/2014/main" id="{569C1A01-6FB5-43CE-ADCC-936728ACAC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456267" y="4388303"/>
            <a:ext cx="824089" cy="702986"/>
          </a:xfrm>
          <a:prstGeom prst="ellipse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4782F5D-92F5-4E61-B5EB-F4117982640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51979" y="4737942"/>
            <a:ext cx="3526538" cy="2041893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4000">
                <a:solidFill>
                  <a:srgbClr val="FF0000"/>
                </a:solidFill>
                <a:latin typeface="Arial"/>
                <a:ea typeface="+mj-lt"/>
                <a:cs typeface="+mj-lt"/>
              </a:rPr>
              <a:t>Pricing</a:t>
            </a:r>
            <a:endParaRPr lang="en-US">
              <a:solidFill>
                <a:srgbClr val="FF0000"/>
              </a:solidFill>
              <a:latin typeface="Arial"/>
            </a:endParaRP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4299507-AC77-4685-BAE4-11114915F8E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5320058" y="5091288"/>
            <a:ext cx="6076600" cy="1688551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buFont typeface="Arial" panose="020B0604020202020204" pitchFamily="34" charset="0"/>
              <a:buChar char="•"/>
            </a:pPr>
            <a:r>
              <a:rPr lang="en-US" sz="2400" dirty="0">
                <a:latin typeface="Arial"/>
                <a:ea typeface="+mn-lt"/>
                <a:cs typeface="+mn-lt"/>
              </a:rPr>
              <a:t>included a price reduction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2400" dirty="0">
                <a:solidFill>
                  <a:srgbClr val="000000"/>
                </a:solidFill>
                <a:latin typeface="Arial"/>
                <a:cs typeface="Calibri"/>
              </a:rPr>
              <a:t>10% of purchaser buy on cost</a:t>
            </a:r>
            <a:endParaRPr lang="en-US" sz="2400" dirty="0">
              <a:solidFill>
                <a:srgbClr val="000000"/>
              </a:solidFill>
              <a:latin typeface="Arial"/>
              <a:cs typeface="Calibri"/>
            </a:endParaRPr>
          </a:p>
          <a:p>
            <a:r>
              <a:rPr lang="en-US" sz="2400" dirty="0">
                <a:latin typeface="Arial"/>
                <a:ea typeface="+mn-lt"/>
                <a:cs typeface="+mn-lt"/>
              </a:rPr>
              <a:t>      (Proved ‘moderately successful’)</a:t>
            </a:r>
          </a:p>
          <a:p>
            <a:endParaRPr lang="en-US" sz="2400" dirty="0">
              <a:latin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1779761671"/>
      </p:ext>
    </p:extLst>
  </p:cSld>
  <p:clrMapOvr>
    <a:masterClrMapping/>
  </p:clrMapOvr>
  <p:transition spd="slow">
    <p:wipe dir="u"/>
  </p:transition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5" descr="A train crossing a bridge over a body of water&#10;&#10;Description generated with very high confidence">
            <a:extLst>
              <a:ext uri="{FF2B5EF4-FFF2-40B4-BE49-F238E27FC236}">
                <a16:creationId xmlns:a16="http://schemas.microsoft.com/office/drawing/2014/main" id="{45F60F3A-1163-430E-AC6E-E2754C16146C}"/>
              </a:ext>
            </a:extLst>
          </p:cNvPr>
          <p:cNvPicPr>
            <a:picLocks noGrp="1" noChangeAspect="1"/>
          </p:cNvPicPr>
          <p:nvPr>
            <p:ph type="pic" idx="1"/>
          </p:nvPr>
        </p:nvPicPr>
        <p:blipFill rotWithShape="1"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t="5231" b="9864"/>
          <a:stretch/>
        </p:blipFill>
        <p:spPr>
          <a:xfrm>
            <a:off x="-1" y="10"/>
            <a:ext cx="12192000" cy="6857990"/>
          </a:xfrm>
          <a:prstGeom prst="rect">
            <a:avLst/>
          </a:prstGeom>
        </p:spPr>
      </p:pic>
      <p:sp>
        <p:nvSpPr>
          <p:cNvPr id="12" name="Freeform 5">
            <a:extLst>
              <a:ext uri="{FF2B5EF4-FFF2-40B4-BE49-F238E27FC236}">
                <a16:creationId xmlns:a16="http://schemas.microsoft.com/office/drawing/2014/main" id="{3CD9DF72-87A3-404E-A828-84CBF11A83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White">
          <a:xfrm flipH="1">
            <a:off x="0" y="998175"/>
            <a:ext cx="6017172" cy="5859825"/>
          </a:xfrm>
          <a:custGeom>
            <a:avLst/>
            <a:gdLst>
              <a:gd name="T0" fmla="*/ 1333 w 1333"/>
              <a:gd name="T1" fmla="*/ 1031 h 1298"/>
              <a:gd name="T2" fmla="*/ 1333 w 1333"/>
              <a:gd name="T3" fmla="*/ 380 h 1298"/>
              <a:gd name="T4" fmla="*/ 706 w 1333"/>
              <a:gd name="T5" fmla="*/ 0 h 1298"/>
              <a:gd name="T6" fmla="*/ 0 w 1333"/>
              <a:gd name="T7" fmla="*/ 706 h 1298"/>
              <a:gd name="T8" fmla="*/ 323 w 1333"/>
              <a:gd name="T9" fmla="*/ 1298 h 1298"/>
              <a:gd name="T10" fmla="*/ 1090 w 1333"/>
              <a:gd name="T11" fmla="*/ 1298 h 1298"/>
              <a:gd name="T12" fmla="*/ 1333 w 1333"/>
              <a:gd name="T13" fmla="*/ 1031 h 1298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</a:cxnLst>
            <a:rect l="0" t="0" r="r" b="b"/>
            <a:pathLst>
              <a:path w="1333" h="1298">
                <a:moveTo>
                  <a:pt x="1333" y="1031"/>
                </a:moveTo>
                <a:cubicBezTo>
                  <a:pt x="1333" y="380"/>
                  <a:pt x="1333" y="380"/>
                  <a:pt x="1333" y="380"/>
                </a:cubicBezTo>
                <a:cubicBezTo>
                  <a:pt x="1215" y="154"/>
                  <a:pt x="979" y="0"/>
                  <a:pt x="706" y="0"/>
                </a:cubicBezTo>
                <a:cubicBezTo>
                  <a:pt x="317" y="0"/>
                  <a:pt x="0" y="316"/>
                  <a:pt x="0" y="706"/>
                </a:cubicBezTo>
                <a:cubicBezTo>
                  <a:pt x="0" y="954"/>
                  <a:pt x="129" y="1172"/>
                  <a:pt x="323" y="1298"/>
                </a:cubicBezTo>
                <a:cubicBezTo>
                  <a:pt x="1090" y="1298"/>
                  <a:pt x="1090" y="1298"/>
                  <a:pt x="1090" y="1298"/>
                </a:cubicBezTo>
                <a:cubicBezTo>
                  <a:pt x="1193" y="1232"/>
                  <a:pt x="1276" y="1140"/>
                  <a:pt x="1333" y="1031"/>
                </a:cubicBezTo>
                <a:close/>
              </a:path>
            </a:pathLst>
          </a:custGeom>
          <a:solidFill>
            <a:schemeClr val="bg1">
              <a:alpha val="75000"/>
            </a:schemeClr>
          </a:solidFill>
          <a:ln w="50800" cap="sq" cmpd="dbl">
            <a:noFill/>
            <a:miter lim="800000"/>
          </a:ln>
          <a:effectLst/>
        </p:spPr>
        <p:txBody>
          <a:bodyPr vert="horz" lIns="91440" tIns="45720" rIns="91440" bIns="45720" rtlCol="0" anchor="t">
            <a:normAutofit/>
          </a:bodyPr>
          <a:lstStyle/>
          <a:p>
            <a:pPr algn="ctr">
              <a:spcAft>
                <a:spcPts val="1000"/>
              </a:spcAft>
              <a:buClr>
                <a:schemeClr val="tx1"/>
              </a:buClr>
              <a:buSzPct val="100000"/>
              <a:buFont typeface="Arial"/>
              <a:buNone/>
            </a:pPr>
            <a:endParaRPr lang="en-US" sz="1600" cap="all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226D9C9-E7EC-40B9-8EEF-1C8F1559DBC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9448" y="591234"/>
            <a:ext cx="4204137" cy="2119131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ctr"/>
            <a:r>
              <a:rPr lang="en-US" sz="3600">
                <a:solidFill>
                  <a:srgbClr val="FF0000"/>
                </a:solidFill>
                <a:latin typeface="Arial"/>
                <a:ea typeface="+mj-lt"/>
                <a:cs typeface="+mj-lt"/>
              </a:rPr>
              <a:t>Promotion</a:t>
            </a:r>
            <a:endParaRPr lang="en-US">
              <a:solidFill>
                <a:srgbClr val="FF0000"/>
              </a:solidFill>
              <a:latin typeface="Arial"/>
            </a:endParaRPr>
          </a:p>
        </p:txBody>
      </p: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20E3A342-4D61-4E3F-AF90-1AB42AEB96C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2287051" y="3337139"/>
            <a:ext cx="935420" cy="0"/>
          </a:xfrm>
          <a:prstGeom prst="line">
            <a:avLst/>
          </a:prstGeom>
          <a:ln w="25400" cap="sq">
            <a:solidFill>
              <a:schemeClr val="tx1">
                <a:lumMod val="85000"/>
                <a:lumOff val="15000"/>
              </a:schemeClr>
            </a:soli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B22F5504-AC44-4B1A-ACF8-668D588E809E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525516" y="2526633"/>
            <a:ext cx="4593021" cy="3236493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2400" dirty="0">
                <a:latin typeface="Arial"/>
                <a:ea typeface="+mn-lt"/>
                <a:cs typeface="+mn-lt"/>
              </a:rPr>
              <a:t>Surrounding attractions in combination with customized trips on FUJI mountain reputation is a great marketing tools for tourists that enjoy playing golf. Several forms of promotions are made through online platforms and public relations.</a:t>
            </a:r>
            <a:endParaRPr lang="en-US" sz="2400" dirty="0">
              <a:latin typeface="Arial"/>
              <a:cs typeface="Arial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531D2336-CAE2-4D37-BFC2-B579F2BE1AFB}"/>
              </a:ext>
            </a:extLst>
          </p:cNvPr>
          <p:cNvSpPr txBox="1"/>
          <p:nvPr/>
        </p:nvSpPr>
        <p:spPr>
          <a:xfrm>
            <a:off x="4724400" y="3200400"/>
            <a:ext cx="2743200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endParaRPr lang="en-US"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3230990659"/>
      </p:ext>
    </p:extLst>
  </p:cSld>
  <p:clrMapOvr>
    <a:masterClrMapping/>
  </p:clrMapOvr>
  <p:transition spd="slow">
    <p:strips dir="ld"/>
  </p:transition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D1C2D55-8668-494F-9435-A15E4D792F4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906149" y="983352"/>
            <a:ext cx="2273399" cy="1333360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3600">
                <a:solidFill>
                  <a:srgbClr val="FF0000"/>
                </a:solidFill>
                <a:latin typeface="Arial"/>
                <a:ea typeface="+mj-lt"/>
                <a:cs typeface="+mj-lt"/>
              </a:rPr>
              <a:t>Process</a:t>
            </a:r>
            <a:endParaRPr lang="en-US" sz="3600">
              <a:solidFill>
                <a:srgbClr val="FF0000"/>
              </a:solidFill>
              <a:latin typeface="Arial"/>
            </a:endParaRPr>
          </a:p>
        </p:txBody>
      </p:sp>
      <p:cxnSp>
        <p:nvCxnSpPr>
          <p:cNvPr id="12" name="Straight Arrow Connector 11">
            <a:extLst>
              <a:ext uri="{FF2B5EF4-FFF2-40B4-BE49-F238E27FC236}">
                <a16:creationId xmlns:a16="http://schemas.microsoft.com/office/drawing/2014/main" id="{E4A809D5-3600-46D4-A466-67F2349A54F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655320" y="2316480"/>
            <a:ext cx="4572000" cy="0"/>
          </a:xfrm>
          <a:prstGeom prst="straightConnector1">
            <a:avLst/>
          </a:prstGeom>
          <a:ln w="19050" cap="sq">
            <a:solidFill>
              <a:schemeClr val="tx1"/>
            </a:solidFill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97B024C-A1C7-427F-8C1E-05C80D2937F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55321" y="3480807"/>
            <a:ext cx="5120113" cy="2556455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 sz="2800" dirty="0">
                <a:latin typeface="Arial"/>
                <a:ea typeface="+mn-lt"/>
                <a:cs typeface="+mn-lt"/>
              </a:rPr>
              <a:t>Just night administration and institutionalized occasions do not offer adaptability for the representatives section nor assortment for the tourist segment.</a:t>
            </a:r>
            <a:endParaRPr lang="en-US" sz="2800" dirty="0">
              <a:latin typeface="Arial"/>
              <a:ea typeface="+mn-lt"/>
              <a:cs typeface="+mn-lt"/>
            </a:endParaRPr>
          </a:p>
        </p:txBody>
      </p:sp>
      <p:pic>
        <p:nvPicPr>
          <p:cNvPr id="5" name="Picture 5" descr="A large body of water surrounded by trees&#10;&#10;Description generated with very high confidence">
            <a:extLst>
              <a:ext uri="{FF2B5EF4-FFF2-40B4-BE49-F238E27FC236}">
                <a16:creationId xmlns:a16="http://schemas.microsoft.com/office/drawing/2014/main" id="{EE5276EB-643B-4257-AE54-5B637F6BA98B}"/>
              </a:ext>
            </a:extLst>
          </p:cNvPr>
          <p:cNvPicPr>
            <a:picLocks noGrp="1" noChangeAspect="1"/>
          </p:cNvPicPr>
          <p:nvPr>
            <p:ph type="pic" idx="1"/>
          </p:nvPr>
        </p:nvPicPr>
        <p:blipFill rotWithShape="1"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l="8664" r="22294"/>
          <a:stretch/>
        </p:blipFill>
        <p:spPr>
          <a:xfrm>
            <a:off x="5878849" y="10"/>
            <a:ext cx="6313150" cy="6857987"/>
          </a:xfrm>
          <a:custGeom>
            <a:avLst/>
            <a:gdLst>
              <a:gd name="connsiteX0" fmla="*/ 65565 w 6313150"/>
              <a:gd name="connsiteY0" fmla="*/ 0 h 6857997"/>
              <a:gd name="connsiteX1" fmla="*/ 6313150 w 6313150"/>
              <a:gd name="connsiteY1" fmla="*/ 0 h 6857997"/>
              <a:gd name="connsiteX2" fmla="*/ 6313150 w 6313150"/>
              <a:gd name="connsiteY2" fmla="*/ 6857997 h 6857997"/>
              <a:gd name="connsiteX3" fmla="*/ 3293946 w 6313150"/>
              <a:gd name="connsiteY3" fmla="*/ 6857997 h 6857997"/>
              <a:gd name="connsiteX4" fmla="*/ 3235857 w 6313150"/>
              <a:gd name="connsiteY4" fmla="*/ 6823061 h 6857997"/>
              <a:gd name="connsiteX5" fmla="*/ 0 w 6313150"/>
              <a:gd name="connsiteY5" fmla="*/ 951803 h 6857997"/>
              <a:gd name="connsiteX6" fmla="*/ 31536 w 6313150"/>
              <a:gd name="connsiteY6" fmla="*/ 285771 h 685799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6313150" h="6857997">
                <a:moveTo>
                  <a:pt x="65565" y="0"/>
                </a:moveTo>
                <a:lnTo>
                  <a:pt x="6313150" y="0"/>
                </a:lnTo>
                <a:lnTo>
                  <a:pt x="6313150" y="6857997"/>
                </a:lnTo>
                <a:lnTo>
                  <a:pt x="3293946" y="6857997"/>
                </a:lnTo>
                <a:lnTo>
                  <a:pt x="3235857" y="6823061"/>
                </a:lnTo>
                <a:cubicBezTo>
                  <a:pt x="1291240" y="5592803"/>
                  <a:pt x="0" y="3423096"/>
                  <a:pt x="0" y="951803"/>
                </a:cubicBezTo>
                <a:cubicBezTo>
                  <a:pt x="0" y="727140"/>
                  <a:pt x="10673" y="504970"/>
                  <a:pt x="31536" y="285771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1105333371"/>
      </p:ext>
    </p:extLst>
  </p:cSld>
  <p:clrMapOvr>
    <a:masterClrMapping/>
  </p:clrMapOvr>
  <p:transition spd="slow">
    <p:strips/>
  </p:transition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>
            <a:extLst>
              <a:ext uri="{FF2B5EF4-FFF2-40B4-BE49-F238E27FC236}">
                <a16:creationId xmlns:a16="http://schemas.microsoft.com/office/drawing/2014/main" id="{54DDEBDD-D8BD-41A6-8A0D-B00E3768B0F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 flipV="1"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Picture 5" descr="A picture containing tree, water, outdoor, nature&#10;&#10;Description generated with very high confidence">
            <a:extLst>
              <a:ext uri="{FF2B5EF4-FFF2-40B4-BE49-F238E27FC236}">
                <a16:creationId xmlns:a16="http://schemas.microsoft.com/office/drawing/2014/main" id="{3907D927-0A16-4D59-8D5E-B98545D9A3D5}"/>
              </a:ext>
            </a:extLst>
          </p:cNvPr>
          <p:cNvPicPr>
            <a:picLocks noGrp="1" noChangeAspect="1"/>
          </p:cNvPicPr>
          <p:nvPr>
            <p:ph type="pic" idx="1"/>
          </p:nvPr>
        </p:nvPicPr>
        <p:blipFill rotWithShape="1">
          <a:blip r:embed="rId3">
            <a:alphaModFix/>
          </a:blip>
          <a:srcRect l="16356" r="21875" b="-1"/>
          <a:stretch/>
        </p:blipFill>
        <p:spPr>
          <a:xfrm>
            <a:off x="5797543" y="10"/>
            <a:ext cx="6394152" cy="68579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AE6ED28C-32A3-4C46-A83D-C955BBA0814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825790" y="-6686"/>
            <a:ext cx="3782844" cy="1742984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3600">
                <a:solidFill>
                  <a:srgbClr val="FF0000"/>
                </a:solidFill>
                <a:latin typeface="Arial"/>
                <a:ea typeface="+mj-lt"/>
                <a:cs typeface="+mj-lt"/>
              </a:rPr>
              <a:t>Placing</a:t>
            </a:r>
            <a:endParaRPr lang="en-US" sz="3600">
              <a:solidFill>
                <a:srgbClr val="FF0000"/>
              </a:solidFill>
              <a:latin typeface="Arial"/>
            </a:endParaRP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5EC61277-DEAB-4E7D-A56F-D2411FC7A3D5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1070812" y="1636296"/>
            <a:ext cx="4283242" cy="4467810"/>
          </a:xfr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The location of the hotel strategically and may be effective as a selling tool. It facilitates International tourist activity and International business</a:t>
            </a:r>
            <a:r>
              <a:rPr lang="en-US" sz="2400" dirty="0">
                <a:latin typeface="Arial" panose="020B0604020202020204" pitchFamily="34" charset="0"/>
                <a:ea typeface="+mn-lt"/>
                <a:cs typeface="Arial" panose="020B0604020202020204" pitchFamily="34" charset="0"/>
              </a:rPr>
              <a:t>. For Japan tourists and businessmen the hotel is located near Pacific coast of central Honshu,(another plus).</a:t>
            </a:r>
            <a:endParaRPr lang="en-US" sz="2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585488353"/>
      </p:ext>
    </p:extLst>
  </p:cSld>
  <p:clrMapOvr>
    <a:masterClrMapping/>
  </p:clrMapOvr>
  <p:transition spd="slow">
    <p:strips dir="rd"/>
  </p:transition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C224F2E-3848-4EB1-B155-CBC4C8532BC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55320" y="48824"/>
            <a:ext cx="5120114" cy="1894076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3600">
                <a:solidFill>
                  <a:srgbClr val="FF0000"/>
                </a:solidFill>
                <a:latin typeface="Arial"/>
                <a:ea typeface="+mj-lt"/>
                <a:cs typeface="+mj-lt"/>
              </a:rPr>
              <a:t>People and Physical Evidence</a:t>
            </a:r>
            <a:endParaRPr lang="en-US" sz="3600">
              <a:solidFill>
                <a:srgbClr val="FF0000"/>
              </a:solidFill>
              <a:latin typeface="Arial"/>
            </a:endParaRPr>
          </a:p>
        </p:txBody>
      </p:sp>
      <p:cxnSp>
        <p:nvCxnSpPr>
          <p:cNvPr id="10" name="Straight Arrow Connector 9">
            <a:extLst>
              <a:ext uri="{FF2B5EF4-FFF2-40B4-BE49-F238E27FC236}">
                <a16:creationId xmlns:a16="http://schemas.microsoft.com/office/drawing/2014/main" id="{E4A809D5-3600-46D4-A466-67F2349A54F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655320" y="2316480"/>
            <a:ext cx="4572000" cy="0"/>
          </a:xfrm>
          <a:prstGeom prst="straightConnector1">
            <a:avLst/>
          </a:prstGeom>
          <a:ln w="19050" cap="sq">
            <a:solidFill>
              <a:schemeClr val="tx1"/>
            </a:solidFill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7950F27-E335-4C3B-95D4-110266F20F6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55321" y="2575034"/>
            <a:ext cx="5120113" cy="4195473"/>
          </a:xfrm>
        </p:spPr>
        <p:txBody>
          <a:bodyPr vert="horz" lIns="91440" tIns="45720" rIns="91440" bIns="45720" rtlCol="0" anchor="t">
            <a:noAutofit/>
          </a:bodyPr>
          <a:lstStyle/>
          <a:p>
            <a:pPr marL="342900" indent="-342900">
              <a:buChar char="•"/>
            </a:pPr>
            <a:r>
              <a:rPr lang="en-US" sz="2400" dirty="0">
                <a:latin typeface="Arial"/>
                <a:ea typeface="+mn-lt"/>
                <a:cs typeface="+mn-lt"/>
              </a:rPr>
              <a:t>Permanent Staff and </a:t>
            </a:r>
            <a:endParaRPr lang="en-US" dirty="0">
              <a:latin typeface="Calibri" panose="020F0502020204030204"/>
              <a:ea typeface="+mn-lt"/>
              <a:cs typeface="+mn-lt"/>
            </a:endParaRPr>
          </a:p>
          <a:p>
            <a:pPr marL="342900" indent="-342900">
              <a:buChar char="•"/>
            </a:pPr>
            <a:r>
              <a:rPr lang="en-US" sz="2400" dirty="0">
                <a:latin typeface="Arial"/>
                <a:ea typeface="+mn-lt"/>
                <a:cs typeface="+mn-lt"/>
              </a:rPr>
              <a:t>Temporary Staff so that they create customer relationships.</a:t>
            </a:r>
            <a:endParaRPr lang="en-US" dirty="0">
              <a:latin typeface="Calibri" panose="020F0502020204030204"/>
              <a:ea typeface="+mn-lt"/>
              <a:cs typeface="+mn-lt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>
                <a:latin typeface="Arial"/>
                <a:ea typeface="+mn-lt"/>
                <a:cs typeface="+mn-lt"/>
              </a:rPr>
              <a:t>Customary and worldwide menu which is valued by the nearby market, yet faulty for the International market. As patterns in the business demonstrate a tendency towards fusion cuisine this present element may influence the hotel.</a:t>
            </a:r>
            <a:endParaRPr lang="en-US" sz="2400" dirty="0">
              <a:latin typeface="Arial"/>
              <a:cs typeface="Calibri" panose="020F0502020204030204"/>
            </a:endParaRPr>
          </a:p>
        </p:txBody>
      </p:sp>
      <p:pic>
        <p:nvPicPr>
          <p:cNvPr id="5" name="Picture 5" descr="A picture containing tree, outdoor, red, grass&#10;&#10;Description generated with very high confidence">
            <a:extLst>
              <a:ext uri="{FF2B5EF4-FFF2-40B4-BE49-F238E27FC236}">
                <a16:creationId xmlns:a16="http://schemas.microsoft.com/office/drawing/2014/main" id="{E80539BC-0923-4285-ACB0-54F1DB89643E}"/>
              </a:ext>
            </a:extLst>
          </p:cNvPr>
          <p:cNvPicPr>
            <a:picLocks noGrp="1" noChangeAspect="1"/>
          </p:cNvPicPr>
          <p:nvPr>
            <p:ph type="pic" idx="1"/>
          </p:nvPr>
        </p:nvPicPr>
        <p:blipFill rotWithShape="1">
          <a:blip r:embed="rId2"/>
          <a:srcRect l="11928" r="36291"/>
          <a:stretch/>
        </p:blipFill>
        <p:spPr>
          <a:xfrm>
            <a:off x="5878849" y="10"/>
            <a:ext cx="6313150" cy="6857987"/>
          </a:xfrm>
          <a:custGeom>
            <a:avLst/>
            <a:gdLst>
              <a:gd name="connsiteX0" fmla="*/ 65565 w 6313150"/>
              <a:gd name="connsiteY0" fmla="*/ 0 h 6857997"/>
              <a:gd name="connsiteX1" fmla="*/ 6313150 w 6313150"/>
              <a:gd name="connsiteY1" fmla="*/ 0 h 6857997"/>
              <a:gd name="connsiteX2" fmla="*/ 6313150 w 6313150"/>
              <a:gd name="connsiteY2" fmla="*/ 6857997 h 6857997"/>
              <a:gd name="connsiteX3" fmla="*/ 3293946 w 6313150"/>
              <a:gd name="connsiteY3" fmla="*/ 6857997 h 6857997"/>
              <a:gd name="connsiteX4" fmla="*/ 3235857 w 6313150"/>
              <a:gd name="connsiteY4" fmla="*/ 6823061 h 6857997"/>
              <a:gd name="connsiteX5" fmla="*/ 0 w 6313150"/>
              <a:gd name="connsiteY5" fmla="*/ 951803 h 6857997"/>
              <a:gd name="connsiteX6" fmla="*/ 31536 w 6313150"/>
              <a:gd name="connsiteY6" fmla="*/ 285771 h 685799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6313150" h="6857997">
                <a:moveTo>
                  <a:pt x="65565" y="0"/>
                </a:moveTo>
                <a:lnTo>
                  <a:pt x="6313150" y="0"/>
                </a:lnTo>
                <a:lnTo>
                  <a:pt x="6313150" y="6857997"/>
                </a:lnTo>
                <a:lnTo>
                  <a:pt x="3293946" y="6857997"/>
                </a:lnTo>
                <a:lnTo>
                  <a:pt x="3235857" y="6823061"/>
                </a:lnTo>
                <a:cubicBezTo>
                  <a:pt x="1291240" y="5592803"/>
                  <a:pt x="0" y="3423096"/>
                  <a:pt x="0" y="951803"/>
                </a:cubicBezTo>
                <a:cubicBezTo>
                  <a:pt x="0" y="727140"/>
                  <a:pt x="10673" y="504970"/>
                  <a:pt x="31536" y="285771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142527800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/>
      </p:transition>
    </mc:Choice>
    <mc:Fallback xmlns="">
      <p:transition spd="slow">
        <p:split/>
      </p:transition>
    </mc:Fallback>
  </mc:AlternateContent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 descr="A close up of clouds in the sky&#10;&#10;Description generated with very high confidence">
            <a:extLst>
              <a:ext uri="{FF2B5EF4-FFF2-40B4-BE49-F238E27FC236}">
                <a16:creationId xmlns:a16="http://schemas.microsoft.com/office/drawing/2014/main" id="{86E691BB-EE3C-494D-8B6C-C570FF3BEC5A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rcRect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F8D429E2-6254-4810-9764-543B9DF8AD28}"/>
              </a:ext>
            </a:extLst>
          </p:cNvPr>
          <p:cNvSpPr txBox="1"/>
          <p:nvPr/>
        </p:nvSpPr>
        <p:spPr>
          <a:xfrm>
            <a:off x="-5750" y="123646"/>
            <a:ext cx="12145991" cy="492442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dirty="0">
                <a:cs typeface="Calibri"/>
              </a:rPr>
              <a:t>                                                                                                    </a:t>
            </a:r>
            <a:r>
              <a:rPr lang="en-US" sz="2400" u="sng" dirty="0">
                <a:solidFill>
                  <a:srgbClr val="FF0000"/>
                </a:solidFill>
                <a:latin typeface="Arial"/>
                <a:cs typeface="Calibri"/>
              </a:rPr>
              <a:t>SWOT ANALYSIS</a:t>
            </a:r>
          </a:p>
          <a:p>
            <a:endParaRPr lang="en-US" dirty="0">
              <a:cs typeface="Calibri"/>
            </a:endParaRPr>
          </a:p>
          <a:p>
            <a:endParaRPr lang="en-US" dirty="0">
              <a:cs typeface="Calibri"/>
            </a:endParaRPr>
          </a:p>
          <a:p>
            <a:r>
              <a:rPr lang="en-US" dirty="0">
                <a:cs typeface="Calibri"/>
              </a:rPr>
              <a:t>              </a:t>
            </a:r>
            <a:r>
              <a:rPr lang="en-US" sz="2000" u="sng" dirty="0">
                <a:solidFill>
                  <a:srgbClr val="FF0000"/>
                </a:solidFill>
                <a:latin typeface="Arial"/>
                <a:cs typeface="Calibri"/>
              </a:rPr>
              <a:t>STRENGHTS</a:t>
            </a:r>
            <a:r>
              <a:rPr lang="en-US" dirty="0">
                <a:cs typeface="Calibri"/>
              </a:rPr>
              <a:t>:   </a:t>
            </a:r>
            <a:r>
              <a:rPr lang="en-US" dirty="0">
                <a:latin typeface="Arial"/>
                <a:cs typeface="Calibri"/>
              </a:rPr>
              <a:t>Continuous  improvement and innovation                                                                                                                          Good employee retention                                                                                                                                                      Long history in hotel management expertise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</a:t>
            </a:r>
            <a:r>
              <a:rPr lang="en-US" dirty="0">
                <a:solidFill>
                  <a:srgbClr val="000000"/>
                </a:solidFill>
                <a:latin typeface="Arial"/>
                <a:cs typeface="Calibri"/>
              </a:rPr>
              <a:t> </a:t>
            </a:r>
            <a:r>
              <a:rPr lang="en-US" u="sng" dirty="0">
                <a:solidFill>
                  <a:srgbClr val="FF0000"/>
                </a:solidFill>
                <a:latin typeface="Arial"/>
                <a:cs typeface="Calibri"/>
              </a:rPr>
              <a:t>WEAKNESSES</a:t>
            </a:r>
            <a:r>
              <a:rPr lang="en-US" dirty="0">
                <a:latin typeface="Arial"/>
                <a:cs typeface="Calibri"/>
              </a:rPr>
              <a:t>:  High operating costs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</a:t>
            </a:r>
            <a:r>
              <a:rPr lang="en-US" dirty="0">
                <a:solidFill>
                  <a:srgbClr val="000000"/>
                </a:solidFill>
                <a:latin typeface="Arial"/>
                <a:cs typeface="Calibri"/>
              </a:rPr>
              <a:t> </a:t>
            </a:r>
            <a:r>
              <a:rPr lang="en-US" u="sng" dirty="0">
                <a:solidFill>
                  <a:srgbClr val="FF0000"/>
                </a:solidFill>
                <a:latin typeface="Arial"/>
                <a:cs typeface="Calibri"/>
              </a:rPr>
              <a:t>OPPORTUNITIES</a:t>
            </a:r>
            <a:r>
              <a:rPr lang="en-US" dirty="0">
                <a:latin typeface="Arial"/>
                <a:cs typeface="Calibri"/>
              </a:rPr>
              <a:t> : Growing demands in some emerging economies                                                                                                             Heightened awareness and interest in "green" tourism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</a:t>
            </a:r>
            <a:r>
              <a:rPr lang="en-US" dirty="0">
                <a:solidFill>
                  <a:srgbClr val="000000"/>
                </a:solidFill>
                <a:latin typeface="Arial"/>
                <a:cs typeface="Calibri"/>
              </a:rPr>
              <a:t>  </a:t>
            </a:r>
            <a:r>
              <a:rPr lang="en-US" u="sng" dirty="0">
                <a:solidFill>
                  <a:srgbClr val="FF0000"/>
                </a:solidFill>
                <a:latin typeface="Arial"/>
                <a:cs typeface="Calibri"/>
              </a:rPr>
              <a:t>THREATS</a:t>
            </a:r>
            <a:r>
              <a:rPr lang="en-US" dirty="0">
                <a:latin typeface="Arial"/>
                <a:cs typeface="Calibri"/>
              </a:rPr>
              <a:t> :Increased competition from existing competitors and new entries </a:t>
            </a:r>
          </a:p>
        </p:txBody>
      </p:sp>
    </p:spTree>
    <p:extLst>
      <p:ext uri="{BB962C8B-B14F-4D97-AF65-F5344CB8AC3E}">
        <p14:creationId xmlns:p14="http://schemas.microsoft.com/office/powerpoint/2010/main" val="190228796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/>
      </p:transition>
    </mc:Choice>
    <mc:Fallback xmlns="">
      <p:transition spd="slow">
        <p:split/>
      </p:transition>
    </mc:Fallback>
  </mc:AlternateContent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>
            <a:extLst>
              <a:ext uri="{FF2B5EF4-FFF2-40B4-BE49-F238E27FC236}">
                <a16:creationId xmlns:a16="http://schemas.microsoft.com/office/drawing/2014/main" id="{EE09A529-E47C-4634-BB98-0A9526C372B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Picture 5" descr="A castle on top of a lake surrounded by trees&#10;&#10;Description generated with high confidence">
            <a:extLst>
              <a:ext uri="{FF2B5EF4-FFF2-40B4-BE49-F238E27FC236}">
                <a16:creationId xmlns:a16="http://schemas.microsoft.com/office/drawing/2014/main" id="{CA5BB461-554F-4643-86BC-7B72A8E3436B}"/>
              </a:ext>
            </a:extLst>
          </p:cNvPr>
          <p:cNvPicPr>
            <a:picLocks noGrp="1" noChangeAspect="1"/>
          </p:cNvPicPr>
          <p:nvPr>
            <p:ph type="pic" idx="1"/>
          </p:nvPr>
        </p:nvPicPr>
        <p:blipFill rotWithShape="1">
          <a:blip r:embed="rId3"/>
          <a:srcRect t="5495" b="24590"/>
          <a:stretch/>
        </p:blipFill>
        <p:spPr>
          <a:xfrm>
            <a:off x="-1" y="10"/>
            <a:ext cx="12192001" cy="4451268"/>
          </a:xfrm>
          <a:prstGeom prst="rect">
            <a:avLst/>
          </a:prstGeom>
        </p:spPr>
      </p:pic>
      <p:sp>
        <p:nvSpPr>
          <p:cNvPr id="12" name="Oval 11">
            <a:extLst>
              <a:ext uri="{FF2B5EF4-FFF2-40B4-BE49-F238E27FC236}">
                <a16:creationId xmlns:a16="http://schemas.microsoft.com/office/drawing/2014/main" id="{569C1A01-6FB5-43CE-ADCC-936728ACAC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456267" y="4388303"/>
            <a:ext cx="824089" cy="702986"/>
          </a:xfrm>
          <a:prstGeom prst="ellipse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704AEA1-2685-41E8-A874-AE1654C5B72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87414" y="4737942"/>
            <a:ext cx="3080838" cy="2113780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>
                <a:solidFill>
                  <a:srgbClr val="FF0000"/>
                </a:solidFill>
                <a:latin typeface="Arial"/>
                <a:ea typeface="+mj-lt"/>
                <a:cs typeface="+mj-lt"/>
              </a:rPr>
              <a:t>BCG Matrix</a:t>
            </a:r>
            <a:endParaRPr lang="en-US">
              <a:solidFill>
                <a:srgbClr val="FF0000"/>
              </a:solidFill>
              <a:latin typeface="Arial"/>
            </a:endParaRP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9089959-6C9D-4DCE-ACAE-AC860FF0175E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3623531" y="4551037"/>
            <a:ext cx="7773127" cy="2300689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buFont typeface="Arial" panose="020B0604020202020204" pitchFamily="34" charset="0"/>
              <a:buChar char="•"/>
            </a:pPr>
            <a:endParaRPr lang="en-US" sz="1800">
              <a:cs typeface="Calibri"/>
            </a:endParaRPr>
          </a:p>
          <a:p>
            <a:pPr>
              <a:buFont typeface="Arial" panose="020B0604020202020204" pitchFamily="34" charset="0"/>
              <a:buChar char="•"/>
            </a:pPr>
            <a:endParaRPr lang="en-US"/>
          </a:p>
          <a:p>
            <a:endParaRPr lang="en-US" sz="1800">
              <a:cs typeface="Calibri"/>
            </a:endParaRPr>
          </a:p>
          <a:p>
            <a:pPr>
              <a:buFont typeface="Arial" panose="020B0604020202020204" pitchFamily="34" charset="0"/>
              <a:buChar char="•"/>
            </a:pPr>
            <a:endParaRPr lang="en-US"/>
          </a:p>
        </p:txBody>
      </p:sp>
      <p:pic>
        <p:nvPicPr>
          <p:cNvPr id="7" name="Picture 7" descr="A close up of a person&#10;&#10;Description generated with high confidence">
            <a:extLst>
              <a:ext uri="{FF2B5EF4-FFF2-40B4-BE49-F238E27FC236}">
                <a16:creationId xmlns:a16="http://schemas.microsoft.com/office/drawing/2014/main" id="{8C68D4D3-E682-4B3A-A604-F6E92C7BA559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426341" y="5253038"/>
            <a:ext cx="6976792" cy="1369623"/>
          </a:xfrm>
          <a:prstGeom prst="rect">
            <a:avLst/>
          </a:prstGeom>
        </p:spPr>
      </p:pic>
      <p:graphicFrame>
        <p:nvGraphicFramePr>
          <p:cNvPr id="11" name="Table 10">
            <a:extLst>
              <a:ext uri="{FF2B5EF4-FFF2-40B4-BE49-F238E27FC236}">
                <a16:creationId xmlns:a16="http://schemas.microsoft.com/office/drawing/2014/main" id="{019F1806-F3F1-4746-BBFA-4916D20296FB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350902960"/>
              </p:ext>
            </p:extLst>
          </p:nvPr>
        </p:nvGraphicFramePr>
        <p:xfrm>
          <a:off x="3479320" y="4471358"/>
          <a:ext cx="8396886" cy="2401018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198443">
                  <a:extLst>
                    <a:ext uri="{9D8B030D-6E8A-4147-A177-3AD203B41FA5}">
                      <a16:colId xmlns:a16="http://schemas.microsoft.com/office/drawing/2014/main" val="2485830625"/>
                    </a:ext>
                  </a:extLst>
                </a:gridCol>
                <a:gridCol w="4198443">
                  <a:extLst>
                    <a:ext uri="{9D8B030D-6E8A-4147-A177-3AD203B41FA5}">
                      <a16:colId xmlns:a16="http://schemas.microsoft.com/office/drawing/2014/main" val="3595467016"/>
                    </a:ext>
                  </a:extLst>
                </a:gridCol>
              </a:tblGrid>
              <a:tr h="1168916">
                <a:tc>
                  <a:txBody>
                    <a:bodyPr/>
                    <a:lstStyle/>
                    <a:p>
                      <a:pPr marL="0" algn="ctr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>
                          <a:effectLst/>
                        </a:rPr>
                        <a:t>Star</a:t>
                      </a:r>
                    </a:p>
                    <a:p>
                      <a:pPr marL="0" algn="ctr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>
                          <a:effectLst/>
                        </a:rPr>
                        <a:t>conference room, swimming pool, 40 bedrooms and conference rooms</a:t>
                      </a: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marL="0" algn="ctr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>
                          <a:effectLst/>
                        </a:rPr>
                        <a:t>Question Mark </a:t>
                      </a:r>
                    </a:p>
                    <a:p>
                      <a:pPr marL="0" marR="0" indent="0" algn="ctr" eaLnBrk="1" fontAlgn="auto" latinLnBrk="0" hangingPunct="1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>
                          <a:effectLst/>
                        </a:rPr>
                        <a:t>20 family bedrooms, </a:t>
                      </a:r>
                    </a:p>
                  </a:txBody>
                  <a:tcPr marL="0" marR="0" marT="0" marB="0" anchor="ctr"/>
                </a:tc>
                <a:extLst>
                  <a:ext uri="{0D108BD9-81ED-4DB2-BD59-A6C34878D82A}">
                    <a16:rowId xmlns:a16="http://schemas.microsoft.com/office/drawing/2014/main" val="2602082269"/>
                  </a:ext>
                </a:extLst>
              </a:tr>
              <a:tr h="1232102">
                <a:tc>
                  <a:txBody>
                    <a:bodyPr/>
                    <a:lstStyle/>
                    <a:p>
                      <a:pPr marL="0" algn="ctr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>
                          <a:effectLst/>
                        </a:rPr>
                        <a:t>Cash Cow</a:t>
                      </a:r>
                      <a:r>
                        <a:rPr lang="en-US" baseline="0">
                          <a:effectLst/>
                        </a:rPr>
                        <a:t> </a:t>
                      </a:r>
                      <a:endParaRPr lang="en-US">
                        <a:effectLst/>
                      </a:endParaRPr>
                    </a:p>
                    <a:p>
                      <a:pPr marL="0" marR="0" indent="0" algn="ctr" eaLnBrk="1" fontAlgn="auto" latinLnBrk="0" hangingPunct="1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baseline="0">
                          <a:effectLst/>
                        </a:rPr>
                        <a:t>Bar,</a:t>
                      </a:r>
                      <a:r>
                        <a:rPr lang="en-US">
                          <a:effectLst/>
                        </a:rPr>
                        <a:t> bistro and a restaurant</a:t>
                      </a: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marL="0" algn="ctr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>
                          <a:effectLst/>
                        </a:rPr>
                        <a:t>Dog </a:t>
                      </a:r>
                    </a:p>
                    <a:p>
                      <a:pPr marL="0" algn="ctr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>
                          <a:effectLst/>
                        </a:rPr>
                        <a:t>NO PRODUCT</a:t>
                      </a:r>
                    </a:p>
                  </a:txBody>
                  <a:tcPr marL="0" marR="0" marT="0" marB="0" anchor="ctr"/>
                </a:tc>
                <a:extLst>
                  <a:ext uri="{0D108BD9-81ED-4DB2-BD59-A6C34878D82A}">
                    <a16:rowId xmlns:a16="http://schemas.microsoft.com/office/drawing/2014/main" val="3471400792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41935797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50">
        <p:wipe/>
      </p:transition>
    </mc:Choice>
    <mc:Fallback xmlns="">
      <p:transition spd="slow">
        <p:wipe/>
      </p:transition>
    </mc:Fallback>
  </mc:AlternateContent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5" descr="A group of people standing in front of a building&#10;&#10;Description generated with very high confidence">
            <a:extLst>
              <a:ext uri="{FF2B5EF4-FFF2-40B4-BE49-F238E27FC236}">
                <a16:creationId xmlns:a16="http://schemas.microsoft.com/office/drawing/2014/main" id="{20F0AD14-E734-42F1-ADBF-0FDBB9379392}"/>
              </a:ext>
            </a:extLst>
          </p:cNvPr>
          <p:cNvPicPr>
            <a:picLocks noGrp="1" noChangeAspect="1"/>
          </p:cNvPicPr>
          <p:nvPr>
            <p:ph type="pic" idx="1"/>
          </p:nvPr>
        </p:nvPicPr>
        <p:blipFill rotWithShape="1"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t="9" b="15721"/>
          <a:stretch/>
        </p:blipFill>
        <p:spPr>
          <a:xfrm>
            <a:off x="-1" y="10"/>
            <a:ext cx="12192000" cy="6857990"/>
          </a:xfrm>
          <a:prstGeom prst="rect">
            <a:avLst/>
          </a:prstGeom>
        </p:spPr>
      </p:pic>
      <p:sp>
        <p:nvSpPr>
          <p:cNvPr id="12" name="Freeform 5">
            <a:extLst>
              <a:ext uri="{FF2B5EF4-FFF2-40B4-BE49-F238E27FC236}">
                <a16:creationId xmlns:a16="http://schemas.microsoft.com/office/drawing/2014/main" id="{3CD9DF72-87A3-404E-A828-84CBF11A83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White">
          <a:xfrm flipH="1">
            <a:off x="0" y="998175"/>
            <a:ext cx="6017172" cy="5859825"/>
          </a:xfrm>
          <a:custGeom>
            <a:avLst/>
            <a:gdLst>
              <a:gd name="T0" fmla="*/ 1333 w 1333"/>
              <a:gd name="T1" fmla="*/ 1031 h 1298"/>
              <a:gd name="T2" fmla="*/ 1333 w 1333"/>
              <a:gd name="T3" fmla="*/ 380 h 1298"/>
              <a:gd name="T4" fmla="*/ 706 w 1333"/>
              <a:gd name="T5" fmla="*/ 0 h 1298"/>
              <a:gd name="T6" fmla="*/ 0 w 1333"/>
              <a:gd name="T7" fmla="*/ 706 h 1298"/>
              <a:gd name="T8" fmla="*/ 323 w 1333"/>
              <a:gd name="T9" fmla="*/ 1298 h 1298"/>
              <a:gd name="T10" fmla="*/ 1090 w 1333"/>
              <a:gd name="T11" fmla="*/ 1298 h 1298"/>
              <a:gd name="T12" fmla="*/ 1333 w 1333"/>
              <a:gd name="T13" fmla="*/ 1031 h 1298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</a:cxnLst>
            <a:rect l="0" t="0" r="r" b="b"/>
            <a:pathLst>
              <a:path w="1333" h="1298">
                <a:moveTo>
                  <a:pt x="1333" y="1031"/>
                </a:moveTo>
                <a:cubicBezTo>
                  <a:pt x="1333" y="380"/>
                  <a:pt x="1333" y="380"/>
                  <a:pt x="1333" y="380"/>
                </a:cubicBezTo>
                <a:cubicBezTo>
                  <a:pt x="1215" y="154"/>
                  <a:pt x="979" y="0"/>
                  <a:pt x="706" y="0"/>
                </a:cubicBezTo>
                <a:cubicBezTo>
                  <a:pt x="317" y="0"/>
                  <a:pt x="0" y="316"/>
                  <a:pt x="0" y="706"/>
                </a:cubicBezTo>
                <a:cubicBezTo>
                  <a:pt x="0" y="954"/>
                  <a:pt x="129" y="1172"/>
                  <a:pt x="323" y="1298"/>
                </a:cubicBezTo>
                <a:cubicBezTo>
                  <a:pt x="1090" y="1298"/>
                  <a:pt x="1090" y="1298"/>
                  <a:pt x="1090" y="1298"/>
                </a:cubicBezTo>
                <a:cubicBezTo>
                  <a:pt x="1193" y="1232"/>
                  <a:pt x="1276" y="1140"/>
                  <a:pt x="1333" y="1031"/>
                </a:cubicBezTo>
                <a:close/>
              </a:path>
            </a:pathLst>
          </a:custGeom>
          <a:solidFill>
            <a:schemeClr val="bg1">
              <a:alpha val="75000"/>
            </a:schemeClr>
          </a:solidFill>
          <a:ln w="50800" cap="sq" cmpd="dbl">
            <a:noFill/>
            <a:miter lim="800000"/>
          </a:ln>
          <a:effectLst/>
        </p:spPr>
        <p:txBody>
          <a:bodyPr vert="horz" lIns="91440" tIns="45720" rIns="91440" bIns="45720" rtlCol="0" anchor="t">
            <a:normAutofit/>
          </a:bodyPr>
          <a:lstStyle/>
          <a:p>
            <a:pPr algn="ctr">
              <a:spcAft>
                <a:spcPts val="1000"/>
              </a:spcAft>
              <a:buClr>
                <a:schemeClr val="tx1"/>
              </a:buClr>
              <a:buSzPct val="100000"/>
              <a:buFont typeface="Arial"/>
              <a:buNone/>
            </a:pPr>
            <a:endParaRPr lang="en-US" sz="1600" cap="all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4989167-F894-4CC6-AC02-E08609E45D3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467" y="2431534"/>
            <a:ext cx="5411835" cy="2205396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ctr"/>
            <a:r>
              <a:rPr lang="en-US" sz="2800">
                <a:solidFill>
                  <a:srgbClr val="FF0000"/>
                </a:solidFill>
                <a:latin typeface="Arial"/>
                <a:ea typeface="+mj-lt"/>
                <a:cs typeface="+mj-lt"/>
              </a:rPr>
              <a:t>External Marketing Environment</a:t>
            </a:r>
            <a:endParaRPr lang="en-US" sz="2800">
              <a:solidFill>
                <a:srgbClr val="FF0000"/>
              </a:solidFill>
              <a:latin typeface="Arial"/>
            </a:endParaRPr>
          </a:p>
        </p:txBody>
      </p: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20E3A342-4D61-4E3F-AF90-1AB42AEB96C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2287051" y="3337139"/>
            <a:ext cx="935420" cy="0"/>
          </a:xfrm>
          <a:prstGeom prst="line">
            <a:avLst/>
          </a:prstGeom>
          <a:ln w="25400" cap="sq">
            <a:solidFill>
              <a:schemeClr val="tx1">
                <a:lumMod val="85000"/>
                <a:lumOff val="15000"/>
              </a:schemeClr>
            </a:soli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B7272276-C574-48F5-A944-05B74F9319FE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11781" y="2727460"/>
            <a:ext cx="5268756" cy="2332291"/>
          </a:xfrm>
        </p:spPr>
        <p:txBody>
          <a:bodyPr vert="horz" lIns="91440" tIns="45720" rIns="91440" bIns="45720" rtlCol="0" anchor="ctr">
            <a:normAutofit/>
          </a:bodyPr>
          <a:lstStyle/>
          <a:p>
            <a:endParaRPr lang="en-US" sz="2800">
              <a:solidFill>
                <a:srgbClr val="FF0000"/>
              </a:solidFill>
              <a:latin typeface="Arial"/>
              <a:cs typeface="Calibri" panose="020F0502020204030204"/>
            </a:endParaRPr>
          </a:p>
          <a:p>
            <a:r>
              <a:rPr lang="en-US" sz="2800">
                <a:solidFill>
                  <a:srgbClr val="FF0000"/>
                </a:solidFill>
                <a:latin typeface="Arial"/>
                <a:ea typeface="+mn-lt"/>
                <a:cs typeface="+mn-lt"/>
              </a:rPr>
              <a:t>        “Mount Fuji Hotel”</a:t>
            </a:r>
            <a:endParaRPr lang="en-US" sz="2800">
              <a:solidFill>
                <a:srgbClr val="FF0000"/>
              </a:solidFill>
              <a:latin typeface="Arial"/>
              <a:cs typeface="Calibri" panose="020F0502020204030204"/>
            </a:endParaRPr>
          </a:p>
        </p:txBody>
      </p:sp>
    </p:spTree>
    <p:extLst>
      <p:ext uri="{BB962C8B-B14F-4D97-AF65-F5344CB8AC3E}">
        <p14:creationId xmlns:p14="http://schemas.microsoft.com/office/powerpoint/2010/main" val="3922402094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Picture 11">
            <a:extLst>
              <a:ext uri="{FF2B5EF4-FFF2-40B4-BE49-F238E27FC236}">
                <a16:creationId xmlns:a16="http://schemas.microsoft.com/office/drawing/2014/main" id="{54DDEBDD-D8BD-41A6-8A0D-B00E3768B0F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 flipV="1"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Picture 5" descr="A tree in a forest&#10;&#10;Description generated with very high confidence">
            <a:extLst>
              <a:ext uri="{FF2B5EF4-FFF2-40B4-BE49-F238E27FC236}">
                <a16:creationId xmlns:a16="http://schemas.microsoft.com/office/drawing/2014/main" id="{75AF994F-53FD-4B42-A929-29BD60D82296}"/>
              </a:ext>
            </a:extLst>
          </p:cNvPr>
          <p:cNvPicPr>
            <a:picLocks noGrp="1" noChangeAspect="1"/>
          </p:cNvPicPr>
          <p:nvPr>
            <p:ph type="pic" idx="1"/>
          </p:nvPr>
        </p:nvPicPr>
        <p:blipFill rotWithShape="1">
          <a:blip r:embed="rId3">
            <a:alphaModFix/>
            <a:extLst>
              <a:ext uri="{837473B0-CC2E-450A-ABE3-18F120FF3D39}">
                <a1611:picAttrSrcUrl xmlns:a1611="http://schemas.microsoft.com/office/drawing/2016/11/main" r:id="rId4"/>
              </a:ext>
            </a:extLst>
          </a:blip>
          <a:srcRect l="18883" r="18881" b="-1"/>
          <a:stretch/>
        </p:blipFill>
        <p:spPr>
          <a:xfrm>
            <a:off x="5797543" y="10"/>
            <a:ext cx="6394152" cy="68579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FE9D8B77-D49C-4C3D-A53A-EA6E65C8E74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79450" y="223352"/>
            <a:ext cx="4329184" cy="578418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2000">
                <a:solidFill>
                  <a:srgbClr val="00B0F0"/>
                </a:solidFill>
                <a:latin typeface="Arial"/>
                <a:cs typeface="Arial"/>
              </a:rPr>
              <a:t>Who are your Customers?</a:t>
            </a:r>
            <a:endParaRPr lang="en-US" sz="200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10DE3E2-F942-4B06-AFE2-01DD744D7F7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-134" y="86784"/>
            <a:ext cx="5741972" cy="649177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ctr"/>
            <a:endParaRPr lang="en-US" sz="2000">
              <a:solidFill>
                <a:srgbClr val="00B0F0"/>
              </a:solidFill>
              <a:latin typeface="Arial"/>
              <a:cs typeface="Calibri" panose="020F0502020204030204"/>
            </a:endParaRPr>
          </a:p>
          <a:p>
            <a:pPr algn="ctr">
              <a:buChar char="•"/>
            </a:pPr>
            <a:r>
              <a:rPr lang="en-US" sz="2000">
                <a:latin typeface="Arial"/>
                <a:ea typeface="+mn-lt"/>
                <a:cs typeface="+mn-lt"/>
              </a:rPr>
              <a:t>Businessman</a:t>
            </a:r>
            <a:endParaRPr lang="en-US" sz="2000">
              <a:latin typeface="Arial"/>
              <a:ea typeface="+mn-lt"/>
              <a:cs typeface="Arial"/>
            </a:endParaRPr>
          </a:p>
          <a:p>
            <a:pPr algn="ctr">
              <a:buChar char="•"/>
            </a:pPr>
            <a:r>
              <a:rPr lang="en-US" sz="2000">
                <a:latin typeface="Arial"/>
                <a:ea typeface="+mn-lt"/>
                <a:cs typeface="+mn-lt"/>
              </a:rPr>
              <a:t>Families </a:t>
            </a:r>
            <a:endParaRPr lang="en-US" sz="2000">
              <a:latin typeface="Arial"/>
              <a:cs typeface="Arial"/>
            </a:endParaRPr>
          </a:p>
          <a:p>
            <a:pPr algn="ctr">
              <a:buFont typeface="Arial" panose="020B0604020202020204" pitchFamily="34" charset="0"/>
              <a:buChar char="•"/>
            </a:pPr>
            <a:r>
              <a:rPr lang="en-US" sz="2000">
                <a:latin typeface="Arial"/>
                <a:ea typeface="+mn-lt"/>
                <a:cs typeface="+mn-lt"/>
              </a:rPr>
              <a:t>Tourists Market</a:t>
            </a:r>
            <a:endParaRPr lang="en-US" sz="2000">
              <a:latin typeface="Arial"/>
              <a:cs typeface="Arial"/>
            </a:endParaRPr>
          </a:p>
          <a:p>
            <a:pPr algn="ctr"/>
            <a:r>
              <a:rPr lang="en-US" sz="2000">
                <a:solidFill>
                  <a:srgbClr val="00B0F0"/>
                </a:solidFill>
                <a:latin typeface="Arial"/>
                <a:ea typeface="+mn-lt"/>
                <a:cs typeface="+mn-lt"/>
              </a:rPr>
              <a:t>Who are your Competitors?</a:t>
            </a:r>
            <a:endParaRPr lang="en-US" sz="2000">
              <a:solidFill>
                <a:srgbClr val="00B0F0"/>
              </a:solidFill>
              <a:latin typeface="Arial"/>
              <a:cs typeface="Calibri" panose="020F0502020204030204"/>
            </a:endParaRPr>
          </a:p>
          <a:p>
            <a:pPr algn="ctr">
              <a:buFont typeface="Arial" panose="020B0604020202020204" pitchFamily="34" charset="0"/>
              <a:buChar char="•"/>
            </a:pPr>
            <a:r>
              <a:rPr lang="en-US" sz="2000">
                <a:latin typeface="Arial"/>
                <a:ea typeface="+mn-lt"/>
                <a:cs typeface="+mn-lt"/>
              </a:rPr>
              <a:t>The Edgewater a Noble House Hotel</a:t>
            </a:r>
            <a:endParaRPr lang="en-US" sz="2000">
              <a:latin typeface="Arial"/>
              <a:cs typeface="Arial"/>
            </a:endParaRPr>
          </a:p>
          <a:p>
            <a:pPr algn="ctr">
              <a:buFont typeface="Arial" panose="020B0604020202020204" pitchFamily="34" charset="0"/>
              <a:buChar char="•"/>
            </a:pPr>
            <a:r>
              <a:rPr lang="en-US" sz="2000">
                <a:latin typeface="Arial"/>
                <a:ea typeface="+mn-lt"/>
                <a:cs typeface="+mn-lt"/>
              </a:rPr>
              <a:t>Marriott Waterfront </a:t>
            </a:r>
            <a:endParaRPr lang="en-US" sz="2000">
              <a:latin typeface="Arial"/>
              <a:ea typeface="+mn-lt"/>
              <a:cs typeface="Arial"/>
            </a:endParaRPr>
          </a:p>
          <a:p>
            <a:pPr algn="ctr">
              <a:buFont typeface="Arial" panose="020B0604020202020204" pitchFamily="34" charset="0"/>
              <a:buChar char="•"/>
            </a:pPr>
            <a:r>
              <a:rPr lang="en-US" sz="2000">
                <a:latin typeface="Arial"/>
                <a:ea typeface="+mn-lt"/>
                <a:cs typeface="+mn-lt"/>
              </a:rPr>
              <a:t>Homewood Suites by Hilton Downtown</a:t>
            </a:r>
            <a:endParaRPr lang="en-US" sz="2000">
              <a:latin typeface="Arial"/>
              <a:cs typeface="Arial"/>
            </a:endParaRPr>
          </a:p>
          <a:p>
            <a:pPr algn="ctr">
              <a:buFont typeface="Arial" panose="020B0604020202020204" pitchFamily="34" charset="0"/>
              <a:buChar char="•"/>
            </a:pPr>
            <a:r>
              <a:rPr lang="en-US" sz="2000">
                <a:latin typeface="Arial"/>
                <a:ea typeface="+mn-lt"/>
                <a:cs typeface="+mn-lt"/>
              </a:rPr>
              <a:t>Kimpson Palladian Hotel</a:t>
            </a:r>
            <a:endParaRPr lang="en-US" sz="2000">
              <a:latin typeface="Arial"/>
              <a:cs typeface="Arial"/>
            </a:endParaRPr>
          </a:p>
          <a:p>
            <a:pPr algn="ctr">
              <a:buFont typeface="Arial" panose="020B0604020202020204" pitchFamily="34" charset="0"/>
              <a:buChar char="•"/>
            </a:pPr>
            <a:r>
              <a:rPr lang="en-US" sz="2000">
                <a:latin typeface="Arial"/>
                <a:ea typeface="+mn-lt"/>
                <a:cs typeface="+mn-lt"/>
              </a:rPr>
              <a:t>Hotel Ballard</a:t>
            </a:r>
            <a:endParaRPr lang="en-US" sz="2000">
              <a:latin typeface="Arial"/>
              <a:cs typeface="Arial"/>
            </a:endParaRPr>
          </a:p>
          <a:p>
            <a:pPr algn="ctr"/>
            <a:r>
              <a:rPr lang="en-US" sz="2000">
                <a:solidFill>
                  <a:srgbClr val="00B0F0"/>
                </a:solidFill>
                <a:latin typeface="Arial"/>
                <a:ea typeface="+mn-lt"/>
                <a:cs typeface="+mn-lt"/>
              </a:rPr>
              <a:t>Who are your Collaborators?</a:t>
            </a:r>
            <a:endParaRPr lang="en-US" sz="2000">
              <a:solidFill>
                <a:srgbClr val="00B0F0"/>
              </a:solidFill>
              <a:latin typeface="Arial"/>
              <a:cs typeface="Arial"/>
            </a:endParaRPr>
          </a:p>
          <a:p>
            <a:pPr algn="ctr">
              <a:buFont typeface="Arial" panose="020B0604020202020204" pitchFamily="34" charset="0"/>
              <a:buChar char="•"/>
            </a:pPr>
            <a:r>
              <a:rPr lang="en-US" sz="2000">
                <a:latin typeface="Arial"/>
                <a:ea typeface="+mn-lt"/>
                <a:cs typeface="+mn-lt"/>
              </a:rPr>
              <a:t>Motif Seattle </a:t>
            </a:r>
            <a:endParaRPr lang="en-US" sz="2000">
              <a:latin typeface="Arial"/>
              <a:cs typeface="Arial"/>
            </a:endParaRPr>
          </a:p>
          <a:p>
            <a:pPr algn="ctr">
              <a:buFont typeface="Arial" panose="020B0604020202020204" pitchFamily="34" charset="0"/>
              <a:buChar char="•"/>
            </a:pPr>
            <a:r>
              <a:rPr lang="en-US" sz="2000">
                <a:latin typeface="Arial"/>
                <a:ea typeface="+mn-lt"/>
                <a:cs typeface="+mn-lt"/>
              </a:rPr>
              <a:t>Panama Hotel and Tea house</a:t>
            </a:r>
            <a:endParaRPr lang="en-US" sz="2000">
              <a:latin typeface="Arial"/>
              <a:cs typeface="Arial"/>
            </a:endParaRPr>
          </a:p>
          <a:p>
            <a:pPr algn="ctr">
              <a:buFont typeface="Arial" panose="020B0604020202020204" pitchFamily="34" charset="0"/>
              <a:buChar char="•"/>
            </a:pPr>
            <a:r>
              <a:rPr lang="en-US" sz="2000">
                <a:latin typeface="Arial"/>
                <a:ea typeface="+mn-lt"/>
                <a:cs typeface="+mn-lt"/>
              </a:rPr>
              <a:t>Hotel Sorrento</a:t>
            </a:r>
            <a:endParaRPr lang="en-US" sz="2000">
              <a:latin typeface="Arial"/>
              <a:cs typeface="Arial"/>
            </a:endParaRPr>
          </a:p>
          <a:p>
            <a:pPr indent="-228600">
              <a:buFont typeface="Arial" panose="020B0604020202020204" pitchFamily="34" charset="0"/>
              <a:buChar char="•"/>
            </a:pPr>
            <a:endParaRPr lang="en-US" sz="2000">
              <a:solidFill>
                <a:srgbClr val="000000"/>
              </a:solidFill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507673182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Char"/>
      </p:transition>
    </mc:Choice>
    <mc:Fallback xmlns="">
      <p:transition spd="slow">
        <p:fade/>
      </p:transition>
    </mc:Fallback>
  </mc:AlternateContent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4E7CA5E-936A-4870-8F8E-0B2EEEE225D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2754" y="365125"/>
            <a:ext cx="5522680" cy="1175210"/>
          </a:xfrm>
        </p:spPr>
        <p:txBody>
          <a:bodyPr vert="horz" lIns="91440" tIns="45720" rIns="91440" bIns="45720" rtlCol="0" anchor="ctr">
            <a:normAutofit fontScale="90000"/>
          </a:bodyPr>
          <a:lstStyle/>
          <a:p>
            <a:r>
              <a:rPr lang="en-US" sz="4400">
                <a:solidFill>
                  <a:srgbClr val="FF0000"/>
                </a:solidFill>
                <a:ea typeface="+mj-lt"/>
                <a:cs typeface="+mj-lt"/>
              </a:rPr>
              <a:t>I</a:t>
            </a:r>
            <a:r>
              <a:rPr lang="en-US">
                <a:solidFill>
                  <a:srgbClr val="FF0000"/>
                </a:solidFill>
                <a:latin typeface="Arial"/>
                <a:ea typeface="+mj-lt"/>
                <a:cs typeface="+mj-lt"/>
              </a:rPr>
              <a:t>nternal Marketing Environment</a:t>
            </a:r>
            <a:endParaRPr lang="en-US">
              <a:solidFill>
                <a:srgbClr val="FF0000"/>
              </a:solidFill>
              <a:latin typeface="Arial"/>
              <a:cs typeface="Arial"/>
            </a:endParaRPr>
          </a:p>
          <a:p>
            <a:r>
              <a:rPr lang="en-US">
                <a:solidFill>
                  <a:srgbClr val="FF0000"/>
                </a:solidFill>
                <a:latin typeface="Arial"/>
                <a:ea typeface="+mj-lt"/>
                <a:cs typeface="+mj-lt"/>
              </a:rPr>
              <a:t>         “Mount Fuji Hotel”</a:t>
            </a:r>
            <a:endParaRPr lang="en-US">
              <a:solidFill>
                <a:srgbClr val="FF0000"/>
              </a:solidFill>
              <a:latin typeface="Arial"/>
            </a:endParaRPr>
          </a:p>
        </p:txBody>
      </p:sp>
      <p:cxnSp>
        <p:nvCxnSpPr>
          <p:cNvPr id="12" name="Straight Arrow Connector 11">
            <a:extLst>
              <a:ext uri="{FF2B5EF4-FFF2-40B4-BE49-F238E27FC236}">
                <a16:creationId xmlns:a16="http://schemas.microsoft.com/office/drawing/2014/main" id="{E4A809D5-3600-46D4-A466-67F2349A54F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655320" y="2316480"/>
            <a:ext cx="4572000" cy="0"/>
          </a:xfrm>
          <a:prstGeom prst="straightConnector1">
            <a:avLst/>
          </a:prstGeom>
          <a:ln w="19050" cap="sq">
            <a:solidFill>
              <a:schemeClr val="tx1"/>
            </a:solidFill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6904261E-4034-446F-98C9-E4ED3640982D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166491" y="3207637"/>
            <a:ext cx="5709584" cy="3131550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2400">
                <a:latin typeface="Arial"/>
                <a:ea typeface="+mn-lt"/>
                <a:cs typeface="+mn-lt"/>
              </a:rPr>
              <a:t>                 </a:t>
            </a:r>
            <a:r>
              <a:rPr lang="en-US" sz="2800">
                <a:latin typeface="Arial"/>
                <a:ea typeface="+mn-lt"/>
                <a:cs typeface="+mn-lt"/>
              </a:rPr>
              <a:t>Allocated Resources</a:t>
            </a:r>
            <a:r>
              <a:rPr lang="en-US" sz="3200">
                <a:latin typeface="Arial"/>
                <a:ea typeface="+mn-lt"/>
                <a:cs typeface="+mn-lt"/>
              </a:rPr>
              <a:t> </a:t>
            </a:r>
            <a:endParaRPr lang="en-US" sz="3200">
              <a:latin typeface="Arial"/>
              <a:cs typeface="Arial"/>
            </a:endParaRPr>
          </a:p>
          <a:p>
            <a:pPr marL="457200" indent="-457200" algn="ctr">
              <a:buChar char="•"/>
            </a:pPr>
            <a:r>
              <a:rPr lang="en-US" sz="2800">
                <a:latin typeface="Arial"/>
                <a:ea typeface="+mn-lt"/>
                <a:cs typeface="+mn-lt"/>
              </a:rPr>
              <a:t>People</a:t>
            </a:r>
            <a:endParaRPr lang="en-US" sz="2800">
              <a:latin typeface="Arial"/>
              <a:cs typeface="Arial"/>
            </a:endParaRPr>
          </a:p>
          <a:p>
            <a:pPr marL="457200" indent="-457200" algn="ctr">
              <a:buChar char="•"/>
            </a:pPr>
            <a:r>
              <a:rPr lang="en-US" sz="2800">
                <a:latin typeface="Arial"/>
                <a:ea typeface="+mn-lt"/>
                <a:cs typeface="+mn-lt"/>
              </a:rPr>
              <a:t>Money</a:t>
            </a:r>
            <a:endParaRPr lang="en-US" sz="2800">
              <a:latin typeface="Arial"/>
              <a:cs typeface="Arial"/>
            </a:endParaRPr>
          </a:p>
          <a:p>
            <a:pPr marL="457200" indent="-457200" algn="ctr">
              <a:buChar char="•"/>
            </a:pPr>
            <a:r>
              <a:rPr lang="en-US" sz="2800">
                <a:latin typeface="Arial"/>
                <a:ea typeface="+mn-lt"/>
                <a:cs typeface="+mn-lt"/>
              </a:rPr>
              <a:t>Tools</a:t>
            </a:r>
            <a:endParaRPr lang="en-US" sz="2800">
              <a:latin typeface="Arial"/>
              <a:cs typeface="Arial"/>
            </a:endParaRPr>
          </a:p>
          <a:p>
            <a:pPr marL="457200" indent="-457200" algn="ctr">
              <a:buChar char="•"/>
            </a:pPr>
            <a:r>
              <a:rPr lang="en-US" sz="2800">
                <a:latin typeface="Arial"/>
                <a:ea typeface="+mn-lt"/>
                <a:cs typeface="+mn-lt"/>
              </a:rPr>
              <a:t>Time</a:t>
            </a:r>
            <a:endParaRPr lang="en-US" sz="2800">
              <a:latin typeface="Arial"/>
              <a:cs typeface="Arial"/>
            </a:endParaRPr>
          </a:p>
          <a:p>
            <a:endParaRPr lang="en-US" sz="2800">
              <a:latin typeface="Arial"/>
              <a:cs typeface="Calibri" panose="020F0502020204030204"/>
            </a:endParaRPr>
          </a:p>
        </p:txBody>
      </p:sp>
      <p:pic>
        <p:nvPicPr>
          <p:cNvPr id="5" name="Picture 5" descr="A body of water surrounded by trees&#10;&#10;Description generated with very high confidence">
            <a:extLst>
              <a:ext uri="{FF2B5EF4-FFF2-40B4-BE49-F238E27FC236}">
                <a16:creationId xmlns:a16="http://schemas.microsoft.com/office/drawing/2014/main" id="{348F2116-D3E5-48D8-A797-99E7F56757DA}"/>
              </a:ext>
            </a:extLst>
          </p:cNvPr>
          <p:cNvPicPr>
            <a:picLocks noGrp="1" noChangeAspect="1"/>
          </p:cNvPicPr>
          <p:nvPr>
            <p:ph type="pic" idx="1"/>
          </p:nvPr>
        </p:nvPicPr>
        <p:blipFill rotWithShape="1"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l="16486" r="22297"/>
          <a:stretch/>
        </p:blipFill>
        <p:spPr>
          <a:xfrm>
            <a:off x="5878849" y="10"/>
            <a:ext cx="6313150" cy="6857987"/>
          </a:xfrm>
          <a:custGeom>
            <a:avLst/>
            <a:gdLst>
              <a:gd name="connsiteX0" fmla="*/ 65565 w 6313150"/>
              <a:gd name="connsiteY0" fmla="*/ 0 h 6857997"/>
              <a:gd name="connsiteX1" fmla="*/ 6313150 w 6313150"/>
              <a:gd name="connsiteY1" fmla="*/ 0 h 6857997"/>
              <a:gd name="connsiteX2" fmla="*/ 6313150 w 6313150"/>
              <a:gd name="connsiteY2" fmla="*/ 6857997 h 6857997"/>
              <a:gd name="connsiteX3" fmla="*/ 3293946 w 6313150"/>
              <a:gd name="connsiteY3" fmla="*/ 6857997 h 6857997"/>
              <a:gd name="connsiteX4" fmla="*/ 3235857 w 6313150"/>
              <a:gd name="connsiteY4" fmla="*/ 6823061 h 6857997"/>
              <a:gd name="connsiteX5" fmla="*/ 0 w 6313150"/>
              <a:gd name="connsiteY5" fmla="*/ 951803 h 6857997"/>
              <a:gd name="connsiteX6" fmla="*/ 31536 w 6313150"/>
              <a:gd name="connsiteY6" fmla="*/ 285771 h 685799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6313150" h="6857997">
                <a:moveTo>
                  <a:pt x="65565" y="0"/>
                </a:moveTo>
                <a:lnTo>
                  <a:pt x="6313150" y="0"/>
                </a:lnTo>
                <a:lnTo>
                  <a:pt x="6313150" y="6857997"/>
                </a:lnTo>
                <a:lnTo>
                  <a:pt x="3293946" y="6857997"/>
                </a:lnTo>
                <a:lnTo>
                  <a:pt x="3235857" y="6823061"/>
                </a:lnTo>
                <a:cubicBezTo>
                  <a:pt x="1291240" y="5592803"/>
                  <a:pt x="0" y="3423096"/>
                  <a:pt x="0" y="951803"/>
                </a:cubicBezTo>
                <a:cubicBezTo>
                  <a:pt x="0" y="727140"/>
                  <a:pt x="10673" y="504970"/>
                  <a:pt x="31536" y="285771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288414103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50">
        <p:wipe/>
      </p:transition>
    </mc:Choice>
    <mc:Fallback xmlns="">
      <p:transition spd="slow">
        <p:wipe/>
      </p:transition>
    </mc:Fallback>
  </mc:AlternateContent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5" descr="A picture containing sky, outdoor, snow, nature&#10;&#10;Description generated with very high confidence">
            <a:extLst>
              <a:ext uri="{FF2B5EF4-FFF2-40B4-BE49-F238E27FC236}">
                <a16:creationId xmlns:a16="http://schemas.microsoft.com/office/drawing/2014/main" id="{0AC32472-C53D-4D0A-BACA-6AD24941E813}"/>
              </a:ext>
            </a:extLst>
          </p:cNvPr>
          <p:cNvPicPr>
            <a:picLocks noGrp="1" noChangeAspect="1"/>
          </p:cNvPicPr>
          <p:nvPr>
            <p:ph type="pic" idx="1"/>
          </p:nvPr>
        </p:nvPicPr>
        <p:blipFill rotWithShape="1"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l="25110" r="11257" b="1"/>
          <a:stretch/>
        </p:blipFill>
        <p:spPr>
          <a:xfrm>
            <a:off x="-11909" y="10"/>
            <a:ext cx="6324601" cy="6857990"/>
          </a:xfrm>
          <a:prstGeom prst="rect">
            <a:avLst/>
          </a:prstGeom>
        </p:spPr>
      </p:pic>
      <p:pic>
        <p:nvPicPr>
          <p:cNvPr id="12" name="Picture 11">
            <a:extLst>
              <a:ext uri="{FF2B5EF4-FFF2-40B4-BE49-F238E27FC236}">
                <a16:creationId xmlns:a16="http://schemas.microsoft.com/office/drawing/2014/main" id="{19AE98B8-B73A-4724-B639-017087F923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033510F2-CD82-497A-AC52-354EA350169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5622" y="894687"/>
            <a:ext cx="5372386" cy="980507"/>
          </a:xfr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en-US" sz="2800">
                <a:solidFill>
                  <a:srgbClr val="FF0000"/>
                </a:solidFill>
                <a:latin typeface="Arial"/>
                <a:ea typeface="+mj-lt"/>
                <a:cs typeface="+mj-lt"/>
              </a:rPr>
              <a:t>    Marketing Strategy Review</a:t>
            </a:r>
            <a:endParaRPr lang="en-US" sz="2800">
              <a:solidFill>
                <a:srgbClr val="FF0000"/>
              </a:solidFill>
              <a:latin typeface="Arial"/>
              <a:cs typeface="Arial"/>
            </a:endParaRPr>
          </a:p>
          <a:p>
            <a:endParaRPr lang="en-US" sz="2800">
              <a:solidFill>
                <a:srgbClr val="FF0000"/>
              </a:solidFill>
              <a:latin typeface="Arial"/>
              <a:cs typeface="Arial"/>
            </a:endParaRPr>
          </a:p>
          <a:p>
            <a:r>
              <a:rPr lang="en-US" sz="2800">
                <a:solidFill>
                  <a:srgbClr val="FF0000"/>
                </a:solidFill>
                <a:latin typeface="Arial"/>
                <a:ea typeface="+mj-lt"/>
                <a:cs typeface="+mj-lt"/>
              </a:rPr>
              <a:t>           “Mount Fuji Hotel”</a:t>
            </a:r>
            <a:endParaRPr lang="en-US" sz="2800">
              <a:solidFill>
                <a:srgbClr val="FF0000"/>
              </a:solidFill>
              <a:latin typeface="Arial"/>
            </a:endParaRP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C4338282-CC5C-4423-8316-1784F849960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7412680" y="3136201"/>
            <a:ext cx="3934649" cy="2731646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2800">
                <a:latin typeface="Arial"/>
                <a:cs typeface="Calibri"/>
              </a:rPr>
              <a:t>      Strategy:</a:t>
            </a:r>
            <a:endParaRPr lang="en-US" sz="2800">
              <a:latin typeface="Arial"/>
              <a:cs typeface="Arial"/>
            </a:endParaRPr>
          </a:p>
          <a:p>
            <a:pPr marL="457200" indent="-457200">
              <a:buChar char="•"/>
            </a:pPr>
            <a:r>
              <a:rPr lang="en-US" sz="2800">
                <a:latin typeface="Arial"/>
                <a:cs typeface="Calibri"/>
              </a:rPr>
              <a:t>Objectives</a:t>
            </a:r>
            <a:endParaRPr lang="en-US" sz="2800">
              <a:latin typeface="Arial"/>
              <a:cs typeface="Arial"/>
            </a:endParaRPr>
          </a:p>
          <a:p>
            <a:pPr marL="457200" indent="-457200">
              <a:buChar char="•"/>
            </a:pPr>
            <a:r>
              <a:rPr lang="en-US" sz="2800">
                <a:latin typeface="Arial"/>
                <a:cs typeface="Calibri"/>
              </a:rPr>
              <a:t>Marketing Mix</a:t>
            </a:r>
            <a:endParaRPr lang="en-US" sz="2800">
              <a:latin typeface="Arial"/>
              <a:cs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4185757883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Word"/>
      </p:transition>
    </mc:Choice>
    <mc:Fallback xmlns="">
      <p:transition spd="slow">
        <p:fade/>
      </p:transition>
    </mc:Fallback>
  </mc:AlternateContent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>
            <a:extLst>
              <a:ext uri="{FF2B5EF4-FFF2-40B4-BE49-F238E27FC236}">
                <a16:creationId xmlns:a16="http://schemas.microsoft.com/office/drawing/2014/main" id="{EE09A529-E47C-4634-BB98-0A9526C372B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Picture 5" descr="A house covered in snow&#10;&#10;Description generated with very high confidence">
            <a:extLst>
              <a:ext uri="{FF2B5EF4-FFF2-40B4-BE49-F238E27FC236}">
                <a16:creationId xmlns:a16="http://schemas.microsoft.com/office/drawing/2014/main" id="{3A94F486-33D5-449D-B1DC-FE5BEB210EFB}"/>
              </a:ext>
            </a:extLst>
          </p:cNvPr>
          <p:cNvPicPr>
            <a:picLocks noGrp="1" noChangeAspect="1"/>
          </p:cNvPicPr>
          <p:nvPr>
            <p:ph type="pic" idx="1"/>
          </p:nvPr>
        </p:nvPicPr>
        <p:blipFill rotWithShape="1">
          <a:blip r:embed="rId3"/>
          <a:srcRect t="21327" b="21327"/>
          <a:stretch/>
        </p:blipFill>
        <p:spPr>
          <a:xfrm>
            <a:off x="-1" y="10"/>
            <a:ext cx="12192001" cy="4666928"/>
          </a:xfrm>
          <a:prstGeom prst="rect">
            <a:avLst/>
          </a:prstGeom>
        </p:spPr>
      </p:pic>
      <p:sp>
        <p:nvSpPr>
          <p:cNvPr id="12" name="Oval 11">
            <a:extLst>
              <a:ext uri="{FF2B5EF4-FFF2-40B4-BE49-F238E27FC236}">
                <a16:creationId xmlns:a16="http://schemas.microsoft.com/office/drawing/2014/main" id="{569C1A01-6FB5-43CE-ADCC-936728ACAC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456267" y="4388303"/>
            <a:ext cx="824089" cy="702986"/>
          </a:xfrm>
          <a:prstGeom prst="ellipse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D02AF01-B3DA-4D2C-9648-440A5884691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7376" y="4737942"/>
            <a:ext cx="3497782" cy="1323026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4000">
                <a:ea typeface="+mj-lt"/>
                <a:cs typeface="+mj-lt"/>
              </a:rPr>
              <a:t>        </a:t>
            </a:r>
            <a:r>
              <a:rPr lang="en-US" sz="2800">
                <a:solidFill>
                  <a:srgbClr val="FF0000"/>
                </a:solidFill>
                <a:latin typeface="Arial"/>
                <a:ea typeface="+mj-lt"/>
                <a:cs typeface="+mj-lt"/>
              </a:rPr>
              <a:t>Objectives</a:t>
            </a:r>
            <a:br>
              <a:rPr lang="en-US" sz="2800">
                <a:solidFill>
                  <a:srgbClr val="FF0000"/>
                </a:solidFill>
                <a:latin typeface="Arial"/>
                <a:ea typeface="+mj-lt"/>
                <a:cs typeface="+mj-lt"/>
              </a:rPr>
            </a:br>
            <a:r>
              <a:rPr lang="en-US" sz="2800">
                <a:solidFill>
                  <a:srgbClr val="FF0000"/>
                </a:solidFill>
                <a:latin typeface="Arial"/>
                <a:ea typeface="+mj-lt"/>
                <a:cs typeface="+mj-lt"/>
              </a:rPr>
              <a:t>Marketing objective</a:t>
            </a:r>
            <a:endParaRPr lang="en-US" sz="2800">
              <a:solidFill>
                <a:srgbClr val="FF0000"/>
              </a:solidFill>
              <a:latin typeface="Arial"/>
              <a:cs typeface="Calibri Light" panose="020F0302020204030204"/>
            </a:endParaRP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5880E8F-594C-4D97-985E-F3FD6241BEDE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3594776" y="4881715"/>
            <a:ext cx="8348221" cy="1970011"/>
          </a:xfrm>
        </p:spPr>
        <p:txBody>
          <a:bodyPr vert="horz" lIns="91440" tIns="45720" rIns="91440" bIns="45720" rtlCol="0" anchor="ctr">
            <a:normAutofit fontScale="70000" lnSpcReduction="20000"/>
          </a:bodyPr>
          <a:lstStyle/>
          <a:p>
            <a:pPr marL="342900" indent="-342900" algn="just">
              <a:buChar char="•"/>
            </a:pPr>
            <a:r>
              <a:rPr lang="en-GB" sz="3400" dirty="0">
                <a:latin typeface="Arial"/>
                <a:ea typeface="+mn-lt"/>
                <a:cs typeface="+mn-lt"/>
              </a:rPr>
              <a:t>Increment organization deals by 25% by 2021 </a:t>
            </a:r>
          </a:p>
          <a:p>
            <a:pPr marL="342900" indent="-342900" algn="just">
              <a:buChar char="•"/>
            </a:pPr>
            <a:r>
              <a:rPr lang="en-GB" sz="3400" dirty="0">
                <a:latin typeface="Arial"/>
                <a:ea typeface="+mn-lt"/>
                <a:cs typeface="+mn-lt"/>
              </a:rPr>
              <a:t>Accomplish a market share of 30% for Products inside 3 years of dispatch </a:t>
            </a:r>
          </a:p>
          <a:p>
            <a:pPr marL="342900" indent="-342900" algn="just">
              <a:buChar char="•"/>
            </a:pPr>
            <a:r>
              <a:rPr lang="en-GB" sz="3400" dirty="0">
                <a:latin typeface="Arial"/>
                <a:ea typeface="+mn-lt"/>
                <a:cs typeface="+mn-lt"/>
              </a:rPr>
              <a:t>Increment the level of clients who rate services as "magnificent" from 80% to 85% inside year and a half</a:t>
            </a:r>
            <a:r>
              <a:rPr lang="en-US" sz="3400" dirty="0">
                <a:latin typeface="Arial"/>
                <a:ea typeface="+mn-lt"/>
                <a:cs typeface="+mn-lt"/>
              </a:rPr>
              <a:t>Increase company sales by 25% by 2021</a:t>
            </a:r>
            <a:endParaRPr lang="en-US" sz="3400" dirty="0">
              <a:solidFill>
                <a:srgbClr val="000000"/>
              </a:solidFill>
              <a:latin typeface="Arial"/>
              <a:cs typeface="Calibri" panose="020F0502020204030204"/>
            </a:endParaRPr>
          </a:p>
          <a:p>
            <a:pPr indent="-228600">
              <a:buFont typeface="Arial" panose="020B0604020202020204" pitchFamily="34" charset="0"/>
              <a:buChar char="•"/>
            </a:pPr>
            <a:endParaRPr lang="en-US" sz="1800" dirty="0">
              <a:solidFill>
                <a:srgbClr val="000000"/>
              </a:solidFill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400846978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F56F5174-31D9-4DBB-AAB7-A1FD7BDB135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5614875" cy="6858000"/>
          </a:xfrm>
          <a:prstGeom prst="rect">
            <a:avLst/>
          </a:prstGeom>
          <a:gradFill>
            <a:gsLst>
              <a:gs pos="0">
                <a:schemeClr val="accent1">
                  <a:lumMod val="100000"/>
                  <a:alpha val="82000"/>
                </a:schemeClr>
              </a:gs>
              <a:gs pos="25000">
                <a:schemeClr val="accent1">
                  <a:alpha val="60000"/>
                </a:schemeClr>
              </a:gs>
              <a:gs pos="94000">
                <a:schemeClr val="bg2">
                  <a:lumMod val="75000"/>
                </a:schemeClr>
              </a:gs>
              <a:gs pos="100000">
                <a:schemeClr val="bg2">
                  <a:lumMod val="75000"/>
                </a:schemeClr>
              </a:gs>
            </a:gsLst>
            <a:lin ang="4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AE113210-7872-481A-ADE6-3A05CCAF5E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BDF650B5-AC3E-41CD-8419-B8B28770EFD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10407" y="558539"/>
            <a:ext cx="3655260" cy="1928504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4400">
                <a:ea typeface="+mj-lt"/>
                <a:cs typeface="+mj-lt"/>
              </a:rPr>
              <a:t> </a:t>
            </a:r>
            <a:r>
              <a:rPr lang="en-US">
                <a:latin typeface="Arial"/>
                <a:ea typeface="+mj-lt"/>
                <a:cs typeface="+mj-lt"/>
              </a:rPr>
              <a:t>   </a:t>
            </a:r>
            <a:r>
              <a:rPr lang="en-US">
                <a:solidFill>
                  <a:srgbClr val="FF0000"/>
                </a:solidFill>
                <a:latin typeface="Arial"/>
                <a:ea typeface="+mj-lt"/>
                <a:cs typeface="+mj-lt"/>
              </a:rPr>
              <a:t> Objectives</a:t>
            </a:r>
            <a:br>
              <a:rPr lang="en-US">
                <a:solidFill>
                  <a:srgbClr val="FF0000"/>
                </a:solidFill>
                <a:latin typeface="Arial"/>
                <a:ea typeface="+mj-lt"/>
                <a:cs typeface="+mj-lt"/>
              </a:rPr>
            </a:br>
            <a:r>
              <a:rPr lang="en-US">
                <a:solidFill>
                  <a:srgbClr val="FF0000"/>
                </a:solidFill>
                <a:latin typeface="Arial"/>
                <a:ea typeface="+mj-lt"/>
                <a:cs typeface="+mj-lt"/>
              </a:rPr>
              <a:t>Financial objective</a:t>
            </a:r>
            <a:endParaRPr lang="en-US">
              <a:solidFill>
                <a:srgbClr val="FF0000"/>
              </a:solidFill>
              <a:latin typeface="Arial"/>
              <a:cs typeface="Calibri Light" panose="020F0302020204030204"/>
            </a:endParaRPr>
          </a:p>
          <a:p>
            <a:endParaRPr lang="en-US" sz="4400">
              <a:ea typeface="+mj-lt"/>
              <a:cs typeface="+mj-lt"/>
            </a:endParaRPr>
          </a:p>
        </p:txBody>
      </p:sp>
      <p:sp>
        <p:nvSpPr>
          <p:cNvPr id="14" name="Freeform 62">
            <a:extLst>
              <a:ext uri="{FF2B5EF4-FFF2-40B4-BE49-F238E27FC236}">
                <a16:creationId xmlns:a16="http://schemas.microsoft.com/office/drawing/2014/main" id="{F9A95BEE-6BB1-4A28-A8E6-A34B2E42EF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738619"/>
            <a:ext cx="5000438" cy="5400962"/>
          </a:xfrm>
          <a:custGeom>
            <a:avLst/>
            <a:gdLst>
              <a:gd name="connsiteX0" fmla="*/ 2299956 w 5000438"/>
              <a:gd name="connsiteY0" fmla="*/ 0 h 5400962"/>
              <a:gd name="connsiteX1" fmla="*/ 5000438 w 5000438"/>
              <a:gd name="connsiteY1" fmla="*/ 2700481 h 5400962"/>
              <a:gd name="connsiteX2" fmla="*/ 2299956 w 5000438"/>
              <a:gd name="connsiteY2" fmla="*/ 5400962 h 5400962"/>
              <a:gd name="connsiteX3" fmla="*/ 60675 w 5000438"/>
              <a:gd name="connsiteY3" fmla="*/ 4210346 h 5400962"/>
              <a:gd name="connsiteX4" fmla="*/ 0 w 5000438"/>
              <a:gd name="connsiteY4" fmla="*/ 4110472 h 5400962"/>
              <a:gd name="connsiteX5" fmla="*/ 0 w 5000438"/>
              <a:gd name="connsiteY5" fmla="*/ 1290491 h 5400962"/>
              <a:gd name="connsiteX6" fmla="*/ 60675 w 5000438"/>
              <a:gd name="connsiteY6" fmla="*/ 1190617 h 5400962"/>
              <a:gd name="connsiteX7" fmla="*/ 2299956 w 5000438"/>
              <a:gd name="connsiteY7" fmla="*/ 0 h 540096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5000438" h="5400962">
                <a:moveTo>
                  <a:pt x="2299956" y="0"/>
                </a:moveTo>
                <a:cubicBezTo>
                  <a:pt x="3791390" y="0"/>
                  <a:pt x="5000438" y="1209047"/>
                  <a:pt x="5000438" y="2700481"/>
                </a:cubicBezTo>
                <a:cubicBezTo>
                  <a:pt x="5000438" y="4191915"/>
                  <a:pt x="3791390" y="5400962"/>
                  <a:pt x="2299956" y="5400962"/>
                </a:cubicBezTo>
                <a:cubicBezTo>
                  <a:pt x="1367810" y="5400962"/>
                  <a:pt x="545971" y="4928678"/>
                  <a:pt x="60675" y="4210346"/>
                </a:cubicBezTo>
                <a:lnTo>
                  <a:pt x="0" y="4110472"/>
                </a:lnTo>
                <a:lnTo>
                  <a:pt x="0" y="1290491"/>
                </a:lnTo>
                <a:lnTo>
                  <a:pt x="60675" y="1190617"/>
                </a:lnTo>
                <a:cubicBezTo>
                  <a:pt x="545971" y="472284"/>
                  <a:pt x="1367810" y="0"/>
                  <a:pt x="2299956" y="0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pic>
        <p:nvPicPr>
          <p:cNvPr id="5" name="Picture 5" descr="Two people holding a red umbrella&#10;&#10;Description generated with high confidence">
            <a:extLst>
              <a:ext uri="{FF2B5EF4-FFF2-40B4-BE49-F238E27FC236}">
                <a16:creationId xmlns:a16="http://schemas.microsoft.com/office/drawing/2014/main" id="{1B73881B-5D5D-46A6-BD14-D5609790903D}"/>
              </a:ext>
            </a:extLst>
          </p:cNvPr>
          <p:cNvPicPr>
            <a:picLocks noGrp="1" noChangeAspect="1"/>
          </p:cNvPicPr>
          <p:nvPr>
            <p:ph type="pic" idx="1"/>
          </p:nvPr>
        </p:nvPicPr>
        <p:blipFill rotWithShape="1">
          <a:blip r:embed="rId3">
            <a:alphaModFix/>
          </a:blip>
          <a:srcRect r="4455" b="-3"/>
          <a:stretch/>
        </p:blipFill>
        <p:spPr>
          <a:xfrm>
            <a:off x="20" y="907231"/>
            <a:ext cx="4838021" cy="5063738"/>
          </a:xfrm>
          <a:custGeom>
            <a:avLst/>
            <a:gdLst>
              <a:gd name="connsiteX0" fmla="*/ 2306172 w 4838041"/>
              <a:gd name="connsiteY0" fmla="*/ 0 h 5063738"/>
              <a:gd name="connsiteX1" fmla="*/ 4838041 w 4838041"/>
              <a:gd name="connsiteY1" fmla="*/ 2531869 h 5063738"/>
              <a:gd name="connsiteX2" fmla="*/ 2306172 w 4838041"/>
              <a:gd name="connsiteY2" fmla="*/ 5063738 h 5063738"/>
              <a:gd name="connsiteX3" fmla="*/ 79886 w 4838041"/>
              <a:gd name="connsiteY3" fmla="*/ 3738709 h 5063738"/>
              <a:gd name="connsiteX4" fmla="*/ 0 w 4838041"/>
              <a:gd name="connsiteY4" fmla="*/ 3572876 h 5063738"/>
              <a:gd name="connsiteX5" fmla="*/ 0 w 4838041"/>
              <a:gd name="connsiteY5" fmla="*/ 1490863 h 5063738"/>
              <a:gd name="connsiteX6" fmla="*/ 79886 w 4838041"/>
              <a:gd name="connsiteY6" fmla="*/ 1325030 h 5063738"/>
              <a:gd name="connsiteX7" fmla="*/ 2306172 w 4838041"/>
              <a:gd name="connsiteY7" fmla="*/ 0 h 506373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4838041" h="5063738">
                <a:moveTo>
                  <a:pt x="2306172" y="0"/>
                </a:moveTo>
                <a:cubicBezTo>
                  <a:pt x="3704485" y="0"/>
                  <a:pt x="4838041" y="1133556"/>
                  <a:pt x="4838041" y="2531869"/>
                </a:cubicBezTo>
                <a:cubicBezTo>
                  <a:pt x="4838041" y="3930182"/>
                  <a:pt x="3704485" y="5063738"/>
                  <a:pt x="2306172" y="5063738"/>
                </a:cubicBezTo>
                <a:cubicBezTo>
                  <a:pt x="1344832" y="5063738"/>
                  <a:pt x="508631" y="4527956"/>
                  <a:pt x="79886" y="3738709"/>
                </a:cubicBezTo>
                <a:lnTo>
                  <a:pt x="0" y="3572876"/>
                </a:lnTo>
                <a:lnTo>
                  <a:pt x="0" y="1490863"/>
                </a:lnTo>
                <a:lnTo>
                  <a:pt x="79886" y="1325030"/>
                </a:lnTo>
                <a:cubicBezTo>
                  <a:pt x="508631" y="535783"/>
                  <a:pt x="1344832" y="0"/>
                  <a:pt x="2306172" y="0"/>
                </a:cubicBezTo>
                <a:close/>
              </a:path>
            </a:pathLst>
          </a:custGeom>
          <a:effectLst>
            <a:softEdge rad="0"/>
          </a:effectLst>
        </p:spPr>
      </p:pic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4109FC65-34DE-4123-BE0A-DB4FE026939E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5227933" y="2062248"/>
            <a:ext cx="6659728" cy="4430043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just">
              <a:buChar char="•"/>
            </a:pPr>
            <a:r>
              <a:rPr lang="en-US" sz="2400">
                <a:latin typeface="Arial"/>
                <a:ea typeface="+mn-lt"/>
                <a:cs typeface="+mn-lt"/>
              </a:rPr>
              <a:t>   Generate revenue of $100,000 in sales the first Year</a:t>
            </a:r>
            <a:endParaRPr lang="en-US" sz="2400">
              <a:solidFill>
                <a:srgbClr val="000000"/>
              </a:solidFill>
              <a:latin typeface="Arial"/>
              <a:cs typeface="Calibri" panose="020F0502020204030204"/>
            </a:endParaRPr>
          </a:p>
          <a:p>
            <a:pPr algn="just">
              <a:buChar char="•"/>
            </a:pPr>
            <a:r>
              <a:rPr lang="en-US" sz="2400">
                <a:latin typeface="Arial"/>
                <a:ea typeface="+mn-lt"/>
                <a:cs typeface="+mn-lt"/>
              </a:rPr>
              <a:t> Making the product price more competitive through lowering the cost in marketplace.</a:t>
            </a:r>
            <a:endParaRPr lang="en-US" sz="2400">
              <a:latin typeface="Arial"/>
              <a:cs typeface="Calibri" panose="020F0502020204030204"/>
            </a:endParaRPr>
          </a:p>
          <a:p>
            <a:pPr algn="just">
              <a:buChar char="•"/>
            </a:pPr>
            <a:r>
              <a:rPr lang="en-US" sz="2400">
                <a:latin typeface="Arial"/>
                <a:ea typeface="+mn-lt"/>
                <a:cs typeface="+mn-lt"/>
              </a:rPr>
              <a:t>  Using historical data and Future marketing campaigns </a:t>
            </a:r>
            <a:endParaRPr lang="en-US" sz="2400">
              <a:latin typeface="Arial"/>
              <a:cs typeface="Calibri" panose="020F0502020204030204"/>
            </a:endParaRPr>
          </a:p>
          <a:p>
            <a:pPr indent="-228600">
              <a:buChar char="•"/>
            </a:pPr>
            <a:r>
              <a:rPr lang="en-US" sz="2400">
                <a:latin typeface="Arial"/>
                <a:ea typeface="+mn-lt"/>
                <a:cs typeface="+mn-lt"/>
              </a:rPr>
              <a:t>Profit projection and monitoring of all the target market.</a:t>
            </a:r>
            <a:endParaRPr lang="en-US" sz="2400">
              <a:latin typeface="Arial"/>
              <a:cs typeface="Calibri" panose="020F0502020204030204"/>
            </a:endParaRPr>
          </a:p>
        </p:txBody>
      </p:sp>
    </p:spTree>
    <p:extLst>
      <p:ext uri="{BB962C8B-B14F-4D97-AF65-F5344CB8AC3E}">
        <p14:creationId xmlns:p14="http://schemas.microsoft.com/office/powerpoint/2010/main" val="444758634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" name="Rectangle 30">
            <a:extLst>
              <a:ext uri="{FF2B5EF4-FFF2-40B4-BE49-F238E27FC236}">
                <a16:creationId xmlns:a16="http://schemas.microsoft.com/office/drawing/2014/main" id="{4841EA57-DEA6-4BE9-B11E-1FBCC76BE16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8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2" name="Picture 23" descr="A view of a city&#10;&#10;Description generated with high confidence">
            <a:extLst>
              <a:ext uri="{FF2B5EF4-FFF2-40B4-BE49-F238E27FC236}">
                <a16:creationId xmlns:a16="http://schemas.microsoft.com/office/drawing/2014/main" id="{27EA08CD-5793-48E4-87A6-DBF263F4D252}"/>
              </a:ext>
            </a:extLst>
          </p:cNvPr>
          <p:cNvPicPr>
            <a:picLocks noGrp="1" noChangeAspect="1"/>
          </p:cNvPicPr>
          <p:nvPr>
            <p:ph type="pic" idx="1"/>
          </p:nvPr>
        </p:nvPicPr>
        <p:blipFill rotWithShape="1"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t="17056" r="-3" b="18082"/>
          <a:stretch/>
        </p:blipFill>
        <p:spPr>
          <a:xfrm>
            <a:off x="4172204" y="10"/>
            <a:ext cx="8019794" cy="2803574"/>
          </a:xfrm>
          <a:custGeom>
            <a:avLst/>
            <a:gdLst>
              <a:gd name="connsiteX0" fmla="*/ 0 w 6265758"/>
              <a:gd name="connsiteY0" fmla="*/ 0 h 2286000"/>
              <a:gd name="connsiteX1" fmla="*/ 6265758 w 6265758"/>
              <a:gd name="connsiteY1" fmla="*/ 0 h 2286000"/>
              <a:gd name="connsiteX2" fmla="*/ 6265758 w 6265758"/>
              <a:gd name="connsiteY2" fmla="*/ 2286000 h 2286000"/>
              <a:gd name="connsiteX3" fmla="*/ 1062168 w 6265758"/>
              <a:gd name="connsiteY3" fmla="*/ 2286000 h 2286000"/>
              <a:gd name="connsiteX4" fmla="*/ 790683 w 6265758"/>
              <a:gd name="connsiteY4" fmla="*/ 1700078 h 2286000"/>
              <a:gd name="connsiteX5" fmla="*/ 787725 w 6265758"/>
              <a:gd name="connsiteY5" fmla="*/ 1700078 h 2286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6265758" h="2286000">
                <a:moveTo>
                  <a:pt x="0" y="0"/>
                </a:moveTo>
                <a:lnTo>
                  <a:pt x="6265758" y="0"/>
                </a:lnTo>
                <a:lnTo>
                  <a:pt x="6265758" y="2286000"/>
                </a:lnTo>
                <a:lnTo>
                  <a:pt x="1062168" y="2286000"/>
                </a:lnTo>
                <a:lnTo>
                  <a:pt x="790683" y="1700078"/>
                </a:lnTo>
                <a:lnTo>
                  <a:pt x="787725" y="1700078"/>
                </a:lnTo>
                <a:close/>
              </a:path>
            </a:pathLst>
          </a:custGeom>
        </p:spPr>
      </p:pic>
      <p:pic>
        <p:nvPicPr>
          <p:cNvPr id="15" name="Picture 16" descr="A box filled with different types of food&#10;&#10;Description generated with high confidence">
            <a:extLst>
              <a:ext uri="{FF2B5EF4-FFF2-40B4-BE49-F238E27FC236}">
                <a16:creationId xmlns:a16="http://schemas.microsoft.com/office/drawing/2014/main" id="{307FE9FD-199C-4D41-BA58-2E9912E220C8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t="11616" b="26510"/>
          <a:stretch/>
        </p:blipFill>
        <p:spPr>
          <a:xfrm>
            <a:off x="5234371" y="2286000"/>
            <a:ext cx="6957627" cy="2286000"/>
          </a:xfrm>
          <a:custGeom>
            <a:avLst/>
            <a:gdLst>
              <a:gd name="connsiteX0" fmla="*/ 0 w 5203590"/>
              <a:gd name="connsiteY0" fmla="*/ 0 h 2286000"/>
              <a:gd name="connsiteX1" fmla="*/ 5203590 w 5203590"/>
              <a:gd name="connsiteY1" fmla="*/ 0 h 2286000"/>
              <a:gd name="connsiteX2" fmla="*/ 5203590 w 5203590"/>
              <a:gd name="connsiteY2" fmla="*/ 2286000 h 2286000"/>
              <a:gd name="connsiteX3" fmla="*/ 1059212 w 5203590"/>
              <a:gd name="connsiteY3" fmla="*/ 2286000 h 2286000"/>
              <a:gd name="connsiteX4" fmla="*/ 925708 w 5203590"/>
              <a:gd name="connsiteY4" fmla="*/ 1997870 h 2286000"/>
              <a:gd name="connsiteX5" fmla="*/ 925707 w 5203590"/>
              <a:gd name="connsiteY5" fmla="*/ 1997870 h 2286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5203590" h="2286000">
                <a:moveTo>
                  <a:pt x="0" y="0"/>
                </a:moveTo>
                <a:lnTo>
                  <a:pt x="5203590" y="0"/>
                </a:lnTo>
                <a:lnTo>
                  <a:pt x="5203590" y="2286000"/>
                </a:lnTo>
                <a:lnTo>
                  <a:pt x="1059212" y="2286000"/>
                </a:lnTo>
                <a:lnTo>
                  <a:pt x="925708" y="1997870"/>
                </a:lnTo>
                <a:lnTo>
                  <a:pt x="925707" y="1997870"/>
                </a:lnTo>
                <a:close/>
              </a:path>
            </a:pathLst>
          </a:custGeom>
        </p:spPr>
      </p:pic>
      <p:pic>
        <p:nvPicPr>
          <p:cNvPr id="9" name="Picture 9" descr="A large building&#10;&#10;Description generated with very high confidence">
            <a:extLst>
              <a:ext uri="{FF2B5EF4-FFF2-40B4-BE49-F238E27FC236}">
                <a16:creationId xmlns:a16="http://schemas.microsoft.com/office/drawing/2014/main" id="{5EE88447-536C-4DB3-BEA6-659BE6005B61}"/>
              </a:ext>
            </a:extLst>
          </p:cNvPr>
          <p:cNvPicPr>
            <a:picLocks noChangeAspect="1"/>
          </p:cNvPicPr>
          <p:nvPr/>
        </p:nvPicPr>
        <p:blipFill rotWithShape="1">
          <a:blip r:embed="rId5">
            <a:extLst>
              <a:ext uri="{837473B0-CC2E-450A-ABE3-18F120FF3D39}">
                <a1611:picAttrSrcUrl xmlns:a1611="http://schemas.microsoft.com/office/drawing/2016/11/main" r:id="rId6"/>
              </a:ext>
            </a:extLst>
          </a:blip>
          <a:srcRect t="9053" b="8620"/>
          <a:stretch/>
        </p:blipFill>
        <p:spPr>
          <a:xfrm>
            <a:off x="6178562" y="3824377"/>
            <a:ext cx="6013438" cy="3048000"/>
          </a:xfrm>
          <a:custGeom>
            <a:avLst/>
            <a:gdLst>
              <a:gd name="connsiteX0" fmla="*/ 0 w 4144382"/>
              <a:gd name="connsiteY0" fmla="*/ 0 h 2286000"/>
              <a:gd name="connsiteX1" fmla="*/ 4144382 w 4144382"/>
              <a:gd name="connsiteY1" fmla="*/ 0 h 2286000"/>
              <a:gd name="connsiteX2" fmla="*/ 4144382 w 4144382"/>
              <a:gd name="connsiteY2" fmla="*/ 2286000 h 2286000"/>
              <a:gd name="connsiteX3" fmla="*/ 1054581 w 4144382"/>
              <a:gd name="connsiteY3" fmla="*/ 2286000 h 2286000"/>
              <a:gd name="connsiteX4" fmla="*/ 1054581 w 4144382"/>
              <a:gd name="connsiteY4" fmla="*/ 2285999 h 2286000"/>
              <a:gd name="connsiteX5" fmla="*/ 1059211 w 4144382"/>
              <a:gd name="connsiteY5" fmla="*/ 2285999 h 2286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144382" h="2286000">
                <a:moveTo>
                  <a:pt x="0" y="0"/>
                </a:moveTo>
                <a:lnTo>
                  <a:pt x="4144382" y="0"/>
                </a:lnTo>
                <a:lnTo>
                  <a:pt x="4144382" y="2286000"/>
                </a:lnTo>
                <a:lnTo>
                  <a:pt x="1054581" y="2286000"/>
                </a:lnTo>
                <a:lnTo>
                  <a:pt x="1054581" y="2285999"/>
                </a:lnTo>
                <a:lnTo>
                  <a:pt x="1059211" y="2285999"/>
                </a:lnTo>
                <a:close/>
              </a:path>
            </a:pathLst>
          </a:custGeom>
        </p:spPr>
      </p:pic>
      <p:sp>
        <p:nvSpPr>
          <p:cNvPr id="33" name="Freeform 15">
            <a:extLst>
              <a:ext uri="{FF2B5EF4-FFF2-40B4-BE49-F238E27FC236}">
                <a16:creationId xmlns:a16="http://schemas.microsoft.com/office/drawing/2014/main" id="{A26922E4-CEB0-4BFE-BAD1-403E6A417D0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590203" cy="6858000"/>
          </a:xfrm>
          <a:custGeom>
            <a:avLst/>
            <a:gdLst>
              <a:gd name="connsiteX0" fmla="*/ 0 w 9590203"/>
              <a:gd name="connsiteY0" fmla="*/ 0 h 6858000"/>
              <a:gd name="connsiteX1" fmla="*/ 6414049 w 9590203"/>
              <a:gd name="connsiteY1" fmla="*/ 0 h 6858000"/>
              <a:gd name="connsiteX2" fmla="*/ 9590203 w 9590203"/>
              <a:gd name="connsiteY2" fmla="*/ 6858000 h 6858000"/>
              <a:gd name="connsiteX3" fmla="*/ 0 w 9590203"/>
              <a:gd name="connsiteY3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9590203" h="6858000">
                <a:moveTo>
                  <a:pt x="0" y="0"/>
                </a:moveTo>
                <a:lnTo>
                  <a:pt x="6414049" y="0"/>
                </a:lnTo>
                <a:lnTo>
                  <a:pt x="9590203" y="6858000"/>
                </a:lnTo>
                <a:lnTo>
                  <a:pt x="0" y="6858000"/>
                </a:lnTo>
                <a:close/>
              </a:path>
            </a:pathLst>
          </a:custGeom>
          <a:solidFill>
            <a:srgbClr val="FFFFFF">
              <a:alpha val="7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247ECDE-795D-4AB7-94F2-288BA24D5A6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78767" y="810822"/>
            <a:ext cx="4009738" cy="319150"/>
          </a:xfrm>
        </p:spPr>
        <p:txBody>
          <a:bodyPr vert="horz" lIns="91440" tIns="45720" rIns="91440" bIns="45720" rtlCol="0" anchor="ctr">
            <a:normAutofit fontScale="90000"/>
          </a:bodyPr>
          <a:lstStyle/>
          <a:p>
            <a:r>
              <a:rPr lang="en-US" sz="4000">
                <a:solidFill>
                  <a:srgbClr val="000000"/>
                </a:solidFill>
                <a:cs typeface="Calibri Light"/>
              </a:rPr>
              <a:t>       </a:t>
            </a:r>
            <a:r>
              <a:rPr lang="en-US" sz="4000">
                <a:solidFill>
                  <a:srgbClr val="000000"/>
                </a:solidFill>
                <a:latin typeface="Arial"/>
                <a:cs typeface="Calibri Light"/>
              </a:rPr>
              <a:t>  </a:t>
            </a:r>
            <a:r>
              <a:rPr lang="en-US">
                <a:solidFill>
                  <a:srgbClr val="C00000"/>
                </a:solidFill>
                <a:latin typeface="Arial"/>
                <a:cs typeface="Calibri Light"/>
              </a:rPr>
              <a:t>Conclusion</a:t>
            </a:r>
            <a:endParaRPr lang="en-US" kern="1200">
              <a:solidFill>
                <a:srgbClr val="C00000"/>
              </a:solidFill>
              <a:latin typeface="Arial"/>
              <a:cs typeface="+mj-cs"/>
            </a:endParaRP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477CDA6E-F16B-4B8B-BB29-77FB0EF37585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8200" y="2280041"/>
            <a:ext cx="4485490" cy="3896921"/>
          </a:xfrm>
        </p:spPr>
        <p:txBody>
          <a:bodyPr vert="horz" lIns="91440" tIns="45720" rIns="91440" bIns="45720" rtlCol="0" anchor="t">
            <a:normAutofit/>
          </a:bodyPr>
          <a:lstStyle/>
          <a:p>
            <a:pPr indent="-228600">
              <a:buFont typeface="Arial" panose="020B0604020202020204" pitchFamily="34" charset="0"/>
              <a:buChar char="•"/>
            </a:pPr>
            <a:r>
              <a:rPr lang="en-US" sz="2400">
                <a:solidFill>
                  <a:srgbClr val="000000"/>
                </a:solidFill>
                <a:latin typeface="Arial"/>
                <a:cs typeface="Calibri"/>
              </a:rPr>
              <a:t>In conclusion, taking in consideration the favorable and stable economy of Japan, but bearing in mind also the precarious health and safety legislation under it`s tutelage, an investment towards opening a hotel in Japan can prove financially sustainable and even profitable under the right management.</a:t>
            </a:r>
            <a:endParaRPr lang="en-US" sz="2400">
              <a:solidFill>
                <a:srgbClr val="000000"/>
              </a:solidFill>
              <a:latin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334560386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 dir="in"/>
      </p:transition>
    </mc:Choice>
    <mc:Fallback xmlns="">
      <p:transition spd="slow">
        <p:split orient="vert" dir="in"/>
      </p:transition>
    </mc:Fallback>
  </mc:AlternateContent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8" descr="A picture containing book, text&#10;&#10;Description generated with high confidence">
            <a:extLst>
              <a:ext uri="{FF2B5EF4-FFF2-40B4-BE49-F238E27FC236}">
                <a16:creationId xmlns:a16="http://schemas.microsoft.com/office/drawing/2014/main" id="{59550B9E-FF21-4CA7-8DFC-A79BB6EE0E67}"/>
              </a:ext>
            </a:extLst>
          </p:cNvPr>
          <p:cNvPicPr>
            <a:picLocks noGrp="1" noChangeAspect="1"/>
          </p:cNvPicPr>
          <p:nvPr>
            <p:ph type="pic" idx="1"/>
          </p:nvPr>
        </p:nvPicPr>
        <p:blipFill rotWithShape="1"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t="3495" r="-1" b="3494"/>
          <a:stretch/>
        </p:blipFill>
        <p:spPr>
          <a:xfrm>
            <a:off x="2371991" y="116606"/>
            <a:ext cx="4846882" cy="6856413"/>
          </a:xfrm>
          <a:custGeom>
            <a:avLst/>
            <a:gdLst>
              <a:gd name="connsiteX0" fmla="*/ 121782 w 5110407"/>
              <a:gd name="connsiteY0" fmla="*/ 0 h 6856413"/>
              <a:gd name="connsiteX1" fmla="*/ 4731440 w 5110407"/>
              <a:gd name="connsiteY1" fmla="*/ 0 h 6856413"/>
              <a:gd name="connsiteX2" fmla="*/ 4775629 w 5110407"/>
              <a:gd name="connsiteY2" fmla="*/ 179775 h 6856413"/>
              <a:gd name="connsiteX3" fmla="*/ 5084710 w 5110407"/>
              <a:gd name="connsiteY3" fmla="*/ 4108260 h 6856413"/>
              <a:gd name="connsiteX4" fmla="*/ 4768709 w 5110407"/>
              <a:gd name="connsiteY4" fmla="*/ 6381464 h 6856413"/>
              <a:gd name="connsiteX5" fmla="*/ 4653290 w 5110407"/>
              <a:gd name="connsiteY5" fmla="*/ 6856413 h 6856413"/>
              <a:gd name="connsiteX6" fmla="*/ 0 w 5110407"/>
              <a:gd name="connsiteY6" fmla="*/ 6856413 h 6856413"/>
              <a:gd name="connsiteX7" fmla="*/ 21062 w 5110407"/>
              <a:gd name="connsiteY7" fmla="*/ 6803488 h 6856413"/>
              <a:gd name="connsiteX8" fmla="*/ 636462 w 5110407"/>
              <a:gd name="connsiteY8" fmla="*/ 3844830 h 6856413"/>
              <a:gd name="connsiteX9" fmla="*/ 203879 w 5110407"/>
              <a:gd name="connsiteY9" fmla="*/ 236924 h 685641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5110407" h="6856413">
                <a:moveTo>
                  <a:pt x="121782" y="0"/>
                </a:moveTo>
                <a:lnTo>
                  <a:pt x="4731440" y="0"/>
                </a:lnTo>
                <a:lnTo>
                  <a:pt x="4775629" y="179775"/>
                </a:lnTo>
                <a:cubicBezTo>
                  <a:pt x="5052916" y="1415453"/>
                  <a:pt x="5165791" y="2739148"/>
                  <a:pt x="5084710" y="4108260"/>
                </a:cubicBezTo>
                <a:cubicBezTo>
                  <a:pt x="5038379" y="4890611"/>
                  <a:pt x="4930907" y="5650759"/>
                  <a:pt x="4768709" y="6381464"/>
                </a:cubicBezTo>
                <a:lnTo>
                  <a:pt x="4653290" y="6856413"/>
                </a:lnTo>
                <a:lnTo>
                  <a:pt x="0" y="6856413"/>
                </a:lnTo>
                <a:lnTo>
                  <a:pt x="21062" y="6803488"/>
                </a:lnTo>
                <a:cubicBezTo>
                  <a:pt x="355644" y="5917239"/>
                  <a:pt x="573134" y="4914171"/>
                  <a:pt x="636462" y="3844830"/>
                </a:cubicBezTo>
                <a:cubicBezTo>
                  <a:pt x="713862" y="2537857"/>
                  <a:pt x="550895" y="1302013"/>
                  <a:pt x="203879" y="236924"/>
                </a:cubicBezTo>
                <a:close/>
              </a:path>
            </a:pathLst>
          </a:cu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D838EB20-3F42-4010-9535-1DFBEA12682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-640422" y="413888"/>
            <a:ext cx="3328714" cy="5719762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3100" b="1"/>
              <a:t>        </a:t>
            </a:r>
            <a:r>
              <a:rPr lang="en-US" sz="3100" b="1">
                <a:solidFill>
                  <a:srgbClr val="FF0000"/>
                </a:solidFill>
                <a:latin typeface="Arial"/>
                <a:cs typeface="Arial"/>
              </a:rPr>
              <a:t>References</a:t>
            </a:r>
            <a:r>
              <a:rPr lang="en-US" sz="3100">
                <a:solidFill>
                  <a:srgbClr val="FF0000"/>
                </a:solidFill>
                <a:latin typeface="Arial"/>
                <a:cs typeface="Arial"/>
              </a:rPr>
              <a:t> 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C8D54E70-167D-4963-A7A8-3C441E71C3B6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7223606" y="413887"/>
            <a:ext cx="4543304" cy="6079196"/>
          </a:xfrm>
        </p:spPr>
        <p:txBody>
          <a:bodyPr vert="horz" lIns="91440" tIns="45720" rIns="91440" bIns="45720" rtlCol="0" anchor="ctr">
            <a:noAutofit/>
          </a:bodyPr>
          <a:lstStyle/>
          <a:p>
            <a:pPr marL="342900" indent="-228600">
              <a:buFont typeface="Arial" panose="020B0604020202020204" pitchFamily="34" charset="0"/>
              <a:buChar char="•"/>
            </a:pPr>
            <a:r>
              <a:rPr lang="en-US" sz="2000" dirty="0">
                <a:latin typeface="Arial"/>
                <a:cs typeface="Arial"/>
              </a:rPr>
              <a:t>Dickson, P. R. &amp; Ginter, J. L (1987), </a:t>
            </a:r>
            <a:r>
              <a:rPr lang="en-US" sz="2000" i="1" dirty="0">
                <a:latin typeface="Arial"/>
                <a:cs typeface="Arial"/>
              </a:rPr>
              <a:t>Market Segmentation, Product Differentiation, and Marketing Strategy</a:t>
            </a:r>
            <a:r>
              <a:rPr lang="en-US" sz="2000" dirty="0">
                <a:latin typeface="Arial"/>
                <a:cs typeface="Arial"/>
              </a:rPr>
              <a:t>. Journal of Marketing, Vol. 51 No. 2, pp. 1-10. </a:t>
            </a:r>
            <a:endParaRPr lang="en-US" sz="2000" b="1" dirty="0">
              <a:latin typeface="Arial"/>
              <a:cs typeface="Arial"/>
            </a:endParaRPr>
          </a:p>
          <a:p>
            <a:pPr marL="342900" indent="-228600">
              <a:buFont typeface="Arial" panose="020B0604020202020204" pitchFamily="34" charset="0"/>
              <a:buChar char="•"/>
            </a:pPr>
            <a:r>
              <a:rPr lang="en-US" sz="2000" dirty="0">
                <a:latin typeface="Arial"/>
                <a:cs typeface="Arial"/>
              </a:rPr>
              <a:t> Kotler, P., Armstrong, G., Harris, L., &amp; Piercy, N. (2017), </a:t>
            </a:r>
            <a:r>
              <a:rPr lang="en-US" sz="2000" i="1" dirty="0">
                <a:latin typeface="Arial"/>
                <a:cs typeface="Arial"/>
              </a:rPr>
              <a:t>Principles of Marketing</a:t>
            </a:r>
            <a:r>
              <a:rPr lang="en-US" sz="2000" dirty="0">
                <a:latin typeface="Arial"/>
                <a:cs typeface="Arial"/>
              </a:rPr>
              <a:t>, (7 </a:t>
            </a:r>
            <a:r>
              <a:rPr lang="en-US" sz="2000" dirty="0" err="1">
                <a:latin typeface="Arial"/>
                <a:cs typeface="Arial"/>
              </a:rPr>
              <a:t>th</a:t>
            </a:r>
            <a:r>
              <a:rPr lang="en-US" sz="2000" dirty="0">
                <a:latin typeface="Arial"/>
                <a:cs typeface="Arial"/>
              </a:rPr>
              <a:t> ed.) European Edition, Pearson. </a:t>
            </a:r>
          </a:p>
          <a:p>
            <a:pPr marL="342900" indent="-228600">
              <a:buFont typeface="Arial" panose="020B0604020202020204" pitchFamily="34" charset="0"/>
              <a:buChar char="•"/>
            </a:pPr>
            <a:r>
              <a:rPr lang="en-US" sz="2000" dirty="0">
                <a:latin typeface="Arial"/>
                <a:cs typeface="Arial"/>
              </a:rPr>
              <a:t>Lee, K., &amp; Carter, S., (2012), </a:t>
            </a:r>
            <a:r>
              <a:rPr lang="en-US" sz="2000" i="1" dirty="0">
                <a:latin typeface="Arial"/>
                <a:cs typeface="Arial"/>
              </a:rPr>
              <a:t>Global Marketing Management</a:t>
            </a:r>
            <a:r>
              <a:rPr lang="en-US" sz="2000" dirty="0">
                <a:latin typeface="Arial"/>
                <a:cs typeface="Arial"/>
              </a:rPr>
              <a:t>, (3 </a:t>
            </a:r>
            <a:r>
              <a:rPr lang="en-US" sz="2000" dirty="0" err="1">
                <a:latin typeface="Arial"/>
                <a:cs typeface="Arial"/>
              </a:rPr>
              <a:t>rd</a:t>
            </a:r>
            <a:r>
              <a:rPr lang="en-US" sz="2000" dirty="0">
                <a:latin typeface="Arial"/>
                <a:cs typeface="Arial"/>
              </a:rPr>
              <a:t> ed.), Oxford University Press.</a:t>
            </a:r>
          </a:p>
          <a:p>
            <a:pPr marL="342900" indent="-228600">
              <a:buFont typeface="Arial" panose="020B0604020202020204" pitchFamily="34" charset="0"/>
              <a:buChar char="•"/>
            </a:pPr>
            <a:r>
              <a:rPr lang="en-US" sz="2000" dirty="0">
                <a:latin typeface="Arial"/>
                <a:cs typeface="Arial"/>
              </a:rPr>
              <a:t>McDonald, M &amp; Wilson, H. (2011), </a:t>
            </a:r>
            <a:r>
              <a:rPr lang="en-US" sz="2000" i="1" dirty="0">
                <a:latin typeface="Arial"/>
                <a:cs typeface="Arial"/>
              </a:rPr>
              <a:t>Marketing Plans, How to Prepare Them, How to Use Them</a:t>
            </a:r>
            <a:r>
              <a:rPr lang="en-US" sz="2000" dirty="0">
                <a:latin typeface="Arial"/>
                <a:cs typeface="Arial"/>
              </a:rPr>
              <a:t> (7 </a:t>
            </a:r>
            <a:r>
              <a:rPr lang="en-US" sz="2000" dirty="0" err="1">
                <a:latin typeface="Arial"/>
                <a:cs typeface="Arial"/>
              </a:rPr>
              <a:t>th</a:t>
            </a:r>
            <a:r>
              <a:rPr lang="en-US" sz="2000" dirty="0">
                <a:latin typeface="Arial"/>
                <a:cs typeface="Arial"/>
              </a:rPr>
              <a:t> ed.), Essex: Wiley. </a:t>
            </a:r>
          </a:p>
          <a:p>
            <a:pPr marL="342900" indent="-228600">
              <a:buFont typeface="Arial" panose="020B0604020202020204" pitchFamily="34" charset="0"/>
              <a:buChar char="•"/>
            </a:pPr>
            <a:r>
              <a:rPr lang="en-US" sz="2000" dirty="0">
                <a:latin typeface="Arial"/>
                <a:cs typeface="Arial"/>
              </a:rPr>
              <a:t>West, D., Fords, J. &amp; Ibrahim, E. (2015), </a:t>
            </a:r>
            <a:r>
              <a:rPr lang="en-US" sz="2000" i="1" dirty="0">
                <a:latin typeface="Arial"/>
                <a:cs typeface="Arial"/>
              </a:rPr>
              <a:t>Strategic Marketing, How to Create Competitive Advantage</a:t>
            </a:r>
            <a:r>
              <a:rPr lang="en-US" sz="2000" dirty="0">
                <a:latin typeface="Arial"/>
                <a:cs typeface="Arial"/>
              </a:rPr>
              <a:t> (3 </a:t>
            </a:r>
            <a:r>
              <a:rPr lang="en-US" sz="2000" dirty="0" err="1">
                <a:latin typeface="Arial"/>
                <a:cs typeface="Arial"/>
              </a:rPr>
              <a:t>rd</a:t>
            </a:r>
            <a:r>
              <a:rPr lang="en-US" sz="2000" dirty="0">
                <a:latin typeface="Arial"/>
                <a:cs typeface="Arial"/>
              </a:rPr>
              <a:t> ed.) Italy: Oxford University Press.</a:t>
            </a:r>
          </a:p>
        </p:txBody>
      </p:sp>
    </p:spTree>
    <p:extLst>
      <p:ext uri="{BB962C8B-B14F-4D97-AF65-F5344CB8AC3E}">
        <p14:creationId xmlns:p14="http://schemas.microsoft.com/office/powerpoint/2010/main" val="3994686817"/>
      </p:ext>
    </p:extLst>
  </p:cSld>
  <p:clrMapOvr>
    <a:masterClrMapping/>
  </p:clrMapOvr>
  <p:transition spd="slow">
    <p:push dir="d"/>
  </p:transition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167</TotalTime>
  <Words>559</Words>
  <Application>Microsoft Office PowerPoint</Application>
  <PresentationFormat>Widescreen</PresentationFormat>
  <Paragraphs>158</Paragraphs>
  <Slides>28</Slides>
  <Notes>0</Notes>
  <HiddenSlides>0</HiddenSlides>
  <MMClips>5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28</vt:i4>
      </vt:variant>
    </vt:vector>
  </HeadingPairs>
  <TitlesOfParts>
    <vt:vector size="34" baseType="lpstr">
      <vt:lpstr>Algerian</vt:lpstr>
      <vt:lpstr>Arial</vt:lpstr>
      <vt:lpstr>Calibri</vt:lpstr>
      <vt:lpstr>Calibri Light</vt:lpstr>
      <vt:lpstr>Trebuchet MS</vt:lpstr>
      <vt:lpstr>office theme</vt:lpstr>
      <vt:lpstr> Marketing essential m4x01916 </vt:lpstr>
      <vt:lpstr>PowerPoint Presentation</vt:lpstr>
      <vt:lpstr>PowerPoint Presentation</vt:lpstr>
      <vt:lpstr>Mount fuji hotel</vt:lpstr>
      <vt:lpstr>Marketing Audit of         Mount Fuji Hotel</vt:lpstr>
      <vt:lpstr>Introduction </vt:lpstr>
      <vt:lpstr>Strategic  Marketing  Plan “Mount Fuji Hotel” </vt:lpstr>
      <vt:lpstr>Environment</vt:lpstr>
      <vt:lpstr>   </vt:lpstr>
      <vt:lpstr>         Market Segments </vt:lpstr>
      <vt:lpstr>PowerPoint Presentation</vt:lpstr>
      <vt:lpstr>Strategic Marketing Plan  “Mount Fuji Hotel”</vt:lpstr>
      <vt:lpstr>           Product</vt:lpstr>
      <vt:lpstr>Pricing</vt:lpstr>
      <vt:lpstr>Promotion</vt:lpstr>
      <vt:lpstr>Process</vt:lpstr>
      <vt:lpstr>Placing</vt:lpstr>
      <vt:lpstr>People and Physical Evidence</vt:lpstr>
      <vt:lpstr>PowerPoint Presentation</vt:lpstr>
      <vt:lpstr>BCG Matrix</vt:lpstr>
      <vt:lpstr>External Marketing Environment</vt:lpstr>
      <vt:lpstr>Who are your Customers?</vt:lpstr>
      <vt:lpstr>Internal Marketing Environment          “Mount Fuji Hotel”</vt:lpstr>
      <vt:lpstr>    Marketing Strategy Review             “Mount Fuji Hotel”</vt:lpstr>
      <vt:lpstr>        Objectives Marketing objective</vt:lpstr>
      <vt:lpstr>     Objectives Financial objective </vt:lpstr>
      <vt:lpstr>         Conclusion</vt:lpstr>
      <vt:lpstr>        References 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Marketing esential m4x01916</dc:title>
  <dc:creator>Emanuela Stan (1815346)</dc:creator>
  <cp:lastModifiedBy>Stefan Ilie (1815223)</cp:lastModifiedBy>
  <cp:revision>464</cp:revision>
  <dcterms:created xsi:type="dcterms:W3CDTF">2019-06-11T16:35:02Z</dcterms:created>
  <dcterms:modified xsi:type="dcterms:W3CDTF">2019-06-17T11:41:58Z</dcterms:modified>
</cp:coreProperties>
</file>