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71" r:id="rId4"/>
    <p:sldId id="258" r:id="rId5"/>
    <p:sldId id="259" r:id="rId6"/>
    <p:sldId id="260" r:id="rId7"/>
    <p:sldId id="261" r:id="rId8"/>
    <p:sldId id="262" r:id="rId9"/>
    <p:sldId id="263" r:id="rId10"/>
    <p:sldId id="264" r:id="rId11"/>
    <p:sldId id="265" r:id="rId12"/>
    <p:sldId id="270" r:id="rId13"/>
    <p:sldId id="266" r:id="rId14"/>
    <p:sldId id="267" r:id="rId15"/>
    <p:sldId id="268" r:id="rId16"/>
    <p:sldId id="269" r:id="rId17"/>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2D8CFF"/>
    <a:srgbClr val="9189FF"/>
    <a:srgbClr val="FFF533"/>
    <a:srgbClr val="CB8E3D"/>
    <a:srgbClr val="EAB05C"/>
    <a:srgbClr val="FF6DEA"/>
    <a:srgbClr val="DD87A6"/>
    <a:srgbClr val="BA2D1C"/>
    <a:srgbClr val="FFE4B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3670" autoAdjust="0"/>
  </p:normalViewPr>
  <p:slideViewPr>
    <p:cSldViewPr>
      <p:cViewPr varScale="1">
        <p:scale>
          <a:sx n="122" d="100"/>
          <a:sy n="122" d="100"/>
        </p:scale>
        <p:origin x="1264" y="200"/>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10/10/25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National Express must ensure it recruits a workforce that is not just technically skilled, but matches the values of the business, which are safety, reliability and innovation. The introduction prepares the reader by establishing that recruitment is about attracting people who will contribute to organisational change. National Express can develop its future capabilities by selecting talent that demonstrates adaptability, problem-solving skills and ownership of their work. This section discusses the way forward, including components of recruitment incidental to a structured recruitment process in which each selection of job analysis, job definition, and selection process whether it is through interviews or questioning techniques is considered.</a:t>
            </a:r>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National Express Group is a global transport company with its head office based in Birmingham, employing over 50,000 people worldwide (</a:t>
            </a:r>
            <a:r>
              <a:rPr lang="en-GB" sz="1200" kern="1200" dirty="0" err="1">
                <a:solidFill>
                  <a:schemeClr val="tx1"/>
                </a:solidFill>
                <a:effectLst/>
                <a:latin typeface="+mn-lt"/>
                <a:ea typeface="+mn-ea"/>
                <a:cs typeface="+mn-cs"/>
              </a:rPr>
              <a:t>GlobalData</a:t>
            </a:r>
            <a:r>
              <a:rPr lang="en-GB" sz="1200" kern="1200" dirty="0">
                <a:solidFill>
                  <a:schemeClr val="tx1"/>
                </a:solidFill>
                <a:effectLst/>
                <a:latin typeface="+mn-lt"/>
                <a:ea typeface="+mn-ea"/>
                <a:cs typeface="+mn-cs"/>
              </a:rPr>
              <a:t>, 2025). The company runs buses, coaches, and UK, European, Middle Eastern and American rail services. National Express is significantly transforming its business through the electrification of its fleets to decrease carbon footprints and smart digital platforms to sell tickets. National Express requires new staff with knowledge of green technologies, digital inventions, and customer experience management to achieve its objectives. The recruitment process should be established to attract not only competent candidates but also individuals with a belief in the company's vision of sustainability and transformation.</a:t>
            </a:r>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process starts with an in-depth job analysis, which describes the duties of the role and the skills required. This information results in a job description, including the role's obligations, accompanied by a person specification including the appropriate abilities and qualities (Bratton and Gold, 2017). The role can then be advertised through internet channels, internal mediums, and professional platforms. Applications are then shortlisted tediously against the person specification, and this culminates in interview and testing stages (Storey, 2007). The prospective candidate is then finally chosen and inducted into the company. Within the domain of transformation projects, such as the introduction of electric buses, this process ensures that National Express attracts staff with the technical expertise and flexibility to meet rigorous sustainability targets.</a:t>
            </a:r>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National Express, this analysis can be facilitated by observations of staff, having conversations with managers and staff, and studying the organisation's strategic transformation goals. In this case, a review of the Sustainability Manager position would highlight tasks such as monitoring emission targets, guiding the company's transition to using electric buses, and ensuring compliance with environmental policies (</a:t>
            </a:r>
            <a:r>
              <a:rPr lang="en-GB" sz="1200" kern="1200" dirty="0" err="1">
                <a:solidFill>
                  <a:schemeClr val="tx1"/>
                </a:solidFill>
                <a:effectLst/>
                <a:latin typeface="+mn-lt"/>
                <a:ea typeface="+mn-ea"/>
                <a:cs typeface="+mn-cs"/>
              </a:rPr>
              <a:t>Breaugh</a:t>
            </a:r>
            <a:r>
              <a:rPr lang="en-GB" sz="1200" kern="1200" dirty="0">
                <a:solidFill>
                  <a:schemeClr val="tx1"/>
                </a:solidFill>
                <a:effectLst/>
                <a:latin typeface="+mn-lt"/>
                <a:ea typeface="+mn-ea"/>
                <a:cs typeface="+mn-cs"/>
              </a:rPr>
              <a:t>, 2017). This job analysis ensures that recruitment decisions remain interlinked with organisational objectives so that staff roles can align with the overall vision of the short-term transformation strategy.</a:t>
            </a:r>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job description is a detailed written account of the responsibilities associated with a particular position (</a:t>
            </a:r>
            <a:r>
              <a:rPr lang="en-GB" sz="1200" kern="1200" dirty="0" err="1">
                <a:solidFill>
                  <a:schemeClr val="tx1"/>
                </a:solidFill>
                <a:effectLst/>
                <a:latin typeface="+mn-lt"/>
                <a:ea typeface="+mn-ea"/>
                <a:cs typeface="+mn-cs"/>
              </a:rPr>
              <a:t>Switasarra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Astanti</a:t>
            </a:r>
            <a:r>
              <a:rPr lang="en-GB" sz="1200" kern="1200" dirty="0">
                <a:solidFill>
                  <a:schemeClr val="tx1"/>
                </a:solidFill>
                <a:effectLst/>
                <a:latin typeface="+mn-lt"/>
                <a:ea typeface="+mn-ea"/>
                <a:cs typeface="+mn-cs"/>
              </a:rPr>
              <a:t>, 2021). For National Express, these descriptions typically provide the job title, purpose of the position, key activities undertaken, and line management. Consider the case of a Sustainability Manager; their responsibilities could include leading green initiatives, management of the conversion to electric and hybrid fleets, and adherence to UK and EU environmental standards. By summarily defining these responsibilities, the job description assists candidates in understanding demands made of them while granting recruiters a standardised basis of comparison. Within a transforming company, this clarity reduces confusion, raises the quality of candidate-role fit, and streamlines the recruitment process.</a:t>
            </a:r>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ensures that the best-fit style of approach is taken to the company's strategy. The job description is complemented by the person specification with a description of the personal qualities, experience, and qualifications to be effective in the role (Johnson and Hackman, 2018). A person specification is a key document in recruitment because it defines the skills, knowledge, experience and behaviours required for a job. For National Express, which operates in a highly regulated transport environment, it is useful for transparency in recruitment and reducing mistakes and ensuring the specified needs of the business. As well as the technical requirement it should also include soft skills such as communication and flexibility, which will become increasingly necessary managing digital change we continue to embrace a more flexible working environment. By creating a structured person specification National Express will be able to better sift applications saving valuable time for the organisation. It ensures the organisation is identifying applicants who will successfully adapt to not only the operational challenge of transport but also adapt to the challenge of working on transformation projects</a:t>
            </a:r>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panel interview is regularly used by National Express for higher-grade or transformation roles. The interviewers, such as an HR manager, a project manager, and a senior business leader, are utilised. The style guarantees decision-making will be less biased and aligned with the requirements of the organisation (Dixon et al., 2002). For example, a candidate shortlisting for the role of Change Manager can be assessed by HR on cultural fit, by the project manager on technical competence, and by the senior leader on strategic sustainability outcomes. The panel interview also prevents single-interviewer bias and provides a fairer recruitment process.</a:t>
            </a:r>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Situational interviews help to determine how candidates would respond to potential future obstacles through hypothetical scenarios (</a:t>
            </a:r>
            <a:r>
              <a:rPr lang="en-GB" sz="1200" kern="1200" dirty="0" err="1">
                <a:solidFill>
                  <a:schemeClr val="tx1"/>
                </a:solidFill>
                <a:effectLst/>
                <a:latin typeface="+mn-lt"/>
                <a:ea typeface="+mn-ea"/>
                <a:cs typeface="+mn-cs"/>
              </a:rPr>
              <a:t>Ingold</a:t>
            </a:r>
            <a:r>
              <a:rPr lang="en-GB" sz="1200" kern="1200" dirty="0">
                <a:solidFill>
                  <a:schemeClr val="tx1"/>
                </a:solidFill>
                <a:effectLst/>
                <a:latin typeface="+mn-lt"/>
                <a:ea typeface="+mn-ea"/>
                <a:cs typeface="+mn-cs"/>
              </a:rPr>
              <a:t> et al., 2014). This method is particularly applicable to National Express transformation projects, which often have a surplus of change and uncertainty. Project Managers, for instance, can be requested to explain how they would respond to recalcitrant staff to adopt a new system of tickets. The answers exemplify their problem-solving ability, decision-making and flexibility. By asking situational interview questions, employers can evaluate candidates' ability to respond to real-world situations that the company will experience on its journey to being more digital (Ulrich, 2016).</a:t>
            </a:r>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Group interviews entail observing the group of candidates when discussing, completing case studies or assessing problems together. At National Express, such group interviews are particularly valuable for positions requiring cooperation and collaboration, such as with a transformation project team. For instance, candidates will be challenged to work together to design a plan to introduce electric buses to a new city. Recruiters can see each candidate's ability to communicate, negotiate, and demonstrate leadership potential (</a:t>
            </a:r>
            <a:r>
              <a:rPr lang="en-GB" sz="1200" kern="1200" dirty="0" err="1">
                <a:solidFill>
                  <a:schemeClr val="tx1"/>
                </a:solidFill>
                <a:effectLst/>
                <a:latin typeface="+mn-lt"/>
                <a:ea typeface="+mn-ea"/>
                <a:cs typeface="+mn-cs"/>
              </a:rPr>
              <a:t>Hamza</a:t>
            </a:r>
            <a:r>
              <a:rPr lang="en-GB" sz="1200" kern="1200" dirty="0">
                <a:solidFill>
                  <a:schemeClr val="tx1"/>
                </a:solidFill>
                <a:effectLst/>
                <a:latin typeface="+mn-lt"/>
                <a:ea typeface="+mn-ea"/>
                <a:cs typeface="+mn-cs"/>
              </a:rPr>
              <a:t> et al., 2021).</a:t>
            </a:r>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Compels candidates to give complete answers</a:t>
            </a:r>
          </a:p>
          <a:p>
            <a:r>
              <a:rPr lang="en-GB" sz="1200" kern="1200" dirty="0">
                <a:solidFill>
                  <a:schemeClr val="tx1"/>
                </a:solidFill>
                <a:effectLst/>
                <a:latin typeface="+mn-lt"/>
                <a:ea typeface="+mn-ea"/>
                <a:cs typeface="+mn-cs"/>
              </a:rPr>
              <a:t>Beneficial during candidate thinking processes and investigation (</a:t>
            </a:r>
            <a:r>
              <a:rPr lang="en-GB" sz="1200" kern="1200" dirty="0" err="1">
                <a:solidFill>
                  <a:schemeClr val="tx1"/>
                </a:solidFill>
                <a:effectLst/>
                <a:latin typeface="+mn-lt"/>
                <a:ea typeface="+mn-ea"/>
                <a:cs typeface="+mn-cs"/>
              </a:rPr>
              <a:t>Berthon</a:t>
            </a:r>
            <a:r>
              <a:rPr lang="en-GB" sz="1200" kern="1200" dirty="0">
                <a:solidFill>
                  <a:schemeClr val="tx1"/>
                </a:solidFill>
                <a:effectLst/>
                <a:latin typeface="+mn-lt"/>
                <a:ea typeface="+mn-ea"/>
                <a:cs typeface="+mn-cs"/>
              </a:rPr>
              <a:t> et al., 2003)</a:t>
            </a:r>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inquire about specific incidents in which the candidate acted in the past, and therefore, they provide a strong indicator of potential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response. The usage of such questions is highly relevant to National Express when it recruits employees for projects that are fundamentally transformational, as adaptability and decision making under pressure are required attributes for success. Some examples of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include: "Tell us about a time when you led a team through change," or "Tell us about a situation in which you solved a complex problem under limited resources."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enable a recruiter to gain a full appreciation for candidate performance in a situation and appreciate their respective problem-solving style, resilience, and collaborative abilities. Unlike hypothetical or leading questions,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seek evidence of previous experience, therefore,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usually provide richer and deeper insights into the candidate's problem solving capabilities. In addition, research indicates that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questioning mitigates bias by seeking performance-based criteria rather than subjective impressions. For National Express,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questions will help ensure the selection process identifies candidates who will navigate the future challenges of digitalisation, sustainability, workforce diversity while providing a positive contribution to organizational culture.</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Interviews conducted online save time and money, and expand the reach to more candidates with less difficulty. Interviews conducted in person can only evaluate non-verbal communication to the limit of technology. A combination of both can assist with achieving a balance between efficiency and rigorous assessment, and varying the style of interview to the individual requirements of each role (Sanders, 2024).</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Enhanced methods, including the funnel, the STAR method, and reflective style, help to better measure competence and cultural fit. The use of face-to-face and virtual interviews can provide flexibility while reducing costs and maintaining candidate enthusiasm. Effective recruitment thus allows the company to attract and appoint people capable of delivering sustainable transformation and new ideas.</a:t>
            </a:r>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3778921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3778921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200" y="2322122"/>
            <a:ext cx="8229599" cy="1890103"/>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10579" y="1308969"/>
            <a:ext cx="8276220" cy="916230"/>
          </a:xfrm>
        </p:spPr>
        <p:txBody>
          <a:bodyPr>
            <a:normAutofit/>
          </a:bodyPr>
          <a:lstStyle>
            <a:lvl1pPr marL="0" indent="0" algn="r">
              <a:buNone/>
              <a:defRPr sz="2800" b="0" i="0">
                <a:solidFill>
                  <a:schemeClr val="accent6">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81175"/>
            <a:ext cx="8229600" cy="763525"/>
          </a:xfrm>
        </p:spPr>
        <p:txBody>
          <a:bodyPr>
            <a:normAutofit/>
          </a:bodyPr>
          <a:lstStyle>
            <a:lvl1pPr algn="r">
              <a:defRPr sz="3600" baseline="0">
                <a:solidFill>
                  <a:schemeClr val="accent6">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1" y="1502815"/>
            <a:ext cx="8229600" cy="3264447"/>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1425" y="102393"/>
            <a:ext cx="6405375" cy="903587"/>
          </a:xfrm>
        </p:spPr>
        <p:txBody>
          <a:bodyPr>
            <a:normAutofit/>
          </a:bodyPr>
          <a:lstStyle>
            <a:lvl1pPr algn="l">
              <a:defRPr sz="3600">
                <a:solidFill>
                  <a:schemeClr val="accent6">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81425" y="1044700"/>
            <a:ext cx="6405375" cy="3658289"/>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8463" y="128469"/>
            <a:ext cx="8075311" cy="1068935"/>
          </a:xfrm>
        </p:spPr>
        <p:txBody>
          <a:bodyPr>
            <a:normAutofit/>
          </a:bodyPr>
          <a:lstStyle>
            <a:lvl1pPr algn="r">
              <a:defRPr sz="3600" u="none" baseline="0">
                <a:solidFill>
                  <a:schemeClr val="accent6">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8" y="1544993"/>
            <a:ext cx="4040188" cy="568644"/>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13636"/>
            <a:ext cx="4035120" cy="2427818"/>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1999" y="1544992"/>
            <a:ext cx="4041775" cy="56864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42781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10/10/25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10/10/25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10/10/25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10/10/25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92726" y="3029865"/>
            <a:ext cx="3351274" cy="1890103"/>
          </a:xfrm>
        </p:spPr>
        <p:txBody>
          <a:bodyPr>
            <a:normAutofit/>
          </a:bodyPr>
          <a:lstStyle/>
          <a:p>
            <a:r>
              <a:rPr lang="en-US" sz="2400" dirty="0">
                <a:latin typeface="Times New Roman" pitchFamily="18" charset="0"/>
                <a:cs typeface="Times New Roman" pitchFamily="18" charset="0"/>
              </a:rPr>
              <a:t>Name: David </a:t>
            </a:r>
            <a:r>
              <a:rPr lang="en-US" sz="2400" dirty="0" err="1">
                <a:latin typeface="Times New Roman" pitchFamily="18" charset="0"/>
                <a:cs typeface="Times New Roman" pitchFamily="18" charset="0"/>
              </a:rPr>
              <a:t>Dumitru</a:t>
            </a:r>
            <a:r>
              <a:rPr lang="en-US" sz="2400" dirty="0">
                <a:latin typeface="Times New Roman" pitchFamily="18" charset="0"/>
                <a:cs typeface="Times New Roman" pitchFamily="18" charset="0"/>
              </a:rPr>
              <a:t> </a:t>
            </a:r>
            <a:br>
              <a:rPr lang="en-US" sz="2400" dirty="0">
                <a:latin typeface="Times New Roman" pitchFamily="18" charset="0"/>
                <a:cs typeface="Times New Roman" pitchFamily="18" charset="0"/>
              </a:rPr>
            </a:br>
            <a:r>
              <a:rPr lang="en-US" sz="2400" dirty="0">
                <a:latin typeface="Times New Roman" pitchFamily="18" charset="0"/>
                <a:cs typeface="Times New Roman" pitchFamily="18" charset="0"/>
              </a:rPr>
              <a:t>Student number: 2324110</a:t>
            </a:r>
          </a:p>
        </p:txBody>
      </p:sp>
      <p:sp>
        <p:nvSpPr>
          <p:cNvPr id="3" name="Subtitle 2"/>
          <p:cNvSpPr>
            <a:spLocks noGrp="1"/>
          </p:cNvSpPr>
          <p:nvPr>
            <p:ph type="subTitle" idx="1"/>
          </p:nvPr>
        </p:nvSpPr>
        <p:spPr>
          <a:xfrm>
            <a:off x="4876497" y="1350110"/>
            <a:ext cx="4267503" cy="916230"/>
          </a:xfrm>
        </p:spPr>
        <p:txBody>
          <a:bodyPr>
            <a:noAutofit/>
          </a:bodyPr>
          <a:lstStyle/>
          <a:p>
            <a:r>
              <a:rPr lang="en-US" dirty="0">
                <a:latin typeface="Times New Roman" pitchFamily="18" charset="0"/>
                <a:cs typeface="Times New Roman" pitchFamily="18" charset="0"/>
              </a:rPr>
              <a:t>LCLM5002</a:t>
            </a:r>
          </a:p>
          <a:p>
            <a:r>
              <a:rPr lang="en-US" dirty="0">
                <a:latin typeface="Times New Roman" pitchFamily="18" charset="0"/>
                <a:cs typeface="Times New Roman" pitchFamily="18" charset="0"/>
              </a:rPr>
              <a:t>Developing and Managing Individuals and Teams</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Table of Contents</a:t>
            </a:r>
          </a:p>
        </p:txBody>
      </p:sp>
      <p:sp>
        <p:nvSpPr>
          <p:cNvPr id="3" name="Content Placeholder 2"/>
          <p:cNvSpPr>
            <a:spLocks noGrp="1"/>
          </p:cNvSpPr>
          <p:nvPr>
            <p:ph idx="1"/>
          </p:nvPr>
        </p:nvSpPr>
        <p:spPr>
          <a:xfrm>
            <a:off x="0" y="1044700"/>
            <a:ext cx="9144000" cy="4098799"/>
          </a:xfrm>
        </p:spPr>
        <p:txBody>
          <a:bodyPr>
            <a:normAutofit/>
          </a:bodyPr>
          <a:lstStyle/>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Introduction</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Background to the organisation</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Recruitment process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Job analysis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Job description</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Person specification</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Types of Interviews – Panel Interviews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Types of Interviews – Situational Interviews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Types of Interviews – Group Interviews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Asking Questions – The Funnel Technique</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Behavioural Questions – STAR Questions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Comparing Face-to-Face Interviews</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Conclusion</a:t>
            </a:r>
            <a:endParaRPr lang="en-GB" sz="1200" dirty="0">
              <a:latin typeface="Times New Roman" pitchFamily="18" charset="0"/>
              <a:ea typeface="Arial"/>
              <a:cs typeface="Times New Roman" pitchFamily="18" charset="0"/>
            </a:endParaRPr>
          </a:p>
          <a:p>
            <a:pPr marL="0" marR="0" algn="just">
              <a:lnSpc>
                <a:spcPct val="150000"/>
              </a:lnSpc>
              <a:spcBef>
                <a:spcPts val="0"/>
              </a:spcBef>
              <a:spcAft>
                <a:spcPts val="0"/>
              </a:spcAft>
            </a:pPr>
            <a:r>
              <a:rPr lang="en-GB" sz="1200" dirty="0">
                <a:latin typeface="Times New Roman" pitchFamily="18" charset="0"/>
                <a:ea typeface="Times New Roman"/>
                <a:cs typeface="Times New Roman" pitchFamily="18" charset="0"/>
              </a:rPr>
              <a:t>References</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Introduction</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200" dirty="0">
                <a:latin typeface="Times New Roman" pitchFamily="18" charset="0"/>
                <a:cs typeface="Times New Roman" pitchFamily="18" charset="0"/>
              </a:rPr>
              <a:t>Title: “Recruitment and Selection of Business Transformation Projects”</a:t>
            </a:r>
          </a:p>
          <a:p>
            <a:pPr algn="just">
              <a:lnSpc>
                <a:spcPct val="150000"/>
              </a:lnSpc>
            </a:pPr>
            <a:r>
              <a:rPr lang="en-GB" sz="1200" dirty="0">
                <a:latin typeface="Times New Roman" pitchFamily="18" charset="0"/>
                <a:cs typeface="Times New Roman" pitchFamily="18" charset="0"/>
              </a:rPr>
              <a:t>Based on National Express and its </a:t>
            </a:r>
            <a:r>
              <a:rPr lang="en-GB" sz="1200" dirty="0" err="1">
                <a:latin typeface="Times New Roman" pitchFamily="18" charset="0"/>
                <a:cs typeface="Times New Roman" pitchFamily="18" charset="0"/>
              </a:rPr>
              <a:t>ongoing</a:t>
            </a:r>
            <a:r>
              <a:rPr lang="en-GB" sz="1200" dirty="0">
                <a:latin typeface="Times New Roman" pitchFamily="18" charset="0"/>
                <a:cs typeface="Times New Roman" pitchFamily="18" charset="0"/>
              </a:rPr>
              <a:t> business transformation</a:t>
            </a:r>
          </a:p>
          <a:p>
            <a:pPr algn="just">
              <a:lnSpc>
                <a:spcPct val="150000"/>
              </a:lnSpc>
            </a:pPr>
            <a:r>
              <a:rPr lang="en-GB" sz="1200" dirty="0">
                <a:latin typeface="Times New Roman" pitchFamily="18" charset="0"/>
                <a:cs typeface="Times New Roman" pitchFamily="18" charset="0"/>
              </a:rPr>
              <a:t>The presentation covers the recruitment process and interview techniques</a:t>
            </a:r>
          </a:p>
          <a:p>
            <a:pPr algn="just">
              <a:lnSpc>
                <a:spcPct val="150000"/>
              </a:lnSpc>
            </a:pPr>
            <a:r>
              <a:rPr lang="en-GB" sz="1200" dirty="0">
                <a:latin typeface="Times New Roman" pitchFamily="18" charset="0"/>
                <a:cs typeface="Times New Roman" pitchFamily="18" charset="0"/>
              </a:rPr>
              <a:t>Best practices are recommended towards the conclusion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0605" y="2340255"/>
            <a:ext cx="6483885" cy="2522070"/>
          </a:xfrm>
          <a:prstGeom prst="rect">
            <a:avLst/>
          </a:prstGeom>
          <a:ln w="12700" cap="sq">
            <a:solidFill>
              <a:srgbClr val="000000"/>
            </a:solidFill>
            <a:prstDash val="solid"/>
            <a:miter lim="800000"/>
          </a:ln>
          <a:effectLst/>
        </p:spPr>
      </p:pic>
      <p:sp>
        <p:nvSpPr>
          <p:cNvPr id="5" name="TextBox 4"/>
          <p:cNvSpPr txBox="1"/>
          <p:nvPr/>
        </p:nvSpPr>
        <p:spPr>
          <a:xfrm>
            <a:off x="1670605" y="4862325"/>
            <a:ext cx="6483885" cy="254878"/>
          </a:xfrm>
          <a:prstGeom prst="rect">
            <a:avLst/>
          </a:prstGeom>
          <a:noFill/>
        </p:spPr>
        <p:txBody>
          <a:bodyPr wrap="square" rtlCol="0">
            <a:spAutoFit/>
          </a:bodyPr>
          <a:lstStyle/>
          <a:p>
            <a:pPr algn="ctr">
              <a:lnSpc>
                <a:spcPct val="150000"/>
              </a:lnSpc>
            </a:pPr>
            <a:r>
              <a:rPr lang="en-US" sz="800" dirty="0">
                <a:latin typeface="Times New Roman" pitchFamily="18" charset="0"/>
                <a:cs typeface="Times New Roman" pitchFamily="18" charset="0"/>
              </a:rPr>
              <a:t>(Source: https://theorg.com/org/national-express)</a:t>
            </a:r>
            <a:endParaRPr lang="en-GB" sz="800" dirty="0">
              <a:latin typeface="Times New Roman" pitchFamily="18" charset="0"/>
              <a:cs typeface="Times New Roman" pitchFamily="18" charset="0"/>
            </a:endParaRPr>
          </a:p>
        </p:txBody>
      </p:sp>
    </p:spTree>
    <p:extLst>
      <p:ext uri="{BB962C8B-B14F-4D97-AF65-F5344CB8AC3E}">
        <p14:creationId xmlns:p14="http://schemas.microsoft.com/office/powerpoint/2010/main" val="4110991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Background to the </a:t>
            </a:r>
            <a:r>
              <a:rPr lang="en-US" dirty="0" err="1">
                <a:effectLst/>
                <a:latin typeface="Times New Roman" pitchFamily="18" charset="0"/>
                <a:cs typeface="Times New Roman" pitchFamily="18" charset="0"/>
              </a:rPr>
              <a:t>organisation</a:t>
            </a:r>
            <a:endParaRPr lang="en-US" dirty="0">
              <a:effectLst/>
              <a:latin typeface="Times New Roman" pitchFamily="18" charset="0"/>
              <a:cs typeface="Times New Roman" pitchFamily="18" charset="0"/>
            </a:endParaRP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National Express is based in Birmingham, UK.</a:t>
            </a:r>
          </a:p>
          <a:p>
            <a:pPr algn="just">
              <a:lnSpc>
                <a:spcPct val="150000"/>
              </a:lnSpc>
            </a:pPr>
            <a:r>
              <a:rPr lang="en-GB" sz="1400" dirty="0">
                <a:latin typeface="Times New Roman" pitchFamily="18" charset="0"/>
                <a:cs typeface="Times New Roman" pitchFamily="18" charset="0"/>
              </a:rPr>
              <a:t>It employs more than 50,000 staff globally (</a:t>
            </a:r>
            <a:r>
              <a:rPr lang="en-GB" sz="1400" dirty="0" err="1">
                <a:latin typeface="Times New Roman" pitchFamily="18" charset="0"/>
                <a:cs typeface="Times New Roman" pitchFamily="18" charset="0"/>
              </a:rPr>
              <a:t>GlobalData</a:t>
            </a:r>
            <a:r>
              <a:rPr lang="en-GB" sz="1400" dirty="0">
                <a:latin typeface="Times New Roman" pitchFamily="18" charset="0"/>
                <a:cs typeface="Times New Roman" pitchFamily="18" charset="0"/>
              </a:rPr>
              <a:t>, 2025)</a:t>
            </a:r>
          </a:p>
          <a:p>
            <a:pPr algn="just">
              <a:lnSpc>
                <a:spcPct val="150000"/>
              </a:lnSpc>
            </a:pPr>
            <a:r>
              <a:rPr lang="en-GB" sz="1400" dirty="0">
                <a:latin typeface="Times New Roman" pitchFamily="18" charset="0"/>
                <a:cs typeface="Times New Roman" pitchFamily="18" charset="0"/>
              </a:rPr>
              <a:t>Core activity: transportation by coach and by railway</a:t>
            </a:r>
          </a:p>
          <a:p>
            <a:pPr algn="just">
              <a:lnSpc>
                <a:spcPct val="150000"/>
              </a:lnSpc>
            </a:pPr>
            <a:r>
              <a:rPr lang="en-GB" sz="1400" dirty="0">
                <a:latin typeface="Times New Roman" pitchFamily="18" charset="0"/>
                <a:cs typeface="Times New Roman" pitchFamily="18" charset="0"/>
              </a:rPr>
              <a:t>Present transformation: sustainability, electrification, digitalisation</a:t>
            </a:r>
          </a:p>
        </p:txBody>
      </p:sp>
    </p:spTree>
    <p:extLst>
      <p:ext uri="{BB962C8B-B14F-4D97-AF65-F5344CB8AC3E}">
        <p14:creationId xmlns:p14="http://schemas.microsoft.com/office/powerpoint/2010/main" val="1012567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Recruitment Process</a:t>
            </a:r>
          </a:p>
        </p:txBody>
      </p:sp>
      <p:sp>
        <p:nvSpPr>
          <p:cNvPr id="3" name="Content Placeholder 2"/>
          <p:cNvSpPr>
            <a:spLocks noGrp="1"/>
          </p:cNvSpPr>
          <p:nvPr>
            <p:ph idx="1"/>
          </p:nvPr>
        </p:nvSpPr>
        <p:spPr>
          <a:xfrm>
            <a:off x="0" y="1044700"/>
            <a:ext cx="4572000" cy="4098799"/>
          </a:xfrm>
        </p:spPr>
        <p:txBody>
          <a:bodyPr>
            <a:normAutofit/>
          </a:bodyPr>
          <a:lstStyle/>
          <a:p>
            <a:pPr algn="just">
              <a:lnSpc>
                <a:spcPct val="150000"/>
              </a:lnSpc>
            </a:pPr>
            <a:r>
              <a:rPr lang="en-GB" sz="1400" dirty="0">
                <a:latin typeface="Times New Roman" pitchFamily="18" charset="0"/>
                <a:cs typeface="Times New Roman" pitchFamily="18" charset="0"/>
              </a:rPr>
              <a:t>National Express Key Stages: Job Analysis, Job Description, Person Specification, Promoting the Role, Shortlisting, Interviews and Assessment, Final Selection and </a:t>
            </a:r>
            <a:r>
              <a:rPr lang="en-GB" sz="1400" dirty="0" err="1">
                <a:latin typeface="Times New Roman" pitchFamily="18" charset="0"/>
                <a:cs typeface="Times New Roman" pitchFamily="18" charset="0"/>
              </a:rPr>
              <a:t>Onboarding</a:t>
            </a:r>
            <a:r>
              <a:rPr lang="en-GB" sz="1400" dirty="0">
                <a:latin typeface="Times New Roman" pitchFamily="18" charset="0"/>
                <a:cs typeface="Times New Roman" pitchFamily="18" charset="0"/>
              </a:rPr>
              <a:t> (Bratton and Gold, 2017).</a:t>
            </a:r>
          </a:p>
          <a:p>
            <a:pPr algn="just">
              <a:lnSpc>
                <a:spcPct val="150000"/>
              </a:lnSpc>
            </a:pPr>
            <a:r>
              <a:rPr lang="en-GB" sz="1400" dirty="0">
                <a:latin typeface="Times New Roman" pitchFamily="18" charset="0"/>
                <a:cs typeface="Times New Roman" pitchFamily="18" charset="0"/>
              </a:rPr>
              <a:t>National Express carefully organises its recruitment process to establish that the right person with the right skills is appointed to the right role, at the right time.</a:t>
            </a:r>
          </a:p>
          <a:p>
            <a:pPr algn="just">
              <a:lnSpc>
                <a:spcPct val="150000"/>
              </a:lnSpc>
            </a:pPr>
            <a:endParaRPr lang="en-GB" sz="1400"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7407" y="1197405"/>
            <a:ext cx="4125715" cy="3359510"/>
          </a:xfrm>
          <a:prstGeom prst="rect">
            <a:avLst/>
          </a:prstGeom>
        </p:spPr>
      </p:pic>
      <p:sp>
        <p:nvSpPr>
          <p:cNvPr id="5" name="TextBox 4"/>
          <p:cNvSpPr txBox="1"/>
          <p:nvPr/>
        </p:nvSpPr>
        <p:spPr>
          <a:xfrm>
            <a:off x="4877407" y="4556915"/>
            <a:ext cx="4125715" cy="526363"/>
          </a:xfrm>
          <a:prstGeom prst="rect">
            <a:avLst/>
          </a:prstGeom>
          <a:noFill/>
        </p:spPr>
        <p:txBody>
          <a:bodyPr wrap="square" rtlCol="0">
            <a:spAutoFit/>
          </a:bodyPr>
          <a:lstStyle/>
          <a:p>
            <a:pPr algn="ctr">
              <a:lnSpc>
                <a:spcPct val="150000"/>
              </a:lnSpc>
            </a:pPr>
            <a:r>
              <a:rPr lang="en-US" sz="1000" dirty="0">
                <a:latin typeface="Times New Roman" pitchFamily="18" charset="0"/>
                <a:cs typeface="Times New Roman" pitchFamily="18" charset="0"/>
              </a:rPr>
              <a:t>(Source: https://www.researchgate.net/figure/stages-of-recruitment-process_fig1_350890188)</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514981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Job Analysis</a:t>
            </a:r>
          </a:p>
        </p:txBody>
      </p:sp>
      <p:sp>
        <p:nvSpPr>
          <p:cNvPr id="3" name="Content Placeholder 2"/>
          <p:cNvSpPr>
            <a:spLocks noGrp="1"/>
          </p:cNvSpPr>
          <p:nvPr>
            <p:ph idx="1"/>
          </p:nvPr>
        </p:nvSpPr>
        <p:spPr>
          <a:xfrm>
            <a:off x="-1" y="1044700"/>
            <a:ext cx="3503065" cy="4098799"/>
          </a:xfrm>
        </p:spPr>
        <p:txBody>
          <a:bodyPr>
            <a:normAutofit/>
          </a:bodyPr>
          <a:lstStyle/>
          <a:p>
            <a:pPr algn="just">
              <a:lnSpc>
                <a:spcPct val="150000"/>
              </a:lnSpc>
            </a:pPr>
            <a:r>
              <a:rPr lang="en-GB" sz="1400" dirty="0">
                <a:latin typeface="Times New Roman" pitchFamily="18" charset="0"/>
                <a:cs typeface="Times New Roman" pitchFamily="18" charset="0"/>
              </a:rPr>
              <a:t>Definition: Establishes responsibilities, obligations, and capabilities required (</a:t>
            </a:r>
            <a:r>
              <a:rPr lang="en-GB" sz="1400" dirty="0" err="1">
                <a:latin typeface="Times New Roman" pitchFamily="18" charset="0"/>
                <a:cs typeface="Times New Roman" pitchFamily="18" charset="0"/>
              </a:rPr>
              <a:t>Breaugh</a:t>
            </a:r>
            <a:r>
              <a:rPr lang="en-GB" sz="1400" dirty="0">
                <a:latin typeface="Times New Roman" pitchFamily="18" charset="0"/>
                <a:cs typeface="Times New Roman" pitchFamily="18" charset="0"/>
              </a:rPr>
              <a:t>, 2017)</a:t>
            </a:r>
          </a:p>
          <a:p>
            <a:pPr algn="just">
              <a:lnSpc>
                <a:spcPct val="150000"/>
              </a:lnSpc>
            </a:pPr>
            <a:r>
              <a:rPr lang="en-GB" sz="1400" dirty="0">
                <a:latin typeface="Times New Roman" pitchFamily="18" charset="0"/>
                <a:cs typeface="Times New Roman" pitchFamily="18" charset="0"/>
              </a:rPr>
              <a:t>Techniques utilised by National Express: Interview of the present staff, Interview of managers and of the teams, Organisational objectives analysis (e.g., sustainability plan)</a:t>
            </a:r>
          </a:p>
          <a:p>
            <a:pPr algn="just">
              <a:lnSpc>
                <a:spcPct val="150000"/>
              </a:lnSpc>
            </a:pPr>
            <a:r>
              <a:rPr lang="en-GB" sz="1400" dirty="0">
                <a:latin typeface="Times New Roman" pitchFamily="18" charset="0"/>
                <a:cs typeface="Times New Roman" pitchFamily="18" charset="0"/>
              </a:rPr>
              <a:t>Clear understanding of the transformation contributed by the role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5991" y="1378914"/>
            <a:ext cx="4959345" cy="2595985"/>
          </a:xfrm>
          <a:prstGeom prst="rect">
            <a:avLst/>
          </a:prstGeom>
          <a:ln w="12700" cap="sq">
            <a:solidFill>
              <a:srgbClr val="000000"/>
            </a:solidFill>
            <a:prstDash val="solid"/>
            <a:miter lim="800000"/>
          </a:ln>
          <a:effectLst/>
        </p:spPr>
      </p:pic>
      <p:sp>
        <p:nvSpPr>
          <p:cNvPr id="5" name="TextBox 4"/>
          <p:cNvSpPr txBox="1"/>
          <p:nvPr/>
        </p:nvSpPr>
        <p:spPr>
          <a:xfrm>
            <a:off x="3985991" y="4030552"/>
            <a:ext cx="4959345" cy="323165"/>
          </a:xfrm>
          <a:prstGeom prst="rect">
            <a:avLst/>
          </a:prstGeom>
          <a:noFill/>
        </p:spPr>
        <p:txBody>
          <a:bodyPr wrap="square" rtlCol="0">
            <a:spAutoFit/>
          </a:bodyPr>
          <a:lstStyle/>
          <a:p>
            <a:pPr algn="ctr">
              <a:lnSpc>
                <a:spcPct val="150000"/>
              </a:lnSpc>
            </a:pPr>
            <a:r>
              <a:rPr lang="en-US" sz="1000" dirty="0">
                <a:latin typeface="Times New Roman" pitchFamily="18" charset="0"/>
                <a:cs typeface="Times New Roman" pitchFamily="18" charset="0"/>
              </a:rPr>
              <a:t>(Source: https://careers.nationalexpress.com/why-national-express/working-for-us)</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83997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Job Description</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US" sz="1400" dirty="0">
                <a:latin typeface="Times New Roman" pitchFamily="18" charset="0"/>
                <a:cs typeface="Times New Roman" pitchFamily="18" charset="0"/>
              </a:rPr>
              <a:t>This serves as a formal declaration of the duties and responsibilities (</a:t>
            </a:r>
            <a:r>
              <a:rPr lang="en-US" sz="1400" dirty="0" err="1">
                <a:latin typeface="Times New Roman" pitchFamily="18" charset="0"/>
                <a:cs typeface="Times New Roman" pitchFamily="18" charset="0"/>
              </a:rPr>
              <a:t>Switasarra</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Astanti</a:t>
            </a:r>
            <a:r>
              <a:rPr lang="en-US" sz="1400" dirty="0">
                <a:latin typeface="Times New Roman" pitchFamily="18" charset="0"/>
                <a:cs typeface="Times New Roman" pitchFamily="18" charset="0"/>
              </a:rPr>
              <a:t>, 2021).</a:t>
            </a:r>
          </a:p>
          <a:p>
            <a:pPr algn="just">
              <a:lnSpc>
                <a:spcPct val="150000"/>
              </a:lnSpc>
            </a:pPr>
            <a:r>
              <a:rPr lang="en-US" sz="1400" dirty="0">
                <a:latin typeface="Times New Roman" pitchFamily="18" charset="0"/>
                <a:cs typeface="Times New Roman" pitchFamily="18" charset="0"/>
              </a:rPr>
              <a:t>It entails the position title, function, necessary activities, and line of reporting.</a:t>
            </a:r>
          </a:p>
          <a:p>
            <a:pPr algn="just">
              <a:lnSpc>
                <a:spcPct val="150000"/>
              </a:lnSpc>
            </a:pPr>
            <a:r>
              <a:rPr lang="en-US" sz="1400" dirty="0">
                <a:latin typeface="Times New Roman" pitchFamily="18" charset="0"/>
                <a:cs typeface="Times New Roman" pitchFamily="18" charset="0"/>
              </a:rPr>
              <a:t>The Sustainability Manager is responsible for leading environmental efforts, guiding the adoption of an all-electric fleet, and ensuring compliance is properly handled.</a:t>
            </a:r>
          </a:p>
          <a:p>
            <a:pPr algn="just">
              <a:lnSpc>
                <a:spcPct val="150000"/>
              </a:lnSpc>
            </a:pPr>
            <a:r>
              <a:rPr lang="en-US" sz="1400" dirty="0">
                <a:latin typeface="Times New Roman" pitchFamily="18" charset="0"/>
                <a:cs typeface="Times New Roman" pitchFamily="18" charset="0"/>
              </a:rPr>
              <a:t>This clarifies the responsibilities of both recruiter and candidate (</a:t>
            </a:r>
            <a:r>
              <a:rPr lang="en-US" sz="1400" dirty="0" err="1">
                <a:latin typeface="Times New Roman" pitchFamily="18" charset="0"/>
                <a:cs typeface="Times New Roman" pitchFamily="18" charset="0"/>
              </a:rPr>
              <a:t>Hamza</a:t>
            </a:r>
            <a:r>
              <a:rPr lang="en-US" sz="1400" dirty="0">
                <a:latin typeface="Times New Roman" pitchFamily="18" charset="0"/>
                <a:cs typeface="Times New Roman" pitchFamily="18" charset="0"/>
              </a:rPr>
              <a:t> et al., 2021).</a:t>
            </a:r>
          </a:p>
        </p:txBody>
      </p:sp>
    </p:spTree>
    <p:extLst>
      <p:ext uri="{BB962C8B-B14F-4D97-AF65-F5344CB8AC3E}">
        <p14:creationId xmlns:p14="http://schemas.microsoft.com/office/powerpoint/2010/main" val="270819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Person Specification</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It specifies skills, knowledge, qualifications, and characteristics.</a:t>
            </a:r>
          </a:p>
          <a:p>
            <a:pPr algn="just">
              <a:lnSpc>
                <a:spcPct val="150000"/>
              </a:lnSpc>
            </a:pPr>
            <a:r>
              <a:rPr lang="en-GB" sz="1400" dirty="0">
                <a:latin typeface="Times New Roman" pitchFamily="18" charset="0"/>
                <a:cs typeface="Times New Roman" pitchFamily="18" charset="0"/>
              </a:rPr>
              <a:t>Skills: Stakeholder management, project management, sustainability experience (Johnson and Hackman, 2018)</a:t>
            </a:r>
          </a:p>
          <a:p>
            <a:pPr algn="just">
              <a:lnSpc>
                <a:spcPct val="150000"/>
              </a:lnSpc>
            </a:pPr>
            <a:r>
              <a:rPr lang="en-GB" sz="1400" dirty="0">
                <a:latin typeface="Times New Roman" pitchFamily="18" charset="0"/>
                <a:cs typeface="Times New Roman" pitchFamily="18" charset="0"/>
              </a:rPr>
              <a:t>Traits: Ingenuity, persistence, adapts.</a:t>
            </a:r>
          </a:p>
          <a:p>
            <a:pPr algn="just">
              <a:lnSpc>
                <a:spcPct val="150000"/>
              </a:lnSpc>
            </a:pPr>
            <a:r>
              <a:rPr lang="en-GB" sz="1400" dirty="0">
                <a:latin typeface="Times New Roman" pitchFamily="18" charset="0"/>
                <a:cs typeface="Times New Roman" pitchFamily="18" charset="0"/>
              </a:rPr>
              <a:t>Qualifications require a degree in Environmental Science, Engineering, or Business Management.</a:t>
            </a:r>
          </a:p>
        </p:txBody>
      </p:sp>
    </p:spTree>
    <p:extLst>
      <p:ext uri="{BB962C8B-B14F-4D97-AF65-F5344CB8AC3E}">
        <p14:creationId xmlns:p14="http://schemas.microsoft.com/office/powerpoint/2010/main" val="138029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Types of Interviews – Panel Interviews</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It is suitable for more senior roles, including a change manager (Dixon et al., 2002).</a:t>
            </a:r>
          </a:p>
          <a:p>
            <a:pPr algn="just">
              <a:lnSpc>
                <a:spcPct val="150000"/>
              </a:lnSpc>
            </a:pPr>
            <a:r>
              <a:rPr lang="en-GB" sz="1400" dirty="0">
                <a:latin typeface="Times New Roman" pitchFamily="18" charset="0"/>
                <a:cs typeface="Times New Roman" pitchFamily="18" charset="0"/>
              </a:rPr>
              <a:t>This method can help in refraining from individual interviewer bias.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9785" y="1960930"/>
            <a:ext cx="7177135" cy="2516044"/>
          </a:xfrm>
          <a:prstGeom prst="rect">
            <a:avLst/>
          </a:prstGeom>
          <a:ln w="12700" cap="sq">
            <a:solidFill>
              <a:srgbClr val="000000"/>
            </a:solidFill>
            <a:prstDash val="solid"/>
            <a:miter lim="800000"/>
          </a:ln>
          <a:effectLst/>
        </p:spPr>
      </p:pic>
      <p:sp>
        <p:nvSpPr>
          <p:cNvPr id="6" name="TextBox 5"/>
          <p:cNvSpPr txBox="1"/>
          <p:nvPr/>
        </p:nvSpPr>
        <p:spPr>
          <a:xfrm>
            <a:off x="1059784" y="4478691"/>
            <a:ext cx="7177136" cy="323165"/>
          </a:xfrm>
          <a:prstGeom prst="rect">
            <a:avLst/>
          </a:prstGeom>
          <a:noFill/>
        </p:spPr>
        <p:txBody>
          <a:bodyPr wrap="square" rtlCol="0">
            <a:spAutoFit/>
          </a:bodyPr>
          <a:lstStyle/>
          <a:p>
            <a:pPr algn="ctr">
              <a:lnSpc>
                <a:spcPct val="150000"/>
              </a:lnSpc>
            </a:pPr>
            <a:r>
              <a:rPr lang="en-US" sz="1000" dirty="0">
                <a:latin typeface="Times New Roman" pitchFamily="18" charset="0"/>
                <a:cs typeface="Times New Roman" pitchFamily="18" charset="0"/>
              </a:rPr>
              <a:t>(Source: https://onlinelibrary.wiley.com/doi/full/10.1002/hrm.22215)</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53699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Types of Interviews – Situational Interviews</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Participants are requested to answer case-based questions (</a:t>
            </a:r>
            <a:r>
              <a:rPr lang="en-GB" sz="1400" dirty="0" err="1">
                <a:latin typeface="Times New Roman" pitchFamily="18" charset="0"/>
                <a:cs typeface="Times New Roman" pitchFamily="18" charset="0"/>
              </a:rPr>
              <a:t>Ingold</a:t>
            </a:r>
            <a:r>
              <a:rPr lang="en-GB" sz="1400" dirty="0">
                <a:latin typeface="Times New Roman" pitchFamily="18" charset="0"/>
                <a:cs typeface="Times New Roman" pitchFamily="18" charset="0"/>
              </a:rPr>
              <a:t> et al., 2014)..</a:t>
            </a:r>
          </a:p>
          <a:p>
            <a:pPr algn="just">
              <a:lnSpc>
                <a:spcPct val="150000"/>
              </a:lnSpc>
            </a:pPr>
            <a:r>
              <a:rPr lang="en-GB" sz="1400" dirty="0">
                <a:latin typeface="Times New Roman" pitchFamily="18" charset="0"/>
                <a:cs typeface="Times New Roman" pitchFamily="18" charset="0"/>
              </a:rPr>
              <a:t>"How would you address the problem of taking up digital ticketing?"</a:t>
            </a:r>
          </a:p>
          <a:p>
            <a:pPr algn="just">
              <a:lnSpc>
                <a:spcPct val="150000"/>
              </a:lnSpc>
            </a:pPr>
            <a:r>
              <a:rPr lang="en-GB" sz="1400" dirty="0">
                <a:latin typeface="Times New Roman" pitchFamily="18" charset="0"/>
                <a:cs typeface="Times New Roman" pitchFamily="18" charset="0"/>
              </a:rPr>
              <a:t>Assesses problem-solving, decision-making, and flexibility</a:t>
            </a:r>
          </a:p>
          <a:p>
            <a:pPr algn="just">
              <a:lnSpc>
                <a:spcPct val="150000"/>
              </a:lnSpc>
            </a:pPr>
            <a:r>
              <a:rPr lang="en-GB" sz="1400" dirty="0">
                <a:latin typeface="Times New Roman" pitchFamily="18" charset="0"/>
                <a:cs typeface="Times New Roman" pitchFamily="18" charset="0"/>
              </a:rPr>
              <a:t>Consistent with future-oriented business transformation agendas</a:t>
            </a:r>
          </a:p>
        </p:txBody>
      </p:sp>
    </p:spTree>
    <p:extLst>
      <p:ext uri="{BB962C8B-B14F-4D97-AF65-F5344CB8AC3E}">
        <p14:creationId xmlns:p14="http://schemas.microsoft.com/office/powerpoint/2010/main" val="89054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Types of Interviews – Group Interviews</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Candidates are interviewed and assessed in groups, providing opportunities to be assessed against teamwork, communication and leadership (</a:t>
            </a:r>
            <a:r>
              <a:rPr lang="en-GB" sz="1400" dirty="0" err="1">
                <a:latin typeface="Times New Roman" pitchFamily="18" charset="0"/>
                <a:cs typeface="Times New Roman" pitchFamily="18" charset="0"/>
              </a:rPr>
              <a:t>Hamza</a:t>
            </a:r>
            <a:r>
              <a:rPr lang="en-GB" sz="1400" dirty="0">
                <a:latin typeface="Times New Roman" pitchFamily="18" charset="0"/>
                <a:cs typeface="Times New Roman" pitchFamily="18" charset="0"/>
              </a:rPr>
              <a:t> et al., 2021).</a:t>
            </a:r>
          </a:p>
          <a:p>
            <a:pPr algn="just">
              <a:lnSpc>
                <a:spcPct val="150000"/>
              </a:lnSpc>
            </a:pPr>
            <a:r>
              <a:rPr lang="en-GB" sz="1400" dirty="0">
                <a:latin typeface="Times New Roman" pitchFamily="18" charset="0"/>
                <a:cs typeface="Times New Roman" pitchFamily="18" charset="0"/>
              </a:rPr>
              <a:t>The assessment will use practical role-play activities, often including problem-solving tasks or case studies, which are relevant to team-based roles (such as project work)</a:t>
            </a:r>
          </a:p>
        </p:txBody>
      </p:sp>
    </p:spTree>
    <p:extLst>
      <p:ext uri="{BB962C8B-B14F-4D97-AF65-F5344CB8AC3E}">
        <p14:creationId xmlns:p14="http://schemas.microsoft.com/office/powerpoint/2010/main" val="3999053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Asking Questions – The Funnel Technique</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US" sz="1400" dirty="0">
                <a:latin typeface="Times New Roman" pitchFamily="18" charset="0"/>
                <a:cs typeface="Times New Roman" pitchFamily="18" charset="0"/>
              </a:rPr>
              <a:t>Compels candidates to give complete answers</a:t>
            </a:r>
          </a:p>
          <a:p>
            <a:pPr algn="just">
              <a:lnSpc>
                <a:spcPct val="150000"/>
              </a:lnSpc>
            </a:pPr>
            <a:r>
              <a:rPr lang="en-US" sz="1400" dirty="0">
                <a:latin typeface="Times New Roman" pitchFamily="18" charset="0"/>
                <a:cs typeface="Times New Roman" pitchFamily="18" charset="0"/>
              </a:rPr>
              <a:t>Beneficial during candidate thinking processes and investigation (</a:t>
            </a:r>
            <a:r>
              <a:rPr lang="en-US" sz="1400" dirty="0" err="1">
                <a:latin typeface="Times New Roman" pitchFamily="18" charset="0"/>
                <a:cs typeface="Times New Roman" pitchFamily="18" charset="0"/>
              </a:rPr>
              <a:t>Berthon</a:t>
            </a:r>
            <a:r>
              <a:rPr lang="en-US" sz="1400" dirty="0">
                <a:latin typeface="Times New Roman" pitchFamily="18" charset="0"/>
                <a:cs typeface="Times New Roman" pitchFamily="18" charset="0"/>
              </a:rPr>
              <a:t> et al., 2003)</a:t>
            </a:r>
          </a:p>
        </p:txBody>
      </p:sp>
    </p:spTree>
    <p:extLst>
      <p:ext uri="{BB962C8B-B14F-4D97-AF65-F5344CB8AC3E}">
        <p14:creationId xmlns:p14="http://schemas.microsoft.com/office/powerpoint/2010/main" val="2340746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err="1">
                <a:effectLst/>
                <a:latin typeface="Times New Roman" pitchFamily="18" charset="0"/>
                <a:cs typeface="Times New Roman" pitchFamily="18" charset="0"/>
              </a:rPr>
              <a:t>Behavioural</a:t>
            </a:r>
            <a:r>
              <a:rPr lang="en-US" dirty="0">
                <a:effectLst/>
                <a:latin typeface="Times New Roman" pitchFamily="18" charset="0"/>
                <a:cs typeface="Times New Roman" pitchFamily="18" charset="0"/>
              </a:rPr>
              <a:t> Questions – STAR Questions</a:t>
            </a:r>
          </a:p>
        </p:txBody>
      </p:sp>
      <p:sp>
        <p:nvSpPr>
          <p:cNvPr id="3" name="Content Placeholder 2"/>
          <p:cNvSpPr>
            <a:spLocks noGrp="1"/>
          </p:cNvSpPr>
          <p:nvPr>
            <p:ph idx="1"/>
          </p:nvPr>
        </p:nvSpPr>
        <p:spPr>
          <a:xfrm>
            <a:off x="0" y="1044700"/>
            <a:ext cx="3503065" cy="4098799"/>
          </a:xfrm>
        </p:spPr>
        <p:txBody>
          <a:bodyPr>
            <a:normAutofit/>
          </a:bodyPr>
          <a:lstStyle/>
          <a:p>
            <a:pPr algn="just">
              <a:lnSpc>
                <a:spcPct val="150000"/>
              </a:lnSpc>
            </a:pPr>
            <a:r>
              <a:rPr lang="en-GB" sz="1400" dirty="0">
                <a:latin typeface="Times New Roman" pitchFamily="18" charset="0"/>
                <a:cs typeface="Times New Roman" pitchFamily="18" charset="0"/>
              </a:rPr>
              <a:t>STAR stands for Situation, Task, Action, Results (</a:t>
            </a:r>
            <a:r>
              <a:rPr lang="en-GB" sz="1400" dirty="0" err="1">
                <a:latin typeface="Times New Roman" pitchFamily="18" charset="0"/>
                <a:cs typeface="Times New Roman" pitchFamily="18" charset="0"/>
              </a:rPr>
              <a:t>Berthon</a:t>
            </a:r>
            <a:r>
              <a:rPr lang="en-GB" sz="1400" dirty="0">
                <a:latin typeface="Times New Roman" pitchFamily="18" charset="0"/>
                <a:cs typeface="Times New Roman" pitchFamily="18" charset="0"/>
              </a:rPr>
              <a:t> et al., 2003)</a:t>
            </a:r>
          </a:p>
          <a:p>
            <a:pPr algn="just">
              <a:lnSpc>
                <a:spcPct val="150000"/>
              </a:lnSpc>
            </a:pPr>
            <a:r>
              <a:rPr lang="en-GB" sz="1400" dirty="0">
                <a:latin typeface="Times New Roman" pitchFamily="18" charset="0"/>
                <a:cs typeface="Times New Roman" pitchFamily="18" charset="0"/>
              </a:rPr>
              <a:t>Candidates detail their past behaviour and outcomes</a:t>
            </a:r>
          </a:p>
          <a:p>
            <a:pPr algn="just">
              <a:lnSpc>
                <a:spcPct val="150000"/>
              </a:lnSpc>
            </a:pPr>
            <a:r>
              <a:rPr lang="en-GB" sz="1400" dirty="0">
                <a:latin typeface="Times New Roman" pitchFamily="18" charset="0"/>
                <a:cs typeface="Times New Roman" pitchFamily="18" charset="0"/>
              </a:rPr>
              <a:t>Reveals applied ability</a:t>
            </a:r>
          </a:p>
          <a:p>
            <a:pPr algn="just">
              <a:lnSpc>
                <a:spcPct val="150000"/>
              </a:lnSpc>
            </a:pPr>
            <a:r>
              <a:rPr lang="en-GB" sz="1400" dirty="0">
                <a:latin typeface="Times New Roman" pitchFamily="18" charset="0"/>
                <a:cs typeface="Times New Roman" pitchFamily="18" charset="0"/>
              </a:rPr>
              <a:t>Example: "Tell us about a project you initiated to achieve sustainability. What happened?"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7760" y="1350110"/>
            <a:ext cx="4868412" cy="2595985"/>
          </a:xfrm>
          <a:prstGeom prst="rect">
            <a:avLst/>
          </a:prstGeom>
          <a:ln w="12700" cap="sq">
            <a:solidFill>
              <a:srgbClr val="000000"/>
            </a:solidFill>
            <a:prstDash val="solid"/>
            <a:miter lim="800000"/>
          </a:ln>
          <a:effectLst/>
        </p:spPr>
      </p:pic>
      <p:sp>
        <p:nvSpPr>
          <p:cNvPr id="5" name="TextBox 4"/>
          <p:cNvSpPr txBox="1"/>
          <p:nvPr/>
        </p:nvSpPr>
        <p:spPr>
          <a:xfrm>
            <a:off x="3997761" y="3946095"/>
            <a:ext cx="4868412" cy="323165"/>
          </a:xfrm>
          <a:prstGeom prst="rect">
            <a:avLst/>
          </a:prstGeom>
          <a:noFill/>
        </p:spPr>
        <p:txBody>
          <a:bodyPr wrap="square" rtlCol="0">
            <a:spAutoFit/>
          </a:bodyPr>
          <a:lstStyle/>
          <a:p>
            <a:pPr algn="ctr">
              <a:lnSpc>
                <a:spcPct val="150000"/>
              </a:lnSpc>
            </a:pPr>
            <a:r>
              <a:rPr lang="en-US" sz="1000" dirty="0">
                <a:latin typeface="Times New Roman" pitchFamily="18" charset="0"/>
                <a:cs typeface="Times New Roman" pitchFamily="18" charset="0"/>
              </a:rPr>
              <a:t>(Source: https://journals.sagepub.com/doi/abs/10.1177/2379298117722520)</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54368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Comparing Face-to-Face Interviews</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US" sz="1400" dirty="0">
                <a:latin typeface="Times New Roman" pitchFamily="18" charset="0"/>
                <a:cs typeface="Times New Roman" pitchFamily="18" charset="0"/>
              </a:rPr>
              <a:t>Interviews conducted in person allow the opportunity to develop a stronger relationship, and interviewers are able to see how candidates engage through body language.</a:t>
            </a:r>
          </a:p>
          <a:p>
            <a:pPr algn="just">
              <a:lnSpc>
                <a:spcPct val="150000"/>
              </a:lnSpc>
            </a:pPr>
            <a:r>
              <a:rPr lang="en-US" sz="1400" dirty="0">
                <a:latin typeface="Times New Roman" pitchFamily="18" charset="0"/>
                <a:cs typeface="Times New Roman" pitchFamily="18" charset="0"/>
              </a:rPr>
              <a:t>However, having interviews in person expands the timeframe, personnel and space (</a:t>
            </a:r>
            <a:r>
              <a:rPr lang="en-US" sz="1400" dirty="0" err="1">
                <a:latin typeface="Times New Roman" pitchFamily="18" charset="0"/>
                <a:cs typeface="Times New Roman" pitchFamily="18" charset="0"/>
              </a:rPr>
              <a:t>Goleman</a:t>
            </a:r>
            <a:r>
              <a:rPr lang="en-US" sz="1400" dirty="0">
                <a:latin typeface="Times New Roman" pitchFamily="18" charset="0"/>
                <a:cs typeface="Times New Roman" pitchFamily="18" charset="0"/>
              </a:rPr>
              <a:t>, 2004). </a:t>
            </a:r>
            <a:endParaRPr lang="en-GB" sz="1400" dirty="0">
              <a:latin typeface="Times New Roman" pitchFamily="18" charset="0"/>
              <a:cs typeface="Times New Roman" pitchFamily="18" charset="0"/>
            </a:endParaRPr>
          </a:p>
        </p:txBody>
      </p:sp>
    </p:spTree>
    <p:extLst>
      <p:ext uri="{BB962C8B-B14F-4D97-AF65-F5344CB8AC3E}">
        <p14:creationId xmlns:p14="http://schemas.microsoft.com/office/powerpoint/2010/main" val="4236925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Conclusion</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50000"/>
              </a:lnSpc>
            </a:pPr>
            <a:r>
              <a:rPr lang="en-GB" sz="1400" dirty="0">
                <a:latin typeface="Times New Roman" pitchFamily="18" charset="0"/>
                <a:cs typeface="Times New Roman" pitchFamily="18" charset="0"/>
              </a:rPr>
              <a:t>Recruitment is an important part of National Express’s new development.</a:t>
            </a:r>
          </a:p>
          <a:p>
            <a:pPr algn="just">
              <a:lnSpc>
                <a:spcPct val="150000"/>
              </a:lnSpc>
            </a:pPr>
            <a:r>
              <a:rPr lang="en-GB" sz="1400" dirty="0">
                <a:latin typeface="Times New Roman" pitchFamily="18" charset="0"/>
                <a:cs typeface="Times New Roman" pitchFamily="18" charset="0"/>
              </a:rPr>
              <a:t>Having a range of interview methods can help National Express learn more about candidates' skill sets and abilities for their role.</a:t>
            </a:r>
          </a:p>
        </p:txBody>
      </p:sp>
    </p:spTree>
    <p:extLst>
      <p:ext uri="{BB962C8B-B14F-4D97-AF65-F5344CB8AC3E}">
        <p14:creationId xmlns:p14="http://schemas.microsoft.com/office/powerpoint/2010/main" val="2917357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0" y="0"/>
            <a:ext cx="9162300" cy="1044700"/>
          </a:xfrm>
          <a:solidFill>
            <a:schemeClr val="tx1">
              <a:alpha val="50000"/>
            </a:schemeClr>
          </a:solidFill>
        </p:spPr>
        <p:txBody>
          <a:bodyPr>
            <a:normAutofit/>
          </a:bodyPr>
          <a:lstStyle/>
          <a:p>
            <a:pPr algn="l"/>
            <a:r>
              <a:rPr lang="en-US" dirty="0">
                <a:effectLst/>
                <a:latin typeface="Times New Roman" pitchFamily="18" charset="0"/>
                <a:cs typeface="Times New Roman" pitchFamily="18" charset="0"/>
              </a:rPr>
              <a:t>References</a:t>
            </a:r>
          </a:p>
        </p:txBody>
      </p:sp>
      <p:sp>
        <p:nvSpPr>
          <p:cNvPr id="3" name="Content Placeholder 2"/>
          <p:cNvSpPr>
            <a:spLocks noGrp="1"/>
          </p:cNvSpPr>
          <p:nvPr>
            <p:ph idx="1"/>
          </p:nvPr>
        </p:nvSpPr>
        <p:spPr>
          <a:xfrm>
            <a:off x="0" y="1044700"/>
            <a:ext cx="9144000" cy="4098799"/>
          </a:xfrm>
        </p:spPr>
        <p:txBody>
          <a:bodyPr>
            <a:normAutofit/>
          </a:bodyPr>
          <a:lstStyle/>
          <a:p>
            <a:pPr algn="just">
              <a:lnSpc>
                <a:spcPct val="170000"/>
              </a:lnSpc>
            </a:pPr>
            <a:r>
              <a:rPr lang="en-GB" sz="800" dirty="0" err="1">
                <a:latin typeface="Times New Roman" pitchFamily="18" charset="0"/>
                <a:cs typeface="Times New Roman" pitchFamily="18" charset="0"/>
              </a:rPr>
              <a:t>Berthon</a:t>
            </a:r>
            <a:r>
              <a:rPr lang="en-GB" sz="800" dirty="0">
                <a:latin typeface="Times New Roman" pitchFamily="18" charset="0"/>
                <a:cs typeface="Times New Roman" pitchFamily="18" charset="0"/>
              </a:rPr>
              <a:t>, P., Nairn, A. and Money, A. (2003). Through the Paradigm Funnel: A Conceptual Tool for Literature Analysis. </a:t>
            </a:r>
            <a:r>
              <a:rPr lang="en-GB" sz="800" i="1" dirty="0">
                <a:latin typeface="Times New Roman" pitchFamily="18" charset="0"/>
                <a:cs typeface="Times New Roman" pitchFamily="18" charset="0"/>
              </a:rPr>
              <a:t>Marketing Education Review</a:t>
            </a:r>
            <a:r>
              <a:rPr lang="en-GB" sz="800" dirty="0">
                <a:latin typeface="Times New Roman" pitchFamily="18" charset="0"/>
                <a:cs typeface="Times New Roman" pitchFamily="18" charset="0"/>
              </a:rPr>
              <a:t>, [online] 13(2), pp.55–66.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://doi.org/10.1080/10528008.2003.11488830.</a:t>
            </a:r>
          </a:p>
          <a:p>
            <a:pPr algn="just">
              <a:lnSpc>
                <a:spcPct val="170000"/>
              </a:lnSpc>
            </a:pPr>
            <a:r>
              <a:rPr lang="en-GB" sz="800" dirty="0">
                <a:latin typeface="Times New Roman" pitchFamily="18" charset="0"/>
                <a:cs typeface="Times New Roman" pitchFamily="18" charset="0"/>
              </a:rPr>
              <a:t>Bratton, J. and Gold, J. (2017). </a:t>
            </a:r>
            <a:r>
              <a:rPr lang="en-GB" sz="800" i="1" dirty="0">
                <a:latin typeface="Times New Roman" pitchFamily="18" charset="0"/>
                <a:cs typeface="Times New Roman" pitchFamily="18" charset="0"/>
              </a:rPr>
              <a:t>Human resource management: Theory and practice</a:t>
            </a:r>
            <a:r>
              <a:rPr lang="en-GB" sz="800" dirty="0">
                <a:latin typeface="Times New Roman" pitchFamily="18" charset="0"/>
                <a:cs typeface="Times New Roman" pitchFamily="18" charset="0"/>
              </a:rPr>
              <a:t>. 6th ed. London: Palgrave Macmillan.</a:t>
            </a:r>
          </a:p>
          <a:p>
            <a:pPr algn="just">
              <a:lnSpc>
                <a:spcPct val="170000"/>
              </a:lnSpc>
            </a:pPr>
            <a:r>
              <a:rPr lang="en-GB" sz="800" dirty="0" err="1">
                <a:latin typeface="Times New Roman" pitchFamily="18" charset="0"/>
                <a:cs typeface="Times New Roman" pitchFamily="18" charset="0"/>
              </a:rPr>
              <a:t>Breaugh</a:t>
            </a:r>
            <a:r>
              <a:rPr lang="en-GB" sz="800" dirty="0">
                <a:latin typeface="Times New Roman" pitchFamily="18" charset="0"/>
                <a:cs typeface="Times New Roman" pitchFamily="18" charset="0"/>
              </a:rPr>
              <a:t>, J.A. (2017). The Contribution of Job Analysis to Recruitment. </a:t>
            </a:r>
            <a:r>
              <a:rPr lang="en-GB" sz="800" i="1" dirty="0">
                <a:latin typeface="Times New Roman" pitchFamily="18" charset="0"/>
                <a:cs typeface="Times New Roman" pitchFamily="18" charset="0"/>
              </a:rPr>
              <a:t>The Wiley Blackwell Handbook of the Psychology of Recruitment, Selection and Employee Retention</a:t>
            </a:r>
            <a:r>
              <a:rPr lang="en-GB" sz="800" dirty="0">
                <a:latin typeface="Times New Roman" pitchFamily="18" charset="0"/>
                <a:cs typeface="Times New Roman" pitchFamily="18" charset="0"/>
              </a:rPr>
              <a:t>, pp.12–28.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://doi.org/10.1002/9781118972472.ch2.</a:t>
            </a:r>
          </a:p>
          <a:p>
            <a:pPr algn="just">
              <a:lnSpc>
                <a:spcPct val="170000"/>
              </a:lnSpc>
            </a:pPr>
            <a:r>
              <a:rPr lang="en-GB" sz="800" dirty="0">
                <a:latin typeface="Times New Roman" pitchFamily="18" charset="0"/>
                <a:cs typeface="Times New Roman" pitchFamily="18" charset="0"/>
              </a:rPr>
              <a:t>Dixon, M., Wang, S., Calvin, J., </a:t>
            </a:r>
            <a:r>
              <a:rPr lang="en-GB" sz="800" dirty="0" err="1">
                <a:latin typeface="Times New Roman" pitchFamily="18" charset="0"/>
                <a:cs typeface="Times New Roman" pitchFamily="18" charset="0"/>
              </a:rPr>
              <a:t>Dineen</a:t>
            </a:r>
            <a:r>
              <a:rPr lang="en-GB" sz="800" dirty="0">
                <a:latin typeface="Times New Roman" pitchFamily="18" charset="0"/>
                <a:cs typeface="Times New Roman" pitchFamily="18" charset="0"/>
              </a:rPr>
              <a:t>, B. and Tomlinson, E. (2002). The Panel Interview: A Review of Empirical Research and Guidelines for Practice. </a:t>
            </a:r>
            <a:r>
              <a:rPr lang="en-GB" sz="800" i="1" dirty="0">
                <a:latin typeface="Times New Roman" pitchFamily="18" charset="0"/>
                <a:cs typeface="Times New Roman" pitchFamily="18" charset="0"/>
              </a:rPr>
              <a:t>Public Personnel Management</a:t>
            </a:r>
            <a:r>
              <a:rPr lang="en-GB" sz="800" dirty="0">
                <a:latin typeface="Times New Roman" pitchFamily="18" charset="0"/>
                <a:cs typeface="Times New Roman" pitchFamily="18" charset="0"/>
              </a:rPr>
              <a:t>, [online] 31(3), pp.397–428.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://doi.org/10.1177/009102600203100310.</a:t>
            </a:r>
          </a:p>
          <a:p>
            <a:pPr algn="just">
              <a:lnSpc>
                <a:spcPct val="170000"/>
              </a:lnSpc>
            </a:pPr>
            <a:r>
              <a:rPr lang="en-GB" sz="800" dirty="0" err="1">
                <a:latin typeface="Times New Roman" pitchFamily="18" charset="0"/>
                <a:cs typeface="Times New Roman" pitchFamily="18" charset="0"/>
              </a:rPr>
              <a:t>Goleman</a:t>
            </a:r>
            <a:r>
              <a:rPr lang="en-GB" sz="800" dirty="0">
                <a:latin typeface="Times New Roman" pitchFamily="18" charset="0"/>
                <a:cs typeface="Times New Roman" pitchFamily="18" charset="0"/>
              </a:rPr>
              <a:t>, D. (2004). </a:t>
            </a:r>
            <a:r>
              <a:rPr lang="en-GB" sz="800" i="1" dirty="0">
                <a:latin typeface="Times New Roman" pitchFamily="18" charset="0"/>
                <a:cs typeface="Times New Roman" pitchFamily="18" charset="0"/>
              </a:rPr>
              <a:t>Emotional intelligence, Why It Can Matter More than IQ &amp; Working with Emotional Intelligence : Omnibus</a:t>
            </a:r>
            <a:r>
              <a:rPr lang="en-GB" sz="800" dirty="0">
                <a:latin typeface="Times New Roman" pitchFamily="18" charset="0"/>
                <a:cs typeface="Times New Roman" pitchFamily="18" charset="0"/>
              </a:rPr>
              <a:t>. London: Bloomsbury.</a:t>
            </a:r>
          </a:p>
          <a:p>
            <a:pPr algn="just">
              <a:lnSpc>
                <a:spcPct val="170000"/>
              </a:lnSpc>
            </a:pPr>
            <a:r>
              <a:rPr lang="en-GB" sz="800" dirty="0" err="1">
                <a:latin typeface="Times New Roman" pitchFamily="18" charset="0"/>
                <a:cs typeface="Times New Roman" pitchFamily="18" charset="0"/>
              </a:rPr>
              <a:t>Hamza</a:t>
            </a:r>
            <a:r>
              <a:rPr lang="en-GB" sz="800" dirty="0">
                <a:latin typeface="Times New Roman" pitchFamily="18" charset="0"/>
                <a:cs typeface="Times New Roman" pitchFamily="18" charset="0"/>
              </a:rPr>
              <a:t>, P.A., Othman, B.J., </a:t>
            </a:r>
            <a:r>
              <a:rPr lang="en-GB" sz="800" dirty="0" err="1">
                <a:latin typeface="Times New Roman" pitchFamily="18" charset="0"/>
                <a:cs typeface="Times New Roman" pitchFamily="18" charset="0"/>
              </a:rPr>
              <a:t>Gardi</a:t>
            </a:r>
            <a:r>
              <a:rPr lang="en-GB" sz="800" dirty="0">
                <a:latin typeface="Times New Roman" pitchFamily="18" charset="0"/>
                <a:cs typeface="Times New Roman" pitchFamily="18" charset="0"/>
              </a:rPr>
              <a:t>, B., </a:t>
            </a:r>
            <a:r>
              <a:rPr lang="en-GB" sz="800" dirty="0" err="1">
                <a:latin typeface="Times New Roman" pitchFamily="18" charset="0"/>
                <a:cs typeface="Times New Roman" pitchFamily="18" charset="0"/>
              </a:rPr>
              <a:t>Sorguli</a:t>
            </a:r>
            <a:r>
              <a:rPr lang="en-GB" sz="800" dirty="0">
                <a:latin typeface="Times New Roman" pitchFamily="18" charset="0"/>
                <a:cs typeface="Times New Roman" pitchFamily="18" charset="0"/>
              </a:rPr>
              <a:t>, S., Aziz, H.M., Ahmed, S.A., </a:t>
            </a:r>
            <a:r>
              <a:rPr lang="en-GB" sz="800" dirty="0" err="1">
                <a:latin typeface="Times New Roman" pitchFamily="18" charset="0"/>
                <a:cs typeface="Times New Roman" pitchFamily="18" charset="0"/>
              </a:rPr>
              <a:t>Sabir</a:t>
            </a:r>
            <a:r>
              <a:rPr lang="en-GB" sz="800" dirty="0">
                <a:latin typeface="Times New Roman" pitchFamily="18" charset="0"/>
                <a:cs typeface="Times New Roman" pitchFamily="18" charset="0"/>
              </a:rPr>
              <a:t>, B.Y., Ismael, N.B., Ali, B.J. and Anwar, G. (2021). Recruitment and Selection: the Relationship between Recruitment and Selection with Organizational Performance. </a:t>
            </a:r>
            <a:r>
              <a:rPr lang="en-GB" sz="800" i="1" dirty="0">
                <a:latin typeface="Times New Roman" pitchFamily="18" charset="0"/>
                <a:cs typeface="Times New Roman" pitchFamily="18" charset="0"/>
              </a:rPr>
              <a:t>International Journal of Engineering, Business and Management</a:t>
            </a:r>
            <a:r>
              <a:rPr lang="en-GB" sz="800" dirty="0">
                <a:latin typeface="Times New Roman" pitchFamily="18" charset="0"/>
                <a:cs typeface="Times New Roman" pitchFamily="18" charset="0"/>
              </a:rPr>
              <a:t>, [online] 5(3), pp.1–13.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://doi.org/10.22161/ijebm.5.3.1.</a:t>
            </a:r>
          </a:p>
          <a:p>
            <a:pPr algn="just">
              <a:lnSpc>
                <a:spcPct val="170000"/>
              </a:lnSpc>
            </a:pPr>
            <a:r>
              <a:rPr lang="en-GB" sz="800" dirty="0" err="1">
                <a:latin typeface="Times New Roman" pitchFamily="18" charset="0"/>
                <a:cs typeface="Times New Roman" pitchFamily="18" charset="0"/>
              </a:rPr>
              <a:t>Ingold</a:t>
            </a:r>
            <a:r>
              <a:rPr lang="en-GB" sz="800" dirty="0">
                <a:latin typeface="Times New Roman" pitchFamily="18" charset="0"/>
                <a:cs typeface="Times New Roman" pitchFamily="18" charset="0"/>
              </a:rPr>
              <a:t>, P.V., </a:t>
            </a:r>
            <a:r>
              <a:rPr lang="en-GB" sz="800" dirty="0" err="1">
                <a:latin typeface="Times New Roman" pitchFamily="18" charset="0"/>
                <a:cs typeface="Times New Roman" pitchFamily="18" charset="0"/>
              </a:rPr>
              <a:t>Kleinmann</a:t>
            </a:r>
            <a:r>
              <a:rPr lang="en-GB" sz="800" dirty="0">
                <a:latin typeface="Times New Roman" pitchFamily="18" charset="0"/>
                <a:cs typeface="Times New Roman" pitchFamily="18" charset="0"/>
              </a:rPr>
              <a:t>, M., </a:t>
            </a:r>
            <a:r>
              <a:rPr lang="en-GB" sz="800" dirty="0" err="1">
                <a:latin typeface="Times New Roman" pitchFamily="18" charset="0"/>
                <a:cs typeface="Times New Roman" pitchFamily="18" charset="0"/>
              </a:rPr>
              <a:t>König</a:t>
            </a:r>
            <a:r>
              <a:rPr lang="en-GB" sz="800" dirty="0">
                <a:latin typeface="Times New Roman" pitchFamily="18" charset="0"/>
                <a:cs typeface="Times New Roman" pitchFamily="18" charset="0"/>
              </a:rPr>
              <a:t>, C.J., Melchers, K.G. and Van </a:t>
            </a:r>
            <a:r>
              <a:rPr lang="en-GB" sz="800" dirty="0" err="1">
                <a:latin typeface="Times New Roman" pitchFamily="18" charset="0"/>
                <a:cs typeface="Times New Roman" pitchFamily="18" charset="0"/>
              </a:rPr>
              <a:t>Iddekinge</a:t>
            </a:r>
            <a:r>
              <a:rPr lang="en-GB" sz="800" dirty="0">
                <a:latin typeface="Times New Roman" pitchFamily="18" charset="0"/>
                <a:cs typeface="Times New Roman" pitchFamily="18" charset="0"/>
              </a:rPr>
              <a:t>, C.H. (2014). Why do Situational Interviews Predict Job Performance? The Role of Interviewees’ Ability to Identify Criteria. </a:t>
            </a:r>
            <a:r>
              <a:rPr lang="en-GB" sz="800" i="1" dirty="0">
                <a:latin typeface="Times New Roman" pitchFamily="18" charset="0"/>
                <a:cs typeface="Times New Roman" pitchFamily="18" charset="0"/>
              </a:rPr>
              <a:t>Journal of Business and Psychology</a:t>
            </a:r>
            <a:r>
              <a:rPr lang="en-GB" sz="800" dirty="0">
                <a:latin typeface="Times New Roman" pitchFamily="18" charset="0"/>
                <a:cs typeface="Times New Roman" pitchFamily="18" charset="0"/>
              </a:rPr>
              <a:t>, [online] 30(2), pp.387–398.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://doi.org/10.1007/s10869-014-9368-3.</a:t>
            </a:r>
          </a:p>
          <a:p>
            <a:pPr algn="just">
              <a:lnSpc>
                <a:spcPct val="170000"/>
              </a:lnSpc>
            </a:pPr>
            <a:r>
              <a:rPr lang="en-GB" sz="800" dirty="0">
                <a:latin typeface="Times New Roman" pitchFamily="18" charset="0"/>
                <a:cs typeface="Times New Roman" pitchFamily="18" charset="0"/>
              </a:rPr>
              <a:t>Johnson, C.E. and Hackman, M.Z. (2018). </a:t>
            </a:r>
            <a:r>
              <a:rPr lang="en-GB" sz="800" i="1" dirty="0">
                <a:latin typeface="Times New Roman" pitchFamily="18" charset="0"/>
                <a:cs typeface="Times New Roman" pitchFamily="18" charset="0"/>
              </a:rPr>
              <a:t>Leadership: A Communication Perspective </a:t>
            </a:r>
            <a:r>
              <a:rPr lang="en-GB" sz="800" dirty="0">
                <a:latin typeface="Times New Roman" pitchFamily="18" charset="0"/>
                <a:cs typeface="Times New Roman" pitchFamily="18" charset="0"/>
              </a:rPr>
              <a:t>. 7th ed. Long Grove, Illinois: Waveland Press.</a:t>
            </a:r>
          </a:p>
          <a:p>
            <a:pPr algn="just">
              <a:lnSpc>
                <a:spcPct val="170000"/>
              </a:lnSpc>
            </a:pPr>
            <a:r>
              <a:rPr lang="en-GB" sz="800" dirty="0">
                <a:latin typeface="Times New Roman" pitchFamily="18" charset="0"/>
                <a:cs typeface="Times New Roman" pitchFamily="18" charset="0"/>
              </a:rPr>
              <a:t>Sanders, A. (2024). Face value: Recruitment lessons for research interviews. </a:t>
            </a:r>
            <a:r>
              <a:rPr lang="en-GB" sz="800" i="1" dirty="0">
                <a:latin typeface="Times New Roman" pitchFamily="18" charset="0"/>
                <a:cs typeface="Times New Roman" pitchFamily="18" charset="0"/>
              </a:rPr>
              <a:t>Qualitative Research</a:t>
            </a:r>
            <a:r>
              <a:rPr lang="en-GB" sz="800" dirty="0">
                <a:latin typeface="Times New Roman" pitchFamily="18" charset="0"/>
                <a:cs typeface="Times New Roman" pitchFamily="18" charset="0"/>
              </a:rPr>
              <a:t>, [online] 25(1).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://doi.org/10.1177/14687941241234273.</a:t>
            </a:r>
          </a:p>
          <a:p>
            <a:pPr algn="just">
              <a:lnSpc>
                <a:spcPct val="170000"/>
              </a:lnSpc>
            </a:pPr>
            <a:r>
              <a:rPr lang="en-GB" sz="800" dirty="0">
                <a:latin typeface="Times New Roman" pitchFamily="18" charset="0"/>
                <a:cs typeface="Times New Roman" pitchFamily="18" charset="0"/>
              </a:rPr>
              <a:t>Storey, J. (2007). </a:t>
            </a:r>
            <a:r>
              <a:rPr lang="en-GB" sz="800" i="1" dirty="0">
                <a:latin typeface="Times New Roman" pitchFamily="18" charset="0"/>
                <a:cs typeface="Times New Roman" pitchFamily="18" charset="0"/>
              </a:rPr>
              <a:t>Human Resource Management: a Critical Text</a:t>
            </a:r>
            <a:r>
              <a:rPr lang="en-GB" sz="800" dirty="0">
                <a:latin typeface="Times New Roman" pitchFamily="18" charset="0"/>
                <a:cs typeface="Times New Roman" pitchFamily="18" charset="0"/>
              </a:rPr>
              <a:t>. 3rd ed. London: Thomson.</a:t>
            </a:r>
          </a:p>
          <a:p>
            <a:pPr algn="just">
              <a:lnSpc>
                <a:spcPct val="170000"/>
              </a:lnSpc>
            </a:pPr>
            <a:r>
              <a:rPr lang="en-GB" sz="800" dirty="0" err="1">
                <a:latin typeface="Times New Roman" pitchFamily="18" charset="0"/>
                <a:cs typeface="Times New Roman" pitchFamily="18" charset="0"/>
              </a:rPr>
              <a:t>Switasarra</a:t>
            </a:r>
            <a:r>
              <a:rPr lang="en-GB" sz="800" dirty="0">
                <a:latin typeface="Times New Roman" pitchFamily="18" charset="0"/>
                <a:cs typeface="Times New Roman" pitchFamily="18" charset="0"/>
              </a:rPr>
              <a:t>, A.V. and </a:t>
            </a:r>
            <a:r>
              <a:rPr lang="en-GB" sz="800" dirty="0" err="1">
                <a:latin typeface="Times New Roman" pitchFamily="18" charset="0"/>
                <a:cs typeface="Times New Roman" pitchFamily="18" charset="0"/>
              </a:rPr>
              <a:t>Astanti</a:t>
            </a:r>
            <a:r>
              <a:rPr lang="en-GB" sz="800" dirty="0">
                <a:latin typeface="Times New Roman" pitchFamily="18" charset="0"/>
                <a:cs typeface="Times New Roman" pitchFamily="18" charset="0"/>
              </a:rPr>
              <a:t>, R.D. (2021). Literature Review of Job Description: Meta-analysis. </a:t>
            </a:r>
            <a:r>
              <a:rPr lang="en-GB" sz="800" i="1" dirty="0">
                <a:latin typeface="Times New Roman" pitchFamily="18" charset="0"/>
                <a:cs typeface="Times New Roman" pitchFamily="18" charset="0"/>
              </a:rPr>
              <a:t>International Journal of Industrial Engineering and Engineering Management</a:t>
            </a:r>
            <a:r>
              <a:rPr lang="en-GB" sz="800" dirty="0">
                <a:latin typeface="Times New Roman" pitchFamily="18" charset="0"/>
                <a:cs typeface="Times New Roman" pitchFamily="18" charset="0"/>
              </a:rPr>
              <a:t>, [online] 3(1), pp.33–41.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://doi.org/10.24002/ijieem.v3i1.4923.</a:t>
            </a:r>
          </a:p>
          <a:p>
            <a:pPr algn="just">
              <a:lnSpc>
                <a:spcPct val="170000"/>
              </a:lnSpc>
            </a:pPr>
            <a:r>
              <a:rPr lang="en-GB" sz="800" dirty="0">
                <a:latin typeface="Times New Roman" pitchFamily="18" charset="0"/>
                <a:cs typeface="Times New Roman" pitchFamily="18" charset="0"/>
              </a:rPr>
              <a:t>Ulrich, D. (2016). HR at a crossroads. </a:t>
            </a:r>
            <a:r>
              <a:rPr lang="en-GB" sz="800" i="1" dirty="0">
                <a:latin typeface="Times New Roman" pitchFamily="18" charset="0"/>
                <a:cs typeface="Times New Roman" pitchFamily="18" charset="0"/>
              </a:rPr>
              <a:t>Asia Pacific Journal of Human Resources</a:t>
            </a:r>
            <a:r>
              <a:rPr lang="en-GB" sz="800" dirty="0">
                <a:latin typeface="Times New Roman" pitchFamily="18" charset="0"/>
                <a:cs typeface="Times New Roman" pitchFamily="18" charset="0"/>
              </a:rPr>
              <a:t>, [online] 54(2), pp.148–164. </a:t>
            </a:r>
            <a:r>
              <a:rPr lang="en-GB" sz="800" dirty="0" err="1">
                <a:latin typeface="Times New Roman" pitchFamily="18" charset="0"/>
                <a:cs typeface="Times New Roman" pitchFamily="18" charset="0"/>
              </a:rPr>
              <a:t>doi:https</a:t>
            </a:r>
            <a:r>
              <a:rPr lang="en-GB" sz="800" dirty="0">
                <a:latin typeface="Times New Roman" pitchFamily="18" charset="0"/>
                <a:cs typeface="Times New Roman" pitchFamily="18" charset="0"/>
              </a:rPr>
              <a:t>://doi.org/10.1111/1744-7941.12104.</a:t>
            </a:r>
          </a:p>
        </p:txBody>
      </p:sp>
    </p:spTree>
    <p:extLst>
      <p:ext uri="{BB962C8B-B14F-4D97-AF65-F5344CB8AC3E}">
        <p14:creationId xmlns:p14="http://schemas.microsoft.com/office/powerpoint/2010/main" val="8220278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2859</Words>
  <Application>Microsoft Macintosh PowerPoint</Application>
  <PresentationFormat>On-screen Show (16:9)</PresentationFormat>
  <Paragraphs>117</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Name: David Dumitru  Student number: 2324110</vt:lpstr>
      <vt:lpstr>Table of Contents</vt:lpstr>
      <vt:lpstr>Introduction</vt:lpstr>
      <vt:lpstr>Background to the organisation</vt:lpstr>
      <vt:lpstr>Recruitment Process</vt:lpstr>
      <vt:lpstr>Job Analysis</vt:lpstr>
      <vt:lpstr>Job Description</vt:lpstr>
      <vt:lpstr>Person Specification</vt:lpstr>
      <vt:lpstr>Types of Interviews – Panel Interviews</vt:lpstr>
      <vt:lpstr>Types of Interviews – Situational Interviews</vt:lpstr>
      <vt:lpstr>Types of Interviews – Group Interviews</vt:lpstr>
      <vt:lpstr>Asking Questions – The Funnel Technique</vt:lpstr>
      <vt:lpstr>Behavioural Questions – STAR Questions</vt:lpstr>
      <vt:lpstr>Comparing Face-to-Face Interviews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2025-10-10T13:21:59Z</dcterms:modified>
</cp:coreProperties>
</file>