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9" d="100"/>
          <a:sy n="119" d="100"/>
        </p:scale>
        <p:origin x="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FF87270-2649-487A-80E0-7663C8C627D3}"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2446613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F87270-2649-487A-80E0-7663C8C627D3}"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4287871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F87270-2649-487A-80E0-7663C8C627D3}"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2956728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FF87270-2649-487A-80E0-7663C8C627D3}"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1960459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FF87270-2649-487A-80E0-7663C8C627D3}" type="datetimeFigureOut">
              <a:rPr lang="en-GB" smtClean="0"/>
              <a:t>04/10/2017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2165557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FF87270-2649-487A-80E0-7663C8C627D3}" type="datetimeFigureOut">
              <a:rPr lang="en-GB" smtClean="0"/>
              <a:t>04/10/2017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2371452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F87270-2649-487A-80E0-7663C8C627D3}" type="datetimeFigureOut">
              <a:rPr lang="en-GB" smtClean="0"/>
              <a:t>04/10/2017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3970323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F87270-2649-487A-80E0-7663C8C627D3}"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2639282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F87270-2649-487A-80E0-7663C8C627D3}"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1972602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F87270-2649-487A-80E0-7663C8C627D3}"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1756640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F87270-2649-487A-80E0-7663C8C627D3}"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97B45-9C47-4292-8804-3564EB031C98}" type="slidenum">
              <a:rPr lang="en-GB" smtClean="0"/>
              <a:t>‹#›</a:t>
            </a:fld>
            <a:endParaRPr lang="en-GB"/>
          </a:p>
        </p:txBody>
      </p:sp>
    </p:spTree>
    <p:extLst>
      <p:ext uri="{BB962C8B-B14F-4D97-AF65-F5344CB8AC3E}">
        <p14:creationId xmlns:p14="http://schemas.microsoft.com/office/powerpoint/2010/main" val="841197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F87270-2649-487A-80E0-7663C8C627D3}" type="datetimeFigureOut">
              <a:rPr lang="en-GB" smtClean="0"/>
              <a:t>04/10/2017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397B45-9C47-4292-8804-3564EB031C98}" type="slidenum">
              <a:rPr lang="en-GB" smtClean="0"/>
              <a:t>‹#›</a:t>
            </a:fld>
            <a:endParaRPr lang="en-GB"/>
          </a:p>
        </p:txBody>
      </p:sp>
    </p:spTree>
    <p:extLst>
      <p:ext uri="{BB962C8B-B14F-4D97-AF65-F5344CB8AC3E}">
        <p14:creationId xmlns:p14="http://schemas.microsoft.com/office/powerpoint/2010/main" val="3104662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37874" y="913397"/>
            <a:ext cx="5895474" cy="566278"/>
          </a:xfrm>
        </p:spPr>
        <p:txBody>
          <a:bodyPr>
            <a:normAutofit/>
          </a:bodyPr>
          <a:lstStyle/>
          <a:p>
            <a:r>
              <a:rPr lang="en-GB" sz="3200" dirty="0" smtClean="0"/>
              <a:t>Construction Technology 2</a:t>
            </a:r>
            <a:endParaRPr lang="en-GB" sz="3200" dirty="0"/>
          </a:p>
        </p:txBody>
      </p:sp>
      <p:sp>
        <p:nvSpPr>
          <p:cNvPr id="3" name="Subtitle 2"/>
          <p:cNvSpPr>
            <a:spLocks noGrp="1"/>
          </p:cNvSpPr>
          <p:nvPr>
            <p:ph type="subTitle" idx="1"/>
          </p:nvPr>
        </p:nvSpPr>
        <p:spPr>
          <a:xfrm>
            <a:off x="1204787" y="1556669"/>
            <a:ext cx="10353549" cy="3953793"/>
          </a:xfrm>
        </p:spPr>
        <p:txBody>
          <a:bodyPr>
            <a:normAutofit fontScale="25000" lnSpcReduction="20000"/>
          </a:bodyPr>
          <a:lstStyle/>
          <a:p>
            <a:pPr algn="l"/>
            <a:r>
              <a:rPr lang="en-GB" sz="11200" b="1" dirty="0" smtClean="0">
                <a:solidFill>
                  <a:srgbClr val="FF0000"/>
                </a:solidFill>
              </a:rPr>
              <a:t>Syllabus</a:t>
            </a:r>
          </a:p>
          <a:p>
            <a:r>
              <a:rPr lang="en-GB" sz="1800" dirty="0"/>
              <a:t> </a:t>
            </a:r>
          </a:p>
          <a:p>
            <a:pPr algn="l" hangingPunct="0"/>
            <a:r>
              <a:rPr lang="en-GB" sz="7200" b="1" dirty="0"/>
              <a:t>INDICATIVE CONTENT</a:t>
            </a:r>
          </a:p>
          <a:p>
            <a:pPr hangingPunct="0"/>
            <a:r>
              <a:rPr lang="en-GB" sz="1800" b="1" dirty="0"/>
              <a:t> </a:t>
            </a:r>
          </a:p>
          <a:p>
            <a:pPr algn="just"/>
            <a:r>
              <a:rPr lang="en-US" sz="7200" dirty="0"/>
              <a:t>Constructional designs and techniques applicable to medium, wide-span and high-rise buildings</a:t>
            </a:r>
            <a:r>
              <a:rPr lang="en-US" sz="7200" dirty="0" smtClean="0"/>
              <a:t>:</a:t>
            </a:r>
          </a:p>
          <a:p>
            <a:pPr algn="just"/>
            <a:endParaRPr lang="en-GB" sz="7200" dirty="0"/>
          </a:p>
          <a:p>
            <a:pPr marL="857250" lvl="0" indent="-857250" algn="just">
              <a:buFont typeface="Arial" panose="020B0604020202020204" pitchFamily="34" charset="0"/>
              <a:buChar char="•"/>
            </a:pPr>
            <a:r>
              <a:rPr lang="en-US" sz="7200" dirty="0"/>
              <a:t>Structural frames</a:t>
            </a:r>
            <a:endParaRPr lang="en-GB" sz="7200" dirty="0"/>
          </a:p>
          <a:p>
            <a:pPr marL="857250" lvl="0" indent="-857250" algn="just">
              <a:buFont typeface="Arial" panose="020B0604020202020204" pitchFamily="34" charset="0"/>
              <a:buChar char="•"/>
            </a:pPr>
            <a:r>
              <a:rPr lang="en-US" sz="7200" dirty="0"/>
              <a:t>Demolition, Shoring, Facade Retention systems </a:t>
            </a:r>
            <a:endParaRPr lang="en-GB" sz="7200" dirty="0"/>
          </a:p>
          <a:p>
            <a:pPr marL="857250" lvl="0" indent="-857250" algn="just">
              <a:buFont typeface="Arial" panose="020B0604020202020204" pitchFamily="34" charset="0"/>
              <a:buChar char="•"/>
            </a:pPr>
            <a:r>
              <a:rPr lang="en-US" sz="7200" dirty="0"/>
              <a:t>Shallow Basements their construction and waterproofing</a:t>
            </a:r>
            <a:endParaRPr lang="en-GB" sz="7200" dirty="0"/>
          </a:p>
          <a:p>
            <a:pPr marL="857250" lvl="0" indent="-857250" algn="just">
              <a:buFont typeface="Arial" panose="020B0604020202020204" pitchFamily="34" charset="0"/>
              <a:buChar char="•"/>
            </a:pPr>
            <a:r>
              <a:rPr lang="en-US" sz="7200" dirty="0"/>
              <a:t>Building envelopes</a:t>
            </a:r>
            <a:endParaRPr lang="en-GB" sz="7200" dirty="0"/>
          </a:p>
          <a:p>
            <a:pPr marL="857250" lvl="0" indent="-857250" algn="just">
              <a:buFont typeface="Arial" panose="020B0604020202020204" pitchFamily="34" charset="0"/>
              <a:buChar char="•"/>
            </a:pPr>
            <a:r>
              <a:rPr lang="en-US" sz="7200" dirty="0"/>
              <a:t>Structural floors</a:t>
            </a:r>
            <a:endParaRPr lang="en-GB" sz="7200" dirty="0"/>
          </a:p>
          <a:p>
            <a:pPr marL="857250" lvl="0" indent="-857250" algn="just">
              <a:buFont typeface="Arial" panose="020B0604020202020204" pitchFamily="34" charset="0"/>
              <a:buChar char="•"/>
            </a:pPr>
            <a:r>
              <a:rPr lang="en-US" sz="7200" dirty="0"/>
              <a:t>Fit-out and finishes</a:t>
            </a:r>
            <a:endParaRPr lang="en-GB" sz="7200" dirty="0"/>
          </a:p>
          <a:p>
            <a:pPr marL="857250" lvl="0" indent="-857250" algn="just">
              <a:buFont typeface="Arial" panose="020B0604020202020204" pitchFamily="34" charset="0"/>
              <a:buChar char="•"/>
            </a:pPr>
            <a:r>
              <a:rPr lang="en-US" sz="7200" dirty="0"/>
              <a:t>Integration of Building Services</a:t>
            </a:r>
            <a:endParaRPr lang="en-GB" sz="7200" dirty="0"/>
          </a:p>
          <a:p>
            <a:pPr marL="857250" lvl="0" indent="-857250" algn="just">
              <a:buFont typeface="Arial" panose="020B0604020202020204" pitchFamily="34" charset="0"/>
              <a:buChar char="•"/>
            </a:pPr>
            <a:r>
              <a:rPr lang="en-US" sz="7200" dirty="0"/>
              <a:t>Specification of materials</a:t>
            </a:r>
            <a:endParaRPr lang="en-GB" sz="7200" dirty="0"/>
          </a:p>
          <a:p>
            <a:pPr marL="857250" lvl="0" indent="-857250" algn="just">
              <a:buFont typeface="Arial" panose="020B0604020202020204" pitchFamily="34" charset="0"/>
              <a:buChar char="•"/>
            </a:pPr>
            <a:r>
              <a:rPr lang="en-US" sz="7200" dirty="0"/>
              <a:t>Flat and pitched roofing systems applicable to commercial and industrial </a:t>
            </a:r>
            <a:r>
              <a:rPr lang="en-US" sz="7200" dirty="0" smtClean="0"/>
              <a:t>buildings</a:t>
            </a:r>
            <a:endParaRPr lang="en-GB" sz="7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6648" y="170298"/>
            <a:ext cx="2282741" cy="743099"/>
          </a:xfrm>
          <a:prstGeom prst="rect">
            <a:avLst/>
          </a:prstGeom>
        </p:spPr>
      </p:pic>
    </p:spTree>
    <p:extLst>
      <p:ext uri="{BB962C8B-B14F-4D97-AF65-F5344CB8AC3E}">
        <p14:creationId xmlns:p14="http://schemas.microsoft.com/office/powerpoint/2010/main" val="12866921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37874" y="913397"/>
            <a:ext cx="5895474" cy="566278"/>
          </a:xfrm>
        </p:spPr>
        <p:txBody>
          <a:bodyPr>
            <a:normAutofit/>
          </a:bodyPr>
          <a:lstStyle/>
          <a:p>
            <a:r>
              <a:rPr lang="en-GB" sz="3200" dirty="0" smtClean="0"/>
              <a:t>Construction Technology 2</a:t>
            </a:r>
            <a:endParaRPr lang="en-GB" sz="3200" dirty="0"/>
          </a:p>
        </p:txBody>
      </p:sp>
      <p:sp>
        <p:nvSpPr>
          <p:cNvPr id="3" name="Subtitle 2"/>
          <p:cNvSpPr>
            <a:spLocks noGrp="1"/>
          </p:cNvSpPr>
          <p:nvPr>
            <p:ph type="subTitle" idx="1"/>
          </p:nvPr>
        </p:nvSpPr>
        <p:spPr>
          <a:xfrm>
            <a:off x="1188746" y="2326690"/>
            <a:ext cx="9144000" cy="3953793"/>
          </a:xfrm>
        </p:spPr>
        <p:txBody>
          <a:bodyPr>
            <a:normAutofit fontScale="25000" lnSpcReduction="20000"/>
          </a:bodyPr>
          <a:lstStyle/>
          <a:p>
            <a:pPr algn="just"/>
            <a:r>
              <a:rPr lang="en-US" sz="7200" dirty="0" smtClean="0"/>
              <a:t>The drive towards the production of intelligent buildings:</a:t>
            </a:r>
          </a:p>
          <a:p>
            <a:pPr algn="just"/>
            <a:endParaRPr lang="en-US" sz="7200" dirty="0" smtClean="0"/>
          </a:p>
          <a:p>
            <a:pPr marL="857250" lvl="0" indent="-857250" algn="just">
              <a:buFont typeface="Arial" panose="020B0604020202020204" pitchFamily="34" charset="0"/>
              <a:buChar char="•"/>
            </a:pPr>
            <a:r>
              <a:rPr lang="en-US" sz="7200" dirty="0" smtClean="0"/>
              <a:t>Incorporating flexibility in the design of commercial buildings</a:t>
            </a:r>
            <a:endParaRPr lang="en-GB" sz="7200" dirty="0" smtClean="0"/>
          </a:p>
          <a:p>
            <a:pPr marL="857250" lvl="0" indent="-857250" algn="just">
              <a:buFont typeface="Arial" panose="020B0604020202020204" pitchFamily="34" charset="0"/>
              <a:buChar char="•"/>
            </a:pPr>
            <a:r>
              <a:rPr lang="en-US" sz="7200" dirty="0" smtClean="0"/>
              <a:t>Suspended ceiling systems, raised floors and demountable portioning</a:t>
            </a:r>
            <a:endParaRPr lang="en-GB" sz="7200" dirty="0" smtClean="0"/>
          </a:p>
          <a:p>
            <a:pPr marL="857250" lvl="0" indent="-857250" algn="just">
              <a:buFont typeface="Arial" panose="020B0604020202020204" pitchFamily="34" charset="0"/>
              <a:buChar char="•"/>
            </a:pPr>
            <a:r>
              <a:rPr lang="en-US" sz="7200" dirty="0" smtClean="0"/>
              <a:t>The significance of ICT and how it impacts on the design of modern or refurbished structures</a:t>
            </a:r>
            <a:endParaRPr lang="en-GB" sz="7200" dirty="0" smtClean="0"/>
          </a:p>
          <a:p>
            <a:pPr marL="857250" lvl="0" indent="-857250" algn="just">
              <a:buFont typeface="Arial" panose="020B0604020202020204" pitchFamily="34" charset="0"/>
              <a:buChar char="•"/>
            </a:pPr>
            <a:r>
              <a:rPr lang="en-US" sz="7200" dirty="0" smtClean="0"/>
              <a:t>Services provision</a:t>
            </a:r>
            <a:endParaRPr lang="en-GB" sz="7200" dirty="0" smtClean="0"/>
          </a:p>
          <a:p>
            <a:pPr marL="857250" lvl="0" indent="-857250" algn="just">
              <a:buFont typeface="Arial" panose="020B0604020202020204" pitchFamily="34" charset="0"/>
              <a:buChar char="•"/>
            </a:pPr>
            <a:r>
              <a:rPr lang="en-US" sz="7200" dirty="0" smtClean="0"/>
              <a:t>Sustainability and building ecology</a:t>
            </a:r>
            <a:endParaRPr lang="en-GB" sz="7200" dirty="0" smtClean="0"/>
          </a:p>
          <a:p>
            <a:pPr marL="857250" lvl="0" indent="-857250" algn="just">
              <a:buFont typeface="Arial" panose="020B0604020202020204" pitchFamily="34" charset="0"/>
              <a:buChar char="•"/>
            </a:pPr>
            <a:r>
              <a:rPr lang="en-US" sz="7200" dirty="0" smtClean="0"/>
              <a:t>The concept of buildability, its link with constructability and sustainability</a:t>
            </a:r>
            <a:endParaRPr lang="en-GB" sz="7200" dirty="0" smtClean="0"/>
          </a:p>
          <a:p>
            <a:pPr marL="857250" lvl="0" indent="-857250" algn="just">
              <a:buFont typeface="Arial" panose="020B0604020202020204" pitchFamily="34" charset="0"/>
              <a:buChar char="•"/>
            </a:pPr>
            <a:r>
              <a:rPr lang="en-US" sz="7200" dirty="0" smtClean="0"/>
              <a:t>Building refurbishment: alteration, remediation and the decision to deconstruct</a:t>
            </a:r>
            <a:endParaRPr lang="en-GB" sz="7200" dirty="0" smtClean="0"/>
          </a:p>
          <a:p>
            <a:pPr marL="857250" lvl="0" indent="-857250" algn="just">
              <a:buFont typeface="Arial" panose="020B0604020202020204" pitchFamily="34" charset="0"/>
              <a:buChar char="•"/>
            </a:pPr>
            <a:r>
              <a:rPr lang="en-US" sz="7200" dirty="0" smtClean="0"/>
              <a:t>Health and Safety measures as applicable to these forms of construction</a:t>
            </a:r>
            <a:endParaRPr lang="en-GB" sz="7200" dirty="0" smtClean="0"/>
          </a:p>
          <a:p>
            <a:pPr algn="l"/>
            <a:endParaRPr lang="en-GB" sz="7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6648" y="170298"/>
            <a:ext cx="2282741" cy="743099"/>
          </a:xfrm>
          <a:prstGeom prst="rect">
            <a:avLst/>
          </a:prstGeom>
        </p:spPr>
      </p:pic>
    </p:spTree>
    <p:extLst>
      <p:ext uri="{BB962C8B-B14F-4D97-AF65-F5344CB8AC3E}">
        <p14:creationId xmlns:p14="http://schemas.microsoft.com/office/powerpoint/2010/main" val="3010613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37874" y="913397"/>
            <a:ext cx="5895474" cy="566278"/>
          </a:xfrm>
        </p:spPr>
        <p:txBody>
          <a:bodyPr>
            <a:normAutofit/>
          </a:bodyPr>
          <a:lstStyle/>
          <a:p>
            <a:r>
              <a:rPr lang="en-GB" sz="3200" dirty="0" smtClean="0"/>
              <a:t>Construction Technology 2</a:t>
            </a:r>
            <a:endParaRPr lang="en-GB" sz="3200" dirty="0"/>
          </a:p>
        </p:txBody>
      </p:sp>
      <p:sp>
        <p:nvSpPr>
          <p:cNvPr id="3" name="Subtitle 2"/>
          <p:cNvSpPr>
            <a:spLocks noGrp="1"/>
          </p:cNvSpPr>
          <p:nvPr>
            <p:ph type="subTitle" idx="1"/>
          </p:nvPr>
        </p:nvSpPr>
        <p:spPr>
          <a:xfrm>
            <a:off x="924050" y="1479675"/>
            <a:ext cx="11163675" cy="5290093"/>
          </a:xfrm>
        </p:spPr>
        <p:txBody>
          <a:bodyPr>
            <a:normAutofit fontScale="25000" lnSpcReduction="20000"/>
          </a:bodyPr>
          <a:lstStyle/>
          <a:p>
            <a:pPr algn="l" hangingPunct="0"/>
            <a:r>
              <a:rPr lang="en-GB" sz="7200" b="1" dirty="0">
                <a:solidFill>
                  <a:srgbClr val="FF0000"/>
                </a:solidFill>
              </a:rPr>
              <a:t>ASSESSMENT</a:t>
            </a:r>
          </a:p>
          <a:p>
            <a:pPr hangingPunct="0"/>
            <a:r>
              <a:rPr lang="en-GB" sz="7200" b="1" dirty="0"/>
              <a:t> </a:t>
            </a:r>
          </a:p>
          <a:p>
            <a:pPr algn="l"/>
            <a:r>
              <a:rPr lang="en-GB" sz="7200" b="1" dirty="0">
                <a:solidFill>
                  <a:srgbClr val="FF0000"/>
                </a:solidFill>
              </a:rPr>
              <a:t>Assessment Component 1 – </a:t>
            </a:r>
            <a:r>
              <a:rPr lang="en-GB" sz="7200" b="1" dirty="0" smtClean="0">
                <a:solidFill>
                  <a:srgbClr val="FF0000"/>
                </a:solidFill>
              </a:rPr>
              <a:t>50%</a:t>
            </a:r>
            <a:endParaRPr lang="en-GB" sz="7200" dirty="0" smtClean="0">
              <a:solidFill>
                <a:srgbClr val="FF0000"/>
              </a:solidFill>
            </a:endParaRPr>
          </a:p>
          <a:p>
            <a:pPr algn="l"/>
            <a:r>
              <a:rPr lang="en-GB" sz="7200" b="1" dirty="0" smtClean="0"/>
              <a:t>Coursework</a:t>
            </a:r>
            <a:endParaRPr lang="en-GB" sz="7200" dirty="0"/>
          </a:p>
          <a:p>
            <a:r>
              <a:rPr lang="en-GB" sz="7200" b="1" dirty="0"/>
              <a:t> </a:t>
            </a:r>
            <a:endParaRPr lang="en-GB" sz="7200" dirty="0"/>
          </a:p>
          <a:p>
            <a:pPr algn="just"/>
            <a:r>
              <a:rPr lang="en-GB" sz="7200" kern="2000" dirty="0" smtClean="0"/>
              <a:t>You </a:t>
            </a:r>
            <a:r>
              <a:rPr lang="en-GB" sz="7200" kern="2000" dirty="0"/>
              <a:t>will be tasked with a coursework submission that requires </a:t>
            </a:r>
            <a:r>
              <a:rPr lang="en-GB" sz="7200" kern="2000" dirty="0" smtClean="0"/>
              <a:t>you </a:t>
            </a:r>
            <a:r>
              <a:rPr lang="en-GB" sz="7200" kern="2000" dirty="0"/>
              <a:t>to evaluate a potential building structure/site as part of a detailed case-study scenario with which </a:t>
            </a:r>
            <a:r>
              <a:rPr lang="en-GB" sz="7200" kern="2000" dirty="0" smtClean="0"/>
              <a:t>you </a:t>
            </a:r>
            <a:r>
              <a:rPr lang="en-GB" sz="7200" kern="2000" dirty="0"/>
              <a:t>are presented. Arising from this, </a:t>
            </a:r>
            <a:r>
              <a:rPr lang="en-GB" sz="7200" kern="2000" dirty="0" smtClean="0"/>
              <a:t>you </a:t>
            </a:r>
            <a:r>
              <a:rPr lang="en-GB" sz="7200" kern="2000" dirty="0"/>
              <a:t>will be required to make a considered response to the challenges that the specific building and or site poses. </a:t>
            </a:r>
            <a:endParaRPr lang="en-GB" sz="7200" kern="2000" dirty="0" smtClean="0"/>
          </a:p>
          <a:p>
            <a:pPr algn="just"/>
            <a:r>
              <a:rPr lang="en-GB" sz="7200" kern="2000" dirty="0" smtClean="0"/>
              <a:t>You </a:t>
            </a:r>
            <a:r>
              <a:rPr lang="en-GB" sz="7200" kern="2000" dirty="0"/>
              <a:t>will be asked to apply knowledge gained in this and other modules to meet the module intended learning outcomes. </a:t>
            </a:r>
            <a:r>
              <a:rPr lang="en-GB" sz="7200" kern="2000" dirty="0" smtClean="0"/>
              <a:t>Your </a:t>
            </a:r>
            <a:r>
              <a:rPr lang="en-GB" sz="7200" kern="2000" dirty="0"/>
              <a:t>response will entail preparing annotated sketch details supported by relevant text based responses (referenced where appropriate) that address the technical challenges set</a:t>
            </a:r>
            <a:r>
              <a:rPr lang="en-GB" sz="7200" kern="2000" dirty="0" smtClean="0"/>
              <a:t>.</a:t>
            </a:r>
          </a:p>
          <a:p>
            <a:pPr algn="just"/>
            <a:r>
              <a:rPr lang="en-GB" sz="7200" kern="2000" dirty="0" smtClean="0"/>
              <a:t> You </a:t>
            </a:r>
            <a:r>
              <a:rPr lang="en-GB" sz="7200" kern="2000" dirty="0"/>
              <a:t>will demonstrate at an appropriate </a:t>
            </a:r>
            <a:r>
              <a:rPr lang="en-GB" sz="7200" kern="2000" dirty="0" smtClean="0"/>
              <a:t>level, </a:t>
            </a:r>
            <a:r>
              <a:rPr lang="en-GB" sz="7200" kern="2000" dirty="0"/>
              <a:t>knowledge, understanding and application of the constructional methods and performance criteria applicable to the sustainable design and construction of medium height and taller building structures carefully considering issues such as structural design, build-ability, performance in </a:t>
            </a:r>
            <a:r>
              <a:rPr lang="en-GB" sz="7200" kern="2000" dirty="0" smtClean="0"/>
              <a:t>use, </a:t>
            </a:r>
            <a:r>
              <a:rPr lang="en-GB" sz="7200" kern="2000" dirty="0"/>
              <a:t>and retrofit and re-use options (2500 word report).</a:t>
            </a:r>
          </a:p>
          <a:p>
            <a:pPr algn="l"/>
            <a:endParaRPr lang="en-GB" sz="7200" b="1" dirty="0" smtClean="0"/>
          </a:p>
          <a:p>
            <a:pPr algn="l"/>
            <a:r>
              <a:rPr lang="en-GB" sz="7200" b="1" dirty="0" smtClean="0">
                <a:solidFill>
                  <a:srgbClr val="FF0000"/>
                </a:solidFill>
              </a:rPr>
              <a:t>Assessment </a:t>
            </a:r>
            <a:r>
              <a:rPr lang="en-GB" sz="7200" b="1" dirty="0">
                <a:solidFill>
                  <a:srgbClr val="FF0000"/>
                </a:solidFill>
              </a:rPr>
              <a:t>Component 2 – 50%</a:t>
            </a:r>
            <a:endParaRPr lang="en-GB" sz="7200" dirty="0">
              <a:solidFill>
                <a:srgbClr val="FF0000"/>
              </a:solidFill>
            </a:endParaRPr>
          </a:p>
          <a:p>
            <a:pPr algn="l"/>
            <a:r>
              <a:rPr lang="en-GB" sz="7200" b="1" dirty="0"/>
              <a:t> </a:t>
            </a:r>
            <a:r>
              <a:rPr lang="en-GB" sz="7200" dirty="0" smtClean="0"/>
              <a:t>2 </a:t>
            </a:r>
            <a:r>
              <a:rPr lang="en-GB" sz="7200" dirty="0"/>
              <a:t>hour written examination</a:t>
            </a:r>
            <a:r>
              <a:rPr lang="en-GB" sz="7200" b="1" dirty="0"/>
              <a:t>.</a:t>
            </a:r>
            <a:endParaRPr lang="en-GB" sz="7200" dirty="0"/>
          </a:p>
          <a:p>
            <a:pPr algn="l" hangingPunct="0"/>
            <a:r>
              <a:rPr lang="en-GB" sz="7200" dirty="0"/>
              <a:t> </a:t>
            </a:r>
            <a:endParaRPr lang="en-GB" sz="7200" b="1" dirty="0"/>
          </a:p>
          <a:p>
            <a:pPr algn="l"/>
            <a:endParaRPr lang="en-GB" sz="7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6648" y="170298"/>
            <a:ext cx="2282741" cy="743099"/>
          </a:xfrm>
          <a:prstGeom prst="rect">
            <a:avLst/>
          </a:prstGeom>
        </p:spPr>
      </p:pic>
    </p:spTree>
    <p:extLst>
      <p:ext uri="{BB962C8B-B14F-4D97-AF65-F5344CB8AC3E}">
        <p14:creationId xmlns:p14="http://schemas.microsoft.com/office/powerpoint/2010/main" val="15745017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37874" y="913397"/>
            <a:ext cx="5895474" cy="566278"/>
          </a:xfrm>
        </p:spPr>
        <p:txBody>
          <a:bodyPr>
            <a:normAutofit/>
          </a:bodyPr>
          <a:lstStyle/>
          <a:p>
            <a:r>
              <a:rPr lang="en-GB" sz="3200" dirty="0" smtClean="0"/>
              <a:t>Construction Technology 2</a:t>
            </a:r>
            <a:endParaRPr lang="en-GB" sz="3200" dirty="0"/>
          </a:p>
        </p:txBody>
      </p:sp>
      <p:sp>
        <p:nvSpPr>
          <p:cNvPr id="3" name="Subtitle 2"/>
          <p:cNvSpPr>
            <a:spLocks noGrp="1"/>
          </p:cNvSpPr>
          <p:nvPr>
            <p:ph type="subTitle" idx="1"/>
          </p:nvPr>
        </p:nvSpPr>
        <p:spPr>
          <a:xfrm>
            <a:off x="1028325" y="2337927"/>
            <a:ext cx="11163675" cy="5290093"/>
          </a:xfrm>
        </p:spPr>
        <p:txBody>
          <a:bodyPr>
            <a:normAutofit/>
          </a:bodyPr>
          <a:lstStyle/>
          <a:p>
            <a:pPr algn="l" hangingPunct="0"/>
            <a:r>
              <a:rPr lang="en-GB" sz="1800" b="1" dirty="0" smtClean="0">
                <a:solidFill>
                  <a:srgbClr val="FF0000"/>
                </a:solidFill>
              </a:rPr>
              <a:t>TEACHING &amp; LEARNING STRATEGY</a:t>
            </a:r>
            <a:endParaRPr lang="en-GB" sz="1800" b="1" dirty="0">
              <a:solidFill>
                <a:srgbClr val="FF0000"/>
              </a:solidFill>
            </a:endParaRPr>
          </a:p>
          <a:p>
            <a:pPr algn="l" hangingPunct="0"/>
            <a:r>
              <a:rPr lang="en-GB" sz="1900" dirty="0" smtClean="0"/>
              <a:t>Students </a:t>
            </a:r>
            <a:r>
              <a:rPr lang="en-GB" sz="1900" dirty="0"/>
              <a:t>will be taught through a series of lectures, tutorials and site visits.</a:t>
            </a:r>
            <a:endParaRPr lang="en-GB" sz="1900" b="1" dirty="0"/>
          </a:p>
          <a:p>
            <a:pPr algn="l"/>
            <a:r>
              <a:rPr lang="en-GB" sz="1900" dirty="0" smtClean="0"/>
              <a:t>The </a:t>
            </a:r>
            <a:r>
              <a:rPr lang="en-GB" sz="1900" dirty="0"/>
              <a:t>allocation of teaching to deliver the module is:</a:t>
            </a:r>
          </a:p>
          <a:p>
            <a:pPr algn="l" hangingPunct="0"/>
            <a:r>
              <a:rPr lang="en-GB" sz="7200" dirty="0"/>
              <a:t> </a:t>
            </a:r>
            <a:endParaRPr lang="en-GB" sz="7200" dirty="0" smtClean="0"/>
          </a:p>
          <a:p>
            <a:pPr algn="l" hangingPunct="0"/>
            <a:endParaRPr lang="en-GB" sz="1800" b="1" dirty="0"/>
          </a:p>
          <a:p>
            <a:pPr algn="l"/>
            <a:endParaRPr lang="en-GB" sz="7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6648" y="170298"/>
            <a:ext cx="2282741" cy="743099"/>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4082737721"/>
              </p:ext>
            </p:extLst>
          </p:nvPr>
        </p:nvGraphicFramePr>
        <p:xfrm>
          <a:off x="1618916" y="4321118"/>
          <a:ext cx="8127999" cy="1463040"/>
        </p:xfrm>
        <a:graphic>
          <a:graphicData uri="http://schemas.openxmlformats.org/drawingml/2006/table">
            <a:tbl>
              <a:tblPr firstRow="1" bandRow="1">
                <a:tableStyleId>{5C22544A-7EE6-4342-B048-85BDC9FD1C3A}</a:tableStyleId>
              </a:tblPr>
              <a:tblGrid>
                <a:gridCol w="2709333"/>
                <a:gridCol w="2709333"/>
                <a:gridCol w="2709333"/>
              </a:tblGrid>
              <a:tr h="295621">
                <a:tc>
                  <a:txBody>
                    <a:bodyPr/>
                    <a:lstStyle/>
                    <a:p>
                      <a:pPr algn="ctr"/>
                      <a:r>
                        <a:rPr lang="en-GB" dirty="0" smtClean="0"/>
                        <a:t>ACTIVITY TYPE</a:t>
                      </a:r>
                      <a:endParaRPr lang="en-GB" dirty="0"/>
                    </a:p>
                  </a:txBody>
                  <a:tcPr/>
                </a:tc>
                <a:tc>
                  <a:txBody>
                    <a:bodyPr/>
                    <a:lstStyle/>
                    <a:p>
                      <a:pPr algn="ctr"/>
                      <a:r>
                        <a:rPr lang="en-GB" dirty="0" smtClean="0"/>
                        <a:t>HOURS</a:t>
                      </a:r>
                      <a:endParaRPr lang="en-GB" dirty="0"/>
                    </a:p>
                  </a:txBody>
                  <a:tcPr/>
                </a:tc>
                <a:tc>
                  <a:txBody>
                    <a:bodyPr/>
                    <a:lstStyle/>
                    <a:p>
                      <a:pPr algn="ctr"/>
                      <a:r>
                        <a:rPr lang="en-GB" dirty="0" smtClean="0"/>
                        <a:t>PERCENTAGE</a:t>
                      </a:r>
                      <a:endParaRPr lang="en-GB" dirty="0"/>
                    </a:p>
                  </a:txBody>
                  <a:tcPr/>
                </a:tc>
              </a:tr>
              <a:tr h="295621">
                <a:tc>
                  <a:txBody>
                    <a:bodyPr/>
                    <a:lstStyle/>
                    <a:p>
                      <a:r>
                        <a:rPr lang="en-GB" dirty="0" smtClean="0"/>
                        <a:t>Scheduled Learning</a:t>
                      </a:r>
                      <a:endParaRPr lang="en-GB" dirty="0"/>
                    </a:p>
                  </a:txBody>
                  <a:tcPr/>
                </a:tc>
                <a:tc>
                  <a:txBody>
                    <a:bodyPr/>
                    <a:lstStyle/>
                    <a:p>
                      <a:pPr algn="ctr"/>
                      <a:r>
                        <a:rPr lang="en-GB" dirty="0" smtClean="0"/>
                        <a:t>60</a:t>
                      </a:r>
                      <a:endParaRPr lang="en-GB" dirty="0"/>
                    </a:p>
                  </a:txBody>
                  <a:tcPr/>
                </a:tc>
                <a:tc>
                  <a:txBody>
                    <a:bodyPr/>
                    <a:lstStyle/>
                    <a:p>
                      <a:pPr algn="ctr"/>
                      <a:r>
                        <a:rPr lang="en-GB" dirty="0" smtClean="0"/>
                        <a:t>30%</a:t>
                      </a:r>
                      <a:endParaRPr lang="en-GB" dirty="0"/>
                    </a:p>
                  </a:txBody>
                  <a:tcPr/>
                </a:tc>
              </a:tr>
              <a:tr h="295621">
                <a:tc>
                  <a:txBody>
                    <a:bodyPr/>
                    <a:lstStyle/>
                    <a:p>
                      <a:r>
                        <a:rPr lang="en-GB" dirty="0" smtClean="0"/>
                        <a:t>Independent Learning</a:t>
                      </a:r>
                      <a:endParaRPr lang="en-GB" dirty="0"/>
                    </a:p>
                  </a:txBody>
                  <a:tcPr/>
                </a:tc>
                <a:tc>
                  <a:txBody>
                    <a:bodyPr/>
                    <a:lstStyle/>
                    <a:p>
                      <a:pPr algn="ctr"/>
                      <a:r>
                        <a:rPr lang="en-GB" dirty="0" smtClean="0"/>
                        <a:t>140</a:t>
                      </a:r>
                      <a:endParaRPr lang="en-GB" dirty="0"/>
                    </a:p>
                  </a:txBody>
                  <a:tcPr/>
                </a:tc>
                <a:tc>
                  <a:txBody>
                    <a:bodyPr/>
                    <a:lstStyle/>
                    <a:p>
                      <a:pPr algn="ctr"/>
                      <a:r>
                        <a:rPr lang="en-GB" dirty="0" smtClean="0"/>
                        <a:t>70%</a:t>
                      </a:r>
                      <a:endParaRPr lang="en-GB" dirty="0"/>
                    </a:p>
                  </a:txBody>
                  <a:tcPr/>
                </a:tc>
              </a:tr>
              <a:tr h="295621">
                <a:tc>
                  <a:txBody>
                    <a:bodyPr/>
                    <a:lstStyle/>
                    <a:p>
                      <a:r>
                        <a:rPr lang="en-GB" dirty="0" smtClean="0"/>
                        <a:t>TOTAL</a:t>
                      </a:r>
                      <a:endParaRPr lang="en-GB" dirty="0"/>
                    </a:p>
                  </a:txBody>
                  <a:tcPr/>
                </a:tc>
                <a:tc>
                  <a:txBody>
                    <a:bodyPr/>
                    <a:lstStyle/>
                    <a:p>
                      <a:pPr algn="ctr"/>
                      <a:r>
                        <a:rPr lang="en-GB" dirty="0" smtClean="0"/>
                        <a:t>200</a:t>
                      </a:r>
                      <a:endParaRPr lang="en-GB" dirty="0"/>
                    </a:p>
                  </a:txBody>
                  <a:tcPr/>
                </a:tc>
                <a:tc>
                  <a:txBody>
                    <a:bodyPr/>
                    <a:lstStyle/>
                    <a:p>
                      <a:pPr algn="ctr"/>
                      <a:r>
                        <a:rPr lang="en-GB" dirty="0" smtClean="0"/>
                        <a:t>100%</a:t>
                      </a:r>
                      <a:endParaRPr lang="en-GB" dirty="0"/>
                    </a:p>
                  </a:txBody>
                  <a:tcPr/>
                </a:tc>
              </a:tr>
            </a:tbl>
          </a:graphicData>
        </a:graphic>
      </p:graphicFrame>
    </p:spTree>
    <p:extLst>
      <p:ext uri="{BB962C8B-B14F-4D97-AF65-F5344CB8AC3E}">
        <p14:creationId xmlns:p14="http://schemas.microsoft.com/office/powerpoint/2010/main" val="17176511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142</Words>
  <Application>Microsoft Office PowerPoint</Application>
  <PresentationFormat>Widescreen</PresentationFormat>
  <Paragraphs>57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Construction Technology 2</vt:lpstr>
      <vt:lpstr>Construction Technology 2</vt:lpstr>
      <vt:lpstr>Construction Technology 2</vt:lpstr>
      <vt:lpstr>Construction Technology 2</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Construction Technology 2</dc:title>
  <dc:creator>Jeff</dc:creator>
  <cp:lastModifiedBy>Jeff</cp:lastModifiedBy>
  <cp:revision>5</cp:revision>
  <dcterms:created xsi:type="dcterms:W3CDTF">2017-10-04T19:11:00Z</dcterms:created>
  <dcterms:modified xsi:type="dcterms:W3CDTF">2017-10-04T19:38:26Z</dcterms:modified>
</cp:coreProperties>
</file>