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8" r:id="rId2"/>
    <p:sldId id="272" r:id="rId3"/>
    <p:sldId id="273" r:id="rId4"/>
    <p:sldId id="271" r:id="rId5"/>
    <p:sldId id="270" r:id="rId6"/>
    <p:sldId id="264" r:id="rId7"/>
    <p:sldId id="276" r:id="rId8"/>
    <p:sldId id="277" r:id="rId9"/>
    <p:sldId id="278" r:id="rId10"/>
    <p:sldId id="262" r:id="rId11"/>
    <p:sldId id="279" r:id="rId12"/>
    <p:sldId id="286" r:id="rId13"/>
    <p:sldId id="289" r:id="rId14"/>
    <p:sldId id="265" r:id="rId15"/>
    <p:sldId id="25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327"/>
  </p:normalViewPr>
  <p:slideViewPr>
    <p:cSldViewPr snapToGrid="0" snapToObjects="1">
      <p:cViewPr varScale="1">
        <p:scale>
          <a:sx n="121" d="100"/>
          <a:sy n="12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5AE1BA41-F886-6E4B-A46F-DACB3E06D384}"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42278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BA41-F886-6E4B-A46F-DACB3E06D384}" type="slidenum">
              <a:rPr lang="en-US" smtClean="0"/>
              <a:t>‹#›</a:t>
            </a:fld>
            <a:endParaRPr lang="en-US"/>
          </a:p>
        </p:txBody>
      </p:sp>
    </p:spTree>
    <p:extLst>
      <p:ext uri="{BB962C8B-B14F-4D97-AF65-F5344CB8AC3E}">
        <p14:creationId xmlns:p14="http://schemas.microsoft.com/office/powerpoint/2010/main" val="1070038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BA41-F886-6E4B-A46F-DACB3E06D384}"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5878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2DDFE94-68D0-4F40-B2CA-5A8F81B464CA}" type="datetimeFigureOut">
              <a:rPr lang="en-US" smtClean="0"/>
              <a:t>10/7/21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BA41-F886-6E4B-A46F-DACB3E06D384}" type="slidenum">
              <a:rPr lang="en-US" smtClean="0"/>
              <a:t>‹#›</a:t>
            </a:fld>
            <a:endParaRPr lang="en-US"/>
          </a:p>
        </p:txBody>
      </p:sp>
    </p:spTree>
    <p:extLst>
      <p:ext uri="{BB962C8B-B14F-4D97-AF65-F5344CB8AC3E}">
        <p14:creationId xmlns:p14="http://schemas.microsoft.com/office/powerpoint/2010/main" val="2338507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2DDFE94-68D0-4F40-B2CA-5A8F81B464CA}" type="datetimeFigureOut">
              <a:rPr lang="en-US" smtClean="0"/>
              <a:t>10/7/21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E1BA41-F886-6E4B-A46F-DACB3E06D384}"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7817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2DDFE94-68D0-4F40-B2CA-5A8F81B464CA}" type="datetimeFigureOut">
              <a:rPr lang="en-US" smtClean="0"/>
              <a:t>10/7/21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E1BA41-F886-6E4B-A46F-DACB3E06D38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4451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DDFE94-68D0-4F40-B2CA-5A8F81B464CA}" type="datetimeFigureOut">
              <a:rPr lang="en-US" smtClean="0"/>
              <a:t>10/7/21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E1BA41-F886-6E4B-A46F-DACB3E06D384}" type="slidenum">
              <a:rPr lang="en-US" smtClean="0"/>
              <a:t>‹#›</a:t>
            </a:fld>
            <a:endParaRPr lang="en-US"/>
          </a:p>
        </p:txBody>
      </p:sp>
    </p:spTree>
    <p:extLst>
      <p:ext uri="{BB962C8B-B14F-4D97-AF65-F5344CB8AC3E}">
        <p14:creationId xmlns:p14="http://schemas.microsoft.com/office/powerpoint/2010/main" val="2885427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2DDFE94-68D0-4F40-B2CA-5A8F81B464CA}" type="datetimeFigureOut">
              <a:rPr lang="en-US" smtClean="0"/>
              <a:t>10/7/21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BA41-F886-6E4B-A46F-DACB3E06D384}"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9759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2DDFE94-68D0-4F40-B2CA-5A8F81B464CA}" type="datetimeFigureOut">
              <a:rPr lang="en-US" smtClean="0"/>
              <a:t>10/7/21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BA41-F886-6E4B-A46F-DACB3E06D384}" type="slidenum">
              <a:rPr lang="en-US" smtClean="0"/>
              <a:t>‹#›</a:t>
            </a:fld>
            <a:endParaRPr lang="en-US"/>
          </a:p>
        </p:txBody>
      </p:sp>
    </p:spTree>
    <p:extLst>
      <p:ext uri="{BB962C8B-B14F-4D97-AF65-F5344CB8AC3E}">
        <p14:creationId xmlns:p14="http://schemas.microsoft.com/office/powerpoint/2010/main" val="13814932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2DDFE94-68D0-4F40-B2CA-5A8F81B464CA}" type="datetimeFigureOut">
              <a:rPr lang="en-US" smtClean="0"/>
              <a:t>10/7/21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BA41-F886-6E4B-A46F-DACB3E06D384}" type="slidenum">
              <a:rPr lang="en-US" smtClean="0"/>
              <a:t>‹#›</a:t>
            </a:fld>
            <a:endParaRPr lang="en-US"/>
          </a:p>
        </p:txBody>
      </p:sp>
    </p:spTree>
    <p:extLst>
      <p:ext uri="{BB962C8B-B14F-4D97-AF65-F5344CB8AC3E}">
        <p14:creationId xmlns:p14="http://schemas.microsoft.com/office/powerpoint/2010/main" val="2817243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BA41-F886-6E4B-A46F-DACB3E06D384}"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93672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BA41-F886-6E4B-A46F-DACB3E06D384}"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7634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BA41-F886-6E4B-A46F-DACB3E06D384}" type="slidenum">
              <a:rPr lang="en-US" smtClean="0"/>
              <a:t>‹#›</a:t>
            </a:fld>
            <a:endParaRPr lang="en-US"/>
          </a:p>
        </p:txBody>
      </p:sp>
    </p:spTree>
    <p:extLst>
      <p:ext uri="{BB962C8B-B14F-4D97-AF65-F5344CB8AC3E}">
        <p14:creationId xmlns:p14="http://schemas.microsoft.com/office/powerpoint/2010/main" val="3867289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BA41-F886-6E4B-A46F-DACB3E06D384}"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11617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BA41-F886-6E4B-A46F-DACB3E06D384}"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09051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BA41-F886-6E4B-A46F-DACB3E06D38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9080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DFE94-68D0-4F40-B2CA-5A8F81B464CA}" type="datetimeFigureOut">
              <a:rPr lang="en-US" smtClean="0"/>
              <a:t>10/7/21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BA41-F886-6E4B-A46F-DACB3E06D384}"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140874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1219200" y="277813"/>
            <a:ext cx="10363200" cy="58531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9"/>
          <p:cNvSpPr>
            <a:spLocks noGrp="1" noChangeArrowheads="1"/>
          </p:cNvSpPr>
          <p:nvPr>
            <p:ph type="dt" sz="half" idx="10"/>
          </p:nvPr>
        </p:nvSpPr>
        <p:spPr/>
        <p:txBody>
          <a:bodyPr/>
          <a:lstStyle>
            <a:lvl1pPr>
              <a:defRPr/>
            </a:lvl1pPr>
          </a:lstStyle>
          <a:p>
            <a:pPr>
              <a:defRPr/>
            </a:pPr>
            <a:endParaRPr lang="en-GB"/>
          </a:p>
        </p:txBody>
      </p:sp>
      <p:sp>
        <p:nvSpPr>
          <p:cNvPr id="4" name="Rectangle 10"/>
          <p:cNvSpPr>
            <a:spLocks noGrp="1" noChangeArrowheads="1"/>
          </p:cNvSpPr>
          <p:nvPr>
            <p:ph type="ftr" sz="quarter" idx="11"/>
          </p:nvPr>
        </p:nvSpPr>
        <p:spPr/>
        <p:txBody>
          <a:bodyPr/>
          <a:lstStyle>
            <a:lvl1pPr>
              <a:defRPr/>
            </a:lvl1pPr>
          </a:lstStyle>
          <a:p>
            <a:pPr>
              <a:defRPr/>
            </a:pPr>
            <a:endParaRPr lang="en-GB"/>
          </a:p>
        </p:txBody>
      </p:sp>
      <p:sp>
        <p:nvSpPr>
          <p:cNvPr id="5" name="Rectangle 11"/>
          <p:cNvSpPr>
            <a:spLocks noGrp="1" noChangeArrowheads="1"/>
          </p:cNvSpPr>
          <p:nvPr>
            <p:ph type="sldNum" sz="quarter" idx="12"/>
          </p:nvPr>
        </p:nvSpPr>
        <p:spPr/>
        <p:txBody>
          <a:bodyPr/>
          <a:lstStyle>
            <a:lvl1pPr>
              <a:defRPr/>
            </a:lvl1pPr>
          </a:lstStyle>
          <a:p>
            <a:pPr>
              <a:defRPr/>
            </a:pPr>
            <a:fld id="{2EC3E565-B3FB-4B61-ADBD-8DD1F9524B16}" type="slidenum">
              <a:rPr lang="en-GB"/>
              <a:pPr>
                <a:defRPr/>
              </a:pPr>
              <a:t>‹#›</a:t>
            </a:fld>
            <a:endParaRPr lang="en-GB"/>
          </a:p>
        </p:txBody>
      </p:sp>
    </p:spTree>
    <p:extLst>
      <p:ext uri="{BB962C8B-B14F-4D97-AF65-F5344CB8AC3E}">
        <p14:creationId xmlns:p14="http://schemas.microsoft.com/office/powerpoint/2010/main" val="2998858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2DDFE94-68D0-4F40-B2CA-5A8F81B464CA}" type="datetimeFigureOut">
              <a:rPr lang="en-US" smtClean="0"/>
              <a:t>10/7/21</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AE1BA41-F886-6E4B-A46F-DACB3E06D384}" type="slidenum">
              <a:rPr lang="en-US" smtClean="0"/>
              <a:t>‹#›</a:t>
            </a:fld>
            <a:endParaRPr lang="en-US"/>
          </a:p>
        </p:txBody>
      </p:sp>
    </p:spTree>
    <p:extLst>
      <p:ext uri="{BB962C8B-B14F-4D97-AF65-F5344CB8AC3E}">
        <p14:creationId xmlns:p14="http://schemas.microsoft.com/office/powerpoint/2010/main" val="474418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ich.unesco.org/en/RL/the-twenty-four-solar-terms-knowledge-in-china-of-time-and-practices-developed-through-observation-of-the-suns-annual-motion-00647" TargetMode="External"/><Relationship Id="rId2" Type="http://schemas.openxmlformats.org/officeDocument/2006/relationships/hyperlink" Target="https://www.youtube.com/watch?v=qTrd010vMp8"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uInC3WE6B3A"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8.xml"/><Relationship Id="rId5" Type="http://schemas.openxmlformats.org/officeDocument/2006/relationships/image" Target="../media/image22.jpe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8.xml"/><Relationship Id="rId5" Type="http://schemas.openxmlformats.org/officeDocument/2006/relationships/image" Target="../media/image26.jpg"/><Relationship Id="rId4" Type="http://schemas.openxmlformats.org/officeDocument/2006/relationships/image" Target="../media/image25.jpeg"/></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3AEF-A0C8-D745-929C-31B92CFA8794}"/>
              </a:ext>
            </a:extLst>
          </p:cNvPr>
          <p:cNvSpPr>
            <a:spLocks noGrp="1"/>
          </p:cNvSpPr>
          <p:nvPr>
            <p:ph type="ctrTitle"/>
          </p:nvPr>
        </p:nvSpPr>
        <p:spPr>
          <a:xfrm>
            <a:off x="2692398" y="1550505"/>
            <a:ext cx="6815669" cy="1948070"/>
          </a:xfrm>
        </p:spPr>
        <p:txBody>
          <a:bodyPr/>
          <a:lstStyle/>
          <a:p>
            <a:r>
              <a:rPr lang="en-US" altLang="zh-CN" sz="3200" dirty="0"/>
              <a:t>HPCH5010/6010 </a:t>
            </a:r>
            <a:br>
              <a:rPr lang="en-US" altLang="zh-CN" sz="3200" dirty="0"/>
            </a:br>
            <a:r>
              <a:rPr lang="en-US" altLang="zh-CN" sz="3200" dirty="0"/>
              <a:t>Chinese Wellbeing: from Philosophy and Religion to Culture</a:t>
            </a:r>
            <a:br>
              <a:rPr lang="en-US" altLang="zh-CN" sz="3200" dirty="0"/>
            </a:br>
            <a:r>
              <a:rPr lang="en-US" altLang="zh-CN" sz="3200" dirty="0"/>
              <a:t>Week 4-3</a:t>
            </a:r>
            <a:endParaRPr lang="en-US" sz="2800" dirty="0"/>
          </a:p>
        </p:txBody>
      </p:sp>
      <p:sp>
        <p:nvSpPr>
          <p:cNvPr id="3" name="Subtitle 2">
            <a:extLst>
              <a:ext uri="{FF2B5EF4-FFF2-40B4-BE49-F238E27FC236}">
                <a16:creationId xmlns:a16="http://schemas.microsoft.com/office/drawing/2014/main" id="{0F4F688E-07B1-D142-BE03-4856ABFD2721}"/>
              </a:ext>
            </a:extLst>
          </p:cNvPr>
          <p:cNvSpPr>
            <a:spLocks noGrp="1"/>
          </p:cNvSpPr>
          <p:nvPr>
            <p:ph type="subTitle" idx="1"/>
          </p:nvPr>
        </p:nvSpPr>
        <p:spPr/>
        <p:txBody>
          <a:bodyPr>
            <a:normAutofit lnSpcReduction="10000"/>
          </a:bodyPr>
          <a:lstStyle/>
          <a:p>
            <a:r>
              <a:rPr lang="en-US" dirty="0" err="1"/>
              <a:t>Yiying</a:t>
            </a:r>
            <a:r>
              <a:rPr lang="en-US" dirty="0"/>
              <a:t> Jiao</a:t>
            </a:r>
          </a:p>
          <a:p>
            <a:r>
              <a:rPr lang="en-US" dirty="0"/>
              <a:t>Lecturer in Chinese Studies</a:t>
            </a:r>
          </a:p>
          <a:p>
            <a:r>
              <a:rPr lang="en-US" dirty="0"/>
              <a:t>Institute of Education and Humanities</a:t>
            </a:r>
          </a:p>
        </p:txBody>
      </p:sp>
    </p:spTree>
    <p:extLst>
      <p:ext uri="{BB962C8B-B14F-4D97-AF65-F5344CB8AC3E}">
        <p14:creationId xmlns:p14="http://schemas.microsoft.com/office/powerpoint/2010/main" val="2879206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77724-9882-FA4B-8543-6AD23B16F42A}"/>
              </a:ext>
            </a:extLst>
          </p:cNvPr>
          <p:cNvSpPr>
            <a:spLocks noGrp="1"/>
          </p:cNvSpPr>
          <p:nvPr>
            <p:ph type="title"/>
          </p:nvPr>
        </p:nvSpPr>
        <p:spPr/>
        <p:txBody>
          <a:bodyPr/>
          <a:lstStyle/>
          <a:p>
            <a:r>
              <a:rPr lang="en-US" altLang="zh-CN" dirty="0"/>
              <a:t>24</a:t>
            </a:r>
            <a:r>
              <a:rPr lang="zh-CN" altLang="en-US" dirty="0"/>
              <a:t> </a:t>
            </a:r>
            <a:r>
              <a:rPr lang="en-US" altLang="zh-CN" dirty="0"/>
              <a:t>Solar</a:t>
            </a:r>
            <a:r>
              <a:rPr lang="zh-CN" altLang="en-US" dirty="0"/>
              <a:t> </a:t>
            </a:r>
            <a:r>
              <a:rPr lang="en-US" altLang="zh-CN" dirty="0"/>
              <a:t>Terms</a:t>
            </a:r>
            <a:endParaRPr lang="en-US" dirty="0"/>
          </a:p>
        </p:txBody>
      </p:sp>
      <p:sp>
        <p:nvSpPr>
          <p:cNvPr id="3" name="Content Placeholder 2">
            <a:extLst>
              <a:ext uri="{FF2B5EF4-FFF2-40B4-BE49-F238E27FC236}">
                <a16:creationId xmlns:a16="http://schemas.microsoft.com/office/drawing/2014/main" id="{55D30F6F-E25D-254B-9D53-1FB8490BBC5C}"/>
              </a:ext>
            </a:extLst>
          </p:cNvPr>
          <p:cNvSpPr>
            <a:spLocks noGrp="1"/>
          </p:cNvSpPr>
          <p:nvPr>
            <p:ph idx="1"/>
          </p:nvPr>
        </p:nvSpPr>
        <p:spPr>
          <a:xfrm>
            <a:off x="767254" y="2417379"/>
            <a:ext cx="10646979" cy="3794235"/>
          </a:xfrm>
        </p:spPr>
        <p:txBody>
          <a:bodyPr>
            <a:normAutofit fontScale="55000" lnSpcReduction="20000"/>
          </a:bodyPr>
          <a:lstStyle/>
          <a:p>
            <a:pPr marL="0" indent="0">
              <a:buNone/>
            </a:pPr>
            <a:r>
              <a:rPr lang="en-GB" sz="2900" dirty="0"/>
              <a:t>Inscribed in 2016 (</a:t>
            </a:r>
            <a:r>
              <a:rPr lang="en-GB" sz="2900" b="1" dirty="0"/>
              <a:t>Eleventh session of the Committee</a:t>
            </a:r>
            <a:r>
              <a:rPr lang="en-GB" sz="2900" dirty="0"/>
              <a:t>) on the Representative List of the Intangible Cultural Heritage of Humanity</a:t>
            </a:r>
          </a:p>
          <a:p>
            <a:pPr marL="0" indent="0">
              <a:buNone/>
            </a:pPr>
            <a:endParaRPr lang="en-GB" dirty="0"/>
          </a:p>
          <a:p>
            <a:pPr marL="0" indent="0">
              <a:buNone/>
            </a:pPr>
            <a:r>
              <a:rPr lang="en-GB" sz="2900" dirty="0"/>
              <a:t>The ancient Chinese divided the sun’s annual circular motion into 24 segments. Each segment was called a specific ‘Solar Term’. The element of Twenty-Four Solar Terms originated in the Yellow River reaches of China. The criteria for its formulation were developed through the observation of changes of seasons, astronomy and other natural phenomena in this region and has been progressively applied nationwide. It starts from the Beginning of Spring and ends with the Greater Cold, moving in cycles. The element has been transmitted from generation to generation and used traditionally as a timeframe to direct production and daily routines. It remains of particular importance to farmers for guiding their practices. Having been integrated into the Gregorian calendar, it is used widely by communities and shared by many ethnic groups in China. Some rituals and festivities in China are closely associated with the Solar Terms for example, the First Frost Festival of the Zhuang People and the Ritual for the Beginning of Spring in </a:t>
            </a:r>
            <a:r>
              <a:rPr lang="en-GB" sz="2900" dirty="0" err="1"/>
              <a:t>Jiuhua</a:t>
            </a:r>
            <a:r>
              <a:rPr lang="en-GB" sz="2900" dirty="0"/>
              <a:t>. The terms may also be referenced in nursery rhymes, ballads and proverbs. These various functions of the element have enhanced its viability as a form of intangible cultural heritage and sustain its contribution to the community’s cultural identity. Knowledge of the element is transmitted through formal and informal means of education.</a:t>
            </a:r>
            <a:endParaRPr lang="en-US" sz="2900" dirty="0">
              <a:hlinkClick r:id="rId2"/>
            </a:endParaRPr>
          </a:p>
          <a:p>
            <a:pPr marL="0" indent="0">
              <a:buNone/>
            </a:pPr>
            <a:r>
              <a:rPr lang="en-US" dirty="0">
                <a:hlinkClick r:id="rId2"/>
              </a:rPr>
              <a:t>https://www.youtube.com/watch?v=qTrd010vMp8</a:t>
            </a:r>
            <a:endParaRPr lang="en-US" dirty="0"/>
          </a:p>
          <a:p>
            <a:pPr marL="0" indent="0">
              <a:buNone/>
            </a:pPr>
            <a:r>
              <a:rPr lang="en-US" altLang="zh-CN" sz="1900" dirty="0"/>
              <a:t>(Source:</a:t>
            </a:r>
            <a:r>
              <a:rPr lang="zh-CN" altLang="en-US" sz="1900" dirty="0"/>
              <a:t> </a:t>
            </a:r>
            <a:r>
              <a:rPr lang="en-GB" altLang="zh-CN" sz="1900" dirty="0">
                <a:hlinkClick r:id="rId3"/>
              </a:rPr>
              <a:t>https://ich.unesco.org/en/RL/the-twenty-four-solar-terms-knowledge-in-china-of-time-and-practices-developed-through-observation-of-the-suns-annual-motion-00647</a:t>
            </a:r>
            <a:r>
              <a:rPr lang="en-US" altLang="zh-CN" sz="1900" dirty="0"/>
              <a:t>)</a:t>
            </a:r>
          </a:p>
        </p:txBody>
      </p:sp>
    </p:spTree>
    <p:extLst>
      <p:ext uri="{BB962C8B-B14F-4D97-AF65-F5344CB8AC3E}">
        <p14:creationId xmlns:p14="http://schemas.microsoft.com/office/powerpoint/2010/main" val="40718316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BC82A-8B0A-5741-8BD5-F5A33D2D7D67}"/>
              </a:ext>
            </a:extLst>
          </p:cNvPr>
          <p:cNvSpPr>
            <a:spLocks noGrp="1"/>
          </p:cNvSpPr>
          <p:nvPr>
            <p:ph type="title"/>
          </p:nvPr>
        </p:nvSpPr>
        <p:spPr/>
        <p:txBody>
          <a:bodyPr/>
          <a:lstStyle/>
          <a:p>
            <a:r>
              <a:rPr lang="en-US" altLang="zh-CN" dirty="0"/>
              <a:t>Solar</a:t>
            </a:r>
            <a:r>
              <a:rPr lang="zh-CN" altLang="en-US" dirty="0"/>
              <a:t> </a:t>
            </a:r>
            <a:r>
              <a:rPr lang="en-US" altLang="zh-CN" dirty="0"/>
              <a:t>Terms</a:t>
            </a:r>
            <a:endParaRPr lang="en-US" dirty="0"/>
          </a:p>
        </p:txBody>
      </p:sp>
      <p:sp>
        <p:nvSpPr>
          <p:cNvPr id="3" name="Content Placeholder 2">
            <a:extLst>
              <a:ext uri="{FF2B5EF4-FFF2-40B4-BE49-F238E27FC236}">
                <a16:creationId xmlns:a16="http://schemas.microsoft.com/office/drawing/2014/main" id="{1F829C31-7359-134F-B0D2-EF2A604E8EAD}"/>
              </a:ext>
            </a:extLst>
          </p:cNvPr>
          <p:cNvSpPr>
            <a:spLocks noGrp="1"/>
          </p:cNvSpPr>
          <p:nvPr>
            <p:ph idx="1"/>
          </p:nvPr>
        </p:nvSpPr>
        <p:spPr>
          <a:xfrm>
            <a:off x="861848" y="2427890"/>
            <a:ext cx="10552386" cy="3741682"/>
          </a:xfrm>
        </p:spPr>
        <p:txBody>
          <a:bodyPr>
            <a:normAutofit lnSpcReduction="10000"/>
          </a:bodyPr>
          <a:lstStyle/>
          <a:p>
            <a:pPr marL="0" indent="0" fontAlgn="base">
              <a:buNone/>
            </a:pPr>
            <a:r>
              <a:rPr lang="en-GB" dirty="0">
                <a:latin typeface="Helvetica" pitchFamily="2" charset="0"/>
                <a:ea typeface="DengXian" panose="02010600030101010101" pitchFamily="2" charset="-122"/>
              </a:rPr>
              <a:t>The sequence of 24 Solar Terms following the 4 seasons are: </a:t>
            </a:r>
          </a:p>
          <a:p>
            <a:pPr marL="0" indent="0" fontAlgn="base">
              <a:buNone/>
            </a:pPr>
            <a:r>
              <a:rPr lang="en-GB" dirty="0" err="1">
                <a:latin typeface="Helvetica" pitchFamily="2" charset="0"/>
                <a:ea typeface="DengXian" panose="02010600030101010101" pitchFamily="2" charset="-122"/>
              </a:rPr>
              <a:t>立春</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Start of Spring, </a:t>
            </a:r>
            <a:r>
              <a:rPr lang="en-GB" dirty="0" err="1">
                <a:latin typeface="Helvetica" pitchFamily="2" charset="0"/>
                <a:ea typeface="DengXian" panose="02010600030101010101" pitchFamily="2" charset="-122"/>
              </a:rPr>
              <a:t>雨水</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Rain Water, </a:t>
            </a:r>
            <a:r>
              <a:rPr lang="en-GB" dirty="0" err="1">
                <a:latin typeface="Helvetica" pitchFamily="2" charset="0"/>
                <a:ea typeface="DengXian" panose="02010600030101010101" pitchFamily="2" charset="-122"/>
              </a:rPr>
              <a:t>惊蛰</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Awakening of Insects, </a:t>
            </a:r>
            <a:r>
              <a:rPr lang="en-GB" dirty="0" err="1">
                <a:latin typeface="Helvetica" pitchFamily="2" charset="0"/>
                <a:ea typeface="DengXian" panose="02010600030101010101" pitchFamily="2" charset="-122"/>
              </a:rPr>
              <a:t>春分</a:t>
            </a:r>
            <a:r>
              <a:rPr lang="zh-CN" altLang="en-US" dirty="0">
                <a:latin typeface="Helvetica" pitchFamily="2" charset="0"/>
                <a:ea typeface="DengXian" panose="02010600030101010101" pitchFamily="2" charset="-122"/>
              </a:rPr>
              <a:t> </a:t>
            </a:r>
            <a:r>
              <a:rPr lang="en-US" altLang="zh-CN" dirty="0">
                <a:latin typeface="Helvetica" pitchFamily="2" charset="0"/>
                <a:ea typeface="DengXian" panose="02010600030101010101" pitchFamily="2" charset="-122"/>
              </a:rPr>
              <a:t>Spring</a:t>
            </a:r>
            <a:r>
              <a:rPr lang="en-GB" dirty="0">
                <a:latin typeface="Helvetica" pitchFamily="2" charset="0"/>
                <a:ea typeface="DengXian" panose="02010600030101010101" pitchFamily="2" charset="-122"/>
              </a:rPr>
              <a:t> Equinox, </a:t>
            </a:r>
            <a:r>
              <a:rPr lang="en-GB" dirty="0" err="1">
                <a:latin typeface="Helvetica" pitchFamily="2" charset="0"/>
                <a:ea typeface="DengXian" panose="02010600030101010101" pitchFamily="2" charset="-122"/>
              </a:rPr>
              <a:t>清明</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Clear and Bright, </a:t>
            </a:r>
            <a:r>
              <a:rPr lang="en-GB" dirty="0" err="1">
                <a:latin typeface="Helvetica" pitchFamily="2" charset="0"/>
                <a:ea typeface="DengXian" panose="02010600030101010101" pitchFamily="2" charset="-122"/>
              </a:rPr>
              <a:t>谷雨</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Grain Rain; </a:t>
            </a:r>
          </a:p>
          <a:p>
            <a:pPr marL="0" indent="0" fontAlgn="base">
              <a:buNone/>
            </a:pPr>
            <a:r>
              <a:rPr lang="en-GB" dirty="0" err="1">
                <a:latin typeface="Helvetica" pitchFamily="2" charset="0"/>
                <a:ea typeface="DengXian" panose="02010600030101010101" pitchFamily="2" charset="-122"/>
              </a:rPr>
              <a:t>立夏</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Starting of Summer, </a:t>
            </a:r>
            <a:r>
              <a:rPr lang="en-GB" dirty="0" err="1">
                <a:latin typeface="Helvetica" pitchFamily="2" charset="0"/>
                <a:ea typeface="DengXian" panose="02010600030101010101" pitchFamily="2" charset="-122"/>
              </a:rPr>
              <a:t>小满</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Grain </a:t>
            </a:r>
            <a:r>
              <a:rPr lang="en-US" altLang="zh-CN" dirty="0">
                <a:latin typeface="Helvetica" pitchFamily="2" charset="0"/>
                <a:ea typeface="DengXian" panose="02010600030101010101" pitchFamily="2" charset="-122"/>
              </a:rPr>
              <a:t>Buds</a:t>
            </a:r>
            <a:r>
              <a:rPr lang="en-GB" dirty="0">
                <a:latin typeface="Helvetica" pitchFamily="2" charset="0"/>
                <a:ea typeface="DengXian" panose="02010600030101010101" pitchFamily="2" charset="-122"/>
              </a:rPr>
              <a:t>, </a:t>
            </a:r>
            <a:r>
              <a:rPr lang="en-GB" dirty="0" err="1">
                <a:latin typeface="Helvetica" pitchFamily="2" charset="0"/>
                <a:ea typeface="DengXian" panose="02010600030101010101" pitchFamily="2" charset="-122"/>
              </a:rPr>
              <a:t>芒种</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Grain in Ear, </a:t>
            </a:r>
            <a:r>
              <a:rPr lang="en-GB" dirty="0" err="1">
                <a:latin typeface="Helvetica" pitchFamily="2" charset="0"/>
                <a:ea typeface="DengXian" panose="02010600030101010101" pitchFamily="2" charset="-122"/>
              </a:rPr>
              <a:t>夏至</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Summer Solstice, </a:t>
            </a:r>
            <a:r>
              <a:rPr lang="en-GB" dirty="0" err="1">
                <a:latin typeface="Helvetica" pitchFamily="2" charset="0"/>
                <a:ea typeface="DengXian" panose="02010600030101010101" pitchFamily="2" charset="-122"/>
              </a:rPr>
              <a:t>小暑</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Minor Heat, </a:t>
            </a:r>
            <a:r>
              <a:rPr lang="en-GB" dirty="0" err="1">
                <a:latin typeface="Helvetica" pitchFamily="2" charset="0"/>
                <a:ea typeface="DengXian" panose="02010600030101010101" pitchFamily="2" charset="-122"/>
              </a:rPr>
              <a:t>大暑</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Major Heat; </a:t>
            </a:r>
          </a:p>
          <a:p>
            <a:pPr marL="0" indent="0" fontAlgn="base">
              <a:buNone/>
            </a:pPr>
            <a:r>
              <a:rPr lang="en-GB" dirty="0" err="1">
                <a:latin typeface="Helvetica" pitchFamily="2" charset="0"/>
                <a:ea typeface="DengXian" panose="02010600030101010101" pitchFamily="2" charset="-122"/>
              </a:rPr>
              <a:t>立秋</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Start of Autumn, </a:t>
            </a:r>
            <a:r>
              <a:rPr lang="en-GB" dirty="0" err="1">
                <a:latin typeface="Helvetica" pitchFamily="2" charset="0"/>
                <a:ea typeface="DengXian" panose="02010600030101010101" pitchFamily="2" charset="-122"/>
              </a:rPr>
              <a:t>处暑</a:t>
            </a:r>
            <a:r>
              <a:rPr lang="zh-CN" altLang="en-US" dirty="0">
                <a:latin typeface="Helvetica" pitchFamily="2" charset="0"/>
                <a:ea typeface="DengXian" panose="02010600030101010101" pitchFamily="2" charset="-122"/>
              </a:rPr>
              <a:t> </a:t>
            </a:r>
            <a:r>
              <a:rPr lang="en-US" altLang="zh-CN" dirty="0">
                <a:latin typeface="Helvetica" pitchFamily="2" charset="0"/>
                <a:ea typeface="DengXian" panose="02010600030101010101" pitchFamily="2" charset="-122"/>
              </a:rPr>
              <a:t>End</a:t>
            </a:r>
            <a:r>
              <a:rPr lang="en-GB" dirty="0">
                <a:latin typeface="Helvetica" pitchFamily="2" charset="0"/>
                <a:ea typeface="DengXian" panose="02010600030101010101" pitchFamily="2" charset="-122"/>
              </a:rPr>
              <a:t> of Heat, </a:t>
            </a:r>
            <a:r>
              <a:rPr lang="en-GB" dirty="0" err="1">
                <a:latin typeface="Helvetica" pitchFamily="2" charset="0"/>
                <a:ea typeface="DengXian" panose="02010600030101010101" pitchFamily="2" charset="-122"/>
              </a:rPr>
              <a:t>白露</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White Dew, </a:t>
            </a:r>
            <a:r>
              <a:rPr lang="en-GB" dirty="0" err="1">
                <a:latin typeface="Helvetica" pitchFamily="2" charset="0"/>
                <a:ea typeface="DengXian" panose="02010600030101010101" pitchFamily="2" charset="-122"/>
              </a:rPr>
              <a:t>秋分</a:t>
            </a:r>
            <a:r>
              <a:rPr lang="zh-CN" altLang="en-US" dirty="0">
                <a:latin typeface="Helvetica" pitchFamily="2" charset="0"/>
                <a:ea typeface="DengXian" panose="02010600030101010101" pitchFamily="2" charset="-122"/>
              </a:rPr>
              <a:t> </a:t>
            </a:r>
            <a:r>
              <a:rPr lang="en-GB" dirty="0" err="1">
                <a:latin typeface="Helvetica" pitchFamily="2" charset="0"/>
                <a:ea typeface="DengXian" panose="02010600030101010101" pitchFamily="2" charset="-122"/>
              </a:rPr>
              <a:t>Autum</a:t>
            </a:r>
            <a:r>
              <a:rPr lang="en-US" altLang="zh-CN" dirty="0">
                <a:latin typeface="Helvetica" pitchFamily="2" charset="0"/>
                <a:ea typeface="DengXian" panose="02010600030101010101" pitchFamily="2" charset="-122"/>
              </a:rPr>
              <a:t>n</a:t>
            </a:r>
            <a:r>
              <a:rPr lang="en-GB" dirty="0">
                <a:latin typeface="Helvetica" pitchFamily="2" charset="0"/>
                <a:ea typeface="DengXian" panose="02010600030101010101" pitchFamily="2" charset="-122"/>
              </a:rPr>
              <a:t> Equinox, </a:t>
            </a:r>
            <a:r>
              <a:rPr lang="en-GB" dirty="0" err="1">
                <a:latin typeface="Helvetica" pitchFamily="2" charset="0"/>
                <a:ea typeface="DengXian" panose="02010600030101010101" pitchFamily="2" charset="-122"/>
              </a:rPr>
              <a:t>寒露</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Cold Dew, </a:t>
            </a:r>
            <a:r>
              <a:rPr lang="en-GB" dirty="0" err="1">
                <a:latin typeface="Helvetica" pitchFamily="2" charset="0"/>
                <a:ea typeface="DengXian" panose="02010600030101010101" pitchFamily="2" charset="-122"/>
              </a:rPr>
              <a:t>霜降</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Frost</a:t>
            </a:r>
            <a:r>
              <a:rPr lang="en-US" altLang="zh-CN" dirty="0">
                <a:latin typeface="Helvetica" pitchFamily="2" charset="0"/>
                <a:ea typeface="DengXian" panose="02010600030101010101" pitchFamily="2" charset="-122"/>
              </a:rPr>
              <a:t>’s</a:t>
            </a:r>
            <a:r>
              <a:rPr lang="en-GB" dirty="0">
                <a:latin typeface="Helvetica" pitchFamily="2" charset="0"/>
                <a:ea typeface="DengXian" panose="02010600030101010101" pitchFamily="2" charset="-122"/>
              </a:rPr>
              <a:t> Descent; </a:t>
            </a:r>
          </a:p>
          <a:p>
            <a:pPr marL="0" indent="0" fontAlgn="base">
              <a:buNone/>
            </a:pPr>
            <a:r>
              <a:rPr lang="en-GB" dirty="0" err="1">
                <a:latin typeface="Helvetica" pitchFamily="2" charset="0"/>
                <a:ea typeface="DengXian" panose="02010600030101010101" pitchFamily="2" charset="-122"/>
              </a:rPr>
              <a:t>立冬</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Start of Winter, </a:t>
            </a:r>
            <a:r>
              <a:rPr lang="en-GB" dirty="0" err="1">
                <a:latin typeface="Helvetica" pitchFamily="2" charset="0"/>
                <a:ea typeface="DengXian" panose="02010600030101010101" pitchFamily="2" charset="-122"/>
              </a:rPr>
              <a:t>小雪</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Minor Snow, </a:t>
            </a:r>
            <a:r>
              <a:rPr lang="en-GB" dirty="0" err="1">
                <a:latin typeface="Helvetica" pitchFamily="2" charset="0"/>
                <a:ea typeface="DengXian" panose="02010600030101010101" pitchFamily="2" charset="-122"/>
              </a:rPr>
              <a:t>大雪</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Major Snow, </a:t>
            </a:r>
            <a:r>
              <a:rPr lang="en-GB" dirty="0" err="1">
                <a:latin typeface="Helvetica" pitchFamily="2" charset="0"/>
                <a:ea typeface="DengXian" panose="02010600030101010101" pitchFamily="2" charset="-122"/>
              </a:rPr>
              <a:t>冬至</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Winter Solstice, </a:t>
            </a:r>
            <a:r>
              <a:rPr lang="en-GB" dirty="0" err="1">
                <a:latin typeface="Helvetica" pitchFamily="2" charset="0"/>
                <a:ea typeface="DengXian" panose="02010600030101010101" pitchFamily="2" charset="-122"/>
              </a:rPr>
              <a:t>小寒</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Minor Cold, and </a:t>
            </a:r>
            <a:r>
              <a:rPr lang="en-GB" dirty="0" err="1">
                <a:latin typeface="Helvetica" pitchFamily="2" charset="0"/>
                <a:ea typeface="DengXian" panose="02010600030101010101" pitchFamily="2" charset="-122"/>
              </a:rPr>
              <a:t>大寒</a:t>
            </a:r>
            <a:r>
              <a:rPr lang="zh-CN" altLang="en-US" dirty="0">
                <a:latin typeface="Helvetica" pitchFamily="2" charset="0"/>
                <a:ea typeface="DengXian" panose="02010600030101010101" pitchFamily="2" charset="-122"/>
              </a:rPr>
              <a:t> </a:t>
            </a:r>
            <a:r>
              <a:rPr lang="en-GB" dirty="0">
                <a:latin typeface="Helvetica" pitchFamily="2" charset="0"/>
                <a:ea typeface="DengXian" panose="02010600030101010101" pitchFamily="2" charset="-122"/>
              </a:rPr>
              <a:t>Major Cold. </a:t>
            </a:r>
            <a:endParaRPr lang="en-US" dirty="0">
              <a:latin typeface="Helvetica" pitchFamily="2" charset="0"/>
              <a:ea typeface="DengXian" panose="02010600030101010101" pitchFamily="2" charset="-122"/>
            </a:endParaRPr>
          </a:p>
        </p:txBody>
      </p:sp>
    </p:spTree>
    <p:extLst>
      <p:ext uri="{BB962C8B-B14F-4D97-AF65-F5344CB8AC3E}">
        <p14:creationId xmlns:p14="http://schemas.microsoft.com/office/powerpoint/2010/main" val="24947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41A55-AE39-5348-8BF9-A5BF6C3EEFEB}"/>
              </a:ext>
            </a:extLst>
          </p:cNvPr>
          <p:cNvSpPr>
            <a:spLocks noGrp="1"/>
          </p:cNvSpPr>
          <p:nvPr>
            <p:ph type="title"/>
          </p:nvPr>
        </p:nvSpPr>
        <p:spPr/>
        <p:txBody>
          <a:bodyPr/>
          <a:lstStyle/>
          <a:p>
            <a:endParaRPr lang="en-US"/>
          </a:p>
        </p:txBody>
      </p:sp>
      <p:pic>
        <p:nvPicPr>
          <p:cNvPr id="4" name="Picture 2">
            <a:extLst>
              <a:ext uri="{FF2B5EF4-FFF2-40B4-BE49-F238E27FC236}">
                <a16:creationId xmlns:a16="http://schemas.microsoft.com/office/drawing/2014/main" id="{C4DFE5BB-FCF8-9F4C-9A7E-1978469838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999891" cy="6859894"/>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51975EDC-B5B0-4C4F-A1D0-744A29D15627}"/>
              </a:ext>
            </a:extLst>
          </p:cNvPr>
          <p:cNvSpPr>
            <a:spLocks noGrp="1"/>
          </p:cNvSpPr>
          <p:nvPr>
            <p:ph idx="1"/>
          </p:nvPr>
        </p:nvSpPr>
        <p:spPr/>
        <p:txBody>
          <a:bodyPr/>
          <a:lstStyle/>
          <a:p>
            <a:endParaRPr lang="en-US"/>
          </a:p>
        </p:txBody>
      </p:sp>
      <p:pic>
        <p:nvPicPr>
          <p:cNvPr id="2052" name="Picture 4" descr="The 24 Solar Terms">
            <a:extLst>
              <a:ext uri="{FF2B5EF4-FFF2-40B4-BE49-F238E27FC236}">
                <a16:creationId xmlns:a16="http://schemas.microsoft.com/office/drawing/2014/main" id="{03EDC316-342E-6843-8E9B-5669A89D53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7000" y="472966"/>
            <a:ext cx="6985000" cy="619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564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E6BD5-133F-444E-A071-56C4F0D89A75}"/>
              </a:ext>
            </a:extLst>
          </p:cNvPr>
          <p:cNvSpPr>
            <a:spLocks noGrp="1"/>
          </p:cNvSpPr>
          <p:nvPr>
            <p:ph type="title"/>
          </p:nvPr>
        </p:nvSpPr>
        <p:spPr/>
        <p:txBody>
          <a:bodyPr/>
          <a:lstStyle/>
          <a:p>
            <a:r>
              <a:rPr lang="en-US" altLang="zh-CN" dirty="0"/>
              <a:t>24</a:t>
            </a:r>
            <a:r>
              <a:rPr lang="zh-CN" altLang="en-US" dirty="0"/>
              <a:t> </a:t>
            </a:r>
            <a:r>
              <a:rPr lang="en-US" altLang="zh-CN" dirty="0"/>
              <a:t>Solar</a:t>
            </a:r>
            <a:r>
              <a:rPr lang="zh-CN" altLang="en-US" dirty="0"/>
              <a:t> </a:t>
            </a:r>
            <a:r>
              <a:rPr lang="en-US" altLang="zh-CN" dirty="0"/>
              <a:t>Terms</a:t>
            </a:r>
            <a:endParaRPr lang="en-US" dirty="0"/>
          </a:p>
        </p:txBody>
      </p:sp>
      <p:pic>
        <p:nvPicPr>
          <p:cNvPr id="7" name="Picture 6" descr="Table&#10;&#10;Description automatically generated">
            <a:extLst>
              <a:ext uri="{FF2B5EF4-FFF2-40B4-BE49-F238E27FC236}">
                <a16:creationId xmlns:a16="http://schemas.microsoft.com/office/drawing/2014/main" id="{EF80D3D0-BEA3-CB42-BC01-EC2FF9DBEAF7}"/>
              </a:ext>
            </a:extLst>
          </p:cNvPr>
          <p:cNvPicPr>
            <a:picLocks noChangeAspect="1"/>
          </p:cNvPicPr>
          <p:nvPr/>
        </p:nvPicPr>
        <p:blipFill>
          <a:blip r:embed="rId2"/>
          <a:stretch>
            <a:fillRect/>
          </a:stretch>
        </p:blipFill>
        <p:spPr>
          <a:xfrm>
            <a:off x="784343" y="3841529"/>
            <a:ext cx="10623313" cy="2827285"/>
          </a:xfrm>
          <a:prstGeom prst="rect">
            <a:avLst/>
          </a:prstGeom>
        </p:spPr>
      </p:pic>
      <p:sp>
        <p:nvSpPr>
          <p:cNvPr id="9" name="TextBox 8">
            <a:extLst>
              <a:ext uri="{FF2B5EF4-FFF2-40B4-BE49-F238E27FC236}">
                <a16:creationId xmlns:a16="http://schemas.microsoft.com/office/drawing/2014/main" id="{356A1A7A-6F2F-D64A-B1D1-5ED2E5576049}"/>
              </a:ext>
            </a:extLst>
          </p:cNvPr>
          <p:cNvSpPr txBox="1"/>
          <p:nvPr/>
        </p:nvSpPr>
        <p:spPr>
          <a:xfrm>
            <a:off x="3679312" y="2590172"/>
            <a:ext cx="5102679" cy="1477328"/>
          </a:xfrm>
          <a:prstGeom prst="rect">
            <a:avLst/>
          </a:prstGeom>
          <a:noFill/>
        </p:spPr>
        <p:txBody>
          <a:bodyPr wrap="none" rtlCol="0">
            <a:spAutoFit/>
          </a:bodyPr>
          <a:lstStyle/>
          <a:p>
            <a:pPr fontAlgn="base"/>
            <a:r>
              <a:rPr lang="zh-TW" altLang="en-US" dirty="0">
                <a:latin typeface="DengXian" panose="02010600030101010101" pitchFamily="2" charset="-122"/>
                <a:ea typeface="DengXian" panose="02010600030101010101" pitchFamily="2" charset="-122"/>
                <a:cs typeface="Arial" panose="020B0604020202020204" pitchFamily="34" charset="0"/>
              </a:rPr>
              <a:t>春雨惊春清谷天</a:t>
            </a:r>
            <a:r>
              <a:rPr lang="en-US" altLang="zh-TW"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chūn</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yǔ</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jīng</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chūn</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qīng</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gǔ</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tiān</a:t>
            </a:r>
            <a:r>
              <a:rPr lang="en-GB" dirty="0">
                <a:latin typeface="DengXian" panose="02010600030101010101" pitchFamily="2" charset="-122"/>
                <a:ea typeface="DengXian" panose="02010600030101010101" pitchFamily="2" charset="-122"/>
                <a:cs typeface="Arial" panose="020B0604020202020204" pitchFamily="34" charset="0"/>
              </a:rPr>
              <a:t>,</a:t>
            </a:r>
          </a:p>
          <a:p>
            <a:pPr fontAlgn="base"/>
            <a:r>
              <a:rPr lang="zh-TW" altLang="en-US" dirty="0">
                <a:latin typeface="DengXian" panose="02010600030101010101" pitchFamily="2" charset="-122"/>
                <a:ea typeface="DengXian" panose="02010600030101010101" pitchFamily="2" charset="-122"/>
                <a:cs typeface="Arial" panose="020B0604020202020204" pitchFamily="34" charset="0"/>
              </a:rPr>
              <a:t>夏满芒夏暑相连</a:t>
            </a:r>
            <a:r>
              <a:rPr lang="en-US" altLang="zh-TW"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xià</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mǎn</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máng</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xià</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shǔ</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xiāng</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lián</a:t>
            </a:r>
            <a:r>
              <a:rPr lang="en-GB" dirty="0">
                <a:latin typeface="DengXian" panose="02010600030101010101" pitchFamily="2" charset="-122"/>
                <a:ea typeface="DengXian" panose="02010600030101010101" pitchFamily="2" charset="-122"/>
                <a:cs typeface="Arial" panose="020B0604020202020204" pitchFamily="34" charset="0"/>
              </a:rPr>
              <a:t>,</a:t>
            </a:r>
          </a:p>
          <a:p>
            <a:pPr fontAlgn="base"/>
            <a:r>
              <a:rPr lang="zh-TW" altLang="en-US" dirty="0">
                <a:latin typeface="DengXian" panose="02010600030101010101" pitchFamily="2" charset="-122"/>
                <a:ea typeface="DengXian" panose="02010600030101010101" pitchFamily="2" charset="-122"/>
                <a:cs typeface="Arial" panose="020B0604020202020204" pitchFamily="34" charset="0"/>
              </a:rPr>
              <a:t>秋处露秋寒霜降</a:t>
            </a:r>
            <a:r>
              <a:rPr lang="en-US" altLang="zh-TW"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qiū</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chù</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lù</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qiū</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hán</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shuāng</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jiàng</a:t>
            </a:r>
            <a:r>
              <a:rPr lang="en-GB" dirty="0">
                <a:latin typeface="DengXian" panose="02010600030101010101" pitchFamily="2" charset="-122"/>
                <a:ea typeface="DengXian" panose="02010600030101010101" pitchFamily="2" charset="-122"/>
                <a:cs typeface="Arial" panose="020B0604020202020204" pitchFamily="34" charset="0"/>
              </a:rPr>
              <a:t>,</a:t>
            </a:r>
          </a:p>
          <a:p>
            <a:pPr fontAlgn="base"/>
            <a:r>
              <a:rPr lang="zh-TW" altLang="en-US" dirty="0">
                <a:latin typeface="DengXian" panose="02010600030101010101" pitchFamily="2" charset="-122"/>
                <a:ea typeface="DengXian" panose="02010600030101010101" pitchFamily="2" charset="-122"/>
                <a:cs typeface="Arial" panose="020B0604020202020204" pitchFamily="34" charset="0"/>
              </a:rPr>
              <a:t>冬雪雪冬小大寒</a:t>
            </a:r>
            <a:r>
              <a:rPr lang="en-US" altLang="zh-TW"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dōng</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xuě</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xuě</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dōng</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xiǎo</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dà</a:t>
            </a:r>
            <a:r>
              <a:rPr lang="en-GB" dirty="0">
                <a:latin typeface="DengXian" panose="02010600030101010101" pitchFamily="2" charset="-122"/>
                <a:ea typeface="DengXian" panose="02010600030101010101" pitchFamily="2" charset="-122"/>
                <a:cs typeface="Arial" panose="020B0604020202020204" pitchFamily="34" charset="0"/>
              </a:rPr>
              <a:t> </a:t>
            </a:r>
            <a:r>
              <a:rPr lang="en-GB" dirty="0" err="1">
                <a:latin typeface="DengXian" panose="02010600030101010101" pitchFamily="2" charset="-122"/>
                <a:ea typeface="DengXian" panose="02010600030101010101" pitchFamily="2" charset="-122"/>
                <a:cs typeface="Arial" panose="020B0604020202020204" pitchFamily="34" charset="0"/>
              </a:rPr>
              <a:t>hán</a:t>
            </a:r>
            <a:r>
              <a:rPr lang="en-GB" dirty="0">
                <a:latin typeface="DengXian" panose="02010600030101010101" pitchFamily="2" charset="-122"/>
                <a:ea typeface="DengXian" panose="02010600030101010101" pitchFamily="2" charset="-122"/>
                <a:cs typeface="Arial" panose="020B0604020202020204" pitchFamily="34" charset="0"/>
              </a:rPr>
              <a:t>.</a:t>
            </a:r>
          </a:p>
          <a:p>
            <a:endParaRPr lang="en-US" dirty="0">
              <a:latin typeface="DengXian" panose="02010600030101010101" pitchFamily="2" charset="-122"/>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285392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71726-93C5-F74B-9943-27332C685CB6}"/>
              </a:ext>
            </a:extLst>
          </p:cNvPr>
          <p:cNvSpPr>
            <a:spLocks noGrp="1"/>
          </p:cNvSpPr>
          <p:nvPr>
            <p:ph type="title"/>
          </p:nvPr>
        </p:nvSpPr>
        <p:spPr/>
        <p:txBody>
          <a:bodyPr>
            <a:normAutofit fontScale="90000"/>
          </a:bodyPr>
          <a:lstStyle/>
          <a:p>
            <a:r>
              <a:rPr lang="en-US" altLang="zh-CN" dirty="0"/>
              <a:t>24</a:t>
            </a:r>
            <a:r>
              <a:rPr lang="zh-CN" altLang="en-US" dirty="0"/>
              <a:t> </a:t>
            </a:r>
            <a:r>
              <a:rPr lang="en-US" altLang="zh-CN" dirty="0"/>
              <a:t>Solar</a:t>
            </a:r>
            <a:r>
              <a:rPr lang="zh-CN" altLang="en-US" dirty="0"/>
              <a:t> </a:t>
            </a:r>
            <a:r>
              <a:rPr lang="en-US" altLang="zh-CN" dirty="0"/>
              <a:t>Terms</a:t>
            </a:r>
            <a:r>
              <a:rPr lang="zh-CN" altLang="en-US" dirty="0"/>
              <a:t> </a:t>
            </a:r>
            <a:r>
              <a:rPr lang="en-US" altLang="zh-CN" dirty="0"/>
              <a:t>and</a:t>
            </a:r>
            <a:r>
              <a:rPr lang="zh-CN" altLang="en-US" dirty="0"/>
              <a:t> </a:t>
            </a:r>
            <a:r>
              <a:rPr lang="en-US" altLang="zh-CN" dirty="0"/>
              <a:t>Seasonal</a:t>
            </a:r>
            <a:r>
              <a:rPr lang="zh-CN" altLang="en-US" dirty="0"/>
              <a:t> </a:t>
            </a:r>
            <a:r>
              <a:rPr lang="en-US" altLang="zh-CN" dirty="0"/>
              <a:t>Wellbeing</a:t>
            </a:r>
            <a:r>
              <a:rPr lang="zh-CN" altLang="en-US" dirty="0"/>
              <a:t> </a:t>
            </a:r>
            <a:r>
              <a:rPr lang="en-US" altLang="zh-CN" dirty="0"/>
              <a:t>Culture</a:t>
            </a:r>
            <a:endParaRPr lang="en-US" dirty="0"/>
          </a:p>
        </p:txBody>
      </p:sp>
      <p:sp>
        <p:nvSpPr>
          <p:cNvPr id="3" name="Content Placeholder 2">
            <a:extLst>
              <a:ext uri="{FF2B5EF4-FFF2-40B4-BE49-F238E27FC236}">
                <a16:creationId xmlns:a16="http://schemas.microsoft.com/office/drawing/2014/main" id="{D0A24657-7556-C147-A8B0-99E94AD781A1}"/>
              </a:ext>
            </a:extLst>
          </p:cNvPr>
          <p:cNvSpPr>
            <a:spLocks noGrp="1"/>
          </p:cNvSpPr>
          <p:nvPr>
            <p:ph idx="1"/>
          </p:nvPr>
        </p:nvSpPr>
        <p:spPr/>
        <p:txBody>
          <a:bodyPr>
            <a:normAutofit/>
          </a:bodyPr>
          <a:lstStyle/>
          <a:p>
            <a:pPr marL="0" indent="0">
              <a:buNone/>
            </a:pPr>
            <a:r>
              <a:rPr lang="en-GB" dirty="0"/>
              <a:t>The</a:t>
            </a:r>
            <a:r>
              <a:rPr lang="zh-CN" altLang="en-US" dirty="0"/>
              <a:t> </a:t>
            </a:r>
            <a:r>
              <a:rPr lang="en-GB" dirty="0"/>
              <a:t>Solar Terms are established from the orbits law of the Sun, the Earth, and the Moon</a:t>
            </a:r>
            <a:r>
              <a:rPr lang="en-US" altLang="zh-CN" dirty="0"/>
              <a:t>,</a:t>
            </a:r>
            <a:r>
              <a:rPr lang="zh-CN" altLang="en-US" dirty="0"/>
              <a:t> </a:t>
            </a:r>
            <a:r>
              <a:rPr lang="en-US" altLang="zh-CN" dirty="0"/>
              <a:t>and</a:t>
            </a:r>
            <a:r>
              <a:rPr lang="zh-CN" altLang="en-US" dirty="0"/>
              <a:t> </a:t>
            </a:r>
            <a:r>
              <a:rPr lang="en-US" altLang="zh-CN" dirty="0"/>
              <a:t>the</a:t>
            </a:r>
            <a:r>
              <a:rPr lang="zh-CN" altLang="en-US" dirty="0"/>
              <a:t> </a:t>
            </a:r>
            <a:r>
              <a:rPr lang="en-US" altLang="zh-CN" dirty="0"/>
              <a:t>continuous</a:t>
            </a:r>
            <a:r>
              <a:rPr lang="zh-CN" altLang="en-US" dirty="0"/>
              <a:t> </a:t>
            </a:r>
            <a:r>
              <a:rPr lang="en-US" altLang="zh-CN" dirty="0"/>
              <a:t>change</a:t>
            </a:r>
            <a:r>
              <a:rPr lang="zh-CN" altLang="en-US" dirty="0"/>
              <a:t> </a:t>
            </a:r>
            <a:r>
              <a:rPr lang="en-US" altLang="zh-CN" dirty="0"/>
              <a:t>of</a:t>
            </a:r>
            <a:r>
              <a:rPr lang="zh-CN" altLang="en-US" dirty="0"/>
              <a:t> </a:t>
            </a:r>
            <a:r>
              <a:rPr lang="en-US" altLang="zh-CN" dirty="0"/>
              <a:t>their</a:t>
            </a:r>
            <a:r>
              <a:rPr lang="zh-CN" altLang="en-US" dirty="0"/>
              <a:t> </a:t>
            </a:r>
            <a:r>
              <a:rPr lang="en-US" altLang="zh-CN" dirty="0"/>
              <a:t>positions</a:t>
            </a:r>
            <a:r>
              <a:rPr lang="zh-CN" altLang="en-US" dirty="0"/>
              <a:t> </a:t>
            </a:r>
            <a:r>
              <a:rPr lang="en-US" altLang="zh-CN" dirty="0"/>
              <a:t>will</a:t>
            </a:r>
            <a:r>
              <a:rPr lang="zh-CN" altLang="en-US" dirty="0"/>
              <a:t> </a:t>
            </a:r>
            <a:r>
              <a:rPr lang="en-GB" dirty="0"/>
              <a:t>cause the energy of the universe to change continuously. </a:t>
            </a:r>
          </a:p>
          <a:p>
            <a:pPr marL="0" indent="0">
              <a:buNone/>
            </a:pPr>
            <a:r>
              <a:rPr lang="en-GB" dirty="0"/>
              <a:t>According to the concept of Traditional Chinese Medicine – “The Unity of Human and Nature”, any changes of the “Nature ” will inevitably affect the human body. </a:t>
            </a:r>
            <a:r>
              <a:rPr lang="en-US" altLang="zh-CN" dirty="0"/>
              <a:t>The</a:t>
            </a:r>
            <a:r>
              <a:rPr lang="zh-CN" altLang="en-US" dirty="0"/>
              <a:t> </a:t>
            </a:r>
            <a:r>
              <a:rPr lang="en-GB" dirty="0"/>
              <a:t>Solar Terms affected human body from two </a:t>
            </a:r>
            <a:r>
              <a:rPr lang="en-US" altLang="zh-CN" dirty="0"/>
              <a:t>relatively</a:t>
            </a:r>
            <a:r>
              <a:rPr lang="zh-CN" altLang="en-US" dirty="0"/>
              <a:t> </a:t>
            </a:r>
            <a:r>
              <a:rPr lang="en-US" altLang="zh-CN" dirty="0"/>
              <a:t>largely</a:t>
            </a:r>
            <a:r>
              <a:rPr lang="zh-CN" altLang="en-US" dirty="0"/>
              <a:t> </a:t>
            </a:r>
            <a:r>
              <a:rPr lang="en-US" altLang="zh-CN" dirty="0"/>
              <a:t>during</a:t>
            </a:r>
            <a:r>
              <a:rPr lang="zh-CN" altLang="en-US" dirty="0"/>
              <a:t> </a:t>
            </a:r>
            <a:r>
              <a:rPr lang="en-US" altLang="zh-CN" dirty="0"/>
              <a:t>the</a:t>
            </a:r>
            <a:r>
              <a:rPr lang="zh-CN" altLang="en-US" dirty="0"/>
              <a:t> </a:t>
            </a:r>
            <a:r>
              <a:rPr lang="en-US" altLang="zh-CN" dirty="0"/>
              <a:t>period</a:t>
            </a:r>
            <a:r>
              <a:rPr lang="zh-CN" altLang="en-US" dirty="0"/>
              <a:t> </a:t>
            </a:r>
            <a:r>
              <a:rPr lang="en-US" altLang="zh-CN" dirty="0"/>
              <a:t>before</a:t>
            </a:r>
            <a:r>
              <a:rPr lang="zh-CN" altLang="en-US" dirty="0"/>
              <a:t> </a:t>
            </a:r>
            <a:r>
              <a:rPr lang="en-US" altLang="zh-CN" dirty="0"/>
              <a:t>and</a:t>
            </a:r>
            <a:r>
              <a:rPr lang="zh-CN" altLang="en-US" dirty="0"/>
              <a:t> </a:t>
            </a:r>
            <a:r>
              <a:rPr lang="en-US" altLang="zh-CN" dirty="0"/>
              <a:t>after</a:t>
            </a:r>
            <a:r>
              <a:rPr lang="zh-CN" altLang="en-US" dirty="0"/>
              <a:t> </a:t>
            </a:r>
            <a:r>
              <a:rPr lang="en-US" altLang="zh-CN" dirty="0"/>
              <a:t>a</a:t>
            </a:r>
            <a:r>
              <a:rPr lang="zh-CN" altLang="en-US" dirty="0"/>
              <a:t> </a:t>
            </a:r>
            <a:r>
              <a:rPr lang="en-US" altLang="zh-CN" dirty="0"/>
              <a:t>solar</a:t>
            </a:r>
            <a:r>
              <a:rPr lang="zh-CN" altLang="en-US" dirty="0"/>
              <a:t> </a:t>
            </a:r>
            <a:r>
              <a:rPr lang="en-US" altLang="zh-CN" dirty="0"/>
              <a:t>term</a:t>
            </a:r>
            <a:r>
              <a:rPr lang="zh-CN" altLang="en-US" dirty="0"/>
              <a:t> </a:t>
            </a:r>
            <a:r>
              <a:rPr lang="en-US" altLang="zh-CN" dirty="0"/>
              <a:t>in</a:t>
            </a:r>
            <a:r>
              <a:rPr lang="zh-CN" altLang="en-US" dirty="0"/>
              <a:t> </a:t>
            </a:r>
            <a:r>
              <a:rPr lang="en-US" altLang="zh-CN" dirty="0"/>
              <a:t>the</a:t>
            </a:r>
            <a:r>
              <a:rPr lang="zh-CN" altLang="en-US" dirty="0"/>
              <a:t> </a:t>
            </a:r>
            <a:r>
              <a:rPr lang="en-US" altLang="zh-CN" dirty="0"/>
              <a:t>changes</a:t>
            </a:r>
            <a:r>
              <a:rPr lang="zh-CN" altLang="en-US" dirty="0"/>
              <a:t> </a:t>
            </a:r>
            <a:r>
              <a:rPr lang="en-US" altLang="zh-CN" dirty="0"/>
              <a:t>of</a:t>
            </a:r>
            <a:r>
              <a:rPr lang="zh-CN" altLang="en-US" dirty="0"/>
              <a:t> </a:t>
            </a:r>
            <a:r>
              <a:rPr lang="en-US" altLang="zh-CN" dirty="0"/>
              <a:t>climate</a:t>
            </a:r>
            <a:r>
              <a:rPr lang="zh-CN" altLang="en-US" dirty="0"/>
              <a:t> </a:t>
            </a:r>
            <a:r>
              <a:rPr lang="en-US" altLang="zh-CN" dirty="0"/>
              <a:t>and</a:t>
            </a:r>
            <a:r>
              <a:rPr lang="zh-CN" altLang="en-US" dirty="0"/>
              <a:t> </a:t>
            </a:r>
            <a:r>
              <a:rPr lang="en-US" altLang="zh-CN" dirty="0"/>
              <a:t>(cosmic)</a:t>
            </a:r>
            <a:r>
              <a:rPr lang="zh-CN" altLang="en-US" dirty="0"/>
              <a:t> </a:t>
            </a:r>
            <a:r>
              <a:rPr lang="en-US" altLang="zh-CN" dirty="0"/>
              <a:t>energy.</a:t>
            </a:r>
            <a:endParaRPr lang="en-GB" dirty="0"/>
          </a:p>
          <a:p>
            <a:pPr marL="0" indent="0">
              <a:buNone/>
            </a:pPr>
            <a:endParaRPr lang="en-GB" dirty="0"/>
          </a:p>
          <a:p>
            <a:pPr marL="0" indent="0">
              <a:buNone/>
            </a:pPr>
            <a:endParaRPr lang="en-US" altLang="zh-CN" dirty="0"/>
          </a:p>
          <a:p>
            <a:pPr marL="0" indent="0">
              <a:buNone/>
            </a:pPr>
            <a:endParaRPr lang="en-US" dirty="0"/>
          </a:p>
        </p:txBody>
      </p:sp>
    </p:spTree>
    <p:extLst>
      <p:ext uri="{BB962C8B-B14F-4D97-AF65-F5344CB8AC3E}">
        <p14:creationId xmlns:p14="http://schemas.microsoft.com/office/powerpoint/2010/main" val="2766116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6CB80-BA97-8646-A978-DFBFF48BE90D}"/>
              </a:ext>
            </a:extLst>
          </p:cNvPr>
          <p:cNvSpPr>
            <a:spLocks noGrp="1"/>
          </p:cNvSpPr>
          <p:nvPr>
            <p:ph type="title"/>
          </p:nvPr>
        </p:nvSpPr>
        <p:spPr/>
        <p:txBody>
          <a:bodyPr>
            <a:normAutofit fontScale="90000"/>
          </a:bodyPr>
          <a:lstStyle/>
          <a:p>
            <a:r>
              <a:rPr lang="en-US" altLang="zh-CN" dirty="0"/>
              <a:t>24</a:t>
            </a:r>
            <a:r>
              <a:rPr lang="zh-CN" altLang="en-US" dirty="0"/>
              <a:t> </a:t>
            </a:r>
            <a:r>
              <a:rPr lang="en-US" altLang="zh-CN" dirty="0"/>
              <a:t>Solar</a:t>
            </a:r>
            <a:r>
              <a:rPr lang="zh-CN" altLang="en-US" dirty="0"/>
              <a:t> </a:t>
            </a:r>
            <a:r>
              <a:rPr lang="en-US" altLang="zh-CN" dirty="0"/>
              <a:t>Terms</a:t>
            </a:r>
            <a:r>
              <a:rPr lang="zh-CN" altLang="en-US" dirty="0"/>
              <a:t> </a:t>
            </a:r>
            <a:r>
              <a:rPr lang="en-US" altLang="zh-CN" dirty="0"/>
              <a:t>and</a:t>
            </a:r>
            <a:r>
              <a:rPr lang="zh-CN" altLang="en-US" dirty="0"/>
              <a:t> </a:t>
            </a:r>
            <a:r>
              <a:rPr lang="en-US" altLang="zh-CN" dirty="0"/>
              <a:t>Seasonal</a:t>
            </a:r>
            <a:r>
              <a:rPr lang="zh-CN" altLang="en-US" dirty="0"/>
              <a:t> </a:t>
            </a:r>
            <a:r>
              <a:rPr lang="en-US" altLang="zh-CN" dirty="0"/>
              <a:t>Wellbeing</a:t>
            </a:r>
            <a:r>
              <a:rPr lang="zh-CN" altLang="en-US" dirty="0"/>
              <a:t> </a:t>
            </a:r>
            <a:r>
              <a:rPr lang="en-US" altLang="zh-CN" dirty="0"/>
              <a:t>Culture</a:t>
            </a:r>
            <a:endParaRPr lang="en-US" dirty="0"/>
          </a:p>
        </p:txBody>
      </p:sp>
      <p:sp>
        <p:nvSpPr>
          <p:cNvPr id="3" name="Content Placeholder 2">
            <a:extLst>
              <a:ext uri="{FF2B5EF4-FFF2-40B4-BE49-F238E27FC236}">
                <a16:creationId xmlns:a16="http://schemas.microsoft.com/office/drawing/2014/main" id="{9FCAB29B-DF2E-0543-8CD0-63FBA088E4B4}"/>
              </a:ext>
            </a:extLst>
          </p:cNvPr>
          <p:cNvSpPr>
            <a:spLocks noGrp="1"/>
          </p:cNvSpPr>
          <p:nvPr>
            <p:ph idx="1"/>
          </p:nvPr>
        </p:nvSpPr>
        <p:spPr>
          <a:xfrm>
            <a:off x="853644" y="2556931"/>
            <a:ext cx="4779901" cy="3686214"/>
          </a:xfrm>
        </p:spPr>
        <p:txBody>
          <a:bodyPr>
            <a:normAutofit/>
          </a:bodyPr>
          <a:lstStyle/>
          <a:p>
            <a:pPr marL="0" indent="0">
              <a:buNone/>
            </a:pPr>
            <a:r>
              <a:rPr lang="en-US" altLang="zh-CN" sz="1600" b="1" dirty="0"/>
              <a:t>Food</a:t>
            </a:r>
            <a:r>
              <a:rPr lang="zh-CN" altLang="en-US" sz="1600" b="1" dirty="0"/>
              <a:t> </a:t>
            </a:r>
            <a:r>
              <a:rPr lang="en-US" altLang="zh-CN" sz="1600" b="1" dirty="0"/>
              <a:t>and</a:t>
            </a:r>
            <a:r>
              <a:rPr lang="zh-CN" altLang="en-US" sz="1600" b="1" dirty="0"/>
              <a:t> </a:t>
            </a:r>
            <a:r>
              <a:rPr lang="en-US" altLang="zh-CN" sz="1600" b="1" dirty="0"/>
              <a:t>Customs</a:t>
            </a:r>
            <a:r>
              <a:rPr lang="zh-CN" altLang="en-US" sz="1600" b="1" dirty="0"/>
              <a:t> </a:t>
            </a:r>
            <a:r>
              <a:rPr lang="en-US" altLang="zh-CN" sz="1600" b="1" dirty="0"/>
              <a:t>during</a:t>
            </a:r>
            <a:r>
              <a:rPr lang="zh-CN" altLang="en-US" sz="1600" b="1" dirty="0"/>
              <a:t> </a:t>
            </a:r>
            <a:r>
              <a:rPr lang="en-US" altLang="zh-CN" sz="1600" b="1" dirty="0"/>
              <a:t>certain</a:t>
            </a:r>
            <a:r>
              <a:rPr lang="zh-CN" altLang="en-US" sz="1600" b="1" dirty="0"/>
              <a:t> </a:t>
            </a:r>
            <a:r>
              <a:rPr lang="en-US" altLang="zh-CN" sz="1600" b="1" dirty="0"/>
              <a:t>Solar</a:t>
            </a:r>
            <a:r>
              <a:rPr lang="zh-CN" altLang="en-US" sz="1600" b="1" dirty="0"/>
              <a:t> </a:t>
            </a:r>
            <a:r>
              <a:rPr lang="en-US" altLang="zh-CN" sz="1600" b="1" dirty="0"/>
              <a:t>Terms,</a:t>
            </a:r>
            <a:r>
              <a:rPr lang="zh-CN" altLang="en-US" sz="1600" b="1" dirty="0"/>
              <a:t> </a:t>
            </a:r>
            <a:r>
              <a:rPr lang="en-US" altLang="zh-CN" sz="1600" b="1" dirty="0"/>
              <a:t>take</a:t>
            </a:r>
            <a:r>
              <a:rPr lang="zh-CN" altLang="en-US" sz="1600" b="1" dirty="0"/>
              <a:t> </a:t>
            </a:r>
            <a:r>
              <a:rPr lang="en-US" altLang="zh-CN" sz="1600" b="1" dirty="0"/>
              <a:t>start</a:t>
            </a:r>
            <a:r>
              <a:rPr lang="zh-CN" altLang="en-US" sz="1600" b="1" dirty="0"/>
              <a:t> </a:t>
            </a:r>
            <a:r>
              <a:rPr lang="en-US" altLang="zh-CN" sz="1600" b="1" dirty="0"/>
              <a:t>of</a:t>
            </a:r>
            <a:r>
              <a:rPr lang="zh-CN" altLang="en-US" sz="1600" b="1" dirty="0"/>
              <a:t> </a:t>
            </a:r>
            <a:r>
              <a:rPr lang="en-US" altLang="zh-CN" sz="1600" b="1" dirty="0"/>
              <a:t>spring</a:t>
            </a:r>
            <a:r>
              <a:rPr lang="zh-CN" altLang="en-US" sz="1600" b="1" dirty="0"/>
              <a:t> </a:t>
            </a:r>
            <a:r>
              <a:rPr lang="en-US" altLang="zh-CN" sz="1600" b="1" dirty="0"/>
              <a:t>as</a:t>
            </a:r>
            <a:r>
              <a:rPr lang="zh-CN" altLang="en-US" sz="1600" b="1" dirty="0"/>
              <a:t> </a:t>
            </a:r>
            <a:r>
              <a:rPr lang="en-US" altLang="zh-CN" sz="1600" b="1" dirty="0"/>
              <a:t>an</a:t>
            </a:r>
            <a:r>
              <a:rPr lang="zh-CN" altLang="en-US" sz="1600" b="1" dirty="0"/>
              <a:t> </a:t>
            </a:r>
            <a:r>
              <a:rPr lang="en-US" altLang="zh-CN" sz="1600" b="1" dirty="0"/>
              <a:t>example:</a:t>
            </a:r>
            <a:endParaRPr lang="en-GB" altLang="zh-CN" sz="1600" b="1" dirty="0"/>
          </a:p>
          <a:p>
            <a:pPr marL="0" indent="0">
              <a:buNone/>
            </a:pPr>
            <a:endParaRPr lang="en-GB" sz="1800" b="1" dirty="0"/>
          </a:p>
          <a:p>
            <a:pPr marL="0" indent="0">
              <a:buNone/>
            </a:pPr>
            <a:r>
              <a:rPr lang="en-GB" sz="1800" b="1" dirty="0"/>
              <a:t>Flying a kite</a:t>
            </a:r>
            <a:endParaRPr lang="en-GB" sz="1800" dirty="0"/>
          </a:p>
          <a:p>
            <a:pPr marL="0" indent="0">
              <a:buNone/>
            </a:pPr>
            <a:r>
              <a:rPr lang="en-GB" sz="1800" dirty="0"/>
              <a:t>Spring is the best season for kite-flying. A traditional folk activity, it has a history of more than 2,000 years. It can help build one’s health and prevent diseases. It also has the effect of promoting blood circulation and speeding up metabolism. A breath of fresh air outside can discharge the foul smell accumulated in winter.</a:t>
            </a:r>
          </a:p>
        </p:txBody>
      </p:sp>
      <p:pic>
        <p:nvPicPr>
          <p:cNvPr id="4100" name="Picture 4">
            <a:extLst>
              <a:ext uri="{FF2B5EF4-FFF2-40B4-BE49-F238E27FC236}">
                <a16:creationId xmlns:a16="http://schemas.microsoft.com/office/drawing/2014/main" id="{1244B8D2-2225-DF41-BAA6-BC381F83DF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7226" y="2556931"/>
            <a:ext cx="5631130" cy="33189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7329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6CB80-BA97-8646-A978-DFBFF48BE90D}"/>
              </a:ext>
            </a:extLst>
          </p:cNvPr>
          <p:cNvSpPr>
            <a:spLocks noGrp="1"/>
          </p:cNvSpPr>
          <p:nvPr>
            <p:ph type="title"/>
          </p:nvPr>
        </p:nvSpPr>
        <p:spPr/>
        <p:txBody>
          <a:bodyPr>
            <a:normAutofit fontScale="90000"/>
          </a:bodyPr>
          <a:lstStyle/>
          <a:p>
            <a:r>
              <a:rPr lang="en-US" altLang="zh-CN" dirty="0"/>
              <a:t>24</a:t>
            </a:r>
            <a:r>
              <a:rPr lang="zh-CN" altLang="en-US" dirty="0"/>
              <a:t> </a:t>
            </a:r>
            <a:r>
              <a:rPr lang="en-US" altLang="zh-CN" dirty="0"/>
              <a:t>Solar</a:t>
            </a:r>
            <a:r>
              <a:rPr lang="zh-CN" altLang="en-US" dirty="0"/>
              <a:t> </a:t>
            </a:r>
            <a:r>
              <a:rPr lang="en-US" altLang="zh-CN" dirty="0"/>
              <a:t>Terms</a:t>
            </a:r>
            <a:r>
              <a:rPr lang="zh-CN" altLang="en-US" dirty="0"/>
              <a:t> </a:t>
            </a:r>
            <a:r>
              <a:rPr lang="en-US" altLang="zh-CN" dirty="0"/>
              <a:t>and</a:t>
            </a:r>
            <a:r>
              <a:rPr lang="zh-CN" altLang="en-US" dirty="0"/>
              <a:t> </a:t>
            </a:r>
            <a:r>
              <a:rPr lang="en-US" altLang="zh-CN" dirty="0"/>
              <a:t>Seasonal</a:t>
            </a:r>
            <a:r>
              <a:rPr lang="zh-CN" altLang="en-US" dirty="0"/>
              <a:t> </a:t>
            </a:r>
            <a:r>
              <a:rPr lang="en-US" altLang="zh-CN" dirty="0"/>
              <a:t>Wellbeing</a:t>
            </a:r>
            <a:r>
              <a:rPr lang="zh-CN" altLang="en-US" dirty="0"/>
              <a:t> </a:t>
            </a:r>
            <a:r>
              <a:rPr lang="en-US" altLang="zh-CN" dirty="0"/>
              <a:t>Culture</a:t>
            </a:r>
            <a:endParaRPr lang="en-US" dirty="0"/>
          </a:p>
        </p:txBody>
      </p:sp>
      <p:sp>
        <p:nvSpPr>
          <p:cNvPr id="3" name="Content Placeholder 2">
            <a:extLst>
              <a:ext uri="{FF2B5EF4-FFF2-40B4-BE49-F238E27FC236}">
                <a16:creationId xmlns:a16="http://schemas.microsoft.com/office/drawing/2014/main" id="{9FCAB29B-DF2E-0543-8CD0-63FBA088E4B4}"/>
              </a:ext>
            </a:extLst>
          </p:cNvPr>
          <p:cNvSpPr>
            <a:spLocks noGrp="1"/>
          </p:cNvSpPr>
          <p:nvPr>
            <p:ph idx="1"/>
          </p:nvPr>
        </p:nvSpPr>
        <p:spPr>
          <a:xfrm>
            <a:off x="1064173" y="2556932"/>
            <a:ext cx="5031827" cy="3318936"/>
          </a:xfrm>
        </p:spPr>
        <p:txBody>
          <a:bodyPr>
            <a:normAutofit fontScale="70000" lnSpcReduction="20000"/>
          </a:bodyPr>
          <a:lstStyle/>
          <a:p>
            <a:pPr marL="0" indent="0">
              <a:buNone/>
            </a:pPr>
            <a:r>
              <a:rPr lang="en-GB" b="1" dirty="0"/>
              <a:t>Erecting the egg</a:t>
            </a:r>
            <a:endParaRPr lang="en-GB" dirty="0"/>
          </a:p>
          <a:p>
            <a:pPr marL="0" indent="0">
              <a:buNone/>
            </a:pPr>
            <a:r>
              <a:rPr lang="en-GB" dirty="0"/>
              <a:t>In China, it is said that the egg can be set upright on the first day of the Start of Spring, Spring Equinox day and Autumn Equinox day. It is believed that if someone can make the egg stand on the first day of Start of Spring, he will have good luck in the future.</a:t>
            </a:r>
          </a:p>
          <a:p>
            <a:pPr marL="0" indent="0">
              <a:buNone/>
            </a:pPr>
            <a:r>
              <a:rPr lang="en-GB" dirty="0"/>
              <a:t>According to astronomers and physicists, setting the egg upright has nothing to do with time, but with mechanics. The most important thing is to shift the egg’s </a:t>
            </a:r>
            <a:r>
              <a:rPr lang="en-GB" dirty="0" err="1"/>
              <a:t>center</a:t>
            </a:r>
            <a:r>
              <a:rPr lang="en-GB" dirty="0"/>
              <a:t> of gravity to the lowest part of the egg. In this way, the trick is holding the egg until the yolk sinks as much as possible. For this, people should choose an egg about 4 or 5 days old, whose yolk is inclined to sink down.</a:t>
            </a:r>
          </a:p>
          <a:p>
            <a:pPr marL="0" indent="0">
              <a:buNone/>
            </a:pPr>
            <a:endParaRPr lang="en-US" dirty="0"/>
          </a:p>
        </p:txBody>
      </p:sp>
      <p:pic>
        <p:nvPicPr>
          <p:cNvPr id="5124" name="Picture 4">
            <a:extLst>
              <a:ext uri="{FF2B5EF4-FFF2-40B4-BE49-F238E27FC236}">
                <a16:creationId xmlns:a16="http://schemas.microsoft.com/office/drawing/2014/main" id="{8B44376C-254F-DA43-85E5-7630DEA8AA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09143" y="4216400"/>
            <a:ext cx="3882857" cy="2585983"/>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a:extLst>
              <a:ext uri="{FF2B5EF4-FFF2-40B4-BE49-F238E27FC236}">
                <a16:creationId xmlns:a16="http://schemas.microsoft.com/office/drawing/2014/main" id="{B1AE9861-DDB3-CC4F-ADE3-69C7C954C5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986019"/>
            <a:ext cx="3871232" cy="25859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8668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6CB80-BA97-8646-A978-DFBFF48BE90D}"/>
              </a:ext>
            </a:extLst>
          </p:cNvPr>
          <p:cNvSpPr>
            <a:spLocks noGrp="1"/>
          </p:cNvSpPr>
          <p:nvPr>
            <p:ph type="title"/>
          </p:nvPr>
        </p:nvSpPr>
        <p:spPr/>
        <p:txBody>
          <a:bodyPr>
            <a:normAutofit fontScale="90000"/>
          </a:bodyPr>
          <a:lstStyle/>
          <a:p>
            <a:r>
              <a:rPr lang="en-US" altLang="zh-CN" dirty="0"/>
              <a:t>24</a:t>
            </a:r>
            <a:r>
              <a:rPr lang="zh-CN" altLang="en-US" dirty="0"/>
              <a:t> </a:t>
            </a:r>
            <a:r>
              <a:rPr lang="en-US" altLang="zh-CN" dirty="0"/>
              <a:t>Solar</a:t>
            </a:r>
            <a:r>
              <a:rPr lang="zh-CN" altLang="en-US" dirty="0"/>
              <a:t> </a:t>
            </a:r>
            <a:r>
              <a:rPr lang="en-US" altLang="zh-CN" dirty="0"/>
              <a:t>Terms</a:t>
            </a:r>
            <a:r>
              <a:rPr lang="zh-CN" altLang="en-US" dirty="0"/>
              <a:t> </a:t>
            </a:r>
            <a:r>
              <a:rPr lang="en-US" altLang="zh-CN" dirty="0"/>
              <a:t>and</a:t>
            </a:r>
            <a:r>
              <a:rPr lang="zh-CN" altLang="en-US" dirty="0"/>
              <a:t> </a:t>
            </a:r>
            <a:r>
              <a:rPr lang="en-US" altLang="zh-CN" dirty="0"/>
              <a:t>Seasonal</a:t>
            </a:r>
            <a:r>
              <a:rPr lang="zh-CN" altLang="en-US" dirty="0"/>
              <a:t> </a:t>
            </a:r>
            <a:r>
              <a:rPr lang="en-US" altLang="zh-CN" dirty="0"/>
              <a:t>Wellbeing</a:t>
            </a:r>
            <a:r>
              <a:rPr lang="zh-CN" altLang="en-US" dirty="0"/>
              <a:t> </a:t>
            </a:r>
            <a:r>
              <a:rPr lang="en-US" altLang="zh-CN" dirty="0"/>
              <a:t>Culture</a:t>
            </a:r>
            <a:endParaRPr lang="en-US" dirty="0"/>
          </a:p>
        </p:txBody>
      </p:sp>
      <p:sp>
        <p:nvSpPr>
          <p:cNvPr id="3" name="Content Placeholder 2">
            <a:extLst>
              <a:ext uri="{FF2B5EF4-FFF2-40B4-BE49-F238E27FC236}">
                <a16:creationId xmlns:a16="http://schemas.microsoft.com/office/drawing/2014/main" id="{9FCAB29B-DF2E-0543-8CD0-63FBA088E4B4}"/>
              </a:ext>
            </a:extLst>
          </p:cNvPr>
          <p:cNvSpPr>
            <a:spLocks noGrp="1"/>
          </p:cNvSpPr>
          <p:nvPr>
            <p:ph idx="1"/>
          </p:nvPr>
        </p:nvSpPr>
        <p:spPr>
          <a:xfrm>
            <a:off x="1053663" y="2556932"/>
            <a:ext cx="4222530" cy="3318936"/>
          </a:xfrm>
        </p:spPr>
        <p:txBody>
          <a:bodyPr>
            <a:normAutofit/>
          </a:bodyPr>
          <a:lstStyle/>
          <a:p>
            <a:pPr marL="0" indent="0">
              <a:buNone/>
            </a:pPr>
            <a:r>
              <a:rPr lang="en-GB" b="1" dirty="0"/>
              <a:t>Biting the spring</a:t>
            </a:r>
            <a:endParaRPr lang="en-GB" dirty="0"/>
          </a:p>
          <a:p>
            <a:pPr marL="0" indent="0">
              <a:buNone/>
            </a:pPr>
            <a:r>
              <a:rPr lang="en-GB" dirty="0"/>
              <a:t>In many parts of China, people observe the custom of "biting the spring" on the first day of Start of Spring. They eat spring pancakes, spring rolls, or a few mouthfuls of carrots.</a:t>
            </a:r>
          </a:p>
          <a:p>
            <a:pPr marL="0" indent="0">
              <a:buNone/>
            </a:pPr>
            <a:endParaRPr lang="en-US" dirty="0"/>
          </a:p>
        </p:txBody>
      </p:sp>
      <p:pic>
        <p:nvPicPr>
          <p:cNvPr id="6146" name="Picture 2">
            <a:extLst>
              <a:ext uri="{FF2B5EF4-FFF2-40B4-BE49-F238E27FC236}">
                <a16:creationId xmlns:a16="http://schemas.microsoft.com/office/drawing/2014/main" id="{B3FB0961-0EF3-654A-997B-D2E238C454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8528" y="2847030"/>
            <a:ext cx="4099910" cy="273874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a:extLst>
              <a:ext uri="{FF2B5EF4-FFF2-40B4-BE49-F238E27FC236}">
                <a16:creationId xmlns:a16="http://schemas.microsoft.com/office/drawing/2014/main" id="{1296E7AF-2DED-DA4E-B084-6DFCA83FB8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2635" y="1970648"/>
            <a:ext cx="3430752" cy="2573064"/>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a:extLst>
              <a:ext uri="{FF2B5EF4-FFF2-40B4-BE49-F238E27FC236}">
                <a16:creationId xmlns:a16="http://schemas.microsoft.com/office/drawing/2014/main" id="{66A67635-1C30-FF4C-A3B0-7B9CDFAFE8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11210" y="4679178"/>
            <a:ext cx="3213602" cy="21788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6505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A9079-4526-4544-A2A4-4BA267D435D6}"/>
              </a:ext>
            </a:extLst>
          </p:cNvPr>
          <p:cNvSpPr>
            <a:spLocks noGrp="1"/>
          </p:cNvSpPr>
          <p:nvPr>
            <p:ph type="title"/>
          </p:nvPr>
        </p:nvSpPr>
        <p:spPr/>
        <p:txBody>
          <a:bodyPr/>
          <a:lstStyle/>
          <a:p>
            <a:r>
              <a:rPr lang="en-US" altLang="zh-CN" dirty="0"/>
              <a:t>Noon</a:t>
            </a:r>
            <a:r>
              <a:rPr lang="zh-CN" altLang="en-US" dirty="0"/>
              <a:t> </a:t>
            </a:r>
            <a:r>
              <a:rPr lang="en-US" altLang="zh-CN" dirty="0"/>
              <a:t>Naps</a:t>
            </a:r>
            <a:endParaRPr lang="en-US" dirty="0"/>
          </a:p>
        </p:txBody>
      </p:sp>
      <p:sp>
        <p:nvSpPr>
          <p:cNvPr id="4" name="Content Placeholder 3">
            <a:extLst>
              <a:ext uri="{FF2B5EF4-FFF2-40B4-BE49-F238E27FC236}">
                <a16:creationId xmlns:a16="http://schemas.microsoft.com/office/drawing/2014/main" id="{DB94F5A9-A375-EB42-A264-451A41B55983}"/>
              </a:ext>
            </a:extLst>
          </p:cNvPr>
          <p:cNvSpPr>
            <a:spLocks noGrp="1"/>
          </p:cNvSpPr>
          <p:nvPr>
            <p:ph idx="1"/>
          </p:nvPr>
        </p:nvSpPr>
        <p:spPr/>
        <p:txBody>
          <a:bodyPr/>
          <a:lstStyle/>
          <a:p>
            <a:endParaRPr lang="en-US" dirty="0"/>
          </a:p>
        </p:txBody>
      </p:sp>
      <p:pic>
        <p:nvPicPr>
          <p:cNvPr id="8196" name="Picture 4">
            <a:extLst>
              <a:ext uri="{FF2B5EF4-FFF2-40B4-BE49-F238E27FC236}">
                <a16:creationId xmlns:a16="http://schemas.microsoft.com/office/drawing/2014/main" id="{5F5D8DF8-BBA7-7D44-B62A-7A69099CF6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011" y="2161538"/>
            <a:ext cx="6350000" cy="3822700"/>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a:extLst>
              <a:ext uri="{FF2B5EF4-FFF2-40B4-BE49-F238E27FC236}">
                <a16:creationId xmlns:a16="http://schemas.microsoft.com/office/drawing/2014/main" id="{70F13EA6-A05D-A947-926D-C3F46C6633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6399" y="2285999"/>
            <a:ext cx="4437081" cy="3318936"/>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a:extLst>
              <a:ext uri="{FF2B5EF4-FFF2-40B4-BE49-F238E27FC236}">
                <a16:creationId xmlns:a16="http://schemas.microsoft.com/office/drawing/2014/main" id="{7ED84C50-B926-FF41-A565-E98BA9A631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30574" y="3914065"/>
            <a:ext cx="5130851" cy="2733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6238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20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2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A5E14-AD95-7E4A-AA63-54C655099133}"/>
              </a:ext>
            </a:extLst>
          </p:cNvPr>
          <p:cNvSpPr>
            <a:spLocks noGrp="1"/>
          </p:cNvSpPr>
          <p:nvPr>
            <p:ph type="title"/>
          </p:nvPr>
        </p:nvSpPr>
        <p:spPr/>
        <p:txBody>
          <a:bodyPr/>
          <a:lstStyle/>
          <a:p>
            <a:r>
              <a:rPr lang="en-US" altLang="zh-CN" dirty="0"/>
              <a:t>Special</a:t>
            </a:r>
            <a:r>
              <a:rPr lang="zh-CN" altLang="en-US" dirty="0"/>
              <a:t> </a:t>
            </a:r>
            <a:r>
              <a:rPr lang="en-US" altLang="zh-CN" dirty="0" err="1"/>
              <a:t>Occations</a:t>
            </a:r>
            <a:endParaRPr lang="en-US" dirty="0"/>
          </a:p>
        </p:txBody>
      </p:sp>
      <p:sp>
        <p:nvSpPr>
          <p:cNvPr id="3" name="Content Placeholder 2">
            <a:extLst>
              <a:ext uri="{FF2B5EF4-FFF2-40B4-BE49-F238E27FC236}">
                <a16:creationId xmlns:a16="http://schemas.microsoft.com/office/drawing/2014/main" id="{AAD7A687-4CB4-2047-8E78-A70B393DEAFE}"/>
              </a:ext>
            </a:extLst>
          </p:cNvPr>
          <p:cNvSpPr>
            <a:spLocks noGrp="1"/>
          </p:cNvSpPr>
          <p:nvPr>
            <p:ph idx="1"/>
          </p:nvPr>
        </p:nvSpPr>
        <p:spPr/>
        <p:txBody>
          <a:bodyPr/>
          <a:lstStyle/>
          <a:p>
            <a:pPr marL="0" indent="0">
              <a:buNone/>
            </a:pPr>
            <a:r>
              <a:rPr lang="en-US" altLang="zh-CN" dirty="0"/>
              <a:t>Birthdays</a:t>
            </a:r>
          </a:p>
          <a:p>
            <a:pPr marL="0" indent="0">
              <a:buNone/>
            </a:pPr>
            <a:r>
              <a:rPr lang="en-US" altLang="zh-CN" dirty="0">
                <a:hlinkClick r:id="rId2"/>
              </a:rPr>
              <a:t>https://www.youtube.com/watch?v=uInC3WE6B3A</a:t>
            </a:r>
            <a:endParaRPr lang="en-US" altLang="zh-CN" dirty="0"/>
          </a:p>
          <a:p>
            <a:pPr marL="0" indent="0">
              <a:buNone/>
            </a:pPr>
            <a:r>
              <a:rPr lang="en-US" altLang="zh-CN" dirty="0"/>
              <a:t>Marriage</a:t>
            </a:r>
          </a:p>
          <a:p>
            <a:pPr marL="0" indent="0">
              <a:buNone/>
            </a:pPr>
            <a:endParaRPr lang="en-US" altLang="zh-CN" dirty="0"/>
          </a:p>
          <a:p>
            <a:pPr marL="0" indent="0">
              <a:buNone/>
            </a:pPr>
            <a:r>
              <a:rPr lang="en-US" altLang="zh-CN" dirty="0"/>
              <a:t>Funeral</a:t>
            </a:r>
            <a:endParaRPr lang="en-US" dirty="0"/>
          </a:p>
        </p:txBody>
      </p:sp>
    </p:spTree>
    <p:extLst>
      <p:ext uri="{BB962C8B-B14F-4D97-AF65-F5344CB8AC3E}">
        <p14:creationId xmlns:p14="http://schemas.microsoft.com/office/powerpoint/2010/main" val="2308686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Fork religion and Chinese Culture</a:t>
            </a:r>
            <a:endParaRPr lang="en-GB" dirty="0"/>
          </a:p>
        </p:txBody>
      </p:sp>
      <p:sp>
        <p:nvSpPr>
          <p:cNvPr id="3" name="Content Placeholder 2"/>
          <p:cNvSpPr>
            <a:spLocks noGrp="1"/>
          </p:cNvSpPr>
          <p:nvPr>
            <p:ph sz="quarter" idx="1"/>
          </p:nvPr>
        </p:nvSpPr>
        <p:spPr/>
        <p:txBody>
          <a:bodyPr>
            <a:normAutofit fontScale="70000" lnSpcReduction="20000"/>
          </a:bodyPr>
          <a:lstStyle/>
          <a:p>
            <a:r>
              <a:rPr lang="en-US" dirty="0"/>
              <a:t>Ancestor worship</a:t>
            </a:r>
          </a:p>
          <a:p>
            <a:endParaRPr lang="en-US" dirty="0"/>
          </a:p>
          <a:p>
            <a:r>
              <a:rPr lang="en-US" dirty="0"/>
              <a:t>Yellow Emperor Worship/Divine Farmer Worship/</a:t>
            </a:r>
          </a:p>
          <a:p>
            <a:endParaRPr lang="en-US" dirty="0"/>
          </a:p>
          <a:p>
            <a:r>
              <a:rPr lang="en-US" dirty="0"/>
              <a:t>The Imperial worship of Heaven</a:t>
            </a:r>
          </a:p>
          <a:p>
            <a:endParaRPr lang="en-US" dirty="0"/>
          </a:p>
          <a:p>
            <a:r>
              <a:rPr lang="en-US" dirty="0"/>
              <a:t>Worship of </a:t>
            </a:r>
            <a:r>
              <a:rPr lang="en-US" dirty="0" err="1"/>
              <a:t>Mazu</a:t>
            </a:r>
            <a:r>
              <a:rPr lang="en-US" dirty="0"/>
              <a:t> in south coast regions and Taiwan</a:t>
            </a:r>
          </a:p>
          <a:p>
            <a:endParaRPr lang="en-US" dirty="0"/>
          </a:p>
          <a:p>
            <a:r>
              <a:rPr lang="en-US" dirty="0"/>
              <a:t>Worship of local Gods: Immortal Huang Temple in </a:t>
            </a:r>
            <a:r>
              <a:rPr lang="en-US" dirty="0" err="1"/>
              <a:t>Hongkang</a:t>
            </a:r>
            <a:endParaRPr lang="en-US" dirty="0"/>
          </a:p>
          <a:p>
            <a:endParaRPr lang="en-US" dirty="0"/>
          </a:p>
          <a:p>
            <a:pPr marL="0" indent="0">
              <a:buNone/>
            </a:pPr>
            <a:endParaRPr lang="en-GB" dirty="0"/>
          </a:p>
        </p:txBody>
      </p:sp>
    </p:spTree>
    <p:extLst>
      <p:ext uri="{BB962C8B-B14F-4D97-AF65-F5344CB8AC3E}">
        <p14:creationId xmlns:p14="http://schemas.microsoft.com/office/powerpoint/2010/main" val="2521064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Content Placeholder 2" descr="alter of heaven.bmp"/>
          <p:cNvPicPr>
            <a:picLocks noGrp="1" noChangeAspect="1"/>
          </p:cNvPicPr>
          <p:nvPr>
            <p:ph/>
          </p:nvPr>
        </p:nvPicPr>
        <p:blipFill>
          <a:blip r:embed="rId2" cstate="print"/>
          <a:srcRect/>
          <a:stretch>
            <a:fillRect/>
          </a:stretch>
        </p:blipFill>
        <p:spPr>
          <a:xfrm>
            <a:off x="1919288" y="836614"/>
            <a:ext cx="4392612" cy="2878137"/>
          </a:xfrm>
        </p:spPr>
      </p:pic>
      <p:pic>
        <p:nvPicPr>
          <p:cNvPr id="13315" name="Picture 3" descr="Alter of Heaven overview.jpg"/>
          <p:cNvPicPr>
            <a:picLocks noChangeAspect="1"/>
          </p:cNvPicPr>
          <p:nvPr/>
        </p:nvPicPr>
        <p:blipFill>
          <a:blip r:embed="rId3" cstate="print"/>
          <a:srcRect/>
          <a:stretch>
            <a:fillRect/>
          </a:stretch>
        </p:blipFill>
        <p:spPr bwMode="auto">
          <a:xfrm>
            <a:off x="7319964" y="260351"/>
            <a:ext cx="2935287" cy="4105275"/>
          </a:xfrm>
          <a:prstGeom prst="rect">
            <a:avLst/>
          </a:prstGeom>
          <a:noFill/>
          <a:ln w="9525">
            <a:noFill/>
            <a:miter lim="800000"/>
            <a:headEnd/>
            <a:tailEnd/>
          </a:ln>
        </p:spPr>
      </p:pic>
      <p:pic>
        <p:nvPicPr>
          <p:cNvPr id="13316" name="Picture 4" descr="Alter of Heaven view from above.jpg"/>
          <p:cNvPicPr>
            <a:picLocks noChangeAspect="1"/>
          </p:cNvPicPr>
          <p:nvPr/>
        </p:nvPicPr>
        <p:blipFill>
          <a:blip r:embed="rId4" cstate="print"/>
          <a:srcRect/>
          <a:stretch>
            <a:fillRect/>
          </a:stretch>
        </p:blipFill>
        <p:spPr bwMode="auto">
          <a:xfrm>
            <a:off x="1847850" y="3933825"/>
            <a:ext cx="3460750" cy="2590800"/>
          </a:xfrm>
          <a:prstGeom prst="rect">
            <a:avLst/>
          </a:prstGeom>
          <a:noFill/>
          <a:ln w="9525">
            <a:noFill/>
            <a:miter lim="800000"/>
            <a:headEnd/>
            <a:tailEnd/>
          </a:ln>
        </p:spPr>
      </p:pic>
      <p:pic>
        <p:nvPicPr>
          <p:cNvPr id="13317" name="Picture 5" descr="heavenly worship.jpg"/>
          <p:cNvPicPr>
            <a:picLocks noChangeAspect="1"/>
          </p:cNvPicPr>
          <p:nvPr/>
        </p:nvPicPr>
        <p:blipFill>
          <a:blip r:embed="rId5" cstate="print"/>
          <a:srcRect/>
          <a:stretch>
            <a:fillRect/>
          </a:stretch>
        </p:blipFill>
        <p:spPr bwMode="auto">
          <a:xfrm>
            <a:off x="6383339" y="4508500"/>
            <a:ext cx="3527425" cy="2349500"/>
          </a:xfrm>
          <a:prstGeom prst="rect">
            <a:avLst/>
          </a:prstGeom>
          <a:noFill/>
          <a:ln w="9525">
            <a:noFill/>
            <a:miter lim="800000"/>
            <a:headEnd/>
            <a:tailEnd/>
          </a:ln>
        </p:spPr>
      </p:pic>
    </p:spTree>
    <p:extLst>
      <p:ext uri="{BB962C8B-B14F-4D97-AF65-F5344CB8AC3E}">
        <p14:creationId xmlns:p14="http://schemas.microsoft.com/office/powerpoint/2010/main" val="5386263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Content Placeholder 2" descr="Chinese temple.jpg"/>
          <p:cNvPicPr>
            <a:picLocks noGrp="1" noChangeAspect="1"/>
          </p:cNvPicPr>
          <p:nvPr>
            <p:ph/>
          </p:nvPr>
        </p:nvPicPr>
        <p:blipFill>
          <a:blip r:embed="rId2" cstate="print"/>
          <a:srcRect/>
          <a:stretch>
            <a:fillRect/>
          </a:stretch>
        </p:blipFill>
        <p:spPr>
          <a:xfrm>
            <a:off x="1524001" y="188914"/>
            <a:ext cx="4176713" cy="3132137"/>
          </a:xfrm>
        </p:spPr>
      </p:pic>
      <p:pic>
        <p:nvPicPr>
          <p:cNvPr id="12292" name="Picture 4" descr="http://scenery.cultural-china.com/chinaWH/upload/upfiles/2009-07/06/why_it_is_called_%E2%80%9Chongluo_temple_86d191acec9517bdaea7.jpg"/>
          <p:cNvPicPr>
            <a:picLocks noChangeAspect="1" noChangeArrowheads="1"/>
          </p:cNvPicPr>
          <p:nvPr/>
        </p:nvPicPr>
        <p:blipFill>
          <a:blip r:embed="rId3" cstate="print"/>
          <a:srcRect/>
          <a:stretch>
            <a:fillRect/>
          </a:stretch>
        </p:blipFill>
        <p:spPr bwMode="auto">
          <a:xfrm>
            <a:off x="1524000" y="3500438"/>
            <a:ext cx="4489450" cy="3357562"/>
          </a:xfrm>
          <a:prstGeom prst="rect">
            <a:avLst/>
          </a:prstGeom>
          <a:noFill/>
          <a:ln w="9525">
            <a:noFill/>
            <a:miter lim="800000"/>
            <a:headEnd/>
            <a:tailEnd/>
          </a:ln>
        </p:spPr>
      </p:pic>
      <p:pic>
        <p:nvPicPr>
          <p:cNvPr id="12293" name="Picture 6" descr="http://forum.globaltimes.cn/forum/attachment.php?attachmentid=47184&amp;thumb=1&amp;d=1342058749"/>
          <p:cNvPicPr>
            <a:picLocks noChangeAspect="1" noChangeArrowheads="1"/>
          </p:cNvPicPr>
          <p:nvPr/>
        </p:nvPicPr>
        <p:blipFill>
          <a:blip r:embed="rId4" cstate="print"/>
          <a:srcRect/>
          <a:stretch>
            <a:fillRect/>
          </a:stretch>
        </p:blipFill>
        <p:spPr bwMode="auto">
          <a:xfrm>
            <a:off x="5864717" y="-79375"/>
            <a:ext cx="4475162" cy="3355975"/>
          </a:xfrm>
          <a:prstGeom prst="rect">
            <a:avLst/>
          </a:prstGeom>
          <a:noFill/>
          <a:ln w="9525">
            <a:noFill/>
            <a:miter lim="800000"/>
            <a:headEnd/>
            <a:tailEnd/>
          </a:ln>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602614" y="3497981"/>
            <a:ext cx="4930545" cy="328136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57915-3652-3F40-BFDE-0113132F43BD}"/>
              </a:ext>
            </a:extLst>
          </p:cNvPr>
          <p:cNvSpPr>
            <a:spLocks noGrp="1"/>
          </p:cNvSpPr>
          <p:nvPr>
            <p:ph type="title"/>
          </p:nvPr>
        </p:nvSpPr>
        <p:spPr/>
        <p:txBody>
          <a:bodyPr/>
          <a:lstStyle/>
          <a:p>
            <a:r>
              <a:rPr lang="en-US" altLang="zh-CN" dirty="0"/>
              <a:t>Region</a:t>
            </a:r>
            <a:r>
              <a:rPr lang="zh-CN" altLang="en-US" dirty="0"/>
              <a:t> </a:t>
            </a:r>
            <a:r>
              <a:rPr lang="en-US" altLang="zh-CN" dirty="0"/>
              <a:t>and</a:t>
            </a:r>
            <a:r>
              <a:rPr lang="zh-CN" altLang="en-US" dirty="0"/>
              <a:t> </a:t>
            </a:r>
            <a:r>
              <a:rPr lang="en-US" altLang="zh-CN" dirty="0"/>
              <a:t>Food</a:t>
            </a:r>
            <a:r>
              <a:rPr lang="zh-CN" altLang="en-US" dirty="0"/>
              <a:t> </a:t>
            </a:r>
            <a:r>
              <a:rPr lang="en-US" altLang="zh-CN" dirty="0"/>
              <a:t>Culture</a:t>
            </a:r>
            <a:endParaRPr lang="en-US" dirty="0"/>
          </a:p>
        </p:txBody>
      </p:sp>
      <p:pic>
        <p:nvPicPr>
          <p:cNvPr id="7170" name="Picture 2" descr="China&amp;#39;s Regional Cuisines — Chinese Food Types North–South | Chinese food, Chinese  cuisine, Chinese">
            <a:extLst>
              <a:ext uri="{FF2B5EF4-FFF2-40B4-BE49-F238E27FC236}">
                <a16:creationId xmlns:a16="http://schemas.microsoft.com/office/drawing/2014/main" id="{A8CDE20E-23E8-0943-A489-C2D2925558A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76902" y="2154115"/>
            <a:ext cx="5947359" cy="4124567"/>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8 Chinese Cuisines: Sichuan, Shandong, Canton, Jiangsu, Zhejiang...">
            <a:extLst>
              <a:ext uri="{FF2B5EF4-FFF2-40B4-BE49-F238E27FC236}">
                <a16:creationId xmlns:a16="http://schemas.microsoft.com/office/drawing/2014/main" id="{5B5867BA-3C41-1C49-967F-C8AA940010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22233"/>
            <a:ext cx="5664200" cy="4388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63082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{0BCC9E90-A864-7E4F-A2C7-1166C33B5D98}tf10001064</Template>
  <TotalTime>209</TotalTime>
  <Words>957</Words>
  <Application>Microsoft Macintosh PowerPoint</Application>
  <PresentationFormat>Widescreen</PresentationFormat>
  <Paragraphs>55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DengXian</vt:lpstr>
      <vt:lpstr>Arial</vt:lpstr>
      <vt:lpstr>Garamond</vt:lpstr>
      <vt:lpstr>Helvetica</vt:lpstr>
      <vt:lpstr>Organic</vt:lpstr>
      <vt:lpstr>HPCH5010/6010  Chinese Wellbeing: from Philosophy and Religion to Culture Week 4-3</vt:lpstr>
      <vt:lpstr>24 Solar Terms</vt:lpstr>
      <vt:lpstr>Solar Terms</vt:lpstr>
      <vt:lpstr>PowerPoint Presentation</vt:lpstr>
      <vt:lpstr>24 Solar Terms</vt:lpstr>
      <vt:lpstr>24 Solar Terms and Seasonal Wellbeing Culture</vt:lpstr>
      <vt:lpstr>24 Solar Terms and Seasonal Wellbeing Culture</vt:lpstr>
      <vt:lpstr>24 Solar Terms and Seasonal Wellbeing Culture</vt:lpstr>
      <vt:lpstr>24 Solar Terms and Seasonal Wellbeing Culture</vt:lpstr>
      <vt:lpstr>Noon Naps</vt:lpstr>
      <vt:lpstr>Special Occations</vt:lpstr>
      <vt:lpstr>Fork religion and Chinese Culture</vt:lpstr>
      <vt:lpstr>PowerPoint Presentation</vt:lpstr>
      <vt:lpstr>PowerPoint Presentation</vt:lpstr>
      <vt:lpstr>Region and Food Culture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HPCH5010/6010  Chinese Wellbeing: from Philosophy and Religion to Culture Week 4-3</dc:title>
  <dc:creator>Yiying Jiao</dc:creator>
  <cp:lastModifiedBy>Yiying Jiao</cp:lastModifiedBy>
  <cp:revision>7</cp:revision>
  <dcterms:created xsi:type="dcterms:W3CDTF">2021-10-07T05:27:08Z</dcterms:created>
  <dcterms:modified xsi:type="dcterms:W3CDTF">2021-10-07T08:56:18Z</dcterms:modified>
</cp:coreProperties>
</file>