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70" r:id="rId2"/>
    <p:sldId id="258" r:id="rId3"/>
    <p:sldId id="341" r:id="rId4"/>
    <p:sldId id="338" r:id="rId5"/>
    <p:sldId id="337" r:id="rId6"/>
    <p:sldId id="257" r:id="rId7"/>
    <p:sldId id="340" r:id="rId8"/>
    <p:sldId id="328" r:id="rId9"/>
    <p:sldId id="329" r:id="rId10"/>
    <p:sldId id="260" r:id="rId11"/>
    <p:sldId id="331" r:id="rId12"/>
    <p:sldId id="327" r:id="rId13"/>
    <p:sldId id="343" r:id="rId14"/>
    <p:sldId id="35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3993" autoAdjust="0"/>
  </p:normalViewPr>
  <p:slideViewPr>
    <p:cSldViewPr snapToGrid="0">
      <p:cViewPr>
        <p:scale>
          <a:sx n="46" d="100"/>
          <a:sy n="46" d="100"/>
        </p:scale>
        <p:origin x="163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D2B3C-74BE-404C-9475-F6B489F33980}" type="datetimeFigureOut">
              <a:rPr lang="en-GB" smtClean="0"/>
              <a:t>02/02/2021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3333F-92A5-4875-91F6-A13FFFC82665}" type="slidenum">
              <a:rPr lang="en-GB" smtClean="0"/>
              <a:t>‹#›</a:t>
            </a:fld>
            <a:endParaRPr lang="en-GB"/>
          </a:p>
        </p:txBody>
      </p:sp>
    </p:spTree>
    <p:extLst>
      <p:ext uri="{BB962C8B-B14F-4D97-AF65-F5344CB8AC3E}">
        <p14:creationId xmlns:p14="http://schemas.microsoft.com/office/powerpoint/2010/main" val="600683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evidence of dramatic change is all around us and it’s happening at exponential speed: Intelligent robots. Self-driving cars. Neuro-technological brain enhancements. Genetic editing.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Previous industrial revolutions liberated humankind from animal power, made mass production possible and brought digital capabilities to billions of people. This Fourth Industrial Revolution is, however, fundamentally different.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characterized by a range of new technologies that are fusing the physical, digital and biological worlds, impacting all disciplines, economies and industries, and even challenging ideas about what it means to be human.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resulting shifts and disruptions mean that we live in a time of great promise and great peril.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world has the potential to connect billions more people to digital networks, dramatically improve the efficiency of organizations and even manage assets in ways that can help regenerate the natural environment, potentially undoing the damage of previous industrial revolutions.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Schwab also has grave concerns: that organizations might be unable to adapt; governments could fail to employ and regulate new technologies to capture their benefits; shifting power will create important new security concerns; inequality may grow; and societies fragment.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4</a:t>
            </a:fld>
            <a:endParaRPr lang="en-GB"/>
          </a:p>
        </p:txBody>
      </p:sp>
    </p:spTree>
    <p:extLst>
      <p:ext uri="{BB962C8B-B14F-4D97-AF65-F5344CB8AC3E}">
        <p14:creationId xmlns:p14="http://schemas.microsoft.com/office/powerpoint/2010/main" val="2204457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endParaRPr lang="en-GB" b="1" dirty="0"/>
          </a:p>
          <a:p>
            <a:r>
              <a:rPr lang="en-GB" dirty="0"/>
              <a:t>Certain aspects of a job are simpler to </a:t>
            </a:r>
            <a:r>
              <a:rPr lang="en-GB" dirty="0">
                <a:hlinkClick r:id="rId3"/>
              </a:rPr>
              <a:t>automate than others</a:t>
            </a:r>
            <a:r>
              <a:rPr lang="en-GB" dirty="0"/>
              <a:t>.</a:t>
            </a:r>
          </a:p>
          <a:p>
            <a:endParaRPr lang="en-GB" dirty="0"/>
          </a:p>
          <a:p>
            <a:r>
              <a:rPr lang="en-GB" dirty="0"/>
              <a:t>Social workers, nurses, therapists and psychologists are among the least likely occupations to be taken over as assisting and caring for others, which involves empathy, is a crucial part of the job.</a:t>
            </a:r>
          </a:p>
          <a:p>
            <a:endParaRPr lang="en-GB" dirty="0"/>
          </a:p>
          <a:p>
            <a:r>
              <a:rPr lang="en-GB" dirty="0"/>
              <a:t>Roles requiring employees to think on their feet and come up with creative and original ideas, for example artists, designers or engineers, hold a significant advantage in the face of automation.</a:t>
            </a:r>
          </a:p>
          <a:p>
            <a:endParaRPr lang="en-GB" dirty="0"/>
          </a:p>
          <a:p>
            <a:r>
              <a:rPr lang="en-GB" dirty="0"/>
              <a:t>Additionally, occupations involving tasks that require a high degree of social intelligence and negotiating skills, like managerial positions, are considerably less at risk from machines according to the study.</a:t>
            </a:r>
          </a:p>
          <a:p>
            <a:endParaRPr lang="en-GB" dirty="0"/>
          </a:p>
          <a:p>
            <a:r>
              <a:rPr lang="en-GB" dirty="0"/>
              <a:t>In contrast, while certain sales jobs like telemarketers and bank clerks may involve interactive tasks they do not necessarily need a high degree of social intelligence, leaving them exposed to automation.</a:t>
            </a:r>
          </a:p>
          <a:p>
            <a:endParaRPr lang="en-GB" dirty="0"/>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endParaRPr lang="en-GB" dirty="0"/>
          </a:p>
          <a:p>
            <a:r>
              <a:rPr lang="en-GB" dirty="0"/>
              <a:t>However, manipulation in unstructured environments — like the tasks that must be performed by a house cleaner — are still beyond the scope of automation for the foreseeable future.</a:t>
            </a:r>
          </a:p>
          <a:p>
            <a:endParaRPr lang="en-GB" dirty="0"/>
          </a:p>
          <a:p>
            <a:r>
              <a:rPr lang="en-GB" dirty="0"/>
              <a:t>Sophisticated algorithms are challenging a number of office and administrative support roles, particularly in legal and financial services. </a:t>
            </a:r>
          </a:p>
          <a:p>
            <a:endParaRPr lang="en-GB" dirty="0"/>
          </a:p>
          <a:p>
            <a:r>
              <a:rPr lang="en-GB" dirty="0"/>
              <a:t>Machines are already beginning to take on a number of tasks carried out by legal professionals by scanning thousands of documents to assist in pre-trial research. </a:t>
            </a:r>
          </a:p>
          <a:p>
            <a:endParaRPr lang="en-GB" dirty="0"/>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5</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 PESTLE analysis is a useful tool for understanding the ‘big picture’ of the environment in which an organisation is operating.</a:t>
            </a:r>
          </a:p>
          <a:p>
            <a:endParaRPr lang="en-GB" dirty="0">
              <a:effectLst/>
            </a:endParaRPr>
          </a:p>
          <a:p>
            <a:r>
              <a:rPr lang="en-GB" dirty="0">
                <a:effectLst/>
              </a:rPr>
              <a:t>Specifically a PESTLE analysis is a useful tool for understanding risks associated with market (the need for a product or service) growth or decline, and as such the position, potential and direction for an individual business or organisation.</a:t>
            </a:r>
          </a:p>
          <a:p>
            <a:endParaRPr lang="en-GB" dirty="0">
              <a:effectLst/>
            </a:endParaRP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8</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endParaRPr lang="en-GB" dirty="0">
              <a:effectLst/>
            </a:endParaRP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endParaRPr lang="en-GB" dirty="0">
              <a:effectLst/>
            </a:endParaRP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endParaRPr lang="en-GB" dirty="0">
              <a:effectLst/>
            </a:endParaRP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endParaRPr lang="en-GB" dirty="0">
              <a:effectLst/>
            </a:endParaRPr>
          </a:p>
          <a:p>
            <a:r>
              <a:rPr lang="en-GB" b="1" dirty="0">
                <a:effectLst/>
              </a:rPr>
              <a:t>Legal</a:t>
            </a:r>
            <a:r>
              <a:rPr lang="en-GB" dirty="0">
                <a:effectLst/>
              </a:rPr>
              <a:t>: what is happening with changes to legislation. This may impact employment, access to materials, quotas, resources, imports/ exports, taxation etc.</a:t>
            </a:r>
          </a:p>
          <a:p>
            <a:endParaRPr lang="en-GB" dirty="0">
              <a:effectLst/>
            </a:endParaRP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a:p>
            <a:r>
              <a:rPr lang="en-GB" dirty="0"/>
              <a:t>MarketLine</a:t>
            </a:r>
          </a:p>
        </p:txBody>
      </p:sp>
      <p:sp>
        <p:nvSpPr>
          <p:cNvPr id="4" name="Slide Number Placeholder 3"/>
          <p:cNvSpPr>
            <a:spLocks noGrp="1"/>
          </p:cNvSpPr>
          <p:nvPr>
            <p:ph type="sldNum" sz="quarter" idx="5"/>
          </p:nvPr>
        </p:nvSpPr>
        <p:spPr/>
        <p:txBody>
          <a:bodyPr/>
          <a:lstStyle/>
          <a:p>
            <a:fld id="{9CB4271E-F92B-4EED-B98C-5C622011C8EA}" type="slidenum">
              <a:rPr lang="en-GB" smtClean="0"/>
              <a:t>9</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reference </a:t>
            </a:r>
          </a:p>
        </p:txBody>
      </p:sp>
      <p:sp>
        <p:nvSpPr>
          <p:cNvPr id="4" name="Slide Number Placeholder 3"/>
          <p:cNvSpPr>
            <a:spLocks noGrp="1"/>
          </p:cNvSpPr>
          <p:nvPr>
            <p:ph type="sldNum" sz="quarter" idx="5"/>
          </p:nvPr>
        </p:nvSpPr>
        <p:spPr/>
        <p:txBody>
          <a:bodyPr/>
          <a:lstStyle/>
          <a:p>
            <a:fld id="{85B3333F-92A5-4875-91F6-A13FFFC82665}" type="slidenum">
              <a:rPr lang="en-GB" smtClean="0"/>
              <a:t>10</a:t>
            </a:fld>
            <a:endParaRPr lang="en-GB"/>
          </a:p>
        </p:txBody>
      </p:sp>
    </p:spTree>
    <p:extLst>
      <p:ext uri="{BB962C8B-B14F-4D97-AF65-F5344CB8AC3E}">
        <p14:creationId xmlns:p14="http://schemas.microsoft.com/office/powerpoint/2010/main" val="4141044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A SWOT analysis is a planning tool used to understand the Strengths, Weaknesses, Opportunities, and Threats involved in a project or in a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It involves stating the objective of the business or project and identifying the internal and external factors that are either supportive or unfavourable to achieving that objective.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SWOT is often used as part of a strategic or business planning process, but can be useful in understanding an organisation or situation and decision-making for all sorts of situations.</a:t>
            </a:r>
            <a:endParaRPr lang="en-GB" dirty="0"/>
          </a:p>
          <a:p>
            <a:endParaRPr lang="en-GB" b="1" dirty="0">
              <a:effectLst/>
            </a:endParaRPr>
          </a:p>
          <a:p>
            <a:endParaRPr lang="en-GB" b="1" dirty="0">
              <a:effectLst/>
            </a:endParaRPr>
          </a:p>
          <a:p>
            <a:r>
              <a:rPr lang="en-GB" b="1" dirty="0">
                <a:effectLst/>
              </a:rPr>
              <a:t>Strengths</a:t>
            </a:r>
            <a:r>
              <a:rPr lang="en-GB" dirty="0">
                <a:effectLst/>
              </a:rPr>
              <a:t>: positive tangible and intangible attributes, internal to an organisation and within the organisation’s control</a:t>
            </a:r>
          </a:p>
          <a:p>
            <a:endParaRPr lang="en-GB" dirty="0">
              <a:effectLst/>
            </a:endParaRP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endParaRPr lang="en-GB" dirty="0">
              <a:effectLst/>
            </a:endParaRP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endParaRPr lang="en-GB" dirty="0">
              <a:effectLst/>
            </a:endParaRP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11</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 minutes to complete</a:t>
            </a:r>
          </a:p>
        </p:txBody>
      </p:sp>
      <p:sp>
        <p:nvSpPr>
          <p:cNvPr id="4" name="Slide Number Placeholder 3"/>
          <p:cNvSpPr>
            <a:spLocks noGrp="1"/>
          </p:cNvSpPr>
          <p:nvPr>
            <p:ph type="sldNum" sz="quarter" idx="5"/>
          </p:nvPr>
        </p:nvSpPr>
        <p:spPr/>
        <p:txBody>
          <a:bodyPr/>
          <a:lstStyle/>
          <a:p>
            <a:fld id="{85B3333F-92A5-4875-91F6-A13FFFC82665}" type="slidenum">
              <a:rPr lang="en-GB" smtClean="0"/>
              <a:t>12</a:t>
            </a:fld>
            <a:endParaRPr lang="en-GB"/>
          </a:p>
        </p:txBody>
      </p:sp>
    </p:spTree>
    <p:extLst>
      <p:ext uri="{BB962C8B-B14F-4D97-AF65-F5344CB8AC3E}">
        <p14:creationId xmlns:p14="http://schemas.microsoft.com/office/powerpoint/2010/main" val="3632692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A8A456B-200D-4443-8A9E-3C7F666C5165}"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652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8A456B-200D-4443-8A9E-3C7F666C5165}"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964722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8A456B-200D-4443-8A9E-3C7F666C5165}"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152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8A456B-200D-4443-8A9E-3C7F666C5165}"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2631579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8A456B-200D-4443-8A9E-3C7F666C5165}" type="datetimeFigureOut">
              <a:rPr lang="en-GB" smtClean="0"/>
              <a:t>02/02/2021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2696545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8A456B-200D-4443-8A9E-3C7F666C5165}" type="datetimeFigureOut">
              <a:rPr lang="en-GB" smtClean="0"/>
              <a:t>02/02/2021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98276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8A456B-200D-4443-8A9E-3C7F666C5165}" type="datetimeFigureOut">
              <a:rPr lang="en-GB" smtClean="0"/>
              <a:t>02/02/2021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1937860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2229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7065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8A456B-200D-4443-8A9E-3C7F666C5165}"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003556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8A456B-200D-4443-8A9E-3C7F666C5165}"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8343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A8A456B-200D-4443-8A9E-3C7F666C5165}" type="datetimeFigureOut">
              <a:rPr lang="en-GB" smtClean="0"/>
              <a:t>02/02/2021</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6B66F32-EC51-4082-A892-AF51E0535E8A}"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8349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khjY5LWF3t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illrobotstakemyjob.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42975" y="937261"/>
            <a:ext cx="8204045" cy="2400299"/>
          </a:xfrm>
        </p:spPr>
        <p:txBody>
          <a:bodyPr>
            <a:normAutofit/>
          </a:bodyPr>
          <a:lstStyle/>
          <a:p>
            <a:br>
              <a:rPr lang="en-GB" b="1" dirty="0"/>
            </a:br>
            <a:endParaRPr lang="en-GB" dirty="0"/>
          </a:p>
        </p:txBody>
      </p:sp>
      <p:sp>
        <p:nvSpPr>
          <p:cNvPr id="3" name="Subtitle 2"/>
          <p:cNvSpPr>
            <a:spLocks noGrp="1"/>
          </p:cNvSpPr>
          <p:nvPr>
            <p:ph type="subTitle" idx="1"/>
          </p:nvPr>
        </p:nvSpPr>
        <p:spPr>
          <a:xfrm>
            <a:off x="2760519" y="4663441"/>
            <a:ext cx="6840855" cy="1965959"/>
          </a:xfrm>
        </p:spPr>
        <p:txBody>
          <a:bodyPr>
            <a:noAutofit/>
          </a:bodyPr>
          <a:lstStyle/>
          <a:p>
            <a:r>
              <a:rPr lang="en-GB" sz="2800" b="1" dirty="0"/>
              <a:t>BMSW5105_CARD</a:t>
            </a:r>
            <a:br>
              <a:rPr lang="en-GB" sz="2800" b="1" dirty="0"/>
            </a:br>
            <a:r>
              <a:rPr lang="en-GB" sz="2800" b="1" dirty="0"/>
              <a:t>Workplace Culture and its Impact on Organisational Efficiency</a:t>
            </a:r>
            <a:br>
              <a:rPr lang="en-GB" sz="2800" dirty="0"/>
            </a:br>
            <a:endParaRPr lang="en-GB" sz="2800" dirty="0">
              <a:solidFill>
                <a:schemeClr val="bg1"/>
              </a:solidFill>
            </a:endParaRP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FDE68-FE3C-4E17-9B1F-5D03847A5A7E}"/>
              </a:ext>
            </a:extLst>
          </p:cNvPr>
          <p:cNvSpPr>
            <a:spLocks noGrp="1"/>
          </p:cNvSpPr>
          <p:nvPr>
            <p:ph type="title"/>
          </p:nvPr>
        </p:nvSpPr>
        <p:spPr>
          <a:xfrm>
            <a:off x="4178301" y="4391025"/>
            <a:ext cx="7192110" cy="1738808"/>
          </a:xfrm>
        </p:spPr>
        <p:txBody>
          <a:bodyPr>
            <a:normAutofit/>
          </a:bodyPr>
          <a:lstStyle/>
          <a:p>
            <a:r>
              <a:rPr lang="en-GB" b="1">
                <a:solidFill>
                  <a:srgbClr val="FFFFFF"/>
                </a:solidFill>
              </a:rPr>
              <a:t>Structure of Lecture </a:t>
            </a:r>
          </a:p>
        </p:txBody>
      </p:sp>
      <p:sp>
        <p:nvSpPr>
          <p:cNvPr id="3" name="Content Placeholder 2">
            <a:extLst>
              <a:ext uri="{FF2B5EF4-FFF2-40B4-BE49-F238E27FC236}">
                <a16:creationId xmlns:a16="http://schemas.microsoft.com/office/drawing/2014/main" id="{E395202B-A06E-4E2B-A0A8-0D536B624A8A}"/>
              </a:ext>
            </a:extLst>
          </p:cNvPr>
          <p:cNvSpPr>
            <a:spLocks noGrp="1"/>
          </p:cNvSpPr>
          <p:nvPr>
            <p:ph idx="1"/>
          </p:nvPr>
        </p:nvSpPr>
        <p:spPr>
          <a:xfrm>
            <a:off x="1149265" y="966217"/>
            <a:ext cx="9920901" cy="2545732"/>
          </a:xfrm>
        </p:spPr>
        <p:txBody>
          <a:bodyPr numCol="2" anchor="ctr">
            <a:normAutofit/>
          </a:bodyPr>
          <a:lstStyle/>
          <a:p>
            <a:r>
              <a:rPr lang="en-GB" dirty="0"/>
              <a:t>The working world in 2020</a:t>
            </a:r>
          </a:p>
          <a:p>
            <a:r>
              <a:rPr lang="en-GB" dirty="0"/>
              <a:t>The fourth industrial revolution</a:t>
            </a:r>
          </a:p>
          <a:p>
            <a:r>
              <a:rPr lang="en-GB" dirty="0"/>
              <a:t>Analysing external factors</a:t>
            </a:r>
          </a:p>
          <a:p>
            <a:pPr lvl="1"/>
            <a:r>
              <a:rPr lang="en-GB" dirty="0"/>
              <a:t>PESTLE</a:t>
            </a:r>
          </a:p>
          <a:p>
            <a:pPr lvl="1"/>
            <a:r>
              <a:rPr lang="en-GB" dirty="0"/>
              <a:t>SWOT</a:t>
            </a:r>
          </a:p>
          <a:p>
            <a:r>
              <a:rPr lang="en-GB" dirty="0"/>
              <a:t>Exercise</a:t>
            </a:r>
          </a:p>
          <a:p>
            <a:r>
              <a:rPr lang="en-GB" dirty="0"/>
              <a:t>Changing the Culture</a:t>
            </a:r>
          </a:p>
          <a:p>
            <a:r>
              <a:rPr lang="en-GB" dirty="0"/>
              <a:t>Assessment guidance</a:t>
            </a:r>
          </a:p>
        </p:txBody>
      </p:sp>
    </p:spTree>
    <p:extLst>
      <p:ext uri="{BB962C8B-B14F-4D97-AF65-F5344CB8AC3E}">
        <p14:creationId xmlns:p14="http://schemas.microsoft.com/office/powerpoint/2010/main" val="23153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3D3C324F-764C-4793-82E3-29433BD86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2548D050-E9F5-4254-9046-E930F9EF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84632"/>
            <a:ext cx="3089526" cy="588563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5AC0431B-4141-4092-BB4D-F50414DC1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4632"/>
            <a:ext cx="7794722" cy="35050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A22F0578-56FA-494E-8E00-3E94B6863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4150595"/>
            <a:ext cx="7798447" cy="221966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26E03-9377-4AA8-855D-60A48C0DFDF8}"/>
              </a:ext>
            </a:extLst>
          </p:cNvPr>
          <p:cNvSpPr>
            <a:spLocks noGrp="1"/>
          </p:cNvSpPr>
          <p:nvPr>
            <p:ph type="title"/>
          </p:nvPr>
        </p:nvSpPr>
        <p:spPr>
          <a:xfrm>
            <a:off x="4238185" y="4470959"/>
            <a:ext cx="7132226" cy="1577572"/>
          </a:xfrm>
        </p:spPr>
        <p:txBody>
          <a:bodyPr>
            <a:normAutofit/>
          </a:bodyPr>
          <a:lstStyle/>
          <a:p>
            <a:r>
              <a:rPr lang="en-GB" b="1"/>
              <a:t>The Working World in 2020 (CMI, 2014)</a:t>
            </a:r>
            <a:endParaRPr lang="en-GB" b="1" dirty="0"/>
          </a:p>
        </p:txBody>
      </p:sp>
      <p:sp>
        <p:nvSpPr>
          <p:cNvPr id="3" name="Content Placeholder 2">
            <a:extLst>
              <a:ext uri="{FF2B5EF4-FFF2-40B4-BE49-F238E27FC236}">
                <a16:creationId xmlns:a16="http://schemas.microsoft.com/office/drawing/2014/main" id="{AB4CFA95-CF28-40B0-9211-934B7F2C994A}"/>
              </a:ext>
            </a:extLst>
          </p:cNvPr>
          <p:cNvSpPr>
            <a:spLocks noGrp="1"/>
          </p:cNvSpPr>
          <p:nvPr>
            <p:ph idx="1"/>
          </p:nvPr>
        </p:nvSpPr>
        <p:spPr>
          <a:xfrm>
            <a:off x="4213899" y="804998"/>
            <a:ext cx="7156511" cy="2871216"/>
          </a:xfrm>
        </p:spPr>
        <p:txBody>
          <a:bodyPr anchor="ctr">
            <a:normAutofit/>
          </a:bodyPr>
          <a:lstStyle/>
          <a:p>
            <a:r>
              <a:rPr lang="en-GB" sz="1500" dirty="0">
                <a:solidFill>
                  <a:srgbClr val="FFFFFF"/>
                </a:solidFill>
              </a:rPr>
              <a:t>Technology – we will be more connected</a:t>
            </a:r>
          </a:p>
          <a:p>
            <a:r>
              <a:rPr lang="en-GB" sz="1500" dirty="0">
                <a:solidFill>
                  <a:srgbClr val="FFFFFF"/>
                </a:solidFill>
              </a:rPr>
              <a:t>Managers need people skills to manage more of a variety of working – at home, different locations, flexible hours</a:t>
            </a:r>
          </a:p>
          <a:p>
            <a:r>
              <a:rPr lang="en-GB" sz="1500" dirty="0">
                <a:solidFill>
                  <a:srgbClr val="FFFFFF"/>
                </a:solidFill>
              </a:rPr>
              <a:t>Managers will use more data to recruit, engage, performance manage and retain staff</a:t>
            </a:r>
          </a:p>
          <a:p>
            <a:r>
              <a:rPr lang="en-GB" sz="1500" dirty="0">
                <a:solidFill>
                  <a:srgbClr val="FFFFFF"/>
                </a:solidFill>
              </a:rPr>
              <a:t>Diversity will become even more important – more women in the workforce, ageing population, globalisation</a:t>
            </a:r>
          </a:p>
          <a:p>
            <a:pPr marL="0" indent="0">
              <a:buNone/>
            </a:pPr>
            <a:endParaRPr lang="en-GB" sz="1500" dirty="0">
              <a:solidFill>
                <a:srgbClr val="FFFFFF"/>
              </a:solidFill>
            </a:endParaRPr>
          </a:p>
          <a:p>
            <a:pPr marL="0" indent="0">
              <a:buNone/>
            </a:pPr>
            <a:r>
              <a:rPr lang="en-GB" sz="1500" dirty="0">
                <a:solidFill>
                  <a:srgbClr val="FFFFFF"/>
                </a:solidFill>
              </a:rPr>
              <a:t>Implications – managers need to develop a culture that prioritises ethics, social responsibility, sustainability and flexibility. </a:t>
            </a:r>
          </a:p>
        </p:txBody>
      </p:sp>
    </p:spTree>
    <p:extLst>
      <p:ext uri="{BB962C8B-B14F-4D97-AF65-F5344CB8AC3E}">
        <p14:creationId xmlns:p14="http://schemas.microsoft.com/office/powerpoint/2010/main" val="37807857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3">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a:xfrm>
            <a:off x="4219803" y="4735775"/>
            <a:ext cx="7006998" cy="1245732"/>
          </a:xfrm>
        </p:spPr>
        <p:txBody>
          <a:bodyPr anchor="t">
            <a:normAutofit/>
          </a:bodyPr>
          <a:lstStyle/>
          <a:p>
            <a:r>
              <a:rPr lang="en-GB" sz="4600" b="1">
                <a:solidFill>
                  <a:srgbClr val="FFFFFF"/>
                </a:solidFill>
              </a:rPr>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a:xfrm>
            <a:off x="4219802" y="965864"/>
            <a:ext cx="7006998" cy="3450370"/>
          </a:xfrm>
        </p:spPr>
        <p:txBody>
          <a:bodyPr anchor="b">
            <a:normAutofit/>
          </a:bodyPr>
          <a:lstStyle/>
          <a:p>
            <a:r>
              <a:rPr lang="en-GB" sz="2000">
                <a:solidFill>
                  <a:srgbClr val="FFFFFF"/>
                </a:solidFill>
              </a:rPr>
              <a:t>2 views – pessimistic/optimistic</a:t>
            </a:r>
          </a:p>
          <a:p>
            <a:r>
              <a:rPr lang="en-GB" sz="2000">
                <a:solidFill>
                  <a:srgbClr val="FFFFFF"/>
                </a:solidFill>
              </a:rPr>
              <a:t>Likely – a time lag between jobs going and jobs being created</a:t>
            </a:r>
          </a:p>
          <a:p>
            <a:endParaRPr lang="en-GB" sz="2000">
              <a:solidFill>
                <a:srgbClr val="FFFFFF"/>
              </a:solidFill>
            </a:endParaRPr>
          </a:p>
          <a:p>
            <a:pPr marL="0" indent="0">
              <a:buNone/>
            </a:pPr>
            <a:r>
              <a:rPr lang="en-GB" sz="2000">
                <a:solidFill>
                  <a:srgbClr val="FFFFFF"/>
                </a:solidFill>
                <a:hlinkClick r:id="rId4"/>
              </a:rPr>
              <a:t>https://www.youtube.com/watch?v=khjY5LWF3tg</a:t>
            </a:r>
            <a:endParaRPr lang="en-GB" sz="2000">
              <a:solidFill>
                <a:srgbClr val="FFFFFF"/>
              </a:solidFill>
            </a:endParaRPr>
          </a:p>
          <a:p>
            <a:pPr marL="0" indent="0">
              <a:buNone/>
            </a:pPr>
            <a:endParaRPr lang="en-GB" sz="200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60794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07287DF-63B2-4B7A-8034-C6B8A1AD2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b="1">
                <a:solidFill>
                  <a:srgbClr val="FFFFFF"/>
                </a:solidFill>
              </a:rPr>
              <a:t>What Makes a Job Susceptible to Automation?</a:t>
            </a:r>
          </a:p>
        </p:txBody>
      </p:sp>
      <p:cxnSp>
        <p:nvCxnSpPr>
          <p:cNvPr id="16" name="Straight Connector 15">
            <a:extLst>
              <a:ext uri="{FF2B5EF4-FFF2-40B4-BE49-F238E27FC236}">
                <a16:creationId xmlns:a16="http://schemas.microsoft.com/office/drawing/2014/main" id="{A4A86DA6-9773-40FB-ABE6-7561E38F39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9E35F6A0-8DB4-431B-B68E-EFD786E3EC71}"/>
              </a:ext>
            </a:extLst>
          </p:cNvPr>
          <p:cNvSpPr/>
          <p:nvPr/>
        </p:nvSpPr>
        <p:spPr>
          <a:xfrm>
            <a:off x="1024129" y="2286000"/>
            <a:ext cx="3791711" cy="3931920"/>
          </a:xfrm>
          <a:prstGeom prst="rect">
            <a:avLst/>
          </a:prstGeom>
        </p:spPr>
        <p:txBody>
          <a:bodyPr vert="horz" lIns="45720" tIns="45720" rIns="45720" bIns="45720" rtlCol="0">
            <a:normAutofit/>
          </a:bodyPr>
          <a:lstStyle/>
          <a:p>
            <a:pPr defTabSz="914400">
              <a:lnSpc>
                <a:spcPct val="90000"/>
              </a:lnSpc>
              <a:spcAft>
                <a:spcPts val="600"/>
              </a:spcAft>
              <a:buClr>
                <a:schemeClr val="accent1"/>
              </a:buClr>
            </a:pPr>
            <a:r>
              <a:rPr lang="en-US">
                <a:solidFill>
                  <a:srgbClr val="FFFFFF"/>
                </a:solidFill>
                <a:hlinkClick r:id="rId3"/>
              </a:rPr>
              <a:t>https://willrobotstakemyjob.com/</a:t>
            </a:r>
            <a:endParaRPr lang="en-US">
              <a:solidFill>
                <a:srgbClr val="FFFFFF"/>
              </a:solidFill>
            </a:endParaRP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014931" y="640080"/>
            <a:ext cx="3618058" cy="5577840"/>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9075-FBBB-4021-807E-E0144A236009}"/>
              </a:ext>
            </a:extLst>
          </p:cNvPr>
          <p:cNvSpPr>
            <a:spLocks noGrp="1"/>
          </p:cNvSpPr>
          <p:nvPr>
            <p:ph type="title"/>
          </p:nvPr>
        </p:nvSpPr>
        <p:spPr/>
        <p:txBody>
          <a:bodyPr>
            <a:normAutofit fontScale="90000"/>
          </a:bodyPr>
          <a:lstStyle/>
          <a:p>
            <a:r>
              <a:rPr lang="en-GB" b="1" dirty="0"/>
              <a:t>‘The world out there influences the world in here’ (Buchanan and Huczynski, 2017)</a:t>
            </a:r>
          </a:p>
        </p:txBody>
      </p:sp>
      <p:sp>
        <p:nvSpPr>
          <p:cNvPr id="6" name="TextBox 5">
            <a:extLst>
              <a:ext uri="{FF2B5EF4-FFF2-40B4-BE49-F238E27FC236}">
                <a16:creationId xmlns:a16="http://schemas.microsoft.com/office/drawing/2014/main" id="{53984534-D79C-4C4A-97A3-56501E812357}"/>
              </a:ext>
            </a:extLst>
          </p:cNvPr>
          <p:cNvSpPr txBox="1"/>
          <p:nvPr/>
        </p:nvSpPr>
        <p:spPr>
          <a:xfrm>
            <a:off x="1312267" y="2259519"/>
            <a:ext cx="3137655" cy="1815882"/>
          </a:xfrm>
          <a:prstGeom prst="rect">
            <a:avLst/>
          </a:prstGeom>
          <a:noFill/>
          <a:ln>
            <a:solidFill>
              <a:schemeClr val="tx1"/>
            </a:solidFill>
          </a:ln>
        </p:spPr>
        <p:txBody>
          <a:bodyPr wrap="square" rtlCol="0">
            <a:spAutoFit/>
          </a:bodyPr>
          <a:lstStyle/>
          <a:p>
            <a:r>
              <a:rPr lang="en-GB" sz="2800" dirty="0"/>
              <a:t>External Environmental Factors, Trends and Developments</a:t>
            </a:r>
          </a:p>
        </p:txBody>
      </p:sp>
      <p:sp>
        <p:nvSpPr>
          <p:cNvPr id="7" name="TextBox 6">
            <a:extLst>
              <a:ext uri="{FF2B5EF4-FFF2-40B4-BE49-F238E27FC236}">
                <a16:creationId xmlns:a16="http://schemas.microsoft.com/office/drawing/2014/main" id="{381D069A-8EA2-411E-B6EC-6703B4F183DD}"/>
              </a:ext>
            </a:extLst>
          </p:cNvPr>
          <p:cNvSpPr txBox="1"/>
          <p:nvPr/>
        </p:nvSpPr>
        <p:spPr>
          <a:xfrm>
            <a:off x="4874005" y="2533546"/>
            <a:ext cx="2074877" cy="954107"/>
          </a:xfrm>
          <a:prstGeom prst="rect">
            <a:avLst/>
          </a:prstGeom>
          <a:noFill/>
        </p:spPr>
        <p:txBody>
          <a:bodyPr wrap="square" rtlCol="0">
            <a:spAutoFit/>
          </a:bodyPr>
          <a:lstStyle/>
          <a:p>
            <a:r>
              <a:rPr lang="en-GB" sz="2800" dirty="0"/>
              <a:t>Lead to change in </a:t>
            </a:r>
          </a:p>
        </p:txBody>
      </p:sp>
      <p:sp>
        <p:nvSpPr>
          <p:cNvPr id="8" name="TextBox 7">
            <a:extLst>
              <a:ext uri="{FF2B5EF4-FFF2-40B4-BE49-F238E27FC236}">
                <a16:creationId xmlns:a16="http://schemas.microsoft.com/office/drawing/2014/main" id="{6D52463F-110B-453F-9604-D75203954AC2}"/>
              </a:ext>
            </a:extLst>
          </p:cNvPr>
          <p:cNvSpPr txBox="1"/>
          <p:nvPr/>
        </p:nvSpPr>
        <p:spPr>
          <a:xfrm>
            <a:off x="7570626" y="2255492"/>
            <a:ext cx="2936146" cy="3108543"/>
          </a:xfrm>
          <a:prstGeom prst="rect">
            <a:avLst/>
          </a:prstGeom>
          <a:noFill/>
          <a:ln>
            <a:solidFill>
              <a:schemeClr val="tx1"/>
            </a:solidFill>
          </a:ln>
        </p:spPr>
        <p:txBody>
          <a:bodyPr wrap="square" rtlCol="0">
            <a:spAutoFit/>
          </a:bodyPr>
          <a:lstStyle/>
          <a:p>
            <a:r>
              <a:rPr lang="en-GB" sz="2800" dirty="0"/>
              <a:t>Internal organisation structures, processes and behaviours (and therefore the culture)</a:t>
            </a:r>
          </a:p>
        </p:txBody>
      </p:sp>
      <p:sp>
        <p:nvSpPr>
          <p:cNvPr id="4" name="Arrow: Right 3">
            <a:extLst>
              <a:ext uri="{FF2B5EF4-FFF2-40B4-BE49-F238E27FC236}">
                <a16:creationId xmlns:a16="http://schemas.microsoft.com/office/drawing/2014/main" id="{9972F104-F31A-4AD8-B5C5-FF2813E59C44}"/>
              </a:ext>
            </a:extLst>
          </p:cNvPr>
          <p:cNvSpPr/>
          <p:nvPr/>
        </p:nvSpPr>
        <p:spPr>
          <a:xfrm>
            <a:off x="4790596" y="3487653"/>
            <a:ext cx="246915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3483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a:xfrm>
            <a:off x="964788" y="804333"/>
            <a:ext cx="3391900" cy="5249334"/>
          </a:xfrm>
        </p:spPr>
        <p:txBody>
          <a:bodyPr>
            <a:normAutofit/>
          </a:bodyPr>
          <a:lstStyle/>
          <a:p>
            <a:pPr algn="r"/>
            <a:r>
              <a:rPr lang="en-GB" b="1">
                <a:solidFill>
                  <a:srgbClr val="FFFFFF"/>
                </a:solidFill>
              </a:rPr>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a:xfrm>
            <a:off x="4951048" y="804333"/>
            <a:ext cx="6306003" cy="5249334"/>
          </a:xfrm>
        </p:spPr>
        <p:txBody>
          <a:bodyPr anchor="ctr">
            <a:normAutofit/>
          </a:bodyPr>
          <a:lstStyle/>
          <a:p>
            <a:r>
              <a:rPr lang="en-GB" dirty="0"/>
              <a:t>To inform strategy</a:t>
            </a:r>
          </a:p>
          <a:p>
            <a:r>
              <a:rPr lang="en-GB" dirty="0"/>
              <a:t>To remain competitive </a:t>
            </a:r>
          </a:p>
          <a:p>
            <a:r>
              <a:rPr lang="en-GB" dirty="0"/>
              <a:t>To ensure sustainable organisational performance</a:t>
            </a:r>
          </a:p>
        </p:txBody>
      </p:sp>
    </p:spTree>
    <p:extLst>
      <p:ext uri="{BB962C8B-B14F-4D97-AF65-F5344CB8AC3E}">
        <p14:creationId xmlns:p14="http://schemas.microsoft.com/office/powerpoint/2010/main" val="31778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3">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9803" y="4735775"/>
            <a:ext cx="7006998" cy="1245732"/>
          </a:xfrm>
        </p:spPr>
        <p:txBody>
          <a:bodyPr anchor="t">
            <a:normAutofit/>
          </a:bodyPr>
          <a:lstStyle/>
          <a:p>
            <a:r>
              <a:rPr lang="en-GB" b="1">
                <a:solidFill>
                  <a:srgbClr val="FFFFFF"/>
                </a:solidFill>
              </a:rPr>
              <a:t>PESTLE Analysis</a:t>
            </a:r>
          </a:p>
        </p:txBody>
      </p:sp>
      <p:sp>
        <p:nvSpPr>
          <p:cNvPr id="3" name="Content Placeholder 2"/>
          <p:cNvSpPr>
            <a:spLocks noGrp="1"/>
          </p:cNvSpPr>
          <p:nvPr>
            <p:ph idx="1"/>
          </p:nvPr>
        </p:nvSpPr>
        <p:spPr>
          <a:xfrm>
            <a:off x="4219802" y="965864"/>
            <a:ext cx="7006998" cy="3450370"/>
          </a:xfrm>
        </p:spPr>
        <p:txBody>
          <a:bodyPr anchor="b">
            <a:normAutofit/>
          </a:bodyPr>
          <a:lstStyle/>
          <a:p>
            <a:r>
              <a:rPr lang="en-GB" sz="2000">
                <a:solidFill>
                  <a:srgbClr val="FFFFFF"/>
                </a:solidFill>
              </a:rPr>
              <a:t>A PESTLE analysis is an audit of an organisation's environmental influences, with the purpose of using this information to guide strategic decision-making (CIPD, 2015). </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48545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3">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9803" y="4735775"/>
            <a:ext cx="7006998" cy="1245732"/>
          </a:xfrm>
        </p:spPr>
        <p:txBody>
          <a:bodyPr anchor="t">
            <a:normAutofit/>
          </a:bodyPr>
          <a:lstStyle/>
          <a:p>
            <a:r>
              <a:rPr lang="en-GB" b="1">
                <a:solidFill>
                  <a:srgbClr val="FFFFFF"/>
                </a:solidFill>
              </a:rPr>
              <a:t>PESTLE</a:t>
            </a:r>
          </a:p>
        </p:txBody>
      </p:sp>
      <p:sp>
        <p:nvSpPr>
          <p:cNvPr id="3" name="Content Placeholder 2"/>
          <p:cNvSpPr>
            <a:spLocks noGrp="1"/>
          </p:cNvSpPr>
          <p:nvPr>
            <p:ph idx="1"/>
          </p:nvPr>
        </p:nvSpPr>
        <p:spPr>
          <a:xfrm>
            <a:off x="4219802" y="965864"/>
            <a:ext cx="7006998" cy="3450370"/>
          </a:xfrm>
        </p:spPr>
        <p:txBody>
          <a:bodyPr numCol="2" anchor="b">
            <a:normAutofit/>
          </a:bodyPr>
          <a:lstStyle/>
          <a:p>
            <a:r>
              <a:rPr lang="en-GB" sz="2000" dirty="0">
                <a:solidFill>
                  <a:srgbClr val="FFFFFF"/>
                </a:solidFill>
                <a:effectLst/>
              </a:rPr>
              <a:t>Political</a:t>
            </a:r>
          </a:p>
          <a:p>
            <a:r>
              <a:rPr lang="en-GB" sz="2000" dirty="0">
                <a:solidFill>
                  <a:srgbClr val="FFFFFF"/>
                </a:solidFill>
                <a:effectLst/>
              </a:rPr>
              <a:t>Economic</a:t>
            </a:r>
          </a:p>
          <a:p>
            <a:r>
              <a:rPr lang="en-GB" sz="2000" dirty="0">
                <a:solidFill>
                  <a:srgbClr val="FFFFFF"/>
                </a:solidFill>
                <a:effectLst/>
              </a:rPr>
              <a:t>Sociological</a:t>
            </a:r>
          </a:p>
          <a:p>
            <a:pPr marL="0" indent="0">
              <a:buNone/>
            </a:pPr>
            <a:r>
              <a:rPr lang="en-GB" sz="2000" dirty="0">
                <a:solidFill>
                  <a:srgbClr val="FFFFFF"/>
                </a:solidFill>
              </a:rPr>
              <a:t> </a:t>
            </a:r>
            <a:r>
              <a:rPr lang="en-GB" sz="2000" dirty="0">
                <a:solidFill>
                  <a:srgbClr val="FFFFFF"/>
                </a:solidFill>
                <a:effectLst/>
              </a:rPr>
              <a:t>Technological</a:t>
            </a:r>
          </a:p>
          <a:p>
            <a:r>
              <a:rPr lang="en-GB" sz="2000" dirty="0">
                <a:solidFill>
                  <a:srgbClr val="FFFFFF"/>
                </a:solidFill>
                <a:effectLst/>
              </a:rPr>
              <a:t>Legal</a:t>
            </a:r>
          </a:p>
          <a:p>
            <a:pPr marL="0" indent="0">
              <a:buNone/>
            </a:pPr>
            <a:r>
              <a:rPr lang="en-GB" sz="2000" dirty="0">
                <a:solidFill>
                  <a:srgbClr val="FFFFFF"/>
                </a:solidFill>
                <a:effectLst/>
              </a:rPr>
              <a:t> Environmental</a:t>
            </a:r>
          </a:p>
        </p:txBody>
      </p:sp>
      <p:cxnSp>
        <p:nvCxnSpPr>
          <p:cNvPr id="25" name="Straight Connector 24">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0858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PESTLE</a:t>
            </a:r>
          </a:p>
        </p:txBody>
      </p:sp>
      <p:sp>
        <p:nvSpPr>
          <p:cNvPr id="3" name="Content Placeholder 2"/>
          <p:cNvSpPr>
            <a:spLocks noGrp="1"/>
          </p:cNvSpPr>
          <p:nvPr>
            <p:ph idx="1"/>
          </p:nvPr>
        </p:nvSpPr>
        <p:spPr>
          <a:xfrm>
            <a:off x="4951048" y="804333"/>
            <a:ext cx="6306003" cy="5249334"/>
          </a:xfrm>
        </p:spPr>
        <p:txBody>
          <a:bodyPr anchor="ctr">
            <a:normAutofit/>
          </a:bodyPr>
          <a:lstStyle/>
          <a:p>
            <a:pPr marL="0" indent="0">
              <a:buNone/>
            </a:pPr>
            <a:r>
              <a:rPr lang="en-GB" sz="1400" b="1">
                <a:effectLst/>
              </a:rPr>
              <a:t>Political</a:t>
            </a:r>
            <a:r>
              <a:rPr lang="en-GB" sz="1400">
                <a:effectLst/>
              </a:rPr>
              <a:t>: what is happening politically in the environment in which you operate, including areas such as tax policy, employment laws, environmental regulations, trade restrictions and reform, tariffs and political stability.</a:t>
            </a:r>
          </a:p>
          <a:p>
            <a:pPr marL="0" indent="0">
              <a:buNone/>
            </a:pPr>
            <a:r>
              <a:rPr lang="en-GB" sz="1400" b="1">
                <a:effectLst/>
              </a:rPr>
              <a:t>Economic</a:t>
            </a:r>
            <a:r>
              <a:rPr lang="en-GB" sz="1400">
                <a:effectLst/>
              </a:rPr>
              <a:t>: what is happening within the economy, for example; economic growth/ decline, interest rates, exchange rates and inflation rate, wage rates, minimum wage, working hours, unemployment (local and national), credit availability, cost of living etc.</a:t>
            </a:r>
          </a:p>
          <a:p>
            <a:pPr marL="0" indent="0">
              <a:buNone/>
            </a:pPr>
            <a:r>
              <a:rPr lang="en-GB" sz="1400" b="1">
                <a:effectLst/>
              </a:rPr>
              <a:t>Sociological</a:t>
            </a:r>
            <a:r>
              <a:rPr lang="en-GB" sz="1400">
                <a:effectLst/>
              </a:rPr>
              <a:t>: what is occurring socially in the markets in which you operate or expect to operate, cultural norms and expectations, health consciousness, population growth rate, age distribution, career attitudes, emphasis on safety, global warming.</a:t>
            </a:r>
          </a:p>
          <a:p>
            <a:pPr marL="0" indent="0">
              <a:buNone/>
            </a:pPr>
            <a:r>
              <a:rPr lang="en-GB" sz="1400" b="1">
                <a:effectLst/>
              </a:rPr>
              <a:t>Technological</a:t>
            </a:r>
            <a:r>
              <a:rPr lang="en-GB" sz="140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pPr marL="0" indent="0">
              <a:buNone/>
            </a:pPr>
            <a:r>
              <a:rPr lang="en-GB" sz="1400" b="1">
                <a:effectLst/>
              </a:rPr>
              <a:t>Legal</a:t>
            </a:r>
            <a:r>
              <a:rPr lang="en-GB" sz="1400">
                <a:effectLst/>
              </a:rPr>
              <a:t>: what is happening with changes to legislation. This may impact employment, access to materials, quotas, resources, imports/ exports, taxation etc.</a:t>
            </a:r>
          </a:p>
          <a:p>
            <a:pPr marL="0" indent="0">
              <a:buNone/>
            </a:pPr>
            <a:r>
              <a:rPr lang="en-GB" sz="1400" b="1">
                <a:effectLst/>
              </a:rPr>
              <a:t>Environmental</a:t>
            </a:r>
            <a:r>
              <a:rPr lang="en-GB" sz="1400">
                <a:effectLst/>
              </a:rPr>
              <a:t>: what is happening with respect to ecological and environmental issues. Many of these factors will be economic or social in nature.</a:t>
            </a:r>
          </a:p>
          <a:p>
            <a:endParaRPr lang="en-GB" sz="1400"/>
          </a:p>
        </p:txBody>
      </p:sp>
    </p:spTree>
    <p:extLst>
      <p:ext uri="{BB962C8B-B14F-4D97-AF65-F5344CB8AC3E}">
        <p14:creationId xmlns:p14="http://schemas.microsoft.com/office/powerpoint/2010/main" val="385028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8301" y="4391025"/>
            <a:ext cx="7192110" cy="1738808"/>
          </a:xfrm>
        </p:spPr>
        <p:txBody>
          <a:bodyPr>
            <a:normAutofit/>
          </a:bodyPr>
          <a:lstStyle/>
          <a:p>
            <a:r>
              <a:rPr lang="en-GB" b="1">
                <a:solidFill>
                  <a:srgbClr val="FFFFFF"/>
                </a:solidFill>
              </a:rPr>
              <a:t>SWOT</a:t>
            </a:r>
          </a:p>
        </p:txBody>
      </p:sp>
      <p:sp>
        <p:nvSpPr>
          <p:cNvPr id="3" name="Content Placeholder 2"/>
          <p:cNvSpPr>
            <a:spLocks noGrp="1"/>
          </p:cNvSpPr>
          <p:nvPr>
            <p:ph idx="1"/>
          </p:nvPr>
        </p:nvSpPr>
        <p:spPr>
          <a:xfrm>
            <a:off x="1149265" y="966217"/>
            <a:ext cx="9920901" cy="2545732"/>
          </a:xfrm>
        </p:spPr>
        <p:txBody>
          <a:bodyPr anchor="ctr">
            <a:normAutofit/>
          </a:bodyPr>
          <a:lstStyle/>
          <a:p>
            <a:r>
              <a:rPr lang="en-GB">
                <a:effectLst/>
              </a:rPr>
              <a:t>Strengths (internal factor)</a:t>
            </a:r>
          </a:p>
          <a:p>
            <a:r>
              <a:rPr lang="en-GB">
                <a:effectLst/>
              </a:rPr>
              <a:t>Weaknesses (internal factor)</a:t>
            </a:r>
          </a:p>
          <a:p>
            <a:r>
              <a:rPr lang="en-GB">
                <a:effectLst/>
              </a:rPr>
              <a:t>Opportunities (external factor)</a:t>
            </a:r>
          </a:p>
          <a:p>
            <a:r>
              <a:rPr lang="en-GB">
                <a:effectLst/>
              </a:rPr>
              <a:t>Threats (external factor)</a:t>
            </a:r>
            <a:endParaRPr lang="en-GB"/>
          </a:p>
        </p:txBody>
      </p:sp>
    </p:spTree>
    <p:extLst>
      <p:ext uri="{BB962C8B-B14F-4D97-AF65-F5344CB8AC3E}">
        <p14:creationId xmlns:p14="http://schemas.microsoft.com/office/powerpoint/2010/main" val="314392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964788" y="804333"/>
            <a:ext cx="3391900" cy="5249334"/>
          </a:xfrm>
        </p:spPr>
        <p:txBody>
          <a:bodyPr>
            <a:normAutofit/>
          </a:bodyPr>
          <a:lstStyle/>
          <a:p>
            <a:pPr algn="r"/>
            <a:r>
              <a:rPr lang="en-GB" b="1">
                <a:solidFill>
                  <a:srgbClr val="FFFFFF"/>
                </a:solidFill>
              </a:rPr>
              <a:t>Exercise</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4951048" y="804333"/>
            <a:ext cx="6306003" cy="5249334"/>
          </a:xfrm>
        </p:spPr>
        <p:txBody>
          <a:bodyPr anchor="ctr">
            <a:normAutofit/>
          </a:bodyPr>
          <a:lstStyle/>
          <a:p>
            <a:pPr marL="0" lvl="0" indent="0">
              <a:buNone/>
            </a:pPr>
            <a:r>
              <a:rPr lang="en-GB" dirty="0"/>
              <a:t>1. In groups, identify an organisation of your choice and, using PESTLE, identify the current external factors impacting on the organisation. </a:t>
            </a:r>
          </a:p>
          <a:p>
            <a:pPr marL="0" lvl="0" indent="0">
              <a:buNone/>
            </a:pPr>
            <a:r>
              <a:rPr lang="en-GB" dirty="0"/>
              <a:t>2. When you have completed this, consider how the specific forces impacting on the organisation might also affect the organisation’s culture.</a:t>
            </a:r>
          </a:p>
          <a:p>
            <a:r>
              <a:rPr lang="en-GB" dirty="0"/>
              <a:t>Upload your answers on the Module Teams Page</a:t>
            </a:r>
          </a:p>
        </p:txBody>
      </p:sp>
    </p:spTree>
    <p:extLst>
      <p:ext uri="{BB962C8B-B14F-4D97-AF65-F5344CB8AC3E}">
        <p14:creationId xmlns:p14="http://schemas.microsoft.com/office/powerpoint/2010/main" val="193332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6650D-4076-4495-BC35-C601130C9C2E}"/>
              </a:ext>
            </a:extLst>
          </p:cNvPr>
          <p:cNvSpPr>
            <a:spLocks noGrp="1"/>
          </p:cNvSpPr>
          <p:nvPr>
            <p:ph type="title"/>
          </p:nvPr>
        </p:nvSpPr>
        <p:spPr>
          <a:xfrm>
            <a:off x="4178301" y="4391025"/>
            <a:ext cx="7192110" cy="1738808"/>
          </a:xfrm>
        </p:spPr>
        <p:txBody>
          <a:bodyPr>
            <a:normAutofit/>
          </a:bodyPr>
          <a:lstStyle/>
          <a:p>
            <a:r>
              <a:rPr lang="en-GB" b="1">
                <a:solidFill>
                  <a:srgbClr val="FFFFFF"/>
                </a:solidFill>
              </a:rPr>
              <a:t>Changing the Culture</a:t>
            </a:r>
          </a:p>
        </p:txBody>
      </p:sp>
      <p:sp>
        <p:nvSpPr>
          <p:cNvPr id="3" name="Content Placeholder 2">
            <a:extLst>
              <a:ext uri="{FF2B5EF4-FFF2-40B4-BE49-F238E27FC236}">
                <a16:creationId xmlns:a16="http://schemas.microsoft.com/office/drawing/2014/main" id="{F9F78533-93A1-4A46-82AA-8A805EA28A69}"/>
              </a:ext>
            </a:extLst>
          </p:cNvPr>
          <p:cNvSpPr>
            <a:spLocks noGrp="1"/>
          </p:cNvSpPr>
          <p:nvPr>
            <p:ph idx="1"/>
          </p:nvPr>
        </p:nvSpPr>
        <p:spPr>
          <a:xfrm>
            <a:off x="1149265" y="966217"/>
            <a:ext cx="9920901" cy="2545732"/>
          </a:xfrm>
        </p:spPr>
        <p:txBody>
          <a:bodyPr anchor="ctr">
            <a:normAutofit/>
          </a:bodyPr>
          <a:lstStyle/>
          <a:p>
            <a:r>
              <a:rPr lang="en-GB"/>
              <a:t>External factors may mean an internal culture change is needed to ensure long term sustainability. For example, when digitalisation of services needs to happen (DVLA).</a:t>
            </a:r>
          </a:p>
          <a:p>
            <a:r>
              <a:rPr lang="en-GB"/>
              <a:t>The Cultural Web can be used to assess the culture at the present time and to describe the culture required in the future. </a:t>
            </a:r>
          </a:p>
        </p:txBody>
      </p:sp>
    </p:spTree>
    <p:extLst>
      <p:ext uri="{BB962C8B-B14F-4D97-AF65-F5344CB8AC3E}">
        <p14:creationId xmlns:p14="http://schemas.microsoft.com/office/powerpoint/2010/main" val="247594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FDE68-FE3C-4E17-9B1F-5D03847A5A7E}"/>
              </a:ext>
            </a:extLst>
          </p:cNvPr>
          <p:cNvSpPr>
            <a:spLocks noGrp="1"/>
          </p:cNvSpPr>
          <p:nvPr>
            <p:ph type="title"/>
          </p:nvPr>
        </p:nvSpPr>
        <p:spPr>
          <a:xfrm>
            <a:off x="964788" y="804333"/>
            <a:ext cx="3391900" cy="5249334"/>
          </a:xfrm>
        </p:spPr>
        <p:txBody>
          <a:bodyPr>
            <a:normAutofit/>
          </a:bodyPr>
          <a:lstStyle/>
          <a:p>
            <a:pPr algn="r"/>
            <a:r>
              <a:rPr lang="en-GB" b="1">
                <a:solidFill>
                  <a:srgbClr val="FFFFFF"/>
                </a:solidFill>
              </a:rPr>
              <a:t>Summary of Lecture </a:t>
            </a:r>
          </a:p>
        </p:txBody>
      </p:sp>
      <p:sp>
        <p:nvSpPr>
          <p:cNvPr id="3" name="Content Placeholder 2">
            <a:extLst>
              <a:ext uri="{FF2B5EF4-FFF2-40B4-BE49-F238E27FC236}">
                <a16:creationId xmlns:a16="http://schemas.microsoft.com/office/drawing/2014/main" id="{E395202B-A06E-4E2B-A0A8-0D536B624A8A}"/>
              </a:ext>
            </a:extLst>
          </p:cNvPr>
          <p:cNvSpPr>
            <a:spLocks noGrp="1"/>
          </p:cNvSpPr>
          <p:nvPr>
            <p:ph idx="1"/>
          </p:nvPr>
        </p:nvSpPr>
        <p:spPr>
          <a:xfrm>
            <a:off x="4951048" y="804333"/>
            <a:ext cx="6306003" cy="5249334"/>
          </a:xfrm>
        </p:spPr>
        <p:txBody>
          <a:bodyPr numCol="2" anchor="ctr">
            <a:normAutofit/>
          </a:bodyPr>
          <a:lstStyle/>
          <a:p>
            <a:r>
              <a:rPr lang="en-GB"/>
              <a:t>The working world in 2020</a:t>
            </a:r>
          </a:p>
          <a:p>
            <a:r>
              <a:rPr lang="en-GB"/>
              <a:t>The fourth industrial revolution</a:t>
            </a:r>
          </a:p>
          <a:p>
            <a:r>
              <a:rPr lang="en-GB"/>
              <a:t>Analysing external factors</a:t>
            </a:r>
          </a:p>
          <a:p>
            <a:pPr lvl="1"/>
            <a:r>
              <a:rPr lang="en-GB"/>
              <a:t>PESTLE</a:t>
            </a:r>
          </a:p>
          <a:p>
            <a:pPr lvl="1"/>
            <a:r>
              <a:rPr lang="en-GB"/>
              <a:t>SWOT</a:t>
            </a:r>
          </a:p>
          <a:p>
            <a:r>
              <a:rPr lang="en-GB"/>
              <a:t>Exercise</a:t>
            </a:r>
          </a:p>
          <a:p>
            <a:r>
              <a:rPr lang="en-GB"/>
              <a:t>Changing the Culture</a:t>
            </a:r>
          </a:p>
          <a:p>
            <a:r>
              <a:rPr lang="en-GB"/>
              <a:t>Assessment guidance</a:t>
            </a:r>
          </a:p>
        </p:txBody>
      </p:sp>
    </p:spTree>
    <p:extLst>
      <p:ext uri="{BB962C8B-B14F-4D97-AF65-F5344CB8AC3E}">
        <p14:creationId xmlns:p14="http://schemas.microsoft.com/office/powerpoint/2010/main" val="214820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125000"/>
              </a:schemeClr>
              <a:schemeClr val="phClr">
                <a:tint val="92000"/>
                <a:shade val="70000"/>
                <a:satMod val="110000"/>
              </a:schemeClr>
            </a:duotone>
          </a:blip>
          <a:tile tx="0" ty="0" sx="22000" sy="2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E736489A-00C3-4E0A-AAA8-D4D3127BA5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1831</Words>
  <Application>Microsoft Office PowerPoint</Application>
  <PresentationFormat>Widescreen</PresentationFormat>
  <Paragraphs>144</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Tw Cen MT</vt:lpstr>
      <vt:lpstr>Tw Cen MT Condensed</vt:lpstr>
      <vt:lpstr>Wingdings 3</vt:lpstr>
      <vt:lpstr>Integral</vt:lpstr>
      <vt:lpstr> </vt:lpstr>
      <vt:lpstr>Structure of Lecture </vt:lpstr>
      <vt:lpstr>The Working World in 2020 (CMI, 2014)</vt:lpstr>
      <vt:lpstr>The Fourth Industrial Revolution</vt:lpstr>
      <vt:lpstr>What Makes a Job Susceptible to Automation?</vt:lpstr>
      <vt:lpstr>‘The world out there influences the world in here’ (Buchanan and Huczynski, 2017)</vt:lpstr>
      <vt:lpstr>Analysing External Factors</vt:lpstr>
      <vt:lpstr>PESTLE Analysis</vt:lpstr>
      <vt:lpstr>PESTLE</vt:lpstr>
      <vt:lpstr>PESTLE</vt:lpstr>
      <vt:lpstr>SWOT</vt:lpstr>
      <vt:lpstr>Exercise</vt:lpstr>
      <vt:lpstr>Changing the Culture</vt:lpstr>
      <vt:lpstr>Summary of Lecture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Marie Pitson</dc:creator>
  <cp:lastModifiedBy>Marie Pitson</cp:lastModifiedBy>
  <cp:revision>3</cp:revision>
  <dcterms:created xsi:type="dcterms:W3CDTF">2021-02-02T08:30:13Z</dcterms:created>
  <dcterms:modified xsi:type="dcterms:W3CDTF">2021-02-02T09:32:53Z</dcterms:modified>
</cp:coreProperties>
</file>