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7" r:id="rId2"/>
    <p:sldId id="259" r:id="rId3"/>
    <p:sldId id="267" r:id="rId4"/>
    <p:sldId id="293" r:id="rId5"/>
    <p:sldId id="308" r:id="rId6"/>
    <p:sldId id="321" r:id="rId7"/>
    <p:sldId id="307" r:id="rId8"/>
    <p:sldId id="296" r:id="rId9"/>
    <p:sldId id="316" r:id="rId10"/>
    <p:sldId id="297" r:id="rId11"/>
    <p:sldId id="294" r:id="rId12"/>
    <p:sldId id="306" r:id="rId13"/>
    <p:sldId id="309" r:id="rId14"/>
    <p:sldId id="317" r:id="rId15"/>
    <p:sldId id="277" r:id="rId16"/>
    <p:sldId id="32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#1">
  <dgm:title val=""/>
  <dgm:desc val=""/>
  <dgm:catLst>
    <dgm:cat type="mainScheme" pri="10200"/>
  </dgm:catLst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C320EB-5352-40AA-A0A9-C13066E1373C}" type="doc">
      <dgm:prSet loTypeId="urn:microsoft.com/office/officeart/2005/8/layout/list1#1" loCatId="list" qsTypeId="urn:microsoft.com/office/officeart/2005/8/quickstyle/simple1#1" qsCatId="simple" csTypeId="urn:microsoft.com/office/officeart/2005/8/colors/accent0_2#1" csCatId="accent1" phldr="0"/>
      <dgm:spPr/>
      <dgm:t>
        <a:bodyPr/>
        <a:lstStyle/>
        <a:p>
          <a:endParaRPr lang="en-US"/>
        </a:p>
      </dgm:t>
    </dgm:pt>
    <dgm:pt modelId="{773C5012-55F9-436E-B78B-2A38D8AAA0C0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>
              <a:latin typeface="Arial Regular" panose="020B0604020202090204" charset="0"/>
              <a:cs typeface="Arial Regular" panose="020B0604020202090204" charset="0"/>
            </a:rPr>
            <a:t>SDG 3: Ensure healthy lives and promote wellbeing for all at all ages </a:t>
          </a:r>
          <a:r>
            <a:rPr lang="en-US" altLang="en-US" sz="1200" dirty="0">
              <a:latin typeface="Arial Regular" panose="020B0604020202090204" charset="0"/>
              <a:ea typeface="+mn-lt"/>
              <a:cs typeface="Arial Regular" panose="020B0604020202090204" charset="0"/>
              <a:sym typeface="+mn-ea"/>
            </a:rPr>
            <a:t>(WHO, 2025)</a:t>
          </a:r>
          <a:r>
            <a:rPr lang="en-US" altLang="en-US" sz="1200">
              <a:latin typeface="Arial Regular" panose="020B0604020202090204" charset="0"/>
              <a:cs typeface="Arial Regular" panose="020B0604020202090204" charset="0"/>
            </a:rPr>
            <a:t>.</a:t>
          </a:r>
        </a:p>
      </dgm:t>
    </dgm:pt>
    <dgm:pt modelId="{E1399106-9BE2-43F4-9430-F473CB36780F}" type="parTrans" cxnId="{424C4DFF-1B22-4761-8A2C-92324851CBB2}">
      <dgm:prSet/>
      <dgm:spPr/>
      <dgm:t>
        <a:bodyPr/>
        <a:lstStyle/>
        <a:p>
          <a:endParaRPr lang="en-US"/>
        </a:p>
      </dgm:t>
    </dgm:pt>
    <dgm:pt modelId="{507A6FE3-4D55-4ED6-A973-429D64C5DF28}" type="sibTrans" cxnId="{424C4DFF-1B22-4761-8A2C-92324851CBB2}">
      <dgm:prSet/>
      <dgm:spPr/>
      <dgm:t>
        <a:bodyPr/>
        <a:lstStyle/>
        <a:p>
          <a:endParaRPr lang="en-US"/>
        </a:p>
      </dgm:t>
    </dgm:pt>
    <dgm:pt modelId="{453F45BC-E9EB-40F6-91BC-29448434A3A9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>
            <a:latin typeface="Arial Regular" panose="020B0604020202090204" charset="0"/>
            <a:cs typeface="Arial Regular" panose="020B0604020202090204" charset="0"/>
          </a:endParaRPr>
        </a:p>
      </dgm:t>
    </dgm:pt>
    <dgm:pt modelId="{F37D5659-0765-41AD-9A86-E175E2E5B77A}" type="parTrans" cxnId="{058784B6-B61C-425F-ABEA-20F39F43D8A6}">
      <dgm:prSet/>
      <dgm:spPr/>
    </dgm:pt>
    <dgm:pt modelId="{D56CA28A-566A-4306-AC34-15FD83E1258A}" type="sibTrans" cxnId="{058784B6-B61C-425F-ABEA-20F39F43D8A6}">
      <dgm:prSet/>
      <dgm:spPr/>
    </dgm:pt>
    <dgm:pt modelId="{CA58FE74-4619-4E47-BA6C-E0CD35AF5AC2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>
              <a:latin typeface="Arial Regular" panose="020B0604020202090204" charset="0"/>
              <a:cs typeface="Arial Regular" panose="020B0604020202090204" charset="0"/>
            </a:rPr>
            <a:t>Closely linked to SDG 1 (No Poverty), SDG 5 (Gender Equality), SDG 10 (Reduced Inequalities), and SDG 13 (Climate Action) </a:t>
          </a:r>
          <a:r>
            <a:rPr lang="en-US" altLang="en-US" sz="1200" dirty="0">
              <a:latin typeface="Arial Regular" panose="020B0604020202090204" charset="0"/>
              <a:ea typeface="+mn-lt"/>
              <a:cs typeface="Arial Regular" panose="020B0604020202090204" charset="0"/>
              <a:sym typeface="+mn-ea"/>
            </a:rPr>
            <a:t>(WHO, 2025)</a:t>
          </a:r>
          <a:r>
            <a:rPr lang="en-US" altLang="en-US" sz="1200">
              <a:latin typeface="Arial Regular" panose="020B0604020202090204" charset="0"/>
              <a:cs typeface="Arial Regular" panose="020B0604020202090204" charset="0"/>
            </a:rPr>
            <a:t>.</a:t>
          </a:r>
          <a:endParaRPr lang="en-US" sz="1200">
            <a:latin typeface="Arial Regular" panose="020B0604020202090204" charset="0"/>
            <a:cs typeface="Arial Regular" panose="020B0604020202090204" charset="0"/>
          </a:endParaRPr>
        </a:p>
      </dgm:t>
    </dgm:pt>
    <dgm:pt modelId="{EBAD4DA7-135F-4F4E-9475-804E7DC205D2}" type="parTrans" cxnId="{8A5C73E1-0811-4D7A-9AE4-D707CC2429D7}">
      <dgm:prSet/>
      <dgm:spPr/>
      <dgm:t>
        <a:bodyPr/>
        <a:lstStyle/>
        <a:p>
          <a:endParaRPr lang="en-US"/>
        </a:p>
      </dgm:t>
    </dgm:pt>
    <dgm:pt modelId="{5723A07A-E737-45B0-B84E-97FB4DE86580}" type="sibTrans" cxnId="{8A5C73E1-0811-4D7A-9AE4-D707CC2429D7}">
      <dgm:prSet/>
      <dgm:spPr/>
      <dgm:t>
        <a:bodyPr/>
        <a:lstStyle/>
        <a:p>
          <a:endParaRPr lang="en-US"/>
        </a:p>
      </dgm:t>
    </dgm:pt>
    <dgm:pt modelId="{1A2D2A81-01AB-4B72-BEB6-F736A32BBBD1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>
            <a:latin typeface="Arial Regular" panose="020B0604020202090204" charset="0"/>
            <a:cs typeface="Arial Regular" panose="020B0604020202090204" charset="0"/>
          </a:endParaRPr>
        </a:p>
      </dgm:t>
    </dgm:pt>
    <dgm:pt modelId="{18B7FC46-8EF8-4330-AD6A-10849AB20263}" type="parTrans" cxnId="{FFE2A81A-6C04-4C38-8F0E-BA9318972D46}">
      <dgm:prSet/>
      <dgm:spPr/>
    </dgm:pt>
    <dgm:pt modelId="{41ADAB3B-3386-4D48-A214-AAAE2AFD288F}" type="sibTrans" cxnId="{FFE2A81A-6C04-4C38-8F0E-BA9318972D46}">
      <dgm:prSet/>
      <dgm:spPr/>
    </dgm:pt>
    <dgm:pt modelId="{D3284563-CEAB-43B3-81C4-5F6C081CBB78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>
              <a:latin typeface="Arial Regular" panose="020B0604020202090204" charset="0"/>
              <a:cs typeface="Arial Regular" panose="020B0604020202090204" charset="0"/>
            </a:rPr>
            <a:t>The UK aligns health and sustainability through the NHS Long Term Plan (2019), Greener NHS (2021–2025), and Public Health Outcomes Framework.</a:t>
          </a:r>
        </a:p>
      </dgm:t>
    </dgm:pt>
    <dgm:pt modelId="{A2E240DA-ABFA-4A24-BE34-ABE926603D67}" type="parTrans" cxnId="{C1607191-43DE-4839-AC64-D65AECF8701D}">
      <dgm:prSet/>
      <dgm:spPr/>
      <dgm:t>
        <a:bodyPr/>
        <a:lstStyle/>
        <a:p>
          <a:endParaRPr lang="en-US"/>
        </a:p>
      </dgm:t>
    </dgm:pt>
    <dgm:pt modelId="{2E43EE94-FE21-4F90-81B3-CED5B1ECC8C9}" type="sibTrans" cxnId="{C1607191-43DE-4839-AC64-D65AECF8701D}">
      <dgm:prSet/>
      <dgm:spPr/>
      <dgm:t>
        <a:bodyPr/>
        <a:lstStyle/>
        <a:p>
          <a:endParaRPr lang="en-US"/>
        </a:p>
      </dgm:t>
    </dgm:pt>
    <dgm:pt modelId="{F5A3EE4A-628A-4C9A-8EC7-0873EF549F23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>
            <a:latin typeface="Arial Regular" panose="020B0604020202090204" charset="0"/>
            <a:cs typeface="Arial Regular" panose="020B0604020202090204" charset="0"/>
          </a:endParaRPr>
        </a:p>
      </dgm:t>
    </dgm:pt>
    <dgm:pt modelId="{C552E2B8-0556-4394-9669-D8B277F73B79}" type="parTrans" cxnId="{06BF196E-5334-4AAA-AC60-7E9CE635CDB9}">
      <dgm:prSet/>
      <dgm:spPr/>
    </dgm:pt>
    <dgm:pt modelId="{F7F5721C-86BB-44FC-BD2C-8B083E0C1B0C}" type="sibTrans" cxnId="{06BF196E-5334-4AAA-AC60-7E9CE635CDB9}">
      <dgm:prSet/>
      <dgm:spPr/>
    </dgm:pt>
    <dgm:pt modelId="{83079562-508B-4004-B154-C453924F5846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sz="1200">
              <a:latin typeface="Arial Regular" panose="020B0604020202090204" charset="0"/>
              <a:cs typeface="Arial Regular" panose="020B0604020202090204" charset="0"/>
              <a:sym typeface="+mn-ea"/>
            </a:rPr>
            <a:t>N</a:t>
          </a:r>
          <a:r>
            <a:rPr lang="en-GB" sz="1200">
              <a:latin typeface="Arial Regular" panose="020B0604020202090204" charset="0"/>
              <a:cs typeface="Arial Regular" panose="020B0604020202090204" charset="0"/>
              <a:sym typeface="+mn-ea"/>
            </a:rPr>
            <a:t>HS Long Term Plan</a:t>
          </a:r>
          <a:r>
            <a:rPr sz="1200">
              <a:latin typeface="Arial Regular" panose="020B0604020202090204" charset="0"/>
              <a:cs typeface="Arial Regular" panose="020B0604020202090204" charset="0"/>
              <a:sym typeface="+mn-ea"/>
            </a:rPr>
            <a:t>,</a:t>
          </a:r>
          <a:r>
            <a:rPr lang="en-GB" sz="1200">
              <a:latin typeface="Arial Regular" panose="020B0604020202090204" charset="0"/>
              <a:cs typeface="Arial Regular" panose="020B0604020202090204" charset="0"/>
              <a:sym typeface="+mn-ea"/>
            </a:rPr>
            <a:t> published in </a:t>
          </a:r>
          <a:r>
            <a:rPr sz="1200">
              <a:latin typeface="Arial Regular" panose="020B0604020202090204" charset="0"/>
              <a:cs typeface="Arial Regular" panose="020B0604020202090204" charset="0"/>
              <a:sym typeface="+mn-ea"/>
            </a:rPr>
            <a:t>J</a:t>
          </a:r>
          <a:r>
            <a:rPr lang="en-GB" sz="1200">
              <a:latin typeface="Arial Regular" panose="020B0604020202090204" charset="0"/>
              <a:cs typeface="Arial Regular" panose="020B0604020202090204" charset="0"/>
              <a:sym typeface="+mn-ea"/>
            </a:rPr>
            <a:t>anuary 2019</a:t>
          </a:r>
          <a:r>
            <a:rPr sz="1200">
              <a:latin typeface="Arial Regular" panose="020B0604020202090204" charset="0"/>
              <a:cs typeface="Arial Regular" panose="020B0604020202090204" charset="0"/>
              <a:sym typeface="+mn-ea"/>
            </a:rPr>
            <a:t>,</a:t>
          </a:r>
          <a:r>
            <a:rPr lang="en-GB" sz="1200">
              <a:latin typeface="Arial Regular" panose="020B0604020202090204" charset="0"/>
              <a:cs typeface="Arial Regular" panose="020B0604020202090204" charset="0"/>
              <a:sym typeface="+mn-ea"/>
            </a:rPr>
            <a:t> is a 10-year strategy designed to transform the NHS in England by improving care quality, reducing health inequalities, and ensuring sustainability </a:t>
          </a:r>
          <a:r>
            <a:rPr lang="en-US" altLang="en-GB" sz="1200">
              <a:latin typeface="Arial Regular" panose="020B0604020202090204" charset="0"/>
              <a:cs typeface="Arial Regular" panose="020B0604020202090204" charset="0"/>
              <a:sym typeface="+mn-ea"/>
            </a:rPr>
            <a:t>- Aligns closely with SDG3 </a:t>
          </a:r>
          <a:r>
            <a:rPr lang="en-US" altLang="en-US" sz="1200">
              <a:latin typeface="Arial Regular" panose="020B0604020202090204" charset="0"/>
              <a:cs typeface="Arial Regular" panose="020B0604020202090204" charset="0"/>
              <a:sym typeface="+mn-ea"/>
            </a:rPr>
            <a:t>(GOV.UK, 2025)</a:t>
          </a:r>
        </a:p>
      </dgm:t>
    </dgm:pt>
    <dgm:pt modelId="{B2B80330-AA06-40E5-A008-82E6018ED863}" type="parTrans" cxnId="{12735B2C-309C-42AE-87A9-4116282834A0}">
      <dgm:prSet/>
      <dgm:spPr/>
    </dgm:pt>
    <dgm:pt modelId="{BC1187C9-B382-4E3D-A276-3C4EE1D7BB33}" type="sibTrans" cxnId="{12735B2C-309C-42AE-87A9-4116282834A0}">
      <dgm:prSet/>
      <dgm:spPr/>
    </dgm:pt>
    <dgm:pt modelId="{328754D0-3273-4950-AC22-12CB41FC25D3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/>
        </a:p>
      </dgm:t>
    </dgm:pt>
    <dgm:pt modelId="{D4127580-92B1-4C6B-AAC5-5E4CEA033B6D}" type="parTrans" cxnId="{E5B59CEC-45A7-4DA9-BED1-A95BC3710939}">
      <dgm:prSet/>
      <dgm:spPr/>
    </dgm:pt>
    <dgm:pt modelId="{13A4B749-7515-4EF9-B162-22330190E495}" type="sibTrans" cxnId="{E5B59CEC-45A7-4DA9-BED1-A95BC3710939}">
      <dgm:prSet/>
      <dgm:spPr/>
    </dgm:pt>
    <dgm:pt modelId="{E5EECCA3-F875-4B71-92CC-9CCDFB7DBFEF}" type="pres">
      <dgm:prSet presAssocID="{26C320EB-5352-40AA-A0A9-C13066E1373C}" presName="linear" presStyleCnt="0">
        <dgm:presLayoutVars>
          <dgm:dir/>
          <dgm:animLvl val="lvl"/>
          <dgm:resizeHandles val="exact"/>
        </dgm:presLayoutVars>
      </dgm:prSet>
      <dgm:spPr/>
    </dgm:pt>
    <dgm:pt modelId="{667CAF5C-37C0-43B7-8B7E-02CCA3754DB9}" type="pres">
      <dgm:prSet presAssocID="{773C5012-55F9-436E-B78B-2A38D8AAA0C0}" presName="parentLin" presStyleCnt="0"/>
      <dgm:spPr/>
    </dgm:pt>
    <dgm:pt modelId="{58B158CB-C1D2-4676-88E6-6B3937A00A96}" type="pres">
      <dgm:prSet presAssocID="{773C5012-55F9-436E-B78B-2A38D8AAA0C0}" presName="parentLeftMargin" presStyleLbl="node1" presStyleIdx="0" presStyleCnt="4"/>
      <dgm:spPr/>
    </dgm:pt>
    <dgm:pt modelId="{D0971512-D8E1-4E4B-89F4-FF2EB164C196}" type="pres">
      <dgm:prSet presAssocID="{773C5012-55F9-436E-B78B-2A38D8AAA0C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E10EBB-C85A-471E-9935-B48B9C39A12E}" type="pres">
      <dgm:prSet presAssocID="{773C5012-55F9-436E-B78B-2A38D8AAA0C0}" presName="negativeSpace" presStyleCnt="0"/>
      <dgm:spPr/>
    </dgm:pt>
    <dgm:pt modelId="{1F055725-8984-42CB-98CB-8E7728DD5EAB}" type="pres">
      <dgm:prSet presAssocID="{773C5012-55F9-436E-B78B-2A38D8AAA0C0}" presName="childText" presStyleLbl="conFgAcc1" presStyleIdx="0" presStyleCnt="4">
        <dgm:presLayoutVars>
          <dgm:bulletEnabled val="1"/>
        </dgm:presLayoutVars>
      </dgm:prSet>
      <dgm:spPr/>
    </dgm:pt>
    <dgm:pt modelId="{5785404B-F53E-4CF2-A702-90A46E89CED8}" type="pres">
      <dgm:prSet presAssocID="{507A6FE3-4D55-4ED6-A973-429D64C5DF28}" presName="spaceBetweenRectangles" presStyleCnt="0"/>
      <dgm:spPr/>
    </dgm:pt>
    <dgm:pt modelId="{EF963990-07B7-4DBC-8CFE-C86D15B61BB6}" type="pres">
      <dgm:prSet presAssocID="{CA58FE74-4619-4E47-BA6C-E0CD35AF5AC2}" presName="parentLin" presStyleCnt="0"/>
      <dgm:spPr/>
    </dgm:pt>
    <dgm:pt modelId="{AEA4B341-6C57-43B8-BC42-9813D43D1335}" type="pres">
      <dgm:prSet presAssocID="{CA58FE74-4619-4E47-BA6C-E0CD35AF5AC2}" presName="parentLeftMargin" presStyleLbl="node1" presStyleIdx="0" presStyleCnt="4"/>
      <dgm:spPr/>
    </dgm:pt>
    <dgm:pt modelId="{DD07B078-3354-4F1B-9438-E4F95C4B43A6}" type="pres">
      <dgm:prSet presAssocID="{CA58FE74-4619-4E47-BA6C-E0CD35AF5AC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8F9047E-C8BE-4990-B6F7-84F4581E1FEA}" type="pres">
      <dgm:prSet presAssocID="{CA58FE74-4619-4E47-BA6C-E0CD35AF5AC2}" presName="negativeSpace" presStyleCnt="0"/>
      <dgm:spPr/>
    </dgm:pt>
    <dgm:pt modelId="{FB20FF5F-D131-4A8A-AEBC-01A2B84D6655}" type="pres">
      <dgm:prSet presAssocID="{CA58FE74-4619-4E47-BA6C-E0CD35AF5AC2}" presName="childText" presStyleLbl="conFgAcc1" presStyleIdx="1" presStyleCnt="4">
        <dgm:presLayoutVars>
          <dgm:bulletEnabled val="1"/>
        </dgm:presLayoutVars>
      </dgm:prSet>
      <dgm:spPr/>
    </dgm:pt>
    <dgm:pt modelId="{AC1FEB9E-7ED9-4E44-9D47-B63AE5862158}" type="pres">
      <dgm:prSet presAssocID="{5723A07A-E737-45B0-B84E-97FB4DE86580}" presName="spaceBetweenRectangles" presStyleCnt="0"/>
      <dgm:spPr/>
    </dgm:pt>
    <dgm:pt modelId="{04A221FB-3A34-4804-9E1E-FAA254BEF819}" type="pres">
      <dgm:prSet presAssocID="{D3284563-CEAB-43B3-81C4-5F6C081CBB78}" presName="parentLin" presStyleCnt="0"/>
      <dgm:spPr/>
    </dgm:pt>
    <dgm:pt modelId="{09CBCBA7-E2EE-4654-BCFB-AB2C2D77E66B}" type="pres">
      <dgm:prSet presAssocID="{D3284563-CEAB-43B3-81C4-5F6C081CBB78}" presName="parentLeftMargin" presStyleLbl="node1" presStyleIdx="1" presStyleCnt="4"/>
      <dgm:spPr/>
    </dgm:pt>
    <dgm:pt modelId="{F8B30F84-9FC1-4455-B8FC-CA5DC2189586}" type="pres">
      <dgm:prSet presAssocID="{D3284563-CEAB-43B3-81C4-5F6C081CBB7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AF99AA-34AA-4169-A0AA-91E0CC0C2D15}" type="pres">
      <dgm:prSet presAssocID="{D3284563-CEAB-43B3-81C4-5F6C081CBB78}" presName="negativeSpace" presStyleCnt="0"/>
      <dgm:spPr/>
    </dgm:pt>
    <dgm:pt modelId="{F855875C-E8B4-4273-8C6C-6A8EC3091B3C}" type="pres">
      <dgm:prSet presAssocID="{D3284563-CEAB-43B3-81C4-5F6C081CBB78}" presName="childText" presStyleLbl="conFgAcc1" presStyleIdx="2" presStyleCnt="4">
        <dgm:presLayoutVars>
          <dgm:bulletEnabled val="1"/>
        </dgm:presLayoutVars>
      </dgm:prSet>
      <dgm:spPr/>
    </dgm:pt>
    <dgm:pt modelId="{86295E0E-24E6-4554-99B0-A1FE2ECE8402}" type="pres">
      <dgm:prSet presAssocID="{2E43EE94-FE21-4F90-81B3-CED5B1ECC8C9}" presName="spaceBetweenRectangles" presStyleCnt="0"/>
      <dgm:spPr/>
    </dgm:pt>
    <dgm:pt modelId="{8A648642-537E-419B-AE6D-E2D847985DC6}" type="pres">
      <dgm:prSet presAssocID="{83079562-508B-4004-B154-C453924F5846}" presName="parentLin" presStyleCnt="0"/>
      <dgm:spPr/>
    </dgm:pt>
    <dgm:pt modelId="{D517B22D-E2AD-4922-856B-8BCA2B5F04AE}" type="pres">
      <dgm:prSet presAssocID="{83079562-508B-4004-B154-C453924F5846}" presName="parentLeftMargin" presStyleLbl="node1" presStyleIdx="2" presStyleCnt="4"/>
      <dgm:spPr/>
    </dgm:pt>
    <dgm:pt modelId="{73C24ABE-FE97-4EFC-A9C7-14A1FE23FD88}" type="pres">
      <dgm:prSet presAssocID="{83079562-508B-4004-B154-C453924F584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F76E044-4329-4BCB-BC41-F33DB2154E76}" type="pres">
      <dgm:prSet presAssocID="{83079562-508B-4004-B154-C453924F5846}" presName="negativeSpace" presStyleCnt="0"/>
      <dgm:spPr/>
    </dgm:pt>
    <dgm:pt modelId="{B6FA8A0B-7BF9-45DF-9312-D89137D1AD40}" type="pres">
      <dgm:prSet presAssocID="{83079562-508B-4004-B154-C453924F584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FE2A81A-6C04-4C38-8F0E-BA9318972D46}" srcId="{CA58FE74-4619-4E47-BA6C-E0CD35AF5AC2}" destId="{1A2D2A81-01AB-4B72-BEB6-F736A32BBBD1}" srcOrd="0" destOrd="0" parTransId="{18B7FC46-8EF8-4330-AD6A-10849AB20263}" sibTransId="{41ADAB3B-3386-4D48-A214-AAAE2AFD288F}"/>
    <dgm:cxn modelId="{6256E11E-A500-433B-B345-6E1ACA32821B}" type="presOf" srcId="{83079562-508B-4004-B154-C453924F5846}" destId="{D517B22D-E2AD-4922-856B-8BCA2B5F04AE}" srcOrd="0" destOrd="0" presId="urn:microsoft.com/office/officeart/2005/8/layout/list1#1"/>
    <dgm:cxn modelId="{A3A7C22B-A5C4-423B-9EC7-F209E5BF06A7}" type="presOf" srcId="{773C5012-55F9-436E-B78B-2A38D8AAA0C0}" destId="{D0971512-D8E1-4E4B-89F4-FF2EB164C196}" srcOrd="1" destOrd="0" presId="urn:microsoft.com/office/officeart/2005/8/layout/list1#1"/>
    <dgm:cxn modelId="{12735B2C-309C-42AE-87A9-4116282834A0}" srcId="{26C320EB-5352-40AA-A0A9-C13066E1373C}" destId="{83079562-508B-4004-B154-C453924F5846}" srcOrd="3" destOrd="0" parTransId="{B2B80330-AA06-40E5-A008-82E6018ED863}" sibTransId="{BC1187C9-B382-4E3D-A276-3C4EE1D7BB33}"/>
    <dgm:cxn modelId="{3C62FC2F-79D0-4E64-9379-8589540B4889}" type="presOf" srcId="{F5A3EE4A-628A-4C9A-8EC7-0873EF549F23}" destId="{F855875C-E8B4-4273-8C6C-6A8EC3091B3C}" srcOrd="0" destOrd="0" presId="urn:microsoft.com/office/officeart/2005/8/layout/list1#1"/>
    <dgm:cxn modelId="{59261C64-043D-4260-BAA3-63BE1E30C16B}" type="presOf" srcId="{328754D0-3273-4950-AC22-12CB41FC25D3}" destId="{B6FA8A0B-7BF9-45DF-9312-D89137D1AD40}" srcOrd="0" destOrd="0" presId="urn:microsoft.com/office/officeart/2005/8/layout/list1#1"/>
    <dgm:cxn modelId="{4D710F4A-CEBC-4002-971D-8DE2CE50B62A}" type="presOf" srcId="{CA58FE74-4619-4E47-BA6C-E0CD35AF5AC2}" destId="{AEA4B341-6C57-43B8-BC42-9813D43D1335}" srcOrd="0" destOrd="0" presId="urn:microsoft.com/office/officeart/2005/8/layout/list1#1"/>
    <dgm:cxn modelId="{06BF196E-5334-4AAA-AC60-7E9CE635CDB9}" srcId="{D3284563-CEAB-43B3-81C4-5F6C081CBB78}" destId="{F5A3EE4A-628A-4C9A-8EC7-0873EF549F23}" srcOrd="0" destOrd="0" parTransId="{C552E2B8-0556-4394-9669-D8B277F73B79}" sibTransId="{F7F5721C-86BB-44FC-BD2C-8B083E0C1B0C}"/>
    <dgm:cxn modelId="{05723D4F-E31E-492C-ADCF-056CDA74DE6B}" type="presOf" srcId="{D3284563-CEAB-43B3-81C4-5F6C081CBB78}" destId="{09CBCBA7-E2EE-4654-BCFB-AB2C2D77E66B}" srcOrd="0" destOrd="0" presId="urn:microsoft.com/office/officeart/2005/8/layout/list1#1"/>
    <dgm:cxn modelId="{5463887E-60BF-4042-A3F6-FE99909EA8E4}" type="presOf" srcId="{26C320EB-5352-40AA-A0A9-C13066E1373C}" destId="{E5EECCA3-F875-4B71-92CC-9CCDFB7DBFEF}" srcOrd="0" destOrd="0" presId="urn:microsoft.com/office/officeart/2005/8/layout/list1#1"/>
    <dgm:cxn modelId="{C1607191-43DE-4839-AC64-D65AECF8701D}" srcId="{26C320EB-5352-40AA-A0A9-C13066E1373C}" destId="{D3284563-CEAB-43B3-81C4-5F6C081CBB78}" srcOrd="2" destOrd="0" parTransId="{A2E240DA-ABFA-4A24-BE34-ABE926603D67}" sibTransId="{2E43EE94-FE21-4F90-81B3-CED5B1ECC8C9}"/>
    <dgm:cxn modelId="{8F1A5EAD-6A13-4A23-9AA9-0B27ECA3381F}" type="presOf" srcId="{83079562-508B-4004-B154-C453924F5846}" destId="{73C24ABE-FE97-4EFC-A9C7-14A1FE23FD88}" srcOrd="1" destOrd="0" presId="urn:microsoft.com/office/officeart/2005/8/layout/list1#1"/>
    <dgm:cxn modelId="{058784B6-B61C-425F-ABEA-20F39F43D8A6}" srcId="{773C5012-55F9-436E-B78B-2A38D8AAA0C0}" destId="{453F45BC-E9EB-40F6-91BC-29448434A3A9}" srcOrd="0" destOrd="0" parTransId="{F37D5659-0765-41AD-9A86-E175E2E5B77A}" sibTransId="{D56CA28A-566A-4306-AC34-15FD83E1258A}"/>
    <dgm:cxn modelId="{236D5BB7-3B62-4F95-9C70-6FF85A458BAB}" type="presOf" srcId="{1A2D2A81-01AB-4B72-BEB6-F736A32BBBD1}" destId="{FB20FF5F-D131-4A8A-AEBC-01A2B84D6655}" srcOrd="0" destOrd="0" presId="urn:microsoft.com/office/officeart/2005/8/layout/list1#1"/>
    <dgm:cxn modelId="{2229F8CE-9BAA-41BC-9C71-83F3C24163D8}" type="presOf" srcId="{773C5012-55F9-436E-B78B-2A38D8AAA0C0}" destId="{58B158CB-C1D2-4676-88E6-6B3937A00A96}" srcOrd="0" destOrd="0" presId="urn:microsoft.com/office/officeart/2005/8/layout/list1#1"/>
    <dgm:cxn modelId="{57968AD4-D678-4C05-84E2-D7BAF7048894}" type="presOf" srcId="{CA58FE74-4619-4E47-BA6C-E0CD35AF5AC2}" destId="{DD07B078-3354-4F1B-9438-E4F95C4B43A6}" srcOrd="1" destOrd="0" presId="urn:microsoft.com/office/officeart/2005/8/layout/list1#1"/>
    <dgm:cxn modelId="{83A375E0-2F99-41D1-AAB7-D7ED19E91DAE}" type="presOf" srcId="{453F45BC-E9EB-40F6-91BC-29448434A3A9}" destId="{1F055725-8984-42CB-98CB-8E7728DD5EAB}" srcOrd="0" destOrd="0" presId="urn:microsoft.com/office/officeart/2005/8/layout/list1#1"/>
    <dgm:cxn modelId="{8A5C73E1-0811-4D7A-9AE4-D707CC2429D7}" srcId="{26C320EB-5352-40AA-A0A9-C13066E1373C}" destId="{CA58FE74-4619-4E47-BA6C-E0CD35AF5AC2}" srcOrd="1" destOrd="0" parTransId="{EBAD4DA7-135F-4F4E-9475-804E7DC205D2}" sibTransId="{5723A07A-E737-45B0-B84E-97FB4DE86580}"/>
    <dgm:cxn modelId="{E5B59CEC-45A7-4DA9-BED1-A95BC3710939}" srcId="{83079562-508B-4004-B154-C453924F5846}" destId="{328754D0-3273-4950-AC22-12CB41FC25D3}" srcOrd="0" destOrd="0" parTransId="{D4127580-92B1-4C6B-AAC5-5E4CEA033B6D}" sibTransId="{13A4B749-7515-4EF9-B162-22330190E495}"/>
    <dgm:cxn modelId="{85F1CCFB-5649-4C1E-81CB-BCE6ADCDB119}" type="presOf" srcId="{D3284563-CEAB-43B3-81C4-5F6C081CBB78}" destId="{F8B30F84-9FC1-4455-B8FC-CA5DC2189586}" srcOrd="1" destOrd="0" presId="urn:microsoft.com/office/officeart/2005/8/layout/list1#1"/>
    <dgm:cxn modelId="{424C4DFF-1B22-4761-8A2C-92324851CBB2}" srcId="{26C320EB-5352-40AA-A0A9-C13066E1373C}" destId="{773C5012-55F9-436E-B78B-2A38D8AAA0C0}" srcOrd="0" destOrd="0" parTransId="{E1399106-9BE2-43F4-9430-F473CB36780F}" sibTransId="{507A6FE3-4D55-4ED6-A973-429D64C5DF28}"/>
    <dgm:cxn modelId="{BAC39219-21EB-434E-98ED-D4896F41C9D6}" type="presParOf" srcId="{E5EECCA3-F875-4B71-92CC-9CCDFB7DBFEF}" destId="{667CAF5C-37C0-43B7-8B7E-02CCA3754DB9}" srcOrd="0" destOrd="0" presId="urn:microsoft.com/office/officeart/2005/8/layout/list1#1"/>
    <dgm:cxn modelId="{23E3C694-A851-4E6A-AE18-AF797D9D5CE6}" type="presParOf" srcId="{667CAF5C-37C0-43B7-8B7E-02CCA3754DB9}" destId="{58B158CB-C1D2-4676-88E6-6B3937A00A96}" srcOrd="0" destOrd="0" presId="urn:microsoft.com/office/officeart/2005/8/layout/list1#1"/>
    <dgm:cxn modelId="{84437F65-F41D-4434-9192-516D0DB26A5B}" type="presParOf" srcId="{667CAF5C-37C0-43B7-8B7E-02CCA3754DB9}" destId="{D0971512-D8E1-4E4B-89F4-FF2EB164C196}" srcOrd="1" destOrd="0" presId="urn:microsoft.com/office/officeart/2005/8/layout/list1#1"/>
    <dgm:cxn modelId="{3D371D3B-96C3-4532-838F-6CAFA68DC3E4}" type="presParOf" srcId="{E5EECCA3-F875-4B71-92CC-9CCDFB7DBFEF}" destId="{05E10EBB-C85A-471E-9935-B48B9C39A12E}" srcOrd="1" destOrd="0" presId="urn:microsoft.com/office/officeart/2005/8/layout/list1#1"/>
    <dgm:cxn modelId="{CA10BFAD-0D62-44CA-B459-ED1CFD20B184}" type="presParOf" srcId="{E5EECCA3-F875-4B71-92CC-9CCDFB7DBFEF}" destId="{1F055725-8984-42CB-98CB-8E7728DD5EAB}" srcOrd="2" destOrd="0" presId="urn:microsoft.com/office/officeart/2005/8/layout/list1#1"/>
    <dgm:cxn modelId="{84960620-B836-42B3-970C-C36146B9C43F}" type="presParOf" srcId="{E5EECCA3-F875-4B71-92CC-9CCDFB7DBFEF}" destId="{5785404B-F53E-4CF2-A702-90A46E89CED8}" srcOrd="3" destOrd="0" presId="urn:microsoft.com/office/officeart/2005/8/layout/list1#1"/>
    <dgm:cxn modelId="{81F60B29-F0D4-4429-AFE1-7D5403E06FA4}" type="presParOf" srcId="{E5EECCA3-F875-4B71-92CC-9CCDFB7DBFEF}" destId="{EF963990-07B7-4DBC-8CFE-C86D15B61BB6}" srcOrd="4" destOrd="0" presId="urn:microsoft.com/office/officeart/2005/8/layout/list1#1"/>
    <dgm:cxn modelId="{A65E93CE-83A0-4967-B0CF-380D146DE3D2}" type="presParOf" srcId="{EF963990-07B7-4DBC-8CFE-C86D15B61BB6}" destId="{AEA4B341-6C57-43B8-BC42-9813D43D1335}" srcOrd="0" destOrd="0" presId="urn:microsoft.com/office/officeart/2005/8/layout/list1#1"/>
    <dgm:cxn modelId="{14FD7BDD-0395-4BD4-A6A0-89566671680C}" type="presParOf" srcId="{EF963990-07B7-4DBC-8CFE-C86D15B61BB6}" destId="{DD07B078-3354-4F1B-9438-E4F95C4B43A6}" srcOrd="1" destOrd="0" presId="urn:microsoft.com/office/officeart/2005/8/layout/list1#1"/>
    <dgm:cxn modelId="{F537FE70-BE4C-4271-8ABB-7B5B819057F5}" type="presParOf" srcId="{E5EECCA3-F875-4B71-92CC-9CCDFB7DBFEF}" destId="{98F9047E-C8BE-4990-B6F7-84F4581E1FEA}" srcOrd="5" destOrd="0" presId="urn:microsoft.com/office/officeart/2005/8/layout/list1#1"/>
    <dgm:cxn modelId="{7E52C660-8F77-4D39-83A3-CE920640A767}" type="presParOf" srcId="{E5EECCA3-F875-4B71-92CC-9CCDFB7DBFEF}" destId="{FB20FF5F-D131-4A8A-AEBC-01A2B84D6655}" srcOrd="6" destOrd="0" presId="urn:microsoft.com/office/officeart/2005/8/layout/list1#1"/>
    <dgm:cxn modelId="{06A70BE4-33E5-459C-994E-124779A0529E}" type="presParOf" srcId="{E5EECCA3-F875-4B71-92CC-9CCDFB7DBFEF}" destId="{AC1FEB9E-7ED9-4E44-9D47-B63AE5862158}" srcOrd="7" destOrd="0" presId="urn:microsoft.com/office/officeart/2005/8/layout/list1#1"/>
    <dgm:cxn modelId="{184FAC55-DADE-4271-8380-4AECE8CC322F}" type="presParOf" srcId="{E5EECCA3-F875-4B71-92CC-9CCDFB7DBFEF}" destId="{04A221FB-3A34-4804-9E1E-FAA254BEF819}" srcOrd="8" destOrd="0" presId="urn:microsoft.com/office/officeart/2005/8/layout/list1#1"/>
    <dgm:cxn modelId="{407F46F1-E645-440E-8216-5505E77497CD}" type="presParOf" srcId="{04A221FB-3A34-4804-9E1E-FAA254BEF819}" destId="{09CBCBA7-E2EE-4654-BCFB-AB2C2D77E66B}" srcOrd="0" destOrd="0" presId="urn:microsoft.com/office/officeart/2005/8/layout/list1#1"/>
    <dgm:cxn modelId="{41FCA025-6C16-4979-AF1B-7597AE715E38}" type="presParOf" srcId="{04A221FB-3A34-4804-9E1E-FAA254BEF819}" destId="{F8B30F84-9FC1-4455-B8FC-CA5DC2189586}" srcOrd="1" destOrd="0" presId="urn:microsoft.com/office/officeart/2005/8/layout/list1#1"/>
    <dgm:cxn modelId="{C4D71132-5EAF-4B15-8F94-9F47B06A3E39}" type="presParOf" srcId="{E5EECCA3-F875-4B71-92CC-9CCDFB7DBFEF}" destId="{75AF99AA-34AA-4169-A0AA-91E0CC0C2D15}" srcOrd="9" destOrd="0" presId="urn:microsoft.com/office/officeart/2005/8/layout/list1#1"/>
    <dgm:cxn modelId="{B9D0A1CA-7593-485A-9461-EF050C32C91E}" type="presParOf" srcId="{E5EECCA3-F875-4B71-92CC-9CCDFB7DBFEF}" destId="{F855875C-E8B4-4273-8C6C-6A8EC3091B3C}" srcOrd="10" destOrd="0" presId="urn:microsoft.com/office/officeart/2005/8/layout/list1#1"/>
    <dgm:cxn modelId="{8CB89B4F-8DFD-41C8-92A3-DAABC112E7E1}" type="presParOf" srcId="{E5EECCA3-F875-4B71-92CC-9CCDFB7DBFEF}" destId="{86295E0E-24E6-4554-99B0-A1FE2ECE8402}" srcOrd="11" destOrd="0" presId="urn:microsoft.com/office/officeart/2005/8/layout/list1#1"/>
    <dgm:cxn modelId="{C0F9BF5E-FE84-4A48-8CBB-C7E824E022A5}" type="presParOf" srcId="{E5EECCA3-F875-4B71-92CC-9CCDFB7DBFEF}" destId="{8A648642-537E-419B-AE6D-E2D847985DC6}" srcOrd="12" destOrd="0" presId="urn:microsoft.com/office/officeart/2005/8/layout/list1#1"/>
    <dgm:cxn modelId="{FBEF4222-6649-433E-A4EE-76A9D83E3DA3}" type="presParOf" srcId="{8A648642-537E-419B-AE6D-E2D847985DC6}" destId="{D517B22D-E2AD-4922-856B-8BCA2B5F04AE}" srcOrd="0" destOrd="0" presId="urn:microsoft.com/office/officeart/2005/8/layout/list1#1"/>
    <dgm:cxn modelId="{DCFA13CB-6D2B-4A49-BD28-122C3A59F1A1}" type="presParOf" srcId="{8A648642-537E-419B-AE6D-E2D847985DC6}" destId="{73C24ABE-FE97-4EFC-A9C7-14A1FE23FD88}" srcOrd="1" destOrd="0" presId="urn:microsoft.com/office/officeart/2005/8/layout/list1#1"/>
    <dgm:cxn modelId="{2B74328E-CCA8-4E05-9A99-8B37AF4B7FF7}" type="presParOf" srcId="{E5EECCA3-F875-4B71-92CC-9CCDFB7DBFEF}" destId="{8F76E044-4329-4BCB-BC41-F33DB2154E76}" srcOrd="13" destOrd="0" presId="urn:microsoft.com/office/officeart/2005/8/layout/list1#1"/>
    <dgm:cxn modelId="{0832F3E5-2806-4AE2-BA81-1AE04DFDC54F}" type="presParOf" srcId="{E5EECCA3-F875-4B71-92CC-9CCDFB7DBFEF}" destId="{B6FA8A0B-7BF9-45DF-9312-D89137D1AD40}" srcOrd="14" destOrd="0" presId="urn:microsoft.com/office/officeart/2005/8/layout/list1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F7B5C5-55BB-4066-BF3F-EEAAE748A905}" type="doc">
      <dgm:prSet loTypeId="urn:microsoft.com/office/officeart/2005/8/layout/default#1" loCatId="list" qsTypeId="urn:microsoft.com/office/officeart/2005/8/quickstyle/simple1#2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C241F0B3-E017-42D4-906B-BF7391D19CBF}" type="pres">
      <dgm:prSet presAssocID="{47F7B5C5-55BB-4066-BF3F-EEAAE748A905}" presName="diagram" presStyleCnt="0">
        <dgm:presLayoutVars>
          <dgm:dir/>
          <dgm:resizeHandles val="exact"/>
        </dgm:presLayoutVars>
      </dgm:prSet>
      <dgm:spPr/>
    </dgm:pt>
  </dgm:ptLst>
  <dgm:cxnLst>
    <dgm:cxn modelId="{D37B9350-3AD8-42D4-AA91-8AB799C32678}" type="presOf" srcId="{47F7B5C5-55BB-4066-BF3F-EEAAE748A905}" destId="{C241F0B3-E017-42D4-906B-BF7391D19CBF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B84C11-07A7-41F5-8B9A-39D0ACB1BF53}" type="doc">
      <dgm:prSet loTypeId="urn:microsoft.com/office/officeart/2005/8/layout/vProcess5" loCatId="process" qsTypeId="urn:microsoft.com/office/officeart/2005/8/quickstyle/simple3#1" qsCatId="simple" csTypeId="urn:microsoft.com/office/officeart/2005/8/colors/accent1_2#2" csCatId="accent1" phldr="0"/>
      <dgm:spPr/>
      <dgm:t>
        <a:bodyPr/>
        <a:lstStyle/>
        <a:p>
          <a:endParaRPr lang="en-US"/>
        </a:p>
      </dgm:t>
    </dgm:pt>
    <dgm:pt modelId="{97A8C2AA-AE5F-4DE0-91B1-F0E85C273E74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b="1">
              <a:latin typeface="Arial Bold" panose="020B0604020202090204" charset="0"/>
              <a:cs typeface="Arial Bold" panose="020B0604020202090204" charset="0"/>
              <a:sym typeface="+mn-ea"/>
            </a:rPr>
            <a:t>WHO Health in All Policies (HiAP):</a:t>
          </a:r>
          <a:r>
            <a:rPr lang="en-US" altLang="en-US" sz="1800">
              <a:latin typeface="Arial Regular" panose="020B0604020202090204" charset="0"/>
              <a:cs typeface="Arial Regular" panose="020B0604020202090204" charset="0"/>
              <a:sym typeface="+mn-ea"/>
            </a:rPr>
            <a:t> Promotes cross-sectoral decision-making for health equity (Codes-Johnson et al., 2018).</a:t>
          </a: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5477065E-AD40-40AD-B851-169D32D6F57B}" type="parTrans" cxnId="{5E58951A-4C7C-45C2-9E78-F488B66EF27C}">
      <dgm:prSet/>
      <dgm:spPr/>
      <dgm:t>
        <a:bodyPr/>
        <a:lstStyle/>
        <a:p>
          <a:endParaRPr lang="en-US"/>
        </a:p>
      </dgm:t>
    </dgm:pt>
    <dgm:pt modelId="{DD01B2A3-2986-44EB-899A-2EB74CB0A2FA}" type="sibTrans" cxnId="{5E58951A-4C7C-45C2-9E78-F488B66EF27C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8ED20423-F7C2-4DAC-B9CC-17F08874BF3A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b="1">
              <a:latin typeface="Arial Bold" panose="020B0604020202090204" charset="0"/>
              <a:cs typeface="Arial Bold" panose="020B0604020202090204" charset="0"/>
              <a:sym typeface="+mn-ea"/>
            </a:rPr>
            <a:t>NHS Long Term Plan (2019):</a:t>
          </a:r>
          <a:r>
            <a:rPr lang="en-US" altLang="en-US" sz="1800">
              <a:latin typeface="Arial Regular" panose="020B0604020202090204" charset="0"/>
              <a:cs typeface="Arial Regular" panose="020B0604020202090204" charset="0"/>
              <a:sym typeface="+mn-ea"/>
            </a:rPr>
            <a:t> Shifts focus from treatment to prevention, supporting SDG 3 and 10.</a:t>
          </a: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6A6DCCB9-B9C9-4F02-8372-40D5BB3E2726}" type="parTrans" cxnId="{7E9EA60F-12C8-48A9-A757-71675E0AB74E}">
      <dgm:prSet/>
      <dgm:spPr/>
      <dgm:t>
        <a:bodyPr/>
        <a:lstStyle/>
        <a:p>
          <a:endParaRPr lang="en-US"/>
        </a:p>
      </dgm:t>
    </dgm:pt>
    <dgm:pt modelId="{183EE679-6E63-4B49-9665-FE19B4A2F12A}" type="sibTrans" cxnId="{7E9EA60F-12C8-48A9-A757-71675E0AB74E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D4BD55C7-AC3C-43FC-8A67-85D9B43F95ED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b="1">
              <a:latin typeface="Arial Bold" panose="020B0604020202090204" charset="0"/>
              <a:cs typeface="Arial Bold" panose="020B0604020202090204" charset="0"/>
              <a:sym typeface="+mn-ea"/>
            </a:rPr>
            <a:t>Health and Care Act (2022):</a:t>
          </a:r>
          <a:r>
            <a:rPr lang="en-US" altLang="en-US" sz="1800">
              <a:latin typeface="Arial Regular" panose="020B0604020202090204" charset="0"/>
              <a:cs typeface="Arial Regular" panose="020B0604020202090204" charset="0"/>
              <a:sym typeface="+mn-ea"/>
            </a:rPr>
            <a:t> Establishes Integrated Care Systems (ICSs) for coordinated delivery (Lalani et al., 2024).</a:t>
          </a: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0E3D13F2-5377-4EE3-8062-8626E5770718}" type="parTrans" cxnId="{38FBBD1A-3E6A-4E54-A473-B1D7788A8B5E}">
      <dgm:prSet/>
      <dgm:spPr/>
      <dgm:t>
        <a:bodyPr/>
        <a:lstStyle/>
        <a:p>
          <a:endParaRPr lang="en-US"/>
        </a:p>
      </dgm:t>
    </dgm:pt>
    <dgm:pt modelId="{767768A6-72C8-4B98-98E5-B01A1C804B6A}" type="sibTrans" cxnId="{38FBBD1A-3E6A-4E54-A473-B1D7788A8B5E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D893FFC9-1F6D-4FC3-BD9A-6903493809E9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sz="1800">
              <a:latin typeface="Arial Regular" panose="020B0604020202090204" charset="0"/>
              <a:cs typeface="Arial Regular" panose="020B0604020202090204" charset="0"/>
              <a:sym typeface="+mn-ea"/>
            </a:rPr>
            <a:t>N</a:t>
          </a:r>
          <a:r>
            <a:rPr lang="en-US" altLang="en-US" sz="1800">
              <a:latin typeface="Arial Regular" panose="020B0604020202090204" charset="0"/>
              <a:cs typeface="Arial Regular" panose="020B0604020202090204" charset="0"/>
              <a:sym typeface="+mn-ea"/>
            </a:rPr>
            <a:t>ICE Guidelines and the Public Health Outcomes Framework monitor health inequalities.</a:t>
          </a:r>
          <a:endParaRPr lang="en-US" altLang="en-US" sz="1800">
            <a:latin typeface="Arial Regular" panose="020B0604020202090204" charset="0"/>
            <a:cs typeface="Arial Regular" panose="020B0604020202090204" charset="0"/>
          </a:endParaRPr>
        </a:p>
      </dgm:t>
    </dgm:pt>
    <dgm:pt modelId="{1509CF98-DD9E-492B-8E51-15CE4779D075}" type="parTrans" cxnId="{D76BC754-8B89-46F2-A531-17795B4C33CA}">
      <dgm:prSet/>
      <dgm:spPr/>
    </dgm:pt>
    <dgm:pt modelId="{63C101D4-A0D1-4DB2-91B5-2817059EC81B}" type="sibTrans" cxnId="{D76BC754-8B89-46F2-A531-17795B4C33CA}">
      <dgm:prSet/>
      <dgm:spPr/>
    </dgm:pt>
    <dgm:pt modelId="{EBE81508-B149-4B3C-B231-97BF5F08472D}" type="pres">
      <dgm:prSet presAssocID="{46B84C11-07A7-41F5-8B9A-39D0ACB1BF53}" presName="outerComposite" presStyleCnt="0">
        <dgm:presLayoutVars>
          <dgm:chMax val="5"/>
          <dgm:dir/>
          <dgm:resizeHandles val="exact"/>
        </dgm:presLayoutVars>
      </dgm:prSet>
      <dgm:spPr/>
    </dgm:pt>
    <dgm:pt modelId="{526F08A7-0F36-4A10-9552-DD6C2051F03D}" type="pres">
      <dgm:prSet presAssocID="{46B84C11-07A7-41F5-8B9A-39D0ACB1BF53}" presName="dummyMaxCanvas" presStyleCnt="0">
        <dgm:presLayoutVars/>
      </dgm:prSet>
      <dgm:spPr/>
    </dgm:pt>
    <dgm:pt modelId="{935F9E8E-CA3D-4B15-BCD4-4374CFEA0636}" type="pres">
      <dgm:prSet presAssocID="{46B84C11-07A7-41F5-8B9A-39D0ACB1BF53}" presName="FourNodes_1" presStyleLbl="node1" presStyleIdx="0" presStyleCnt="4">
        <dgm:presLayoutVars>
          <dgm:bulletEnabled val="1"/>
        </dgm:presLayoutVars>
      </dgm:prSet>
      <dgm:spPr/>
    </dgm:pt>
    <dgm:pt modelId="{60692CD1-6C00-44D2-B584-B243320B8089}" type="pres">
      <dgm:prSet presAssocID="{46B84C11-07A7-41F5-8B9A-39D0ACB1BF53}" presName="FourNodes_2" presStyleLbl="node1" presStyleIdx="1" presStyleCnt="4">
        <dgm:presLayoutVars>
          <dgm:bulletEnabled val="1"/>
        </dgm:presLayoutVars>
      </dgm:prSet>
      <dgm:spPr/>
    </dgm:pt>
    <dgm:pt modelId="{BF04D216-D61E-4B33-BF59-4FAF2AF58EFC}" type="pres">
      <dgm:prSet presAssocID="{46B84C11-07A7-41F5-8B9A-39D0ACB1BF53}" presName="FourNodes_3" presStyleLbl="node1" presStyleIdx="2" presStyleCnt="4">
        <dgm:presLayoutVars>
          <dgm:bulletEnabled val="1"/>
        </dgm:presLayoutVars>
      </dgm:prSet>
      <dgm:spPr/>
    </dgm:pt>
    <dgm:pt modelId="{74EB3866-96E6-41F9-990D-3002669D6D63}" type="pres">
      <dgm:prSet presAssocID="{46B84C11-07A7-41F5-8B9A-39D0ACB1BF53}" presName="FourNodes_4" presStyleLbl="node1" presStyleIdx="3" presStyleCnt="4">
        <dgm:presLayoutVars>
          <dgm:bulletEnabled val="1"/>
        </dgm:presLayoutVars>
      </dgm:prSet>
      <dgm:spPr/>
    </dgm:pt>
    <dgm:pt modelId="{595C6BE1-5CA7-46FE-953D-6B095D6A6D3B}" type="pres">
      <dgm:prSet presAssocID="{46B84C11-07A7-41F5-8B9A-39D0ACB1BF53}" presName="FourConn_1-2" presStyleLbl="fgAccFollowNode1" presStyleIdx="0" presStyleCnt="3">
        <dgm:presLayoutVars>
          <dgm:bulletEnabled val="1"/>
        </dgm:presLayoutVars>
      </dgm:prSet>
      <dgm:spPr/>
    </dgm:pt>
    <dgm:pt modelId="{4EA2ACB7-6C58-4742-808F-73F5FAA957E2}" type="pres">
      <dgm:prSet presAssocID="{46B84C11-07A7-41F5-8B9A-39D0ACB1BF53}" presName="FourConn_2-3" presStyleLbl="fgAccFollowNode1" presStyleIdx="1" presStyleCnt="3">
        <dgm:presLayoutVars>
          <dgm:bulletEnabled val="1"/>
        </dgm:presLayoutVars>
      </dgm:prSet>
      <dgm:spPr/>
    </dgm:pt>
    <dgm:pt modelId="{9CCE6586-EEA9-4EE7-9596-803FE76935A2}" type="pres">
      <dgm:prSet presAssocID="{46B84C11-07A7-41F5-8B9A-39D0ACB1BF53}" presName="FourConn_3-4" presStyleLbl="fgAccFollowNode1" presStyleIdx="2" presStyleCnt="3">
        <dgm:presLayoutVars>
          <dgm:bulletEnabled val="1"/>
        </dgm:presLayoutVars>
      </dgm:prSet>
      <dgm:spPr/>
    </dgm:pt>
    <dgm:pt modelId="{1657BAAF-FC72-4B95-B809-569AA27555DD}" type="pres">
      <dgm:prSet presAssocID="{46B84C11-07A7-41F5-8B9A-39D0ACB1BF53}" presName="FourNodes_1_text" presStyleLbl="node1" presStyleIdx="3" presStyleCnt="4">
        <dgm:presLayoutVars>
          <dgm:bulletEnabled val="1"/>
        </dgm:presLayoutVars>
      </dgm:prSet>
      <dgm:spPr/>
    </dgm:pt>
    <dgm:pt modelId="{462C7D3F-F6FE-4DCB-8E67-01862E90EAEE}" type="pres">
      <dgm:prSet presAssocID="{46B84C11-07A7-41F5-8B9A-39D0ACB1BF53}" presName="FourNodes_2_text" presStyleLbl="node1" presStyleIdx="3" presStyleCnt="4">
        <dgm:presLayoutVars>
          <dgm:bulletEnabled val="1"/>
        </dgm:presLayoutVars>
      </dgm:prSet>
      <dgm:spPr/>
    </dgm:pt>
    <dgm:pt modelId="{69741771-C50B-4EE3-B140-2F901381819E}" type="pres">
      <dgm:prSet presAssocID="{46B84C11-07A7-41F5-8B9A-39D0ACB1BF53}" presName="FourNodes_3_text" presStyleLbl="node1" presStyleIdx="3" presStyleCnt="4">
        <dgm:presLayoutVars>
          <dgm:bulletEnabled val="1"/>
        </dgm:presLayoutVars>
      </dgm:prSet>
      <dgm:spPr/>
    </dgm:pt>
    <dgm:pt modelId="{B9792C04-8603-49A6-8C89-C8572568FB4A}" type="pres">
      <dgm:prSet presAssocID="{46B84C11-07A7-41F5-8B9A-39D0ACB1BF5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765B30D-A0E6-436D-B407-931C37706171}" type="presOf" srcId="{46B84C11-07A7-41F5-8B9A-39D0ACB1BF53}" destId="{EBE81508-B149-4B3C-B231-97BF5F08472D}" srcOrd="0" destOrd="0" presId="urn:microsoft.com/office/officeart/2005/8/layout/vProcess5"/>
    <dgm:cxn modelId="{7E9EA60F-12C8-48A9-A757-71675E0AB74E}" srcId="{46B84C11-07A7-41F5-8B9A-39D0ACB1BF53}" destId="{8ED20423-F7C2-4DAC-B9CC-17F08874BF3A}" srcOrd="1" destOrd="0" parTransId="{6A6DCCB9-B9C9-4F02-8372-40D5BB3E2726}" sibTransId="{183EE679-6E63-4B49-9665-FE19B4A2F12A}"/>
    <dgm:cxn modelId="{5E58951A-4C7C-45C2-9E78-F488B66EF27C}" srcId="{46B84C11-07A7-41F5-8B9A-39D0ACB1BF53}" destId="{97A8C2AA-AE5F-4DE0-91B1-F0E85C273E74}" srcOrd="0" destOrd="0" parTransId="{5477065E-AD40-40AD-B851-169D32D6F57B}" sibTransId="{DD01B2A3-2986-44EB-899A-2EB74CB0A2FA}"/>
    <dgm:cxn modelId="{38FBBD1A-3E6A-4E54-A473-B1D7788A8B5E}" srcId="{46B84C11-07A7-41F5-8B9A-39D0ACB1BF53}" destId="{D4BD55C7-AC3C-43FC-8A67-85D9B43F95ED}" srcOrd="2" destOrd="0" parTransId="{0E3D13F2-5377-4EE3-8062-8626E5770718}" sibTransId="{767768A6-72C8-4B98-98E5-B01A1C804B6A}"/>
    <dgm:cxn modelId="{35C98939-885E-4DF5-B8A1-CDADFD04A3B4}" type="presOf" srcId="{D4BD55C7-AC3C-43FC-8A67-85D9B43F95ED}" destId="{69741771-C50B-4EE3-B140-2F901381819E}" srcOrd="1" destOrd="0" presId="urn:microsoft.com/office/officeart/2005/8/layout/vProcess5"/>
    <dgm:cxn modelId="{B859AB5C-0BE1-4F92-B4AC-50034FB2DD86}" type="presOf" srcId="{8ED20423-F7C2-4DAC-B9CC-17F08874BF3A}" destId="{60692CD1-6C00-44D2-B584-B243320B8089}" srcOrd="0" destOrd="0" presId="urn:microsoft.com/office/officeart/2005/8/layout/vProcess5"/>
    <dgm:cxn modelId="{2AE96565-0FEE-4CF1-9186-28C055673463}" type="presOf" srcId="{97A8C2AA-AE5F-4DE0-91B1-F0E85C273E74}" destId="{935F9E8E-CA3D-4B15-BCD4-4374CFEA0636}" srcOrd="0" destOrd="0" presId="urn:microsoft.com/office/officeart/2005/8/layout/vProcess5"/>
    <dgm:cxn modelId="{EBD9F646-3B51-4FB9-ACF0-4FED3D6FBC26}" type="presOf" srcId="{D893FFC9-1F6D-4FC3-BD9A-6903493809E9}" destId="{B9792C04-8603-49A6-8C89-C8572568FB4A}" srcOrd="1" destOrd="0" presId="urn:microsoft.com/office/officeart/2005/8/layout/vProcess5"/>
    <dgm:cxn modelId="{B283F967-0474-4498-8FDC-4442A11B1771}" type="presOf" srcId="{8ED20423-F7C2-4DAC-B9CC-17F08874BF3A}" destId="{462C7D3F-F6FE-4DCB-8E67-01862E90EAEE}" srcOrd="1" destOrd="0" presId="urn:microsoft.com/office/officeart/2005/8/layout/vProcess5"/>
    <dgm:cxn modelId="{46F9C051-68BB-45A9-B039-A4AC2A521D55}" type="presOf" srcId="{183EE679-6E63-4B49-9665-FE19B4A2F12A}" destId="{4EA2ACB7-6C58-4742-808F-73F5FAA957E2}" srcOrd="0" destOrd="0" presId="urn:microsoft.com/office/officeart/2005/8/layout/vProcess5"/>
    <dgm:cxn modelId="{D76BC754-8B89-46F2-A531-17795B4C33CA}" srcId="{46B84C11-07A7-41F5-8B9A-39D0ACB1BF53}" destId="{D893FFC9-1F6D-4FC3-BD9A-6903493809E9}" srcOrd="3" destOrd="0" parTransId="{1509CF98-DD9E-492B-8E51-15CE4779D075}" sibTransId="{63C101D4-A0D1-4DB2-91B5-2817059EC81B}"/>
    <dgm:cxn modelId="{57370D5A-C571-4202-B1AB-39572F29E67B}" type="presOf" srcId="{97A8C2AA-AE5F-4DE0-91B1-F0E85C273E74}" destId="{1657BAAF-FC72-4B95-B809-569AA27555DD}" srcOrd="1" destOrd="0" presId="urn:microsoft.com/office/officeart/2005/8/layout/vProcess5"/>
    <dgm:cxn modelId="{DE79DE7A-D7C5-4C66-B629-EA62AD7F0220}" type="presOf" srcId="{D893FFC9-1F6D-4FC3-BD9A-6903493809E9}" destId="{74EB3866-96E6-41F9-990D-3002669D6D63}" srcOrd="0" destOrd="0" presId="urn:microsoft.com/office/officeart/2005/8/layout/vProcess5"/>
    <dgm:cxn modelId="{7CC842A0-F9DE-4F37-A46D-F83976BEF9C2}" type="presOf" srcId="{767768A6-72C8-4B98-98E5-B01A1C804B6A}" destId="{9CCE6586-EEA9-4EE7-9596-803FE76935A2}" srcOrd="0" destOrd="0" presId="urn:microsoft.com/office/officeart/2005/8/layout/vProcess5"/>
    <dgm:cxn modelId="{D094B5BA-C474-44AE-B45D-4D6A235E74AE}" type="presOf" srcId="{DD01B2A3-2986-44EB-899A-2EB74CB0A2FA}" destId="{595C6BE1-5CA7-46FE-953D-6B095D6A6D3B}" srcOrd="0" destOrd="0" presId="urn:microsoft.com/office/officeart/2005/8/layout/vProcess5"/>
    <dgm:cxn modelId="{522AF0DD-58F4-46BC-8049-01AE8FD90653}" type="presOf" srcId="{D4BD55C7-AC3C-43FC-8A67-85D9B43F95ED}" destId="{BF04D216-D61E-4B33-BF59-4FAF2AF58EFC}" srcOrd="0" destOrd="0" presId="urn:microsoft.com/office/officeart/2005/8/layout/vProcess5"/>
    <dgm:cxn modelId="{95030909-E8F3-44F0-8C46-DCA484C83B69}" type="presParOf" srcId="{EBE81508-B149-4B3C-B231-97BF5F08472D}" destId="{526F08A7-0F36-4A10-9552-DD6C2051F03D}" srcOrd="0" destOrd="0" presId="urn:microsoft.com/office/officeart/2005/8/layout/vProcess5"/>
    <dgm:cxn modelId="{FFDD2E44-A563-450E-B6FB-609DF7030EAE}" type="presParOf" srcId="{EBE81508-B149-4B3C-B231-97BF5F08472D}" destId="{935F9E8E-CA3D-4B15-BCD4-4374CFEA0636}" srcOrd="1" destOrd="0" presId="urn:microsoft.com/office/officeart/2005/8/layout/vProcess5"/>
    <dgm:cxn modelId="{333EDBB8-9EF9-4312-BDCD-2CDC846902F2}" type="presParOf" srcId="{EBE81508-B149-4B3C-B231-97BF5F08472D}" destId="{60692CD1-6C00-44D2-B584-B243320B8089}" srcOrd="2" destOrd="0" presId="urn:microsoft.com/office/officeart/2005/8/layout/vProcess5"/>
    <dgm:cxn modelId="{8DF209AF-6F78-4890-BFC4-7F7B3D17E838}" type="presParOf" srcId="{EBE81508-B149-4B3C-B231-97BF5F08472D}" destId="{BF04D216-D61E-4B33-BF59-4FAF2AF58EFC}" srcOrd="3" destOrd="0" presId="urn:microsoft.com/office/officeart/2005/8/layout/vProcess5"/>
    <dgm:cxn modelId="{ADD24466-9278-40EE-9EF1-0CACB3AFDAA5}" type="presParOf" srcId="{EBE81508-B149-4B3C-B231-97BF5F08472D}" destId="{74EB3866-96E6-41F9-990D-3002669D6D63}" srcOrd="4" destOrd="0" presId="urn:microsoft.com/office/officeart/2005/8/layout/vProcess5"/>
    <dgm:cxn modelId="{0FB217D0-B4AF-486A-8B24-DC095D9B549D}" type="presParOf" srcId="{EBE81508-B149-4B3C-B231-97BF5F08472D}" destId="{595C6BE1-5CA7-46FE-953D-6B095D6A6D3B}" srcOrd="5" destOrd="0" presId="urn:microsoft.com/office/officeart/2005/8/layout/vProcess5"/>
    <dgm:cxn modelId="{6BC07E64-E052-4699-9855-6A553269C92D}" type="presParOf" srcId="{EBE81508-B149-4B3C-B231-97BF5F08472D}" destId="{4EA2ACB7-6C58-4742-808F-73F5FAA957E2}" srcOrd="6" destOrd="0" presId="urn:microsoft.com/office/officeart/2005/8/layout/vProcess5"/>
    <dgm:cxn modelId="{700EB0BB-9DDD-43DE-BD73-169D1891EA38}" type="presParOf" srcId="{EBE81508-B149-4B3C-B231-97BF5F08472D}" destId="{9CCE6586-EEA9-4EE7-9596-803FE76935A2}" srcOrd="7" destOrd="0" presId="urn:microsoft.com/office/officeart/2005/8/layout/vProcess5"/>
    <dgm:cxn modelId="{A02F95F7-C589-4B60-83E9-8A2950A32A30}" type="presParOf" srcId="{EBE81508-B149-4B3C-B231-97BF5F08472D}" destId="{1657BAAF-FC72-4B95-B809-569AA27555DD}" srcOrd="8" destOrd="0" presId="urn:microsoft.com/office/officeart/2005/8/layout/vProcess5"/>
    <dgm:cxn modelId="{89382657-0719-48FD-9F32-3AEFD66255C8}" type="presParOf" srcId="{EBE81508-B149-4B3C-B231-97BF5F08472D}" destId="{462C7D3F-F6FE-4DCB-8E67-01862E90EAEE}" srcOrd="9" destOrd="0" presId="urn:microsoft.com/office/officeart/2005/8/layout/vProcess5"/>
    <dgm:cxn modelId="{94276B70-F940-4C13-9541-7D50680B651D}" type="presParOf" srcId="{EBE81508-B149-4B3C-B231-97BF5F08472D}" destId="{69741771-C50B-4EE3-B140-2F901381819E}" srcOrd="10" destOrd="0" presId="urn:microsoft.com/office/officeart/2005/8/layout/vProcess5"/>
    <dgm:cxn modelId="{C2F833A1-C689-47F3-A18F-3E4422399B9D}" type="presParOf" srcId="{EBE81508-B149-4B3C-B231-97BF5F08472D}" destId="{B9792C04-8603-49A6-8C89-C8572568FB4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55725-8984-42CB-98CB-8E7728DD5EAB}">
      <dsp:nvSpPr>
        <dsp:cNvPr id="0" name=""/>
        <dsp:cNvSpPr/>
      </dsp:nvSpPr>
      <dsp:spPr>
        <a:xfrm>
          <a:off x="0" y="346067"/>
          <a:ext cx="9099550" cy="5796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226" tIns="479044" rIns="70622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0" y="346067"/>
        <a:ext cx="9099550" cy="579600"/>
      </dsp:txXfrm>
    </dsp:sp>
    <dsp:sp modelId="{D0971512-D8E1-4E4B-89F4-FF2EB164C196}">
      <dsp:nvSpPr>
        <dsp:cNvPr id="0" name=""/>
        <dsp:cNvSpPr/>
      </dsp:nvSpPr>
      <dsp:spPr>
        <a:xfrm>
          <a:off x="454977" y="6587"/>
          <a:ext cx="6369685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59" tIns="0" rIns="24075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</a:rPr>
            <a:t>SDG 3: Ensure healthy lives and promote wellbeing for all at all ages </a:t>
          </a:r>
          <a:r>
            <a:rPr lang="en-US" altLang="en-US" sz="1200" kern="1200" dirty="0">
              <a:latin typeface="Arial Regular" panose="020B0604020202090204" charset="0"/>
              <a:ea typeface="+mn-lt"/>
              <a:cs typeface="Arial Regular" panose="020B0604020202090204" charset="0"/>
              <a:sym typeface="+mn-ea"/>
            </a:rPr>
            <a:t>(WHO, 2025)</a:t>
          </a: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</a:rPr>
            <a:t>.</a:t>
          </a:r>
        </a:p>
      </dsp:txBody>
      <dsp:txXfrm>
        <a:off x="488121" y="39731"/>
        <a:ext cx="6303397" cy="612672"/>
      </dsp:txXfrm>
    </dsp:sp>
    <dsp:sp modelId="{FB20FF5F-D131-4A8A-AEBC-01A2B84D6655}">
      <dsp:nvSpPr>
        <dsp:cNvPr id="0" name=""/>
        <dsp:cNvSpPr/>
      </dsp:nvSpPr>
      <dsp:spPr>
        <a:xfrm>
          <a:off x="0" y="1389347"/>
          <a:ext cx="9099550" cy="5796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226" tIns="479044" rIns="70622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0" y="1389347"/>
        <a:ext cx="9099550" cy="579600"/>
      </dsp:txXfrm>
    </dsp:sp>
    <dsp:sp modelId="{DD07B078-3354-4F1B-9438-E4F95C4B43A6}">
      <dsp:nvSpPr>
        <dsp:cNvPr id="0" name=""/>
        <dsp:cNvSpPr/>
      </dsp:nvSpPr>
      <dsp:spPr>
        <a:xfrm>
          <a:off x="454977" y="1049867"/>
          <a:ext cx="6369685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59" tIns="0" rIns="24075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</a:rPr>
            <a:t>Closely linked to SDG 1 (No Poverty), SDG 5 (Gender Equality), SDG 10 (Reduced Inequalities), and SDG 13 (Climate Action) </a:t>
          </a:r>
          <a:r>
            <a:rPr lang="en-US" altLang="en-US" sz="1200" kern="1200" dirty="0">
              <a:latin typeface="Arial Regular" panose="020B0604020202090204" charset="0"/>
              <a:ea typeface="+mn-lt"/>
              <a:cs typeface="Arial Regular" panose="020B0604020202090204" charset="0"/>
              <a:sym typeface="+mn-ea"/>
            </a:rPr>
            <a:t>(WHO, 2025)</a:t>
          </a: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</a:rPr>
            <a:t>.</a:t>
          </a:r>
          <a:endParaRPr lang="en-US" sz="12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488121" y="1083011"/>
        <a:ext cx="6303397" cy="612672"/>
      </dsp:txXfrm>
    </dsp:sp>
    <dsp:sp modelId="{F855875C-E8B4-4273-8C6C-6A8EC3091B3C}">
      <dsp:nvSpPr>
        <dsp:cNvPr id="0" name=""/>
        <dsp:cNvSpPr/>
      </dsp:nvSpPr>
      <dsp:spPr>
        <a:xfrm>
          <a:off x="0" y="2432627"/>
          <a:ext cx="9099550" cy="5796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226" tIns="479044" rIns="70622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0" y="2432627"/>
        <a:ext cx="9099550" cy="579600"/>
      </dsp:txXfrm>
    </dsp:sp>
    <dsp:sp modelId="{F8B30F84-9FC1-4455-B8FC-CA5DC2189586}">
      <dsp:nvSpPr>
        <dsp:cNvPr id="0" name=""/>
        <dsp:cNvSpPr/>
      </dsp:nvSpPr>
      <dsp:spPr>
        <a:xfrm>
          <a:off x="454977" y="2093147"/>
          <a:ext cx="6369685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59" tIns="0" rIns="24075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</a:rPr>
            <a:t>The UK aligns health and sustainability through the NHS Long Term Plan (2019), Greener NHS (2021–2025), and Public Health Outcomes Framework.</a:t>
          </a:r>
        </a:p>
      </dsp:txBody>
      <dsp:txXfrm>
        <a:off x="488121" y="2126291"/>
        <a:ext cx="6303397" cy="612672"/>
      </dsp:txXfrm>
    </dsp:sp>
    <dsp:sp modelId="{B6FA8A0B-7BF9-45DF-9312-D89137D1AD40}">
      <dsp:nvSpPr>
        <dsp:cNvPr id="0" name=""/>
        <dsp:cNvSpPr/>
      </dsp:nvSpPr>
      <dsp:spPr>
        <a:xfrm>
          <a:off x="0" y="3475907"/>
          <a:ext cx="9099550" cy="5796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226" tIns="479044" rIns="706226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/>
        </a:p>
      </dsp:txBody>
      <dsp:txXfrm>
        <a:off x="0" y="3475907"/>
        <a:ext cx="9099550" cy="579600"/>
      </dsp:txXfrm>
    </dsp:sp>
    <dsp:sp modelId="{73C24ABE-FE97-4EFC-A9C7-14A1FE23FD88}">
      <dsp:nvSpPr>
        <dsp:cNvPr id="0" name=""/>
        <dsp:cNvSpPr/>
      </dsp:nvSpPr>
      <dsp:spPr>
        <a:xfrm>
          <a:off x="454977" y="3136427"/>
          <a:ext cx="6369685" cy="678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59" tIns="0" rIns="24075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N</a:t>
          </a:r>
          <a:r>
            <a:rPr lang="en-GB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HS Long Term Plan</a:t>
          </a:r>
          <a:r>
            <a:rPr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,</a:t>
          </a:r>
          <a:r>
            <a:rPr lang="en-GB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 published in </a:t>
          </a:r>
          <a:r>
            <a:rPr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J</a:t>
          </a:r>
          <a:r>
            <a:rPr lang="en-GB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anuary 2019</a:t>
          </a:r>
          <a:r>
            <a:rPr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,</a:t>
          </a:r>
          <a:r>
            <a:rPr lang="en-GB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 is a 10-year strategy designed to transform the NHS in England by improving care quality, reducing health inequalities, and ensuring sustainability </a:t>
          </a:r>
          <a:r>
            <a:rPr lang="en-US" altLang="en-GB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- Aligns closely with SDG3 </a:t>
          </a:r>
          <a:r>
            <a:rPr lang="en-US" altLang="en-US" sz="1200" kern="1200">
              <a:latin typeface="Arial Regular" panose="020B0604020202090204" charset="0"/>
              <a:cs typeface="Arial Regular" panose="020B0604020202090204" charset="0"/>
              <a:sym typeface="+mn-ea"/>
            </a:rPr>
            <a:t>(GOV.UK, 2025)</a:t>
          </a:r>
        </a:p>
      </dsp:txBody>
      <dsp:txXfrm>
        <a:off x="488121" y="3169571"/>
        <a:ext cx="6303397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F9E8E-CA3D-4B15-BCD4-4374CFEA0636}">
      <dsp:nvSpPr>
        <dsp:cNvPr id="0" name=""/>
        <dsp:cNvSpPr/>
      </dsp:nvSpPr>
      <dsp:spPr bwMode="white">
        <a:xfrm>
          <a:off x="0" y="0"/>
          <a:ext cx="8036560" cy="9202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>
              <a:latin typeface="Arial Bold" panose="020B0604020202090204" charset="0"/>
              <a:cs typeface="Arial Bold" panose="020B0604020202090204" charset="0"/>
              <a:sym typeface="+mn-ea"/>
            </a:rPr>
            <a:t>WHO Health in All Policies (HiAP):</a:t>
          </a:r>
          <a:r>
            <a:rPr lang="en-US" altLang="en-US" sz="1800" kern="1200">
              <a:latin typeface="Arial Regular" panose="020B0604020202090204" charset="0"/>
              <a:cs typeface="Arial Regular" panose="020B0604020202090204" charset="0"/>
              <a:sym typeface="+mn-ea"/>
            </a:rPr>
            <a:t> Promotes cross-sectoral decision-making for health equity (Codes-Johnson et al., 2018).</a:t>
          </a: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26952" y="26952"/>
        <a:ext cx="6965830" cy="866299"/>
      </dsp:txXfrm>
    </dsp:sp>
    <dsp:sp modelId="{60692CD1-6C00-44D2-B584-B243320B8089}">
      <dsp:nvSpPr>
        <dsp:cNvPr id="0" name=""/>
        <dsp:cNvSpPr/>
      </dsp:nvSpPr>
      <dsp:spPr bwMode="white">
        <a:xfrm>
          <a:off x="673061" y="1087513"/>
          <a:ext cx="8036560" cy="9202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>
              <a:latin typeface="Arial Bold" panose="020B0604020202090204" charset="0"/>
              <a:cs typeface="Arial Bold" panose="020B0604020202090204" charset="0"/>
              <a:sym typeface="+mn-ea"/>
            </a:rPr>
            <a:t>NHS Long Term Plan (2019):</a:t>
          </a:r>
          <a:r>
            <a:rPr lang="en-US" altLang="en-US" sz="1800" kern="1200">
              <a:latin typeface="Arial Regular" panose="020B0604020202090204" charset="0"/>
              <a:cs typeface="Arial Regular" panose="020B0604020202090204" charset="0"/>
              <a:sym typeface="+mn-ea"/>
            </a:rPr>
            <a:t> Shifts focus from treatment to prevention, supporting SDG 3 and 10.</a:t>
          </a: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700013" y="1114465"/>
        <a:ext cx="6711461" cy="866299"/>
      </dsp:txXfrm>
    </dsp:sp>
    <dsp:sp modelId="{BF04D216-D61E-4B33-BF59-4FAF2AF58EFC}">
      <dsp:nvSpPr>
        <dsp:cNvPr id="0" name=""/>
        <dsp:cNvSpPr/>
      </dsp:nvSpPr>
      <dsp:spPr bwMode="white">
        <a:xfrm>
          <a:off x="1336078" y="2175027"/>
          <a:ext cx="8036560" cy="9202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800" b="1" kern="1200">
              <a:latin typeface="Arial Bold" panose="020B0604020202090204" charset="0"/>
              <a:cs typeface="Arial Bold" panose="020B0604020202090204" charset="0"/>
              <a:sym typeface="+mn-ea"/>
            </a:rPr>
            <a:t>Health and Care Act (2022):</a:t>
          </a:r>
          <a:r>
            <a:rPr lang="en-US" altLang="en-US" sz="1800" kern="1200">
              <a:latin typeface="Arial Regular" panose="020B0604020202090204" charset="0"/>
              <a:cs typeface="Arial Regular" panose="020B0604020202090204" charset="0"/>
              <a:sym typeface="+mn-ea"/>
            </a:rPr>
            <a:t> Establishes Integrated Care Systems (ICSs) for coordinated delivery (Lalani et al., 2024).</a:t>
          </a: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1363030" y="2201979"/>
        <a:ext cx="6721507" cy="866299"/>
      </dsp:txXfrm>
    </dsp:sp>
    <dsp:sp modelId="{74EB3866-96E6-41F9-990D-3002669D6D63}">
      <dsp:nvSpPr>
        <dsp:cNvPr id="0" name=""/>
        <dsp:cNvSpPr/>
      </dsp:nvSpPr>
      <dsp:spPr bwMode="white">
        <a:xfrm>
          <a:off x="2009139" y="3262541"/>
          <a:ext cx="8036560" cy="9202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sz="1800" kern="1200">
              <a:latin typeface="Arial Regular" panose="020B0604020202090204" charset="0"/>
              <a:cs typeface="Arial Regular" panose="020B0604020202090204" charset="0"/>
              <a:sym typeface="+mn-ea"/>
            </a:rPr>
            <a:t>N</a:t>
          </a:r>
          <a:r>
            <a:rPr lang="en-US" altLang="en-US" sz="1800" kern="1200">
              <a:latin typeface="Arial Regular" panose="020B0604020202090204" charset="0"/>
              <a:cs typeface="Arial Regular" panose="020B0604020202090204" charset="0"/>
              <a:sym typeface="+mn-ea"/>
            </a:rPr>
            <a:t>ICE Guidelines and the Public Health Outcomes Framework monitor health inequalities.</a:t>
          </a:r>
          <a:endParaRPr lang="en-US" alt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2036091" y="3289493"/>
        <a:ext cx="6711461" cy="866299"/>
      </dsp:txXfrm>
    </dsp:sp>
    <dsp:sp modelId="{595C6BE1-5CA7-46FE-953D-6B095D6A6D3B}">
      <dsp:nvSpPr>
        <dsp:cNvPr id="0" name=""/>
        <dsp:cNvSpPr/>
      </dsp:nvSpPr>
      <dsp:spPr bwMode="white">
        <a:xfrm>
          <a:off x="7438427" y="704792"/>
          <a:ext cx="598132" cy="59813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7573007" y="704792"/>
        <a:ext cx="328972" cy="450094"/>
      </dsp:txXfrm>
    </dsp:sp>
    <dsp:sp modelId="{4EA2ACB7-6C58-4742-808F-73F5FAA957E2}">
      <dsp:nvSpPr>
        <dsp:cNvPr id="0" name=""/>
        <dsp:cNvSpPr/>
      </dsp:nvSpPr>
      <dsp:spPr bwMode="white">
        <a:xfrm>
          <a:off x="8111489" y="1792306"/>
          <a:ext cx="598132" cy="59813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8246069" y="1792306"/>
        <a:ext cx="328972" cy="450094"/>
      </dsp:txXfrm>
    </dsp:sp>
    <dsp:sp modelId="{9CCE6586-EEA9-4EE7-9596-803FE76935A2}">
      <dsp:nvSpPr>
        <dsp:cNvPr id="0" name=""/>
        <dsp:cNvSpPr/>
      </dsp:nvSpPr>
      <dsp:spPr bwMode="white">
        <a:xfrm>
          <a:off x="8774505" y="2879819"/>
          <a:ext cx="598132" cy="59813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latin typeface="Arial Regular" panose="020B0604020202090204" charset="0"/>
            <a:cs typeface="Arial Regular" panose="020B0604020202090204" charset="0"/>
          </a:endParaRPr>
        </a:p>
      </dsp:txBody>
      <dsp:txXfrm>
        <a:off x="8909085" y="2879819"/>
        <a:ext cx="328972" cy="450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#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off" val="ctr"/>
          <dgm:param type="contDir" val="sameDir"/>
          <dgm:param type="grDir" val="tL"/>
          <dgm:param type="flowDir" val="row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E812B-0E9C-443B-A4E9-68FEA355C966}" type="datetimeFigureOut">
              <a:rPr lang="de-DE"/>
              <a:t>05.10.2025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B12D20-C146-4A55-A670-F081847AA73A}" type="slidenum">
              <a:r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90204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90204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90204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90204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90204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12D20-C146-4A55-A670-F081847AA73A}" type="slidenum">
              <a:rPr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05/10/2025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0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9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publications/reports/the-marmot-review-10-years-on" TargetMode="External"/><Relationship Id="rId2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stituteofhealthequity.org/resources-reports/fair-society-healthy-lives-the-marmot-review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.org.uk/topics/health-inequalities-and-trend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AEF17B3-7F10-0B9F-9C2A-45339EA94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730" y="1729386"/>
            <a:ext cx="11354539" cy="1078888"/>
          </a:xfrm>
        </p:spPr>
        <p:txBody>
          <a:bodyPr>
            <a:noAutofit/>
          </a:bodyPr>
          <a:lstStyle/>
          <a:p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Presentation </a:t>
            </a:r>
            <a:b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 in UK Health and Social Care: Policies, Models and Challenges</a:t>
            </a:r>
            <a:endParaRPr lang="en-GB" altLang="en-US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D8B3C9-38FC-EE0D-12E3-5AACC8A1D648}"/>
              </a:ext>
            </a:extLst>
          </p:cNvPr>
          <p:cNvSpPr txBox="1"/>
          <p:nvPr/>
        </p:nvSpPr>
        <p:spPr>
          <a:xfrm>
            <a:off x="1983627" y="4231602"/>
            <a:ext cx="8486253" cy="12875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en-GB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Mehnaz Parveen</a:t>
            </a:r>
          </a:p>
          <a:p>
            <a:pPr algn="ctr">
              <a:lnSpc>
                <a:spcPct val="150000"/>
              </a:lnSpc>
            </a:pPr>
            <a:r>
              <a:rPr lang="en-US" altLang="en-GB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2231212</a:t>
            </a:r>
          </a:p>
          <a:p>
            <a:pPr algn="ctr">
              <a:lnSpc>
                <a:spcPct val="150000"/>
              </a:lnSpc>
            </a:pPr>
            <a:r>
              <a:rPr lang="en-US" altLang="en-GB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BMHP6030 - Health, Wellbeing and Sustainable Development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76985"/>
            <a:ext cx="11329670" cy="4016375"/>
          </a:xfrm>
        </p:spPr>
        <p:txBody>
          <a:bodyPr vert="horz" lIns="91440" tIns="45720" rIns="91440" bIns="45720" rtlCol="0" anchor="t">
            <a:normAutofit fontScale="67500" lnSpcReduction="20000"/>
          </a:bodyPr>
          <a:lstStyle/>
          <a:p>
            <a:r>
              <a:rPr lang="en-US" altLang="en-US" sz="3500" dirty="0">
                <a:latin typeface="Arial Regular" panose="020B0604020202090204" charset="0"/>
                <a:ea typeface="+mn-lt"/>
                <a:cs typeface="Arial Regular" panose="020B0604020202090204" charset="0"/>
              </a:rPr>
              <a:t>The UK faces interlinked health challenges: rising chronic diseases, ageing population, environmental degradation, and persistent inequalities (NHS, 2025).</a:t>
            </a:r>
          </a:p>
          <a:p>
            <a:endParaRPr lang="en-US" altLang="en-US" sz="3500" dirty="0">
              <a:latin typeface="Arial Regular" panose="020B0604020202090204" charset="0"/>
              <a:ea typeface="+mn-lt"/>
              <a:cs typeface="Arial Regular" panose="020B0604020202090204" charset="0"/>
            </a:endParaRPr>
          </a:p>
          <a:p>
            <a:r>
              <a:rPr lang="en-US" altLang="en-US" sz="3500" dirty="0">
                <a:latin typeface="Arial Regular" panose="020B0604020202090204" charset="0"/>
                <a:ea typeface="+mn-lt"/>
                <a:cs typeface="Arial Regular" panose="020B0604020202090204" charset="0"/>
              </a:rPr>
              <a:t>Integrating health, wellbeing, and sustainable development (SD) strengthens system resilience, prevention, and equity.</a:t>
            </a:r>
          </a:p>
          <a:p>
            <a:endParaRPr lang="en-US" altLang="en-US" sz="3500" dirty="0">
              <a:latin typeface="Arial Regular" panose="020B0604020202090204" charset="0"/>
              <a:ea typeface="+mn-lt"/>
              <a:cs typeface="Arial Regular" panose="020B0604020202090204" charset="0"/>
            </a:endParaRPr>
          </a:p>
          <a:p>
            <a:r>
              <a:rPr lang="en-US" altLang="en-US" sz="3500" dirty="0">
                <a:latin typeface="Arial Regular" panose="020B0604020202090204" charset="0"/>
                <a:ea typeface="+mn-lt"/>
                <a:cs typeface="Arial Regular" panose="020B0604020202090204" charset="0"/>
              </a:rPr>
              <a:t>Sustainable health and social care aligns with the UN 2030 Agenda and SDG 3 (WHO, 2025).</a:t>
            </a:r>
          </a:p>
          <a:p>
            <a:endParaRPr lang="en-US" altLang="en-US" sz="3500" dirty="0">
              <a:latin typeface="Arial Regular" panose="020B0604020202090204" charset="0"/>
              <a:ea typeface="+mn-lt"/>
              <a:cs typeface="Arial Regular" panose="020B0604020202090204" charset="0"/>
            </a:endParaRPr>
          </a:p>
          <a:p>
            <a:r>
              <a:rPr lang="en-US" altLang="en-US" sz="3500" dirty="0">
                <a:latin typeface="Arial Regular" panose="020B0604020202090204" charset="0"/>
                <a:ea typeface="+mn-lt"/>
                <a:cs typeface="Arial Regular" panose="020B0604020202090204" charset="0"/>
              </a:rPr>
              <a:t>Integration promotes efficiency, reduces inequalities, and supports the NHS’s long-term viability (NHS, 2025)</a:t>
            </a:r>
            <a:r>
              <a:rPr lang="en-GB" sz="3500" dirty="0">
                <a:latin typeface="Arial Regular" panose="020B0604020202090204" charset="0"/>
                <a:ea typeface="+mn-lt"/>
                <a:cs typeface="Arial Regular" panose="020B0604020202090204" charset="0"/>
              </a:rPr>
              <a:t>.</a:t>
            </a:r>
          </a:p>
          <a:p>
            <a:endParaRPr lang="en-GB" sz="3500" dirty="0">
              <a:latin typeface="Arial Regular" panose="020B0604020202090204" charset="0"/>
              <a:cs typeface="Arial Regular" panose="020B060402020209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Definitions of Key Concept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1412240"/>
            <a:ext cx="8532495" cy="398907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Health: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 A complete state of physical, mental, and social wellbeing, not merely the absence of disease (WHO, 2022)</a:t>
            </a:r>
          </a:p>
          <a:p>
            <a:pPr indent="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None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Critique: 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This definition is idealistic; scholars advocate redefining health as “the capacity to adapt and self-manage” (Huber et al., 2011).</a:t>
            </a:r>
          </a:p>
          <a:p>
            <a:pPr indent="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None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Wellbeing: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 Encompasses subjective elements (happiness, life satisfaction) and objective ones (income, housing, education, employment) (Das et al., 2020).</a:t>
            </a:r>
          </a:p>
        </p:txBody>
      </p:sp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9015730" y="1412240"/>
            <a:ext cx="2955290" cy="2961005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9189085" y="4712970"/>
            <a:ext cx="280225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400" b="1">
                <a:latin typeface="Arial Bold" panose="020B0604020202090204" charset="0"/>
                <a:cs typeface="Arial Bold" panose="020B0604020202090204" charset="0"/>
              </a:rPr>
              <a:t>(Member, 2020)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Sustainable Development </a:t>
            </a:r>
            <a:r>
              <a:rPr lang="en-US" altLang="en-GB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- Principles and Critique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600200"/>
            <a:ext cx="8096885" cy="39890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Sustainable development defined by the Brundtland Commission (1987) as meeting present needs.</a:t>
            </a:r>
          </a:p>
          <a:p>
            <a:pPr indent="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None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Involves three interdependent pillars: 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social justice, economic stability, and environmental protection.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In health, sustainability means equitable access, responsible resource use, and long-term population wellbeing (Molero et al., 2020).</a:t>
            </a:r>
            <a:r>
              <a:rPr lang="en-US" sz="2400" dirty="0">
                <a:latin typeface="Arial Regular" panose="020B0604020202090204" charset="0"/>
                <a:cs typeface="Arial Regular" panose="020B0604020202090204" charset="0"/>
              </a:rPr>
              <a:t>         </a:t>
            </a:r>
            <a:r>
              <a:rPr lang="en-US" sz="2200" dirty="0">
                <a:latin typeface="Arial Regular" panose="020B0604020202090204" charset="0"/>
                <a:cs typeface="Arial Regular" panose="020B0604020202090204" charset="0"/>
              </a:rPr>
              <a:t>                                                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endParaRPr lang="en-US" sz="2200" dirty="0">
              <a:latin typeface="Arial Regular" panose="020B0604020202090204" charset="0"/>
              <a:cs typeface="Arial Regular" panose="020B060402020209020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7847330" y="1417955"/>
            <a:ext cx="3861435" cy="3837305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8440420" y="5175885"/>
            <a:ext cx="291719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600" b="1">
                <a:latin typeface="Arial Bold" panose="020B0604020202090204" charset="0"/>
                <a:cs typeface="Arial Bold" panose="020B0604020202090204" charset="0"/>
              </a:rPr>
              <a:t>(Odessa,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2209" y="429247"/>
            <a:ext cx="7549322" cy="43621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SDGs and Health Integration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197485" y="1348105"/>
          <a:ext cx="9099550" cy="4062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/>
          <p:cNvPicPr/>
          <p:nvPr/>
        </p:nvPicPr>
        <p:blipFill>
          <a:blip r:embed="rId8"/>
          <a:stretch>
            <a:fillRect/>
          </a:stretch>
        </p:blipFill>
        <p:spPr>
          <a:xfrm>
            <a:off x="9552305" y="2176780"/>
            <a:ext cx="2553335" cy="2196465"/>
          </a:xfrm>
          <a:prstGeom prst="rect">
            <a:avLst/>
          </a:prstGeom>
        </p:spPr>
      </p:pic>
      <p:sp>
        <p:nvSpPr>
          <p:cNvPr id="8" name="Text Box 7"/>
          <p:cNvSpPr txBox="1"/>
          <p:nvPr/>
        </p:nvSpPr>
        <p:spPr>
          <a:xfrm>
            <a:off x="9751060" y="4713605"/>
            <a:ext cx="2272030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400" b="1">
                <a:latin typeface="Arial Bold" panose="020B0604020202090204" charset="0"/>
                <a:cs typeface="Arial Bold" panose="020B0604020202090204" charset="0"/>
              </a:rPr>
              <a:t>(Robert.Wickramatunga,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>
                <a:latin typeface="Arial Bold" panose="020B0604020202090204" charset="0"/>
                <a:cs typeface="Arial Bold" panose="020B0604020202090204" charset="0"/>
              </a:rPr>
              <a:t>NHS Long Term Plan and SDG3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t="2618" r="-2" b="23228"/>
          <a:stretch>
            <a:fillRect/>
          </a:stretch>
        </p:blipFill>
        <p:spPr>
          <a:xfrm>
            <a:off x="1790760" y="1641444"/>
            <a:ext cx="8611385" cy="357593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207D73-DD78-1111-6420-0C81B47D7C99}"/>
              </a:ext>
            </a:extLst>
          </p:cNvPr>
          <p:cNvSpPr txBox="1"/>
          <p:nvPr/>
        </p:nvSpPr>
        <p:spPr>
          <a:xfrm>
            <a:off x="10102721" y="5065240"/>
            <a:ext cx="13272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200" dirty="0">
                <a:latin typeface="Arial Regular" panose="020B0604020202090204" charset="0"/>
                <a:cs typeface="Arial Regular" panose="020B0604020202090204" charset="0"/>
              </a:rPr>
              <a:t>(GOV.UK,2025). </a:t>
            </a:r>
          </a:p>
          <a:p>
            <a:r>
              <a:rPr lang="en-US" altLang="en-US" sz="1200" dirty="0">
                <a:latin typeface="Arial Regular" panose="020B0604020202090204" charset="0"/>
                <a:cs typeface="Arial Regular" panose="020B0604020202090204" charset="0"/>
              </a:rPr>
              <a:t>Week 3 Lecture </a:t>
            </a:r>
            <a:endParaRPr lang="en-GB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2209" y="429247"/>
            <a:ext cx="7549322" cy="43621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Theoretical Models</a:t>
            </a:r>
          </a:p>
        </p:txBody>
      </p:sp>
      <p:graphicFrame>
        <p:nvGraphicFramePr>
          <p:cNvPr id="3" name="Diagram 2"/>
          <p:cNvGraphicFramePr/>
          <p:nvPr/>
        </p:nvGraphicFramePr>
        <p:xfrm>
          <a:off x="694161" y="1162406"/>
          <a:ext cx="11077788" cy="4533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 Box 3"/>
          <p:cNvSpPr txBox="1"/>
          <p:nvPr/>
        </p:nvSpPr>
        <p:spPr>
          <a:xfrm>
            <a:off x="0" y="1011237"/>
            <a:ext cx="7109460" cy="471360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indent="-342900">
              <a:buFont typeface="Wingdings" panose="05000000000000000000" charset="0"/>
              <a:buChar char=""/>
            </a:pP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Biopsychosocial Model (Engel, 1977): 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Considers biological, psychological, and social determinants of health.</a:t>
            </a:r>
          </a:p>
          <a:p>
            <a:pPr marL="342900" indent="-342900">
              <a:buFont typeface="Wingdings" panose="05000000000000000000" charset="0"/>
              <a:buChar char=""/>
            </a:pPr>
            <a:endParaRPr sz="20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buFont typeface="Wingdings" panose="05000000000000000000" charset="0"/>
              <a:buChar char=""/>
            </a:pP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Ecological Model: 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Health outcomes shaped by multiple layers – individual, community, and policy levels</a:t>
            </a:r>
            <a:r>
              <a:rPr lang="en-US" sz="20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000" dirty="0">
                <a:latin typeface="Arial Regular" panose="020B0604020202090204" charset="0"/>
                <a:cs typeface="Arial Regular" panose="020B0604020202090204" charset="0"/>
              </a:rPr>
              <a:t>(McLeroy et al., 1988)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pPr marL="342900" indent="-342900">
              <a:buFont typeface="Wingdings" panose="05000000000000000000" charset="0"/>
              <a:buChar char=""/>
            </a:pPr>
            <a:endParaRPr sz="20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buFont typeface="Wingdings" panose="05000000000000000000" charset="0"/>
              <a:buChar char=""/>
            </a:pP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Holistic Model: 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Promotes person-</a:t>
            </a:r>
            <a:r>
              <a:rPr sz="2000" dirty="0" err="1">
                <a:latin typeface="Arial Regular" panose="020B0604020202090204" charset="0"/>
                <a:cs typeface="Arial Regular" panose="020B0604020202090204" charset="0"/>
              </a:rPr>
              <a:t>centred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 care addressing emotional, social, and spiritual wellbeing</a:t>
            </a:r>
            <a:r>
              <a:rPr lang="en-US" sz="20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000" dirty="0">
                <a:latin typeface="Arial Regular" panose="020B0604020202090204" charset="0"/>
                <a:cs typeface="Arial Regular" panose="020B0604020202090204" charset="0"/>
              </a:rPr>
              <a:t>(Jasemi et al., 2017)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pPr indent="0">
              <a:buFont typeface="Wingdings" panose="05000000000000000000" charset="0"/>
              <a:buNone/>
            </a:pPr>
            <a:endParaRPr sz="20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indent="-342900">
              <a:buFont typeface="Wingdings" panose="05000000000000000000" charset="0"/>
              <a:buChar char=""/>
            </a:pPr>
            <a:r>
              <a:rPr sz="2000" b="1" dirty="0">
                <a:latin typeface="Arial Bold" panose="020B0604020202090204" charset="0"/>
                <a:cs typeface="Arial Bold" panose="020B0604020202090204" charset="0"/>
              </a:rPr>
              <a:t>Health Belief Model: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sz="2000" dirty="0" err="1">
                <a:latin typeface="Arial Regular" panose="020B0604020202090204" charset="0"/>
                <a:cs typeface="Arial Regular" panose="020B0604020202090204" charset="0"/>
              </a:rPr>
              <a:t>Behavioural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 framework focusing on perceived risk, benefits, and barriers to change</a:t>
            </a:r>
            <a:r>
              <a:rPr lang="en-US" sz="2000" dirty="0">
                <a:latin typeface="Arial Regular" panose="020B0604020202090204" charset="0"/>
                <a:cs typeface="Arial Regular" panose="020B0604020202090204" charset="0"/>
              </a:rPr>
              <a:t> </a:t>
            </a:r>
            <a:r>
              <a:rPr lang="en-US" altLang="en-US" sz="2000" dirty="0">
                <a:latin typeface="Arial Regular" panose="020B0604020202090204" charset="0"/>
                <a:cs typeface="Arial Regular" panose="020B0604020202090204" charset="0"/>
              </a:rPr>
              <a:t>(Jones et al., 2014)</a:t>
            </a:r>
            <a:r>
              <a:rPr sz="20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3830" y="865505"/>
            <a:ext cx="3018155" cy="23120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4835" y="3268980"/>
            <a:ext cx="2296160" cy="21024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15780" y="3554730"/>
            <a:ext cx="2656205" cy="17094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34835" y="914400"/>
            <a:ext cx="2296795" cy="2263140"/>
          </a:xfrm>
          <a:prstGeom prst="rect">
            <a:avLst/>
          </a:prstGeom>
        </p:spPr>
      </p:pic>
      <p:sp>
        <p:nvSpPr>
          <p:cNvPr id="10" name="Text Box 9"/>
          <p:cNvSpPr txBox="1"/>
          <p:nvPr/>
        </p:nvSpPr>
        <p:spPr>
          <a:xfrm>
            <a:off x="9347835" y="3037840"/>
            <a:ext cx="265620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200" b="1">
                <a:latin typeface="Arial Bold" panose="020B0604020202090204" charset="0"/>
                <a:cs typeface="Arial Bold" panose="020B0604020202090204" charset="0"/>
              </a:rPr>
              <a:t>(Steel, 2021)</a:t>
            </a:r>
          </a:p>
        </p:txBody>
      </p:sp>
      <p:sp>
        <p:nvSpPr>
          <p:cNvPr id="11" name="Text Box 10"/>
          <p:cNvSpPr txBox="1"/>
          <p:nvPr/>
        </p:nvSpPr>
        <p:spPr>
          <a:xfrm>
            <a:off x="6868795" y="5394960"/>
            <a:ext cx="2541905" cy="245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000" b="1">
                <a:latin typeface="Arial Bold" panose="020B0604020202090204" charset="0"/>
                <a:cs typeface="Arial Bold" panose="020B0604020202090204" charset="0"/>
              </a:rPr>
              <a:t>(Alghzawi &amp; Ghanem, 2021)</a:t>
            </a:r>
          </a:p>
        </p:txBody>
      </p:sp>
      <p:sp>
        <p:nvSpPr>
          <p:cNvPr id="12" name="Text Box 11"/>
          <p:cNvSpPr txBox="1"/>
          <p:nvPr/>
        </p:nvSpPr>
        <p:spPr>
          <a:xfrm>
            <a:off x="9609455" y="5327650"/>
            <a:ext cx="2442210" cy="4356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12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200" b="1">
                <a:latin typeface="Arial Bold" panose="020B0604020202090204" charset="0"/>
                <a:cs typeface="Arial Bold" panose="020B0604020202090204" charset="0"/>
              </a:rPr>
              <a:t>(Subedi et al., 2023)</a:t>
            </a:r>
          </a:p>
        </p:txBody>
      </p:sp>
      <p:sp>
        <p:nvSpPr>
          <p:cNvPr id="13" name="Text Box 12"/>
          <p:cNvSpPr txBox="1"/>
          <p:nvPr/>
        </p:nvSpPr>
        <p:spPr>
          <a:xfrm>
            <a:off x="7110095" y="3037840"/>
            <a:ext cx="1995805" cy="3302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0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000" b="1">
                <a:latin typeface="Arial Bold" panose="020B0604020202090204" charset="0"/>
                <a:cs typeface="Arial Bold" panose="020B0604020202090204" charset="0"/>
              </a:rPr>
              <a:t>(Kenny et al., 2004)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Policy and Governance Frameworks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198245" y="1296035"/>
          <a:ext cx="10045700" cy="4182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10972800" cy="541020"/>
          </a:xfrm>
        </p:spPr>
        <p:txBody>
          <a:bodyPr>
            <a:noAutofit/>
          </a:bodyPr>
          <a:lstStyle/>
          <a:p>
            <a:r>
              <a:rPr lang="en-US" altLang="en-GB" sz="2800" b="1" dirty="0">
                <a:latin typeface="Arial Bold" panose="020B0604020202090204" charset="0"/>
                <a:cs typeface="Arial Bold" panose="020B0604020202090204" charset="0"/>
              </a:rPr>
              <a:t>Case Study - NHS Diabetes Prevention Programme (DPP)  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7630" y="1716405"/>
            <a:ext cx="7591425" cy="304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90204" pitchFamily="34" charset="0"/>
              </a:rPr>
              <a:t>National initiative supporting SDG 3 through lifestyle interventions targeting Type 2 diabetes prevention (NIHR,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9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90204" pitchFamily="34" charset="0"/>
              </a:rPr>
              <a:t>Grounded in the Health Belief Model, encouraging personal responsibility for health behaviour (NIHR,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9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90204" pitchFamily="34" charset="0"/>
              </a:rPr>
              <a:t>NIHR (2023) reports a 20% reduction in diabetes progression and improved physical activity.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9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90204" pitchFamily="34" charset="0"/>
              </a:rPr>
              <a:t>Participation skewed toward higher-income groups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9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90204" pitchFamily="34" charset="0"/>
              </a:rPr>
              <a:t>Limited cultural adaptability and inconsistent access across regions.</a:t>
            </a:r>
          </a:p>
        </p:txBody>
      </p:sp>
      <p:pic>
        <p:nvPicPr>
          <p:cNvPr id="3" name="Picture 2"/>
          <p:cNvPicPr/>
          <p:nvPr/>
        </p:nvPicPr>
        <p:blipFill>
          <a:blip r:embed="rId2"/>
          <a:srcRect t="13344"/>
          <a:stretch>
            <a:fillRect/>
          </a:stretch>
        </p:blipFill>
        <p:spPr>
          <a:xfrm>
            <a:off x="7315200" y="1903730"/>
            <a:ext cx="4789170" cy="305054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8402320" y="5125085"/>
            <a:ext cx="278320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600" b="1">
                <a:latin typeface="Arial Bold" panose="020B0604020202090204" charset="0"/>
                <a:cs typeface="Arial Bold" panose="020B0604020202090204" charset="0"/>
              </a:rPr>
              <a:t>(NHS, 2022)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10972800" cy="858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GB" sz="4000" b="1" dirty="0">
                <a:solidFill>
                  <a:srgbClr val="002060"/>
                </a:solidFill>
                <a:latin typeface="Arial Bold" panose="020B0604020202090204" charset="0"/>
                <a:cs typeface="Arial Bold" panose="020B0604020202090204" charset="0"/>
              </a:rPr>
              <a:t>Addressing Inequality and Access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5295" y="1618615"/>
            <a:ext cx="11457305" cy="36283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noAutofit/>
          </a:bodyPr>
          <a:lstStyle/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Health Inequalities: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 Persistent disparities by income, ethnicity, and geography.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Marmot Review (2010, 2020): 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Life expectancy gaps between richest and poorest areas exceed 10 years.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b="1" dirty="0">
                <a:latin typeface="Arial Bold" panose="020B0604020202090204" charset="0"/>
                <a:cs typeface="Arial Bold" panose="020B0604020202090204" charset="0"/>
              </a:rPr>
              <a:t>UKHSA (2025):</a:t>
            </a: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 People in the lowest 20% income deciles are twice as likely to be hospitalised for preventable conditions.</a:t>
            </a: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endParaRPr lang="en-US" altLang="en-US" sz="2400" dirty="0">
              <a:latin typeface="Arial Regular" panose="020B0604020202090204" charset="0"/>
              <a:cs typeface="Arial Regular" panose="020B0604020202090204" charset="0"/>
            </a:endParaRPr>
          </a:p>
          <a:p>
            <a:pPr marL="342900" lvl="1" indent="-342900">
              <a:lnSpc>
                <a:spcPct val="90000"/>
              </a:lnSpc>
              <a:spcBef>
                <a:spcPct val="20000"/>
              </a:spcBef>
              <a:buFont typeface="Arial" panose="020B0604020202090204" pitchFamily="34" charset="0"/>
              <a:buChar char="•"/>
            </a:pPr>
            <a:r>
              <a:rPr lang="en-US" altLang="en-US" sz="2400" dirty="0">
                <a:latin typeface="Arial Regular" panose="020B0604020202090204" charset="0"/>
                <a:cs typeface="Arial Regular" panose="020B0604020202090204" charset="0"/>
              </a:rPr>
              <a:t>Barriers include digital exclusion, language differences, and uneven health literacy.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60" y="247650"/>
            <a:ext cx="12067540" cy="556895"/>
          </a:xfrm>
        </p:spPr>
        <p:txBody>
          <a:bodyPr>
            <a:normAutofit fontScale="90000"/>
          </a:bodyPr>
          <a:lstStyle/>
          <a:p>
            <a:r>
              <a:rPr lang="en-US" altLang="en-GB" sz="3600" b="1" dirty="0">
                <a:solidFill>
                  <a:srgbClr val="002060"/>
                </a:solidFill>
                <a:latin typeface="Arial Bold" panose="020B0604020202090204" charset="0"/>
                <a:ea typeface="+mj-lt"/>
                <a:cs typeface="Arial Bold" panose="020B0604020202090204" charset="0"/>
              </a:rPr>
              <a:t>Sustainable and Preventive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460" y="985520"/>
            <a:ext cx="5585460" cy="52203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2200" b="1" dirty="0">
                <a:latin typeface="Arial Bold" panose="020B0604020202090204" charset="0"/>
                <a:cs typeface="Arial Bold" panose="020B0604020202090204" charset="0"/>
              </a:rPr>
              <a:t>Greener NHS (2021–2025):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Aims for net zero by 2040, integrating environmental responsibility into healthcare delivery (NHS, 2025).</a:t>
            </a:r>
          </a:p>
          <a:p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2200" b="1" dirty="0">
                <a:latin typeface="Arial Bold" panose="020B0604020202090204" charset="0"/>
                <a:cs typeface="Arial Bold" panose="020B0604020202090204" charset="0"/>
              </a:rPr>
              <a:t>MECC (Making Every Contact Count):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 Encourages all NHS staff to promote healthier behaviours in routine care (Editorial, 2025).</a:t>
            </a:r>
          </a:p>
          <a:p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These initiatives support both SDG 3 and SDG 13 (Climate Action).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7902575" y="804545"/>
            <a:ext cx="4509135" cy="3162935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09920" y="3295015"/>
            <a:ext cx="3618865" cy="2392680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9491980" y="4017645"/>
            <a:ext cx="239966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400" b="1">
                <a:latin typeface="Arial Bold" panose="020B0604020202090204" charset="0"/>
                <a:cs typeface="Arial Bold" panose="020B0604020202090204" charset="0"/>
              </a:rPr>
              <a:t>(NHS, 2025)</a:t>
            </a:r>
          </a:p>
        </p:txBody>
      </p:sp>
      <p:sp>
        <p:nvSpPr>
          <p:cNvPr id="7" name="Text Box 6"/>
          <p:cNvSpPr txBox="1"/>
          <p:nvPr/>
        </p:nvSpPr>
        <p:spPr>
          <a:xfrm>
            <a:off x="9328785" y="5380990"/>
            <a:ext cx="239966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>
                <a:latin typeface="Arial Bold" panose="020B0604020202090204" charset="0"/>
                <a:cs typeface="Arial Bold" panose="020B0604020202090204" charset="0"/>
              </a:rPr>
              <a:t>Source: </a:t>
            </a:r>
            <a:r>
              <a:rPr lang="en-US" altLang="en-US" sz="1400" b="1" dirty="0">
                <a:latin typeface="Arial Bold" panose="020B0604020202090204" charset="0"/>
                <a:cs typeface="Arial Bold" panose="020B0604020202090204" charset="0"/>
                <a:sym typeface="+mn-ea"/>
              </a:rPr>
              <a:t>(Editorial, 2025)</a:t>
            </a:r>
            <a:endParaRPr lang="en-US" altLang="en-US" sz="1400" b="1">
              <a:latin typeface="Arial Bold" panose="020B0604020202090204" charset="0"/>
              <a:cs typeface="Arial Bold" panose="020B060402020209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GB" b="1" dirty="0">
                <a:solidFill>
                  <a:srgbClr val="002060"/>
                </a:solidFill>
                <a:latin typeface="Aptos"/>
              </a:rPr>
              <a:t>Systemic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007" y="1640227"/>
            <a:ext cx="11448393" cy="4034662"/>
          </a:xfrm>
        </p:spPr>
        <p:txBody>
          <a:bodyPr vert="horz" lIns="91440" tIns="45720" rIns="91440" bIns="45720" rtlCol="0" anchor="t">
            <a:normAutofit fontScale="90000" lnSpcReduction="20000"/>
          </a:bodyPr>
          <a:lstStyle/>
          <a:p>
            <a:r>
              <a:rPr lang="en-US" altLang="en-US" sz="2625" b="1" dirty="0">
                <a:latin typeface="Arial Bold" panose="020B0604020202090204" charset="0"/>
                <a:cs typeface="Arial Bold" panose="020B0604020202090204" charset="0"/>
              </a:rPr>
              <a:t>Resource limitations: 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Preventive care receives &lt;5% of NHS budget despite its long-term benefits (NHS, 2025).</a:t>
            </a:r>
          </a:p>
          <a:p>
            <a:endParaRPr lang="en-US" altLang="en-US" sz="2625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2625" b="1" dirty="0">
                <a:latin typeface="Arial Bold" panose="020B0604020202090204" charset="0"/>
                <a:cs typeface="Arial Bold" panose="020B0604020202090204" charset="0"/>
              </a:rPr>
              <a:t>Workforce crisis: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 Staff shortages and burnout undermine sustainable service delivery 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(NHS, 2025)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endParaRPr lang="en-US" altLang="en-US" sz="2625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2625" b="1" dirty="0">
                <a:latin typeface="Arial Bold" panose="020B0604020202090204" charset="0"/>
                <a:cs typeface="Arial Bold" panose="020B0604020202090204" charset="0"/>
              </a:rPr>
              <a:t>Digital transition: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 Expands reach but risks excluding older and low-income populations (GOV.UK, 2025).</a:t>
            </a:r>
          </a:p>
          <a:p>
            <a:endParaRPr lang="en-US" altLang="en-US" sz="2625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2625" b="1" dirty="0">
                <a:latin typeface="Arial Bold" panose="020B0604020202090204" charset="0"/>
                <a:cs typeface="Arial Bold" panose="020B0604020202090204" charset="0"/>
              </a:rPr>
              <a:t>Policy tension: 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Economic austerity and political short-termism conflict with sustainability objectives 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(GOV.UK, 2025)</a:t>
            </a:r>
            <a:r>
              <a:rPr lang="en-US" altLang="en-US" sz="2625" dirty="0">
                <a:latin typeface="Arial Regular" panose="020B0604020202090204" charset="0"/>
                <a:cs typeface="Arial Regular" panose="020B0604020202090204" charset="0"/>
              </a:rPr>
              <a:t>.</a:t>
            </a:r>
            <a:endParaRPr lang="en-GB" sz="2625" dirty="0">
              <a:latin typeface="Arial Regular" panose="020B0604020202090204" charset="0"/>
              <a:cs typeface="Arial Regular" panose="020B060402020209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GB" sz="3700" b="1" dirty="0">
                <a:latin typeface="Aptos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878142"/>
            <a:ext cx="11061065" cy="40198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i="0" dirty="0">
                <a:effectLst/>
                <a:latin typeface="Arial Regular" panose="020B0604020202090204" charset="0"/>
                <a:cs typeface="Arial Regular" panose="020B0604020202090204" charset="0"/>
              </a:rPr>
              <a:t>                            </a:t>
            </a:r>
            <a:endParaRPr lang="en-GB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Expand funding for public health and prevention programmes to reduce chronic disease burden (The Health Foundation, 2025).</a:t>
            </a: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Embed Health in All Policies across government departments for joined-up decision-making 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(The Health Foundation, 2025)</a:t>
            </a: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.</a:t>
            </a: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Promote community co-design to ensure cultural inclusivity and local relevance.</a:t>
            </a: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Integrate environmental sustainability metrics into NHS performance indicators.</a:t>
            </a: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endParaRPr lang="en-US" altLang="en-US" sz="2200" dirty="0">
              <a:latin typeface="Arial Regular" panose="020B0604020202090204" charset="0"/>
              <a:cs typeface="Arial Regular" panose="020B060402020209020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"/>
            </a:pPr>
            <a:r>
              <a:rPr lang="en-US" altLang="en-US" sz="2200" dirty="0">
                <a:latin typeface="Arial Regular" panose="020B0604020202090204" charset="0"/>
                <a:cs typeface="Arial Regular" panose="020B0604020202090204" charset="0"/>
              </a:rPr>
              <a:t>Develop data systems to measure equity outcomes by ethnicity, deprivation, and region.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10972800" cy="611505"/>
          </a:xfrm>
        </p:spPr>
        <p:txBody>
          <a:bodyPr>
            <a:normAutofit fontScale="90000"/>
          </a:bodyPr>
          <a:lstStyle/>
          <a:p>
            <a:r>
              <a:rPr lang="en-US" altLang="en-GB" sz="4000" b="1" dirty="0">
                <a:latin typeface="Arial Bold" panose="020B0604020202090204" charset="0"/>
                <a:cs typeface="Arial Bold" panose="020B060402020209020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701" y="1252221"/>
            <a:ext cx="10618597" cy="3676396"/>
          </a:xfrm>
        </p:spPr>
        <p:txBody>
          <a:bodyPr>
            <a:noAutofit/>
          </a:bodyPr>
          <a:lstStyle/>
          <a:p>
            <a:pPr>
              <a:buFont typeface="Wingdings" panose="05000000000000000000" charset="0"/>
              <a:buChar char=""/>
            </a:pPr>
            <a:r>
              <a:rPr lang="en-US" altLang="en-US" sz="2100" dirty="0">
                <a:latin typeface="Arial Regular" panose="020B0604020202090204" charset="0"/>
                <a:cs typeface="Arial Regular" panose="020B0604020202090204" charset="0"/>
              </a:rPr>
              <a:t>Health, wellbeing, and sustainable development are inseparable elements of an equitable future.</a:t>
            </a:r>
          </a:p>
          <a:p>
            <a:pPr>
              <a:buFont typeface="Wingdings" panose="05000000000000000000" charset="0"/>
              <a:buChar char=""/>
            </a:pPr>
            <a:r>
              <a:rPr lang="en-US" altLang="en-US" sz="2100" dirty="0">
                <a:latin typeface="Arial Regular" panose="020B0604020202090204" charset="0"/>
                <a:cs typeface="Arial Regular" panose="020B0604020202090204" charset="0"/>
              </a:rPr>
              <a:t>The UK demonstrates strong policy intent but limited systemic integration.</a:t>
            </a:r>
          </a:p>
          <a:p>
            <a:pPr>
              <a:buFont typeface="Wingdings" panose="05000000000000000000" charset="0"/>
              <a:buChar char=""/>
            </a:pPr>
            <a:r>
              <a:rPr lang="en-US" altLang="en-US" sz="2100" dirty="0">
                <a:latin typeface="Arial Regular" panose="020B0604020202090204" charset="0"/>
                <a:cs typeface="Arial Regular" panose="020B0604020202090204" charset="0"/>
              </a:rPr>
              <a:t>Achieving SDG 3 requires sustained investment, cross-sectoral collaboration, and structural equity reform.</a:t>
            </a:r>
          </a:p>
          <a:p>
            <a:pPr>
              <a:buFont typeface="Wingdings" panose="05000000000000000000" charset="0"/>
              <a:buChar char=""/>
            </a:pPr>
            <a:r>
              <a:rPr lang="en-US" altLang="en-US" sz="2100" dirty="0">
                <a:latin typeface="Arial Regular" panose="020B0604020202090204" charset="0"/>
                <a:cs typeface="Arial Regular" panose="020B0604020202090204" charset="0"/>
              </a:rPr>
              <a:t>A sustainable health system must balance prevention, inclusion, and environmental stewardship.</a:t>
            </a:r>
          </a:p>
          <a:p>
            <a:pPr>
              <a:buFont typeface="Wingdings" panose="05000000000000000000" charset="0"/>
              <a:buChar char=""/>
            </a:pPr>
            <a:r>
              <a:rPr lang="en-US" altLang="en-US" sz="2100" dirty="0">
                <a:latin typeface="Arial Regular" panose="020B0604020202090204" charset="0"/>
                <a:cs typeface="Arial Regular" panose="020B0604020202090204" charset="0"/>
              </a:rPr>
              <a:t>The future of health and social care depends on aligning wellbeing with planetary and social sustainability.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523" y="112443"/>
            <a:ext cx="10972800" cy="888337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Aptos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567" y="779145"/>
            <a:ext cx="11754866" cy="48558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900" dirty="0">
              <a:latin typeface="Aptos"/>
              <a:cs typeface="Times New Roman" panose="02020503050405090304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Alghzawi, H. M., &amp; Ghanem, F. K. (2021). Social Ecological Model and Underage Drinking: A theoretical Review and evaluation. Psychology, 12(05), pp. 817–828.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Brundtland, G.H. (1987) Our Common Future: Report of the World Commission on Environment and Development. Geneva,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Codes-Johnson, C., Rattay, K. T., &amp; Saperstein, L. (2018). Health in all Policies: Delaware Journal of Public Health, 4(2), pp. 50–53.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Das, K. V., Jones-Harrell, C., Fan, Y., Ramaswami, A., Orlove, B., &amp; Botchwey, N. (2020). Understanding subjective well-being: perspectives from psychology and public health. Public Health Reviews, 41(1).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Editorial. (2025). What is MECC? Available at: https://www.healthyconversationskills.co.uk/what-is-mecc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Engel, G.L. (1977) The need for a new medical model: A challenge for biomedicine. Science, 196(4286), 129-136.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GOV.UK. (2025). Fit for the future: 10 Year Health Plan for England - executive summary (accessible version). Available at: 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hlinkClick r:id="rId2"/>
              </a:rPr>
              <a:t>https://www.gov.uk/government/publications/10-year-health-plan-for-england-fit-for-the-future/fit-for-the-future-10-year-health-plan-for-england-executive-summary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Huber, M., Knottnerus, J. A., Green, L., Horst, H. V. D., Jadad, A. R., Kromhout, D., Leonard, B., Lorig, K., Loureiro, M. I., Meer, J. W. M. V. D., Schnabel, P., Smith, R., Weel, C. V., &amp; Smid, H. (2011). How should we define health? BMJ, 343(jul26 2), d4163.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Jasemi, M., Valizadeh, L., Zamanzadeh, V., &amp; Keogh, B. (2017). A concept analysis of holistic care by hybrid model. Indian Journal of Palliative Care, 23(1), pp. 71.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Jones, C. L., Jensen, J. D., Scherr, C. L., Brown, N. R., Christy, K., &amp; Weaver, J. (2014). The health belief model as an explanatory framework in communication Research: Exploring parallel, serial, and moderated mediation. Health Communication, 30(6), pp. 566–576.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Kenny, C. B., Faries, E. J., &amp; Research, C. S. O. W. C. P. (2004). A Holistic framework for Aboriginal policy research. Condition féminine Canada.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Lalani, M., Peters, M., Sugavanam, T., Crocker, H., Caiels, J., Hay, H., Gunn, S., Hogan, H., Page, B., &amp; Fitzpatrick, R. (2024). New ways of working to manage and improve quality in integrated care systems in England. International Journal of Health Policy and Management. </a:t>
            </a:r>
          </a:p>
          <a:p>
            <a:pPr algn="l">
              <a:lnSpc>
                <a:spcPct val="100000"/>
              </a:lnSpc>
              <a:buClrTx/>
              <a:buSzTx/>
            </a:pP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Marmot, M., Allen, J., Boyce, T., Goldblatt, P. and Morrison, J. (2020) Health equity in England: The Marmot Review 10 years on. London: Institute of Health Equity. Available at: 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  <a:hlinkClick r:id="rId3"/>
              </a:rPr>
              <a:t>https://www.health.org.uk/publications/reports/the-marmot-review-10-years-on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 (Accessed: 5 May 2025).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pPr algn="l">
              <a:lnSpc>
                <a:spcPct val="100000"/>
              </a:lnSpc>
              <a:buClrTx/>
              <a:buSzTx/>
            </a:pP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Marmot, M., Allen, J., Goldblatt, P., Boyce, T., McNeish, D., Grady, M. and Geddes, I. (2010) Fair society, healthy lives: The Marmot Review. London: Institute of Health Equity. Available at: 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  <a:hlinkClick r:id="rId4"/>
              </a:rPr>
              <a:t>https://www.instituteofhealthequity.org/resources-reports/fair-society-healthy-lives-the-marmot-review</a:t>
            </a:r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  (Accessed: 5 May 2025).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McLeroy, K. R., Bibeau, D., Steckler, A., &amp; Glanz, K. (1988). An ecological perspective on health promotion programs. Health Education Quarterly, 15(4), pp. 351–377.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Member, H. (2020). New well-being assessment provides a tool to measure broader health and well-being impact &amp;#8211; HERO. HERO. Available at: https://hero-health.org/blog/new-well-being-assessment-provides-a-tool-to-measure-broader-health-and-well-being-impact/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Mensah, J. (2019). Sustainable development: Meaning, history, principles, pillars, and implications for human action: Literature review. Cogent Social Sciences, 5(1). </a:t>
            </a: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</a:rPr>
              <a:t>Molero, A., Calabrò, M., Vignes, M., Gouget, B., &amp; Gruson, D. (2020). Sustainability in Healthcare: Perspectives and reflections regarding laboratory medicine. Annals of Laboratory Medicine, 41(2), pp. 139–144.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10630"/>
            <a:ext cx="10972800" cy="75863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/>
              </a:rPr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332" y="1289304"/>
            <a:ext cx="11451336" cy="3917032"/>
          </a:xfrm>
        </p:spPr>
        <p:txBody>
          <a:bodyPr>
            <a:noAutofit/>
          </a:bodyPr>
          <a:lstStyle/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NHS. (2022). NHS England — North West » Workstreams. Available at: https://www.england.nhs.uk/north-west/north-west-coast-strategic-clinical-networks/our-networks/diabetes/workstreams/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NHS. (2025). NHS England » Evolving to meet a changing world. Available at: https://www.england.nhs.uk/future-of-human-resources-and-organisational-development/the-future-of-nhs-human-resources-and-organisational-development-report/evolving-to-meet-a-changing-world/#:~:text=There%20is%20a%20rising%20demand,single%2C%20unconnected%20episode%20of%20care.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NHS. (2025). NHS England » Five years of a greener NHS: progress and forward look. Available at: https://www.england.nhs.uk/long-read/five-years-greener-nhs-progress-forward-look/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NIHR. (2023). NHS programme linked to 20% reduction in risk of diabetes. Available at: https://www.nihr.ac.uk/story/nhs-programme-linked-20-reduction-risk-diabetes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Odessa, C. (2023). Social sustainability. Available at: https://www.conceptdraw.com. https://www.conceptdraw.com/How-To-Guide/social-sustainability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Robert.Wickramatunga. (2025). Sustainable Development Goal 3: Good health and well-being. Available at: https://www.unoosa.org/oosa/sk/ourwork/space4sdgs/sdg3.html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Steel, B. (2021). The biopsychosocial model. Available at: https://theexaminedlifecounseling.com/the-biopsychosocial-model/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GB" sz="1000" kern="100" dirty="0">
                <a:effectLst/>
                <a:latin typeface="Arial Regular" panose="020B0604020202090204" charset="0"/>
                <a:ea typeface="DengXian" panose="02010600030101010101" pitchFamily="2" charset="-122"/>
                <a:cs typeface="Arial Regular" panose="020B0604020202090204" charset="0"/>
                <a:sym typeface="+mn-ea"/>
              </a:rPr>
              <a:t>The Health Foundation (2025) </a:t>
            </a:r>
            <a:r>
              <a:rPr lang="en-GB" sz="1000" i="1" kern="100" dirty="0">
                <a:effectLst/>
                <a:latin typeface="Arial Regular" panose="020B0604020202090204" charset="0"/>
                <a:ea typeface="DengXian" panose="02010600030101010101" pitchFamily="2" charset="-122"/>
                <a:cs typeface="Arial Regular" panose="020B0604020202090204" charset="0"/>
                <a:sym typeface="+mn-ea"/>
              </a:rPr>
              <a:t>Health Inequalities and Trends </a:t>
            </a:r>
            <a:r>
              <a:rPr lang="en-GB" sz="1000" kern="100" dirty="0">
                <a:effectLst/>
                <a:latin typeface="Arial Regular" panose="020B0604020202090204" charset="0"/>
                <a:ea typeface="DengXian" panose="02010600030101010101" pitchFamily="2" charset="-122"/>
                <a:cs typeface="Arial Regular" panose="020B0604020202090204" charset="0"/>
                <a:sym typeface="+mn-ea"/>
              </a:rPr>
              <a:t>Available at: </a:t>
            </a:r>
            <a:r>
              <a:rPr lang="en-GB" sz="1000" u="sng" kern="100" dirty="0">
                <a:solidFill>
                  <a:srgbClr val="0000FF"/>
                </a:solidFill>
                <a:effectLst/>
                <a:latin typeface="Arial Regular" panose="020B0604020202090204" charset="0"/>
                <a:ea typeface="DengXian" panose="02010600030101010101" pitchFamily="2" charset="-122"/>
                <a:cs typeface="Arial Regular" panose="020B0604020202090204" charset="0"/>
                <a:sym typeface="+mn-ea"/>
                <a:hlinkClick r:id="rId2"/>
              </a:rPr>
              <a:t>Health inequalities and trends - The Health Foundation</a:t>
            </a:r>
            <a:r>
              <a:rPr lang="en-GB" sz="1000" kern="100" dirty="0">
                <a:effectLst/>
                <a:latin typeface="Arial Regular" panose="020B0604020202090204" charset="0"/>
                <a:ea typeface="DengXian" panose="02010600030101010101" pitchFamily="2" charset="-122"/>
                <a:cs typeface="Arial Regular" panose="020B0604020202090204" charset="0"/>
                <a:sym typeface="+mn-ea"/>
              </a:rPr>
              <a:t> (Accessed: 5 May 2025).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Subedi, S., Filho, W. L., &amp; Adedeji, A. (2023). An assessment of the health belief model (HBM) properties as predictors of COVID-19 preventive behaviour. Journal of Public Health. 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UKHSA. (2025). UKHSA release Inequalities in Health Protection Report. Champs Public Health Collaborative. Available at: https://champspublichealth.com/ukhsa-release-inequalities-in-health-protection-report/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WHO. (2022). Constitution. Available at: https://www.who.int/about/governance/constitution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r>
              <a:rPr lang="en-US" altLang="en-US" sz="10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WHO. (2025). Targets of Sustainable Development Goal 3. Available at: https://www.who.int/europe/about-us/our-work/sustainable-development-goals/targets-of-sustainable-development-goal-3</a:t>
            </a:r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  <a:p>
            <a:endParaRPr lang="en-US" altLang="en-US" sz="1000" dirty="0">
              <a:latin typeface="Arial Regular" panose="020B0604020202090204" charset="0"/>
              <a:cs typeface="Arial Regular" panose="020B060402020209020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2374</Words>
  <Application>Microsoft Office PowerPoint</Application>
  <PresentationFormat>Widescreen</PresentationFormat>
  <Paragraphs>143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Arial</vt:lpstr>
      <vt:lpstr>Arial Bold</vt:lpstr>
      <vt:lpstr>Arial Regular</vt:lpstr>
      <vt:lpstr>Calibri</vt:lpstr>
      <vt:lpstr>Myriad Pro</vt:lpstr>
      <vt:lpstr>Wingdings</vt:lpstr>
      <vt:lpstr>20140311PresentationUWTSDTemplate</vt:lpstr>
      <vt:lpstr> Component 1: Presentation   Integrating Health, Wellbeing and Sustainable Development in UK Health and Social Care: Policies, Models and Challenges</vt:lpstr>
      <vt:lpstr>Introduction</vt:lpstr>
      <vt:lpstr>Definitions of Key Concept</vt:lpstr>
      <vt:lpstr>Sustainable Development - Principles and Critique</vt:lpstr>
      <vt:lpstr>SDGs and Health Integration</vt:lpstr>
      <vt:lpstr>NHS Long Term Plan and SDG3</vt:lpstr>
      <vt:lpstr>Theoretical Models</vt:lpstr>
      <vt:lpstr>Policy and Governance Frameworks</vt:lpstr>
      <vt:lpstr>Case Study - NHS Diabetes Prevention Programme (DPP)  </vt:lpstr>
      <vt:lpstr>Addressing Inequality and Access</vt:lpstr>
      <vt:lpstr>Sustainable and Preventive Practice</vt:lpstr>
      <vt:lpstr>Systemic Challenges</vt:lpstr>
      <vt:lpstr>Recommendations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revision>691</cp:revision>
  <dcterms:created xsi:type="dcterms:W3CDTF">2025-10-04T19:30:22Z</dcterms:created>
  <dcterms:modified xsi:type="dcterms:W3CDTF">2025-10-05T17:10:37Z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3F037064974F5C77CE75E1688783DD10_43</vt:lpwstr>
  </property>
  <property fmtid="{D5CDD505-2E9C-101B-9397-08002B2CF9AE}" pid="3" name="KSOProductBuildVer">
    <vt:lpwstr>1033-6.12.2.8699</vt:lpwstr>
  </property>
</Properties>
</file>