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1.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2.xml" ContentType="application/vnd.openxmlformats-officedocument.drawingml.chart+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E4D863-73CB-4BBA-9066-6F2E644D6A53}" v="27" dt="2026-10-25T14:56:29.6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1453" autoAdjust="0"/>
  </p:normalViewPr>
  <p:slideViewPr>
    <p:cSldViewPr snapToGrid="0" snapToObjects="1">
      <p:cViewPr>
        <p:scale>
          <a:sx n="78" d="100"/>
          <a:sy n="78" d="100"/>
        </p:scale>
        <p:origin x="940" y="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gers Nyanga (2309150)" userId="802a785f-cbbc-4c68-b0ec-12683d9bb74d" providerId="ADAL" clId="{33E3C9D7-5D60-48F7-A85B-273774EE9FC3}"/>
    <pc:docChg chg="custSel modSld">
      <pc:chgData name="Rogers Nyanga (2309150)" userId="802a785f-cbbc-4c68-b0ec-12683d9bb74d" providerId="ADAL" clId="{33E3C9D7-5D60-48F7-A85B-273774EE9FC3}" dt="2026-10-25T15:09:59.545" v="35" actId="478"/>
      <pc:docMkLst>
        <pc:docMk/>
      </pc:docMkLst>
      <pc:sldChg chg="addSp delSp modSp mod modTransition delAnim modAnim">
        <pc:chgData name="Rogers Nyanga (2309150)" userId="802a785f-cbbc-4c68-b0ec-12683d9bb74d" providerId="ADAL" clId="{33E3C9D7-5D60-48F7-A85B-273774EE9FC3}" dt="2026-10-25T13:53:44.149" v="14"/>
        <pc:sldMkLst>
          <pc:docMk/>
          <pc:sldMk cId="0" sldId="256"/>
        </pc:sldMkLst>
        <pc:picChg chg="add del mod">
          <ac:chgData name="Rogers Nyanga (2309150)" userId="802a785f-cbbc-4c68-b0ec-12683d9bb74d" providerId="ADAL" clId="{33E3C9D7-5D60-48F7-A85B-273774EE9FC3}" dt="2026-10-25T13:22:08.063" v="2" actId="478"/>
          <ac:picMkLst>
            <pc:docMk/>
            <pc:sldMk cId="0" sldId="256"/>
            <ac:picMk id="7" creationId="{62663976-4E91-4908-DE1D-96674E2B522E}"/>
          </ac:picMkLst>
        </pc:picChg>
        <pc:picChg chg="add del mod">
          <ac:chgData name="Rogers Nyanga (2309150)" userId="802a785f-cbbc-4c68-b0ec-12683d9bb74d" providerId="ADAL" clId="{33E3C9D7-5D60-48F7-A85B-273774EE9FC3}" dt="2026-10-25T13:23:54.966" v="7"/>
          <ac:picMkLst>
            <pc:docMk/>
            <pc:sldMk cId="0" sldId="256"/>
            <ac:picMk id="11" creationId="{484D4BD5-03AF-FD45-50FE-EFFE80422BC9}"/>
          </ac:picMkLst>
        </pc:picChg>
        <pc:picChg chg="add del mod">
          <ac:chgData name="Rogers Nyanga (2309150)" userId="802a785f-cbbc-4c68-b0ec-12683d9bb74d" providerId="ADAL" clId="{33E3C9D7-5D60-48F7-A85B-273774EE9FC3}" dt="2026-10-25T13:52:41.737" v="10"/>
          <ac:picMkLst>
            <pc:docMk/>
            <pc:sldMk cId="0" sldId="256"/>
            <ac:picMk id="13" creationId="{325E081B-E747-56C9-C45A-93FA732ADCCF}"/>
          </ac:picMkLst>
        </pc:picChg>
        <pc:picChg chg="add del mod">
          <ac:chgData name="Rogers Nyanga (2309150)" userId="802a785f-cbbc-4c68-b0ec-12683d9bb74d" providerId="ADAL" clId="{33E3C9D7-5D60-48F7-A85B-273774EE9FC3}" dt="2026-10-25T13:53:12.586" v="13"/>
          <ac:picMkLst>
            <pc:docMk/>
            <pc:sldMk cId="0" sldId="256"/>
            <ac:picMk id="14" creationId="{6DBB88C6-2945-981A-FF07-A4CD69C94492}"/>
          </ac:picMkLst>
        </pc:picChg>
        <pc:picChg chg="add del mod ord">
          <ac:chgData name="Rogers Nyanga (2309150)" userId="802a785f-cbbc-4c68-b0ec-12683d9bb74d" providerId="ADAL" clId="{33E3C9D7-5D60-48F7-A85B-273774EE9FC3}" dt="2026-10-25T13:53:44.149" v="14"/>
          <ac:picMkLst>
            <pc:docMk/>
            <pc:sldMk cId="0" sldId="256"/>
            <ac:picMk id="18" creationId="{13B46BFE-281B-95BE-6181-BB4596C91D2C}"/>
          </ac:picMkLst>
        </pc:picChg>
        <pc:picChg chg="add mod">
          <ac:chgData name="Rogers Nyanga (2309150)" userId="802a785f-cbbc-4c68-b0ec-12683d9bb74d" providerId="ADAL" clId="{33E3C9D7-5D60-48F7-A85B-273774EE9FC3}" dt="2026-10-25T13:53:44.149" v="14"/>
          <ac:picMkLst>
            <pc:docMk/>
            <pc:sldMk cId="0" sldId="256"/>
            <ac:picMk id="19" creationId="{E5D8BA35-6BCE-AAFD-B833-F7B29355CD65}"/>
          </ac:picMkLst>
        </pc:picChg>
      </pc:sldChg>
      <pc:sldChg chg="addSp delSp modSp mod modTransition delAnim modAnim">
        <pc:chgData name="Rogers Nyanga (2309150)" userId="802a785f-cbbc-4c68-b0ec-12683d9bb74d" providerId="ADAL" clId="{33E3C9D7-5D60-48F7-A85B-273774EE9FC3}" dt="2026-10-25T13:56:38.117" v="18"/>
        <pc:sldMkLst>
          <pc:docMk/>
          <pc:sldMk cId="0" sldId="257"/>
        </pc:sldMkLst>
        <pc:picChg chg="add del mod">
          <ac:chgData name="Rogers Nyanga (2309150)" userId="802a785f-cbbc-4c68-b0ec-12683d9bb74d" providerId="ADAL" clId="{33E3C9D7-5D60-48F7-A85B-273774EE9FC3}" dt="2026-10-25T13:22:11.315" v="3" actId="478"/>
          <ac:picMkLst>
            <pc:docMk/>
            <pc:sldMk cId="0" sldId="257"/>
            <ac:picMk id="15" creationId="{78364CD5-C824-F762-BBA8-877D499794FE}"/>
          </ac:picMkLst>
        </pc:picChg>
        <pc:picChg chg="add del mod">
          <ac:chgData name="Rogers Nyanga (2309150)" userId="802a785f-cbbc-4c68-b0ec-12683d9bb74d" providerId="ADAL" clId="{33E3C9D7-5D60-48F7-A85B-273774EE9FC3}" dt="2026-10-25T13:52:41.737" v="10"/>
          <ac:picMkLst>
            <pc:docMk/>
            <pc:sldMk cId="0" sldId="257"/>
            <ac:picMk id="18" creationId="{B405C0AD-3F9A-2B8A-507E-7DA391AB6ED6}"/>
          </ac:picMkLst>
        </pc:picChg>
        <pc:picChg chg="add del mod">
          <ac:chgData name="Rogers Nyanga (2309150)" userId="802a785f-cbbc-4c68-b0ec-12683d9bb74d" providerId="ADAL" clId="{33E3C9D7-5D60-48F7-A85B-273774EE9FC3}" dt="2026-10-25T13:54:15.947" v="15"/>
          <ac:picMkLst>
            <pc:docMk/>
            <pc:sldMk cId="0" sldId="257"/>
            <ac:picMk id="21" creationId="{82BE43E1-D3DC-6FC2-0101-E914A726DEE6}"/>
          </ac:picMkLst>
        </pc:picChg>
        <pc:picChg chg="add del mod">
          <ac:chgData name="Rogers Nyanga (2309150)" userId="802a785f-cbbc-4c68-b0ec-12683d9bb74d" providerId="ADAL" clId="{33E3C9D7-5D60-48F7-A85B-273774EE9FC3}" dt="2026-10-25T13:54:47.861" v="17"/>
          <ac:picMkLst>
            <pc:docMk/>
            <pc:sldMk cId="0" sldId="257"/>
            <ac:picMk id="22" creationId="{9B69909B-63B2-756A-1E86-53FD75B3742A}"/>
          </ac:picMkLst>
        </pc:picChg>
        <pc:picChg chg="add del mod ord">
          <ac:chgData name="Rogers Nyanga (2309150)" userId="802a785f-cbbc-4c68-b0ec-12683d9bb74d" providerId="ADAL" clId="{33E3C9D7-5D60-48F7-A85B-273774EE9FC3}" dt="2026-10-25T13:56:38.117" v="18"/>
          <ac:picMkLst>
            <pc:docMk/>
            <pc:sldMk cId="0" sldId="257"/>
            <ac:picMk id="26" creationId="{17BE75FF-5BD8-96DC-D30D-73416232BF7B}"/>
          </ac:picMkLst>
        </pc:picChg>
        <pc:picChg chg="add mod">
          <ac:chgData name="Rogers Nyanga (2309150)" userId="802a785f-cbbc-4c68-b0ec-12683d9bb74d" providerId="ADAL" clId="{33E3C9D7-5D60-48F7-A85B-273774EE9FC3}" dt="2026-10-25T13:56:38.117" v="18"/>
          <ac:picMkLst>
            <pc:docMk/>
            <pc:sldMk cId="0" sldId="257"/>
            <ac:picMk id="27" creationId="{A266E54E-B762-CD19-BADE-94B44BDFFC9F}"/>
          </ac:picMkLst>
        </pc:picChg>
      </pc:sldChg>
      <pc:sldChg chg="addSp modSp modTransition">
        <pc:chgData name="Rogers Nyanga (2309150)" userId="802a785f-cbbc-4c68-b0ec-12683d9bb74d" providerId="ADAL" clId="{33E3C9D7-5D60-48F7-A85B-273774EE9FC3}" dt="2026-10-25T13:58:15.315" v="19"/>
        <pc:sldMkLst>
          <pc:docMk/>
          <pc:sldMk cId="0" sldId="258"/>
        </pc:sldMkLst>
        <pc:picChg chg="add mod">
          <ac:chgData name="Rogers Nyanga (2309150)" userId="802a785f-cbbc-4c68-b0ec-12683d9bb74d" providerId="ADAL" clId="{33E3C9D7-5D60-48F7-A85B-273774EE9FC3}" dt="2026-10-25T13:58:15.315" v="19"/>
          <ac:picMkLst>
            <pc:docMk/>
            <pc:sldMk cId="0" sldId="258"/>
            <ac:picMk id="26" creationId="{C8564439-7DEF-2B82-5A26-7AC9F656A66C}"/>
          </ac:picMkLst>
        </pc:picChg>
      </pc:sldChg>
      <pc:sldChg chg="addSp modSp modTransition">
        <pc:chgData name="Rogers Nyanga (2309150)" userId="802a785f-cbbc-4c68-b0ec-12683d9bb74d" providerId="ADAL" clId="{33E3C9D7-5D60-48F7-A85B-273774EE9FC3}" dt="2026-10-25T14:00:56.966" v="20"/>
        <pc:sldMkLst>
          <pc:docMk/>
          <pc:sldMk cId="0" sldId="259"/>
        </pc:sldMkLst>
        <pc:picChg chg="add mod">
          <ac:chgData name="Rogers Nyanga (2309150)" userId="802a785f-cbbc-4c68-b0ec-12683d9bb74d" providerId="ADAL" clId="{33E3C9D7-5D60-48F7-A85B-273774EE9FC3}" dt="2026-10-25T14:00:56.966" v="20"/>
          <ac:picMkLst>
            <pc:docMk/>
            <pc:sldMk cId="0" sldId="259"/>
            <ac:picMk id="19" creationId="{D07BDE9E-528E-FD0D-99E5-EC09535C2E9C}"/>
          </ac:picMkLst>
        </pc:picChg>
      </pc:sldChg>
      <pc:sldChg chg="addSp modSp modTransition">
        <pc:chgData name="Rogers Nyanga (2309150)" userId="802a785f-cbbc-4c68-b0ec-12683d9bb74d" providerId="ADAL" clId="{33E3C9D7-5D60-48F7-A85B-273774EE9FC3}" dt="2026-10-25T14:04:21.551" v="21"/>
        <pc:sldMkLst>
          <pc:docMk/>
          <pc:sldMk cId="0" sldId="260"/>
        </pc:sldMkLst>
        <pc:picChg chg="add mod">
          <ac:chgData name="Rogers Nyanga (2309150)" userId="802a785f-cbbc-4c68-b0ec-12683d9bb74d" providerId="ADAL" clId="{33E3C9D7-5D60-48F7-A85B-273774EE9FC3}" dt="2026-10-25T14:04:21.551" v="21"/>
          <ac:picMkLst>
            <pc:docMk/>
            <pc:sldMk cId="0" sldId="260"/>
            <ac:picMk id="16" creationId="{2D2B80DA-D6BD-DC43-2A47-4DB7FB71CAC9}"/>
          </ac:picMkLst>
        </pc:picChg>
      </pc:sldChg>
      <pc:sldChg chg="addSp modSp modTransition">
        <pc:chgData name="Rogers Nyanga (2309150)" userId="802a785f-cbbc-4c68-b0ec-12683d9bb74d" providerId="ADAL" clId="{33E3C9D7-5D60-48F7-A85B-273774EE9FC3}" dt="2026-10-25T14:08:37.998" v="22"/>
        <pc:sldMkLst>
          <pc:docMk/>
          <pc:sldMk cId="0" sldId="261"/>
        </pc:sldMkLst>
        <pc:picChg chg="add mod">
          <ac:chgData name="Rogers Nyanga (2309150)" userId="802a785f-cbbc-4c68-b0ec-12683d9bb74d" providerId="ADAL" clId="{33E3C9D7-5D60-48F7-A85B-273774EE9FC3}" dt="2026-10-25T14:08:37.998" v="22"/>
          <ac:picMkLst>
            <pc:docMk/>
            <pc:sldMk cId="0" sldId="261"/>
            <ac:picMk id="28" creationId="{7EDA1D7C-91E7-1A54-05D4-36817C6C908D}"/>
          </ac:picMkLst>
        </pc:picChg>
      </pc:sldChg>
      <pc:sldChg chg="addSp modSp modTransition">
        <pc:chgData name="Rogers Nyanga (2309150)" userId="802a785f-cbbc-4c68-b0ec-12683d9bb74d" providerId="ADAL" clId="{33E3C9D7-5D60-48F7-A85B-273774EE9FC3}" dt="2026-10-25T14:11:17.343" v="23"/>
        <pc:sldMkLst>
          <pc:docMk/>
          <pc:sldMk cId="0" sldId="262"/>
        </pc:sldMkLst>
        <pc:picChg chg="add mod">
          <ac:chgData name="Rogers Nyanga (2309150)" userId="802a785f-cbbc-4c68-b0ec-12683d9bb74d" providerId="ADAL" clId="{33E3C9D7-5D60-48F7-A85B-273774EE9FC3}" dt="2026-10-25T14:11:17.343" v="23"/>
          <ac:picMkLst>
            <pc:docMk/>
            <pc:sldMk cId="0" sldId="262"/>
            <ac:picMk id="21" creationId="{4B5B6F9E-E2BC-C13D-CA08-49F7F9EBEE95}"/>
          </ac:picMkLst>
        </pc:picChg>
      </pc:sldChg>
      <pc:sldChg chg="addSp modSp modTransition">
        <pc:chgData name="Rogers Nyanga (2309150)" userId="802a785f-cbbc-4c68-b0ec-12683d9bb74d" providerId="ADAL" clId="{33E3C9D7-5D60-48F7-A85B-273774EE9FC3}" dt="2026-10-25T14:15:46.856" v="24"/>
        <pc:sldMkLst>
          <pc:docMk/>
          <pc:sldMk cId="0" sldId="263"/>
        </pc:sldMkLst>
        <pc:picChg chg="add mod">
          <ac:chgData name="Rogers Nyanga (2309150)" userId="802a785f-cbbc-4c68-b0ec-12683d9bb74d" providerId="ADAL" clId="{33E3C9D7-5D60-48F7-A85B-273774EE9FC3}" dt="2026-10-25T14:15:46.856" v="24"/>
          <ac:picMkLst>
            <pc:docMk/>
            <pc:sldMk cId="0" sldId="263"/>
            <ac:picMk id="14" creationId="{851C4D4D-3A07-A513-5BFE-7594FCD7533F}"/>
          </ac:picMkLst>
        </pc:picChg>
      </pc:sldChg>
      <pc:sldChg chg="addSp modSp modTransition">
        <pc:chgData name="Rogers Nyanga (2309150)" userId="802a785f-cbbc-4c68-b0ec-12683d9bb74d" providerId="ADAL" clId="{33E3C9D7-5D60-48F7-A85B-273774EE9FC3}" dt="2026-10-25T14:18:03.952" v="25"/>
        <pc:sldMkLst>
          <pc:docMk/>
          <pc:sldMk cId="0" sldId="264"/>
        </pc:sldMkLst>
        <pc:picChg chg="add mod">
          <ac:chgData name="Rogers Nyanga (2309150)" userId="802a785f-cbbc-4c68-b0ec-12683d9bb74d" providerId="ADAL" clId="{33E3C9D7-5D60-48F7-A85B-273774EE9FC3}" dt="2026-10-25T14:18:03.952" v="25"/>
          <ac:picMkLst>
            <pc:docMk/>
            <pc:sldMk cId="0" sldId="264"/>
            <ac:picMk id="20" creationId="{EEC7992A-A924-8D2B-9B68-6C119A52C739}"/>
          </ac:picMkLst>
        </pc:picChg>
      </pc:sldChg>
      <pc:sldChg chg="addSp modSp modTransition">
        <pc:chgData name="Rogers Nyanga (2309150)" userId="802a785f-cbbc-4c68-b0ec-12683d9bb74d" providerId="ADAL" clId="{33E3C9D7-5D60-48F7-A85B-273774EE9FC3}" dt="2026-10-25T14:20:49.342" v="26"/>
        <pc:sldMkLst>
          <pc:docMk/>
          <pc:sldMk cId="0" sldId="265"/>
        </pc:sldMkLst>
        <pc:picChg chg="add mod">
          <ac:chgData name="Rogers Nyanga (2309150)" userId="802a785f-cbbc-4c68-b0ec-12683d9bb74d" providerId="ADAL" clId="{33E3C9D7-5D60-48F7-A85B-273774EE9FC3}" dt="2026-10-25T14:20:49.342" v="26"/>
          <ac:picMkLst>
            <pc:docMk/>
            <pc:sldMk cId="0" sldId="265"/>
            <ac:picMk id="19" creationId="{B4BC3B4E-AC4E-2A79-6ADA-E32C1184EC39}"/>
          </ac:picMkLst>
        </pc:picChg>
      </pc:sldChg>
      <pc:sldChg chg="addSp modSp modTransition">
        <pc:chgData name="Rogers Nyanga (2309150)" userId="802a785f-cbbc-4c68-b0ec-12683d9bb74d" providerId="ADAL" clId="{33E3C9D7-5D60-48F7-A85B-273774EE9FC3}" dt="2026-10-25T14:20:49.342" v="26"/>
        <pc:sldMkLst>
          <pc:docMk/>
          <pc:sldMk cId="0" sldId="266"/>
        </pc:sldMkLst>
        <pc:picChg chg="add mod">
          <ac:chgData name="Rogers Nyanga (2309150)" userId="802a785f-cbbc-4c68-b0ec-12683d9bb74d" providerId="ADAL" clId="{33E3C9D7-5D60-48F7-A85B-273774EE9FC3}" dt="2026-10-25T14:20:49.342" v="26"/>
          <ac:picMkLst>
            <pc:docMk/>
            <pc:sldMk cId="0" sldId="266"/>
            <ac:picMk id="22" creationId="{90FCA5E0-61A9-B02A-BDD3-8762EDA1C6C9}"/>
          </ac:picMkLst>
        </pc:picChg>
      </pc:sldChg>
      <pc:sldChg chg="addSp modSp modTransition">
        <pc:chgData name="Rogers Nyanga (2309150)" userId="802a785f-cbbc-4c68-b0ec-12683d9bb74d" providerId="ADAL" clId="{33E3C9D7-5D60-48F7-A85B-273774EE9FC3}" dt="2026-10-25T14:24:48.482" v="27"/>
        <pc:sldMkLst>
          <pc:docMk/>
          <pc:sldMk cId="0" sldId="267"/>
        </pc:sldMkLst>
        <pc:picChg chg="add mod">
          <ac:chgData name="Rogers Nyanga (2309150)" userId="802a785f-cbbc-4c68-b0ec-12683d9bb74d" providerId="ADAL" clId="{33E3C9D7-5D60-48F7-A85B-273774EE9FC3}" dt="2026-10-25T14:24:48.482" v="27"/>
          <ac:picMkLst>
            <pc:docMk/>
            <pc:sldMk cId="0" sldId="267"/>
            <ac:picMk id="19" creationId="{3028B0C6-FDDA-1503-B1C1-935D89A07E14}"/>
          </ac:picMkLst>
        </pc:picChg>
      </pc:sldChg>
      <pc:sldChg chg="addSp modSp modTransition">
        <pc:chgData name="Rogers Nyanga (2309150)" userId="802a785f-cbbc-4c68-b0ec-12683d9bb74d" providerId="ADAL" clId="{33E3C9D7-5D60-48F7-A85B-273774EE9FC3}" dt="2026-10-25T14:27:49.169" v="28"/>
        <pc:sldMkLst>
          <pc:docMk/>
          <pc:sldMk cId="0" sldId="268"/>
        </pc:sldMkLst>
        <pc:picChg chg="add mod">
          <ac:chgData name="Rogers Nyanga (2309150)" userId="802a785f-cbbc-4c68-b0ec-12683d9bb74d" providerId="ADAL" clId="{33E3C9D7-5D60-48F7-A85B-273774EE9FC3}" dt="2026-10-25T14:27:49.169" v="28"/>
          <ac:picMkLst>
            <pc:docMk/>
            <pc:sldMk cId="0" sldId="268"/>
            <ac:picMk id="14" creationId="{424A3CC1-1D85-219D-5B61-2606A6FBF832}"/>
          </ac:picMkLst>
        </pc:picChg>
      </pc:sldChg>
      <pc:sldChg chg="addSp modSp modTransition">
        <pc:chgData name="Rogers Nyanga (2309150)" userId="802a785f-cbbc-4c68-b0ec-12683d9bb74d" providerId="ADAL" clId="{33E3C9D7-5D60-48F7-A85B-273774EE9FC3}" dt="2026-10-25T14:29:56.682" v="29"/>
        <pc:sldMkLst>
          <pc:docMk/>
          <pc:sldMk cId="0" sldId="269"/>
        </pc:sldMkLst>
        <pc:picChg chg="add mod">
          <ac:chgData name="Rogers Nyanga (2309150)" userId="802a785f-cbbc-4c68-b0ec-12683d9bb74d" providerId="ADAL" clId="{33E3C9D7-5D60-48F7-A85B-273774EE9FC3}" dt="2026-10-25T14:29:56.682" v="29"/>
          <ac:picMkLst>
            <pc:docMk/>
            <pc:sldMk cId="0" sldId="269"/>
            <ac:picMk id="19" creationId="{A9473E80-7293-31AC-BC48-7604C5E19662}"/>
          </ac:picMkLst>
        </pc:picChg>
      </pc:sldChg>
      <pc:sldChg chg="addSp modSp modTransition">
        <pc:chgData name="Rogers Nyanga (2309150)" userId="802a785f-cbbc-4c68-b0ec-12683d9bb74d" providerId="ADAL" clId="{33E3C9D7-5D60-48F7-A85B-273774EE9FC3}" dt="2026-10-25T14:34:09.716" v="30"/>
        <pc:sldMkLst>
          <pc:docMk/>
          <pc:sldMk cId="0" sldId="270"/>
        </pc:sldMkLst>
        <pc:picChg chg="add mod">
          <ac:chgData name="Rogers Nyanga (2309150)" userId="802a785f-cbbc-4c68-b0ec-12683d9bb74d" providerId="ADAL" clId="{33E3C9D7-5D60-48F7-A85B-273774EE9FC3}" dt="2026-10-25T14:34:09.716" v="30"/>
          <ac:picMkLst>
            <pc:docMk/>
            <pc:sldMk cId="0" sldId="270"/>
            <ac:picMk id="14" creationId="{FC205056-F2A4-39B6-DA2B-5DBDC91C59E7}"/>
          </ac:picMkLst>
        </pc:picChg>
      </pc:sldChg>
      <pc:sldChg chg="addSp modSp modTransition">
        <pc:chgData name="Rogers Nyanga (2309150)" userId="802a785f-cbbc-4c68-b0ec-12683d9bb74d" providerId="ADAL" clId="{33E3C9D7-5D60-48F7-A85B-273774EE9FC3}" dt="2026-10-25T14:37:47.455" v="31"/>
        <pc:sldMkLst>
          <pc:docMk/>
          <pc:sldMk cId="0" sldId="271"/>
        </pc:sldMkLst>
        <pc:picChg chg="add mod">
          <ac:chgData name="Rogers Nyanga (2309150)" userId="802a785f-cbbc-4c68-b0ec-12683d9bb74d" providerId="ADAL" clId="{33E3C9D7-5D60-48F7-A85B-273774EE9FC3}" dt="2026-10-25T14:37:47.455" v="31"/>
          <ac:picMkLst>
            <pc:docMk/>
            <pc:sldMk cId="0" sldId="271"/>
            <ac:picMk id="36" creationId="{EC21B6FB-A282-A801-3632-EF8BA1FE4BBC}"/>
          </ac:picMkLst>
        </pc:picChg>
      </pc:sldChg>
      <pc:sldChg chg="addSp modSp modTransition">
        <pc:chgData name="Rogers Nyanga (2309150)" userId="802a785f-cbbc-4c68-b0ec-12683d9bb74d" providerId="ADAL" clId="{33E3C9D7-5D60-48F7-A85B-273774EE9FC3}" dt="2026-10-25T14:46:07.240" v="32"/>
        <pc:sldMkLst>
          <pc:docMk/>
          <pc:sldMk cId="0" sldId="272"/>
        </pc:sldMkLst>
        <pc:picChg chg="add mod">
          <ac:chgData name="Rogers Nyanga (2309150)" userId="802a785f-cbbc-4c68-b0ec-12683d9bb74d" providerId="ADAL" clId="{33E3C9D7-5D60-48F7-A85B-273774EE9FC3}" dt="2026-10-25T14:46:07.240" v="32"/>
          <ac:picMkLst>
            <pc:docMk/>
            <pc:sldMk cId="0" sldId="272"/>
            <ac:picMk id="9" creationId="{16BD57E1-3B00-6577-2646-74C481A66BB9}"/>
          </ac:picMkLst>
        </pc:picChg>
      </pc:sldChg>
      <pc:sldChg chg="addSp modSp modTransition">
        <pc:chgData name="Rogers Nyanga (2309150)" userId="802a785f-cbbc-4c68-b0ec-12683d9bb74d" providerId="ADAL" clId="{33E3C9D7-5D60-48F7-A85B-273774EE9FC3}" dt="2026-10-25T14:46:07.240" v="32"/>
        <pc:sldMkLst>
          <pc:docMk/>
          <pc:sldMk cId="0" sldId="273"/>
        </pc:sldMkLst>
        <pc:picChg chg="add mod">
          <ac:chgData name="Rogers Nyanga (2309150)" userId="802a785f-cbbc-4c68-b0ec-12683d9bb74d" providerId="ADAL" clId="{33E3C9D7-5D60-48F7-A85B-273774EE9FC3}" dt="2026-10-25T14:46:07.240" v="32"/>
          <ac:picMkLst>
            <pc:docMk/>
            <pc:sldMk cId="0" sldId="273"/>
            <ac:picMk id="8" creationId="{B5CB27A4-CDA2-B9E6-EDAA-8DB0111BFA20}"/>
          </ac:picMkLst>
        </pc:picChg>
      </pc:sldChg>
      <pc:sldChg chg="addSp delSp modSp mod modTransition delAnim">
        <pc:chgData name="Rogers Nyanga (2309150)" userId="802a785f-cbbc-4c68-b0ec-12683d9bb74d" providerId="ADAL" clId="{33E3C9D7-5D60-48F7-A85B-273774EE9FC3}" dt="2026-10-25T15:09:59.545" v="35" actId="478"/>
        <pc:sldMkLst>
          <pc:docMk/>
          <pc:sldMk cId="0" sldId="274"/>
        </pc:sldMkLst>
        <pc:picChg chg="add del mod">
          <ac:chgData name="Rogers Nyanga (2309150)" userId="802a785f-cbbc-4c68-b0ec-12683d9bb74d" providerId="ADAL" clId="{33E3C9D7-5D60-48F7-A85B-273774EE9FC3}" dt="2026-10-25T15:09:59.545" v="35" actId="478"/>
          <ac:picMkLst>
            <pc:docMk/>
            <pc:sldMk cId="0" sldId="274"/>
            <ac:picMk id="8" creationId="{A1CB22EE-40CE-CADB-CF68-1463BF1DCA7C}"/>
          </ac:picMkLst>
        </pc:picChg>
      </pc:sldChg>
      <pc:sldChg chg="addSp modSp modTransition">
        <pc:chgData name="Rogers Nyanga (2309150)" userId="802a785f-cbbc-4c68-b0ec-12683d9bb74d" providerId="ADAL" clId="{33E3C9D7-5D60-48F7-A85B-273774EE9FC3}" dt="2026-10-25T14:56:29.649" v="34"/>
        <pc:sldMkLst>
          <pc:docMk/>
          <pc:sldMk cId="0" sldId="275"/>
        </pc:sldMkLst>
        <pc:picChg chg="add mod">
          <ac:chgData name="Rogers Nyanga (2309150)" userId="802a785f-cbbc-4c68-b0ec-12683d9bb74d" providerId="ADAL" clId="{33E3C9D7-5D60-48F7-A85B-273774EE9FC3}" dt="2026-10-25T14:56:29.649" v="34"/>
          <ac:picMkLst>
            <pc:docMk/>
            <pc:sldMk cId="0" sldId="275"/>
            <ac:picMk id="9" creationId="{9C820A68-CDC6-3465-5B68-2ADF5AF689CF}"/>
          </ac:picMkLst>
        </pc:pic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100" b="0" i="0" u="none" strike="noStrike">
                <a:solidFill>
                  <a:srgbClr val="0B3C49"/>
                </a:solidFill>
                <a:latin typeface="Arial"/>
              </a:defRPr>
            </a:pPr>
            <a:r>
              <a:rPr lang="en-US" sz="1100" b="0" i="0" u="none" strike="noStrike">
                <a:solidFill>
                  <a:srgbClr val="0B3C49"/>
                </a:solidFill>
                <a:latin typeface="Arial"/>
              </a:rPr>
              <a:t>Aged 65+ living alone (%), England &amp; Wales</a:t>
            </a:r>
          </a:p>
        </c:rich>
      </c:tx>
      <c:overlay val="0"/>
    </c:title>
    <c:autoTitleDeleted val="0"/>
    <c:plotArea>
      <c:layout/>
      <c:barChart>
        <c:barDir val="col"/>
        <c:grouping val="clustered"/>
        <c:varyColors val="0"/>
        <c:ser>
          <c:idx val="0"/>
          <c:order val="0"/>
          <c:tx>
            <c:strRef>
              <c:f>Sheet1!$B$1</c:f>
              <c:strCache>
                <c:ptCount val="1"/>
                <c:pt idx="0">
                  <c:v>2011</c:v>
                </c:pt>
              </c:strCache>
            </c:strRef>
          </c:tx>
          <c:spPr>
            <a:solidFill>
              <a:srgbClr val="3D5A80"/>
            </a:solidFill>
            <a:effectLst/>
          </c:spPr>
          <c:invertIfNegative val="0"/>
          <c:dLbls>
            <c:numFmt formatCode="#,##0" sourceLinked="0"/>
            <c:spPr>
              <a:noFill/>
              <a:ln>
                <a:noFill/>
              </a:ln>
              <a:effectLst/>
            </c:spPr>
            <c:txPr>
              <a:bodyPr/>
              <a:lstStyle/>
              <a:p>
                <a:pPr>
                  <a:defRPr sz="1000" b="0" i="0" u="none" strike="noStrike">
                    <a:solidFill>
                      <a:srgbClr val="00000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Women</c:v>
                </c:pt>
                <c:pt idx="1">
                  <c:v>Men</c:v>
                </c:pt>
              </c:strCache>
            </c:strRef>
          </c:cat>
          <c:val>
            <c:numRef>
              <c:f>Sheet1!$B$2:$B$3</c:f>
              <c:numCache>
                <c:formatCode>General</c:formatCode>
                <c:ptCount val="2"/>
                <c:pt idx="0">
                  <c:v>39.200000000000003</c:v>
                </c:pt>
                <c:pt idx="1">
                  <c:v>21.8</c:v>
                </c:pt>
              </c:numCache>
            </c:numRef>
          </c:val>
          <c:extLst>
            <c:ext xmlns:c16="http://schemas.microsoft.com/office/drawing/2014/chart" uri="{C3380CC4-5D6E-409C-BE32-E72D297353CC}">
              <c16:uniqueId val="{00000000-FB74-41DD-8742-CA4E81B91476}"/>
            </c:ext>
          </c:extLst>
        </c:ser>
        <c:ser>
          <c:idx val="1"/>
          <c:order val="1"/>
          <c:tx>
            <c:strRef>
              <c:f>Sheet1!$C$1</c:f>
              <c:strCache>
                <c:ptCount val="1"/>
                <c:pt idx="0">
                  <c:v>2021</c:v>
                </c:pt>
              </c:strCache>
            </c:strRef>
          </c:tx>
          <c:spPr>
            <a:solidFill>
              <a:srgbClr val="0F766E"/>
            </a:solidFill>
            <a:effectLst/>
          </c:spPr>
          <c:invertIfNegative val="0"/>
          <c:dLbls>
            <c:numFmt formatCode="#,##0" sourceLinked="0"/>
            <c:spPr>
              <a:noFill/>
              <a:ln>
                <a:noFill/>
              </a:ln>
              <a:effectLst/>
            </c:spPr>
            <c:txPr>
              <a:bodyPr/>
              <a:lstStyle/>
              <a:p>
                <a:pPr>
                  <a:defRPr sz="1000" b="0" i="0" u="none" strike="noStrike">
                    <a:solidFill>
                      <a:srgbClr val="00000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Women</c:v>
                </c:pt>
                <c:pt idx="1">
                  <c:v>Men</c:v>
                </c:pt>
              </c:strCache>
            </c:strRef>
          </c:cat>
          <c:val>
            <c:numRef>
              <c:f>Sheet1!$C$2:$C$3</c:f>
              <c:numCache>
                <c:formatCode>General</c:formatCode>
                <c:ptCount val="2"/>
                <c:pt idx="0">
                  <c:v>36.299999999999997</c:v>
                </c:pt>
                <c:pt idx="1">
                  <c:v>22.7</c:v>
                </c:pt>
              </c:numCache>
            </c:numRef>
          </c:val>
          <c:extLst>
            <c:ext xmlns:c16="http://schemas.microsoft.com/office/drawing/2014/chart" uri="{C3380CC4-5D6E-409C-BE32-E72D297353CC}">
              <c16:uniqueId val="{00000001-FB74-41DD-8742-CA4E81B91476}"/>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000000"/>
                </a:solidFill>
                <a:latin typeface="+mn-lt"/>
              </a:defRPr>
            </a:pPr>
            <a:endParaRPr lang="en-US"/>
          </a:p>
        </c:txPr>
        <c:crossAx val="2094734552"/>
        <c:crosses val="autoZero"/>
        <c:auto val="1"/>
        <c:lblAlgn val="ctr"/>
        <c:lblOffset val="100"/>
        <c:noMultiLvlLbl val="1"/>
      </c:catAx>
      <c:valAx>
        <c:axId val="2094734552"/>
        <c:scaling>
          <c:orientation val="minMax"/>
          <c:max val="50"/>
        </c:scaling>
        <c:delete val="0"/>
        <c:axPos val="l"/>
        <c:majorGridlines>
          <c:spPr>
            <a:ln w="6350" cap="flat">
              <a:solidFill>
                <a:srgbClr val="D5DDDF"/>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000000"/>
                </a:solidFill>
                <a:latin typeface="+mn-lt"/>
              </a:defRPr>
            </a:pPr>
            <a:endParaRPr lang="en-US"/>
          </a:p>
        </c:txPr>
        <c:crossAx val="2094734554"/>
        <c:crosses val="autoZero"/>
        <c:crossBetween val="between"/>
      </c:valAx>
      <c:spPr>
        <a:noFill/>
        <a:ln>
          <a:noFill/>
        </a:ln>
        <a:effectLst/>
      </c:spPr>
    </c:plotArea>
    <c:legend>
      <c:legendPos val="b"/>
      <c:overlay val="0"/>
      <c:txPr>
        <a:bodyPr/>
        <a:lstStyle/>
        <a:p>
          <a:pPr>
            <a:defRPr sz="1000"/>
          </a:pPr>
          <a:endParaRPr lang="en-US"/>
        </a:p>
      </c:txPr>
    </c:legend>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100" b="0" i="0" u="none" strike="noStrike">
                <a:solidFill>
                  <a:srgbClr val="0B3C49"/>
                </a:solidFill>
                <a:latin typeface="Arial"/>
              </a:defRPr>
            </a:pPr>
            <a:r>
              <a:rPr lang="en-US" sz="1100" b="0" i="0" u="none" strike="noStrike">
                <a:solidFill>
                  <a:srgbClr val="0B3C49"/>
                </a:solidFill>
                <a:latin typeface="Arial"/>
              </a:rPr>
              <a:t>People living with dementia in the UK (000s)</a:t>
            </a:r>
          </a:p>
        </c:rich>
      </c:tx>
      <c:overlay val="0"/>
    </c:title>
    <c:autoTitleDeleted val="0"/>
    <c:plotArea>
      <c:layout/>
      <c:barChart>
        <c:barDir val="col"/>
        <c:grouping val="clustered"/>
        <c:varyColors val="0"/>
        <c:ser>
          <c:idx val="0"/>
          <c:order val="0"/>
          <c:tx>
            <c:strRef>
              <c:f>Sheet1!$B$1</c:f>
              <c:strCache>
                <c:ptCount val="1"/>
                <c:pt idx="0">
                  <c:v>People with dementia (000s)</c:v>
                </c:pt>
              </c:strCache>
            </c:strRef>
          </c:tx>
          <c:spPr>
            <a:solidFill>
              <a:srgbClr val="0F766E"/>
            </a:solidFill>
            <a:effectLst/>
          </c:spPr>
          <c:invertIfNegative val="0"/>
          <c:dLbls>
            <c:numFmt formatCode="#,##0" sourceLinked="0"/>
            <c:spPr>
              <a:noFill/>
              <a:ln>
                <a:noFill/>
              </a:ln>
              <a:effectLst/>
            </c:spPr>
            <c:txPr>
              <a:bodyPr/>
              <a:lstStyle/>
              <a:p>
                <a:pPr>
                  <a:defRPr sz="1000" b="0" i="0" u="none" strike="noStrike">
                    <a:solidFill>
                      <a:srgbClr val="00000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2024</c:v>
                </c:pt>
                <c:pt idx="1">
                  <c:v>2040 (projected)</c:v>
                </c:pt>
              </c:strCache>
            </c:strRef>
          </c:cat>
          <c:val>
            <c:numRef>
              <c:f>Sheet1!$B$2:$B$3</c:f>
              <c:numCache>
                <c:formatCode>General</c:formatCode>
                <c:ptCount val="2"/>
                <c:pt idx="0">
                  <c:v>982</c:v>
                </c:pt>
                <c:pt idx="1">
                  <c:v>1400</c:v>
                </c:pt>
              </c:numCache>
            </c:numRef>
          </c:val>
          <c:extLst>
            <c:ext xmlns:c16="http://schemas.microsoft.com/office/drawing/2014/chart" uri="{C3380CC4-5D6E-409C-BE32-E72D297353CC}">
              <c16:uniqueId val="{00000000-3BE8-462D-860E-38545FB06A33}"/>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000000"/>
                </a:solidFill>
                <a:latin typeface="+mn-lt"/>
              </a:defRPr>
            </a:pPr>
            <a:endParaRPr lang="en-US"/>
          </a:p>
        </c:txPr>
        <c:crossAx val="2094734552"/>
        <c:crosses val="autoZero"/>
        <c:auto val="1"/>
        <c:lblAlgn val="ctr"/>
        <c:lblOffset val="100"/>
        <c:noMultiLvlLbl val="1"/>
      </c:catAx>
      <c:valAx>
        <c:axId val="2094734552"/>
        <c:scaling>
          <c:orientation val="minMax"/>
          <c:max val="1600"/>
        </c:scaling>
        <c:delete val="0"/>
        <c:axPos val="l"/>
        <c:majorGridlines>
          <c:spPr>
            <a:ln w="6350" cap="flat">
              <a:solidFill>
                <a:srgbClr val="D5DDDF"/>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000000"/>
                </a:solidFill>
                <a:latin typeface="+mn-lt"/>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112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TARGET: ~2 min voice-over, ~200–250 words (write your own script).
MUST COVER: What the theory says; how it helps us understand older people; link to care practice; strengths AND limitations.
Cite every statistic aloud as well as on the slide (verbal citation).</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VER">
    <p:bg>
      <p:bgPr>
        <a:solidFill>
          <a:srgbClr val="0B3C49"/>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1097280"/>
            <a:ext cx="8046720" cy="1280160"/>
          </a:xfrm>
          <a:prstGeom prst="rect">
            <a:avLst/>
          </a:prstGeom>
          <a:noFill/>
          <a:ln/>
        </p:spPr>
        <p:txBody>
          <a:bodyPr wrap="square" rtlCol="0"/>
          <a:lstStyle>
            <a:lvl1pPr marL="0" indent="0">
              <a:buNone/>
              <a:defRPr lang="en-US" sz="2800" b="1" dirty="0">
                <a:solidFill>
                  <a:schemeClr val="bg1"/>
                </a:solidFill>
              </a:defRPr>
            </a:lvl1pPr>
          </a:lstStyle>
          <a:p>
            <a:pPr marL="0" indent="0">
              <a:buNone/>
            </a:pPr>
            <a:endParaRPr lang="en-US" sz="280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109728"/>
          </a:xfrm>
          <a:prstGeom prst="rect">
            <a:avLst/>
          </a:prstGeom>
          <a:solidFill>
            <a:schemeClr val="accent1"/>
          </a:solidFill>
          <a:ln/>
        </p:spPr>
      </p:sp>
      <p:sp>
        <p:nvSpPr>
          <p:cNvPr id="3" name="Text 1"/>
          <p:cNvSpPr/>
          <p:nvPr/>
        </p:nvSpPr>
        <p:spPr>
          <a:xfrm>
            <a:off x="457200" y="4846320"/>
            <a:ext cx="5486400" cy="228600"/>
          </a:xfrm>
          <a:prstGeom prst="rect">
            <a:avLst/>
          </a:prstGeom>
          <a:noFill/>
          <a:ln/>
        </p:spPr>
        <p:txBody>
          <a:bodyPr wrap="square" lIns="0" tIns="0" rIns="0" bIns="0" rtlCol="0" anchor="ctr"/>
          <a:lstStyle/>
          <a:p>
            <a:pPr marL="0" indent="0">
              <a:buNone/>
            </a:pPr>
            <a:r>
              <a:rPr lang="en-US" sz="900" dirty="0">
                <a:solidFill>
                  <a:schemeClr val="tx2"/>
                </a:solidFill>
              </a:rPr>
              <a:t>BMHP6027 Empowering the Older Person</a:t>
            </a:r>
            <a:endParaRPr lang="en-US" sz="900" dirty="0"/>
          </a:p>
        </p:txBody>
      </p:sp>
      <p:sp>
        <p:nvSpPr>
          <p:cNvPr id="4" name="Text 2"/>
          <p:cNvSpPr>
            <a:spLocks noGrp="1"/>
          </p:cNvSpPr>
          <p:nvPr>
            <p:ph type="title" idx="102" hasCustomPrompt="1"/>
          </p:nvPr>
        </p:nvSpPr>
        <p:spPr>
          <a:xfrm>
            <a:off x="457200" y="201168"/>
            <a:ext cx="8229600" cy="640080"/>
          </a:xfrm>
          <a:prstGeom prst="rect">
            <a:avLst/>
          </a:prstGeom>
          <a:noFill/>
          <a:ln/>
        </p:spPr>
        <p:txBody>
          <a:bodyPr wrap="square" rtlCol="0"/>
          <a:lstStyle>
            <a:lvl1pPr marL="0" indent="0">
              <a:buNone/>
              <a:defRPr lang="en-US" sz="2400" b="1" dirty="0">
                <a:solidFill>
                  <a:schemeClr val="tx2"/>
                </a:solidFill>
              </a:defRPr>
            </a:lvl1pPr>
          </a:lstStyle>
          <a:p>
            <a:pPr marL="0" indent="0">
              <a:buNone/>
            </a:pPr>
            <a:endParaRPr lang="en-US" sz="2400" dirty="0"/>
          </a:p>
        </p:txBody>
      </p:sp>
      <p:sp>
        <p:nvSpPr>
          <p:cNvPr id="25" name="Slide Number Placeholder 0"/>
          <p:cNvSpPr>
            <a:spLocks noGrp="1"/>
          </p:cNvSpPr>
          <p:nvPr>
            <p:ph type="sldNum" sz="quarter" idx="4294967295"/>
          </p:nvPr>
        </p:nvSpPr>
        <p:spPr>
          <a:xfrm>
            <a:off x="8412480" y="4846320"/>
            <a:ext cx="457200" cy="22860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tx2"/>
                </a:solidFill>
              </a:defRPr>
            </a:lvl1pPr>
          </a:lstStyle>
          <a:p>
            <a:pPr algn="l"/>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8412480" y="4846320"/>
            <a:ext cx="457200" cy="22860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tx2"/>
                </a:solidFill>
              </a:defRPr>
            </a:lvl1pPr>
          </a:lstStyle>
          <a:p>
            <a:pPr algn="l"/>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chart" Target="../charts/char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1.xml"/><Relationship Id="rId6" Type="http://schemas.openxmlformats.org/officeDocument/2006/relationships/image" Target="../media/image1.png"/><Relationship Id="rId5" Type="http://schemas.openxmlformats.org/officeDocument/2006/relationships/notesSlide" Target="../notesSlides/notesSlide7.xml"/><Relationship Id="rId4"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chart" Target="../charts/chart2.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8" Type="http://schemas.openxmlformats.org/officeDocument/2006/relationships/hyperlink" Target="https://www.gov.uk/government/statistics/safeguarding-adults-england-2023-24" TargetMode="External"/><Relationship Id="rId3" Type="http://schemas.openxmlformats.org/officeDocument/2006/relationships/hyperlink" Target="https://www.ageuk.org.uk/discover/2024/september/state-of-health-and-care-of-older-people-in-england-2024/" TargetMode="External"/><Relationship Id="rId7" Type="http://schemas.openxmlformats.org/officeDocument/2006/relationships/hyperlink" Target="https://www.nao.org.uk/wp-content/uploads/2023/11/Summary-reforming-adult-social-care-in-England-summary.pdf" TargetMode="External"/><Relationship Id="rId2" Type="http://schemas.openxmlformats.org/officeDocument/2006/relationships/notesSlide" Target="../notesSlides/notesSlide19.xml"/><Relationship Id="rId1" Type="http://schemas.openxmlformats.org/officeDocument/2006/relationships/slideLayout" Target="../slideLayouts/slideLayout3.xml"/><Relationship Id="rId6" Type="http://schemas.openxmlformats.org/officeDocument/2006/relationships/hyperlink" Target="https://www.gov.uk/government/publications/adult-social-care-system-reform-next-steps-to-put-people-at-the-heart-of-care" TargetMode="External"/><Relationship Id="rId5" Type="http://schemas.openxmlformats.org/officeDocument/2006/relationships/hyperlink" Target="https://www.gov.uk/government/publications/state-of-health-and-adult-social-care-in-england-2023-to-2024" TargetMode="External"/><Relationship Id="rId4" Type="http://schemas.openxmlformats.org/officeDocument/2006/relationships/hyperlink" Target="https://www.alzheimers.org.uk/about-us/policy-and-influencing/economic-impact-of-dementia"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cqc.org.uk/location/1-3069386670/reports/AP14770/overall" TargetMode="External"/><Relationship Id="rId3" Type="http://schemas.openxmlformats.org/officeDocument/2006/relationships/slideLayout" Target="../slideLayouts/slideLayout3.xml"/><Relationship Id="rId7" Type="http://schemas.openxmlformats.org/officeDocument/2006/relationships/hyperlink" Target="https://www.skillsforcare.org.uk/" TargetMode="Externa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hyperlink" Target="https://www.ofcom.org.uk/__data/assets/pdf_file/0020/234362/adults-media-use-and-attitudes-report-2022.pdf" TargetMode="External"/><Relationship Id="rId5" Type="http://schemas.openxmlformats.org/officeDocument/2006/relationships/hyperlink" Target="https://www.gov.uk/government/statistics/profile-of-the-older-population-living-in-england-and-wales-in-2021-and-changes-since-2011" TargetMode="External"/><Relationship Id="rId10" Type="http://schemas.openxmlformats.org/officeDocument/2006/relationships/image" Target="../media/image1.png"/><Relationship Id="rId4" Type="http://schemas.openxmlformats.org/officeDocument/2006/relationships/notesSlide" Target="../notesSlides/notesSlide20.xml"/><Relationship Id="rId9" Type="http://schemas.openxmlformats.org/officeDocument/2006/relationships/hyperlink" Target="https://www.scie.org.uk/housing/role-of-housing/promising-practice/models/care-home/clare-cou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1097280"/>
            <a:ext cx="8046720" cy="1280160"/>
          </a:xfrm>
          <a:prstGeom prst="rect">
            <a:avLst/>
          </a:prstGeom>
          <a:noFill/>
          <a:ln/>
        </p:spPr>
        <p:txBody>
          <a:bodyPr wrap="square" rtlCol="0" anchor="t"/>
          <a:lstStyle/>
          <a:p>
            <a:pPr marL="0" indent="0">
              <a:buNone/>
            </a:pPr>
            <a:r>
              <a:rPr lang="en-US" sz="2800" b="1" dirty="0">
                <a:solidFill>
                  <a:schemeClr val="bg1"/>
                </a:solidFill>
              </a:rPr>
              <a:t>Evaluating the care, empowerment and support needs of older people in the UK</a:t>
            </a:r>
            <a:endParaRPr lang="en-US" sz="2800" dirty="0"/>
          </a:p>
        </p:txBody>
      </p:sp>
      <p:sp>
        <p:nvSpPr>
          <p:cNvPr id="3" name="Text 1"/>
          <p:cNvSpPr txBox="1"/>
          <p:nvPr/>
        </p:nvSpPr>
        <p:spPr>
          <a:xfrm>
            <a:off x="548640" y="2743200"/>
            <a:ext cx="8046720" cy="1737360"/>
          </a:xfrm>
          <a:prstGeom prst="rect">
            <a:avLst/>
          </a:prstGeom>
          <a:noFill/>
          <a:ln/>
        </p:spPr>
        <p:txBody>
          <a:bodyPr wrap="square" lIns="50800" tIns="50800" rIns="50800" bIns="50800" rtlCol="0" anchor="t"/>
          <a:lstStyle/>
          <a:p>
            <a:pPr marL="0" indent="0">
              <a:spcAft>
                <a:spcPts val="600"/>
              </a:spcAft>
              <a:buNone/>
            </a:pPr>
            <a:r>
              <a:rPr lang="en-US" sz="1500" b="1" dirty="0">
                <a:solidFill>
                  <a:schemeClr val="accent4"/>
                </a:solidFill>
              </a:rPr>
              <a:t>Individual Presentation (PowerPoint with voice-over) – Component 1</a:t>
            </a:r>
            <a:endParaRPr lang="en-US" sz="1500" dirty="0"/>
          </a:p>
          <a:p>
            <a:pPr>
              <a:spcAft>
                <a:spcPts val="600"/>
              </a:spcAft>
            </a:pPr>
            <a:r>
              <a:rPr lang="en-US" sz="1500" dirty="0">
                <a:solidFill>
                  <a:schemeClr val="bg1"/>
                </a:solidFill>
              </a:rPr>
              <a:t>Name: Roger </a:t>
            </a:r>
            <a:r>
              <a:rPr lang="en-GB" sz="1500" dirty="0">
                <a:solidFill>
                  <a:schemeClr val="bg1"/>
                </a:solidFill>
              </a:rPr>
              <a:t>Nyanga</a:t>
            </a:r>
            <a:r>
              <a:rPr lang="en-GB" b="1" dirty="0"/>
              <a:t>     </a:t>
            </a:r>
            <a:r>
              <a:rPr lang="en-US" sz="1500" dirty="0">
                <a:solidFill>
                  <a:schemeClr val="bg1"/>
                </a:solidFill>
              </a:rPr>
              <a:t>Student number: </a:t>
            </a:r>
            <a:r>
              <a:rPr lang="en-GB" sz="1500" dirty="0">
                <a:solidFill>
                  <a:schemeClr val="bg1"/>
                </a:solidFill>
              </a:rPr>
              <a:t>2309150</a:t>
            </a:r>
            <a:endParaRPr lang="en-US" sz="1500" dirty="0">
              <a:solidFill>
                <a:schemeClr val="bg1"/>
              </a:solidFill>
            </a:endParaRPr>
          </a:p>
          <a:p>
            <a:pPr marL="0" indent="0">
              <a:spcAft>
                <a:spcPts val="600"/>
              </a:spcAft>
              <a:buNone/>
            </a:pPr>
            <a:r>
              <a:rPr lang="en-US" sz="1500" dirty="0">
                <a:solidFill>
                  <a:schemeClr val="bg1"/>
                </a:solidFill>
              </a:rPr>
              <a:t>Module: BMHP6027 Empowering the Older Person</a:t>
            </a:r>
            <a:endParaRPr lang="en-US" sz="1500" dirty="0"/>
          </a:p>
          <a:p>
            <a:pPr marL="0" indent="0">
              <a:spcAft>
                <a:spcPts val="600"/>
              </a:spcAft>
              <a:buNone/>
            </a:pPr>
            <a:r>
              <a:rPr lang="en-US" sz="1500" dirty="0">
                <a:solidFill>
                  <a:schemeClr val="bg1"/>
                </a:solidFill>
              </a:rPr>
              <a:t>Lecturers: Tomy Adattu Chacko and </a:t>
            </a:r>
            <a:r>
              <a:rPr lang="en-US" sz="1500" dirty="0" err="1">
                <a:solidFill>
                  <a:schemeClr val="bg1"/>
                </a:solidFill>
              </a:rPr>
              <a:t>Tsiwani</a:t>
            </a:r>
            <a:r>
              <a:rPr lang="en-US" sz="1500" dirty="0">
                <a:solidFill>
                  <a:schemeClr val="bg1"/>
                </a:solidFill>
              </a:rPr>
              <a:t> Khumalo</a:t>
            </a:r>
            <a:endParaRPr lang="en-US" sz="1500" dirty="0"/>
          </a:p>
        </p:txBody>
      </p:sp>
      <p:pic>
        <p:nvPicPr>
          <p:cNvPr id="19" name="Audio 18">
            <a:hlinkClick r:id="" action="ppaction://media"/>
            <a:extLst>
              <a:ext uri="{FF2B5EF4-FFF2-40B4-BE49-F238E27FC236}">
                <a16:creationId xmlns:a16="http://schemas.microsoft.com/office/drawing/2014/main" id="{E5D8BA35-6BCE-AAFD-B833-F7B29355CD6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p:transition spd="slow" advTm="27284">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457200" y="201168"/>
            <a:ext cx="8229600" cy="640080"/>
          </a:xfrm>
          <a:prstGeom prst="rect">
            <a:avLst/>
          </a:prstGeom>
          <a:noFill/>
          <a:ln/>
        </p:spPr>
        <p:txBody>
          <a:bodyPr wrap="square" rtlCol="0" anchor="ctr"/>
          <a:lstStyle/>
          <a:p>
            <a:pPr marL="0" indent="0">
              <a:buNone/>
            </a:pPr>
            <a:r>
              <a:rPr lang="en-US" sz="2400" b="1" dirty="0">
                <a:solidFill>
                  <a:schemeClr val="tx2"/>
                </a:solidFill>
              </a:rPr>
              <a:t>Introduction: why ageing matters</a:t>
            </a:r>
            <a:endParaRPr lang="en-US" sz="2400" dirty="0"/>
          </a:p>
        </p:txBody>
      </p:sp>
      <p:sp>
        <p:nvSpPr>
          <p:cNvPr id="4" name="Shape 1"/>
          <p:cNvSpPr/>
          <p:nvPr/>
        </p:nvSpPr>
        <p:spPr>
          <a:xfrm>
            <a:off x="457200" y="1005840"/>
            <a:ext cx="2651760" cy="1143000"/>
          </a:xfrm>
          <a:prstGeom prst="roundRect">
            <a:avLst>
              <a:gd name="adj" fmla="val 6400"/>
            </a:avLst>
          </a:prstGeom>
          <a:solidFill>
            <a:schemeClr val="bg2"/>
          </a:solidFill>
          <a:ln w="19050">
            <a:solidFill>
              <a:srgbClr val="0F766E"/>
            </a:solidFill>
            <a:prstDash val="solid"/>
          </a:ln>
        </p:spPr>
        <p:txBody>
          <a:bodyPr/>
          <a:lstStyle/>
          <a:p>
            <a:endParaRPr lang="en-GB"/>
          </a:p>
        </p:txBody>
      </p:sp>
      <p:sp>
        <p:nvSpPr>
          <p:cNvPr id="5" name="Text 2"/>
          <p:cNvSpPr txBox="1"/>
          <p:nvPr/>
        </p:nvSpPr>
        <p:spPr>
          <a:xfrm>
            <a:off x="548640" y="1051560"/>
            <a:ext cx="2468880" cy="411480"/>
          </a:xfrm>
          <a:prstGeom prst="rect">
            <a:avLst/>
          </a:prstGeom>
          <a:noFill/>
          <a:ln/>
        </p:spPr>
        <p:txBody>
          <a:bodyPr wrap="square" lIns="0" tIns="0" rIns="0" bIns="0" rtlCol="0" anchor="ctr"/>
          <a:lstStyle/>
          <a:p>
            <a:pPr marL="0" indent="0">
              <a:buNone/>
            </a:pPr>
            <a:r>
              <a:rPr lang="en-US" sz="2200" b="1" dirty="0">
                <a:solidFill>
                  <a:srgbClr val="0F766E"/>
                </a:solidFill>
              </a:rPr>
              <a:t>3.3 million</a:t>
            </a:r>
            <a:endParaRPr lang="en-US" sz="2200" dirty="0"/>
          </a:p>
        </p:txBody>
      </p:sp>
      <p:sp>
        <p:nvSpPr>
          <p:cNvPr id="6" name="Text 3"/>
          <p:cNvSpPr txBox="1"/>
          <p:nvPr/>
        </p:nvSpPr>
        <p:spPr>
          <a:xfrm>
            <a:off x="548640" y="1463040"/>
            <a:ext cx="2468880" cy="662940"/>
          </a:xfrm>
          <a:prstGeom prst="rect">
            <a:avLst/>
          </a:prstGeom>
          <a:noFill/>
          <a:ln/>
        </p:spPr>
        <p:txBody>
          <a:bodyPr wrap="square" lIns="0" tIns="0" rIns="0" bIns="0" rtlCol="0" anchor="t"/>
          <a:lstStyle/>
          <a:p>
            <a:pPr marL="0" indent="0">
              <a:buNone/>
            </a:pPr>
            <a:r>
              <a:rPr lang="en-US" sz="1100" dirty="0">
                <a:solidFill>
                  <a:schemeClr val="tx1"/>
                </a:solidFill>
              </a:rPr>
              <a:t>people aged 65+ living alone, England &amp; Wales, 2021 (ONS, 2023)</a:t>
            </a:r>
            <a:endParaRPr lang="en-US" sz="1200" dirty="0"/>
          </a:p>
          <a:p>
            <a:pPr marL="0" indent="0">
              <a:buNone/>
            </a:pPr>
            <a:r>
              <a:rPr lang="en-US" sz="900" i="1" dirty="0">
                <a:solidFill>
                  <a:schemeClr val="tx2"/>
                </a:solidFill>
              </a:rPr>
              <a:t> </a:t>
            </a:r>
            <a:endParaRPr lang="en-US" sz="1200" dirty="0"/>
          </a:p>
        </p:txBody>
      </p:sp>
      <p:sp>
        <p:nvSpPr>
          <p:cNvPr id="7" name="Shape 4"/>
          <p:cNvSpPr/>
          <p:nvPr/>
        </p:nvSpPr>
        <p:spPr>
          <a:xfrm>
            <a:off x="3246120" y="1005840"/>
            <a:ext cx="2651760" cy="1143000"/>
          </a:xfrm>
          <a:prstGeom prst="roundRect">
            <a:avLst>
              <a:gd name="adj" fmla="val 6400"/>
            </a:avLst>
          </a:prstGeom>
          <a:solidFill>
            <a:schemeClr val="bg2"/>
          </a:solidFill>
          <a:ln w="19050">
            <a:solidFill>
              <a:srgbClr val="3D5A80"/>
            </a:solidFill>
            <a:prstDash val="solid"/>
          </a:ln>
        </p:spPr>
        <p:txBody>
          <a:bodyPr/>
          <a:lstStyle/>
          <a:p>
            <a:endParaRPr lang="en-GB"/>
          </a:p>
        </p:txBody>
      </p:sp>
      <p:sp>
        <p:nvSpPr>
          <p:cNvPr id="8" name="Text 5"/>
          <p:cNvSpPr txBox="1"/>
          <p:nvPr/>
        </p:nvSpPr>
        <p:spPr>
          <a:xfrm>
            <a:off x="3337560" y="1051560"/>
            <a:ext cx="2468880" cy="411480"/>
          </a:xfrm>
          <a:prstGeom prst="rect">
            <a:avLst/>
          </a:prstGeom>
          <a:noFill/>
          <a:ln/>
        </p:spPr>
        <p:txBody>
          <a:bodyPr wrap="square" lIns="0" tIns="0" rIns="0" bIns="0" rtlCol="0" anchor="ctr"/>
          <a:lstStyle/>
          <a:p>
            <a:pPr marL="0" indent="0">
              <a:buNone/>
            </a:pPr>
            <a:r>
              <a:rPr lang="en-US" sz="2200" b="1" dirty="0">
                <a:solidFill>
                  <a:srgbClr val="3D5A80"/>
                </a:solidFill>
              </a:rPr>
              <a:t>10.5m → 14.5m</a:t>
            </a:r>
            <a:endParaRPr lang="en-US" sz="2200" dirty="0"/>
          </a:p>
        </p:txBody>
      </p:sp>
      <p:sp>
        <p:nvSpPr>
          <p:cNvPr id="9" name="Text 6"/>
          <p:cNvSpPr txBox="1"/>
          <p:nvPr/>
        </p:nvSpPr>
        <p:spPr>
          <a:xfrm>
            <a:off x="3337560" y="1463040"/>
            <a:ext cx="2468880" cy="662940"/>
          </a:xfrm>
          <a:prstGeom prst="rect">
            <a:avLst/>
          </a:prstGeom>
          <a:noFill/>
          <a:ln/>
        </p:spPr>
        <p:txBody>
          <a:bodyPr wrap="square" lIns="0" tIns="0" rIns="0" bIns="0" rtlCol="0" anchor="t"/>
          <a:lstStyle/>
          <a:p>
            <a:pPr marL="0" indent="0">
              <a:buNone/>
            </a:pPr>
            <a:r>
              <a:rPr lang="en-US" sz="1100" dirty="0">
                <a:solidFill>
                  <a:schemeClr val="tx1"/>
                </a:solidFill>
              </a:rPr>
              <a:t>population aged 65+ projected 2020–2040 (Skills for Care, 2024)</a:t>
            </a:r>
            <a:endParaRPr lang="en-US" sz="1200" dirty="0"/>
          </a:p>
          <a:p>
            <a:pPr marL="0" indent="0">
              <a:buNone/>
            </a:pPr>
            <a:r>
              <a:rPr lang="en-US" sz="900" i="1" dirty="0">
                <a:solidFill>
                  <a:schemeClr val="tx2"/>
                </a:solidFill>
              </a:rPr>
              <a:t> </a:t>
            </a:r>
            <a:endParaRPr lang="en-US" sz="1200" dirty="0"/>
          </a:p>
        </p:txBody>
      </p:sp>
      <p:sp>
        <p:nvSpPr>
          <p:cNvPr id="10" name="Shape 7"/>
          <p:cNvSpPr/>
          <p:nvPr/>
        </p:nvSpPr>
        <p:spPr>
          <a:xfrm>
            <a:off x="457200" y="2331720"/>
            <a:ext cx="5486400" cy="2331720"/>
          </a:xfrm>
          <a:prstGeom prst="rect">
            <a:avLst/>
          </a:prstGeom>
          <a:solidFill>
            <a:schemeClr val="bg1"/>
          </a:solidFill>
          <a:ln w="15875">
            <a:solidFill>
              <a:schemeClr val="accent2"/>
            </a:solidFill>
            <a:prstDash val="dash"/>
          </a:ln>
        </p:spPr>
        <p:txBody>
          <a:bodyPr/>
          <a:lstStyle/>
          <a:p>
            <a:endParaRPr lang="en-GB"/>
          </a:p>
        </p:txBody>
      </p:sp>
      <p:sp>
        <p:nvSpPr>
          <p:cNvPr id="11" name="Text 8"/>
          <p:cNvSpPr txBox="1"/>
          <p:nvPr/>
        </p:nvSpPr>
        <p:spPr>
          <a:xfrm>
            <a:off x="530352" y="2377440"/>
            <a:ext cx="5340096" cy="2240280"/>
          </a:xfrm>
          <a:prstGeom prst="rect">
            <a:avLst/>
          </a:prstGeom>
          <a:noFill/>
          <a:ln/>
        </p:spPr>
        <p:txBody>
          <a:bodyPr wrap="square" lIns="0" tIns="0" rIns="0" bIns="0" rtlCol="0" anchor="t"/>
          <a:lstStyle/>
          <a:p>
            <a:pPr marL="0" indent="0">
              <a:buNone/>
            </a:pPr>
            <a:r>
              <a:rPr lang="en-US" sz="1000" b="1" dirty="0">
                <a:solidFill>
                  <a:schemeClr val="accent2"/>
                </a:solidFill>
              </a:rPr>
              <a:t>INTRODUCE</a:t>
            </a:r>
            <a:endParaRPr lang="en-US" sz="1200" dirty="0"/>
          </a:p>
          <a:p>
            <a:r>
              <a:rPr lang="en-US" sz="1100" i="1" dirty="0"/>
              <a:t>Population ageing refers to an increasing proportion of older people within a population (ONS, 2023). It increases demand for healthcare, social care, sustainable funding and skilled workers. This study examines how effectively older people’s care, support and empowerment needs are met in the UK and how improved services and technology can enhance independence, wellbeing and quality of life.</a:t>
            </a:r>
            <a:endParaRPr lang="en-US" sz="1200" dirty="0"/>
          </a:p>
        </p:txBody>
      </p:sp>
      <p:sp>
        <p:nvSpPr>
          <p:cNvPr id="12" name="Shape 9"/>
          <p:cNvSpPr/>
          <p:nvPr/>
        </p:nvSpPr>
        <p:spPr>
          <a:xfrm>
            <a:off x="6172200" y="1005840"/>
            <a:ext cx="2514600" cy="3657600"/>
          </a:xfrm>
          <a:prstGeom prst="rect">
            <a:avLst/>
          </a:prstGeom>
          <a:solidFill>
            <a:schemeClr val="bg2"/>
          </a:solidFill>
          <a:ln w="12700">
            <a:solidFill>
              <a:schemeClr val="accent1"/>
            </a:solidFill>
            <a:prstDash val="solid"/>
          </a:ln>
        </p:spPr>
        <p:txBody>
          <a:bodyPr/>
          <a:lstStyle/>
          <a:p>
            <a:endParaRPr lang="en-GB"/>
          </a:p>
        </p:txBody>
      </p:sp>
      <p:sp>
        <p:nvSpPr>
          <p:cNvPr id="13" name="Text 10"/>
          <p:cNvSpPr txBox="1"/>
          <p:nvPr/>
        </p:nvSpPr>
        <p:spPr>
          <a:xfrm>
            <a:off x="6263640" y="1097280"/>
            <a:ext cx="2331720" cy="3474720"/>
          </a:xfrm>
          <a:prstGeom prst="rect">
            <a:avLst/>
          </a:prstGeom>
          <a:noFill/>
          <a:ln/>
        </p:spPr>
        <p:txBody>
          <a:bodyPr wrap="square" lIns="50800" tIns="50800" rIns="50800" bIns="50800" rtlCol="0" anchor="t"/>
          <a:lstStyle/>
          <a:p>
            <a:pPr marL="0" indent="0">
              <a:spcAft>
                <a:spcPts val="800"/>
              </a:spcAft>
              <a:buNone/>
            </a:pPr>
            <a:r>
              <a:rPr lang="en-US" sz="1300" b="1" dirty="0">
                <a:solidFill>
                  <a:schemeClr val="accent1"/>
                </a:solidFill>
              </a:rPr>
              <a:t>Roadmap</a:t>
            </a:r>
            <a:endParaRPr lang="en-US" sz="1200" dirty="0"/>
          </a:p>
          <a:p>
            <a:pPr marL="0" indent="0">
              <a:spcAft>
                <a:spcPts val="800"/>
              </a:spcAft>
              <a:buNone/>
            </a:pPr>
            <a:r>
              <a:rPr lang="en-US" sz="1200" dirty="0">
                <a:solidFill>
                  <a:schemeClr val="tx1"/>
                </a:solidFill>
              </a:rPr>
              <a:t>1 Needs (biopsychosocial)</a:t>
            </a:r>
            <a:endParaRPr lang="en-US" sz="1200" dirty="0"/>
          </a:p>
          <a:p>
            <a:pPr marL="0" indent="0">
              <a:spcAft>
                <a:spcPts val="800"/>
              </a:spcAft>
              <a:buNone/>
            </a:pPr>
            <a:r>
              <a:rPr lang="en-US" sz="1200" dirty="0">
                <a:solidFill>
                  <a:schemeClr val="tx1"/>
                </a:solidFill>
              </a:rPr>
              <a:t>2 Theory of ageing</a:t>
            </a:r>
            <a:endParaRPr lang="en-US" sz="1200" dirty="0"/>
          </a:p>
          <a:p>
            <a:pPr marL="0" indent="0">
              <a:spcAft>
                <a:spcPts val="800"/>
              </a:spcAft>
              <a:buNone/>
            </a:pPr>
            <a:r>
              <a:rPr lang="en-US" sz="1200" dirty="0">
                <a:solidFill>
                  <a:schemeClr val="tx1"/>
                </a:solidFill>
              </a:rPr>
              <a:t>3 Policy &amp; provision</a:t>
            </a:r>
            <a:endParaRPr lang="en-US" sz="1200" dirty="0"/>
          </a:p>
          <a:p>
            <a:pPr marL="0" indent="0">
              <a:spcAft>
                <a:spcPts val="800"/>
              </a:spcAft>
              <a:buNone/>
            </a:pPr>
            <a:r>
              <a:rPr lang="en-US" sz="1200" dirty="0">
                <a:solidFill>
                  <a:schemeClr val="tx1"/>
                </a:solidFill>
              </a:rPr>
              <a:t>4 Technology</a:t>
            </a:r>
            <a:endParaRPr lang="en-US" sz="1200" dirty="0"/>
          </a:p>
          <a:p>
            <a:pPr marL="0" indent="0">
              <a:spcAft>
                <a:spcPts val="800"/>
              </a:spcAft>
              <a:buNone/>
            </a:pPr>
            <a:r>
              <a:rPr lang="en-US" sz="1200" dirty="0">
                <a:solidFill>
                  <a:schemeClr val="tx1"/>
                </a:solidFill>
              </a:rPr>
              <a:t>5 Case study</a:t>
            </a:r>
            <a:endParaRPr lang="en-US" sz="1200" dirty="0"/>
          </a:p>
          <a:p>
            <a:pPr marL="0" indent="0">
              <a:spcAft>
                <a:spcPts val="800"/>
              </a:spcAft>
              <a:buNone/>
            </a:pPr>
            <a:r>
              <a:rPr lang="en-US" sz="1200" dirty="0">
                <a:solidFill>
                  <a:schemeClr val="tx1"/>
                </a:solidFill>
              </a:rPr>
              <a:t>6 Safeguarding</a:t>
            </a:r>
            <a:endParaRPr lang="en-US" sz="1200" dirty="0"/>
          </a:p>
          <a:p>
            <a:pPr marL="0" indent="0">
              <a:spcAft>
                <a:spcPts val="800"/>
              </a:spcAft>
              <a:buNone/>
            </a:pPr>
            <a:r>
              <a:rPr lang="en-US" sz="1200" dirty="0">
                <a:solidFill>
                  <a:schemeClr val="tx1"/>
                </a:solidFill>
              </a:rPr>
              <a:t>7 Recommendations</a:t>
            </a:r>
            <a:endParaRPr lang="en-US" sz="1200" dirty="0"/>
          </a:p>
        </p:txBody>
      </p:sp>
      <p:sp>
        <p:nvSpPr>
          <p:cNvPr id="25" name="Slide Number Placeholder 0"/>
          <p:cNvSpPr>
            <a:spLocks noGrp="1"/>
          </p:cNvSpPr>
          <p:nvPr>
            <p:ph type="sldNum" sz="quarter" idx="4294967295"/>
          </p:nvPr>
        </p:nvSpPr>
        <p:spPr>
          <a:xfrm>
            <a:off x="8412480" y="4846320"/>
            <a:ext cx="457200" cy="22860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tx2"/>
                </a:solidFill>
              </a:defRPr>
            </a:lvl1pPr>
          </a:lstStyle>
          <a:p>
            <a:pPr algn="l"/>
            <a:fld id="{F7021451-1387-4CA6-816F-3879F97B5CBC}" type="slidenum">
              <a:rPr lang="en-US" b="0"/>
              <a:t>2</a:t>
            </a:fld>
            <a:endParaRPr lang="en-US"/>
          </a:p>
        </p:txBody>
      </p:sp>
      <p:pic>
        <p:nvPicPr>
          <p:cNvPr id="27" name="Audio 26">
            <a:hlinkClick r:id="" action="ppaction://media"/>
            <a:extLst>
              <a:ext uri="{FF2B5EF4-FFF2-40B4-BE49-F238E27FC236}">
                <a16:creationId xmlns:a16="http://schemas.microsoft.com/office/drawing/2014/main" id="{A266E54E-B762-CD19-BADE-94B44BDFFC9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1500" advTm="105320">
        <p:split orient="vert"/>
      </p:transition>
    </mc:Choice>
    <mc:Fallback xmlns="">
      <p:transition spd="slow" advTm="10532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457200" y="201168"/>
            <a:ext cx="8229600" cy="640080"/>
          </a:xfrm>
          <a:prstGeom prst="rect">
            <a:avLst/>
          </a:prstGeom>
          <a:noFill/>
          <a:ln/>
        </p:spPr>
        <p:txBody>
          <a:bodyPr wrap="square" rtlCol="0" anchor="ctr"/>
          <a:lstStyle/>
          <a:p>
            <a:pPr marL="0" indent="0">
              <a:buNone/>
            </a:pPr>
            <a:r>
              <a:rPr lang="en-US" sz="2400" b="1" dirty="0">
                <a:solidFill>
                  <a:schemeClr val="tx2"/>
                </a:solidFill>
              </a:rPr>
              <a:t>Needs of older people: a biopsychosocial analysis</a:t>
            </a:r>
            <a:endParaRPr lang="en-US" sz="2400" dirty="0"/>
          </a:p>
        </p:txBody>
      </p:sp>
      <p:sp>
        <p:nvSpPr>
          <p:cNvPr id="4" name="Shape 1"/>
          <p:cNvSpPr/>
          <p:nvPr/>
        </p:nvSpPr>
        <p:spPr>
          <a:xfrm>
            <a:off x="1600200" y="960120"/>
            <a:ext cx="1600200" cy="1600200"/>
          </a:xfrm>
          <a:prstGeom prst="ellipse">
            <a:avLst/>
          </a:prstGeom>
          <a:solidFill>
            <a:srgbClr val="0F766E">
              <a:alpha val="80000"/>
            </a:srgbClr>
          </a:solidFill>
          <a:ln w="12700">
            <a:solidFill>
              <a:srgbClr val="0F766E"/>
            </a:solidFill>
            <a:prstDash val="solid"/>
          </a:ln>
        </p:spPr>
        <p:txBody>
          <a:bodyPr/>
          <a:lstStyle/>
          <a:p>
            <a:endParaRPr lang="en-GB"/>
          </a:p>
        </p:txBody>
      </p:sp>
      <p:sp>
        <p:nvSpPr>
          <p:cNvPr id="5" name="Shape 2"/>
          <p:cNvSpPr/>
          <p:nvPr/>
        </p:nvSpPr>
        <p:spPr>
          <a:xfrm>
            <a:off x="868680" y="2057400"/>
            <a:ext cx="1600200" cy="1600200"/>
          </a:xfrm>
          <a:prstGeom prst="ellipse">
            <a:avLst/>
          </a:prstGeom>
          <a:solidFill>
            <a:srgbClr val="D9663F">
              <a:alpha val="80000"/>
            </a:srgbClr>
          </a:solidFill>
          <a:ln w="12700">
            <a:solidFill>
              <a:srgbClr val="D9663F"/>
            </a:solidFill>
            <a:prstDash val="solid"/>
          </a:ln>
        </p:spPr>
        <p:txBody>
          <a:bodyPr/>
          <a:lstStyle/>
          <a:p>
            <a:endParaRPr lang="en-GB"/>
          </a:p>
        </p:txBody>
      </p:sp>
      <p:sp>
        <p:nvSpPr>
          <p:cNvPr id="6" name="Shape 3"/>
          <p:cNvSpPr/>
          <p:nvPr/>
        </p:nvSpPr>
        <p:spPr>
          <a:xfrm>
            <a:off x="2331720" y="2057400"/>
            <a:ext cx="1600200" cy="1600200"/>
          </a:xfrm>
          <a:prstGeom prst="ellipse">
            <a:avLst/>
          </a:prstGeom>
          <a:solidFill>
            <a:srgbClr val="3D5A80">
              <a:alpha val="80000"/>
            </a:srgbClr>
          </a:solidFill>
          <a:ln w="12700">
            <a:solidFill>
              <a:srgbClr val="3D5A80"/>
            </a:solidFill>
            <a:prstDash val="solid"/>
          </a:ln>
        </p:spPr>
        <p:txBody>
          <a:bodyPr/>
          <a:lstStyle/>
          <a:p>
            <a:endParaRPr lang="en-GB"/>
          </a:p>
        </p:txBody>
      </p:sp>
      <p:sp>
        <p:nvSpPr>
          <p:cNvPr id="7" name="Text 4"/>
          <p:cNvSpPr txBox="1"/>
          <p:nvPr/>
        </p:nvSpPr>
        <p:spPr>
          <a:xfrm>
            <a:off x="1600200" y="1417320"/>
            <a:ext cx="1600200" cy="320040"/>
          </a:xfrm>
          <a:prstGeom prst="rect">
            <a:avLst/>
          </a:prstGeom>
          <a:noFill/>
          <a:ln/>
        </p:spPr>
        <p:txBody>
          <a:bodyPr wrap="square" lIns="0" tIns="0" rIns="0" bIns="0" rtlCol="0" anchor="t"/>
          <a:lstStyle/>
          <a:p>
            <a:pPr marL="0" indent="0" algn="ctr">
              <a:buNone/>
            </a:pPr>
            <a:r>
              <a:rPr lang="en-US" sz="1200" b="1" dirty="0">
                <a:solidFill>
                  <a:schemeClr val="bg1"/>
                </a:solidFill>
              </a:rPr>
              <a:t>Biological</a:t>
            </a:r>
            <a:endParaRPr lang="en-US" sz="1200" dirty="0"/>
          </a:p>
        </p:txBody>
      </p:sp>
      <p:sp>
        <p:nvSpPr>
          <p:cNvPr id="8" name="Text 5"/>
          <p:cNvSpPr txBox="1"/>
          <p:nvPr/>
        </p:nvSpPr>
        <p:spPr>
          <a:xfrm>
            <a:off x="868680" y="2971800"/>
            <a:ext cx="1600200" cy="320040"/>
          </a:xfrm>
          <a:prstGeom prst="rect">
            <a:avLst/>
          </a:prstGeom>
          <a:noFill/>
          <a:ln/>
        </p:spPr>
        <p:txBody>
          <a:bodyPr wrap="square" lIns="0" tIns="0" rIns="0" bIns="0" rtlCol="0" anchor="t"/>
          <a:lstStyle/>
          <a:p>
            <a:pPr marL="0" indent="0" algn="ctr">
              <a:buNone/>
            </a:pPr>
            <a:r>
              <a:rPr lang="en-US" sz="1200" b="1" dirty="0">
                <a:solidFill>
                  <a:schemeClr val="bg1"/>
                </a:solidFill>
              </a:rPr>
              <a:t>Psychological</a:t>
            </a:r>
            <a:endParaRPr lang="en-US" sz="1200" dirty="0"/>
          </a:p>
        </p:txBody>
      </p:sp>
      <p:sp>
        <p:nvSpPr>
          <p:cNvPr id="9" name="Text 6"/>
          <p:cNvSpPr txBox="1"/>
          <p:nvPr/>
        </p:nvSpPr>
        <p:spPr>
          <a:xfrm>
            <a:off x="2651760" y="2971800"/>
            <a:ext cx="1600200" cy="320040"/>
          </a:xfrm>
          <a:prstGeom prst="rect">
            <a:avLst/>
          </a:prstGeom>
          <a:noFill/>
          <a:ln/>
        </p:spPr>
        <p:txBody>
          <a:bodyPr wrap="square" lIns="0" tIns="0" rIns="0" bIns="0" rtlCol="0" anchor="t"/>
          <a:lstStyle/>
          <a:p>
            <a:pPr marL="0" indent="0" algn="ctr">
              <a:buNone/>
            </a:pPr>
            <a:r>
              <a:rPr lang="en-US" sz="1200" b="1" dirty="0">
                <a:solidFill>
                  <a:schemeClr val="bg1"/>
                </a:solidFill>
              </a:rPr>
              <a:t>Social</a:t>
            </a:r>
            <a:endParaRPr lang="en-US" sz="1200" dirty="0"/>
          </a:p>
        </p:txBody>
      </p:sp>
      <p:sp>
        <p:nvSpPr>
          <p:cNvPr id="10" name="Text 7"/>
          <p:cNvSpPr txBox="1"/>
          <p:nvPr/>
        </p:nvSpPr>
        <p:spPr>
          <a:xfrm>
            <a:off x="1508760" y="2377440"/>
            <a:ext cx="1783080" cy="365760"/>
          </a:xfrm>
          <a:prstGeom prst="rect">
            <a:avLst/>
          </a:prstGeom>
          <a:noFill/>
          <a:ln/>
        </p:spPr>
        <p:txBody>
          <a:bodyPr wrap="square" lIns="0" tIns="0" rIns="0" bIns="0" rtlCol="0" anchor="t"/>
          <a:lstStyle/>
          <a:p>
            <a:pPr marL="0" indent="0" algn="ctr">
              <a:buNone/>
            </a:pPr>
            <a:r>
              <a:rPr lang="en-US" sz="900" b="1" dirty="0">
                <a:solidFill>
                  <a:schemeClr val="bg1"/>
                </a:solidFill>
              </a:rPr>
              <a:t>Independence and wellbeing</a:t>
            </a:r>
            <a:endParaRPr lang="en-US" sz="900" dirty="0"/>
          </a:p>
        </p:txBody>
      </p:sp>
      <p:sp>
        <p:nvSpPr>
          <p:cNvPr id="11" name="Shape 8"/>
          <p:cNvSpPr/>
          <p:nvPr/>
        </p:nvSpPr>
        <p:spPr>
          <a:xfrm>
            <a:off x="365760" y="3749040"/>
            <a:ext cx="4023360" cy="1005840"/>
          </a:xfrm>
          <a:prstGeom prst="rect">
            <a:avLst/>
          </a:prstGeom>
          <a:solidFill>
            <a:schemeClr val="bg1"/>
          </a:solidFill>
          <a:ln w="15875">
            <a:solidFill>
              <a:schemeClr val="accent2"/>
            </a:solidFill>
            <a:prstDash val="dash"/>
          </a:ln>
        </p:spPr>
        <p:txBody>
          <a:bodyPr/>
          <a:lstStyle/>
          <a:p>
            <a:endParaRPr lang="en-GB"/>
          </a:p>
        </p:txBody>
      </p:sp>
      <p:sp>
        <p:nvSpPr>
          <p:cNvPr id="12" name="Text 9"/>
          <p:cNvSpPr txBox="1"/>
          <p:nvPr/>
        </p:nvSpPr>
        <p:spPr>
          <a:xfrm>
            <a:off x="438912" y="3794760"/>
            <a:ext cx="3877056" cy="914400"/>
          </a:xfrm>
          <a:prstGeom prst="rect">
            <a:avLst/>
          </a:prstGeom>
          <a:noFill/>
          <a:ln/>
        </p:spPr>
        <p:txBody>
          <a:bodyPr wrap="square" lIns="0" tIns="0" rIns="0" bIns="0" rtlCol="0" anchor="t"/>
          <a:lstStyle/>
          <a:p>
            <a:pPr marL="0" indent="0">
              <a:buNone/>
            </a:pPr>
            <a:r>
              <a:rPr lang="en-US" sz="1000" b="1" dirty="0">
                <a:solidFill>
                  <a:schemeClr val="accent2"/>
                </a:solidFill>
              </a:rPr>
              <a:t>ANALYSIS: </a:t>
            </a:r>
          </a:p>
          <a:p>
            <a:r>
              <a:rPr lang="en-US" sz="900" i="1" dirty="0"/>
              <a:t>The biopsychosocial model explains how biological, psychological and social factors interact (Engel, 1977). For example, reduced mobility can limit social participation, causing loneliness and declining mental wellbeing. ONS (2023) highlights population ageing’s significance. Integrated health, social care and community services are essential to address interconnected needs and promote independence..</a:t>
            </a:r>
            <a:endParaRPr lang="en-US" sz="1000" dirty="0"/>
          </a:p>
        </p:txBody>
      </p:sp>
      <p:graphicFrame>
        <p:nvGraphicFramePr>
          <p:cNvPr id="13" name="Chart 0"/>
          <p:cNvGraphicFramePr/>
          <p:nvPr/>
        </p:nvGraphicFramePr>
        <p:xfrm>
          <a:off x="4572000" y="960120"/>
          <a:ext cx="4206240" cy="2926080"/>
        </p:xfrm>
        <a:graphic>
          <a:graphicData uri="http://schemas.openxmlformats.org/drawingml/2006/chart">
            <c:chart xmlns:c="http://schemas.openxmlformats.org/drawingml/2006/chart" xmlns:r="http://schemas.openxmlformats.org/officeDocument/2006/relationships" r:id="rId5"/>
          </a:graphicData>
        </a:graphic>
      </p:graphicFrame>
      <p:sp>
        <p:nvSpPr>
          <p:cNvPr id="14" name="Text 10"/>
          <p:cNvSpPr txBox="1"/>
          <p:nvPr/>
        </p:nvSpPr>
        <p:spPr>
          <a:xfrm>
            <a:off x="4572000" y="3931920"/>
            <a:ext cx="4206240" cy="274320"/>
          </a:xfrm>
          <a:prstGeom prst="rect">
            <a:avLst/>
          </a:prstGeom>
          <a:noFill/>
          <a:ln/>
        </p:spPr>
        <p:txBody>
          <a:bodyPr wrap="square" lIns="50800" tIns="50800" rIns="50800" bIns="50800" rtlCol="0" anchor="t"/>
          <a:lstStyle/>
          <a:p>
            <a:pPr marL="0" indent="0">
              <a:buNone/>
            </a:pPr>
            <a:r>
              <a:rPr lang="en-US" sz="900" i="1" dirty="0">
                <a:solidFill>
                  <a:schemeClr val="tx2"/>
                </a:solidFill>
              </a:rPr>
              <a:t>Source: ONS (2023), Census 2021. Biopsychosocial model: Engel (1977).</a:t>
            </a:r>
            <a:endParaRPr lang="en-US" sz="900" dirty="0"/>
          </a:p>
        </p:txBody>
      </p:sp>
      <p:sp>
        <p:nvSpPr>
          <p:cNvPr id="15" name="Text 11"/>
          <p:cNvSpPr txBox="1"/>
          <p:nvPr/>
        </p:nvSpPr>
        <p:spPr>
          <a:xfrm>
            <a:off x="4572000" y="4183380"/>
            <a:ext cx="4206240" cy="662940"/>
          </a:xfrm>
          <a:prstGeom prst="rect">
            <a:avLst/>
          </a:prstGeom>
          <a:noFill/>
          <a:ln/>
        </p:spPr>
        <p:txBody>
          <a:bodyPr wrap="square" lIns="50800" tIns="50800" rIns="50800" bIns="50800" rtlCol="0" anchor="t"/>
          <a:lstStyle/>
          <a:p>
            <a:r>
              <a:rPr lang="en-US" sz="800" i="1" dirty="0">
                <a:solidFill>
                  <a:schemeClr val="accent2"/>
                </a:solidFill>
              </a:rPr>
              <a:t>The chart shows that the proportion of people aged 65 and over living alone decreased slightly between 2011 and 2021 in the larger group, while the smaller group increased marginally. Living alone does not necessarily mean loneliness, but it highlights the need for accessible community services, social activities, regular wellbeing checks and support that promotes independence.</a:t>
            </a:r>
            <a:endParaRPr lang="en-US" sz="800" dirty="0"/>
          </a:p>
        </p:txBody>
      </p:sp>
      <p:sp>
        <p:nvSpPr>
          <p:cNvPr id="25" name="Slide Number Placeholder 0"/>
          <p:cNvSpPr>
            <a:spLocks noGrp="1"/>
          </p:cNvSpPr>
          <p:nvPr>
            <p:ph type="sldNum" sz="quarter" idx="4294967295"/>
          </p:nvPr>
        </p:nvSpPr>
        <p:spPr>
          <a:xfrm>
            <a:off x="8412480" y="4846320"/>
            <a:ext cx="457200" cy="22860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tx2"/>
                </a:solidFill>
              </a:defRPr>
            </a:lvl1pPr>
          </a:lstStyle>
          <a:p>
            <a:pPr algn="l"/>
            <a:fld id="{F7021451-1387-4CA6-816F-3879F97B5CBC}" type="slidenum">
              <a:rPr lang="en-US" b="0"/>
              <a:t>3</a:t>
            </a:fld>
            <a:endParaRPr lang="en-US"/>
          </a:p>
        </p:txBody>
      </p:sp>
      <p:pic>
        <p:nvPicPr>
          <p:cNvPr id="26" name="Audio 25">
            <a:hlinkClick r:id="" action="ppaction://media"/>
            <a:extLst>
              <a:ext uri="{FF2B5EF4-FFF2-40B4-BE49-F238E27FC236}">
                <a16:creationId xmlns:a16="http://schemas.microsoft.com/office/drawing/2014/main" id="{C8564439-7DEF-2B82-5A26-7AC9F656A66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3400" advTm="82481">
        <p14:reveal/>
      </p:transition>
    </mc:Choice>
    <mc:Fallback xmlns="">
      <p:transition spd="slow" advTm="8248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457200" y="201168"/>
            <a:ext cx="8229600" cy="640080"/>
          </a:xfrm>
          <a:prstGeom prst="rect">
            <a:avLst/>
          </a:prstGeom>
          <a:noFill/>
          <a:ln/>
        </p:spPr>
        <p:txBody>
          <a:bodyPr wrap="square" rtlCol="0" anchor="ctr"/>
          <a:lstStyle/>
          <a:p>
            <a:pPr marL="0" indent="0">
              <a:buNone/>
            </a:pPr>
            <a:r>
              <a:rPr lang="en-US" sz="2400" b="1" dirty="0">
                <a:solidFill>
                  <a:schemeClr val="tx2"/>
                </a:solidFill>
              </a:rPr>
              <a:t>Why empowerment, independence and functional ability matter</a:t>
            </a:r>
            <a:endParaRPr lang="en-US" sz="2400" dirty="0"/>
          </a:p>
        </p:txBody>
      </p:sp>
      <p:sp>
        <p:nvSpPr>
          <p:cNvPr id="4" name="Shape 1"/>
          <p:cNvSpPr/>
          <p:nvPr/>
        </p:nvSpPr>
        <p:spPr>
          <a:xfrm>
            <a:off x="457200" y="1005840"/>
            <a:ext cx="2651760" cy="1325880"/>
          </a:xfrm>
          <a:prstGeom prst="roundRect">
            <a:avLst>
              <a:gd name="adj" fmla="val 5517"/>
            </a:avLst>
          </a:prstGeom>
          <a:solidFill>
            <a:schemeClr val="bg2"/>
          </a:solidFill>
          <a:ln w="19050">
            <a:solidFill>
              <a:srgbClr val="D9663F"/>
            </a:solidFill>
            <a:prstDash val="solid"/>
          </a:ln>
        </p:spPr>
        <p:txBody>
          <a:bodyPr/>
          <a:lstStyle/>
          <a:p>
            <a:endParaRPr lang="en-GB"/>
          </a:p>
        </p:txBody>
      </p:sp>
      <p:sp>
        <p:nvSpPr>
          <p:cNvPr id="5" name="Text 2"/>
          <p:cNvSpPr txBox="1"/>
          <p:nvPr/>
        </p:nvSpPr>
        <p:spPr>
          <a:xfrm>
            <a:off x="548640" y="1051560"/>
            <a:ext cx="2468880" cy="477317"/>
          </a:xfrm>
          <a:prstGeom prst="rect">
            <a:avLst/>
          </a:prstGeom>
          <a:noFill/>
          <a:ln/>
        </p:spPr>
        <p:txBody>
          <a:bodyPr wrap="square" lIns="0" tIns="0" rIns="0" bIns="0" rtlCol="0" anchor="ctr"/>
          <a:lstStyle/>
          <a:p>
            <a:pPr marL="0" indent="0">
              <a:buNone/>
            </a:pPr>
            <a:r>
              <a:rPr lang="en-US" sz="2200" b="1" dirty="0">
                <a:solidFill>
                  <a:srgbClr val="D9663F"/>
                </a:solidFill>
              </a:rPr>
              <a:t>2 million</a:t>
            </a:r>
            <a:endParaRPr lang="en-US" sz="2200" dirty="0"/>
          </a:p>
        </p:txBody>
      </p:sp>
      <p:sp>
        <p:nvSpPr>
          <p:cNvPr id="6" name="Text 3"/>
          <p:cNvSpPr txBox="1"/>
          <p:nvPr/>
        </p:nvSpPr>
        <p:spPr>
          <a:xfrm>
            <a:off x="548640" y="1536192"/>
            <a:ext cx="2468880" cy="769010"/>
          </a:xfrm>
          <a:prstGeom prst="rect">
            <a:avLst/>
          </a:prstGeom>
          <a:noFill/>
          <a:ln/>
        </p:spPr>
        <p:txBody>
          <a:bodyPr wrap="square" lIns="0" tIns="0" rIns="0" bIns="0" rtlCol="0" anchor="t"/>
          <a:lstStyle/>
          <a:p>
            <a:pPr marL="0" indent="0">
              <a:buNone/>
            </a:pPr>
            <a:r>
              <a:rPr lang="en-US" sz="1100" dirty="0">
                <a:solidFill>
                  <a:schemeClr val="tx1"/>
                </a:solidFill>
              </a:rPr>
              <a:t>people aged 65+ in England with unmet care and support needs (Age UK, 2024)</a:t>
            </a:r>
            <a:endParaRPr lang="en-US" sz="1200" dirty="0"/>
          </a:p>
          <a:p>
            <a:pPr marL="0" indent="0">
              <a:buNone/>
            </a:pPr>
            <a:r>
              <a:rPr lang="en-US" sz="900" i="1" dirty="0">
                <a:solidFill>
                  <a:schemeClr val="tx2"/>
                </a:solidFill>
              </a:rPr>
              <a:t> </a:t>
            </a:r>
            <a:endParaRPr lang="en-US" sz="1200" dirty="0"/>
          </a:p>
        </p:txBody>
      </p:sp>
      <p:sp>
        <p:nvSpPr>
          <p:cNvPr id="7" name="Shape 4"/>
          <p:cNvSpPr/>
          <p:nvPr/>
        </p:nvSpPr>
        <p:spPr>
          <a:xfrm>
            <a:off x="3246120" y="1005840"/>
            <a:ext cx="2651760" cy="1325880"/>
          </a:xfrm>
          <a:prstGeom prst="roundRect">
            <a:avLst>
              <a:gd name="adj" fmla="val 5517"/>
            </a:avLst>
          </a:prstGeom>
          <a:solidFill>
            <a:schemeClr val="bg2"/>
          </a:solidFill>
          <a:ln w="19050">
            <a:solidFill>
              <a:srgbClr val="3D5A80"/>
            </a:solidFill>
            <a:prstDash val="solid"/>
          </a:ln>
        </p:spPr>
        <p:txBody>
          <a:bodyPr/>
          <a:lstStyle/>
          <a:p>
            <a:endParaRPr lang="en-GB"/>
          </a:p>
        </p:txBody>
      </p:sp>
      <p:sp>
        <p:nvSpPr>
          <p:cNvPr id="8" name="Text 5"/>
          <p:cNvSpPr txBox="1"/>
          <p:nvPr/>
        </p:nvSpPr>
        <p:spPr>
          <a:xfrm>
            <a:off x="3337560" y="1051560"/>
            <a:ext cx="2468880" cy="477317"/>
          </a:xfrm>
          <a:prstGeom prst="rect">
            <a:avLst/>
          </a:prstGeom>
          <a:noFill/>
          <a:ln/>
        </p:spPr>
        <p:txBody>
          <a:bodyPr wrap="square" lIns="0" tIns="0" rIns="0" bIns="0" rtlCol="0" anchor="ctr"/>
          <a:lstStyle/>
          <a:p>
            <a:pPr marL="0" indent="0">
              <a:buNone/>
            </a:pPr>
            <a:r>
              <a:rPr lang="en-US" sz="2200" b="1" dirty="0">
                <a:solidFill>
                  <a:srgbClr val="3D5A80"/>
                </a:solidFill>
              </a:rPr>
              <a:t>1.2 million</a:t>
            </a:r>
            <a:endParaRPr lang="en-US" sz="2200" dirty="0"/>
          </a:p>
        </p:txBody>
      </p:sp>
      <p:sp>
        <p:nvSpPr>
          <p:cNvPr id="9" name="Text 6"/>
          <p:cNvSpPr txBox="1"/>
          <p:nvPr/>
        </p:nvSpPr>
        <p:spPr>
          <a:xfrm>
            <a:off x="3337560" y="1536192"/>
            <a:ext cx="2468880" cy="769010"/>
          </a:xfrm>
          <a:prstGeom prst="rect">
            <a:avLst/>
          </a:prstGeom>
          <a:noFill/>
          <a:ln/>
        </p:spPr>
        <p:txBody>
          <a:bodyPr wrap="square" lIns="0" tIns="0" rIns="0" bIns="0" rtlCol="0" anchor="t"/>
          <a:lstStyle/>
          <a:p>
            <a:pPr marL="0" indent="0">
              <a:buNone/>
            </a:pPr>
            <a:r>
              <a:rPr lang="en-US" sz="1100" dirty="0">
                <a:solidFill>
                  <a:schemeClr val="tx1"/>
                </a:solidFill>
              </a:rPr>
              <a:t>unpaid carers aged 65+ in England &amp; Wales, 2021 (ONS, 2023)</a:t>
            </a:r>
            <a:endParaRPr lang="en-US" sz="1200" dirty="0"/>
          </a:p>
          <a:p>
            <a:pPr marL="0" indent="0">
              <a:buNone/>
            </a:pPr>
            <a:r>
              <a:rPr lang="en-US" sz="900" i="1" dirty="0">
                <a:solidFill>
                  <a:schemeClr val="tx2"/>
                </a:solidFill>
              </a:rPr>
              <a:t> </a:t>
            </a:r>
            <a:endParaRPr lang="en-US" sz="1200" dirty="0"/>
          </a:p>
        </p:txBody>
      </p:sp>
      <p:sp>
        <p:nvSpPr>
          <p:cNvPr id="10" name="Shape 7"/>
          <p:cNvSpPr/>
          <p:nvPr/>
        </p:nvSpPr>
        <p:spPr>
          <a:xfrm>
            <a:off x="6035040" y="1005840"/>
            <a:ext cx="2651760" cy="1325880"/>
          </a:xfrm>
          <a:prstGeom prst="roundRect">
            <a:avLst>
              <a:gd name="adj" fmla="val 5517"/>
            </a:avLst>
          </a:prstGeom>
          <a:solidFill>
            <a:schemeClr val="bg2"/>
          </a:solidFill>
          <a:ln w="19050">
            <a:solidFill>
              <a:srgbClr val="0F766E"/>
            </a:solidFill>
            <a:prstDash val="solid"/>
          </a:ln>
        </p:spPr>
        <p:txBody>
          <a:bodyPr/>
          <a:lstStyle/>
          <a:p>
            <a:endParaRPr lang="en-GB"/>
          </a:p>
        </p:txBody>
      </p:sp>
      <p:sp>
        <p:nvSpPr>
          <p:cNvPr id="11" name="Text 8"/>
          <p:cNvSpPr txBox="1"/>
          <p:nvPr/>
        </p:nvSpPr>
        <p:spPr>
          <a:xfrm>
            <a:off x="6126480" y="1051560"/>
            <a:ext cx="2468880" cy="477317"/>
          </a:xfrm>
          <a:prstGeom prst="rect">
            <a:avLst/>
          </a:prstGeom>
          <a:noFill/>
          <a:ln/>
        </p:spPr>
        <p:txBody>
          <a:bodyPr wrap="square" lIns="0" tIns="0" rIns="0" bIns="0" rtlCol="0" anchor="ctr"/>
          <a:lstStyle/>
          <a:p>
            <a:pPr marL="0" indent="0">
              <a:buNone/>
            </a:pPr>
            <a:r>
              <a:rPr lang="en-US" sz="2200" b="1" dirty="0">
                <a:solidFill>
                  <a:srgbClr val="0F766E"/>
                </a:solidFill>
              </a:rPr>
              <a:t>β = 0.14 / 0.05</a:t>
            </a:r>
            <a:endParaRPr lang="en-US" sz="2200" dirty="0"/>
          </a:p>
        </p:txBody>
      </p:sp>
      <p:sp>
        <p:nvSpPr>
          <p:cNvPr id="12" name="Text 9"/>
          <p:cNvSpPr txBox="1"/>
          <p:nvPr/>
        </p:nvSpPr>
        <p:spPr>
          <a:xfrm>
            <a:off x="6126480" y="1536192"/>
            <a:ext cx="2468880" cy="769010"/>
          </a:xfrm>
          <a:prstGeom prst="rect">
            <a:avLst/>
          </a:prstGeom>
          <a:noFill/>
          <a:ln/>
        </p:spPr>
        <p:txBody>
          <a:bodyPr wrap="square" lIns="0" tIns="0" rIns="0" bIns="0" rtlCol="0" anchor="t"/>
          <a:lstStyle/>
          <a:p>
            <a:pPr marL="0" indent="0">
              <a:buNone/>
            </a:pPr>
            <a:r>
              <a:rPr lang="en-US" sz="1100" dirty="0">
                <a:solidFill>
                  <a:schemeClr val="tx1"/>
                </a:solidFill>
              </a:rPr>
              <a:t>physical → psychological frailty at 1-yr follow-up, and the reverse: a two-way link (Ye et al., 2024)</a:t>
            </a:r>
            <a:endParaRPr lang="en-US" sz="1200" dirty="0"/>
          </a:p>
          <a:p>
            <a:pPr marL="0" indent="0">
              <a:buNone/>
            </a:pPr>
            <a:r>
              <a:rPr lang="en-US" sz="900" i="1" dirty="0">
                <a:solidFill>
                  <a:schemeClr val="tx2"/>
                </a:solidFill>
              </a:rPr>
              <a:t> </a:t>
            </a:r>
            <a:endParaRPr lang="en-US" sz="1200" dirty="0"/>
          </a:p>
        </p:txBody>
      </p:sp>
      <p:sp>
        <p:nvSpPr>
          <p:cNvPr id="13" name="Shape 10"/>
          <p:cNvSpPr/>
          <p:nvPr/>
        </p:nvSpPr>
        <p:spPr>
          <a:xfrm>
            <a:off x="457200" y="2560320"/>
            <a:ext cx="8229600" cy="2103120"/>
          </a:xfrm>
          <a:prstGeom prst="rect">
            <a:avLst/>
          </a:prstGeom>
          <a:solidFill>
            <a:schemeClr val="bg1"/>
          </a:solidFill>
          <a:ln w="15875">
            <a:solidFill>
              <a:schemeClr val="accent2"/>
            </a:solidFill>
            <a:prstDash val="dash"/>
          </a:ln>
        </p:spPr>
        <p:txBody>
          <a:bodyPr/>
          <a:lstStyle/>
          <a:p>
            <a:endParaRPr lang="en-GB"/>
          </a:p>
        </p:txBody>
      </p:sp>
      <p:sp>
        <p:nvSpPr>
          <p:cNvPr id="14" name="Text 11"/>
          <p:cNvSpPr txBox="1"/>
          <p:nvPr/>
        </p:nvSpPr>
        <p:spPr>
          <a:xfrm>
            <a:off x="530352" y="2606040"/>
            <a:ext cx="8083296" cy="2011680"/>
          </a:xfrm>
          <a:prstGeom prst="rect">
            <a:avLst/>
          </a:prstGeom>
          <a:noFill/>
          <a:ln/>
        </p:spPr>
        <p:txBody>
          <a:bodyPr wrap="square" lIns="0" tIns="0" rIns="0" bIns="0" rtlCol="0" anchor="t"/>
          <a:lstStyle/>
          <a:p>
            <a:pPr marL="0" indent="0">
              <a:buNone/>
            </a:pPr>
            <a:r>
              <a:rPr lang="en-US" sz="1000" b="1" dirty="0">
                <a:solidFill>
                  <a:schemeClr val="accent2"/>
                </a:solidFill>
              </a:rPr>
              <a:t>ANALYSIS: EVALUATE</a:t>
            </a:r>
          </a:p>
          <a:p>
            <a:pPr marL="0" indent="0">
              <a:buNone/>
            </a:pPr>
            <a:endParaRPr lang="en-US" sz="1000" b="1" dirty="0">
              <a:solidFill>
                <a:schemeClr val="accent2"/>
              </a:solidFill>
            </a:endParaRPr>
          </a:p>
          <a:p>
            <a:r>
              <a:rPr lang="en-US" sz="1000" b="1" dirty="0">
                <a:solidFill>
                  <a:schemeClr val="accent2"/>
                </a:solidFill>
              </a:rPr>
              <a:t>Empowerment means having control over decisions; independence is performing daily activities with appropriate support; functional ability is meeting needs through personal capacity and environmental support. Age UK (2024) estimates two million older people have unmet care needs, while 1.2 million older adults provide unpaid care (ONS, 2023). Physical and psychological frailty reinforce each other (Ye et al., 2024), requiring person-</a:t>
            </a:r>
            <a:r>
              <a:rPr lang="en-US" sz="1000" b="1" dirty="0" err="1">
                <a:solidFill>
                  <a:schemeClr val="accent2"/>
                </a:solidFill>
              </a:rPr>
              <a:t>centred</a:t>
            </a:r>
            <a:r>
              <a:rPr lang="en-US" sz="1000" b="1" dirty="0">
                <a:solidFill>
                  <a:schemeClr val="accent2"/>
                </a:solidFill>
              </a:rPr>
              <a:t>, integrated support. However, estimates vary, and European findings may not fully represent UK experiences.</a:t>
            </a:r>
            <a:endParaRPr lang="en-US" sz="1200" dirty="0"/>
          </a:p>
          <a:p>
            <a:pPr marL="0" indent="0">
              <a:buNone/>
            </a:pPr>
            <a:endParaRPr lang="en-US" sz="1100" i="1" dirty="0">
              <a:solidFill>
                <a:schemeClr val="tx1"/>
              </a:solidFill>
            </a:endParaRPr>
          </a:p>
        </p:txBody>
      </p:sp>
      <p:sp>
        <p:nvSpPr>
          <p:cNvPr id="25" name="Slide Number Placeholder 0"/>
          <p:cNvSpPr>
            <a:spLocks noGrp="1"/>
          </p:cNvSpPr>
          <p:nvPr>
            <p:ph type="sldNum" sz="quarter" idx="4294967295"/>
          </p:nvPr>
        </p:nvSpPr>
        <p:spPr>
          <a:xfrm>
            <a:off x="8412480" y="4846320"/>
            <a:ext cx="457200" cy="22860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tx2"/>
                </a:solidFill>
              </a:defRPr>
            </a:lvl1pPr>
          </a:lstStyle>
          <a:p>
            <a:pPr algn="l"/>
            <a:fld id="{F7021451-1387-4CA6-816F-3879F97B5CBC}" type="slidenum">
              <a:rPr lang="en-US" b="0"/>
              <a:t>4</a:t>
            </a:fld>
            <a:endParaRPr lang="en-US"/>
          </a:p>
        </p:txBody>
      </p:sp>
      <p:pic>
        <p:nvPicPr>
          <p:cNvPr id="19" name="Audio 18">
            <a:hlinkClick r:id="" action="ppaction://media"/>
            <a:extLst>
              <a:ext uri="{FF2B5EF4-FFF2-40B4-BE49-F238E27FC236}">
                <a16:creationId xmlns:a16="http://schemas.microsoft.com/office/drawing/2014/main" id="{D07BDE9E-528E-FD0D-99E5-EC09535C2E9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49798">
        <p159:morph option="byObject"/>
      </p:transition>
    </mc:Choice>
    <mc:Fallback xmlns="">
      <p:transition spd="slow" advTm="14979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457200" y="201168"/>
            <a:ext cx="8229600" cy="640080"/>
          </a:xfrm>
          <a:prstGeom prst="rect">
            <a:avLst/>
          </a:prstGeom>
          <a:noFill/>
          <a:ln/>
        </p:spPr>
        <p:txBody>
          <a:bodyPr wrap="square" rtlCol="0" anchor="ctr"/>
          <a:lstStyle/>
          <a:p>
            <a:pPr marL="0" indent="0">
              <a:buNone/>
            </a:pPr>
            <a:r>
              <a:rPr lang="en-US" sz="2400" b="1" dirty="0">
                <a:solidFill>
                  <a:schemeClr val="tx2"/>
                </a:solidFill>
              </a:rPr>
              <a:t>Theory of ageing: Activity Theory</a:t>
            </a:r>
            <a:endParaRPr lang="en-US" sz="2400" dirty="0"/>
          </a:p>
        </p:txBody>
      </p:sp>
      <p:sp>
        <p:nvSpPr>
          <p:cNvPr id="4" name="Shape 1"/>
          <p:cNvSpPr/>
          <p:nvPr/>
        </p:nvSpPr>
        <p:spPr>
          <a:xfrm>
            <a:off x="457200" y="960120"/>
            <a:ext cx="4023360" cy="1828800"/>
          </a:xfrm>
          <a:prstGeom prst="rect">
            <a:avLst/>
          </a:prstGeom>
          <a:solidFill>
            <a:schemeClr val="bg2"/>
          </a:solidFill>
          <a:ln w="12700">
            <a:solidFill>
              <a:schemeClr val="accent1"/>
            </a:solidFill>
            <a:prstDash val="solid"/>
          </a:ln>
        </p:spPr>
        <p:txBody>
          <a:bodyPr/>
          <a:lstStyle/>
          <a:p>
            <a:endParaRPr lang="en-GB"/>
          </a:p>
        </p:txBody>
      </p:sp>
      <p:sp>
        <p:nvSpPr>
          <p:cNvPr id="5" name="Text 2"/>
          <p:cNvSpPr txBox="1"/>
          <p:nvPr/>
        </p:nvSpPr>
        <p:spPr>
          <a:xfrm>
            <a:off x="548640" y="1014984"/>
            <a:ext cx="3840480" cy="1737360"/>
          </a:xfrm>
          <a:prstGeom prst="rect">
            <a:avLst/>
          </a:prstGeom>
          <a:noFill/>
          <a:ln/>
        </p:spPr>
        <p:txBody>
          <a:bodyPr wrap="square" lIns="0" tIns="0" rIns="0" bIns="0" rtlCol="0" anchor="t"/>
          <a:lstStyle/>
          <a:p>
            <a:pPr marL="0" indent="0">
              <a:spcAft>
                <a:spcPts val="400"/>
              </a:spcAft>
              <a:buNone/>
            </a:pPr>
            <a:r>
              <a:rPr lang="en-US" sz="1200" b="1" dirty="0">
                <a:solidFill>
                  <a:schemeClr val="accent1"/>
                </a:solidFill>
              </a:rPr>
              <a:t>What does it say?</a:t>
            </a:r>
            <a:endParaRPr lang="en-US" sz="1200" dirty="0"/>
          </a:p>
          <a:p>
            <a:pPr>
              <a:spcAft>
                <a:spcPts val="400"/>
              </a:spcAft>
            </a:pPr>
            <a:r>
              <a:rPr lang="en-US" sz="1050" dirty="0"/>
              <a:t>Activity Theory suggests that older people’s wellbeing can improve through maintaining social relationships, leisure activities and meaningful roles after retirement or other life changes (</a:t>
            </a:r>
            <a:r>
              <a:rPr lang="en-US" sz="1050" dirty="0" err="1"/>
              <a:t>Havighurst</a:t>
            </a:r>
            <a:r>
              <a:rPr lang="en-US" sz="1050" dirty="0"/>
              <a:t>, 1961).</a:t>
            </a:r>
            <a:endParaRPr lang="en-US" sz="1200" dirty="0"/>
          </a:p>
        </p:txBody>
      </p:sp>
      <p:sp>
        <p:nvSpPr>
          <p:cNvPr id="6" name="Shape 3"/>
          <p:cNvSpPr/>
          <p:nvPr/>
        </p:nvSpPr>
        <p:spPr>
          <a:xfrm>
            <a:off x="4663440" y="960120"/>
            <a:ext cx="4023360" cy="1828800"/>
          </a:xfrm>
          <a:prstGeom prst="rect">
            <a:avLst/>
          </a:prstGeom>
          <a:solidFill>
            <a:schemeClr val="bg2"/>
          </a:solidFill>
          <a:ln w="12700">
            <a:solidFill>
              <a:schemeClr val="accent1"/>
            </a:solidFill>
            <a:prstDash val="solid"/>
          </a:ln>
        </p:spPr>
        <p:txBody>
          <a:bodyPr/>
          <a:lstStyle/>
          <a:p>
            <a:endParaRPr lang="en-GB"/>
          </a:p>
        </p:txBody>
      </p:sp>
      <p:sp>
        <p:nvSpPr>
          <p:cNvPr id="7" name="Text 4"/>
          <p:cNvSpPr txBox="1"/>
          <p:nvPr/>
        </p:nvSpPr>
        <p:spPr>
          <a:xfrm>
            <a:off x="4754880" y="1014984"/>
            <a:ext cx="3840480" cy="1737360"/>
          </a:xfrm>
          <a:prstGeom prst="rect">
            <a:avLst/>
          </a:prstGeom>
          <a:noFill/>
          <a:ln/>
        </p:spPr>
        <p:txBody>
          <a:bodyPr wrap="square" lIns="0" tIns="0" rIns="0" bIns="0" rtlCol="0" anchor="t"/>
          <a:lstStyle/>
          <a:p>
            <a:pPr marL="0" indent="0">
              <a:spcAft>
                <a:spcPts val="400"/>
              </a:spcAft>
              <a:buNone/>
            </a:pPr>
            <a:r>
              <a:rPr lang="en-US" sz="1200" b="1" dirty="0">
                <a:solidFill>
                  <a:schemeClr val="accent1"/>
                </a:solidFill>
              </a:rPr>
              <a:t>How does it help us understand older people?</a:t>
            </a:r>
            <a:endParaRPr lang="en-US" sz="1200" dirty="0"/>
          </a:p>
          <a:p>
            <a:pPr>
              <a:spcAft>
                <a:spcPts val="400"/>
              </a:spcAft>
            </a:pPr>
            <a:r>
              <a:rPr lang="en-US" sz="1050" dirty="0"/>
              <a:t>Social participation can reduce isolation and support psychological wellbeing. As the chart on slide 3 indicates, older people living alone may need accessible community activities and social connections, particularly when mobility difficulties limit participation.</a:t>
            </a:r>
            <a:endParaRPr lang="en-US" sz="1200" dirty="0"/>
          </a:p>
        </p:txBody>
      </p:sp>
      <p:sp>
        <p:nvSpPr>
          <p:cNvPr id="8" name="Shape 5"/>
          <p:cNvSpPr/>
          <p:nvPr/>
        </p:nvSpPr>
        <p:spPr>
          <a:xfrm>
            <a:off x="457200" y="2926080"/>
            <a:ext cx="4023360" cy="1783080"/>
          </a:xfrm>
          <a:prstGeom prst="rect">
            <a:avLst/>
          </a:prstGeom>
          <a:solidFill>
            <a:schemeClr val="bg2"/>
          </a:solidFill>
          <a:ln w="12700">
            <a:solidFill>
              <a:schemeClr val="accent1"/>
            </a:solidFill>
            <a:prstDash val="solid"/>
          </a:ln>
        </p:spPr>
        <p:txBody>
          <a:bodyPr/>
          <a:lstStyle/>
          <a:p>
            <a:endParaRPr lang="en-GB"/>
          </a:p>
        </p:txBody>
      </p:sp>
      <p:sp>
        <p:nvSpPr>
          <p:cNvPr id="9" name="Text 6"/>
          <p:cNvSpPr txBox="1"/>
          <p:nvPr/>
        </p:nvSpPr>
        <p:spPr>
          <a:xfrm>
            <a:off x="548640" y="2980944"/>
            <a:ext cx="3840480" cy="1691640"/>
          </a:xfrm>
          <a:prstGeom prst="rect">
            <a:avLst/>
          </a:prstGeom>
          <a:noFill/>
          <a:ln/>
        </p:spPr>
        <p:txBody>
          <a:bodyPr wrap="square" lIns="0" tIns="0" rIns="0" bIns="0" rtlCol="0" anchor="t"/>
          <a:lstStyle/>
          <a:p>
            <a:pPr marL="0" indent="0">
              <a:spcAft>
                <a:spcPts val="400"/>
              </a:spcAft>
              <a:buNone/>
            </a:pPr>
            <a:r>
              <a:rPr lang="en-US" sz="1200" b="1" dirty="0">
                <a:solidFill>
                  <a:schemeClr val="accent1"/>
                </a:solidFill>
              </a:rPr>
              <a:t>Link to care practice</a:t>
            </a:r>
            <a:endParaRPr lang="en-US" sz="1200" dirty="0"/>
          </a:p>
          <a:p>
            <a:pPr marL="171450" indent="-171450">
              <a:buFont typeface="Arial" panose="020B0604020202020204" pitchFamily="34" charset="0"/>
              <a:buChar char="•"/>
            </a:pPr>
            <a:r>
              <a:rPr lang="en-US" sz="1050" dirty="0"/>
              <a:t>Care homes could </a:t>
            </a:r>
            <a:r>
              <a:rPr lang="en-US" sz="1050" dirty="0" err="1"/>
              <a:t>organise</a:t>
            </a:r>
            <a:r>
              <a:rPr lang="en-US" sz="1050" dirty="0"/>
              <a:t> adapted exercise sessions, gardening, music groups and family visits. </a:t>
            </a:r>
          </a:p>
          <a:p>
            <a:pPr marL="171450" indent="-171450">
              <a:buFont typeface="Arial" panose="020B0604020202020204" pitchFamily="34" charset="0"/>
              <a:buChar char="•"/>
            </a:pPr>
            <a:r>
              <a:rPr lang="en-US" sz="1050" dirty="0"/>
              <a:t>Community outreach and transport support can help older people with reduced mobility participate according to their interests and abilities.</a:t>
            </a:r>
          </a:p>
          <a:p>
            <a:pPr marL="0" indent="0">
              <a:spcAft>
                <a:spcPts val="400"/>
              </a:spcAft>
              <a:buNone/>
            </a:pPr>
            <a:r>
              <a:rPr lang="en-US" sz="1050" i="1" dirty="0">
                <a:solidFill>
                  <a:schemeClr val="accent2"/>
                </a:solidFill>
              </a:rPr>
              <a:t>.</a:t>
            </a:r>
            <a:endParaRPr lang="en-US" sz="1200" dirty="0"/>
          </a:p>
        </p:txBody>
      </p:sp>
      <p:sp>
        <p:nvSpPr>
          <p:cNvPr id="10" name="Shape 7"/>
          <p:cNvSpPr/>
          <p:nvPr/>
        </p:nvSpPr>
        <p:spPr>
          <a:xfrm>
            <a:off x="4663440" y="2926080"/>
            <a:ext cx="4023360" cy="1783080"/>
          </a:xfrm>
          <a:prstGeom prst="rect">
            <a:avLst/>
          </a:prstGeom>
          <a:solidFill>
            <a:schemeClr val="bg2"/>
          </a:solidFill>
          <a:ln w="12700">
            <a:solidFill>
              <a:schemeClr val="accent1"/>
            </a:solidFill>
            <a:prstDash val="solid"/>
          </a:ln>
        </p:spPr>
        <p:txBody>
          <a:bodyPr/>
          <a:lstStyle/>
          <a:p>
            <a:endParaRPr lang="en-GB"/>
          </a:p>
        </p:txBody>
      </p:sp>
      <p:sp>
        <p:nvSpPr>
          <p:cNvPr id="11" name="Text 8"/>
          <p:cNvSpPr txBox="1"/>
          <p:nvPr/>
        </p:nvSpPr>
        <p:spPr>
          <a:xfrm>
            <a:off x="4754880" y="2980944"/>
            <a:ext cx="3840480" cy="1691640"/>
          </a:xfrm>
          <a:prstGeom prst="rect">
            <a:avLst/>
          </a:prstGeom>
          <a:noFill/>
          <a:ln/>
        </p:spPr>
        <p:txBody>
          <a:bodyPr wrap="square" lIns="0" tIns="0" rIns="0" bIns="0" rtlCol="0" anchor="t"/>
          <a:lstStyle/>
          <a:p>
            <a:pPr marL="0" indent="0">
              <a:spcAft>
                <a:spcPts val="400"/>
              </a:spcAft>
              <a:buNone/>
            </a:pPr>
            <a:r>
              <a:rPr lang="en-US" sz="1200" b="1" dirty="0">
                <a:solidFill>
                  <a:schemeClr val="accent1"/>
                </a:solidFill>
              </a:rPr>
              <a:t>Strengths and limitations</a:t>
            </a:r>
            <a:endParaRPr lang="en-US" sz="1200" dirty="0"/>
          </a:p>
          <a:p>
            <a:pPr marL="171450" indent="-171450">
              <a:spcAft>
                <a:spcPts val="400"/>
              </a:spcAft>
              <a:buFont typeface="Arial" panose="020B0604020202020204" pitchFamily="34" charset="0"/>
              <a:buChar char="•"/>
            </a:pPr>
            <a:r>
              <a:rPr lang="en-US" sz="1050" dirty="0"/>
              <a:t>A 42-study review associated greater social participation with improved wellbeing, particularly among disadvantaged groups (Monteiro et al., 2024). </a:t>
            </a:r>
          </a:p>
          <a:p>
            <a:pPr marL="171450" indent="-171450">
              <a:spcAft>
                <a:spcPts val="400"/>
              </a:spcAft>
              <a:buFont typeface="Arial" panose="020B0604020202020204" pitchFamily="34" charset="0"/>
              <a:buChar char="•"/>
            </a:pPr>
            <a:r>
              <a:rPr lang="en-US" sz="1050" dirty="0"/>
              <a:t>However, findings vary because participation and wellbeing are measured inconsistently. </a:t>
            </a:r>
          </a:p>
          <a:p>
            <a:pPr marL="171450" indent="-171450">
              <a:spcAft>
                <a:spcPts val="400"/>
              </a:spcAft>
              <a:buFont typeface="Arial" panose="020B0604020202020204" pitchFamily="34" charset="0"/>
              <a:buChar char="•"/>
            </a:pPr>
            <a:r>
              <a:rPr lang="en-US" sz="1050" dirty="0"/>
              <a:t>Activity Theory may also overlook dementia, frailty, fatigue and individual preferences. Person-</a:t>
            </a:r>
            <a:r>
              <a:rPr lang="en-US" sz="1050" dirty="0" err="1"/>
              <a:t>centred</a:t>
            </a:r>
            <a:r>
              <a:rPr lang="en-US" sz="1050" dirty="0"/>
              <a:t> care should therefore offer meaningful choices without pressuring older people to participate.</a:t>
            </a:r>
            <a:endParaRPr lang="en-US" sz="1200" dirty="0"/>
          </a:p>
        </p:txBody>
      </p:sp>
      <p:sp>
        <p:nvSpPr>
          <p:cNvPr id="25" name="Slide Number Placeholder 0"/>
          <p:cNvSpPr>
            <a:spLocks noGrp="1"/>
          </p:cNvSpPr>
          <p:nvPr>
            <p:ph type="sldNum" sz="quarter" idx="4294967295"/>
          </p:nvPr>
        </p:nvSpPr>
        <p:spPr>
          <a:xfrm>
            <a:off x="8412480" y="4846320"/>
            <a:ext cx="457200" cy="22860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tx2"/>
                </a:solidFill>
              </a:defRPr>
            </a:lvl1pPr>
          </a:lstStyle>
          <a:p>
            <a:pPr algn="l"/>
            <a:fld id="{F7021451-1387-4CA6-816F-3879F97B5CBC}" type="slidenum">
              <a:rPr lang="en-US" b="0"/>
              <a:t>5</a:t>
            </a:fld>
            <a:endParaRPr lang="en-US"/>
          </a:p>
        </p:txBody>
      </p:sp>
      <p:pic>
        <p:nvPicPr>
          <p:cNvPr id="16" name="Audio 15">
            <a:hlinkClick r:id="" action="ppaction://media"/>
            <a:extLst>
              <a:ext uri="{FF2B5EF4-FFF2-40B4-BE49-F238E27FC236}">
                <a16:creationId xmlns:a16="http://schemas.microsoft.com/office/drawing/2014/main" id="{2D2B80DA-D6BD-DC43-2A47-4DB7FB71CAC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p:transition spd="slow" advTm="191048">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457200" y="201168"/>
            <a:ext cx="8229600" cy="640080"/>
          </a:xfrm>
          <a:prstGeom prst="rect">
            <a:avLst/>
          </a:prstGeom>
          <a:noFill/>
          <a:ln/>
        </p:spPr>
        <p:txBody>
          <a:bodyPr wrap="square" rtlCol="0" anchor="ctr"/>
          <a:lstStyle/>
          <a:p>
            <a:pPr marL="0" indent="0">
              <a:buNone/>
            </a:pPr>
            <a:r>
              <a:rPr lang="en-US" sz="2400" b="1" dirty="0">
                <a:solidFill>
                  <a:schemeClr val="tx2"/>
                </a:solidFill>
              </a:rPr>
              <a:t>Policy and legislation framework</a:t>
            </a:r>
            <a:endParaRPr lang="en-US" sz="2400" dirty="0"/>
          </a:p>
        </p:txBody>
      </p:sp>
      <p:sp>
        <p:nvSpPr>
          <p:cNvPr id="4" name="Shape 1"/>
          <p:cNvSpPr/>
          <p:nvPr/>
        </p:nvSpPr>
        <p:spPr>
          <a:xfrm>
            <a:off x="457200" y="1005840"/>
            <a:ext cx="1965960" cy="502920"/>
          </a:xfrm>
          <a:prstGeom prst="rect">
            <a:avLst/>
          </a:prstGeom>
          <a:solidFill>
            <a:srgbClr val="0F766E"/>
          </a:solidFill>
          <a:ln/>
        </p:spPr>
        <p:txBody>
          <a:bodyPr/>
          <a:lstStyle/>
          <a:p>
            <a:endParaRPr lang="en-GB"/>
          </a:p>
        </p:txBody>
      </p:sp>
      <p:sp>
        <p:nvSpPr>
          <p:cNvPr id="5" name="Text 2"/>
          <p:cNvSpPr txBox="1"/>
          <p:nvPr/>
        </p:nvSpPr>
        <p:spPr>
          <a:xfrm>
            <a:off x="457200" y="1005840"/>
            <a:ext cx="1965960" cy="502920"/>
          </a:xfrm>
          <a:prstGeom prst="rect">
            <a:avLst/>
          </a:prstGeom>
          <a:noFill/>
          <a:ln/>
        </p:spPr>
        <p:txBody>
          <a:bodyPr wrap="square" lIns="50800" tIns="50800" rIns="50800" bIns="50800" rtlCol="0" anchor="ctr"/>
          <a:lstStyle/>
          <a:p>
            <a:pPr marL="0" indent="0" algn="ctr">
              <a:buNone/>
            </a:pPr>
            <a:r>
              <a:rPr lang="en-US" sz="1100" b="1" dirty="0">
                <a:solidFill>
                  <a:schemeClr val="bg1"/>
                </a:solidFill>
              </a:rPr>
              <a:t>Care Act 2014</a:t>
            </a:r>
            <a:endParaRPr lang="en-US" sz="1100" dirty="0"/>
          </a:p>
        </p:txBody>
      </p:sp>
      <p:sp>
        <p:nvSpPr>
          <p:cNvPr id="6" name="Text 3"/>
          <p:cNvSpPr txBox="1"/>
          <p:nvPr/>
        </p:nvSpPr>
        <p:spPr>
          <a:xfrm>
            <a:off x="457200" y="1554480"/>
            <a:ext cx="1965960" cy="1005840"/>
          </a:xfrm>
          <a:prstGeom prst="rect">
            <a:avLst/>
          </a:prstGeom>
          <a:noFill/>
          <a:ln/>
        </p:spPr>
        <p:txBody>
          <a:bodyPr wrap="square" lIns="50800" tIns="50800" rIns="50800" bIns="50800" rtlCol="0" anchor="t"/>
          <a:lstStyle/>
          <a:p>
            <a:pPr marL="0" indent="0">
              <a:buNone/>
            </a:pPr>
            <a:r>
              <a:rPr lang="en-US" sz="1050" dirty="0">
                <a:solidFill>
                  <a:schemeClr val="tx1"/>
                </a:solidFill>
              </a:rPr>
              <a:t>Wellbeing duty; statutory adult safeguarding (s.42 enquiries).</a:t>
            </a:r>
            <a:endParaRPr lang="en-US" sz="1050" dirty="0"/>
          </a:p>
        </p:txBody>
      </p:sp>
      <p:sp>
        <p:nvSpPr>
          <p:cNvPr id="7" name="Shape 4"/>
          <p:cNvSpPr/>
          <p:nvPr/>
        </p:nvSpPr>
        <p:spPr>
          <a:xfrm>
            <a:off x="2542032" y="1005840"/>
            <a:ext cx="1965960" cy="502920"/>
          </a:xfrm>
          <a:prstGeom prst="rect">
            <a:avLst/>
          </a:prstGeom>
          <a:solidFill>
            <a:srgbClr val="D9663F"/>
          </a:solidFill>
          <a:ln/>
        </p:spPr>
        <p:txBody>
          <a:bodyPr/>
          <a:lstStyle/>
          <a:p>
            <a:endParaRPr lang="en-GB"/>
          </a:p>
        </p:txBody>
      </p:sp>
      <p:sp>
        <p:nvSpPr>
          <p:cNvPr id="8" name="Text 5"/>
          <p:cNvSpPr txBox="1"/>
          <p:nvPr/>
        </p:nvSpPr>
        <p:spPr>
          <a:xfrm>
            <a:off x="2542032" y="1005840"/>
            <a:ext cx="1965960" cy="502920"/>
          </a:xfrm>
          <a:prstGeom prst="rect">
            <a:avLst/>
          </a:prstGeom>
          <a:noFill/>
          <a:ln/>
        </p:spPr>
        <p:txBody>
          <a:bodyPr wrap="square" lIns="50800" tIns="50800" rIns="50800" bIns="50800" rtlCol="0" anchor="ctr"/>
          <a:lstStyle/>
          <a:p>
            <a:pPr marL="0" indent="0" algn="ctr">
              <a:buNone/>
            </a:pPr>
            <a:r>
              <a:rPr lang="en-US" sz="1100" b="1" dirty="0">
                <a:solidFill>
                  <a:schemeClr val="bg1"/>
                </a:solidFill>
              </a:rPr>
              <a:t>Mental Capacity Act 2005</a:t>
            </a:r>
            <a:endParaRPr lang="en-US" sz="1100" dirty="0"/>
          </a:p>
        </p:txBody>
      </p:sp>
      <p:sp>
        <p:nvSpPr>
          <p:cNvPr id="9" name="Text 6"/>
          <p:cNvSpPr txBox="1"/>
          <p:nvPr/>
        </p:nvSpPr>
        <p:spPr>
          <a:xfrm>
            <a:off x="2542032" y="1554480"/>
            <a:ext cx="1965960" cy="1005840"/>
          </a:xfrm>
          <a:prstGeom prst="rect">
            <a:avLst/>
          </a:prstGeom>
          <a:noFill/>
          <a:ln/>
        </p:spPr>
        <p:txBody>
          <a:bodyPr wrap="square" lIns="50800" tIns="50800" rIns="50800" bIns="50800" rtlCol="0" anchor="t"/>
          <a:lstStyle/>
          <a:p>
            <a:pPr marL="0" indent="0">
              <a:buNone/>
            </a:pPr>
            <a:r>
              <a:rPr lang="en-US" sz="1050" dirty="0">
                <a:solidFill>
                  <a:schemeClr val="tx1"/>
                </a:solidFill>
              </a:rPr>
              <a:t>Capacity, best interests, supported decision-making; DoLS.</a:t>
            </a:r>
            <a:endParaRPr lang="en-US" sz="1050" dirty="0"/>
          </a:p>
        </p:txBody>
      </p:sp>
      <p:sp>
        <p:nvSpPr>
          <p:cNvPr id="10" name="Shape 7"/>
          <p:cNvSpPr/>
          <p:nvPr/>
        </p:nvSpPr>
        <p:spPr>
          <a:xfrm>
            <a:off x="4626864" y="1005840"/>
            <a:ext cx="1965960" cy="502920"/>
          </a:xfrm>
          <a:prstGeom prst="rect">
            <a:avLst/>
          </a:prstGeom>
          <a:solidFill>
            <a:srgbClr val="3D5A80"/>
          </a:solidFill>
          <a:ln/>
        </p:spPr>
        <p:txBody>
          <a:bodyPr/>
          <a:lstStyle/>
          <a:p>
            <a:endParaRPr lang="en-GB"/>
          </a:p>
        </p:txBody>
      </p:sp>
      <p:sp>
        <p:nvSpPr>
          <p:cNvPr id="11" name="Text 8"/>
          <p:cNvSpPr txBox="1"/>
          <p:nvPr/>
        </p:nvSpPr>
        <p:spPr>
          <a:xfrm>
            <a:off x="4626864" y="1005840"/>
            <a:ext cx="1965960" cy="502920"/>
          </a:xfrm>
          <a:prstGeom prst="rect">
            <a:avLst/>
          </a:prstGeom>
          <a:noFill/>
          <a:ln/>
        </p:spPr>
        <p:txBody>
          <a:bodyPr wrap="square" lIns="50800" tIns="50800" rIns="50800" bIns="50800" rtlCol="0" anchor="ctr"/>
          <a:lstStyle/>
          <a:p>
            <a:pPr marL="0" indent="0" algn="ctr">
              <a:buNone/>
            </a:pPr>
            <a:r>
              <a:rPr lang="en-US" sz="1100" b="1" dirty="0">
                <a:solidFill>
                  <a:schemeClr val="bg1"/>
                </a:solidFill>
              </a:rPr>
              <a:t>Health and Care Act 2022</a:t>
            </a:r>
            <a:endParaRPr lang="en-US" sz="1100" dirty="0"/>
          </a:p>
        </p:txBody>
      </p:sp>
      <p:sp>
        <p:nvSpPr>
          <p:cNvPr id="12" name="Text 9"/>
          <p:cNvSpPr txBox="1"/>
          <p:nvPr/>
        </p:nvSpPr>
        <p:spPr>
          <a:xfrm>
            <a:off x="4626864" y="1554480"/>
            <a:ext cx="1965960" cy="1005840"/>
          </a:xfrm>
          <a:prstGeom prst="rect">
            <a:avLst/>
          </a:prstGeom>
          <a:noFill/>
          <a:ln/>
        </p:spPr>
        <p:txBody>
          <a:bodyPr wrap="square" lIns="50800" tIns="50800" rIns="50800" bIns="50800" rtlCol="0" anchor="t"/>
          <a:lstStyle/>
          <a:p>
            <a:pPr marL="0" indent="0">
              <a:buNone/>
            </a:pPr>
            <a:r>
              <a:rPr lang="en-US" sz="1050" dirty="0">
                <a:solidFill>
                  <a:schemeClr val="tx1"/>
                </a:solidFill>
              </a:rPr>
              <a:t>Integration; CQC assurance of local authority adult social care.</a:t>
            </a:r>
            <a:endParaRPr lang="en-US" sz="1050" dirty="0"/>
          </a:p>
        </p:txBody>
      </p:sp>
      <p:sp>
        <p:nvSpPr>
          <p:cNvPr id="13" name="Shape 10"/>
          <p:cNvSpPr/>
          <p:nvPr/>
        </p:nvSpPr>
        <p:spPr>
          <a:xfrm>
            <a:off x="6711696" y="1005840"/>
            <a:ext cx="1965960" cy="502920"/>
          </a:xfrm>
          <a:prstGeom prst="rect">
            <a:avLst/>
          </a:prstGeom>
          <a:solidFill>
            <a:srgbClr val="6D597A"/>
          </a:solidFill>
          <a:ln/>
        </p:spPr>
        <p:txBody>
          <a:bodyPr/>
          <a:lstStyle/>
          <a:p>
            <a:endParaRPr lang="en-GB"/>
          </a:p>
        </p:txBody>
      </p:sp>
      <p:sp>
        <p:nvSpPr>
          <p:cNvPr id="14" name="Text 11"/>
          <p:cNvSpPr txBox="1"/>
          <p:nvPr/>
        </p:nvSpPr>
        <p:spPr>
          <a:xfrm>
            <a:off x="6711696" y="1005840"/>
            <a:ext cx="1965960" cy="502920"/>
          </a:xfrm>
          <a:prstGeom prst="rect">
            <a:avLst/>
          </a:prstGeom>
          <a:noFill/>
          <a:ln/>
        </p:spPr>
        <p:txBody>
          <a:bodyPr wrap="square" lIns="50800" tIns="50800" rIns="50800" bIns="50800" rtlCol="0" anchor="ctr"/>
          <a:lstStyle/>
          <a:p>
            <a:pPr marL="0" indent="0" algn="ctr">
              <a:buNone/>
            </a:pPr>
            <a:r>
              <a:rPr lang="en-US" sz="1100" b="1" dirty="0">
                <a:solidFill>
                  <a:schemeClr val="bg1"/>
                </a:solidFill>
              </a:rPr>
              <a:t>Next steps to put People at the Heart of Care</a:t>
            </a:r>
            <a:endParaRPr lang="en-US" sz="1100" dirty="0"/>
          </a:p>
        </p:txBody>
      </p:sp>
      <p:sp>
        <p:nvSpPr>
          <p:cNvPr id="15" name="Text 12"/>
          <p:cNvSpPr txBox="1"/>
          <p:nvPr/>
        </p:nvSpPr>
        <p:spPr>
          <a:xfrm>
            <a:off x="6711696" y="1554480"/>
            <a:ext cx="1965960" cy="1005840"/>
          </a:xfrm>
          <a:prstGeom prst="rect">
            <a:avLst/>
          </a:prstGeom>
          <a:noFill/>
          <a:ln/>
        </p:spPr>
        <p:txBody>
          <a:bodyPr wrap="square" lIns="50800" tIns="50800" rIns="50800" bIns="50800" rtlCol="0" anchor="t"/>
          <a:lstStyle/>
          <a:p>
            <a:pPr marL="0" indent="0">
              <a:buNone/>
            </a:pPr>
            <a:r>
              <a:rPr lang="en-US" sz="1050" dirty="0">
                <a:solidFill>
                  <a:schemeClr val="tx1"/>
                </a:solidFill>
              </a:rPr>
              <a:t>£700m for access, workforce, digitisation and independence at home (DHSC, 2023).</a:t>
            </a:r>
            <a:endParaRPr lang="en-US" sz="1050" dirty="0"/>
          </a:p>
        </p:txBody>
      </p:sp>
      <p:sp>
        <p:nvSpPr>
          <p:cNvPr id="16" name="Shape 13"/>
          <p:cNvSpPr/>
          <p:nvPr/>
        </p:nvSpPr>
        <p:spPr>
          <a:xfrm>
            <a:off x="457200" y="2697480"/>
            <a:ext cx="4023360" cy="1005840"/>
          </a:xfrm>
          <a:prstGeom prst="roundRect">
            <a:avLst>
              <a:gd name="adj" fmla="val 7273"/>
            </a:avLst>
          </a:prstGeom>
          <a:solidFill>
            <a:schemeClr val="bg2"/>
          </a:solidFill>
          <a:ln w="19050">
            <a:solidFill>
              <a:srgbClr val="3D5A80"/>
            </a:solidFill>
            <a:prstDash val="solid"/>
          </a:ln>
        </p:spPr>
        <p:txBody>
          <a:bodyPr/>
          <a:lstStyle/>
          <a:p>
            <a:endParaRPr lang="en-GB"/>
          </a:p>
        </p:txBody>
      </p:sp>
      <p:sp>
        <p:nvSpPr>
          <p:cNvPr id="17" name="Text 14"/>
          <p:cNvSpPr txBox="1"/>
          <p:nvPr/>
        </p:nvSpPr>
        <p:spPr>
          <a:xfrm>
            <a:off x="548640" y="2743200"/>
            <a:ext cx="3840480" cy="362102"/>
          </a:xfrm>
          <a:prstGeom prst="rect">
            <a:avLst/>
          </a:prstGeom>
          <a:noFill/>
          <a:ln/>
        </p:spPr>
        <p:txBody>
          <a:bodyPr wrap="square" lIns="0" tIns="0" rIns="0" bIns="0" rtlCol="0" anchor="ctr"/>
          <a:lstStyle/>
          <a:p>
            <a:pPr marL="0" indent="0">
              <a:buNone/>
            </a:pPr>
            <a:r>
              <a:rPr lang="en-US" sz="2200" b="1" dirty="0">
                <a:solidFill>
                  <a:srgbClr val="3D5A80"/>
                </a:solidFill>
              </a:rPr>
              <a:t>Under pressure</a:t>
            </a:r>
            <a:endParaRPr lang="en-US" sz="2200" dirty="0"/>
          </a:p>
        </p:txBody>
      </p:sp>
      <p:sp>
        <p:nvSpPr>
          <p:cNvPr id="18" name="Text 15"/>
          <p:cNvSpPr txBox="1"/>
          <p:nvPr/>
        </p:nvSpPr>
        <p:spPr>
          <a:xfrm>
            <a:off x="548640" y="3099816"/>
            <a:ext cx="3840480" cy="583387"/>
          </a:xfrm>
          <a:prstGeom prst="rect">
            <a:avLst/>
          </a:prstGeom>
          <a:noFill/>
          <a:ln/>
        </p:spPr>
        <p:txBody>
          <a:bodyPr wrap="square" lIns="0" tIns="0" rIns="0" bIns="0" rtlCol="0" anchor="t"/>
          <a:lstStyle/>
          <a:p>
            <a:pPr marL="0" indent="0">
              <a:buNone/>
            </a:pPr>
            <a:r>
              <a:rPr lang="en-US" sz="1100" dirty="0">
                <a:solidFill>
                  <a:schemeClr val="tx1"/>
                </a:solidFill>
              </a:rPr>
              <a:t>NAO (2023): adult social care remains under significant pressure despite reform funding.</a:t>
            </a:r>
            <a:endParaRPr lang="en-US" sz="1200" dirty="0"/>
          </a:p>
          <a:p>
            <a:pPr marL="0" indent="0">
              <a:buNone/>
            </a:pPr>
            <a:r>
              <a:rPr lang="en-US" sz="900" i="1" dirty="0">
                <a:solidFill>
                  <a:schemeClr val="tx2"/>
                </a:solidFill>
              </a:rPr>
              <a:t> </a:t>
            </a:r>
            <a:endParaRPr lang="en-US" sz="1200" dirty="0"/>
          </a:p>
        </p:txBody>
      </p:sp>
      <p:sp>
        <p:nvSpPr>
          <p:cNvPr id="19" name="Shape 16"/>
          <p:cNvSpPr/>
          <p:nvPr/>
        </p:nvSpPr>
        <p:spPr>
          <a:xfrm>
            <a:off x="4663440" y="2697480"/>
            <a:ext cx="4023360" cy="2011680"/>
          </a:xfrm>
          <a:prstGeom prst="rect">
            <a:avLst/>
          </a:prstGeom>
          <a:solidFill>
            <a:schemeClr val="bg1"/>
          </a:solidFill>
          <a:ln w="15875">
            <a:solidFill>
              <a:schemeClr val="accent2"/>
            </a:solidFill>
            <a:prstDash val="dash"/>
          </a:ln>
        </p:spPr>
        <p:txBody>
          <a:bodyPr/>
          <a:lstStyle/>
          <a:p>
            <a:endParaRPr lang="en-GB"/>
          </a:p>
        </p:txBody>
      </p:sp>
      <p:sp>
        <p:nvSpPr>
          <p:cNvPr id="20" name="Text 17"/>
          <p:cNvSpPr txBox="1"/>
          <p:nvPr/>
        </p:nvSpPr>
        <p:spPr>
          <a:xfrm>
            <a:off x="4736592" y="2743200"/>
            <a:ext cx="3877056" cy="1920240"/>
          </a:xfrm>
          <a:prstGeom prst="rect">
            <a:avLst/>
          </a:prstGeom>
          <a:noFill/>
          <a:ln/>
        </p:spPr>
        <p:txBody>
          <a:bodyPr wrap="square" lIns="0" tIns="0" rIns="0" bIns="0" rtlCol="0" anchor="t"/>
          <a:lstStyle/>
          <a:p>
            <a:pPr marL="0" indent="0">
              <a:buNone/>
            </a:pPr>
            <a:r>
              <a:rPr lang="en-US" sz="1000" b="1" dirty="0">
                <a:solidFill>
                  <a:schemeClr val="accent2"/>
                </a:solidFill>
              </a:rPr>
              <a:t>ANALYSIS: EVALUATE</a:t>
            </a:r>
            <a:endParaRPr lang="en-US" sz="1200" dirty="0"/>
          </a:p>
          <a:p>
            <a:pPr marL="171450" indent="-171450">
              <a:buFont typeface="Arial" panose="020B0604020202020204" pitchFamily="34" charset="0"/>
              <a:buChar char="•"/>
            </a:pPr>
            <a:r>
              <a:rPr lang="en-US" sz="1100" dirty="0"/>
              <a:t>The Mental Capacity Act 2005 most directly supports choice and control through supported decision-making and respect for individual autonomy. </a:t>
            </a:r>
          </a:p>
          <a:p>
            <a:pPr marL="171450" indent="-171450">
              <a:buFont typeface="Arial" panose="020B0604020202020204" pitchFamily="34" charset="0"/>
              <a:buChar char="•"/>
            </a:pPr>
            <a:r>
              <a:rPr lang="en-US" sz="1100" dirty="0"/>
              <a:t>However, the Care Act’s practical impact can be weakened by funding shortages, workforce pressures and regional differences in service availability. </a:t>
            </a:r>
          </a:p>
          <a:p>
            <a:pPr marL="171450" indent="-171450">
              <a:buFont typeface="Arial" panose="020B0604020202020204" pitchFamily="34" charset="0"/>
              <a:buChar char="•"/>
            </a:pPr>
            <a:r>
              <a:rPr lang="en-US" sz="1100" dirty="0"/>
              <a:t>The National Audit Office (2023) highlights continuing pressures on adult social care, showing that legislation alone cannot guarantee consistent, person-</a:t>
            </a:r>
            <a:r>
              <a:rPr lang="en-US" sz="1100" dirty="0" err="1"/>
              <a:t>centred</a:t>
            </a:r>
            <a:r>
              <a:rPr lang="en-US" sz="1100" dirty="0"/>
              <a:t> support.</a:t>
            </a:r>
          </a:p>
        </p:txBody>
      </p:sp>
      <p:sp>
        <p:nvSpPr>
          <p:cNvPr id="21" name="Shape 18"/>
          <p:cNvSpPr/>
          <p:nvPr/>
        </p:nvSpPr>
        <p:spPr>
          <a:xfrm>
            <a:off x="457200" y="3840480"/>
            <a:ext cx="4023360" cy="868680"/>
          </a:xfrm>
          <a:prstGeom prst="rect">
            <a:avLst/>
          </a:prstGeom>
          <a:solidFill>
            <a:schemeClr val="bg1"/>
          </a:solidFill>
          <a:ln w="15875">
            <a:solidFill>
              <a:schemeClr val="accent2"/>
            </a:solidFill>
            <a:prstDash val="dash"/>
          </a:ln>
        </p:spPr>
        <p:txBody>
          <a:bodyPr/>
          <a:lstStyle/>
          <a:p>
            <a:endParaRPr lang="en-GB"/>
          </a:p>
        </p:txBody>
      </p:sp>
      <p:sp>
        <p:nvSpPr>
          <p:cNvPr id="22" name="Text 19"/>
          <p:cNvSpPr txBox="1"/>
          <p:nvPr/>
        </p:nvSpPr>
        <p:spPr>
          <a:xfrm>
            <a:off x="530352" y="3886200"/>
            <a:ext cx="3877056" cy="777240"/>
          </a:xfrm>
          <a:prstGeom prst="rect">
            <a:avLst/>
          </a:prstGeom>
          <a:noFill/>
          <a:ln/>
        </p:spPr>
        <p:txBody>
          <a:bodyPr wrap="square" lIns="0" tIns="0" rIns="0" bIns="0" rtlCol="0" anchor="t"/>
          <a:lstStyle/>
          <a:p>
            <a:pPr marL="0" indent="0">
              <a:buNone/>
            </a:pPr>
            <a:r>
              <a:rPr lang="en-US" sz="1000" b="1" dirty="0">
                <a:solidFill>
                  <a:schemeClr val="accent2"/>
                </a:solidFill>
              </a:rPr>
              <a:t>ANALYSIS: </a:t>
            </a:r>
            <a:r>
              <a:rPr lang="en-US" sz="800" dirty="0"/>
              <a:t>The Care Act 2014 supports the case study by requiring local authorities to promote wellbeing, assess eligible care needs and investigate suspected abuse or neglect under Section 42. The Mental Capacity Act 2005 supports older people’s autonomy by requiring decisions to consider capacity, best interests and the least restrictive option.</a:t>
            </a:r>
          </a:p>
        </p:txBody>
      </p:sp>
      <p:sp>
        <p:nvSpPr>
          <p:cNvPr id="25" name="Slide Number Placeholder 0"/>
          <p:cNvSpPr>
            <a:spLocks noGrp="1"/>
          </p:cNvSpPr>
          <p:nvPr>
            <p:ph type="sldNum" sz="quarter" idx="4294967295"/>
          </p:nvPr>
        </p:nvSpPr>
        <p:spPr>
          <a:xfrm>
            <a:off x="8412480" y="4846320"/>
            <a:ext cx="457200" cy="22860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tx2"/>
                </a:solidFill>
              </a:defRPr>
            </a:lvl1pPr>
          </a:lstStyle>
          <a:p>
            <a:pPr algn="l"/>
            <a:fld id="{F7021451-1387-4CA6-816F-3879F97B5CBC}" type="slidenum">
              <a:rPr lang="en-US" b="0"/>
              <a:t>6</a:t>
            </a:fld>
            <a:endParaRPr lang="en-US"/>
          </a:p>
        </p:txBody>
      </p:sp>
      <p:pic>
        <p:nvPicPr>
          <p:cNvPr id="28" name="Audio 27">
            <a:hlinkClick r:id="" action="ppaction://media"/>
            <a:extLst>
              <a:ext uri="{FF2B5EF4-FFF2-40B4-BE49-F238E27FC236}">
                <a16:creationId xmlns:a16="http://schemas.microsoft.com/office/drawing/2014/main" id="{7EDA1D7C-91E7-1A54-05D4-36817C6C908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3400" advTm="239151">
        <p14:reveal/>
      </p:transition>
    </mc:Choice>
    <mc:Fallback xmlns="">
      <p:transition spd="slow" advTm="23915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457200" y="201168"/>
            <a:ext cx="8229600" cy="640080"/>
          </a:xfrm>
          <a:prstGeom prst="rect">
            <a:avLst/>
          </a:prstGeom>
          <a:noFill/>
          <a:ln/>
        </p:spPr>
        <p:txBody>
          <a:bodyPr wrap="square" rtlCol="0" anchor="ctr"/>
          <a:lstStyle/>
          <a:p>
            <a:pPr marL="0" indent="0">
              <a:buNone/>
            </a:pPr>
            <a:r>
              <a:rPr lang="en-US" sz="2400" b="1" dirty="0">
                <a:solidFill>
                  <a:schemeClr val="tx2"/>
                </a:solidFill>
              </a:rPr>
              <a:t>Current care provision in the UK: overview</a:t>
            </a:r>
            <a:endParaRPr lang="en-US" sz="2400" dirty="0"/>
          </a:p>
        </p:txBody>
      </p:sp>
      <p:sp>
        <p:nvSpPr>
          <p:cNvPr id="4" name="Shape 1"/>
          <p:cNvSpPr/>
          <p:nvPr/>
        </p:nvSpPr>
        <p:spPr>
          <a:xfrm>
            <a:off x="457200" y="1005840"/>
            <a:ext cx="2651760" cy="1234440"/>
          </a:xfrm>
          <a:prstGeom prst="roundRect">
            <a:avLst>
              <a:gd name="adj" fmla="val 5926"/>
            </a:avLst>
          </a:prstGeom>
          <a:solidFill>
            <a:schemeClr val="bg2"/>
          </a:solidFill>
          <a:ln w="19050">
            <a:solidFill>
              <a:srgbClr val="D9663F"/>
            </a:solidFill>
            <a:prstDash val="solid"/>
          </a:ln>
        </p:spPr>
        <p:txBody>
          <a:bodyPr/>
          <a:lstStyle/>
          <a:p>
            <a:endParaRPr lang="en-GB"/>
          </a:p>
        </p:txBody>
      </p:sp>
      <p:sp>
        <p:nvSpPr>
          <p:cNvPr id="5" name="Text 2"/>
          <p:cNvSpPr txBox="1"/>
          <p:nvPr/>
        </p:nvSpPr>
        <p:spPr>
          <a:xfrm>
            <a:off x="548640" y="1051560"/>
            <a:ext cx="2468880" cy="444398"/>
          </a:xfrm>
          <a:prstGeom prst="rect">
            <a:avLst/>
          </a:prstGeom>
          <a:noFill/>
          <a:ln/>
        </p:spPr>
        <p:txBody>
          <a:bodyPr wrap="square" lIns="0" tIns="0" rIns="0" bIns="0" rtlCol="0" anchor="ctr"/>
          <a:lstStyle/>
          <a:p>
            <a:pPr marL="0" indent="0">
              <a:buNone/>
            </a:pPr>
            <a:r>
              <a:rPr lang="en-US" sz="2200" b="1" dirty="0">
                <a:solidFill>
                  <a:srgbClr val="D9663F"/>
                </a:solidFill>
              </a:rPr>
              <a:t>8.3%</a:t>
            </a:r>
            <a:endParaRPr lang="en-US" sz="2200" dirty="0"/>
          </a:p>
        </p:txBody>
      </p:sp>
      <p:sp>
        <p:nvSpPr>
          <p:cNvPr id="6" name="Text 3"/>
          <p:cNvSpPr txBox="1"/>
          <p:nvPr/>
        </p:nvSpPr>
        <p:spPr>
          <a:xfrm>
            <a:off x="548640" y="1499616"/>
            <a:ext cx="2468880" cy="715975"/>
          </a:xfrm>
          <a:prstGeom prst="rect">
            <a:avLst/>
          </a:prstGeom>
          <a:noFill/>
          <a:ln/>
        </p:spPr>
        <p:txBody>
          <a:bodyPr wrap="square" lIns="0" tIns="0" rIns="0" bIns="0" rtlCol="0" anchor="t"/>
          <a:lstStyle/>
          <a:p>
            <a:pPr marL="0" indent="0">
              <a:buNone/>
            </a:pPr>
            <a:r>
              <a:rPr lang="en-US" sz="1100" dirty="0">
                <a:solidFill>
                  <a:schemeClr val="tx1"/>
                </a:solidFill>
              </a:rPr>
              <a:t>adult social care vacancy rate (131,000 posts), about 3x the wider economy (Skills for Care, 2024)</a:t>
            </a:r>
            <a:endParaRPr lang="en-US" sz="1200" dirty="0"/>
          </a:p>
          <a:p>
            <a:pPr marL="0" indent="0">
              <a:buNone/>
            </a:pPr>
            <a:r>
              <a:rPr lang="en-US" sz="900" i="1" dirty="0">
                <a:solidFill>
                  <a:schemeClr val="tx2"/>
                </a:solidFill>
              </a:rPr>
              <a:t> </a:t>
            </a:r>
            <a:endParaRPr lang="en-US" sz="1200" dirty="0"/>
          </a:p>
        </p:txBody>
      </p:sp>
      <p:sp>
        <p:nvSpPr>
          <p:cNvPr id="7" name="Shape 4"/>
          <p:cNvSpPr/>
          <p:nvPr/>
        </p:nvSpPr>
        <p:spPr>
          <a:xfrm>
            <a:off x="3246120" y="1005840"/>
            <a:ext cx="2651760" cy="1234440"/>
          </a:xfrm>
          <a:prstGeom prst="roundRect">
            <a:avLst>
              <a:gd name="adj" fmla="val 5926"/>
            </a:avLst>
          </a:prstGeom>
          <a:solidFill>
            <a:schemeClr val="bg2"/>
          </a:solidFill>
          <a:ln w="19050">
            <a:solidFill>
              <a:srgbClr val="0F766E"/>
            </a:solidFill>
            <a:prstDash val="solid"/>
          </a:ln>
        </p:spPr>
        <p:txBody>
          <a:bodyPr/>
          <a:lstStyle/>
          <a:p>
            <a:endParaRPr lang="en-GB"/>
          </a:p>
        </p:txBody>
      </p:sp>
      <p:sp>
        <p:nvSpPr>
          <p:cNvPr id="8" name="Text 5"/>
          <p:cNvSpPr txBox="1"/>
          <p:nvPr/>
        </p:nvSpPr>
        <p:spPr>
          <a:xfrm>
            <a:off x="3337560" y="1051560"/>
            <a:ext cx="2468880" cy="444398"/>
          </a:xfrm>
          <a:prstGeom prst="rect">
            <a:avLst/>
          </a:prstGeom>
          <a:noFill/>
          <a:ln/>
        </p:spPr>
        <p:txBody>
          <a:bodyPr wrap="square" lIns="0" tIns="0" rIns="0" bIns="0" rtlCol="0" anchor="ctr"/>
          <a:lstStyle/>
          <a:p>
            <a:pPr marL="0" indent="0">
              <a:buNone/>
            </a:pPr>
            <a:r>
              <a:rPr lang="en-US" sz="2200" b="1" dirty="0">
                <a:solidFill>
                  <a:srgbClr val="0F766E"/>
                </a:solidFill>
              </a:rPr>
              <a:t>1.59 million</a:t>
            </a:r>
            <a:endParaRPr lang="en-US" sz="2200" dirty="0"/>
          </a:p>
        </p:txBody>
      </p:sp>
      <p:sp>
        <p:nvSpPr>
          <p:cNvPr id="9" name="Text 6"/>
          <p:cNvSpPr txBox="1"/>
          <p:nvPr/>
        </p:nvSpPr>
        <p:spPr>
          <a:xfrm>
            <a:off x="3337560" y="1499616"/>
            <a:ext cx="2468880" cy="715975"/>
          </a:xfrm>
          <a:prstGeom prst="rect">
            <a:avLst/>
          </a:prstGeom>
          <a:noFill/>
          <a:ln/>
        </p:spPr>
        <p:txBody>
          <a:bodyPr wrap="square" lIns="0" tIns="0" rIns="0" bIns="0" rtlCol="0" anchor="t"/>
          <a:lstStyle/>
          <a:p>
            <a:pPr marL="0" indent="0">
              <a:buNone/>
            </a:pPr>
            <a:r>
              <a:rPr lang="en-US" sz="1100" dirty="0">
                <a:solidFill>
                  <a:schemeClr val="tx1"/>
                </a:solidFill>
              </a:rPr>
              <a:t>people in the adult social care workforce in England (Skills for Care, 2024)</a:t>
            </a:r>
            <a:endParaRPr lang="en-US" sz="1200" dirty="0"/>
          </a:p>
          <a:p>
            <a:pPr marL="0" indent="0">
              <a:buNone/>
            </a:pPr>
            <a:r>
              <a:rPr lang="en-US" sz="900" i="1" dirty="0">
                <a:solidFill>
                  <a:schemeClr val="tx2"/>
                </a:solidFill>
              </a:rPr>
              <a:t> </a:t>
            </a:r>
            <a:endParaRPr lang="en-US" sz="1200" dirty="0"/>
          </a:p>
        </p:txBody>
      </p:sp>
      <p:sp>
        <p:nvSpPr>
          <p:cNvPr id="10" name="Shape 7"/>
          <p:cNvSpPr/>
          <p:nvPr/>
        </p:nvSpPr>
        <p:spPr>
          <a:xfrm>
            <a:off x="6035040" y="1005840"/>
            <a:ext cx="2651760" cy="1234440"/>
          </a:xfrm>
          <a:prstGeom prst="roundRect">
            <a:avLst>
              <a:gd name="adj" fmla="val 5926"/>
            </a:avLst>
          </a:prstGeom>
          <a:solidFill>
            <a:schemeClr val="bg2"/>
          </a:solidFill>
          <a:ln w="19050">
            <a:solidFill>
              <a:srgbClr val="3D5A80"/>
            </a:solidFill>
            <a:prstDash val="solid"/>
          </a:ln>
        </p:spPr>
        <p:txBody>
          <a:bodyPr/>
          <a:lstStyle/>
          <a:p>
            <a:endParaRPr lang="en-GB"/>
          </a:p>
        </p:txBody>
      </p:sp>
      <p:sp>
        <p:nvSpPr>
          <p:cNvPr id="11" name="Text 8"/>
          <p:cNvSpPr txBox="1"/>
          <p:nvPr/>
        </p:nvSpPr>
        <p:spPr>
          <a:xfrm>
            <a:off x="6126480" y="1051560"/>
            <a:ext cx="2468880" cy="444398"/>
          </a:xfrm>
          <a:prstGeom prst="rect">
            <a:avLst/>
          </a:prstGeom>
          <a:noFill/>
          <a:ln/>
        </p:spPr>
        <p:txBody>
          <a:bodyPr wrap="square" lIns="0" tIns="0" rIns="0" bIns="0" rtlCol="0" anchor="ctr"/>
          <a:lstStyle/>
          <a:p>
            <a:pPr marL="0" indent="0">
              <a:buNone/>
            </a:pPr>
            <a:r>
              <a:rPr lang="en-US" sz="2200" b="1" dirty="0">
                <a:solidFill>
                  <a:srgbClr val="3D5A80"/>
                </a:solidFill>
              </a:rPr>
              <a:t>2 million</a:t>
            </a:r>
            <a:endParaRPr lang="en-US" sz="2200" dirty="0"/>
          </a:p>
        </p:txBody>
      </p:sp>
      <p:sp>
        <p:nvSpPr>
          <p:cNvPr id="12" name="Text 9"/>
          <p:cNvSpPr txBox="1"/>
          <p:nvPr/>
        </p:nvSpPr>
        <p:spPr>
          <a:xfrm>
            <a:off x="6126480" y="1499616"/>
            <a:ext cx="2468880" cy="715975"/>
          </a:xfrm>
          <a:prstGeom prst="rect">
            <a:avLst/>
          </a:prstGeom>
          <a:noFill/>
          <a:ln/>
        </p:spPr>
        <p:txBody>
          <a:bodyPr wrap="square" lIns="0" tIns="0" rIns="0" bIns="0" rtlCol="0" anchor="t"/>
          <a:lstStyle/>
          <a:p>
            <a:pPr marL="0" indent="0">
              <a:buNone/>
            </a:pPr>
            <a:r>
              <a:rPr lang="en-US" sz="1100" dirty="0">
                <a:solidFill>
                  <a:schemeClr val="tx1"/>
                </a:solidFill>
              </a:rPr>
              <a:t>65+ with unmet needs; avoidable admissions then delayed discharge (Age UK, 2024)</a:t>
            </a:r>
            <a:endParaRPr lang="en-US" sz="1200" dirty="0"/>
          </a:p>
          <a:p>
            <a:pPr marL="0" indent="0">
              <a:buNone/>
            </a:pPr>
            <a:r>
              <a:rPr lang="en-US" sz="900" i="1" dirty="0">
                <a:solidFill>
                  <a:schemeClr val="tx2"/>
                </a:solidFill>
              </a:rPr>
              <a:t> </a:t>
            </a:r>
            <a:endParaRPr lang="en-US" sz="1200" dirty="0"/>
          </a:p>
        </p:txBody>
      </p:sp>
      <p:sp>
        <p:nvSpPr>
          <p:cNvPr id="13" name="Shape 10"/>
          <p:cNvSpPr/>
          <p:nvPr/>
        </p:nvSpPr>
        <p:spPr>
          <a:xfrm>
            <a:off x="457200" y="2468880"/>
            <a:ext cx="8229600" cy="2194560"/>
          </a:xfrm>
          <a:prstGeom prst="rect">
            <a:avLst/>
          </a:prstGeom>
          <a:solidFill>
            <a:schemeClr val="bg1"/>
          </a:solidFill>
          <a:ln w="15875">
            <a:solidFill>
              <a:schemeClr val="accent2"/>
            </a:solidFill>
            <a:prstDash val="dash"/>
          </a:ln>
        </p:spPr>
        <p:txBody>
          <a:bodyPr/>
          <a:lstStyle/>
          <a:p>
            <a:endParaRPr lang="en-GB"/>
          </a:p>
        </p:txBody>
      </p:sp>
      <p:sp>
        <p:nvSpPr>
          <p:cNvPr id="14" name="Text 11"/>
          <p:cNvSpPr txBox="1"/>
          <p:nvPr/>
        </p:nvSpPr>
        <p:spPr>
          <a:xfrm>
            <a:off x="530352" y="2514600"/>
            <a:ext cx="8083296" cy="2103120"/>
          </a:xfrm>
          <a:prstGeom prst="rect">
            <a:avLst/>
          </a:prstGeom>
          <a:noFill/>
          <a:ln/>
        </p:spPr>
        <p:txBody>
          <a:bodyPr wrap="square" lIns="0" tIns="0" rIns="0" bIns="0" rtlCol="0" anchor="t"/>
          <a:lstStyle/>
          <a:p>
            <a:pPr marL="0" indent="0">
              <a:buNone/>
            </a:pPr>
            <a:r>
              <a:rPr lang="en-US" sz="1000" b="1" dirty="0">
                <a:solidFill>
                  <a:schemeClr val="accent2"/>
                </a:solidFill>
              </a:rPr>
              <a:t>ANALYSIS</a:t>
            </a:r>
          </a:p>
          <a:p>
            <a:pPr marL="0" indent="0">
              <a:buNone/>
            </a:pPr>
            <a:endParaRPr lang="en-US" sz="1000" b="1" dirty="0">
              <a:solidFill>
                <a:schemeClr val="accent2"/>
              </a:solidFill>
            </a:endParaRPr>
          </a:p>
          <a:p>
            <a:r>
              <a:rPr lang="en-US" sz="1200" dirty="0"/>
              <a:t>The UK provides domiciliary care, residential and nursing homes, day </a:t>
            </a:r>
            <a:r>
              <a:rPr lang="en-US" sz="1200" dirty="0" err="1"/>
              <a:t>centres</a:t>
            </a:r>
            <a:r>
              <a:rPr lang="en-US" sz="1200" dirty="0"/>
              <a:t> and hospice services to support older people. This analysis focuses on domiciliary and residential care because they address daily living needs in home and care-home settings. Skills for Care (2024) reports 131,000 vacancies, threatening continuity, quality and independence, while unmet needs increase pressure on hospitals (Age UK, 2024).</a:t>
            </a:r>
          </a:p>
        </p:txBody>
      </p:sp>
      <p:sp>
        <p:nvSpPr>
          <p:cNvPr id="25" name="Slide Number Placeholder 0"/>
          <p:cNvSpPr>
            <a:spLocks noGrp="1"/>
          </p:cNvSpPr>
          <p:nvPr>
            <p:ph type="sldNum" sz="quarter" idx="4294967295"/>
          </p:nvPr>
        </p:nvSpPr>
        <p:spPr>
          <a:xfrm>
            <a:off x="8412480" y="4846320"/>
            <a:ext cx="457200" cy="22860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tx2"/>
                </a:solidFill>
              </a:defRPr>
            </a:lvl1pPr>
          </a:lstStyle>
          <a:p>
            <a:pPr algn="l"/>
            <a:fld id="{F7021451-1387-4CA6-816F-3879F97B5CBC}" type="slidenum">
              <a:rPr lang="en-US" b="0"/>
              <a:t>7</a:t>
            </a:fld>
            <a:endParaRPr lang="en-US"/>
          </a:p>
        </p:txBody>
      </p:sp>
      <p:pic>
        <p:nvPicPr>
          <p:cNvPr id="21" name="Audio 20">
            <a:hlinkClick r:id="" action="ppaction://media"/>
            <a:extLst>
              <a:ext uri="{FF2B5EF4-FFF2-40B4-BE49-F238E27FC236}">
                <a16:creationId xmlns:a16="http://schemas.microsoft.com/office/drawing/2014/main" id="{4B5B6F9E-E2BC-C13D-CA08-49F7F9EBEE95}"/>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39844" t="-139844" r="-139844" b="-139844"/>
          <a:stretch>
            <a:fillRect/>
          </a:stretch>
        </p:blipFill>
        <p:spPr>
          <a:xfrm>
            <a:off x="7539228" y="3538728"/>
            <a:ext cx="1543050" cy="1543050"/>
          </a:xfrm>
          <a:prstGeom prst="ellipse">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1500" advTm="136226">
        <p:split orient="vert"/>
      </p:transition>
    </mc:Choice>
    <mc:Fallback xmlns="">
      <p:transition spd="slow" advTm="136226">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par>
                                <p:cTn id="14" presetID="42" presetClass="entr" presetSubtype="0" fill="hold" nodeType="with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0"/>
                                        <p:tgtEl>
                                          <p:spTgt spid="4"/>
                                        </p:tgtEl>
                                      </p:cBhvr>
                                    </p:animEffect>
                                    <p:anim calcmode="lin" valueType="num">
                                      <p:cBhvr>
                                        <p:cTn id="17" dur="1000" fill="hold"/>
                                        <p:tgtEl>
                                          <p:spTgt spid="4"/>
                                        </p:tgtEl>
                                        <p:attrNameLst>
                                          <p:attrName>ppt_x</p:attrName>
                                        </p:attrNameLst>
                                      </p:cBhvr>
                                      <p:tavLst>
                                        <p:tav tm="0">
                                          <p:val>
                                            <p:strVal val="#ppt_x"/>
                                          </p:val>
                                        </p:tav>
                                        <p:tav tm="100000">
                                          <p:val>
                                            <p:strVal val="#ppt_x"/>
                                          </p:val>
                                        </p:tav>
                                      </p:tavLst>
                                    </p:anim>
                                    <p:anim calcmode="lin" valueType="num">
                                      <p:cBhvr>
                                        <p:cTn id="18" dur="1000" fill="hold"/>
                                        <p:tgtEl>
                                          <p:spTgt spid="4"/>
                                        </p:tgtEl>
                                        <p:attrNameLst>
                                          <p:attrName>ppt_y</p:attrName>
                                        </p:attrNameLst>
                                      </p:cBhvr>
                                      <p:tavLst>
                                        <p:tav tm="0">
                                          <p:val>
                                            <p:strVal val="#ppt_y+.1"/>
                                          </p:val>
                                        </p:tav>
                                        <p:tav tm="100000">
                                          <p:val>
                                            <p:strVal val="#ppt_y"/>
                                          </p:val>
                                        </p:tav>
                                      </p:tavLst>
                                    </p:anim>
                                  </p:childTnLst>
                                </p:cTn>
                              </p:par>
                              <p:par>
                                <p:cTn id="19" presetID="42"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1000"/>
                                        <p:tgtEl>
                                          <p:spTgt spid="6"/>
                                        </p:tgtEl>
                                      </p:cBhvr>
                                    </p:animEffect>
                                    <p:anim calcmode="lin" valueType="num">
                                      <p:cBhvr>
                                        <p:cTn id="27" dur="1000" fill="hold"/>
                                        <p:tgtEl>
                                          <p:spTgt spid="6"/>
                                        </p:tgtEl>
                                        <p:attrNameLst>
                                          <p:attrName>ppt_x</p:attrName>
                                        </p:attrNameLst>
                                      </p:cBhvr>
                                      <p:tavLst>
                                        <p:tav tm="0">
                                          <p:val>
                                            <p:strVal val="#ppt_x"/>
                                          </p:val>
                                        </p:tav>
                                        <p:tav tm="100000">
                                          <p:val>
                                            <p:strVal val="#ppt_x"/>
                                          </p:val>
                                        </p:tav>
                                      </p:tavLst>
                                    </p:anim>
                                    <p:anim calcmode="lin" valueType="num">
                                      <p:cBhvr>
                                        <p:cTn id="28" dur="1000" fill="hold"/>
                                        <p:tgtEl>
                                          <p:spTgt spid="6"/>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1000"/>
                                        <p:tgtEl>
                                          <p:spTgt spid="7"/>
                                        </p:tgtEl>
                                      </p:cBhvr>
                                    </p:animEffect>
                                    <p:anim calcmode="lin" valueType="num">
                                      <p:cBhvr>
                                        <p:cTn id="32" dur="1000" fill="hold"/>
                                        <p:tgtEl>
                                          <p:spTgt spid="7"/>
                                        </p:tgtEl>
                                        <p:attrNameLst>
                                          <p:attrName>ppt_x</p:attrName>
                                        </p:attrNameLst>
                                      </p:cBhvr>
                                      <p:tavLst>
                                        <p:tav tm="0">
                                          <p:val>
                                            <p:strVal val="#ppt_x"/>
                                          </p:val>
                                        </p:tav>
                                        <p:tav tm="100000">
                                          <p:val>
                                            <p:strVal val="#ppt_x"/>
                                          </p:val>
                                        </p:tav>
                                      </p:tavLst>
                                    </p:anim>
                                    <p:anim calcmode="lin" valueType="num">
                                      <p:cBhvr>
                                        <p:cTn id="33" dur="1000" fill="hold"/>
                                        <p:tgtEl>
                                          <p:spTgt spid="7"/>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1000"/>
                                        <p:tgtEl>
                                          <p:spTgt spid="8"/>
                                        </p:tgtEl>
                                      </p:cBhvr>
                                    </p:animEffect>
                                    <p:anim calcmode="lin" valueType="num">
                                      <p:cBhvr>
                                        <p:cTn id="37" dur="1000" fill="hold"/>
                                        <p:tgtEl>
                                          <p:spTgt spid="8"/>
                                        </p:tgtEl>
                                        <p:attrNameLst>
                                          <p:attrName>ppt_x</p:attrName>
                                        </p:attrNameLst>
                                      </p:cBhvr>
                                      <p:tavLst>
                                        <p:tav tm="0">
                                          <p:val>
                                            <p:strVal val="#ppt_x"/>
                                          </p:val>
                                        </p:tav>
                                        <p:tav tm="100000">
                                          <p:val>
                                            <p:strVal val="#ppt_x"/>
                                          </p:val>
                                        </p:tav>
                                      </p:tavLst>
                                    </p:anim>
                                    <p:anim calcmode="lin" valueType="num">
                                      <p:cBhvr>
                                        <p:cTn id="38" dur="1000" fill="hold"/>
                                        <p:tgtEl>
                                          <p:spTgt spid="8"/>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9"/>
                                        </p:tgtEl>
                                        <p:attrNameLst>
                                          <p:attrName>style.visibility</p:attrName>
                                        </p:attrNameLst>
                                      </p:cBhvr>
                                      <p:to>
                                        <p:strVal val="visible"/>
                                      </p:to>
                                    </p:set>
                                    <p:animEffect transition="in" filter="fade">
                                      <p:cBhvr>
                                        <p:cTn id="41" dur="1000"/>
                                        <p:tgtEl>
                                          <p:spTgt spid="9"/>
                                        </p:tgtEl>
                                      </p:cBhvr>
                                    </p:animEffect>
                                    <p:anim calcmode="lin" valueType="num">
                                      <p:cBhvr>
                                        <p:cTn id="42" dur="1000" fill="hold"/>
                                        <p:tgtEl>
                                          <p:spTgt spid="9"/>
                                        </p:tgtEl>
                                        <p:attrNameLst>
                                          <p:attrName>ppt_x</p:attrName>
                                        </p:attrNameLst>
                                      </p:cBhvr>
                                      <p:tavLst>
                                        <p:tav tm="0">
                                          <p:val>
                                            <p:strVal val="#ppt_x"/>
                                          </p:val>
                                        </p:tav>
                                        <p:tav tm="100000">
                                          <p:val>
                                            <p:strVal val="#ppt_x"/>
                                          </p:val>
                                        </p:tav>
                                      </p:tavLst>
                                    </p:anim>
                                    <p:anim calcmode="lin" valueType="num">
                                      <p:cBhvr>
                                        <p:cTn id="43" dur="1000" fill="hold"/>
                                        <p:tgtEl>
                                          <p:spTgt spid="9"/>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10"/>
                                        </p:tgtEl>
                                        <p:attrNameLst>
                                          <p:attrName>style.visibility</p:attrName>
                                        </p:attrNameLst>
                                      </p:cBhvr>
                                      <p:to>
                                        <p:strVal val="visible"/>
                                      </p:to>
                                    </p:set>
                                    <p:animEffect transition="in" filter="fade">
                                      <p:cBhvr>
                                        <p:cTn id="46" dur="1000"/>
                                        <p:tgtEl>
                                          <p:spTgt spid="10"/>
                                        </p:tgtEl>
                                      </p:cBhvr>
                                    </p:animEffect>
                                    <p:anim calcmode="lin" valueType="num">
                                      <p:cBhvr>
                                        <p:cTn id="47" dur="1000" fill="hold"/>
                                        <p:tgtEl>
                                          <p:spTgt spid="10"/>
                                        </p:tgtEl>
                                        <p:attrNameLst>
                                          <p:attrName>ppt_x</p:attrName>
                                        </p:attrNameLst>
                                      </p:cBhvr>
                                      <p:tavLst>
                                        <p:tav tm="0">
                                          <p:val>
                                            <p:strVal val="#ppt_x"/>
                                          </p:val>
                                        </p:tav>
                                        <p:tav tm="100000">
                                          <p:val>
                                            <p:strVal val="#ppt_x"/>
                                          </p:val>
                                        </p:tav>
                                      </p:tavLst>
                                    </p:anim>
                                    <p:anim calcmode="lin" valueType="num">
                                      <p:cBhvr>
                                        <p:cTn id="48" dur="1000" fill="hold"/>
                                        <p:tgtEl>
                                          <p:spTgt spid="10"/>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11"/>
                                        </p:tgtEl>
                                        <p:attrNameLst>
                                          <p:attrName>style.visibility</p:attrName>
                                        </p:attrNameLst>
                                      </p:cBhvr>
                                      <p:to>
                                        <p:strVal val="visible"/>
                                      </p:to>
                                    </p:set>
                                    <p:animEffect transition="in" filter="fade">
                                      <p:cBhvr>
                                        <p:cTn id="51" dur="1000"/>
                                        <p:tgtEl>
                                          <p:spTgt spid="11"/>
                                        </p:tgtEl>
                                      </p:cBhvr>
                                    </p:animEffect>
                                    <p:anim calcmode="lin" valueType="num">
                                      <p:cBhvr>
                                        <p:cTn id="52" dur="1000" fill="hold"/>
                                        <p:tgtEl>
                                          <p:spTgt spid="11"/>
                                        </p:tgtEl>
                                        <p:attrNameLst>
                                          <p:attrName>ppt_x</p:attrName>
                                        </p:attrNameLst>
                                      </p:cBhvr>
                                      <p:tavLst>
                                        <p:tav tm="0">
                                          <p:val>
                                            <p:strVal val="#ppt_x"/>
                                          </p:val>
                                        </p:tav>
                                        <p:tav tm="100000">
                                          <p:val>
                                            <p:strVal val="#ppt_x"/>
                                          </p:val>
                                        </p:tav>
                                      </p:tavLst>
                                    </p:anim>
                                    <p:anim calcmode="lin" valueType="num">
                                      <p:cBhvr>
                                        <p:cTn id="53" dur="1000" fill="hold"/>
                                        <p:tgtEl>
                                          <p:spTgt spid="11"/>
                                        </p:tgtEl>
                                        <p:attrNameLst>
                                          <p:attrName>ppt_y</p:attrName>
                                        </p:attrNameLst>
                                      </p:cBhvr>
                                      <p:tavLst>
                                        <p:tav tm="0">
                                          <p:val>
                                            <p:strVal val="#ppt_y+.1"/>
                                          </p:val>
                                        </p:tav>
                                        <p:tav tm="100000">
                                          <p:val>
                                            <p:strVal val="#ppt_y"/>
                                          </p:val>
                                        </p:tav>
                                      </p:tavLst>
                                    </p:anim>
                                  </p:childTnLst>
                                </p:cTn>
                              </p:par>
                              <p:par>
                                <p:cTn id="54" presetID="42" presetClass="entr" presetSubtype="0" fill="hold" grpId="0" nodeType="withEffect">
                                  <p:stCondLst>
                                    <p:cond delay="0"/>
                                  </p:stCondLst>
                                  <p:childTnLst>
                                    <p:set>
                                      <p:cBhvr>
                                        <p:cTn id="55" dur="1" fill="hold">
                                          <p:stCondLst>
                                            <p:cond delay="0"/>
                                          </p:stCondLst>
                                        </p:cTn>
                                        <p:tgtEl>
                                          <p:spTgt spid="12"/>
                                        </p:tgtEl>
                                        <p:attrNameLst>
                                          <p:attrName>style.visibility</p:attrName>
                                        </p:attrNameLst>
                                      </p:cBhvr>
                                      <p:to>
                                        <p:strVal val="visible"/>
                                      </p:to>
                                    </p:set>
                                    <p:animEffect transition="in" filter="fade">
                                      <p:cBhvr>
                                        <p:cTn id="56" dur="1000"/>
                                        <p:tgtEl>
                                          <p:spTgt spid="12"/>
                                        </p:tgtEl>
                                      </p:cBhvr>
                                    </p:animEffect>
                                    <p:anim calcmode="lin" valueType="num">
                                      <p:cBhvr>
                                        <p:cTn id="57" dur="1000" fill="hold"/>
                                        <p:tgtEl>
                                          <p:spTgt spid="12"/>
                                        </p:tgtEl>
                                        <p:attrNameLst>
                                          <p:attrName>ppt_x</p:attrName>
                                        </p:attrNameLst>
                                      </p:cBhvr>
                                      <p:tavLst>
                                        <p:tav tm="0">
                                          <p:val>
                                            <p:strVal val="#ppt_x"/>
                                          </p:val>
                                        </p:tav>
                                        <p:tav tm="100000">
                                          <p:val>
                                            <p:strVal val="#ppt_x"/>
                                          </p:val>
                                        </p:tav>
                                      </p:tavLst>
                                    </p:anim>
                                    <p:anim calcmode="lin" valueType="num">
                                      <p:cBhvr>
                                        <p:cTn id="58" dur="1000" fill="hold"/>
                                        <p:tgtEl>
                                          <p:spTgt spid="12"/>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0"/>
                                  </p:stCondLst>
                                  <p:childTnLst>
                                    <p:set>
                                      <p:cBhvr>
                                        <p:cTn id="60" dur="1" fill="hold">
                                          <p:stCondLst>
                                            <p:cond delay="0"/>
                                          </p:stCondLst>
                                        </p:cTn>
                                        <p:tgtEl>
                                          <p:spTgt spid="13"/>
                                        </p:tgtEl>
                                        <p:attrNameLst>
                                          <p:attrName>style.visibility</p:attrName>
                                        </p:attrNameLst>
                                      </p:cBhvr>
                                      <p:to>
                                        <p:strVal val="visible"/>
                                      </p:to>
                                    </p:set>
                                    <p:animEffect transition="in" filter="fade">
                                      <p:cBhvr>
                                        <p:cTn id="61" dur="1000"/>
                                        <p:tgtEl>
                                          <p:spTgt spid="13"/>
                                        </p:tgtEl>
                                      </p:cBhvr>
                                    </p:animEffect>
                                    <p:anim calcmode="lin" valueType="num">
                                      <p:cBhvr>
                                        <p:cTn id="62" dur="1000" fill="hold"/>
                                        <p:tgtEl>
                                          <p:spTgt spid="13"/>
                                        </p:tgtEl>
                                        <p:attrNameLst>
                                          <p:attrName>ppt_x</p:attrName>
                                        </p:attrNameLst>
                                      </p:cBhvr>
                                      <p:tavLst>
                                        <p:tav tm="0">
                                          <p:val>
                                            <p:strVal val="#ppt_x"/>
                                          </p:val>
                                        </p:tav>
                                        <p:tav tm="100000">
                                          <p:val>
                                            <p:strVal val="#ppt_x"/>
                                          </p:val>
                                        </p:tav>
                                      </p:tavLst>
                                    </p:anim>
                                    <p:anim calcmode="lin" valueType="num">
                                      <p:cBhvr>
                                        <p:cTn id="63" dur="1000" fill="hold"/>
                                        <p:tgtEl>
                                          <p:spTgt spid="13"/>
                                        </p:tgtEl>
                                        <p:attrNameLst>
                                          <p:attrName>ppt_y</p:attrName>
                                        </p:attrNameLst>
                                      </p:cBhvr>
                                      <p:tavLst>
                                        <p:tav tm="0">
                                          <p:val>
                                            <p:strVal val="#ppt_y+.1"/>
                                          </p:val>
                                        </p:tav>
                                        <p:tav tm="100000">
                                          <p:val>
                                            <p:strVal val="#ppt_y"/>
                                          </p:val>
                                        </p:tav>
                                      </p:tavLst>
                                    </p:anim>
                                  </p:childTnLst>
                                </p:cTn>
                              </p:par>
                              <p:par>
                                <p:cTn id="64" presetID="42" presetClass="entr" presetSubtype="0" fill="hold" grpId="0" nodeType="withEffect">
                                  <p:stCondLst>
                                    <p:cond delay="0"/>
                                  </p:stCondLst>
                                  <p:childTnLst>
                                    <p:set>
                                      <p:cBhvr>
                                        <p:cTn id="65" dur="1" fill="hold">
                                          <p:stCondLst>
                                            <p:cond delay="0"/>
                                          </p:stCondLst>
                                        </p:cTn>
                                        <p:tgtEl>
                                          <p:spTgt spid="14"/>
                                        </p:tgtEl>
                                        <p:attrNameLst>
                                          <p:attrName>style.visibility</p:attrName>
                                        </p:attrNameLst>
                                      </p:cBhvr>
                                      <p:to>
                                        <p:strVal val="visible"/>
                                      </p:to>
                                    </p:set>
                                    <p:animEffect transition="in" filter="fade">
                                      <p:cBhvr>
                                        <p:cTn id="66" dur="1000"/>
                                        <p:tgtEl>
                                          <p:spTgt spid="14"/>
                                        </p:tgtEl>
                                      </p:cBhvr>
                                    </p:animEffect>
                                    <p:anim calcmode="lin" valueType="num">
                                      <p:cBhvr>
                                        <p:cTn id="67" dur="1000" fill="hold"/>
                                        <p:tgtEl>
                                          <p:spTgt spid="14"/>
                                        </p:tgtEl>
                                        <p:attrNameLst>
                                          <p:attrName>ppt_x</p:attrName>
                                        </p:attrNameLst>
                                      </p:cBhvr>
                                      <p:tavLst>
                                        <p:tav tm="0">
                                          <p:val>
                                            <p:strVal val="#ppt_x"/>
                                          </p:val>
                                        </p:tav>
                                        <p:tav tm="100000">
                                          <p:val>
                                            <p:strVal val="#ppt_x"/>
                                          </p:val>
                                        </p:tav>
                                      </p:tavLst>
                                    </p:anim>
                                    <p:anim calcmode="lin" valueType="num">
                                      <p:cBhvr>
                                        <p:cTn id="68" dur="1000" fill="hold"/>
                                        <p:tgtEl>
                                          <p:spTgt spid="14"/>
                                        </p:tgtEl>
                                        <p:attrNameLst>
                                          <p:attrName>ppt_y</p:attrName>
                                        </p:attrNameLst>
                                      </p:cBhvr>
                                      <p:tavLst>
                                        <p:tav tm="0">
                                          <p:val>
                                            <p:strVal val="#ppt_y+.1"/>
                                          </p:val>
                                        </p:tav>
                                        <p:tav tm="100000">
                                          <p:val>
                                            <p:strVal val="#ppt_y"/>
                                          </p:val>
                                        </p:tav>
                                      </p:tavLst>
                                    </p:anim>
                                  </p:childTnLst>
                                </p:cTn>
                              </p:par>
                              <p:par>
                                <p:cTn id="69" presetID="42" presetClass="entr" presetSubtype="0" fill="hold" grpId="0" nodeType="withEffect">
                                  <p:stCondLst>
                                    <p:cond delay="0"/>
                                  </p:stCondLst>
                                  <p:childTnLst>
                                    <p:set>
                                      <p:cBhvr>
                                        <p:cTn id="70" dur="1" fill="hold">
                                          <p:stCondLst>
                                            <p:cond delay="0"/>
                                          </p:stCondLst>
                                        </p:cTn>
                                        <p:tgtEl>
                                          <p:spTgt spid="25"/>
                                        </p:tgtEl>
                                        <p:attrNameLst>
                                          <p:attrName>style.visibility</p:attrName>
                                        </p:attrNameLst>
                                      </p:cBhvr>
                                      <p:to>
                                        <p:strVal val="visible"/>
                                      </p:to>
                                    </p:set>
                                    <p:animEffect transition="in" filter="fade">
                                      <p:cBhvr>
                                        <p:cTn id="71" dur="1000"/>
                                        <p:tgtEl>
                                          <p:spTgt spid="25"/>
                                        </p:tgtEl>
                                      </p:cBhvr>
                                    </p:animEffect>
                                    <p:anim calcmode="lin" valueType="num">
                                      <p:cBhvr>
                                        <p:cTn id="72" dur="1000" fill="hold"/>
                                        <p:tgtEl>
                                          <p:spTgt spid="25"/>
                                        </p:tgtEl>
                                        <p:attrNameLst>
                                          <p:attrName>ppt_x</p:attrName>
                                        </p:attrNameLst>
                                      </p:cBhvr>
                                      <p:tavLst>
                                        <p:tav tm="0">
                                          <p:val>
                                            <p:strVal val="#ppt_x"/>
                                          </p:val>
                                        </p:tav>
                                        <p:tav tm="100000">
                                          <p:val>
                                            <p:strVal val="#ppt_x"/>
                                          </p:val>
                                        </p:tav>
                                      </p:tavLst>
                                    </p:anim>
                                    <p:anim calcmode="lin" valueType="num">
                                      <p:cBhvr>
                                        <p:cTn id="73"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4" fill="hold" display="0">
                  <p:stCondLst>
                    <p:cond delay="indefinite"/>
                  </p:stCondLst>
                  <p:endCondLst>
                    <p:cond evt="onStopAudio" delay="0">
                      <p:tgtEl>
                        <p:sldTgt/>
                      </p:tgtEl>
                    </p:cond>
                  </p:endCondLst>
                </p:cTn>
                <p:tgtEl>
                  <p:spTgt spid="21"/>
                </p:tgtEl>
              </p:cMediaNode>
            </p:audio>
          </p:childTnLst>
        </p:cTn>
      </p:par>
    </p:tnLst>
    <p:bldLst>
      <p:bldP spid="2" grpId="0" animBg="1"/>
      <p:bldP spid="5" grpId="0" animBg="1"/>
      <p:bldP spid="6" grpId="0" animBg="1"/>
      <p:bldP spid="8" grpId="0" animBg="1"/>
      <p:bldP spid="9" grpId="0" animBg="1"/>
      <p:bldP spid="11" grpId="0" animBg="1"/>
      <p:bldP spid="12" grpId="0" animBg="1"/>
      <p:bldP spid="14" grpId="0" animBg="1"/>
      <p:bldP spid="25" grpId="0"/>
    </p:bldLst>
  </p:timing>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457200" y="201168"/>
            <a:ext cx="8229600" cy="640080"/>
          </a:xfrm>
          <a:prstGeom prst="rect">
            <a:avLst/>
          </a:prstGeom>
          <a:noFill/>
          <a:ln/>
        </p:spPr>
        <p:txBody>
          <a:bodyPr wrap="square" rtlCol="0" anchor="ctr"/>
          <a:lstStyle/>
          <a:p>
            <a:pPr marL="0" indent="0">
              <a:buNone/>
            </a:pPr>
            <a:r>
              <a:rPr lang="en-US" sz="2400" b="1" dirty="0">
                <a:solidFill>
                  <a:schemeClr val="tx2"/>
                </a:solidFill>
              </a:rPr>
              <a:t>Deep dive 1: Domiciliary (home) care</a:t>
            </a:r>
            <a:endParaRPr lang="en-US" sz="2400" dirty="0"/>
          </a:p>
        </p:txBody>
      </p:sp>
      <p:sp>
        <p:nvSpPr>
          <p:cNvPr id="4" name="Shape 1"/>
          <p:cNvSpPr/>
          <p:nvPr/>
        </p:nvSpPr>
        <p:spPr>
          <a:xfrm>
            <a:off x="457200" y="960120"/>
            <a:ext cx="4023360" cy="2011680"/>
          </a:xfrm>
          <a:prstGeom prst="rect">
            <a:avLst/>
          </a:prstGeom>
          <a:solidFill>
            <a:schemeClr val="bg2"/>
          </a:solidFill>
          <a:ln w="12700">
            <a:solidFill>
              <a:schemeClr val="accent1"/>
            </a:solidFill>
            <a:prstDash val="solid"/>
          </a:ln>
        </p:spPr>
        <p:txBody>
          <a:bodyPr/>
          <a:lstStyle/>
          <a:p>
            <a:endParaRPr lang="en-GB"/>
          </a:p>
        </p:txBody>
      </p:sp>
      <p:sp>
        <p:nvSpPr>
          <p:cNvPr id="5" name="Text 2"/>
          <p:cNvSpPr txBox="1"/>
          <p:nvPr/>
        </p:nvSpPr>
        <p:spPr>
          <a:xfrm>
            <a:off x="548640" y="1014984"/>
            <a:ext cx="3840480" cy="1920240"/>
          </a:xfrm>
          <a:prstGeom prst="rect">
            <a:avLst/>
          </a:prstGeom>
          <a:noFill/>
          <a:ln/>
        </p:spPr>
        <p:txBody>
          <a:bodyPr wrap="square" lIns="0" tIns="0" rIns="0" bIns="0" rtlCol="0" anchor="t"/>
          <a:lstStyle/>
          <a:p>
            <a:pPr marL="0" indent="0">
              <a:spcAft>
                <a:spcPts val="400"/>
              </a:spcAft>
              <a:buNone/>
            </a:pPr>
            <a:r>
              <a:rPr lang="en-US" sz="1100" b="1" dirty="0">
                <a:solidFill>
                  <a:schemeClr val="accent1"/>
                </a:solidFill>
              </a:rPr>
              <a:t>What works</a:t>
            </a:r>
            <a:endParaRPr lang="en-US" sz="1100" dirty="0"/>
          </a:p>
          <a:p>
            <a:pPr>
              <a:spcAft>
                <a:spcPts val="400"/>
              </a:spcAft>
            </a:pPr>
            <a:r>
              <a:rPr lang="en-US" sz="900" dirty="0"/>
              <a:t>Person-</a:t>
            </a:r>
            <a:r>
              <a:rPr lang="en-US" sz="900" dirty="0" err="1"/>
              <a:t>centred</a:t>
            </a:r>
            <a:r>
              <a:rPr lang="en-US" sz="900" dirty="0"/>
              <a:t> home care promotes independence by adapting support to individual preferences, abilities and routines. Goh et al. (2022) identify five themes of good dementia care, including empathy, effective communication and supportive workplace culture. These approaches build trust, involve families and help older people remain safely at home. Person-</a:t>
            </a:r>
            <a:r>
              <a:rPr lang="en-US" sz="900" dirty="0" err="1"/>
              <a:t>centred</a:t>
            </a:r>
            <a:r>
              <a:rPr lang="en-US" sz="900" dirty="0"/>
              <a:t> recruitment tools may also improve staff suitability (Wilberforce, Dunn and </a:t>
            </a:r>
            <a:r>
              <a:rPr lang="en-US" sz="1050" dirty="0"/>
              <a:t>Tiffin, 2023).</a:t>
            </a:r>
          </a:p>
        </p:txBody>
      </p:sp>
      <p:sp>
        <p:nvSpPr>
          <p:cNvPr id="6" name="Shape 3"/>
          <p:cNvSpPr/>
          <p:nvPr/>
        </p:nvSpPr>
        <p:spPr>
          <a:xfrm>
            <a:off x="4663440" y="960120"/>
            <a:ext cx="4023360" cy="2011680"/>
          </a:xfrm>
          <a:prstGeom prst="rect">
            <a:avLst/>
          </a:prstGeom>
          <a:solidFill>
            <a:schemeClr val="bg2"/>
          </a:solidFill>
          <a:ln w="12700">
            <a:solidFill>
              <a:schemeClr val="accent1"/>
            </a:solidFill>
            <a:prstDash val="solid"/>
          </a:ln>
        </p:spPr>
        <p:txBody>
          <a:bodyPr/>
          <a:lstStyle/>
          <a:p>
            <a:endParaRPr lang="en-GB"/>
          </a:p>
        </p:txBody>
      </p:sp>
      <p:sp>
        <p:nvSpPr>
          <p:cNvPr id="7" name="Text 4"/>
          <p:cNvSpPr txBox="1"/>
          <p:nvPr/>
        </p:nvSpPr>
        <p:spPr>
          <a:xfrm>
            <a:off x="4754880" y="1014984"/>
            <a:ext cx="3840480" cy="1920240"/>
          </a:xfrm>
          <a:prstGeom prst="rect">
            <a:avLst/>
          </a:prstGeom>
          <a:noFill/>
          <a:ln/>
        </p:spPr>
        <p:txBody>
          <a:bodyPr wrap="square" lIns="0" tIns="0" rIns="0" bIns="0" rtlCol="0" anchor="t"/>
          <a:lstStyle/>
          <a:p>
            <a:pPr marL="0" indent="0">
              <a:spcAft>
                <a:spcPts val="400"/>
              </a:spcAft>
              <a:buNone/>
            </a:pPr>
            <a:r>
              <a:rPr lang="en-US" sz="1050" b="1" dirty="0">
                <a:solidFill>
                  <a:schemeClr val="accent1"/>
                </a:solidFill>
              </a:rPr>
              <a:t>What does not work</a:t>
            </a:r>
            <a:endParaRPr lang="en-US" sz="1050" dirty="0"/>
          </a:p>
          <a:p>
            <a:pPr>
              <a:spcAft>
                <a:spcPts val="400"/>
              </a:spcAft>
            </a:pPr>
            <a:r>
              <a:rPr lang="en-US" sz="900" dirty="0"/>
              <a:t>Skills for Care (2024) reports workforce shortages, potentially causing missed visits, rushed care and inconsistent relationships. NHS England (2024) reports that 46% of concluded Section 42 safeguarding enquiries concerned risks in people’s own homes, with neglect the most common category (32%). Limited funding, unequal service availability and poor continuity can leave older people without adequate support. Therefore, home care requires sufficient staffing, effective safeguarding and reliable funding to protect dignity, safety and independence.</a:t>
            </a:r>
            <a:r>
              <a:rPr lang="en-US" sz="900" i="1" dirty="0">
                <a:solidFill>
                  <a:schemeClr val="accent2"/>
                </a:solidFill>
              </a:rPr>
              <a:t>.</a:t>
            </a:r>
            <a:endParaRPr lang="en-US" sz="1050" dirty="0"/>
          </a:p>
        </p:txBody>
      </p:sp>
      <p:sp>
        <p:nvSpPr>
          <p:cNvPr id="8" name="Shape 5"/>
          <p:cNvSpPr/>
          <p:nvPr/>
        </p:nvSpPr>
        <p:spPr>
          <a:xfrm>
            <a:off x="457200" y="3108960"/>
            <a:ext cx="8229600" cy="1600200"/>
          </a:xfrm>
          <a:prstGeom prst="rect">
            <a:avLst/>
          </a:prstGeom>
          <a:solidFill>
            <a:schemeClr val="bg1"/>
          </a:solidFill>
          <a:ln w="15875">
            <a:solidFill>
              <a:schemeClr val="accent2"/>
            </a:solidFill>
            <a:prstDash val="dash"/>
          </a:ln>
        </p:spPr>
        <p:txBody>
          <a:bodyPr/>
          <a:lstStyle/>
          <a:p>
            <a:endParaRPr lang="en-GB"/>
          </a:p>
        </p:txBody>
      </p:sp>
      <p:sp>
        <p:nvSpPr>
          <p:cNvPr id="9" name="Text 6"/>
          <p:cNvSpPr txBox="1"/>
          <p:nvPr/>
        </p:nvSpPr>
        <p:spPr>
          <a:xfrm>
            <a:off x="530352" y="3154680"/>
            <a:ext cx="8083296" cy="1508760"/>
          </a:xfrm>
          <a:prstGeom prst="rect">
            <a:avLst/>
          </a:prstGeom>
          <a:noFill/>
          <a:ln/>
        </p:spPr>
        <p:txBody>
          <a:bodyPr wrap="square" lIns="0" tIns="0" rIns="0" bIns="0" rtlCol="0" anchor="t"/>
          <a:lstStyle/>
          <a:p>
            <a:pPr marL="0" indent="0">
              <a:buNone/>
            </a:pPr>
            <a:r>
              <a:rPr lang="en-US" sz="1000" b="1" dirty="0">
                <a:solidFill>
                  <a:schemeClr val="accent2"/>
                </a:solidFill>
              </a:rPr>
              <a:t>ANALYSIS:</a:t>
            </a:r>
          </a:p>
          <a:p>
            <a:r>
              <a:rPr lang="en-US" sz="1000" dirty="0"/>
              <a:t>Domiciliary care can promote independence, choice and dignity by helping older people remain at home and maintain familiar routines. However, staff shortages, inconsistent visits and safeguarding risks can reduce its effectiveness, making care reactive rather than empowering. Goh et al. (2022) provide useful Australian evidence, but UK-specific research is needed to confirm transferability.</a:t>
            </a:r>
          </a:p>
          <a:p>
            <a:pPr marL="0" indent="0">
              <a:buNone/>
            </a:pPr>
            <a:endParaRPr lang="en-US" sz="1000" b="1" dirty="0">
              <a:solidFill>
                <a:schemeClr val="accent2"/>
              </a:solidFill>
            </a:endParaRPr>
          </a:p>
        </p:txBody>
      </p:sp>
      <p:sp>
        <p:nvSpPr>
          <p:cNvPr id="25" name="Slide Number Placeholder 0"/>
          <p:cNvSpPr>
            <a:spLocks noGrp="1"/>
          </p:cNvSpPr>
          <p:nvPr>
            <p:ph type="sldNum" sz="quarter" idx="4294967295"/>
          </p:nvPr>
        </p:nvSpPr>
        <p:spPr>
          <a:xfrm>
            <a:off x="8412480" y="4846320"/>
            <a:ext cx="457200" cy="22860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tx2"/>
                </a:solidFill>
              </a:defRPr>
            </a:lvl1pPr>
          </a:lstStyle>
          <a:p>
            <a:pPr algn="l"/>
            <a:fld id="{F7021451-1387-4CA6-816F-3879F97B5CBC}" type="slidenum">
              <a:rPr lang="en-US" b="0"/>
              <a:t>8</a:t>
            </a:fld>
            <a:endParaRPr lang="en-US"/>
          </a:p>
        </p:txBody>
      </p:sp>
      <p:pic>
        <p:nvPicPr>
          <p:cNvPr id="14" name="Audio 13">
            <a:hlinkClick r:id="" action="ppaction://media"/>
            <a:extLst>
              <a:ext uri="{FF2B5EF4-FFF2-40B4-BE49-F238E27FC236}">
                <a16:creationId xmlns:a16="http://schemas.microsoft.com/office/drawing/2014/main" id="{851C4D4D-3A07-A513-5BFE-7594FCD7533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21373">
        <p15:prstTrans prst="fracture"/>
      </p:transition>
    </mc:Choice>
    <mc:Fallback xmlns="">
      <p:transition spd="slow" advTm="2137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457200" y="201168"/>
            <a:ext cx="8229600" cy="640080"/>
          </a:xfrm>
          <a:prstGeom prst="rect">
            <a:avLst/>
          </a:prstGeom>
          <a:noFill/>
          <a:ln/>
        </p:spPr>
        <p:txBody>
          <a:bodyPr wrap="square" rtlCol="0" anchor="ctr"/>
          <a:lstStyle/>
          <a:p>
            <a:pPr marL="0" indent="0">
              <a:buNone/>
            </a:pPr>
            <a:r>
              <a:rPr lang="en-US" sz="2400" b="1" dirty="0">
                <a:solidFill>
                  <a:schemeClr val="tx2"/>
                </a:solidFill>
              </a:rPr>
              <a:t>Deep dive 2: Residential and nursing care</a:t>
            </a:r>
            <a:endParaRPr lang="en-US" sz="2400" dirty="0"/>
          </a:p>
        </p:txBody>
      </p:sp>
      <p:graphicFrame>
        <p:nvGraphicFramePr>
          <p:cNvPr id="4" name="Chart 0"/>
          <p:cNvGraphicFramePr/>
          <p:nvPr/>
        </p:nvGraphicFramePr>
        <p:xfrm>
          <a:off x="365760" y="960120"/>
          <a:ext cx="3931920" cy="2743200"/>
        </p:xfrm>
        <a:graphic>
          <a:graphicData uri="http://schemas.openxmlformats.org/drawingml/2006/chart">
            <c:chart xmlns:c="http://schemas.openxmlformats.org/drawingml/2006/chart" xmlns:r="http://schemas.openxmlformats.org/officeDocument/2006/relationships" r:id="rId5"/>
          </a:graphicData>
        </a:graphic>
      </p:graphicFrame>
      <p:sp>
        <p:nvSpPr>
          <p:cNvPr id="5" name="Text 1"/>
          <p:cNvSpPr txBox="1"/>
          <p:nvPr/>
        </p:nvSpPr>
        <p:spPr>
          <a:xfrm>
            <a:off x="365760" y="3749040"/>
            <a:ext cx="3931920" cy="274320"/>
          </a:xfrm>
          <a:prstGeom prst="rect">
            <a:avLst/>
          </a:prstGeom>
          <a:noFill/>
          <a:ln/>
        </p:spPr>
        <p:txBody>
          <a:bodyPr wrap="square" lIns="50800" tIns="50800" rIns="50800" bIns="50800" rtlCol="0" anchor="t"/>
          <a:lstStyle/>
          <a:p>
            <a:pPr marL="0" indent="0">
              <a:buNone/>
            </a:pPr>
            <a:r>
              <a:rPr lang="en-US" sz="900" i="1" dirty="0">
                <a:solidFill>
                  <a:schemeClr val="tx2"/>
                </a:solidFill>
              </a:rPr>
              <a:t>Source: Alzheimer’s Society (2024).</a:t>
            </a:r>
            <a:endParaRPr lang="en-US" sz="900" dirty="0"/>
          </a:p>
        </p:txBody>
      </p:sp>
      <p:sp>
        <p:nvSpPr>
          <p:cNvPr id="6" name="Shape 2"/>
          <p:cNvSpPr/>
          <p:nvPr/>
        </p:nvSpPr>
        <p:spPr>
          <a:xfrm>
            <a:off x="4526280" y="960120"/>
            <a:ext cx="2011680" cy="1371600"/>
          </a:xfrm>
          <a:prstGeom prst="roundRect">
            <a:avLst>
              <a:gd name="adj" fmla="val 5333"/>
            </a:avLst>
          </a:prstGeom>
          <a:solidFill>
            <a:schemeClr val="bg2"/>
          </a:solidFill>
          <a:ln w="19050">
            <a:solidFill>
              <a:srgbClr val="D9663F"/>
            </a:solidFill>
            <a:prstDash val="solid"/>
          </a:ln>
        </p:spPr>
        <p:txBody>
          <a:bodyPr/>
          <a:lstStyle/>
          <a:p>
            <a:endParaRPr lang="en-GB"/>
          </a:p>
        </p:txBody>
      </p:sp>
      <p:sp>
        <p:nvSpPr>
          <p:cNvPr id="7" name="Text 3"/>
          <p:cNvSpPr txBox="1"/>
          <p:nvPr/>
        </p:nvSpPr>
        <p:spPr>
          <a:xfrm>
            <a:off x="4617720" y="1005840"/>
            <a:ext cx="1828800" cy="493776"/>
          </a:xfrm>
          <a:prstGeom prst="rect">
            <a:avLst/>
          </a:prstGeom>
          <a:noFill/>
          <a:ln/>
        </p:spPr>
        <p:txBody>
          <a:bodyPr wrap="square" lIns="0" tIns="0" rIns="0" bIns="0" rtlCol="0" anchor="ctr"/>
          <a:lstStyle/>
          <a:p>
            <a:pPr marL="0" indent="0">
              <a:buNone/>
            </a:pPr>
            <a:r>
              <a:rPr lang="en-US" sz="2200" b="1" dirty="0">
                <a:solidFill>
                  <a:srgbClr val="D9663F"/>
                </a:solidFill>
              </a:rPr>
              <a:t>+106,000</a:t>
            </a:r>
            <a:endParaRPr lang="en-US" sz="2200" dirty="0"/>
          </a:p>
        </p:txBody>
      </p:sp>
      <p:sp>
        <p:nvSpPr>
          <p:cNvPr id="8" name="Text 4"/>
          <p:cNvSpPr txBox="1"/>
          <p:nvPr/>
        </p:nvSpPr>
        <p:spPr>
          <a:xfrm>
            <a:off x="4617720" y="1508760"/>
            <a:ext cx="1828800" cy="795528"/>
          </a:xfrm>
          <a:prstGeom prst="rect">
            <a:avLst/>
          </a:prstGeom>
          <a:noFill/>
          <a:ln/>
        </p:spPr>
        <p:txBody>
          <a:bodyPr wrap="square" lIns="0" tIns="0" rIns="0" bIns="0" rtlCol="0" anchor="t"/>
          <a:lstStyle/>
          <a:p>
            <a:pPr marL="0" indent="0">
              <a:buNone/>
            </a:pPr>
            <a:r>
              <a:rPr lang="en-US" sz="1100" dirty="0">
                <a:solidFill>
                  <a:schemeClr val="tx1"/>
                </a:solidFill>
              </a:rPr>
              <a:t>extra residential (76,000) and nursing (30,000) dementia places by 2040 (Alzheimer’s Society, 2024)</a:t>
            </a:r>
            <a:endParaRPr lang="en-US" sz="1200" dirty="0"/>
          </a:p>
          <a:p>
            <a:pPr marL="0" indent="0">
              <a:buNone/>
            </a:pPr>
            <a:r>
              <a:rPr lang="en-US" sz="900" i="1" dirty="0">
                <a:solidFill>
                  <a:schemeClr val="tx2"/>
                </a:solidFill>
              </a:rPr>
              <a:t> </a:t>
            </a:r>
            <a:endParaRPr lang="en-US" sz="1200" dirty="0"/>
          </a:p>
        </p:txBody>
      </p:sp>
      <p:sp>
        <p:nvSpPr>
          <p:cNvPr id="9" name="Shape 5"/>
          <p:cNvSpPr/>
          <p:nvPr/>
        </p:nvSpPr>
        <p:spPr>
          <a:xfrm>
            <a:off x="6675120" y="960120"/>
            <a:ext cx="2011680" cy="1371600"/>
          </a:xfrm>
          <a:prstGeom prst="roundRect">
            <a:avLst>
              <a:gd name="adj" fmla="val 5333"/>
            </a:avLst>
          </a:prstGeom>
          <a:solidFill>
            <a:schemeClr val="bg2"/>
          </a:solidFill>
          <a:ln w="19050">
            <a:solidFill>
              <a:srgbClr val="3D5A80"/>
            </a:solidFill>
            <a:prstDash val="solid"/>
          </a:ln>
        </p:spPr>
        <p:txBody>
          <a:bodyPr/>
          <a:lstStyle/>
          <a:p>
            <a:endParaRPr lang="en-GB"/>
          </a:p>
        </p:txBody>
      </p:sp>
      <p:sp>
        <p:nvSpPr>
          <p:cNvPr id="10" name="Text 6"/>
          <p:cNvSpPr txBox="1"/>
          <p:nvPr/>
        </p:nvSpPr>
        <p:spPr>
          <a:xfrm>
            <a:off x="6766560" y="1005840"/>
            <a:ext cx="1828800" cy="493776"/>
          </a:xfrm>
          <a:prstGeom prst="rect">
            <a:avLst/>
          </a:prstGeom>
          <a:noFill/>
          <a:ln/>
        </p:spPr>
        <p:txBody>
          <a:bodyPr wrap="square" lIns="0" tIns="0" rIns="0" bIns="0" rtlCol="0" anchor="ctr"/>
          <a:lstStyle/>
          <a:p>
            <a:pPr marL="0" indent="0">
              <a:buNone/>
            </a:pPr>
            <a:r>
              <a:rPr lang="en-US" sz="2200" b="1" dirty="0">
                <a:solidFill>
                  <a:srgbClr val="3D5A80"/>
                </a:solidFill>
              </a:rPr>
              <a:t>5.4%</a:t>
            </a:r>
            <a:endParaRPr lang="en-US" sz="2200" dirty="0"/>
          </a:p>
        </p:txBody>
      </p:sp>
      <p:sp>
        <p:nvSpPr>
          <p:cNvPr id="11" name="Text 7"/>
          <p:cNvSpPr txBox="1"/>
          <p:nvPr/>
        </p:nvSpPr>
        <p:spPr>
          <a:xfrm>
            <a:off x="6766560" y="1508760"/>
            <a:ext cx="1828800" cy="795528"/>
          </a:xfrm>
          <a:prstGeom prst="rect">
            <a:avLst/>
          </a:prstGeom>
          <a:noFill/>
          <a:ln/>
        </p:spPr>
        <p:txBody>
          <a:bodyPr wrap="square" lIns="0" tIns="0" rIns="0" bIns="0" rtlCol="0" anchor="t"/>
          <a:lstStyle/>
          <a:p>
            <a:pPr marL="0" indent="0">
              <a:buNone/>
            </a:pPr>
            <a:r>
              <a:rPr lang="en-US" sz="1100" dirty="0">
                <a:solidFill>
                  <a:schemeClr val="tx1"/>
                </a:solidFill>
              </a:rPr>
              <a:t>care home staff vacancy, end 2023/24, lowest in 3 years (CQC, 2024)</a:t>
            </a:r>
            <a:endParaRPr lang="en-US" sz="1200" dirty="0"/>
          </a:p>
          <a:p>
            <a:pPr marL="0" indent="0">
              <a:buNone/>
            </a:pPr>
            <a:r>
              <a:rPr lang="en-US" sz="900" i="1" dirty="0">
                <a:solidFill>
                  <a:schemeClr val="tx2"/>
                </a:solidFill>
              </a:rPr>
              <a:t> </a:t>
            </a:r>
            <a:endParaRPr lang="en-US" sz="1200" dirty="0"/>
          </a:p>
        </p:txBody>
      </p:sp>
      <p:sp>
        <p:nvSpPr>
          <p:cNvPr id="12" name="Shape 8"/>
          <p:cNvSpPr/>
          <p:nvPr/>
        </p:nvSpPr>
        <p:spPr>
          <a:xfrm>
            <a:off x="4526280" y="2468880"/>
            <a:ext cx="4160520" cy="2240280"/>
          </a:xfrm>
          <a:prstGeom prst="rect">
            <a:avLst/>
          </a:prstGeom>
          <a:solidFill>
            <a:schemeClr val="bg1"/>
          </a:solidFill>
          <a:ln w="15875">
            <a:solidFill>
              <a:schemeClr val="accent2"/>
            </a:solidFill>
            <a:prstDash val="dash"/>
          </a:ln>
        </p:spPr>
        <p:txBody>
          <a:bodyPr/>
          <a:lstStyle/>
          <a:p>
            <a:endParaRPr lang="en-GB"/>
          </a:p>
        </p:txBody>
      </p:sp>
      <p:sp>
        <p:nvSpPr>
          <p:cNvPr id="13" name="Text 9"/>
          <p:cNvSpPr txBox="1"/>
          <p:nvPr/>
        </p:nvSpPr>
        <p:spPr>
          <a:xfrm>
            <a:off x="4599432" y="2514600"/>
            <a:ext cx="4014216" cy="2148840"/>
          </a:xfrm>
          <a:prstGeom prst="rect">
            <a:avLst/>
          </a:prstGeom>
          <a:noFill/>
          <a:ln/>
        </p:spPr>
        <p:txBody>
          <a:bodyPr wrap="square" lIns="0" tIns="0" rIns="0" bIns="0" rtlCol="0" anchor="t"/>
          <a:lstStyle/>
          <a:p>
            <a:pPr marL="0" indent="0">
              <a:buNone/>
            </a:pPr>
            <a:r>
              <a:rPr lang="en-US" sz="1000" b="1" dirty="0">
                <a:solidFill>
                  <a:schemeClr val="accent2"/>
                </a:solidFill>
              </a:rPr>
              <a:t>ANALYSIS</a:t>
            </a:r>
            <a:endParaRPr lang="en-US" sz="1200" dirty="0"/>
          </a:p>
          <a:p>
            <a:r>
              <a:rPr lang="en-US" sz="1100" dirty="0"/>
              <a:t>Residential and nursing care provide 24-hour supervision, personal care, medication support and opportunities for social interaction, particularly for older people with complex dementia needs. However, institutional routines and limited staffing can restrict privacy, choice and independence.</a:t>
            </a:r>
            <a:endParaRPr lang="en-US" sz="1200" dirty="0"/>
          </a:p>
        </p:txBody>
      </p:sp>
      <p:sp>
        <p:nvSpPr>
          <p:cNvPr id="14" name="Shape 10"/>
          <p:cNvSpPr/>
          <p:nvPr/>
        </p:nvSpPr>
        <p:spPr>
          <a:xfrm>
            <a:off x="370332" y="4014366"/>
            <a:ext cx="4005072" cy="766747"/>
          </a:xfrm>
          <a:prstGeom prst="rect">
            <a:avLst/>
          </a:prstGeom>
          <a:solidFill>
            <a:schemeClr val="bg1"/>
          </a:solidFill>
          <a:ln w="15875">
            <a:solidFill>
              <a:schemeClr val="accent2"/>
            </a:solidFill>
            <a:prstDash val="dash"/>
          </a:ln>
        </p:spPr>
        <p:txBody>
          <a:bodyPr/>
          <a:lstStyle/>
          <a:p>
            <a:endParaRPr lang="en-GB"/>
          </a:p>
        </p:txBody>
      </p:sp>
      <p:sp>
        <p:nvSpPr>
          <p:cNvPr id="15" name="Text 11"/>
          <p:cNvSpPr txBox="1"/>
          <p:nvPr/>
        </p:nvSpPr>
        <p:spPr>
          <a:xfrm>
            <a:off x="438912" y="4069080"/>
            <a:ext cx="3785616" cy="594360"/>
          </a:xfrm>
          <a:prstGeom prst="rect">
            <a:avLst/>
          </a:prstGeom>
          <a:noFill/>
          <a:ln/>
        </p:spPr>
        <p:txBody>
          <a:bodyPr wrap="square" lIns="0" tIns="0" rIns="0" bIns="0" rtlCol="0" anchor="t"/>
          <a:lstStyle/>
          <a:p>
            <a:pPr marL="0" indent="0">
              <a:buNone/>
            </a:pPr>
            <a:r>
              <a:rPr lang="en-US" sz="700" b="1" dirty="0">
                <a:solidFill>
                  <a:schemeClr val="accent2"/>
                </a:solidFill>
              </a:rPr>
              <a:t>YOUR ANALYSIS: SO WHAT?</a:t>
            </a:r>
            <a:endParaRPr lang="en-US" sz="1000" dirty="0"/>
          </a:p>
          <a:p>
            <a:r>
              <a:rPr lang="en-US" sz="900" i="1" dirty="0"/>
              <a:t>Alzheimer’s Society (2024) projects 106,000 additional dementia care places by 2040, highlighting growing demand. Although CQC (2024) reports improving vacancy levels, staffing shortages and inconsistent care quality remain concerns. Person-</a:t>
            </a:r>
            <a:r>
              <a:rPr lang="en-US" sz="900" i="1" dirty="0" err="1"/>
              <a:t>centred</a:t>
            </a:r>
            <a:r>
              <a:rPr lang="en-US" sz="900" i="1" dirty="0"/>
              <a:t> practices are essential to protect dignity and autonomy.</a:t>
            </a:r>
            <a:endParaRPr lang="en-US" sz="1000" dirty="0"/>
          </a:p>
        </p:txBody>
      </p:sp>
      <p:sp>
        <p:nvSpPr>
          <p:cNvPr id="25" name="Slide Number Placeholder 0"/>
          <p:cNvSpPr>
            <a:spLocks noGrp="1"/>
          </p:cNvSpPr>
          <p:nvPr>
            <p:ph type="sldNum" sz="quarter" idx="4294967295"/>
          </p:nvPr>
        </p:nvSpPr>
        <p:spPr>
          <a:xfrm>
            <a:off x="8412480" y="4846320"/>
            <a:ext cx="457200" cy="22860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tx2"/>
                </a:solidFill>
              </a:defRPr>
            </a:lvl1pPr>
          </a:lstStyle>
          <a:p>
            <a:pPr algn="l"/>
            <a:fld id="{F7021451-1387-4CA6-816F-3879F97B5CBC}" type="slidenum">
              <a:rPr lang="en-US" b="0"/>
              <a:t>9</a:t>
            </a:fld>
            <a:endParaRPr lang="en-US"/>
          </a:p>
        </p:txBody>
      </p:sp>
      <p:pic>
        <p:nvPicPr>
          <p:cNvPr id="20" name="Audio 19">
            <a:hlinkClick r:id="" action="ppaction://media"/>
            <a:extLst>
              <a:ext uri="{FF2B5EF4-FFF2-40B4-BE49-F238E27FC236}">
                <a16:creationId xmlns:a16="http://schemas.microsoft.com/office/drawing/2014/main" id="{EEC7992A-A924-8D2B-9B68-6C119A52C73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113895">
        <p15:prstTrans prst="prestige"/>
      </p:transition>
    </mc:Choice>
    <mc:Fallback xmlns="">
      <p:transition spd="slow" advTm="11389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457200" y="201168"/>
            <a:ext cx="8229600" cy="640080"/>
          </a:xfrm>
          <a:prstGeom prst="rect">
            <a:avLst/>
          </a:prstGeom>
          <a:noFill/>
          <a:ln/>
        </p:spPr>
        <p:txBody>
          <a:bodyPr wrap="square" rtlCol="0" anchor="ctr"/>
          <a:lstStyle/>
          <a:p>
            <a:pPr marL="0" indent="0">
              <a:buNone/>
            </a:pPr>
            <a:r>
              <a:rPr lang="en-US" sz="2400" b="1" dirty="0">
                <a:solidFill>
                  <a:schemeClr val="tx2"/>
                </a:solidFill>
              </a:rPr>
              <a:t>Challenges to independence and functional ability</a:t>
            </a:r>
            <a:endParaRPr lang="en-US" sz="2400" dirty="0"/>
          </a:p>
        </p:txBody>
      </p:sp>
      <p:sp>
        <p:nvSpPr>
          <p:cNvPr id="4" name="Shape 1"/>
          <p:cNvSpPr/>
          <p:nvPr/>
        </p:nvSpPr>
        <p:spPr>
          <a:xfrm>
            <a:off x="457200" y="1005840"/>
            <a:ext cx="2651760" cy="1280160"/>
          </a:xfrm>
          <a:prstGeom prst="roundRect">
            <a:avLst>
              <a:gd name="adj" fmla="val 5714"/>
            </a:avLst>
          </a:prstGeom>
          <a:solidFill>
            <a:schemeClr val="bg2"/>
          </a:solidFill>
          <a:ln w="19050">
            <a:solidFill>
              <a:srgbClr val="D9663F"/>
            </a:solidFill>
            <a:prstDash val="solid"/>
          </a:ln>
        </p:spPr>
        <p:txBody>
          <a:bodyPr/>
          <a:lstStyle/>
          <a:p>
            <a:endParaRPr lang="en-GB"/>
          </a:p>
        </p:txBody>
      </p:sp>
      <p:sp>
        <p:nvSpPr>
          <p:cNvPr id="5" name="Text 2"/>
          <p:cNvSpPr txBox="1"/>
          <p:nvPr/>
        </p:nvSpPr>
        <p:spPr>
          <a:xfrm>
            <a:off x="548640" y="1051560"/>
            <a:ext cx="2468880" cy="460858"/>
          </a:xfrm>
          <a:prstGeom prst="rect">
            <a:avLst/>
          </a:prstGeom>
          <a:noFill/>
          <a:ln/>
        </p:spPr>
        <p:txBody>
          <a:bodyPr wrap="square" lIns="0" tIns="0" rIns="0" bIns="0" rtlCol="0" anchor="ctr"/>
          <a:lstStyle/>
          <a:p>
            <a:pPr marL="0" indent="0">
              <a:buNone/>
            </a:pPr>
            <a:r>
              <a:rPr lang="en-US" sz="2200" b="1" dirty="0">
                <a:solidFill>
                  <a:srgbClr val="D9663F"/>
                </a:solidFill>
              </a:rPr>
              <a:t>640,000 (6%)</a:t>
            </a:r>
            <a:endParaRPr lang="en-US" sz="2200" dirty="0"/>
          </a:p>
        </p:txBody>
      </p:sp>
      <p:sp>
        <p:nvSpPr>
          <p:cNvPr id="6" name="Text 3"/>
          <p:cNvSpPr txBox="1"/>
          <p:nvPr/>
        </p:nvSpPr>
        <p:spPr>
          <a:xfrm>
            <a:off x="548640" y="1517904"/>
            <a:ext cx="2468880" cy="742493"/>
          </a:xfrm>
          <a:prstGeom prst="rect">
            <a:avLst/>
          </a:prstGeom>
          <a:noFill/>
          <a:ln/>
        </p:spPr>
        <p:txBody>
          <a:bodyPr wrap="square" lIns="0" tIns="0" rIns="0" bIns="0" rtlCol="0" anchor="t"/>
          <a:lstStyle/>
          <a:p>
            <a:pPr marL="0" indent="0">
              <a:buNone/>
            </a:pPr>
            <a:r>
              <a:rPr lang="en-US" sz="1100" dirty="0">
                <a:solidFill>
                  <a:schemeClr val="tx1"/>
                </a:solidFill>
              </a:rPr>
              <a:t>older people in England have difficulty bathing (Age UK, 2024)</a:t>
            </a:r>
            <a:endParaRPr lang="en-US" sz="1200" dirty="0"/>
          </a:p>
          <a:p>
            <a:pPr marL="0" indent="0">
              <a:buNone/>
            </a:pPr>
            <a:r>
              <a:rPr lang="en-US" sz="900" i="1" dirty="0">
                <a:solidFill>
                  <a:schemeClr val="tx2"/>
                </a:solidFill>
              </a:rPr>
              <a:t> </a:t>
            </a:r>
            <a:endParaRPr lang="en-US" sz="1200" dirty="0"/>
          </a:p>
        </p:txBody>
      </p:sp>
      <p:sp>
        <p:nvSpPr>
          <p:cNvPr id="7" name="Shape 4"/>
          <p:cNvSpPr/>
          <p:nvPr/>
        </p:nvSpPr>
        <p:spPr>
          <a:xfrm>
            <a:off x="3246120" y="1005840"/>
            <a:ext cx="2651760" cy="1280160"/>
          </a:xfrm>
          <a:prstGeom prst="roundRect">
            <a:avLst>
              <a:gd name="adj" fmla="val 5714"/>
            </a:avLst>
          </a:prstGeom>
          <a:solidFill>
            <a:schemeClr val="bg2"/>
          </a:solidFill>
          <a:ln w="19050">
            <a:solidFill>
              <a:srgbClr val="3D5A80"/>
            </a:solidFill>
            <a:prstDash val="solid"/>
          </a:ln>
        </p:spPr>
        <p:txBody>
          <a:bodyPr/>
          <a:lstStyle/>
          <a:p>
            <a:endParaRPr lang="en-GB"/>
          </a:p>
        </p:txBody>
      </p:sp>
      <p:sp>
        <p:nvSpPr>
          <p:cNvPr id="8" name="Text 5"/>
          <p:cNvSpPr txBox="1"/>
          <p:nvPr/>
        </p:nvSpPr>
        <p:spPr>
          <a:xfrm>
            <a:off x="3337560" y="1051560"/>
            <a:ext cx="2468880" cy="460858"/>
          </a:xfrm>
          <a:prstGeom prst="rect">
            <a:avLst/>
          </a:prstGeom>
          <a:noFill/>
          <a:ln/>
        </p:spPr>
        <p:txBody>
          <a:bodyPr wrap="square" lIns="0" tIns="0" rIns="0" bIns="0" rtlCol="0" anchor="ctr"/>
          <a:lstStyle/>
          <a:p>
            <a:pPr marL="0" indent="0">
              <a:buNone/>
            </a:pPr>
            <a:r>
              <a:rPr lang="en-US" sz="2200" b="1" dirty="0">
                <a:solidFill>
                  <a:srgbClr val="3D5A80"/>
                </a:solidFill>
              </a:rPr>
              <a:t>36.3%</a:t>
            </a:r>
            <a:endParaRPr lang="en-US" sz="2200" dirty="0"/>
          </a:p>
        </p:txBody>
      </p:sp>
      <p:sp>
        <p:nvSpPr>
          <p:cNvPr id="9" name="Text 6"/>
          <p:cNvSpPr txBox="1"/>
          <p:nvPr/>
        </p:nvSpPr>
        <p:spPr>
          <a:xfrm>
            <a:off x="3337560" y="1517904"/>
            <a:ext cx="2468880" cy="742493"/>
          </a:xfrm>
          <a:prstGeom prst="rect">
            <a:avLst/>
          </a:prstGeom>
          <a:noFill/>
          <a:ln/>
        </p:spPr>
        <p:txBody>
          <a:bodyPr wrap="square" lIns="0" tIns="0" rIns="0" bIns="0" rtlCol="0" anchor="t"/>
          <a:lstStyle/>
          <a:p>
            <a:pPr marL="0" indent="0">
              <a:buNone/>
            </a:pPr>
            <a:r>
              <a:rPr lang="en-US" sz="1100" dirty="0">
                <a:solidFill>
                  <a:schemeClr val="tx1"/>
                </a:solidFill>
              </a:rPr>
              <a:t>of women aged 65+ live alone vs 22.7% of men (ONS, 2023)</a:t>
            </a:r>
            <a:endParaRPr lang="en-US" sz="1200" dirty="0"/>
          </a:p>
          <a:p>
            <a:pPr marL="0" indent="0">
              <a:buNone/>
            </a:pPr>
            <a:r>
              <a:rPr lang="en-US" sz="900" i="1" dirty="0">
                <a:solidFill>
                  <a:schemeClr val="tx2"/>
                </a:solidFill>
              </a:rPr>
              <a:t> </a:t>
            </a:r>
            <a:endParaRPr lang="en-US" sz="1200" dirty="0"/>
          </a:p>
        </p:txBody>
      </p:sp>
      <p:sp>
        <p:nvSpPr>
          <p:cNvPr id="10" name="Shape 7"/>
          <p:cNvSpPr/>
          <p:nvPr/>
        </p:nvSpPr>
        <p:spPr>
          <a:xfrm>
            <a:off x="6035040" y="1005840"/>
            <a:ext cx="2651760" cy="1280160"/>
          </a:xfrm>
          <a:prstGeom prst="roundRect">
            <a:avLst>
              <a:gd name="adj" fmla="val 5714"/>
            </a:avLst>
          </a:prstGeom>
          <a:solidFill>
            <a:schemeClr val="bg2"/>
          </a:solidFill>
          <a:ln w="19050">
            <a:solidFill>
              <a:srgbClr val="0F766E"/>
            </a:solidFill>
            <a:prstDash val="solid"/>
          </a:ln>
        </p:spPr>
        <p:txBody>
          <a:bodyPr/>
          <a:lstStyle/>
          <a:p>
            <a:endParaRPr lang="en-GB"/>
          </a:p>
        </p:txBody>
      </p:sp>
      <p:sp>
        <p:nvSpPr>
          <p:cNvPr id="11" name="Text 8"/>
          <p:cNvSpPr txBox="1"/>
          <p:nvPr/>
        </p:nvSpPr>
        <p:spPr>
          <a:xfrm>
            <a:off x="6126480" y="1051560"/>
            <a:ext cx="2468880" cy="460858"/>
          </a:xfrm>
          <a:prstGeom prst="rect">
            <a:avLst/>
          </a:prstGeom>
          <a:noFill/>
          <a:ln/>
        </p:spPr>
        <p:txBody>
          <a:bodyPr wrap="square" lIns="0" tIns="0" rIns="0" bIns="0" rtlCol="0" anchor="ctr"/>
          <a:lstStyle/>
          <a:p>
            <a:pPr marL="0" indent="0">
              <a:buNone/>
            </a:pPr>
            <a:r>
              <a:rPr lang="en-US" sz="2200" b="1" dirty="0">
                <a:solidFill>
                  <a:srgbClr val="0F766E"/>
                </a:solidFill>
              </a:rPr>
              <a:t>50%</a:t>
            </a:r>
            <a:endParaRPr lang="en-US" sz="2200" dirty="0"/>
          </a:p>
        </p:txBody>
      </p:sp>
      <p:sp>
        <p:nvSpPr>
          <p:cNvPr id="12" name="Text 9"/>
          <p:cNvSpPr txBox="1"/>
          <p:nvPr/>
        </p:nvSpPr>
        <p:spPr>
          <a:xfrm>
            <a:off x="6126480" y="1517904"/>
            <a:ext cx="2468880" cy="742493"/>
          </a:xfrm>
          <a:prstGeom prst="rect">
            <a:avLst/>
          </a:prstGeom>
          <a:noFill/>
          <a:ln/>
        </p:spPr>
        <p:txBody>
          <a:bodyPr wrap="square" lIns="0" tIns="0" rIns="0" bIns="0" rtlCol="0" anchor="t"/>
          <a:lstStyle/>
          <a:p>
            <a:pPr marL="0" indent="0">
              <a:buNone/>
            </a:pPr>
            <a:r>
              <a:rPr lang="en-US" sz="1100" dirty="0">
                <a:solidFill>
                  <a:schemeClr val="tx1"/>
                </a:solidFill>
              </a:rPr>
              <a:t>of the £42bn annual cost of dementia is unpaid care (Alzheimer’s Society, 2024)</a:t>
            </a:r>
            <a:endParaRPr lang="en-US" sz="1200" dirty="0"/>
          </a:p>
          <a:p>
            <a:pPr marL="0" indent="0">
              <a:buNone/>
            </a:pPr>
            <a:r>
              <a:rPr lang="en-US" sz="900" i="1" dirty="0">
                <a:solidFill>
                  <a:schemeClr val="tx2"/>
                </a:solidFill>
              </a:rPr>
              <a:t> </a:t>
            </a:r>
            <a:endParaRPr lang="en-US" sz="1200" dirty="0"/>
          </a:p>
        </p:txBody>
      </p:sp>
      <p:sp>
        <p:nvSpPr>
          <p:cNvPr id="13" name="Shape 10"/>
          <p:cNvSpPr/>
          <p:nvPr/>
        </p:nvSpPr>
        <p:spPr>
          <a:xfrm>
            <a:off x="457200" y="2514600"/>
            <a:ext cx="8229600" cy="2148840"/>
          </a:xfrm>
          <a:prstGeom prst="rect">
            <a:avLst/>
          </a:prstGeom>
          <a:solidFill>
            <a:schemeClr val="bg1"/>
          </a:solidFill>
          <a:ln w="15875">
            <a:solidFill>
              <a:schemeClr val="accent2"/>
            </a:solidFill>
            <a:prstDash val="dash"/>
          </a:ln>
        </p:spPr>
        <p:txBody>
          <a:bodyPr/>
          <a:lstStyle/>
          <a:p>
            <a:endParaRPr lang="en-GB"/>
          </a:p>
        </p:txBody>
      </p:sp>
      <p:sp>
        <p:nvSpPr>
          <p:cNvPr id="14" name="Text 11"/>
          <p:cNvSpPr txBox="1"/>
          <p:nvPr/>
        </p:nvSpPr>
        <p:spPr>
          <a:xfrm>
            <a:off x="530352" y="2560320"/>
            <a:ext cx="8083296" cy="2057400"/>
          </a:xfrm>
          <a:prstGeom prst="rect">
            <a:avLst/>
          </a:prstGeom>
          <a:noFill/>
          <a:ln/>
        </p:spPr>
        <p:txBody>
          <a:bodyPr wrap="square" lIns="0" tIns="0" rIns="0" bIns="0" rtlCol="0" anchor="t"/>
          <a:lstStyle/>
          <a:p>
            <a:pPr marL="0" indent="0">
              <a:buNone/>
            </a:pPr>
            <a:r>
              <a:rPr lang="en-US" sz="1000" b="1" dirty="0">
                <a:solidFill>
                  <a:schemeClr val="accent2"/>
                </a:solidFill>
              </a:rPr>
              <a:t>ANALYSIS</a:t>
            </a:r>
          </a:p>
          <a:p>
            <a:r>
              <a:rPr lang="en-US" sz="1000" dirty="0"/>
              <a:t>The Older people’s independence and functional ability can be affected by reduced mobility, frailty, dementia, social isolation and financial difficulties. Physical limitations may restrict daily activities and social participation, reducing psychological wellbeing (Ye et al., 2024). Unmet care needs and workforce shortages further limit access to reliable support (Age UK, 2024; Skills for Care, 2024). Therefore, person-</a:t>
            </a:r>
            <a:r>
              <a:rPr lang="en-US" sz="1000" dirty="0" err="1"/>
              <a:t>centred</a:t>
            </a:r>
            <a:r>
              <a:rPr lang="en-US" sz="1000" dirty="0"/>
              <a:t> care, accessible community services, assistive technology and coordinated health and social care are essential to maintain autonomy, dignity and quality of life.</a:t>
            </a:r>
          </a:p>
        </p:txBody>
      </p:sp>
      <p:sp>
        <p:nvSpPr>
          <p:cNvPr id="25" name="Slide Number Placeholder 0"/>
          <p:cNvSpPr>
            <a:spLocks noGrp="1"/>
          </p:cNvSpPr>
          <p:nvPr>
            <p:ph type="sldNum" sz="quarter" idx="4294967295"/>
          </p:nvPr>
        </p:nvSpPr>
        <p:spPr>
          <a:xfrm>
            <a:off x="8412480" y="4846320"/>
            <a:ext cx="457200" cy="22860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tx2"/>
                </a:solidFill>
              </a:defRPr>
            </a:lvl1pPr>
          </a:lstStyle>
          <a:p>
            <a:pPr algn="l"/>
            <a:fld id="{F7021451-1387-4CA6-816F-3879F97B5CBC}" type="slidenum">
              <a:rPr lang="en-US" b="0"/>
              <a:t>10</a:t>
            </a:fld>
            <a:endParaRPr lang="en-US"/>
          </a:p>
        </p:txBody>
      </p:sp>
      <p:pic>
        <p:nvPicPr>
          <p:cNvPr id="19" name="Audio 18">
            <a:hlinkClick r:id="" action="ppaction://media"/>
            <a:extLst>
              <a:ext uri="{FF2B5EF4-FFF2-40B4-BE49-F238E27FC236}">
                <a16:creationId xmlns:a16="http://schemas.microsoft.com/office/drawing/2014/main" id="{B4BC3B4E-AC4E-2A79-6ADA-E32C1184EC3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6610">
        <p15:prstTrans prst="drape"/>
      </p:transition>
    </mc:Choice>
    <mc:Fallback xmlns="">
      <p:transition spd="slow" advTm="661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457200" y="201168"/>
            <a:ext cx="8229600" cy="640080"/>
          </a:xfrm>
          <a:prstGeom prst="rect">
            <a:avLst/>
          </a:prstGeom>
          <a:noFill/>
          <a:ln/>
        </p:spPr>
        <p:txBody>
          <a:bodyPr wrap="square" rtlCol="0" anchor="ctr"/>
          <a:lstStyle/>
          <a:p>
            <a:pPr marL="0" indent="0">
              <a:buNone/>
            </a:pPr>
            <a:r>
              <a:rPr lang="en-US" sz="2400" b="1" dirty="0">
                <a:solidFill>
                  <a:schemeClr val="tx2"/>
                </a:solidFill>
              </a:rPr>
              <a:t>Technological innovation: what is available?</a:t>
            </a:r>
            <a:endParaRPr lang="en-US" sz="2400" dirty="0"/>
          </a:p>
        </p:txBody>
      </p:sp>
      <p:sp>
        <p:nvSpPr>
          <p:cNvPr id="4" name="Shape 1"/>
          <p:cNvSpPr/>
          <p:nvPr/>
        </p:nvSpPr>
        <p:spPr>
          <a:xfrm>
            <a:off x="457200" y="1005840"/>
            <a:ext cx="1965960" cy="1051560"/>
          </a:xfrm>
          <a:prstGeom prst="roundRect">
            <a:avLst>
              <a:gd name="adj" fmla="val 6957"/>
            </a:avLst>
          </a:prstGeom>
          <a:solidFill>
            <a:schemeClr val="accent1"/>
          </a:solidFill>
          <a:ln/>
        </p:spPr>
        <p:txBody>
          <a:bodyPr/>
          <a:lstStyle/>
          <a:p>
            <a:endParaRPr lang="en-GB"/>
          </a:p>
        </p:txBody>
      </p:sp>
      <p:sp>
        <p:nvSpPr>
          <p:cNvPr id="5" name="Text 2"/>
          <p:cNvSpPr txBox="1"/>
          <p:nvPr/>
        </p:nvSpPr>
        <p:spPr>
          <a:xfrm>
            <a:off x="502920" y="1051560"/>
            <a:ext cx="1874520" cy="960120"/>
          </a:xfrm>
          <a:prstGeom prst="rect">
            <a:avLst/>
          </a:prstGeom>
          <a:noFill/>
          <a:ln/>
        </p:spPr>
        <p:txBody>
          <a:bodyPr wrap="square" lIns="50800" tIns="50800" rIns="50800" bIns="50800" rtlCol="0" anchor="ctr"/>
          <a:lstStyle/>
          <a:p>
            <a:pPr marL="0" indent="0">
              <a:buNone/>
            </a:pPr>
            <a:r>
              <a:rPr lang="en-US" sz="1200" b="1" dirty="0">
                <a:solidFill>
                  <a:schemeClr val="bg1"/>
                </a:solidFill>
              </a:rPr>
              <a:t>Telecare</a:t>
            </a:r>
            <a:endParaRPr lang="en-US" sz="1200" dirty="0"/>
          </a:p>
          <a:p>
            <a:pPr marL="0" indent="0">
              <a:buNone/>
            </a:pPr>
            <a:r>
              <a:rPr lang="en-US" sz="1050" dirty="0">
                <a:solidFill>
                  <a:schemeClr val="bg1"/>
                </a:solidFill>
              </a:rPr>
              <a:t>Alarms, fall and emergency alerts</a:t>
            </a:r>
            <a:endParaRPr lang="en-US" sz="1200" dirty="0"/>
          </a:p>
        </p:txBody>
      </p:sp>
      <p:sp>
        <p:nvSpPr>
          <p:cNvPr id="6" name="Shape 3"/>
          <p:cNvSpPr/>
          <p:nvPr/>
        </p:nvSpPr>
        <p:spPr>
          <a:xfrm>
            <a:off x="2542032" y="1005840"/>
            <a:ext cx="1965960" cy="1051560"/>
          </a:xfrm>
          <a:prstGeom prst="roundRect">
            <a:avLst>
              <a:gd name="adj" fmla="val 6957"/>
            </a:avLst>
          </a:prstGeom>
          <a:solidFill>
            <a:schemeClr val="accent1"/>
          </a:solidFill>
          <a:ln/>
        </p:spPr>
        <p:txBody>
          <a:bodyPr/>
          <a:lstStyle/>
          <a:p>
            <a:endParaRPr lang="en-GB"/>
          </a:p>
        </p:txBody>
      </p:sp>
      <p:sp>
        <p:nvSpPr>
          <p:cNvPr id="7" name="Text 4"/>
          <p:cNvSpPr txBox="1"/>
          <p:nvPr/>
        </p:nvSpPr>
        <p:spPr>
          <a:xfrm>
            <a:off x="2587752" y="1051560"/>
            <a:ext cx="1874520" cy="960120"/>
          </a:xfrm>
          <a:prstGeom prst="rect">
            <a:avLst/>
          </a:prstGeom>
          <a:noFill/>
          <a:ln/>
        </p:spPr>
        <p:txBody>
          <a:bodyPr wrap="square" lIns="50800" tIns="50800" rIns="50800" bIns="50800" rtlCol="0" anchor="ctr"/>
          <a:lstStyle/>
          <a:p>
            <a:pPr marL="0" indent="0">
              <a:buNone/>
            </a:pPr>
            <a:r>
              <a:rPr lang="en-US" sz="1200" b="1" dirty="0">
                <a:solidFill>
                  <a:schemeClr val="bg1"/>
                </a:solidFill>
              </a:rPr>
              <a:t>Telehealth / remote monitoring</a:t>
            </a:r>
            <a:endParaRPr lang="en-US" sz="1200" dirty="0"/>
          </a:p>
          <a:p>
            <a:pPr marL="0" indent="0">
              <a:buNone/>
            </a:pPr>
            <a:r>
              <a:rPr lang="en-US" sz="1050" dirty="0">
                <a:solidFill>
                  <a:schemeClr val="bg1"/>
                </a:solidFill>
              </a:rPr>
              <a:t>Clinical data shared with professionals</a:t>
            </a:r>
            <a:endParaRPr lang="en-US" sz="1200" dirty="0"/>
          </a:p>
        </p:txBody>
      </p:sp>
      <p:sp>
        <p:nvSpPr>
          <p:cNvPr id="8" name="Shape 5"/>
          <p:cNvSpPr/>
          <p:nvPr/>
        </p:nvSpPr>
        <p:spPr>
          <a:xfrm>
            <a:off x="4626864" y="1005840"/>
            <a:ext cx="1965960" cy="1051560"/>
          </a:xfrm>
          <a:prstGeom prst="roundRect">
            <a:avLst>
              <a:gd name="adj" fmla="val 6957"/>
            </a:avLst>
          </a:prstGeom>
          <a:solidFill>
            <a:schemeClr val="accent1"/>
          </a:solidFill>
          <a:ln/>
        </p:spPr>
        <p:txBody>
          <a:bodyPr/>
          <a:lstStyle/>
          <a:p>
            <a:endParaRPr lang="en-GB"/>
          </a:p>
        </p:txBody>
      </p:sp>
      <p:sp>
        <p:nvSpPr>
          <p:cNvPr id="9" name="Text 6"/>
          <p:cNvSpPr txBox="1"/>
          <p:nvPr/>
        </p:nvSpPr>
        <p:spPr>
          <a:xfrm>
            <a:off x="4672584" y="1051560"/>
            <a:ext cx="1874520" cy="960120"/>
          </a:xfrm>
          <a:prstGeom prst="rect">
            <a:avLst/>
          </a:prstGeom>
          <a:noFill/>
          <a:ln/>
        </p:spPr>
        <p:txBody>
          <a:bodyPr wrap="square" lIns="50800" tIns="50800" rIns="50800" bIns="50800" rtlCol="0" anchor="ctr"/>
          <a:lstStyle/>
          <a:p>
            <a:pPr marL="0" indent="0">
              <a:buNone/>
            </a:pPr>
            <a:r>
              <a:rPr lang="en-US" sz="1200" b="1" dirty="0">
                <a:solidFill>
                  <a:schemeClr val="bg1"/>
                </a:solidFill>
              </a:rPr>
              <a:t>Smart home / passive sensing</a:t>
            </a:r>
            <a:endParaRPr lang="en-US" sz="1200" dirty="0"/>
          </a:p>
          <a:p>
            <a:pPr marL="0" indent="0">
              <a:buNone/>
            </a:pPr>
            <a:r>
              <a:rPr lang="en-US" sz="1050" dirty="0">
                <a:solidFill>
                  <a:schemeClr val="bg1"/>
                </a:solidFill>
              </a:rPr>
              <a:t>Ambient monitoring to support ageing in place</a:t>
            </a:r>
            <a:endParaRPr lang="en-US" sz="1200" dirty="0"/>
          </a:p>
        </p:txBody>
      </p:sp>
      <p:sp>
        <p:nvSpPr>
          <p:cNvPr id="10" name="Shape 7"/>
          <p:cNvSpPr/>
          <p:nvPr/>
        </p:nvSpPr>
        <p:spPr>
          <a:xfrm>
            <a:off x="6711696" y="1005840"/>
            <a:ext cx="1965960" cy="1051560"/>
          </a:xfrm>
          <a:prstGeom prst="roundRect">
            <a:avLst>
              <a:gd name="adj" fmla="val 6957"/>
            </a:avLst>
          </a:prstGeom>
          <a:solidFill>
            <a:schemeClr val="accent1"/>
          </a:solidFill>
          <a:ln/>
        </p:spPr>
        <p:txBody>
          <a:bodyPr/>
          <a:lstStyle/>
          <a:p>
            <a:endParaRPr lang="en-GB"/>
          </a:p>
        </p:txBody>
      </p:sp>
      <p:sp>
        <p:nvSpPr>
          <p:cNvPr id="11" name="Text 8"/>
          <p:cNvSpPr txBox="1"/>
          <p:nvPr/>
        </p:nvSpPr>
        <p:spPr>
          <a:xfrm>
            <a:off x="6757416" y="1051560"/>
            <a:ext cx="1874520" cy="960120"/>
          </a:xfrm>
          <a:prstGeom prst="rect">
            <a:avLst/>
          </a:prstGeom>
          <a:noFill/>
          <a:ln/>
        </p:spPr>
        <p:txBody>
          <a:bodyPr wrap="square" lIns="50800" tIns="50800" rIns="50800" bIns="50800" rtlCol="0" anchor="ctr"/>
          <a:lstStyle/>
          <a:p>
            <a:pPr marL="0" indent="0">
              <a:buNone/>
            </a:pPr>
            <a:r>
              <a:rPr lang="en-US" sz="1200" b="1" dirty="0">
                <a:solidFill>
                  <a:schemeClr val="bg1"/>
                </a:solidFill>
              </a:rPr>
              <a:t>Dementia tech and apps</a:t>
            </a:r>
            <a:endParaRPr lang="en-US" sz="1200" dirty="0"/>
          </a:p>
          <a:p>
            <a:pPr marL="0" indent="0">
              <a:buNone/>
            </a:pPr>
            <a:r>
              <a:rPr lang="en-US" sz="1050" dirty="0">
                <a:solidFill>
                  <a:schemeClr val="bg1"/>
                </a:solidFill>
              </a:rPr>
              <a:t>Reminders, wayfinding, engagement</a:t>
            </a:r>
            <a:endParaRPr lang="en-US" sz="1200" dirty="0"/>
          </a:p>
        </p:txBody>
      </p:sp>
      <p:sp>
        <p:nvSpPr>
          <p:cNvPr id="12" name="Shape 9"/>
          <p:cNvSpPr/>
          <p:nvPr/>
        </p:nvSpPr>
        <p:spPr>
          <a:xfrm>
            <a:off x="457200" y="2240280"/>
            <a:ext cx="4023360" cy="1143000"/>
          </a:xfrm>
          <a:prstGeom prst="roundRect">
            <a:avLst>
              <a:gd name="adj" fmla="val 6400"/>
            </a:avLst>
          </a:prstGeom>
          <a:solidFill>
            <a:schemeClr val="bg2"/>
          </a:solidFill>
          <a:ln w="19050">
            <a:solidFill>
              <a:srgbClr val="3D5A80"/>
            </a:solidFill>
            <a:prstDash val="solid"/>
          </a:ln>
        </p:spPr>
        <p:txBody>
          <a:bodyPr/>
          <a:lstStyle/>
          <a:p>
            <a:endParaRPr lang="en-GB"/>
          </a:p>
        </p:txBody>
      </p:sp>
      <p:sp>
        <p:nvSpPr>
          <p:cNvPr id="13" name="Text 10"/>
          <p:cNvSpPr txBox="1"/>
          <p:nvPr/>
        </p:nvSpPr>
        <p:spPr>
          <a:xfrm>
            <a:off x="548640" y="2286000"/>
            <a:ext cx="3840480" cy="411480"/>
          </a:xfrm>
          <a:prstGeom prst="rect">
            <a:avLst/>
          </a:prstGeom>
          <a:noFill/>
          <a:ln/>
        </p:spPr>
        <p:txBody>
          <a:bodyPr wrap="square" lIns="0" tIns="0" rIns="0" bIns="0" rtlCol="0" anchor="ctr"/>
          <a:lstStyle/>
          <a:p>
            <a:pPr marL="0" indent="0">
              <a:buNone/>
            </a:pPr>
            <a:r>
              <a:rPr lang="en-US" sz="2200" b="1" dirty="0">
                <a:solidFill>
                  <a:srgbClr val="3D5A80"/>
                </a:solidFill>
              </a:rPr>
              <a:t>14 of 486</a:t>
            </a:r>
            <a:endParaRPr lang="en-US" sz="2200" dirty="0"/>
          </a:p>
        </p:txBody>
      </p:sp>
      <p:sp>
        <p:nvSpPr>
          <p:cNvPr id="14" name="Text 11"/>
          <p:cNvSpPr txBox="1"/>
          <p:nvPr/>
        </p:nvSpPr>
        <p:spPr>
          <a:xfrm>
            <a:off x="548640" y="2697480"/>
            <a:ext cx="3840480" cy="662940"/>
          </a:xfrm>
          <a:prstGeom prst="rect">
            <a:avLst/>
          </a:prstGeom>
          <a:noFill/>
          <a:ln/>
        </p:spPr>
        <p:txBody>
          <a:bodyPr wrap="square" lIns="0" tIns="0" rIns="0" bIns="0" rtlCol="0" anchor="t"/>
          <a:lstStyle/>
          <a:p>
            <a:pPr marL="0" indent="0">
              <a:buNone/>
            </a:pPr>
            <a:r>
              <a:rPr lang="en-US" sz="1100" dirty="0">
                <a:solidFill>
                  <a:schemeClr val="tx1"/>
                </a:solidFill>
              </a:rPr>
              <a:t>articles met criteria in a scoping review of passive remote monitoring; more high-quality research needed (Read et al., 2022)</a:t>
            </a:r>
            <a:endParaRPr lang="en-US" sz="1200" dirty="0"/>
          </a:p>
          <a:p>
            <a:pPr marL="0" indent="0">
              <a:buNone/>
            </a:pPr>
            <a:r>
              <a:rPr lang="en-US" sz="900" i="1" dirty="0">
                <a:solidFill>
                  <a:schemeClr val="tx2"/>
                </a:solidFill>
              </a:rPr>
              <a:t> </a:t>
            </a:r>
            <a:endParaRPr lang="en-US" sz="1200" dirty="0"/>
          </a:p>
        </p:txBody>
      </p:sp>
      <p:sp>
        <p:nvSpPr>
          <p:cNvPr id="15" name="Shape 12"/>
          <p:cNvSpPr/>
          <p:nvPr/>
        </p:nvSpPr>
        <p:spPr>
          <a:xfrm>
            <a:off x="4663440" y="2240280"/>
            <a:ext cx="4023360" cy="1143000"/>
          </a:xfrm>
          <a:prstGeom prst="roundRect">
            <a:avLst>
              <a:gd name="adj" fmla="val 6400"/>
            </a:avLst>
          </a:prstGeom>
          <a:solidFill>
            <a:schemeClr val="bg2"/>
          </a:solidFill>
          <a:ln w="19050">
            <a:solidFill>
              <a:srgbClr val="D9663F"/>
            </a:solidFill>
            <a:prstDash val="solid"/>
          </a:ln>
        </p:spPr>
        <p:txBody>
          <a:bodyPr/>
          <a:lstStyle/>
          <a:p>
            <a:endParaRPr lang="en-GB"/>
          </a:p>
        </p:txBody>
      </p:sp>
      <p:sp>
        <p:nvSpPr>
          <p:cNvPr id="16" name="Text 13"/>
          <p:cNvSpPr txBox="1"/>
          <p:nvPr/>
        </p:nvSpPr>
        <p:spPr>
          <a:xfrm>
            <a:off x="4754880" y="2286000"/>
            <a:ext cx="3840480" cy="411480"/>
          </a:xfrm>
          <a:prstGeom prst="rect">
            <a:avLst/>
          </a:prstGeom>
          <a:noFill/>
          <a:ln/>
        </p:spPr>
        <p:txBody>
          <a:bodyPr wrap="square" lIns="0" tIns="0" rIns="0" bIns="0" rtlCol="0" anchor="ctr"/>
          <a:lstStyle/>
          <a:p>
            <a:pPr marL="0" indent="0">
              <a:buNone/>
            </a:pPr>
            <a:r>
              <a:rPr lang="en-US" sz="2200" b="1" dirty="0">
                <a:solidFill>
                  <a:srgbClr val="D9663F"/>
                </a:solidFill>
              </a:rPr>
              <a:t>12 of 687</a:t>
            </a:r>
            <a:endParaRPr lang="en-US" sz="2200" dirty="0"/>
          </a:p>
        </p:txBody>
      </p:sp>
      <p:sp>
        <p:nvSpPr>
          <p:cNvPr id="17" name="Text 14"/>
          <p:cNvSpPr txBox="1"/>
          <p:nvPr/>
        </p:nvSpPr>
        <p:spPr>
          <a:xfrm>
            <a:off x="4754880" y="2697480"/>
            <a:ext cx="3840480" cy="662940"/>
          </a:xfrm>
          <a:prstGeom prst="rect">
            <a:avLst/>
          </a:prstGeom>
          <a:noFill/>
          <a:ln/>
        </p:spPr>
        <p:txBody>
          <a:bodyPr wrap="square" lIns="0" tIns="0" rIns="0" bIns="0" rtlCol="0" anchor="t"/>
          <a:lstStyle/>
          <a:p>
            <a:pPr marL="0" indent="0">
              <a:buNone/>
            </a:pPr>
            <a:r>
              <a:rPr lang="en-US" sz="1100" dirty="0">
                <a:solidFill>
                  <a:schemeClr val="tx1"/>
                </a:solidFill>
              </a:rPr>
              <a:t>RCTs eligible in a review of welfare technology for older people at home (Pajalic et al., 2023)</a:t>
            </a:r>
            <a:endParaRPr lang="en-US" sz="1200" dirty="0"/>
          </a:p>
          <a:p>
            <a:pPr marL="0" indent="0">
              <a:buNone/>
            </a:pPr>
            <a:r>
              <a:rPr lang="en-US" sz="900" i="1" dirty="0">
                <a:solidFill>
                  <a:schemeClr val="tx2"/>
                </a:solidFill>
              </a:rPr>
              <a:t> </a:t>
            </a:r>
            <a:endParaRPr lang="en-US" sz="1200" dirty="0"/>
          </a:p>
        </p:txBody>
      </p:sp>
      <p:sp>
        <p:nvSpPr>
          <p:cNvPr id="18" name="Shape 15"/>
          <p:cNvSpPr/>
          <p:nvPr/>
        </p:nvSpPr>
        <p:spPr>
          <a:xfrm>
            <a:off x="457200" y="3520440"/>
            <a:ext cx="8312046" cy="1325880"/>
          </a:xfrm>
          <a:prstGeom prst="rect">
            <a:avLst/>
          </a:prstGeom>
          <a:solidFill>
            <a:schemeClr val="bg1"/>
          </a:solidFill>
          <a:ln w="15875">
            <a:solidFill>
              <a:schemeClr val="accent2"/>
            </a:solidFill>
            <a:prstDash val="dash"/>
          </a:ln>
        </p:spPr>
        <p:txBody>
          <a:bodyPr/>
          <a:lstStyle/>
          <a:p>
            <a:endParaRPr lang="en-GB"/>
          </a:p>
        </p:txBody>
      </p:sp>
      <p:sp>
        <p:nvSpPr>
          <p:cNvPr id="19" name="Text 16"/>
          <p:cNvSpPr txBox="1"/>
          <p:nvPr/>
        </p:nvSpPr>
        <p:spPr>
          <a:xfrm>
            <a:off x="530352" y="3497580"/>
            <a:ext cx="8083296" cy="1165860"/>
          </a:xfrm>
          <a:prstGeom prst="rect">
            <a:avLst/>
          </a:prstGeom>
          <a:noFill/>
          <a:ln/>
        </p:spPr>
        <p:txBody>
          <a:bodyPr wrap="square" lIns="0" tIns="0" rIns="0" bIns="0" rtlCol="0" anchor="t"/>
          <a:lstStyle/>
          <a:p>
            <a:pPr marL="0" indent="0">
              <a:buNone/>
            </a:pPr>
            <a:r>
              <a:rPr lang="en-US" sz="1000" b="1" dirty="0">
                <a:solidFill>
                  <a:schemeClr val="accent2"/>
                </a:solidFill>
              </a:rPr>
              <a:t>ANALYSIS:</a:t>
            </a:r>
            <a:endParaRPr lang="en-US" sz="1200" dirty="0"/>
          </a:p>
          <a:p>
            <a:r>
              <a:rPr lang="en-US" sz="1100" i="1" dirty="0"/>
              <a:t>Telecare: Personal alarms and fall detectors allow older people to request emergency assistance, increasing safety and confidence when living independently.</a:t>
            </a:r>
          </a:p>
          <a:p>
            <a:r>
              <a:rPr lang="en-US" sz="1100" i="1" dirty="0"/>
              <a:t>Remote monitoring: Devices track health indicators and share relevant information with healthcare professionals, potentially enabling earlier intervention and reducing avoidable hospital </a:t>
            </a:r>
            <a:r>
              <a:rPr lang="en-US" sz="1100" i="1" dirty="0" err="1"/>
              <a:t>visits.Smart</a:t>
            </a:r>
            <a:r>
              <a:rPr lang="en-US" sz="1100" i="1" dirty="0"/>
              <a:t>-home sensors: Passive sensors monitor movement and daily routines, helping identify unusual changes without requiring constant direct supervision (Read et al., 2022). Further DHSC (2023) </a:t>
            </a:r>
            <a:r>
              <a:rPr lang="en-US" sz="1100" i="1" dirty="0" err="1"/>
              <a:t>prioritises</a:t>
            </a:r>
            <a:r>
              <a:rPr lang="en-US" sz="1100" i="1" dirty="0"/>
              <a:t> </a:t>
            </a:r>
            <a:r>
              <a:rPr lang="en-US" sz="1100" i="1" dirty="0" err="1"/>
              <a:t>digitisation</a:t>
            </a:r>
            <a:r>
              <a:rPr lang="en-US" sz="1100" i="1" dirty="0"/>
              <a:t> to improve care access and independence at home. However, evidence remains limited: only 14 of 486 articles and 12 of 687 studies met review criteria (Read et al., 2022; </a:t>
            </a:r>
            <a:r>
              <a:rPr lang="en-US" sz="1100" i="1" dirty="0" err="1"/>
              <a:t>Pajalic</a:t>
            </a:r>
            <a:r>
              <a:rPr lang="en-US" sz="1100" i="1" dirty="0"/>
              <a:t> et al., 2023).</a:t>
            </a:r>
            <a:endParaRPr lang="en-US" sz="1200" dirty="0"/>
          </a:p>
        </p:txBody>
      </p:sp>
      <p:sp>
        <p:nvSpPr>
          <p:cNvPr id="25" name="Slide Number Placeholder 0"/>
          <p:cNvSpPr>
            <a:spLocks noGrp="1"/>
          </p:cNvSpPr>
          <p:nvPr>
            <p:ph type="sldNum" sz="quarter" idx="4294967295"/>
          </p:nvPr>
        </p:nvSpPr>
        <p:spPr>
          <a:xfrm>
            <a:off x="8412480" y="4846320"/>
            <a:ext cx="457200" cy="22860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tx2"/>
                </a:solidFill>
              </a:defRPr>
            </a:lvl1pPr>
          </a:lstStyle>
          <a:p>
            <a:pPr algn="l"/>
            <a:fld id="{F7021451-1387-4CA6-816F-3879F97B5CBC}" type="slidenum">
              <a:rPr lang="en-US" b="0"/>
              <a:t>11</a:t>
            </a:fld>
            <a:endParaRPr lang="en-US"/>
          </a:p>
        </p:txBody>
      </p:sp>
      <p:pic>
        <p:nvPicPr>
          <p:cNvPr id="22" name="Audio 21">
            <a:hlinkClick r:id="" action="ppaction://media"/>
            <a:extLst>
              <a:ext uri="{FF2B5EF4-FFF2-40B4-BE49-F238E27FC236}">
                <a16:creationId xmlns:a16="http://schemas.microsoft.com/office/drawing/2014/main" id="{90FCA5E0-61A9-B02A-BDD3-8762EDA1C6C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p:transition spd="slow" advTm="5661">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457200" y="201168"/>
            <a:ext cx="8229600" cy="640080"/>
          </a:xfrm>
          <a:prstGeom prst="rect">
            <a:avLst/>
          </a:prstGeom>
          <a:noFill/>
          <a:ln/>
        </p:spPr>
        <p:txBody>
          <a:bodyPr wrap="square" rtlCol="0" anchor="ctr"/>
          <a:lstStyle/>
          <a:p>
            <a:pPr marL="0" indent="0">
              <a:buNone/>
            </a:pPr>
            <a:r>
              <a:rPr lang="en-US" sz="2400" b="1" dirty="0">
                <a:solidFill>
                  <a:schemeClr val="tx2"/>
                </a:solidFill>
              </a:rPr>
              <a:t>Technology: benefits, limitations and digital exclusion</a:t>
            </a:r>
            <a:endParaRPr lang="en-US" sz="2400" dirty="0"/>
          </a:p>
        </p:txBody>
      </p:sp>
      <p:sp>
        <p:nvSpPr>
          <p:cNvPr id="4" name="Shape 1"/>
          <p:cNvSpPr/>
          <p:nvPr/>
        </p:nvSpPr>
        <p:spPr>
          <a:xfrm>
            <a:off x="457200" y="1005840"/>
            <a:ext cx="2651760" cy="1463040"/>
          </a:xfrm>
          <a:prstGeom prst="roundRect">
            <a:avLst>
              <a:gd name="adj" fmla="val 5000"/>
            </a:avLst>
          </a:prstGeom>
          <a:solidFill>
            <a:schemeClr val="bg2"/>
          </a:solidFill>
          <a:ln w="19050">
            <a:solidFill>
              <a:srgbClr val="D9663F"/>
            </a:solidFill>
            <a:prstDash val="solid"/>
          </a:ln>
        </p:spPr>
        <p:txBody>
          <a:bodyPr/>
          <a:lstStyle/>
          <a:p>
            <a:endParaRPr lang="en-GB"/>
          </a:p>
        </p:txBody>
      </p:sp>
      <p:sp>
        <p:nvSpPr>
          <p:cNvPr id="5" name="Text 2"/>
          <p:cNvSpPr txBox="1"/>
          <p:nvPr/>
        </p:nvSpPr>
        <p:spPr>
          <a:xfrm>
            <a:off x="548640" y="1051560"/>
            <a:ext cx="2468880" cy="526694"/>
          </a:xfrm>
          <a:prstGeom prst="rect">
            <a:avLst/>
          </a:prstGeom>
          <a:noFill/>
          <a:ln/>
        </p:spPr>
        <p:txBody>
          <a:bodyPr wrap="square" lIns="0" tIns="0" rIns="0" bIns="0" rtlCol="0" anchor="ctr"/>
          <a:lstStyle/>
          <a:p>
            <a:pPr marL="0" indent="0">
              <a:buNone/>
            </a:pPr>
            <a:r>
              <a:rPr lang="en-US" sz="2200" b="1" dirty="0">
                <a:solidFill>
                  <a:srgbClr val="D9663F"/>
                </a:solidFill>
              </a:rPr>
              <a:t>26%</a:t>
            </a:r>
            <a:endParaRPr lang="en-US" sz="2200" dirty="0"/>
          </a:p>
        </p:txBody>
      </p:sp>
      <p:sp>
        <p:nvSpPr>
          <p:cNvPr id="6" name="Text 3"/>
          <p:cNvSpPr txBox="1"/>
          <p:nvPr/>
        </p:nvSpPr>
        <p:spPr>
          <a:xfrm>
            <a:off x="548640" y="1591056"/>
            <a:ext cx="2468880" cy="848563"/>
          </a:xfrm>
          <a:prstGeom prst="rect">
            <a:avLst/>
          </a:prstGeom>
          <a:noFill/>
          <a:ln/>
        </p:spPr>
        <p:txBody>
          <a:bodyPr wrap="square" lIns="0" tIns="0" rIns="0" bIns="0" rtlCol="0" anchor="t"/>
          <a:lstStyle/>
          <a:p>
            <a:pPr marL="0" indent="0">
              <a:buNone/>
            </a:pPr>
            <a:r>
              <a:rPr lang="en-US" sz="1100" dirty="0">
                <a:solidFill>
                  <a:schemeClr val="tx1"/>
                </a:solidFill>
              </a:rPr>
              <a:t>of adults aged 75+ had no home internet access (Dec 2021) (Ofcom, 2022)</a:t>
            </a:r>
            <a:endParaRPr lang="en-US" sz="1200" dirty="0"/>
          </a:p>
          <a:p>
            <a:pPr marL="0" indent="0">
              <a:buNone/>
            </a:pPr>
            <a:r>
              <a:rPr lang="en-US" sz="900" i="1" dirty="0">
                <a:solidFill>
                  <a:schemeClr val="tx2"/>
                </a:solidFill>
              </a:rPr>
              <a:t> </a:t>
            </a:r>
            <a:endParaRPr lang="en-US" sz="1200" dirty="0"/>
          </a:p>
        </p:txBody>
      </p:sp>
      <p:sp>
        <p:nvSpPr>
          <p:cNvPr id="7" name="Shape 4"/>
          <p:cNvSpPr/>
          <p:nvPr/>
        </p:nvSpPr>
        <p:spPr>
          <a:xfrm>
            <a:off x="457200" y="2606040"/>
            <a:ext cx="2651760" cy="1463040"/>
          </a:xfrm>
          <a:prstGeom prst="roundRect">
            <a:avLst>
              <a:gd name="adj" fmla="val 5000"/>
            </a:avLst>
          </a:prstGeom>
          <a:solidFill>
            <a:schemeClr val="bg2"/>
          </a:solidFill>
          <a:ln w="19050">
            <a:solidFill>
              <a:srgbClr val="3D5A80"/>
            </a:solidFill>
            <a:prstDash val="solid"/>
          </a:ln>
        </p:spPr>
        <p:txBody>
          <a:bodyPr/>
          <a:lstStyle/>
          <a:p>
            <a:endParaRPr lang="en-GB"/>
          </a:p>
        </p:txBody>
      </p:sp>
      <p:sp>
        <p:nvSpPr>
          <p:cNvPr id="8" name="Text 5"/>
          <p:cNvSpPr txBox="1"/>
          <p:nvPr/>
        </p:nvSpPr>
        <p:spPr>
          <a:xfrm>
            <a:off x="548640" y="2651760"/>
            <a:ext cx="2468880" cy="526694"/>
          </a:xfrm>
          <a:prstGeom prst="rect">
            <a:avLst/>
          </a:prstGeom>
          <a:noFill/>
          <a:ln/>
        </p:spPr>
        <p:txBody>
          <a:bodyPr wrap="square" lIns="0" tIns="0" rIns="0" bIns="0" rtlCol="0" anchor="ctr"/>
          <a:lstStyle/>
          <a:p>
            <a:pPr marL="0" indent="0">
              <a:buNone/>
            </a:pPr>
            <a:r>
              <a:rPr lang="en-US" sz="2200" b="1" dirty="0">
                <a:solidFill>
                  <a:srgbClr val="3D5A80"/>
                </a:solidFill>
              </a:rPr>
              <a:t>83%</a:t>
            </a:r>
            <a:endParaRPr lang="en-US" sz="2200" dirty="0"/>
          </a:p>
        </p:txBody>
      </p:sp>
      <p:sp>
        <p:nvSpPr>
          <p:cNvPr id="9" name="Text 6"/>
          <p:cNvSpPr txBox="1"/>
          <p:nvPr/>
        </p:nvSpPr>
        <p:spPr>
          <a:xfrm>
            <a:off x="548640" y="3191256"/>
            <a:ext cx="2468880" cy="848563"/>
          </a:xfrm>
          <a:prstGeom prst="rect">
            <a:avLst/>
          </a:prstGeom>
          <a:noFill/>
          <a:ln/>
        </p:spPr>
        <p:txBody>
          <a:bodyPr wrap="square" lIns="0" tIns="0" rIns="0" bIns="0" rtlCol="0" anchor="t"/>
          <a:lstStyle/>
          <a:p>
            <a:pPr marL="0" indent="0">
              <a:buNone/>
            </a:pPr>
            <a:r>
              <a:rPr lang="en-US" sz="1100" dirty="0">
                <a:solidFill>
                  <a:schemeClr val="tx1"/>
                </a:solidFill>
              </a:rPr>
              <a:t>of people without home internet were not using it anywhere (Ofcom, 2022)</a:t>
            </a:r>
            <a:endParaRPr lang="en-US" sz="1200" dirty="0"/>
          </a:p>
          <a:p>
            <a:pPr marL="0" indent="0">
              <a:buNone/>
            </a:pPr>
            <a:r>
              <a:rPr lang="en-US" sz="900" i="1" dirty="0">
                <a:solidFill>
                  <a:schemeClr val="tx2"/>
                </a:solidFill>
              </a:rPr>
              <a:t> </a:t>
            </a:r>
            <a:endParaRPr lang="en-US" sz="1200" dirty="0"/>
          </a:p>
        </p:txBody>
      </p:sp>
      <p:sp>
        <p:nvSpPr>
          <p:cNvPr id="10" name="Shape 7"/>
          <p:cNvSpPr/>
          <p:nvPr/>
        </p:nvSpPr>
        <p:spPr>
          <a:xfrm>
            <a:off x="3291840" y="1005840"/>
            <a:ext cx="2651760" cy="3063240"/>
          </a:xfrm>
          <a:prstGeom prst="rect">
            <a:avLst/>
          </a:prstGeom>
          <a:solidFill>
            <a:schemeClr val="bg2"/>
          </a:solidFill>
          <a:ln w="12700">
            <a:solidFill>
              <a:schemeClr val="accent1"/>
            </a:solidFill>
            <a:prstDash val="solid"/>
          </a:ln>
        </p:spPr>
        <p:txBody>
          <a:bodyPr/>
          <a:lstStyle/>
          <a:p>
            <a:endParaRPr lang="en-GB"/>
          </a:p>
        </p:txBody>
      </p:sp>
      <p:sp>
        <p:nvSpPr>
          <p:cNvPr id="11" name="Text 8"/>
          <p:cNvSpPr txBox="1"/>
          <p:nvPr/>
        </p:nvSpPr>
        <p:spPr>
          <a:xfrm>
            <a:off x="3383280" y="1060704"/>
            <a:ext cx="2468880" cy="2971800"/>
          </a:xfrm>
          <a:prstGeom prst="rect">
            <a:avLst/>
          </a:prstGeom>
          <a:noFill/>
          <a:ln/>
        </p:spPr>
        <p:txBody>
          <a:bodyPr wrap="square" lIns="0" tIns="0" rIns="0" bIns="0" rtlCol="0" anchor="t"/>
          <a:lstStyle/>
          <a:p>
            <a:pPr marL="0" indent="0">
              <a:spcAft>
                <a:spcPts val="400"/>
              </a:spcAft>
              <a:buNone/>
            </a:pPr>
            <a:r>
              <a:rPr lang="en-US" sz="1200" b="1" dirty="0">
                <a:solidFill>
                  <a:schemeClr val="accent1"/>
                </a:solidFill>
              </a:rPr>
              <a:t>Benefits</a:t>
            </a:r>
            <a:endParaRPr lang="en-US" sz="1200" dirty="0"/>
          </a:p>
          <a:p>
            <a:pPr>
              <a:spcAft>
                <a:spcPts val="400"/>
              </a:spcAft>
            </a:pPr>
            <a:r>
              <a:rPr lang="en-US" sz="1050" dirty="0"/>
              <a:t>Monitoring technologies can reassure older people and caregivers, identify potential health concerns earlier and support ageing at home, potentially preventing avoidable hospital admissions (Read et al., 2022).</a:t>
            </a:r>
            <a:endParaRPr lang="en-US" sz="1200" dirty="0"/>
          </a:p>
        </p:txBody>
      </p:sp>
      <p:sp>
        <p:nvSpPr>
          <p:cNvPr id="12" name="Shape 9"/>
          <p:cNvSpPr/>
          <p:nvPr/>
        </p:nvSpPr>
        <p:spPr>
          <a:xfrm>
            <a:off x="6035040" y="1005840"/>
            <a:ext cx="2651760" cy="3063240"/>
          </a:xfrm>
          <a:prstGeom prst="rect">
            <a:avLst/>
          </a:prstGeom>
          <a:solidFill>
            <a:schemeClr val="bg2"/>
          </a:solidFill>
          <a:ln w="12700">
            <a:solidFill>
              <a:schemeClr val="accent1"/>
            </a:solidFill>
            <a:prstDash val="solid"/>
          </a:ln>
        </p:spPr>
        <p:txBody>
          <a:bodyPr/>
          <a:lstStyle/>
          <a:p>
            <a:endParaRPr lang="en-GB"/>
          </a:p>
        </p:txBody>
      </p:sp>
      <p:sp>
        <p:nvSpPr>
          <p:cNvPr id="13" name="Text 10"/>
          <p:cNvSpPr txBox="1"/>
          <p:nvPr/>
        </p:nvSpPr>
        <p:spPr>
          <a:xfrm>
            <a:off x="6126480" y="1060704"/>
            <a:ext cx="2468880" cy="2971800"/>
          </a:xfrm>
          <a:prstGeom prst="rect">
            <a:avLst/>
          </a:prstGeom>
          <a:noFill/>
          <a:ln/>
        </p:spPr>
        <p:txBody>
          <a:bodyPr wrap="square" lIns="0" tIns="0" rIns="0" bIns="0" rtlCol="0" anchor="t"/>
          <a:lstStyle/>
          <a:p>
            <a:pPr marL="0" indent="0">
              <a:spcAft>
                <a:spcPts val="400"/>
              </a:spcAft>
              <a:buNone/>
            </a:pPr>
            <a:r>
              <a:rPr lang="en-US" sz="1200" b="1" dirty="0">
                <a:solidFill>
                  <a:schemeClr val="accent1"/>
                </a:solidFill>
              </a:rPr>
              <a:t>Limitations and barriers</a:t>
            </a:r>
            <a:endParaRPr lang="en-US" sz="1200" dirty="0"/>
          </a:p>
          <a:p>
            <a:pPr>
              <a:spcAft>
                <a:spcPts val="400"/>
              </a:spcAft>
            </a:pPr>
            <a:r>
              <a:rPr lang="en-US" sz="1050" dirty="0"/>
              <a:t>High costs, limited digital skills, privacy concerns, low trust and unreliable connectivity can restrict adoption. Evidence remains heterogeneous (</a:t>
            </a:r>
            <a:r>
              <a:rPr lang="en-US" sz="1050" dirty="0" err="1"/>
              <a:t>Pajalic</a:t>
            </a:r>
            <a:r>
              <a:rPr lang="en-US" sz="1050" dirty="0"/>
              <a:t> et al., 2023).</a:t>
            </a:r>
            <a:endParaRPr lang="en-US" sz="1200" dirty="0"/>
          </a:p>
        </p:txBody>
      </p:sp>
      <p:sp>
        <p:nvSpPr>
          <p:cNvPr id="14" name="Shape 11"/>
          <p:cNvSpPr/>
          <p:nvPr/>
        </p:nvSpPr>
        <p:spPr>
          <a:xfrm>
            <a:off x="457200" y="4160520"/>
            <a:ext cx="8229600" cy="594360"/>
          </a:xfrm>
          <a:prstGeom prst="rect">
            <a:avLst/>
          </a:prstGeom>
          <a:solidFill>
            <a:schemeClr val="bg1"/>
          </a:solidFill>
          <a:ln w="15875">
            <a:solidFill>
              <a:schemeClr val="accent2"/>
            </a:solidFill>
            <a:prstDash val="dash"/>
          </a:ln>
        </p:spPr>
        <p:txBody>
          <a:bodyPr/>
          <a:lstStyle/>
          <a:p>
            <a:endParaRPr lang="en-GB"/>
          </a:p>
        </p:txBody>
      </p:sp>
      <p:sp>
        <p:nvSpPr>
          <p:cNvPr id="15" name="Text 12"/>
          <p:cNvSpPr txBox="1"/>
          <p:nvPr/>
        </p:nvSpPr>
        <p:spPr>
          <a:xfrm>
            <a:off x="530352" y="4206240"/>
            <a:ext cx="8083296" cy="502920"/>
          </a:xfrm>
          <a:prstGeom prst="rect">
            <a:avLst/>
          </a:prstGeom>
          <a:noFill/>
          <a:ln/>
        </p:spPr>
        <p:txBody>
          <a:bodyPr wrap="square" lIns="0" tIns="0" rIns="0" bIns="0" rtlCol="0" anchor="t"/>
          <a:lstStyle/>
          <a:p>
            <a:pPr marL="0" indent="0">
              <a:buNone/>
            </a:pPr>
            <a:r>
              <a:rPr lang="en-US" sz="1000" b="1" dirty="0">
                <a:solidFill>
                  <a:schemeClr val="accent2"/>
                </a:solidFill>
              </a:rPr>
              <a:t>ANALYSIS</a:t>
            </a:r>
          </a:p>
          <a:p>
            <a:r>
              <a:rPr lang="en-US" sz="1100" i="1" dirty="0"/>
              <a:t>The </a:t>
            </a:r>
            <a:r>
              <a:rPr lang="en-US" sz="1100" i="1" dirty="0" err="1"/>
              <a:t>Ofcom</a:t>
            </a:r>
            <a:r>
              <a:rPr lang="en-US" sz="1100" i="1" dirty="0"/>
              <a:t> (2022) reports that 26% of adults aged 75+ lacked home internet access. Digital inclusion is essential to ensure older people can access services, make informed choices and benefit equally from technology.</a:t>
            </a:r>
            <a:endParaRPr lang="en-US" sz="1200" dirty="0"/>
          </a:p>
        </p:txBody>
      </p:sp>
      <p:sp>
        <p:nvSpPr>
          <p:cNvPr id="25" name="Slide Number Placeholder 0"/>
          <p:cNvSpPr>
            <a:spLocks noGrp="1"/>
          </p:cNvSpPr>
          <p:nvPr>
            <p:ph type="sldNum" sz="quarter" idx="4294967295"/>
          </p:nvPr>
        </p:nvSpPr>
        <p:spPr>
          <a:xfrm>
            <a:off x="8412480" y="4846320"/>
            <a:ext cx="457200" cy="22860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tx2"/>
                </a:solidFill>
              </a:defRPr>
            </a:lvl1pPr>
          </a:lstStyle>
          <a:p>
            <a:pPr algn="l"/>
            <a:fld id="{F7021451-1387-4CA6-816F-3879F97B5CBC}" type="slidenum">
              <a:rPr lang="en-US" b="0"/>
              <a:t>12</a:t>
            </a:fld>
            <a:endParaRPr lang="en-US"/>
          </a:p>
        </p:txBody>
      </p:sp>
      <p:pic>
        <p:nvPicPr>
          <p:cNvPr id="19" name="Audio 18">
            <a:hlinkClick r:id="" action="ppaction://media"/>
            <a:extLst>
              <a:ext uri="{FF2B5EF4-FFF2-40B4-BE49-F238E27FC236}">
                <a16:creationId xmlns:a16="http://schemas.microsoft.com/office/drawing/2014/main" id="{3028B0C6-FDDA-1503-B1C1-935D89A07E1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4000" advTm="156959">
        <p14:vortex dir="r"/>
      </p:transition>
    </mc:Choice>
    <mc:Fallback xmlns="">
      <p:transition spd="slow" advTm="1569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457200" y="201168"/>
            <a:ext cx="8229600" cy="640080"/>
          </a:xfrm>
          <a:prstGeom prst="rect">
            <a:avLst/>
          </a:prstGeom>
          <a:noFill/>
          <a:ln/>
        </p:spPr>
        <p:txBody>
          <a:bodyPr wrap="square" rtlCol="0" anchor="ctr"/>
          <a:lstStyle/>
          <a:p>
            <a:pPr marL="0" indent="0">
              <a:buNone/>
            </a:pPr>
            <a:r>
              <a:rPr lang="en-US" sz="2400" b="1" dirty="0">
                <a:solidFill>
                  <a:schemeClr val="tx2"/>
                </a:solidFill>
              </a:rPr>
              <a:t>Does technology promote independence and empowerment?</a:t>
            </a:r>
            <a:endParaRPr lang="en-US" sz="2400" dirty="0"/>
          </a:p>
        </p:txBody>
      </p:sp>
      <p:sp>
        <p:nvSpPr>
          <p:cNvPr id="4" name="Shape 1"/>
          <p:cNvSpPr/>
          <p:nvPr/>
        </p:nvSpPr>
        <p:spPr>
          <a:xfrm>
            <a:off x="457200" y="1005840"/>
            <a:ext cx="4023360" cy="1828800"/>
          </a:xfrm>
          <a:prstGeom prst="rect">
            <a:avLst/>
          </a:prstGeom>
          <a:solidFill>
            <a:schemeClr val="bg1"/>
          </a:solidFill>
          <a:ln w="15875">
            <a:solidFill>
              <a:schemeClr val="accent2"/>
            </a:solidFill>
            <a:prstDash val="dash"/>
          </a:ln>
        </p:spPr>
        <p:txBody>
          <a:bodyPr/>
          <a:lstStyle/>
          <a:p>
            <a:endParaRPr lang="en-GB"/>
          </a:p>
        </p:txBody>
      </p:sp>
      <p:sp>
        <p:nvSpPr>
          <p:cNvPr id="5" name="Text 2"/>
          <p:cNvSpPr txBox="1"/>
          <p:nvPr/>
        </p:nvSpPr>
        <p:spPr>
          <a:xfrm>
            <a:off x="530352" y="1051560"/>
            <a:ext cx="3877056" cy="1737360"/>
          </a:xfrm>
          <a:prstGeom prst="rect">
            <a:avLst/>
          </a:prstGeom>
          <a:noFill/>
          <a:ln/>
        </p:spPr>
        <p:txBody>
          <a:bodyPr wrap="square" lIns="0" tIns="0" rIns="0" bIns="0" rtlCol="0" anchor="t"/>
          <a:lstStyle/>
          <a:p>
            <a:pPr marL="0" indent="0">
              <a:buNone/>
            </a:pPr>
            <a:r>
              <a:rPr lang="en-US" sz="1000" b="1" dirty="0">
                <a:solidFill>
                  <a:schemeClr val="accent2"/>
                </a:solidFill>
              </a:rPr>
              <a:t>ANALYSIS: EMPOWERMENT TEST</a:t>
            </a:r>
            <a:endParaRPr lang="en-US" sz="1200" dirty="0"/>
          </a:p>
          <a:p>
            <a:r>
              <a:rPr lang="en-US" sz="1100" i="1" dirty="0"/>
              <a:t>Technology promotes independence when older people choose how it is used, understand its purpose and control their personal information. However, surveillance without consent or replacing human contact with monitoring can undermine dignity and increase isolation (Read et al., 2022).</a:t>
            </a:r>
            <a:endParaRPr lang="en-US" sz="1200" dirty="0"/>
          </a:p>
        </p:txBody>
      </p:sp>
      <p:sp>
        <p:nvSpPr>
          <p:cNvPr id="6" name="Shape 3"/>
          <p:cNvSpPr/>
          <p:nvPr/>
        </p:nvSpPr>
        <p:spPr>
          <a:xfrm>
            <a:off x="4663440" y="1005840"/>
            <a:ext cx="4023360" cy="1828800"/>
          </a:xfrm>
          <a:prstGeom prst="rect">
            <a:avLst/>
          </a:prstGeom>
          <a:solidFill>
            <a:schemeClr val="bg1"/>
          </a:solidFill>
          <a:ln w="15875">
            <a:solidFill>
              <a:schemeClr val="accent2"/>
            </a:solidFill>
            <a:prstDash val="dash"/>
          </a:ln>
        </p:spPr>
        <p:txBody>
          <a:bodyPr/>
          <a:lstStyle/>
          <a:p>
            <a:endParaRPr lang="en-GB"/>
          </a:p>
        </p:txBody>
      </p:sp>
      <p:sp>
        <p:nvSpPr>
          <p:cNvPr id="7" name="Text 4"/>
          <p:cNvSpPr txBox="1"/>
          <p:nvPr/>
        </p:nvSpPr>
        <p:spPr>
          <a:xfrm>
            <a:off x="4736592" y="1051560"/>
            <a:ext cx="3877056" cy="1737360"/>
          </a:xfrm>
          <a:prstGeom prst="rect">
            <a:avLst/>
          </a:prstGeom>
          <a:noFill/>
          <a:ln/>
        </p:spPr>
        <p:txBody>
          <a:bodyPr wrap="square" lIns="0" tIns="0" rIns="0" bIns="0" rtlCol="0" anchor="t"/>
          <a:lstStyle/>
          <a:p>
            <a:pPr marL="0" indent="0">
              <a:buNone/>
            </a:pPr>
            <a:r>
              <a:rPr lang="en-US" sz="1000" b="1" dirty="0">
                <a:solidFill>
                  <a:schemeClr val="accent2"/>
                </a:solidFill>
              </a:rPr>
              <a:t>ANALYSIS: COST AND SERVICE USE</a:t>
            </a:r>
            <a:endParaRPr lang="en-US" sz="1200" dirty="0"/>
          </a:p>
          <a:p>
            <a:r>
              <a:rPr lang="en-US" sz="1100" dirty="0"/>
              <a:t>Remote monitoring may support early intervention and reduce avoidable hospital admissions, but effectiveness depends on implementation costs, staff training and individual needs. DHSC (2023) </a:t>
            </a:r>
            <a:r>
              <a:rPr lang="en-US" sz="1100" dirty="0" err="1"/>
              <a:t>emphasises</a:t>
            </a:r>
            <a:r>
              <a:rPr lang="en-US" sz="1100" dirty="0"/>
              <a:t> </a:t>
            </a:r>
            <a:r>
              <a:rPr lang="en-US" sz="1100" dirty="0" err="1"/>
              <a:t>digitisation</a:t>
            </a:r>
            <a:r>
              <a:rPr lang="en-US" sz="1100" dirty="0"/>
              <a:t> and independence at home, although benefits should not be assumed without stronger cost-effectiveness evidence.</a:t>
            </a:r>
            <a:endParaRPr lang="en-US" sz="1200" dirty="0"/>
          </a:p>
        </p:txBody>
      </p:sp>
      <p:sp>
        <p:nvSpPr>
          <p:cNvPr id="8" name="Shape 5"/>
          <p:cNvSpPr/>
          <p:nvPr/>
        </p:nvSpPr>
        <p:spPr>
          <a:xfrm>
            <a:off x="457200" y="2971800"/>
            <a:ext cx="8229600" cy="1737360"/>
          </a:xfrm>
          <a:prstGeom prst="rect">
            <a:avLst/>
          </a:prstGeom>
          <a:solidFill>
            <a:schemeClr val="bg1"/>
          </a:solidFill>
          <a:ln w="15875">
            <a:solidFill>
              <a:schemeClr val="accent2"/>
            </a:solidFill>
            <a:prstDash val="dash"/>
          </a:ln>
        </p:spPr>
        <p:txBody>
          <a:bodyPr/>
          <a:lstStyle/>
          <a:p>
            <a:endParaRPr lang="en-GB"/>
          </a:p>
        </p:txBody>
      </p:sp>
      <p:sp>
        <p:nvSpPr>
          <p:cNvPr id="9" name="Text 6"/>
          <p:cNvSpPr txBox="1"/>
          <p:nvPr/>
        </p:nvSpPr>
        <p:spPr>
          <a:xfrm>
            <a:off x="530352" y="3017520"/>
            <a:ext cx="8083296" cy="1645920"/>
          </a:xfrm>
          <a:prstGeom prst="rect">
            <a:avLst/>
          </a:prstGeom>
          <a:noFill/>
          <a:ln/>
        </p:spPr>
        <p:txBody>
          <a:bodyPr wrap="square" lIns="0" tIns="0" rIns="0" bIns="0" rtlCol="0" anchor="t"/>
          <a:lstStyle/>
          <a:p>
            <a:pPr marL="0" indent="0">
              <a:buNone/>
            </a:pPr>
            <a:r>
              <a:rPr lang="en-US" sz="1000" b="1" dirty="0">
                <a:solidFill>
                  <a:schemeClr val="accent2"/>
                </a:solidFill>
              </a:rPr>
              <a:t>ANALYSIS: JUDGEMENT</a:t>
            </a:r>
            <a:endParaRPr lang="en-US" sz="1200" dirty="0"/>
          </a:p>
          <a:p>
            <a:r>
              <a:rPr lang="en-US" sz="1100" dirty="0"/>
              <a:t>Technology is most empowering when it complements person-</a:t>
            </a:r>
            <a:r>
              <a:rPr lang="en-US" sz="1100" dirty="0" err="1"/>
              <a:t>centred</a:t>
            </a:r>
            <a:r>
              <a:rPr lang="en-US" sz="1100" dirty="0"/>
              <a:t> care, particularly for older people living independently. Barriers include cost, digital exclusion, privacy concerns and limited connectivity. A workable solution is to provide affordable devices, digital-skills support, informed consent and continued face-to-face care.</a:t>
            </a:r>
            <a:endParaRPr lang="en-US" sz="1200" dirty="0"/>
          </a:p>
        </p:txBody>
      </p:sp>
      <p:sp>
        <p:nvSpPr>
          <p:cNvPr id="25" name="Slide Number Placeholder 0"/>
          <p:cNvSpPr>
            <a:spLocks noGrp="1"/>
          </p:cNvSpPr>
          <p:nvPr>
            <p:ph type="sldNum" sz="quarter" idx="4294967295"/>
          </p:nvPr>
        </p:nvSpPr>
        <p:spPr>
          <a:xfrm>
            <a:off x="8412480" y="4846320"/>
            <a:ext cx="457200" cy="22860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tx2"/>
                </a:solidFill>
              </a:defRPr>
            </a:lvl1pPr>
          </a:lstStyle>
          <a:p>
            <a:pPr algn="l"/>
            <a:fld id="{F7021451-1387-4CA6-816F-3879F97B5CBC}" type="slidenum">
              <a:rPr lang="en-US" b="0"/>
              <a:t>13</a:t>
            </a:fld>
            <a:endParaRPr lang="en-US"/>
          </a:p>
        </p:txBody>
      </p:sp>
      <p:pic>
        <p:nvPicPr>
          <p:cNvPr id="14" name="Audio 13">
            <a:hlinkClick r:id="" action="ppaction://media"/>
            <a:extLst>
              <a:ext uri="{FF2B5EF4-FFF2-40B4-BE49-F238E27FC236}">
                <a16:creationId xmlns:a16="http://schemas.microsoft.com/office/drawing/2014/main" id="{424A3CC1-1D85-219D-5B61-2606A6FBF83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3400" advTm="161301">
        <p14:reveal/>
      </p:transition>
    </mc:Choice>
    <mc:Fallback xmlns="">
      <p:transition spd="slow" advTm="16130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457200" y="201168"/>
            <a:ext cx="8229600" cy="640080"/>
          </a:xfrm>
          <a:prstGeom prst="rect">
            <a:avLst/>
          </a:prstGeom>
          <a:noFill/>
          <a:ln/>
        </p:spPr>
        <p:txBody>
          <a:bodyPr wrap="square" rtlCol="0" anchor="ctr"/>
          <a:lstStyle/>
          <a:p>
            <a:pPr marL="0" indent="0">
              <a:buNone/>
            </a:pPr>
            <a:r>
              <a:rPr lang="en-US" sz="2400" b="1" dirty="0">
                <a:solidFill>
                  <a:schemeClr val="tx2"/>
                </a:solidFill>
              </a:rPr>
              <a:t>Case study: Clare Court, Birmingham</a:t>
            </a:r>
            <a:endParaRPr lang="en-US" sz="2400" dirty="0"/>
          </a:p>
        </p:txBody>
      </p:sp>
      <p:sp>
        <p:nvSpPr>
          <p:cNvPr id="4" name="Shape 1"/>
          <p:cNvSpPr/>
          <p:nvPr/>
        </p:nvSpPr>
        <p:spPr>
          <a:xfrm>
            <a:off x="457200" y="1005840"/>
            <a:ext cx="2651760" cy="1188720"/>
          </a:xfrm>
          <a:prstGeom prst="roundRect">
            <a:avLst>
              <a:gd name="adj" fmla="val 6154"/>
            </a:avLst>
          </a:prstGeom>
          <a:solidFill>
            <a:schemeClr val="bg2"/>
          </a:solidFill>
          <a:ln w="19050">
            <a:solidFill>
              <a:srgbClr val="0F766E"/>
            </a:solidFill>
            <a:prstDash val="solid"/>
          </a:ln>
        </p:spPr>
        <p:txBody>
          <a:bodyPr/>
          <a:lstStyle/>
          <a:p>
            <a:endParaRPr lang="en-GB"/>
          </a:p>
        </p:txBody>
      </p:sp>
      <p:sp>
        <p:nvSpPr>
          <p:cNvPr id="5" name="Text 2"/>
          <p:cNvSpPr txBox="1"/>
          <p:nvPr/>
        </p:nvSpPr>
        <p:spPr>
          <a:xfrm>
            <a:off x="548640" y="1051560"/>
            <a:ext cx="2468880" cy="427939"/>
          </a:xfrm>
          <a:prstGeom prst="rect">
            <a:avLst/>
          </a:prstGeom>
          <a:noFill/>
          <a:ln/>
        </p:spPr>
        <p:txBody>
          <a:bodyPr wrap="square" lIns="0" tIns="0" rIns="0" bIns="0" rtlCol="0" anchor="ctr"/>
          <a:lstStyle/>
          <a:p>
            <a:pPr marL="0" indent="0">
              <a:buNone/>
            </a:pPr>
            <a:r>
              <a:rPr lang="en-US" sz="2200" b="1" dirty="0">
                <a:solidFill>
                  <a:srgbClr val="0F766E"/>
                </a:solidFill>
              </a:rPr>
              <a:t>80 residents</a:t>
            </a:r>
            <a:endParaRPr lang="en-US" sz="2200" dirty="0"/>
          </a:p>
        </p:txBody>
      </p:sp>
      <p:sp>
        <p:nvSpPr>
          <p:cNvPr id="6" name="Text 3"/>
          <p:cNvSpPr txBox="1"/>
          <p:nvPr/>
        </p:nvSpPr>
        <p:spPr>
          <a:xfrm>
            <a:off x="548640" y="1481328"/>
            <a:ext cx="2468880" cy="689458"/>
          </a:xfrm>
          <a:prstGeom prst="rect">
            <a:avLst/>
          </a:prstGeom>
          <a:noFill/>
          <a:ln/>
        </p:spPr>
        <p:txBody>
          <a:bodyPr wrap="square" lIns="0" tIns="0" rIns="0" bIns="0" rtlCol="0" anchor="t"/>
          <a:lstStyle/>
          <a:p>
            <a:pPr marL="0" indent="0">
              <a:buNone/>
            </a:pPr>
            <a:r>
              <a:rPr lang="en-US" sz="1100" dirty="0">
                <a:solidFill>
                  <a:schemeClr val="tx1"/>
                </a:solidFill>
              </a:rPr>
              <a:t>residential, dementia and nursing home serving a diverse community (SCIE, 2021)</a:t>
            </a:r>
            <a:endParaRPr lang="en-US" sz="1200" dirty="0"/>
          </a:p>
          <a:p>
            <a:pPr marL="0" indent="0">
              <a:buNone/>
            </a:pPr>
            <a:r>
              <a:rPr lang="en-US" sz="900" i="1" dirty="0">
                <a:solidFill>
                  <a:schemeClr val="tx2"/>
                </a:solidFill>
              </a:rPr>
              <a:t> </a:t>
            </a:r>
            <a:endParaRPr lang="en-US" sz="1200" dirty="0"/>
          </a:p>
        </p:txBody>
      </p:sp>
      <p:sp>
        <p:nvSpPr>
          <p:cNvPr id="7" name="Shape 4"/>
          <p:cNvSpPr/>
          <p:nvPr/>
        </p:nvSpPr>
        <p:spPr>
          <a:xfrm>
            <a:off x="3246120" y="1005840"/>
            <a:ext cx="2651760" cy="1188720"/>
          </a:xfrm>
          <a:prstGeom prst="roundRect">
            <a:avLst>
              <a:gd name="adj" fmla="val 6154"/>
            </a:avLst>
          </a:prstGeom>
          <a:solidFill>
            <a:schemeClr val="bg2"/>
          </a:solidFill>
          <a:ln w="19050">
            <a:solidFill>
              <a:srgbClr val="3D5A80"/>
            </a:solidFill>
            <a:prstDash val="solid"/>
          </a:ln>
        </p:spPr>
        <p:txBody>
          <a:bodyPr/>
          <a:lstStyle/>
          <a:p>
            <a:endParaRPr lang="en-GB"/>
          </a:p>
        </p:txBody>
      </p:sp>
      <p:sp>
        <p:nvSpPr>
          <p:cNvPr id="8" name="Text 5"/>
          <p:cNvSpPr txBox="1"/>
          <p:nvPr/>
        </p:nvSpPr>
        <p:spPr>
          <a:xfrm>
            <a:off x="3337560" y="1051560"/>
            <a:ext cx="2468880" cy="427939"/>
          </a:xfrm>
          <a:prstGeom prst="rect">
            <a:avLst/>
          </a:prstGeom>
          <a:noFill/>
          <a:ln/>
        </p:spPr>
        <p:txBody>
          <a:bodyPr wrap="square" lIns="0" tIns="0" rIns="0" bIns="0" rtlCol="0" anchor="ctr"/>
          <a:lstStyle/>
          <a:p>
            <a:pPr marL="0" indent="0">
              <a:buNone/>
            </a:pPr>
            <a:r>
              <a:rPr lang="en-US" sz="2200" b="1" dirty="0">
                <a:solidFill>
                  <a:srgbClr val="3D5A80"/>
                </a:solidFill>
              </a:rPr>
              <a:t>Outreach</a:t>
            </a:r>
            <a:endParaRPr lang="en-US" sz="2200" dirty="0"/>
          </a:p>
        </p:txBody>
      </p:sp>
      <p:sp>
        <p:nvSpPr>
          <p:cNvPr id="9" name="Text 6"/>
          <p:cNvSpPr txBox="1"/>
          <p:nvPr/>
        </p:nvSpPr>
        <p:spPr>
          <a:xfrm>
            <a:off x="3337560" y="1481328"/>
            <a:ext cx="2468880" cy="689458"/>
          </a:xfrm>
          <a:prstGeom prst="rect">
            <a:avLst/>
          </a:prstGeom>
          <a:noFill/>
          <a:ln/>
        </p:spPr>
        <p:txBody>
          <a:bodyPr wrap="square" lIns="0" tIns="0" rIns="0" bIns="0" rtlCol="0" anchor="t"/>
          <a:lstStyle/>
          <a:p>
            <a:pPr marL="0" indent="0">
              <a:buNone/>
            </a:pPr>
            <a:r>
              <a:rPr lang="en-US" sz="1100" dirty="0">
                <a:solidFill>
                  <a:schemeClr val="tx1"/>
                </a:solidFill>
              </a:rPr>
              <a:t>links with local faith and interest groups; visits to community places (SCIE, 2021)</a:t>
            </a:r>
            <a:endParaRPr lang="en-US" sz="1200" dirty="0"/>
          </a:p>
          <a:p>
            <a:pPr marL="0" indent="0">
              <a:buNone/>
            </a:pPr>
            <a:r>
              <a:rPr lang="en-US" sz="900" i="1" dirty="0">
                <a:solidFill>
                  <a:schemeClr val="tx2"/>
                </a:solidFill>
              </a:rPr>
              <a:t> </a:t>
            </a:r>
            <a:endParaRPr lang="en-US" sz="1200" dirty="0"/>
          </a:p>
        </p:txBody>
      </p:sp>
      <p:sp>
        <p:nvSpPr>
          <p:cNvPr id="10" name="Shape 7"/>
          <p:cNvSpPr/>
          <p:nvPr/>
        </p:nvSpPr>
        <p:spPr>
          <a:xfrm>
            <a:off x="6035040" y="1005840"/>
            <a:ext cx="2651760" cy="1188720"/>
          </a:xfrm>
          <a:prstGeom prst="roundRect">
            <a:avLst>
              <a:gd name="adj" fmla="val 6154"/>
            </a:avLst>
          </a:prstGeom>
          <a:solidFill>
            <a:schemeClr val="bg2"/>
          </a:solidFill>
          <a:ln w="19050">
            <a:solidFill>
              <a:srgbClr val="E9B44C"/>
            </a:solidFill>
            <a:prstDash val="solid"/>
          </a:ln>
        </p:spPr>
        <p:txBody>
          <a:bodyPr/>
          <a:lstStyle/>
          <a:p>
            <a:endParaRPr lang="en-GB"/>
          </a:p>
        </p:txBody>
      </p:sp>
      <p:sp>
        <p:nvSpPr>
          <p:cNvPr id="11" name="Text 8"/>
          <p:cNvSpPr txBox="1"/>
          <p:nvPr/>
        </p:nvSpPr>
        <p:spPr>
          <a:xfrm>
            <a:off x="6126480" y="1051560"/>
            <a:ext cx="2468880" cy="427939"/>
          </a:xfrm>
          <a:prstGeom prst="rect">
            <a:avLst/>
          </a:prstGeom>
          <a:noFill/>
          <a:ln/>
        </p:spPr>
        <p:txBody>
          <a:bodyPr wrap="square" lIns="0" tIns="0" rIns="0" bIns="0" rtlCol="0" anchor="ctr"/>
          <a:lstStyle/>
          <a:p>
            <a:pPr marL="0" indent="0">
              <a:buNone/>
            </a:pPr>
            <a:r>
              <a:rPr lang="en-US" sz="2200" b="1" dirty="0">
                <a:solidFill>
                  <a:srgbClr val="E9B44C"/>
                </a:solidFill>
              </a:rPr>
              <a:t>Award-winning</a:t>
            </a:r>
            <a:endParaRPr lang="en-US" sz="2200" dirty="0"/>
          </a:p>
        </p:txBody>
      </p:sp>
      <p:sp>
        <p:nvSpPr>
          <p:cNvPr id="12" name="Text 9"/>
          <p:cNvSpPr txBox="1"/>
          <p:nvPr/>
        </p:nvSpPr>
        <p:spPr>
          <a:xfrm>
            <a:off x="6126480" y="1481328"/>
            <a:ext cx="2468880" cy="689458"/>
          </a:xfrm>
          <a:prstGeom prst="rect">
            <a:avLst/>
          </a:prstGeom>
          <a:noFill/>
          <a:ln/>
        </p:spPr>
        <p:txBody>
          <a:bodyPr wrap="square" lIns="0" tIns="0" rIns="0" bIns="0" rtlCol="0" anchor="t"/>
          <a:lstStyle/>
          <a:p>
            <a:pPr marL="0" indent="0">
              <a:buNone/>
            </a:pPr>
            <a:r>
              <a:rPr lang="en-US" sz="1100" dirty="0">
                <a:solidFill>
                  <a:schemeClr val="tx1"/>
                </a:solidFill>
              </a:rPr>
              <a:t>National Care Awards 2020 home of the year category (SCIE, 2021)</a:t>
            </a:r>
            <a:endParaRPr lang="en-US" sz="1200" dirty="0"/>
          </a:p>
          <a:p>
            <a:pPr marL="0" indent="0">
              <a:buNone/>
            </a:pPr>
            <a:r>
              <a:rPr lang="en-US" sz="900" i="1" dirty="0">
                <a:solidFill>
                  <a:schemeClr val="tx2"/>
                </a:solidFill>
              </a:rPr>
              <a:t> </a:t>
            </a:r>
            <a:endParaRPr lang="en-US" sz="1200" dirty="0"/>
          </a:p>
        </p:txBody>
      </p:sp>
      <p:sp>
        <p:nvSpPr>
          <p:cNvPr id="13" name="Shape 10"/>
          <p:cNvSpPr/>
          <p:nvPr/>
        </p:nvSpPr>
        <p:spPr>
          <a:xfrm>
            <a:off x="457200" y="2377440"/>
            <a:ext cx="8229600" cy="2286000"/>
          </a:xfrm>
          <a:prstGeom prst="rect">
            <a:avLst/>
          </a:prstGeom>
          <a:solidFill>
            <a:schemeClr val="bg1"/>
          </a:solidFill>
          <a:ln w="15875">
            <a:solidFill>
              <a:schemeClr val="accent2"/>
            </a:solidFill>
            <a:prstDash val="dash"/>
          </a:ln>
        </p:spPr>
        <p:txBody>
          <a:bodyPr/>
          <a:lstStyle/>
          <a:p>
            <a:endParaRPr lang="en-GB"/>
          </a:p>
        </p:txBody>
      </p:sp>
      <p:sp>
        <p:nvSpPr>
          <p:cNvPr id="14" name="Text 11"/>
          <p:cNvSpPr txBox="1"/>
          <p:nvPr/>
        </p:nvSpPr>
        <p:spPr>
          <a:xfrm>
            <a:off x="530352" y="2423160"/>
            <a:ext cx="8083296" cy="2194560"/>
          </a:xfrm>
          <a:prstGeom prst="rect">
            <a:avLst/>
          </a:prstGeom>
          <a:noFill/>
          <a:ln/>
        </p:spPr>
        <p:txBody>
          <a:bodyPr wrap="square" lIns="0" tIns="0" rIns="0" bIns="0" rtlCol="0" anchor="t"/>
          <a:lstStyle/>
          <a:p>
            <a:pPr marL="0" indent="0">
              <a:buNone/>
            </a:pPr>
            <a:r>
              <a:rPr lang="en-US" sz="1000" b="1" dirty="0">
                <a:solidFill>
                  <a:schemeClr val="accent2"/>
                </a:solidFill>
              </a:rPr>
              <a:t>ANALYSIS: INTRODUCE</a:t>
            </a:r>
            <a:endParaRPr lang="en-US" sz="1200" dirty="0"/>
          </a:p>
          <a:p>
            <a:r>
              <a:rPr lang="en-US" sz="1100" i="1" dirty="0"/>
              <a:t>Clare Court in Birmingham is an 80-resident residential, dementia and nursing home serving a diverse community (SCIE, 2021). It introduced person-</a:t>
            </a:r>
            <a:r>
              <a:rPr lang="en-US" sz="1100" i="1" dirty="0" err="1"/>
              <a:t>centred</a:t>
            </a:r>
            <a:r>
              <a:rPr lang="en-US" sz="1100" i="1" dirty="0"/>
              <a:t>, culturally responsive activities, community outreach and links with local faith and interest groups. These initiatives address dementia-related isolation, support social inclusion and respect residents’ cultural identities, preferences and individual care needs.</a:t>
            </a:r>
            <a:endParaRPr lang="en-US" sz="1200" dirty="0"/>
          </a:p>
        </p:txBody>
      </p:sp>
      <p:sp>
        <p:nvSpPr>
          <p:cNvPr id="25" name="Slide Number Placeholder 0"/>
          <p:cNvSpPr>
            <a:spLocks noGrp="1"/>
          </p:cNvSpPr>
          <p:nvPr>
            <p:ph type="sldNum" sz="quarter" idx="4294967295"/>
          </p:nvPr>
        </p:nvSpPr>
        <p:spPr>
          <a:xfrm>
            <a:off x="8412480" y="4846320"/>
            <a:ext cx="457200" cy="22860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tx2"/>
                </a:solidFill>
              </a:defRPr>
            </a:lvl1pPr>
          </a:lstStyle>
          <a:p>
            <a:pPr algn="l"/>
            <a:fld id="{F7021451-1387-4CA6-816F-3879F97B5CBC}" type="slidenum">
              <a:rPr lang="en-US" b="0"/>
              <a:t>14</a:t>
            </a:fld>
            <a:endParaRPr lang="en-US"/>
          </a:p>
        </p:txBody>
      </p:sp>
      <p:pic>
        <p:nvPicPr>
          <p:cNvPr id="19" name="Audio 18">
            <a:hlinkClick r:id="" action="ppaction://media"/>
            <a:extLst>
              <a:ext uri="{FF2B5EF4-FFF2-40B4-BE49-F238E27FC236}">
                <a16:creationId xmlns:a16="http://schemas.microsoft.com/office/drawing/2014/main" id="{A9473E80-7293-31AC-BC48-7604C5E1966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1200" advTm="111370">
        <p:dissolve/>
      </p:transition>
    </mc:Choice>
    <mc:Fallback xmlns="">
      <p:transition spd="slow" advTm="111370">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457200" y="201168"/>
            <a:ext cx="8229600" cy="640080"/>
          </a:xfrm>
          <a:prstGeom prst="rect">
            <a:avLst/>
          </a:prstGeom>
          <a:noFill/>
          <a:ln/>
        </p:spPr>
        <p:txBody>
          <a:bodyPr wrap="square" rtlCol="0" anchor="ctr"/>
          <a:lstStyle/>
          <a:p>
            <a:pPr marL="0" indent="0">
              <a:buNone/>
            </a:pPr>
            <a:r>
              <a:rPr lang="en-US" sz="2400" b="1" dirty="0">
                <a:solidFill>
                  <a:schemeClr val="tx2"/>
                </a:solidFill>
              </a:rPr>
              <a:t>Case study: applying theory and policy, and evaluating outcomes</a:t>
            </a:r>
            <a:endParaRPr lang="en-US" sz="2400" dirty="0"/>
          </a:p>
        </p:txBody>
      </p:sp>
      <p:sp>
        <p:nvSpPr>
          <p:cNvPr id="4" name="Shape 1"/>
          <p:cNvSpPr/>
          <p:nvPr/>
        </p:nvSpPr>
        <p:spPr>
          <a:xfrm>
            <a:off x="457200" y="960120"/>
            <a:ext cx="4023360" cy="1920240"/>
          </a:xfrm>
          <a:prstGeom prst="rect">
            <a:avLst/>
          </a:prstGeom>
          <a:solidFill>
            <a:schemeClr val="bg2"/>
          </a:solidFill>
          <a:ln w="12700">
            <a:solidFill>
              <a:schemeClr val="accent1"/>
            </a:solidFill>
            <a:prstDash val="solid"/>
          </a:ln>
        </p:spPr>
        <p:txBody>
          <a:bodyPr/>
          <a:lstStyle/>
          <a:p>
            <a:endParaRPr lang="en-GB"/>
          </a:p>
        </p:txBody>
      </p:sp>
      <p:sp>
        <p:nvSpPr>
          <p:cNvPr id="5" name="Text 2"/>
          <p:cNvSpPr txBox="1"/>
          <p:nvPr/>
        </p:nvSpPr>
        <p:spPr>
          <a:xfrm>
            <a:off x="548640" y="1014984"/>
            <a:ext cx="3840480" cy="1828800"/>
          </a:xfrm>
          <a:prstGeom prst="rect">
            <a:avLst/>
          </a:prstGeom>
          <a:noFill/>
          <a:ln/>
        </p:spPr>
        <p:txBody>
          <a:bodyPr wrap="square" lIns="0" tIns="0" rIns="0" bIns="0" rtlCol="0" anchor="t"/>
          <a:lstStyle/>
          <a:p>
            <a:pPr marL="0" indent="0">
              <a:spcAft>
                <a:spcPts val="400"/>
              </a:spcAft>
              <a:buNone/>
            </a:pPr>
            <a:r>
              <a:rPr lang="en-US" sz="1200" b="1" dirty="0">
                <a:solidFill>
                  <a:schemeClr val="accent1"/>
                </a:solidFill>
              </a:rPr>
              <a:t>Outcome check (regulator)</a:t>
            </a:r>
            <a:endParaRPr lang="en-US" sz="1200" dirty="0"/>
          </a:p>
          <a:p>
            <a:pPr marL="171450" indent="-171450">
              <a:spcAft>
                <a:spcPts val="400"/>
              </a:spcAft>
              <a:buFont typeface="Arial" panose="020B0604020202020204" pitchFamily="34" charset="0"/>
              <a:buChar char="•"/>
            </a:pPr>
            <a:r>
              <a:rPr lang="en-US" sz="1050" dirty="0"/>
              <a:t>CQC found five regulatory breaches in its 2023 assessment, involving person-</a:t>
            </a:r>
            <a:r>
              <a:rPr lang="en-US" sz="1050" dirty="0" err="1"/>
              <a:t>centred</a:t>
            </a:r>
            <a:r>
              <a:rPr lang="en-US" sz="1050" dirty="0"/>
              <a:t> care, safeguarding, staffing and governance. </a:t>
            </a:r>
          </a:p>
          <a:p>
            <a:pPr marL="171450" indent="-171450">
              <a:spcAft>
                <a:spcPts val="400"/>
              </a:spcAft>
              <a:buFont typeface="Arial" panose="020B0604020202020204" pitchFamily="34" charset="0"/>
              <a:buChar char="•"/>
            </a:pPr>
            <a:r>
              <a:rPr lang="en-US" sz="1050" dirty="0"/>
              <a:t>The 2025 assessment identified improvements in </a:t>
            </a:r>
            <a:r>
              <a:rPr lang="en-US" sz="1050" dirty="0" err="1"/>
              <a:t>personalisation</a:t>
            </a:r>
            <a:r>
              <a:rPr lang="en-US" sz="1050" dirty="0"/>
              <a:t> and safeguarding; however, Clare Court remained rated Requires improvement overall, with continuing safety and governance concerns (CQC, 2025).</a:t>
            </a:r>
            <a:endParaRPr lang="en-US" sz="1200" dirty="0"/>
          </a:p>
        </p:txBody>
      </p:sp>
      <p:sp>
        <p:nvSpPr>
          <p:cNvPr id="6" name="Shape 3"/>
          <p:cNvSpPr/>
          <p:nvPr/>
        </p:nvSpPr>
        <p:spPr>
          <a:xfrm>
            <a:off x="4663440" y="960120"/>
            <a:ext cx="4023360" cy="1920240"/>
          </a:xfrm>
          <a:prstGeom prst="rect">
            <a:avLst/>
          </a:prstGeom>
          <a:solidFill>
            <a:schemeClr val="bg1"/>
          </a:solidFill>
          <a:ln w="15875">
            <a:solidFill>
              <a:schemeClr val="accent2"/>
            </a:solidFill>
            <a:prstDash val="dash"/>
          </a:ln>
        </p:spPr>
        <p:txBody>
          <a:bodyPr/>
          <a:lstStyle/>
          <a:p>
            <a:endParaRPr lang="en-GB"/>
          </a:p>
        </p:txBody>
      </p:sp>
      <p:sp>
        <p:nvSpPr>
          <p:cNvPr id="7" name="Text 4"/>
          <p:cNvSpPr txBox="1"/>
          <p:nvPr/>
        </p:nvSpPr>
        <p:spPr>
          <a:xfrm>
            <a:off x="4736592" y="1005840"/>
            <a:ext cx="3877056" cy="1828800"/>
          </a:xfrm>
          <a:prstGeom prst="rect">
            <a:avLst/>
          </a:prstGeom>
          <a:noFill/>
          <a:ln/>
        </p:spPr>
        <p:txBody>
          <a:bodyPr wrap="square" lIns="0" tIns="0" rIns="0" bIns="0" rtlCol="0" anchor="t"/>
          <a:lstStyle/>
          <a:p>
            <a:pPr marL="0" indent="0">
              <a:buNone/>
            </a:pPr>
            <a:r>
              <a:rPr lang="en-US" sz="1000" b="1" dirty="0">
                <a:solidFill>
                  <a:schemeClr val="accent2"/>
                </a:solidFill>
              </a:rPr>
              <a:t>ANALYSIS: THEORY AND POLICY</a:t>
            </a:r>
            <a:endParaRPr lang="en-US" sz="1200" dirty="0"/>
          </a:p>
          <a:p>
            <a:r>
              <a:rPr lang="en-US" sz="1100" i="1" dirty="0"/>
              <a:t>Clare Court’s outreach and culturally responsive activities reflect Activity Theory by encouraging social participation, meaningful relationships and wellbeing (</a:t>
            </a:r>
            <a:r>
              <a:rPr lang="en-US" sz="1100" i="1" dirty="0" err="1"/>
              <a:t>Havighurst</a:t>
            </a:r>
            <a:r>
              <a:rPr lang="en-US" sz="1100" i="1" dirty="0"/>
              <a:t>, 1961). The Care Act 2014 supports wellbeing and social inclusion, while the Mental Capacity Act 2005 requires decisions to respect residents’ capacity, preferences and rights. Safeguarding duties protect residents from abuse and neglect..</a:t>
            </a:r>
            <a:endParaRPr lang="en-US" sz="1200" dirty="0"/>
          </a:p>
        </p:txBody>
      </p:sp>
      <p:sp>
        <p:nvSpPr>
          <p:cNvPr id="8" name="Shape 5"/>
          <p:cNvSpPr/>
          <p:nvPr/>
        </p:nvSpPr>
        <p:spPr>
          <a:xfrm>
            <a:off x="457200" y="3017520"/>
            <a:ext cx="8229600" cy="1691640"/>
          </a:xfrm>
          <a:prstGeom prst="rect">
            <a:avLst/>
          </a:prstGeom>
          <a:solidFill>
            <a:schemeClr val="bg1"/>
          </a:solidFill>
          <a:ln w="15875">
            <a:solidFill>
              <a:schemeClr val="accent2"/>
            </a:solidFill>
            <a:prstDash val="dash"/>
          </a:ln>
        </p:spPr>
        <p:txBody>
          <a:bodyPr/>
          <a:lstStyle/>
          <a:p>
            <a:endParaRPr lang="en-GB"/>
          </a:p>
        </p:txBody>
      </p:sp>
      <p:sp>
        <p:nvSpPr>
          <p:cNvPr id="9" name="Text 6"/>
          <p:cNvSpPr txBox="1"/>
          <p:nvPr/>
        </p:nvSpPr>
        <p:spPr>
          <a:xfrm>
            <a:off x="530352" y="3063240"/>
            <a:ext cx="8083296" cy="1600200"/>
          </a:xfrm>
          <a:prstGeom prst="rect">
            <a:avLst/>
          </a:prstGeom>
          <a:noFill/>
          <a:ln/>
        </p:spPr>
        <p:txBody>
          <a:bodyPr wrap="square" lIns="0" tIns="0" rIns="0" bIns="0" rtlCol="0" anchor="t"/>
          <a:lstStyle/>
          <a:p>
            <a:pPr marL="0" indent="0">
              <a:buNone/>
            </a:pPr>
            <a:r>
              <a:rPr lang="en-US" sz="1000" b="1" dirty="0">
                <a:solidFill>
                  <a:schemeClr val="accent2"/>
                </a:solidFill>
              </a:rPr>
              <a:t>ANALYSIS: EVALUATE</a:t>
            </a:r>
            <a:endParaRPr lang="en-US" sz="1200" dirty="0"/>
          </a:p>
          <a:p>
            <a:r>
              <a:rPr lang="en-US" sz="1100" i="1" dirty="0"/>
              <a:t>SCIE (2021) presents Clare Court as a positive example of community connection, cultural inclusion and meaningful activities. However, the CQC’s 2025 assessment retained an overall rating of Requires improvement, with concerns about safety and leadership despite improvements in caring and </a:t>
            </a:r>
            <a:r>
              <a:rPr lang="en-US" sz="1100" i="1" dirty="0" err="1"/>
              <a:t>personalised</a:t>
            </a:r>
            <a:r>
              <a:rPr lang="en-US" sz="1100" i="1" dirty="0"/>
              <a:t> support. This contrast shows that award-winning activities and promising case studies demonstrate good practice but do not prove consistently safe, high-quality care. A key limitation is that SCIE describes promising practice, whereas CQC independently assesses regulatory standards and identifies service weaknesses..</a:t>
            </a:r>
            <a:endParaRPr lang="en-US" sz="1200" dirty="0"/>
          </a:p>
        </p:txBody>
      </p:sp>
      <p:sp>
        <p:nvSpPr>
          <p:cNvPr id="25" name="Slide Number Placeholder 0"/>
          <p:cNvSpPr>
            <a:spLocks noGrp="1"/>
          </p:cNvSpPr>
          <p:nvPr>
            <p:ph type="sldNum" sz="quarter" idx="4294967295"/>
          </p:nvPr>
        </p:nvSpPr>
        <p:spPr>
          <a:xfrm>
            <a:off x="8412480" y="4846320"/>
            <a:ext cx="457200" cy="22860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tx2"/>
                </a:solidFill>
              </a:defRPr>
            </a:lvl1pPr>
          </a:lstStyle>
          <a:p>
            <a:pPr algn="l"/>
            <a:fld id="{F7021451-1387-4CA6-816F-3879F97B5CBC}" type="slidenum">
              <a:rPr lang="en-US" b="0"/>
              <a:t>15</a:t>
            </a:fld>
            <a:endParaRPr lang="en-US"/>
          </a:p>
        </p:txBody>
      </p:sp>
      <p:pic>
        <p:nvPicPr>
          <p:cNvPr id="14" name="Audio 13">
            <a:hlinkClick r:id="" action="ppaction://media"/>
            <a:extLst>
              <a:ext uri="{FF2B5EF4-FFF2-40B4-BE49-F238E27FC236}">
                <a16:creationId xmlns:a16="http://schemas.microsoft.com/office/drawing/2014/main" id="{FC205056-F2A4-39B6-DA2B-5DBDC91C59E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3400" advTm="236832">
        <p14:reveal/>
      </p:transition>
    </mc:Choice>
    <mc:Fallback xmlns="">
      <p:transition spd="slow" advTm="23683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457200" y="201168"/>
            <a:ext cx="8229600" cy="640080"/>
          </a:xfrm>
          <a:prstGeom prst="rect">
            <a:avLst/>
          </a:prstGeom>
          <a:noFill/>
          <a:ln/>
        </p:spPr>
        <p:txBody>
          <a:bodyPr wrap="square" rtlCol="0" anchor="ctr"/>
          <a:lstStyle/>
          <a:p>
            <a:pPr marL="0" indent="0">
              <a:buNone/>
            </a:pPr>
            <a:r>
              <a:rPr lang="en-US" sz="2400" b="1" dirty="0">
                <a:solidFill>
                  <a:schemeClr val="tx2"/>
                </a:solidFill>
              </a:rPr>
              <a:t>Safeguarding: protecting while empowering</a:t>
            </a:r>
            <a:endParaRPr lang="en-US" sz="2400" dirty="0"/>
          </a:p>
        </p:txBody>
      </p:sp>
      <p:sp>
        <p:nvSpPr>
          <p:cNvPr id="4" name="Shape 1"/>
          <p:cNvSpPr/>
          <p:nvPr/>
        </p:nvSpPr>
        <p:spPr>
          <a:xfrm>
            <a:off x="457200" y="1005840"/>
            <a:ext cx="1325880" cy="640080"/>
          </a:xfrm>
          <a:prstGeom prst="roundRect">
            <a:avLst>
              <a:gd name="adj" fmla="val 11429"/>
            </a:avLst>
          </a:prstGeom>
          <a:solidFill>
            <a:schemeClr val="accent2"/>
          </a:solidFill>
          <a:ln/>
        </p:spPr>
        <p:txBody>
          <a:bodyPr/>
          <a:lstStyle/>
          <a:p>
            <a:endParaRPr lang="en-GB"/>
          </a:p>
        </p:txBody>
      </p:sp>
      <p:sp>
        <p:nvSpPr>
          <p:cNvPr id="5" name="Text 2"/>
          <p:cNvSpPr txBox="1"/>
          <p:nvPr/>
        </p:nvSpPr>
        <p:spPr>
          <a:xfrm>
            <a:off x="457200" y="1005840"/>
            <a:ext cx="1325880" cy="640080"/>
          </a:xfrm>
          <a:prstGeom prst="rect">
            <a:avLst/>
          </a:prstGeom>
          <a:noFill/>
          <a:ln/>
        </p:spPr>
        <p:txBody>
          <a:bodyPr wrap="square" lIns="50800" tIns="50800" rIns="50800" bIns="50800" rtlCol="0" anchor="ctr"/>
          <a:lstStyle/>
          <a:p>
            <a:pPr marL="0" indent="0" algn="ctr">
              <a:buNone/>
            </a:pPr>
            <a:r>
              <a:rPr lang="en-US" sz="1100" b="1" dirty="0">
                <a:solidFill>
                  <a:schemeClr val="bg1"/>
                </a:solidFill>
              </a:rPr>
              <a:t>Empowerment</a:t>
            </a:r>
            <a:endParaRPr lang="en-US" sz="1100" dirty="0"/>
          </a:p>
        </p:txBody>
      </p:sp>
      <p:sp>
        <p:nvSpPr>
          <p:cNvPr id="6" name="Shape 3"/>
          <p:cNvSpPr/>
          <p:nvPr/>
        </p:nvSpPr>
        <p:spPr>
          <a:xfrm>
            <a:off x="1874520" y="1005840"/>
            <a:ext cx="1325880" cy="640080"/>
          </a:xfrm>
          <a:prstGeom prst="roundRect">
            <a:avLst>
              <a:gd name="adj" fmla="val 11429"/>
            </a:avLst>
          </a:prstGeom>
          <a:solidFill>
            <a:schemeClr val="accent1"/>
          </a:solidFill>
          <a:ln/>
        </p:spPr>
        <p:txBody>
          <a:bodyPr/>
          <a:lstStyle/>
          <a:p>
            <a:endParaRPr lang="en-GB"/>
          </a:p>
        </p:txBody>
      </p:sp>
      <p:sp>
        <p:nvSpPr>
          <p:cNvPr id="7" name="Text 4"/>
          <p:cNvSpPr txBox="1"/>
          <p:nvPr/>
        </p:nvSpPr>
        <p:spPr>
          <a:xfrm>
            <a:off x="1874520" y="1005840"/>
            <a:ext cx="1325880" cy="640080"/>
          </a:xfrm>
          <a:prstGeom prst="rect">
            <a:avLst/>
          </a:prstGeom>
          <a:noFill/>
          <a:ln/>
        </p:spPr>
        <p:txBody>
          <a:bodyPr wrap="square" lIns="50800" tIns="50800" rIns="50800" bIns="50800" rtlCol="0" anchor="ctr"/>
          <a:lstStyle/>
          <a:p>
            <a:pPr marL="0" indent="0" algn="ctr">
              <a:buNone/>
            </a:pPr>
            <a:r>
              <a:rPr lang="en-US" sz="1100" b="1" dirty="0">
                <a:solidFill>
                  <a:schemeClr val="bg1"/>
                </a:solidFill>
              </a:rPr>
              <a:t>Prevention</a:t>
            </a:r>
            <a:endParaRPr lang="en-US" sz="1100" dirty="0"/>
          </a:p>
        </p:txBody>
      </p:sp>
      <p:sp>
        <p:nvSpPr>
          <p:cNvPr id="8" name="Shape 5"/>
          <p:cNvSpPr/>
          <p:nvPr/>
        </p:nvSpPr>
        <p:spPr>
          <a:xfrm>
            <a:off x="3291840" y="1005840"/>
            <a:ext cx="1325880" cy="640080"/>
          </a:xfrm>
          <a:prstGeom prst="roundRect">
            <a:avLst>
              <a:gd name="adj" fmla="val 11429"/>
            </a:avLst>
          </a:prstGeom>
          <a:solidFill>
            <a:schemeClr val="accent1"/>
          </a:solidFill>
          <a:ln/>
        </p:spPr>
        <p:txBody>
          <a:bodyPr/>
          <a:lstStyle/>
          <a:p>
            <a:endParaRPr lang="en-GB"/>
          </a:p>
        </p:txBody>
      </p:sp>
      <p:sp>
        <p:nvSpPr>
          <p:cNvPr id="9" name="Text 6"/>
          <p:cNvSpPr txBox="1"/>
          <p:nvPr/>
        </p:nvSpPr>
        <p:spPr>
          <a:xfrm>
            <a:off x="3291840" y="1005840"/>
            <a:ext cx="1325880" cy="640080"/>
          </a:xfrm>
          <a:prstGeom prst="rect">
            <a:avLst/>
          </a:prstGeom>
          <a:noFill/>
          <a:ln/>
        </p:spPr>
        <p:txBody>
          <a:bodyPr wrap="square" lIns="50800" tIns="50800" rIns="50800" bIns="50800" rtlCol="0" anchor="ctr"/>
          <a:lstStyle/>
          <a:p>
            <a:pPr marL="0" indent="0" algn="ctr">
              <a:buNone/>
            </a:pPr>
            <a:r>
              <a:rPr lang="en-US" sz="1100" b="1" dirty="0">
                <a:solidFill>
                  <a:schemeClr val="bg1"/>
                </a:solidFill>
              </a:rPr>
              <a:t>Proportionality</a:t>
            </a:r>
            <a:endParaRPr lang="en-US" sz="1100" dirty="0"/>
          </a:p>
        </p:txBody>
      </p:sp>
      <p:sp>
        <p:nvSpPr>
          <p:cNvPr id="10" name="Shape 7"/>
          <p:cNvSpPr/>
          <p:nvPr/>
        </p:nvSpPr>
        <p:spPr>
          <a:xfrm>
            <a:off x="457200" y="1737360"/>
            <a:ext cx="1325880" cy="640080"/>
          </a:xfrm>
          <a:prstGeom prst="roundRect">
            <a:avLst>
              <a:gd name="adj" fmla="val 11429"/>
            </a:avLst>
          </a:prstGeom>
          <a:solidFill>
            <a:schemeClr val="accent1"/>
          </a:solidFill>
          <a:ln/>
        </p:spPr>
        <p:txBody>
          <a:bodyPr/>
          <a:lstStyle/>
          <a:p>
            <a:endParaRPr lang="en-GB"/>
          </a:p>
        </p:txBody>
      </p:sp>
      <p:sp>
        <p:nvSpPr>
          <p:cNvPr id="11" name="Text 8"/>
          <p:cNvSpPr txBox="1"/>
          <p:nvPr/>
        </p:nvSpPr>
        <p:spPr>
          <a:xfrm>
            <a:off x="457200" y="1737360"/>
            <a:ext cx="1325880" cy="640080"/>
          </a:xfrm>
          <a:prstGeom prst="rect">
            <a:avLst/>
          </a:prstGeom>
          <a:noFill/>
          <a:ln/>
        </p:spPr>
        <p:txBody>
          <a:bodyPr wrap="square" lIns="50800" tIns="50800" rIns="50800" bIns="50800" rtlCol="0" anchor="ctr"/>
          <a:lstStyle/>
          <a:p>
            <a:pPr marL="0" indent="0" algn="ctr">
              <a:buNone/>
            </a:pPr>
            <a:r>
              <a:rPr lang="en-US" sz="1100" b="1" dirty="0">
                <a:solidFill>
                  <a:schemeClr val="bg1"/>
                </a:solidFill>
              </a:rPr>
              <a:t>Protection</a:t>
            </a:r>
            <a:endParaRPr lang="en-US" sz="1100" dirty="0"/>
          </a:p>
        </p:txBody>
      </p:sp>
      <p:sp>
        <p:nvSpPr>
          <p:cNvPr id="12" name="Shape 9"/>
          <p:cNvSpPr/>
          <p:nvPr/>
        </p:nvSpPr>
        <p:spPr>
          <a:xfrm>
            <a:off x="1874520" y="1737360"/>
            <a:ext cx="1325880" cy="640080"/>
          </a:xfrm>
          <a:prstGeom prst="roundRect">
            <a:avLst>
              <a:gd name="adj" fmla="val 11429"/>
            </a:avLst>
          </a:prstGeom>
          <a:solidFill>
            <a:schemeClr val="accent1"/>
          </a:solidFill>
          <a:ln/>
        </p:spPr>
        <p:txBody>
          <a:bodyPr/>
          <a:lstStyle/>
          <a:p>
            <a:endParaRPr lang="en-GB"/>
          </a:p>
        </p:txBody>
      </p:sp>
      <p:sp>
        <p:nvSpPr>
          <p:cNvPr id="13" name="Text 10"/>
          <p:cNvSpPr txBox="1"/>
          <p:nvPr/>
        </p:nvSpPr>
        <p:spPr>
          <a:xfrm>
            <a:off x="1874520" y="1737360"/>
            <a:ext cx="1325880" cy="640080"/>
          </a:xfrm>
          <a:prstGeom prst="rect">
            <a:avLst/>
          </a:prstGeom>
          <a:noFill/>
          <a:ln/>
        </p:spPr>
        <p:txBody>
          <a:bodyPr wrap="square" lIns="50800" tIns="50800" rIns="50800" bIns="50800" rtlCol="0" anchor="ctr"/>
          <a:lstStyle/>
          <a:p>
            <a:pPr marL="0" indent="0" algn="ctr">
              <a:buNone/>
            </a:pPr>
            <a:r>
              <a:rPr lang="en-US" sz="1100" b="1" dirty="0">
                <a:solidFill>
                  <a:schemeClr val="bg1"/>
                </a:solidFill>
              </a:rPr>
              <a:t>Partnership</a:t>
            </a:r>
            <a:endParaRPr lang="en-US" sz="1100" dirty="0"/>
          </a:p>
        </p:txBody>
      </p:sp>
      <p:sp>
        <p:nvSpPr>
          <p:cNvPr id="14" name="Shape 11"/>
          <p:cNvSpPr/>
          <p:nvPr/>
        </p:nvSpPr>
        <p:spPr>
          <a:xfrm>
            <a:off x="3291840" y="1737360"/>
            <a:ext cx="1325880" cy="640080"/>
          </a:xfrm>
          <a:prstGeom prst="roundRect">
            <a:avLst>
              <a:gd name="adj" fmla="val 11429"/>
            </a:avLst>
          </a:prstGeom>
          <a:solidFill>
            <a:schemeClr val="accent1"/>
          </a:solidFill>
          <a:ln/>
        </p:spPr>
        <p:txBody>
          <a:bodyPr/>
          <a:lstStyle/>
          <a:p>
            <a:endParaRPr lang="en-GB"/>
          </a:p>
        </p:txBody>
      </p:sp>
      <p:sp>
        <p:nvSpPr>
          <p:cNvPr id="15" name="Text 12"/>
          <p:cNvSpPr txBox="1"/>
          <p:nvPr/>
        </p:nvSpPr>
        <p:spPr>
          <a:xfrm>
            <a:off x="3291840" y="1737360"/>
            <a:ext cx="1325880" cy="640080"/>
          </a:xfrm>
          <a:prstGeom prst="rect">
            <a:avLst/>
          </a:prstGeom>
          <a:noFill/>
          <a:ln/>
        </p:spPr>
        <p:txBody>
          <a:bodyPr wrap="square" lIns="50800" tIns="50800" rIns="50800" bIns="50800" rtlCol="0" anchor="ctr"/>
          <a:lstStyle/>
          <a:p>
            <a:pPr marL="0" indent="0" algn="ctr">
              <a:buNone/>
            </a:pPr>
            <a:r>
              <a:rPr lang="en-US" sz="1100" b="1" dirty="0">
                <a:solidFill>
                  <a:schemeClr val="bg1"/>
                </a:solidFill>
              </a:rPr>
              <a:t>Accountability</a:t>
            </a:r>
            <a:endParaRPr lang="en-US" sz="1100" dirty="0"/>
          </a:p>
        </p:txBody>
      </p:sp>
      <p:sp>
        <p:nvSpPr>
          <p:cNvPr id="16" name="Text 13"/>
          <p:cNvSpPr txBox="1"/>
          <p:nvPr/>
        </p:nvSpPr>
        <p:spPr>
          <a:xfrm>
            <a:off x="457200" y="2468880"/>
            <a:ext cx="4206240" cy="274320"/>
          </a:xfrm>
          <a:prstGeom prst="rect">
            <a:avLst/>
          </a:prstGeom>
          <a:noFill/>
          <a:ln/>
        </p:spPr>
        <p:txBody>
          <a:bodyPr wrap="square" lIns="50800" tIns="50800" rIns="50800" bIns="50800" rtlCol="0" anchor="t"/>
          <a:lstStyle/>
          <a:p>
            <a:pPr marL="0" indent="0">
              <a:buNone/>
            </a:pPr>
            <a:r>
              <a:rPr lang="en-US" sz="900" i="1" dirty="0">
                <a:solidFill>
                  <a:schemeClr val="tx2"/>
                </a:solidFill>
              </a:rPr>
              <a:t>Six principles, Care Act 2014 statutory guidance.</a:t>
            </a:r>
            <a:endParaRPr lang="en-US" sz="900" dirty="0"/>
          </a:p>
        </p:txBody>
      </p:sp>
      <p:sp>
        <p:nvSpPr>
          <p:cNvPr id="17" name="Shape 14"/>
          <p:cNvSpPr/>
          <p:nvPr/>
        </p:nvSpPr>
        <p:spPr>
          <a:xfrm>
            <a:off x="4846320" y="1005840"/>
            <a:ext cx="1920240" cy="1051560"/>
          </a:xfrm>
          <a:prstGeom prst="roundRect">
            <a:avLst>
              <a:gd name="adj" fmla="val 6957"/>
            </a:avLst>
          </a:prstGeom>
          <a:solidFill>
            <a:schemeClr val="bg2"/>
          </a:solidFill>
          <a:ln w="19050">
            <a:solidFill>
              <a:srgbClr val="3D5A80"/>
            </a:solidFill>
            <a:prstDash val="solid"/>
          </a:ln>
        </p:spPr>
        <p:txBody>
          <a:bodyPr/>
          <a:lstStyle/>
          <a:p>
            <a:endParaRPr lang="en-GB"/>
          </a:p>
        </p:txBody>
      </p:sp>
      <p:sp>
        <p:nvSpPr>
          <p:cNvPr id="18" name="Text 15"/>
          <p:cNvSpPr txBox="1"/>
          <p:nvPr/>
        </p:nvSpPr>
        <p:spPr>
          <a:xfrm>
            <a:off x="4937760" y="1051560"/>
            <a:ext cx="1737360" cy="378562"/>
          </a:xfrm>
          <a:prstGeom prst="rect">
            <a:avLst/>
          </a:prstGeom>
          <a:noFill/>
          <a:ln/>
        </p:spPr>
        <p:txBody>
          <a:bodyPr wrap="square" lIns="0" tIns="0" rIns="0" bIns="0" rtlCol="0" anchor="ctr"/>
          <a:lstStyle/>
          <a:p>
            <a:pPr marL="0" indent="0">
              <a:buNone/>
            </a:pPr>
            <a:r>
              <a:rPr lang="en-US" sz="2200" b="1" dirty="0">
                <a:solidFill>
                  <a:srgbClr val="3D5A80"/>
                </a:solidFill>
              </a:rPr>
              <a:t>615,530</a:t>
            </a:r>
            <a:endParaRPr lang="en-US" sz="2200" dirty="0"/>
          </a:p>
        </p:txBody>
      </p:sp>
      <p:sp>
        <p:nvSpPr>
          <p:cNvPr id="19" name="Text 16"/>
          <p:cNvSpPr txBox="1"/>
          <p:nvPr/>
        </p:nvSpPr>
        <p:spPr>
          <a:xfrm>
            <a:off x="4937760" y="1426464"/>
            <a:ext cx="1737360" cy="609905"/>
          </a:xfrm>
          <a:prstGeom prst="rect">
            <a:avLst/>
          </a:prstGeom>
          <a:noFill/>
          <a:ln/>
        </p:spPr>
        <p:txBody>
          <a:bodyPr wrap="square" lIns="0" tIns="0" rIns="0" bIns="0" rtlCol="0" anchor="t"/>
          <a:lstStyle/>
          <a:p>
            <a:pPr marL="0" indent="0">
              <a:buNone/>
            </a:pPr>
            <a:r>
              <a:rPr lang="en-US" sz="1100" dirty="0">
                <a:solidFill>
                  <a:schemeClr val="tx1"/>
                </a:solidFill>
              </a:rPr>
              <a:t>safeguarding concerns raised, 2023–24 (NHS England, 2024)</a:t>
            </a:r>
            <a:endParaRPr lang="en-US" sz="1200" dirty="0"/>
          </a:p>
          <a:p>
            <a:pPr marL="0" indent="0">
              <a:buNone/>
            </a:pPr>
            <a:r>
              <a:rPr lang="en-US" sz="900" i="1" dirty="0">
                <a:solidFill>
                  <a:schemeClr val="tx2"/>
                </a:solidFill>
              </a:rPr>
              <a:t> </a:t>
            </a:r>
            <a:endParaRPr lang="en-US" sz="1200" dirty="0"/>
          </a:p>
        </p:txBody>
      </p:sp>
      <p:sp>
        <p:nvSpPr>
          <p:cNvPr id="20" name="Shape 17"/>
          <p:cNvSpPr/>
          <p:nvPr/>
        </p:nvSpPr>
        <p:spPr>
          <a:xfrm>
            <a:off x="6858000" y="1005840"/>
            <a:ext cx="1828800" cy="1051560"/>
          </a:xfrm>
          <a:prstGeom prst="roundRect">
            <a:avLst>
              <a:gd name="adj" fmla="val 6957"/>
            </a:avLst>
          </a:prstGeom>
          <a:solidFill>
            <a:schemeClr val="bg2"/>
          </a:solidFill>
          <a:ln w="19050">
            <a:solidFill>
              <a:srgbClr val="0F766E"/>
            </a:solidFill>
            <a:prstDash val="solid"/>
          </a:ln>
        </p:spPr>
        <p:txBody>
          <a:bodyPr/>
          <a:lstStyle/>
          <a:p>
            <a:endParaRPr lang="en-GB"/>
          </a:p>
        </p:txBody>
      </p:sp>
      <p:sp>
        <p:nvSpPr>
          <p:cNvPr id="21" name="Text 18"/>
          <p:cNvSpPr txBox="1"/>
          <p:nvPr/>
        </p:nvSpPr>
        <p:spPr>
          <a:xfrm>
            <a:off x="6949440" y="1051560"/>
            <a:ext cx="1645920" cy="378562"/>
          </a:xfrm>
          <a:prstGeom prst="rect">
            <a:avLst/>
          </a:prstGeom>
          <a:noFill/>
          <a:ln/>
        </p:spPr>
        <p:txBody>
          <a:bodyPr wrap="square" lIns="0" tIns="0" rIns="0" bIns="0" rtlCol="0" anchor="ctr"/>
          <a:lstStyle/>
          <a:p>
            <a:pPr marL="0" indent="0">
              <a:buNone/>
            </a:pPr>
            <a:r>
              <a:rPr lang="en-US" sz="2200" b="1" dirty="0">
                <a:solidFill>
                  <a:srgbClr val="0F766E"/>
                </a:solidFill>
              </a:rPr>
              <a:t>176,560</a:t>
            </a:r>
            <a:endParaRPr lang="en-US" sz="2200" dirty="0"/>
          </a:p>
        </p:txBody>
      </p:sp>
      <p:sp>
        <p:nvSpPr>
          <p:cNvPr id="22" name="Text 19"/>
          <p:cNvSpPr txBox="1"/>
          <p:nvPr/>
        </p:nvSpPr>
        <p:spPr>
          <a:xfrm>
            <a:off x="6949440" y="1426464"/>
            <a:ext cx="1645920" cy="609905"/>
          </a:xfrm>
          <a:prstGeom prst="rect">
            <a:avLst/>
          </a:prstGeom>
          <a:noFill/>
          <a:ln/>
        </p:spPr>
        <p:txBody>
          <a:bodyPr wrap="square" lIns="0" tIns="0" rIns="0" bIns="0" rtlCol="0" anchor="t"/>
          <a:lstStyle/>
          <a:p>
            <a:pPr marL="0" indent="0">
              <a:buNone/>
            </a:pPr>
            <a:r>
              <a:rPr lang="en-US" sz="1100" dirty="0">
                <a:solidFill>
                  <a:schemeClr val="tx1"/>
                </a:solidFill>
              </a:rPr>
              <a:t>s.42 enquiries started (NHS England, 2024)</a:t>
            </a:r>
            <a:endParaRPr lang="en-US" sz="1200" dirty="0"/>
          </a:p>
          <a:p>
            <a:pPr marL="0" indent="0">
              <a:buNone/>
            </a:pPr>
            <a:r>
              <a:rPr lang="en-US" sz="900" i="1" dirty="0">
                <a:solidFill>
                  <a:schemeClr val="tx2"/>
                </a:solidFill>
              </a:rPr>
              <a:t> </a:t>
            </a:r>
            <a:endParaRPr lang="en-US" sz="1200" dirty="0"/>
          </a:p>
        </p:txBody>
      </p:sp>
      <p:sp>
        <p:nvSpPr>
          <p:cNvPr id="23" name="Shape 20"/>
          <p:cNvSpPr/>
          <p:nvPr/>
        </p:nvSpPr>
        <p:spPr>
          <a:xfrm>
            <a:off x="4846320" y="2148840"/>
            <a:ext cx="1920240" cy="1051560"/>
          </a:xfrm>
          <a:prstGeom prst="roundRect">
            <a:avLst>
              <a:gd name="adj" fmla="val 6957"/>
            </a:avLst>
          </a:prstGeom>
          <a:solidFill>
            <a:schemeClr val="bg2"/>
          </a:solidFill>
          <a:ln w="19050">
            <a:solidFill>
              <a:srgbClr val="D9663F"/>
            </a:solidFill>
            <a:prstDash val="solid"/>
          </a:ln>
        </p:spPr>
        <p:txBody>
          <a:bodyPr/>
          <a:lstStyle/>
          <a:p>
            <a:endParaRPr lang="en-GB"/>
          </a:p>
        </p:txBody>
      </p:sp>
      <p:sp>
        <p:nvSpPr>
          <p:cNvPr id="24" name="Text 21"/>
          <p:cNvSpPr txBox="1"/>
          <p:nvPr/>
        </p:nvSpPr>
        <p:spPr>
          <a:xfrm>
            <a:off x="4937760" y="2194560"/>
            <a:ext cx="1737360" cy="378562"/>
          </a:xfrm>
          <a:prstGeom prst="rect">
            <a:avLst/>
          </a:prstGeom>
          <a:noFill/>
          <a:ln/>
        </p:spPr>
        <p:txBody>
          <a:bodyPr wrap="square" lIns="0" tIns="0" rIns="0" bIns="0" rtlCol="0" anchor="ctr"/>
          <a:lstStyle/>
          <a:p>
            <a:pPr marL="0" indent="0">
              <a:buNone/>
            </a:pPr>
            <a:r>
              <a:rPr lang="en-US" sz="2200" b="1" dirty="0">
                <a:solidFill>
                  <a:srgbClr val="D9663F"/>
                </a:solidFill>
              </a:rPr>
              <a:t>46%</a:t>
            </a:r>
            <a:endParaRPr lang="en-US" sz="2200" dirty="0"/>
          </a:p>
        </p:txBody>
      </p:sp>
      <p:sp>
        <p:nvSpPr>
          <p:cNvPr id="25" name="Text 22"/>
          <p:cNvSpPr txBox="1"/>
          <p:nvPr/>
        </p:nvSpPr>
        <p:spPr>
          <a:xfrm>
            <a:off x="4937760" y="2569464"/>
            <a:ext cx="1737360" cy="609905"/>
          </a:xfrm>
          <a:prstGeom prst="rect">
            <a:avLst/>
          </a:prstGeom>
          <a:noFill/>
          <a:ln/>
        </p:spPr>
        <p:txBody>
          <a:bodyPr wrap="square" lIns="0" tIns="0" rIns="0" bIns="0" rtlCol="0" anchor="t"/>
          <a:lstStyle/>
          <a:p>
            <a:pPr marL="0" indent="0">
              <a:buNone/>
            </a:pPr>
            <a:r>
              <a:rPr lang="en-US" sz="1100" dirty="0">
                <a:solidFill>
                  <a:schemeClr val="tx1"/>
                </a:solidFill>
              </a:rPr>
              <a:t>of concluded risks located in the person’s own home (NHS England, 2024)</a:t>
            </a:r>
            <a:endParaRPr lang="en-US" sz="1200" dirty="0"/>
          </a:p>
          <a:p>
            <a:pPr marL="0" indent="0">
              <a:buNone/>
            </a:pPr>
            <a:r>
              <a:rPr lang="en-US" sz="900" i="1" dirty="0">
                <a:solidFill>
                  <a:schemeClr val="tx2"/>
                </a:solidFill>
              </a:rPr>
              <a:t> </a:t>
            </a:r>
            <a:endParaRPr lang="en-US" sz="1200" dirty="0"/>
          </a:p>
        </p:txBody>
      </p:sp>
      <p:sp>
        <p:nvSpPr>
          <p:cNvPr id="26" name="Shape 23"/>
          <p:cNvSpPr/>
          <p:nvPr/>
        </p:nvSpPr>
        <p:spPr>
          <a:xfrm>
            <a:off x="6858000" y="2148840"/>
            <a:ext cx="1828800" cy="1051560"/>
          </a:xfrm>
          <a:prstGeom prst="roundRect">
            <a:avLst>
              <a:gd name="adj" fmla="val 6957"/>
            </a:avLst>
          </a:prstGeom>
          <a:solidFill>
            <a:schemeClr val="bg2"/>
          </a:solidFill>
          <a:ln w="19050">
            <a:solidFill>
              <a:srgbClr val="6A994E"/>
            </a:solidFill>
            <a:prstDash val="solid"/>
          </a:ln>
        </p:spPr>
        <p:txBody>
          <a:bodyPr/>
          <a:lstStyle/>
          <a:p>
            <a:endParaRPr lang="en-GB"/>
          </a:p>
        </p:txBody>
      </p:sp>
      <p:sp>
        <p:nvSpPr>
          <p:cNvPr id="27" name="Text 24"/>
          <p:cNvSpPr txBox="1"/>
          <p:nvPr/>
        </p:nvSpPr>
        <p:spPr>
          <a:xfrm>
            <a:off x="6949440" y="2194560"/>
            <a:ext cx="1645920" cy="378562"/>
          </a:xfrm>
          <a:prstGeom prst="rect">
            <a:avLst/>
          </a:prstGeom>
          <a:noFill/>
          <a:ln/>
        </p:spPr>
        <p:txBody>
          <a:bodyPr wrap="square" lIns="0" tIns="0" rIns="0" bIns="0" rtlCol="0" anchor="ctr"/>
          <a:lstStyle/>
          <a:p>
            <a:pPr marL="0" indent="0">
              <a:buNone/>
            </a:pPr>
            <a:r>
              <a:rPr lang="en-US" sz="2200" b="1" dirty="0">
                <a:solidFill>
                  <a:srgbClr val="6A994E"/>
                </a:solidFill>
              </a:rPr>
              <a:t>91%</a:t>
            </a:r>
            <a:endParaRPr lang="en-US" sz="2200" dirty="0"/>
          </a:p>
        </p:txBody>
      </p:sp>
      <p:sp>
        <p:nvSpPr>
          <p:cNvPr id="28" name="Text 25"/>
          <p:cNvSpPr txBox="1"/>
          <p:nvPr/>
        </p:nvSpPr>
        <p:spPr>
          <a:xfrm>
            <a:off x="6949440" y="2569464"/>
            <a:ext cx="1645920" cy="609905"/>
          </a:xfrm>
          <a:prstGeom prst="rect">
            <a:avLst/>
          </a:prstGeom>
          <a:noFill/>
          <a:ln/>
        </p:spPr>
        <p:txBody>
          <a:bodyPr wrap="square" lIns="0" tIns="0" rIns="0" bIns="0" rtlCol="0" anchor="t"/>
          <a:lstStyle/>
          <a:p>
            <a:pPr marL="0" indent="0">
              <a:buNone/>
            </a:pPr>
            <a:r>
              <a:rPr lang="en-US" sz="1100" dirty="0">
                <a:solidFill>
                  <a:schemeClr val="tx1"/>
                </a:solidFill>
              </a:rPr>
              <a:t>of enquiries with an identified risk: risk reduced or removed (NHS England, 2024)</a:t>
            </a:r>
            <a:endParaRPr lang="en-US" sz="1200" dirty="0"/>
          </a:p>
          <a:p>
            <a:pPr marL="0" indent="0">
              <a:buNone/>
            </a:pPr>
            <a:r>
              <a:rPr lang="en-US" sz="900" i="1" dirty="0">
                <a:solidFill>
                  <a:schemeClr val="tx2"/>
                </a:solidFill>
              </a:rPr>
              <a:t> </a:t>
            </a:r>
            <a:endParaRPr lang="en-US" sz="1200" dirty="0"/>
          </a:p>
        </p:txBody>
      </p:sp>
      <p:sp>
        <p:nvSpPr>
          <p:cNvPr id="29" name="Shape 26"/>
          <p:cNvSpPr/>
          <p:nvPr/>
        </p:nvSpPr>
        <p:spPr>
          <a:xfrm>
            <a:off x="457200" y="3337560"/>
            <a:ext cx="8229600" cy="1371600"/>
          </a:xfrm>
          <a:prstGeom prst="rect">
            <a:avLst/>
          </a:prstGeom>
          <a:solidFill>
            <a:schemeClr val="bg1"/>
          </a:solidFill>
          <a:ln w="15875">
            <a:solidFill>
              <a:schemeClr val="accent2"/>
            </a:solidFill>
            <a:prstDash val="dash"/>
          </a:ln>
        </p:spPr>
        <p:txBody>
          <a:bodyPr/>
          <a:lstStyle/>
          <a:p>
            <a:endParaRPr lang="en-GB"/>
          </a:p>
        </p:txBody>
      </p:sp>
      <p:sp>
        <p:nvSpPr>
          <p:cNvPr id="30" name="Text 27"/>
          <p:cNvSpPr txBox="1"/>
          <p:nvPr/>
        </p:nvSpPr>
        <p:spPr>
          <a:xfrm>
            <a:off x="530352" y="3383280"/>
            <a:ext cx="8083296" cy="1280160"/>
          </a:xfrm>
          <a:prstGeom prst="rect">
            <a:avLst/>
          </a:prstGeom>
          <a:noFill/>
          <a:ln/>
        </p:spPr>
        <p:txBody>
          <a:bodyPr wrap="square" lIns="0" tIns="0" rIns="0" bIns="0" rtlCol="0" anchor="t"/>
          <a:lstStyle/>
          <a:p>
            <a:pPr marL="0" indent="0">
              <a:buNone/>
            </a:pPr>
            <a:r>
              <a:rPr lang="en-US" sz="1000" b="1" dirty="0">
                <a:solidFill>
                  <a:schemeClr val="accent2"/>
                </a:solidFill>
              </a:rPr>
              <a:t>ANALYSIS: LINK TO EMPOWERMENT</a:t>
            </a:r>
            <a:endParaRPr lang="en-US" sz="1200" dirty="0"/>
          </a:p>
          <a:p>
            <a:r>
              <a:rPr lang="en-US" sz="1100" i="1" dirty="0"/>
              <a:t>Proportionality ensures safeguarding interventions are appropriate to the level of risk, while Making Safeguarding Personal keeps older people’s wishes, desired outcomes and choices central. NHS England (2024) reports 615,530 safeguarding concerns and 176,560 Section 42 enquiries in 2023–24, with risks reduced or removed in 91% of relevant enquiries. However, protection can conflict with autonomy when capacity is questioned. Under the Mental Capacity Act 2005, decisions must respect capacity and use the least restrictive option, </a:t>
            </a:r>
            <a:r>
              <a:rPr lang="en-US" sz="1100" i="1" dirty="0" err="1"/>
              <a:t>DoLS</a:t>
            </a:r>
            <a:r>
              <a:rPr lang="en-US" sz="1100" i="1" dirty="0"/>
              <a:t> safeguards qualifying restrictions on liberty.</a:t>
            </a:r>
            <a:endParaRPr lang="en-US" sz="1200" dirty="0"/>
          </a:p>
        </p:txBody>
      </p:sp>
      <p:sp>
        <p:nvSpPr>
          <p:cNvPr id="3" name="Slide Number Placeholder 0"/>
          <p:cNvSpPr>
            <a:spLocks noGrp="1"/>
          </p:cNvSpPr>
          <p:nvPr>
            <p:ph type="sldNum" sz="quarter" idx="4294967295"/>
          </p:nvPr>
        </p:nvSpPr>
        <p:spPr>
          <a:xfrm>
            <a:off x="8412480" y="4846320"/>
            <a:ext cx="457200" cy="22860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tx2"/>
                </a:solidFill>
              </a:defRPr>
            </a:lvl1pPr>
          </a:lstStyle>
          <a:p>
            <a:pPr algn="l"/>
            <a:fld id="{F7021451-1387-4CA6-816F-3879F97B5CBC}" type="slidenum">
              <a:rPr lang="en-US" b="0"/>
              <a:t>16</a:t>
            </a:fld>
            <a:endParaRPr lang="en-US"/>
          </a:p>
        </p:txBody>
      </p:sp>
      <p:pic>
        <p:nvPicPr>
          <p:cNvPr id="36" name="Audio 35">
            <a:hlinkClick r:id="" action="ppaction://media"/>
            <a:extLst>
              <a:ext uri="{FF2B5EF4-FFF2-40B4-BE49-F238E27FC236}">
                <a16:creationId xmlns:a16="http://schemas.microsoft.com/office/drawing/2014/main" id="{EC21B6FB-A282-A801-3632-EF8BA1FE4BB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3400" advTm="199598">
        <p14:reveal/>
      </p:transition>
    </mc:Choice>
    <mc:Fallback xmlns="">
      <p:transition spd="slow" advTm="19959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457200" y="201168"/>
            <a:ext cx="8229600" cy="640080"/>
          </a:xfrm>
          <a:prstGeom prst="rect">
            <a:avLst/>
          </a:prstGeom>
          <a:noFill/>
          <a:ln/>
        </p:spPr>
        <p:txBody>
          <a:bodyPr wrap="square" rtlCol="0" anchor="ctr"/>
          <a:lstStyle/>
          <a:p>
            <a:pPr marL="0" indent="0">
              <a:buNone/>
            </a:pPr>
            <a:r>
              <a:rPr lang="en-US" sz="2400" b="1" dirty="0">
                <a:solidFill>
                  <a:schemeClr val="tx2"/>
                </a:solidFill>
              </a:rPr>
              <a:t>Recommendations for improvement</a:t>
            </a:r>
            <a:endParaRPr lang="en-US" sz="2400" dirty="0"/>
          </a:p>
        </p:txBody>
      </p:sp>
      <p:graphicFrame>
        <p:nvGraphicFramePr>
          <p:cNvPr id="18" name="Table 0"/>
          <p:cNvGraphicFramePr>
            <a:graphicFrameLocks noGrp="1"/>
          </p:cNvGraphicFramePr>
          <p:nvPr>
            <p:extLst>
              <p:ext uri="{D42A27DB-BD31-4B8C-83A1-F6EECF244321}">
                <p14:modId xmlns:p14="http://schemas.microsoft.com/office/powerpoint/2010/main" val="3228773252"/>
              </p:ext>
            </p:extLst>
          </p:nvPr>
        </p:nvGraphicFramePr>
        <p:xfrm>
          <a:off x="457200" y="1005840"/>
          <a:ext cx="8229600" cy="3108960"/>
        </p:xfrm>
        <a:graphic>
          <a:graphicData uri="http://schemas.openxmlformats.org/drawingml/2006/table">
            <a:tbl>
              <a:tblPr/>
              <a:tblGrid>
                <a:gridCol w="1828800">
                  <a:extLst>
                    <a:ext uri="{9D8B030D-6E8A-4147-A177-3AD203B41FA5}">
                      <a16:colId xmlns:a16="http://schemas.microsoft.com/office/drawing/2014/main" val="20000"/>
                    </a:ext>
                  </a:extLst>
                </a:gridCol>
                <a:gridCol w="2560320">
                  <a:extLst>
                    <a:ext uri="{9D8B030D-6E8A-4147-A177-3AD203B41FA5}">
                      <a16:colId xmlns:a16="http://schemas.microsoft.com/office/drawing/2014/main" val="20001"/>
                    </a:ext>
                  </a:extLst>
                </a:gridCol>
                <a:gridCol w="1920240">
                  <a:extLst>
                    <a:ext uri="{9D8B030D-6E8A-4147-A177-3AD203B41FA5}">
                      <a16:colId xmlns:a16="http://schemas.microsoft.com/office/drawing/2014/main" val="20002"/>
                    </a:ext>
                  </a:extLst>
                </a:gridCol>
                <a:gridCol w="1920240">
                  <a:extLst>
                    <a:ext uri="{9D8B030D-6E8A-4147-A177-3AD203B41FA5}">
                      <a16:colId xmlns:a16="http://schemas.microsoft.com/office/drawing/2014/main" val="20003"/>
                    </a:ext>
                  </a:extLst>
                </a:gridCol>
              </a:tblGrid>
              <a:tr h="365760">
                <a:tc>
                  <a:txBody>
                    <a:bodyPr/>
                    <a:lstStyle/>
                    <a:p>
                      <a:pPr marL="0" indent="0">
                        <a:buNone/>
                      </a:pPr>
                      <a:r>
                        <a:rPr lang="en-US" sz="900" b="1" dirty="0">
                          <a:solidFill>
                            <a:srgbClr val="FFFFFF"/>
                          </a:solidFill>
                        </a:rPr>
                        <a:t>Problem</a:t>
                      </a:r>
                      <a:endParaRPr lang="en-US" sz="900" dirty="0"/>
                    </a:p>
                  </a:txBody>
                  <a:tcPr anchor="ctr">
                    <a:lnL w="9525" cap="flat" cmpd="sng" algn="ctr">
                      <a:solidFill>
                        <a:srgbClr val="BFC9CC"/>
                      </a:solidFill>
                      <a:prstDash val="solid"/>
                      <a:round/>
                      <a:headEnd type="none" w="med" len="med"/>
                      <a:tailEnd type="none" w="med" len="med"/>
                    </a:lnL>
                    <a:lnR w="9525" cap="flat" cmpd="sng" algn="ctr">
                      <a:solidFill>
                        <a:srgbClr val="BFC9CC"/>
                      </a:solidFill>
                      <a:prstDash val="solid"/>
                      <a:round/>
                      <a:headEnd type="none" w="med" len="med"/>
                      <a:tailEnd type="none" w="med" len="med"/>
                    </a:lnR>
                    <a:lnT w="9525" cap="flat" cmpd="sng" algn="ctr">
                      <a:solidFill>
                        <a:srgbClr val="BFC9CC"/>
                      </a:solidFill>
                      <a:prstDash val="solid"/>
                      <a:round/>
                      <a:headEnd type="none" w="med" len="med"/>
                      <a:tailEnd type="none" w="med" len="med"/>
                    </a:lnT>
                    <a:lnB w="9525" cap="flat" cmpd="sng" algn="ctr">
                      <a:solidFill>
                        <a:srgbClr val="BFC9CC"/>
                      </a:solidFill>
                      <a:prstDash val="solid"/>
                      <a:round/>
                      <a:headEnd type="none" w="med" len="med"/>
                      <a:tailEnd type="none" w="med" len="med"/>
                    </a:lnB>
                    <a:solidFill>
                      <a:srgbClr val="0F766E"/>
                    </a:solidFill>
                  </a:tcPr>
                </a:tc>
                <a:tc>
                  <a:txBody>
                    <a:bodyPr/>
                    <a:lstStyle/>
                    <a:p>
                      <a:pPr marL="0" indent="0">
                        <a:buNone/>
                      </a:pPr>
                      <a:r>
                        <a:rPr lang="en-US" sz="900" b="1" dirty="0">
                          <a:solidFill>
                            <a:srgbClr val="FFFFFF"/>
                          </a:solidFill>
                        </a:rPr>
                        <a:t>Evidence</a:t>
                      </a:r>
                      <a:endParaRPr lang="en-US" sz="900" dirty="0"/>
                    </a:p>
                  </a:txBody>
                  <a:tcPr anchor="ctr">
                    <a:lnL w="9525" cap="flat" cmpd="sng" algn="ctr">
                      <a:solidFill>
                        <a:srgbClr val="BFC9CC"/>
                      </a:solidFill>
                      <a:prstDash val="solid"/>
                      <a:round/>
                      <a:headEnd type="none" w="med" len="med"/>
                      <a:tailEnd type="none" w="med" len="med"/>
                    </a:lnL>
                    <a:lnR w="9525" cap="flat" cmpd="sng" algn="ctr">
                      <a:solidFill>
                        <a:srgbClr val="BFC9CC"/>
                      </a:solidFill>
                      <a:prstDash val="solid"/>
                      <a:round/>
                      <a:headEnd type="none" w="med" len="med"/>
                      <a:tailEnd type="none" w="med" len="med"/>
                    </a:lnR>
                    <a:lnT w="9525" cap="flat" cmpd="sng" algn="ctr">
                      <a:solidFill>
                        <a:srgbClr val="BFC9CC"/>
                      </a:solidFill>
                      <a:prstDash val="solid"/>
                      <a:round/>
                      <a:headEnd type="none" w="med" len="med"/>
                      <a:tailEnd type="none" w="med" len="med"/>
                    </a:lnT>
                    <a:lnB w="9525" cap="flat" cmpd="sng" algn="ctr">
                      <a:solidFill>
                        <a:srgbClr val="BFC9CC"/>
                      </a:solidFill>
                      <a:prstDash val="solid"/>
                      <a:round/>
                      <a:headEnd type="none" w="med" len="med"/>
                      <a:tailEnd type="none" w="med" len="med"/>
                    </a:lnB>
                    <a:solidFill>
                      <a:srgbClr val="0F766E"/>
                    </a:solidFill>
                  </a:tcPr>
                </a:tc>
                <a:tc>
                  <a:txBody>
                    <a:bodyPr/>
                    <a:lstStyle/>
                    <a:p>
                      <a:pPr marL="0" indent="0">
                        <a:buNone/>
                      </a:pPr>
                      <a:r>
                        <a:rPr lang="en-US" sz="900" b="1" dirty="0">
                          <a:solidFill>
                            <a:srgbClr val="FFFFFF"/>
                          </a:solidFill>
                        </a:rPr>
                        <a:t>Recommendation</a:t>
                      </a:r>
                      <a:endParaRPr lang="en-US" sz="900" dirty="0"/>
                    </a:p>
                  </a:txBody>
                  <a:tcPr anchor="ctr">
                    <a:lnL w="9525" cap="flat" cmpd="sng" algn="ctr">
                      <a:solidFill>
                        <a:srgbClr val="BFC9CC"/>
                      </a:solidFill>
                      <a:prstDash val="solid"/>
                      <a:round/>
                      <a:headEnd type="none" w="med" len="med"/>
                      <a:tailEnd type="none" w="med" len="med"/>
                    </a:lnL>
                    <a:lnR w="9525" cap="flat" cmpd="sng" algn="ctr">
                      <a:solidFill>
                        <a:srgbClr val="BFC9CC"/>
                      </a:solidFill>
                      <a:prstDash val="solid"/>
                      <a:round/>
                      <a:headEnd type="none" w="med" len="med"/>
                      <a:tailEnd type="none" w="med" len="med"/>
                    </a:lnR>
                    <a:lnT w="9525" cap="flat" cmpd="sng" algn="ctr">
                      <a:solidFill>
                        <a:srgbClr val="BFC9CC"/>
                      </a:solidFill>
                      <a:prstDash val="solid"/>
                      <a:round/>
                      <a:headEnd type="none" w="med" len="med"/>
                      <a:tailEnd type="none" w="med" len="med"/>
                    </a:lnT>
                    <a:lnB w="9525" cap="flat" cmpd="sng" algn="ctr">
                      <a:solidFill>
                        <a:srgbClr val="BFC9CC"/>
                      </a:solidFill>
                      <a:prstDash val="solid"/>
                      <a:round/>
                      <a:headEnd type="none" w="med" len="med"/>
                      <a:tailEnd type="none" w="med" len="med"/>
                    </a:lnB>
                    <a:solidFill>
                      <a:srgbClr val="0F766E"/>
                    </a:solidFill>
                  </a:tcPr>
                </a:tc>
                <a:tc>
                  <a:txBody>
                    <a:bodyPr/>
                    <a:lstStyle/>
                    <a:p>
                      <a:pPr marL="0" indent="0">
                        <a:buNone/>
                      </a:pPr>
                      <a:r>
                        <a:rPr lang="en-US" sz="900" b="1" dirty="0">
                          <a:solidFill>
                            <a:srgbClr val="FFFFFF"/>
                          </a:solidFill>
                        </a:rPr>
                        <a:t>Barrier → solution</a:t>
                      </a:r>
                      <a:endParaRPr lang="en-US" sz="900" dirty="0"/>
                    </a:p>
                  </a:txBody>
                  <a:tcPr anchor="ctr">
                    <a:lnL w="9525" cap="flat" cmpd="sng" algn="ctr">
                      <a:solidFill>
                        <a:srgbClr val="BFC9CC"/>
                      </a:solidFill>
                      <a:prstDash val="solid"/>
                      <a:round/>
                      <a:headEnd type="none" w="med" len="med"/>
                      <a:tailEnd type="none" w="med" len="med"/>
                    </a:lnL>
                    <a:lnR w="9525" cap="flat" cmpd="sng" algn="ctr">
                      <a:solidFill>
                        <a:srgbClr val="BFC9CC"/>
                      </a:solidFill>
                      <a:prstDash val="solid"/>
                      <a:round/>
                      <a:headEnd type="none" w="med" len="med"/>
                      <a:tailEnd type="none" w="med" len="med"/>
                    </a:lnR>
                    <a:lnT w="9525" cap="flat" cmpd="sng" algn="ctr">
                      <a:solidFill>
                        <a:srgbClr val="BFC9CC"/>
                      </a:solidFill>
                      <a:prstDash val="solid"/>
                      <a:round/>
                      <a:headEnd type="none" w="med" len="med"/>
                      <a:tailEnd type="none" w="med" len="med"/>
                    </a:lnT>
                    <a:lnB w="9525" cap="flat" cmpd="sng" algn="ctr">
                      <a:solidFill>
                        <a:srgbClr val="BFC9CC"/>
                      </a:solidFill>
                      <a:prstDash val="solid"/>
                      <a:round/>
                      <a:headEnd type="none" w="med" len="med"/>
                      <a:tailEnd type="none" w="med" len="med"/>
                    </a:lnB>
                    <a:solidFill>
                      <a:srgbClr val="0F766E"/>
                    </a:solidFill>
                  </a:tcPr>
                </a:tc>
                <a:extLst>
                  <a:ext uri="{0D108BD9-81ED-4DB2-BD59-A6C34878D82A}">
                    <a16:rowId xmlns:a16="http://schemas.microsoft.com/office/drawing/2014/main" val="10000"/>
                  </a:ext>
                </a:extLst>
              </a:tr>
              <a:tr h="914400">
                <a:tc>
                  <a:txBody>
                    <a:bodyPr/>
                    <a:lstStyle/>
                    <a:p>
                      <a:pPr marL="0" indent="0">
                        <a:buNone/>
                      </a:pPr>
                      <a:r>
                        <a:rPr lang="en-US" sz="800" b="1" dirty="0">
                          <a:solidFill>
                            <a:srgbClr val="1F2A37"/>
                          </a:solidFill>
                        </a:rPr>
                        <a:t>Workforce shortages</a:t>
                      </a:r>
                      <a:endParaRPr lang="en-US" sz="800" dirty="0"/>
                    </a:p>
                  </a:txBody>
                  <a:tcPr anchor="ctr">
                    <a:lnL w="9525" cap="flat" cmpd="sng" algn="ctr">
                      <a:solidFill>
                        <a:srgbClr val="BFC9CC"/>
                      </a:solidFill>
                      <a:prstDash val="solid"/>
                      <a:round/>
                      <a:headEnd type="none" w="med" len="med"/>
                      <a:tailEnd type="none" w="med" len="med"/>
                    </a:lnL>
                    <a:lnR w="9525" cap="flat" cmpd="sng" algn="ctr">
                      <a:solidFill>
                        <a:srgbClr val="BFC9CC"/>
                      </a:solidFill>
                      <a:prstDash val="solid"/>
                      <a:round/>
                      <a:headEnd type="none" w="med" len="med"/>
                      <a:tailEnd type="none" w="med" len="med"/>
                    </a:lnR>
                    <a:lnT w="9525" cap="flat" cmpd="sng" algn="ctr">
                      <a:solidFill>
                        <a:srgbClr val="BFC9CC"/>
                      </a:solidFill>
                      <a:prstDash val="solid"/>
                      <a:round/>
                      <a:headEnd type="none" w="med" len="med"/>
                      <a:tailEnd type="none" w="med" len="med"/>
                    </a:lnT>
                    <a:lnB w="9525" cap="flat" cmpd="sng" algn="ctr">
                      <a:solidFill>
                        <a:srgbClr val="BFC9CC"/>
                      </a:solidFill>
                      <a:prstDash val="solid"/>
                      <a:round/>
                      <a:headEnd type="none" w="med" len="med"/>
                      <a:tailEnd type="none" w="med" len="med"/>
                    </a:lnB>
                  </a:tcPr>
                </a:tc>
                <a:tc>
                  <a:txBody>
                    <a:bodyPr/>
                    <a:lstStyle/>
                    <a:p>
                      <a:pPr marL="0" indent="0">
                        <a:buNone/>
                      </a:pPr>
                      <a:r>
                        <a:rPr lang="en-US" sz="800" dirty="0">
                          <a:solidFill>
                            <a:srgbClr val="1F2A37"/>
                          </a:solidFill>
                        </a:rPr>
                        <a:t>Adult social care vacancy rate was 8.3%, with homecare facing greater recruitment challenges (Skills for Care, 2024).</a:t>
                      </a:r>
                      <a:endParaRPr lang="en-US" sz="800" dirty="0"/>
                    </a:p>
                  </a:txBody>
                  <a:tcPr anchor="ctr">
                    <a:lnL w="9525" cap="flat" cmpd="sng" algn="ctr">
                      <a:solidFill>
                        <a:srgbClr val="BFC9CC"/>
                      </a:solidFill>
                      <a:prstDash val="solid"/>
                      <a:round/>
                      <a:headEnd type="none" w="med" len="med"/>
                      <a:tailEnd type="none" w="med" len="med"/>
                    </a:lnL>
                    <a:lnR w="9525" cap="flat" cmpd="sng" algn="ctr">
                      <a:solidFill>
                        <a:srgbClr val="BFC9CC"/>
                      </a:solidFill>
                      <a:prstDash val="solid"/>
                      <a:round/>
                      <a:headEnd type="none" w="med" len="med"/>
                      <a:tailEnd type="none" w="med" len="med"/>
                    </a:lnR>
                    <a:lnT w="9525" cap="flat" cmpd="sng" algn="ctr">
                      <a:solidFill>
                        <a:srgbClr val="BFC9CC"/>
                      </a:solidFill>
                      <a:prstDash val="solid"/>
                      <a:round/>
                      <a:headEnd type="none" w="med" len="med"/>
                      <a:tailEnd type="none" w="med" len="med"/>
                    </a:lnT>
                    <a:lnB w="9525" cap="flat" cmpd="sng" algn="ctr">
                      <a:solidFill>
                        <a:srgbClr val="BFC9CC"/>
                      </a:solidFill>
                      <a:prstDash val="solid"/>
                      <a:round/>
                      <a:headEnd type="none" w="med" len="med"/>
                      <a:tailEnd type="none" w="med" len="med"/>
                    </a:lnB>
                  </a:tcPr>
                </a:tc>
                <a:tc>
                  <a:txBody>
                    <a:bodyPr/>
                    <a:lstStyle/>
                    <a:p>
                      <a:pPr marL="0" indent="0">
                        <a:buNone/>
                      </a:pPr>
                      <a:r>
                        <a:rPr lang="en-US" sz="800" dirty="0"/>
                        <a:t>Improve pay, training, career progression and staff retention. Consistent staffing can improve continuity, trust, safety and person-</a:t>
                      </a:r>
                      <a:r>
                        <a:rPr lang="en-US" sz="800" dirty="0" err="1"/>
                        <a:t>centred</a:t>
                      </a:r>
                      <a:r>
                        <a:rPr lang="en-US" sz="800" dirty="0"/>
                        <a:t> support, enabling older people to maintain independence.</a:t>
                      </a:r>
                    </a:p>
                  </a:txBody>
                  <a:tcPr anchor="ctr">
                    <a:lnL w="9525" cap="flat" cmpd="sng" algn="ctr">
                      <a:solidFill>
                        <a:srgbClr val="BFC9CC"/>
                      </a:solidFill>
                      <a:prstDash val="solid"/>
                      <a:round/>
                      <a:headEnd type="none" w="med" len="med"/>
                      <a:tailEnd type="none" w="med" len="med"/>
                    </a:lnL>
                    <a:lnR w="9525" cap="flat" cmpd="sng" algn="ctr">
                      <a:solidFill>
                        <a:srgbClr val="BFC9CC"/>
                      </a:solidFill>
                      <a:prstDash val="solid"/>
                      <a:round/>
                      <a:headEnd type="none" w="med" len="med"/>
                      <a:tailEnd type="none" w="med" len="med"/>
                    </a:lnR>
                    <a:lnT w="9525" cap="flat" cmpd="sng" algn="ctr">
                      <a:solidFill>
                        <a:srgbClr val="BFC9CC"/>
                      </a:solidFill>
                      <a:prstDash val="solid"/>
                      <a:round/>
                      <a:headEnd type="none" w="med" len="med"/>
                      <a:tailEnd type="none" w="med" len="med"/>
                    </a:lnT>
                    <a:lnB w="9525" cap="flat" cmpd="sng" algn="ctr">
                      <a:solidFill>
                        <a:srgbClr val="BFC9CC"/>
                      </a:solidFill>
                      <a:prstDash val="solid"/>
                      <a:round/>
                      <a:headEnd type="none" w="med" len="med"/>
                      <a:tailEnd type="none" w="med" len="med"/>
                    </a:lnB>
                  </a:tcPr>
                </a:tc>
                <a:tc>
                  <a:txBody>
                    <a:bodyPr/>
                    <a:lstStyle/>
                    <a:p>
                      <a:pPr marL="0" indent="0">
                        <a:buNone/>
                      </a:pPr>
                      <a:r>
                        <a:rPr lang="en-US" sz="800" dirty="0"/>
                        <a:t>Limited funding → </a:t>
                      </a:r>
                      <a:r>
                        <a:rPr lang="en-US" sz="800" dirty="0" err="1"/>
                        <a:t>prioritise</a:t>
                      </a:r>
                      <a:r>
                        <a:rPr lang="en-US" sz="800" dirty="0"/>
                        <a:t> workforce investment, flexible training and retention incentives.</a:t>
                      </a:r>
                    </a:p>
                  </a:txBody>
                  <a:tcPr anchor="ctr">
                    <a:lnL w="9525" cap="flat" cmpd="sng" algn="ctr">
                      <a:solidFill>
                        <a:srgbClr val="BFC9CC"/>
                      </a:solidFill>
                      <a:prstDash val="solid"/>
                      <a:round/>
                      <a:headEnd type="none" w="med" len="med"/>
                      <a:tailEnd type="none" w="med" len="med"/>
                    </a:lnL>
                    <a:lnR w="9525" cap="flat" cmpd="sng" algn="ctr">
                      <a:solidFill>
                        <a:srgbClr val="BFC9CC"/>
                      </a:solidFill>
                      <a:prstDash val="solid"/>
                      <a:round/>
                      <a:headEnd type="none" w="med" len="med"/>
                      <a:tailEnd type="none" w="med" len="med"/>
                    </a:lnR>
                    <a:lnT w="9525" cap="flat" cmpd="sng" algn="ctr">
                      <a:solidFill>
                        <a:srgbClr val="BFC9CC"/>
                      </a:solidFill>
                      <a:prstDash val="solid"/>
                      <a:round/>
                      <a:headEnd type="none" w="med" len="med"/>
                      <a:tailEnd type="none" w="med" len="med"/>
                    </a:lnT>
                    <a:lnB w="9525" cap="flat" cmpd="sng" algn="ctr">
                      <a:solidFill>
                        <a:srgbClr val="BFC9CC"/>
                      </a:solidFill>
                      <a:prstDash val="solid"/>
                      <a:round/>
                      <a:headEnd type="none" w="med" len="med"/>
                      <a:tailEnd type="none" w="med" len="med"/>
                    </a:lnB>
                  </a:tcPr>
                </a:tc>
                <a:extLst>
                  <a:ext uri="{0D108BD9-81ED-4DB2-BD59-A6C34878D82A}">
                    <a16:rowId xmlns:a16="http://schemas.microsoft.com/office/drawing/2014/main" val="10001"/>
                  </a:ext>
                </a:extLst>
              </a:tr>
              <a:tr h="914400">
                <a:tc>
                  <a:txBody>
                    <a:bodyPr/>
                    <a:lstStyle/>
                    <a:p>
                      <a:pPr marL="0" indent="0">
                        <a:buNone/>
                      </a:pPr>
                      <a:r>
                        <a:rPr lang="en-US" sz="800" b="1" dirty="0">
                          <a:solidFill>
                            <a:srgbClr val="1F2A37"/>
                          </a:solidFill>
                        </a:rPr>
                        <a:t>Digital exclusion</a:t>
                      </a:r>
                      <a:endParaRPr lang="en-US" sz="800" dirty="0"/>
                    </a:p>
                  </a:txBody>
                  <a:tcPr anchor="ctr">
                    <a:lnL w="9525" cap="flat" cmpd="sng" algn="ctr">
                      <a:solidFill>
                        <a:srgbClr val="BFC9CC"/>
                      </a:solidFill>
                      <a:prstDash val="solid"/>
                      <a:round/>
                      <a:headEnd type="none" w="med" len="med"/>
                      <a:tailEnd type="none" w="med" len="med"/>
                    </a:lnL>
                    <a:lnR w="9525" cap="flat" cmpd="sng" algn="ctr">
                      <a:solidFill>
                        <a:srgbClr val="BFC9CC"/>
                      </a:solidFill>
                      <a:prstDash val="solid"/>
                      <a:round/>
                      <a:headEnd type="none" w="med" len="med"/>
                      <a:tailEnd type="none" w="med" len="med"/>
                    </a:lnR>
                    <a:lnT w="9525" cap="flat" cmpd="sng" algn="ctr">
                      <a:solidFill>
                        <a:srgbClr val="BFC9CC"/>
                      </a:solidFill>
                      <a:prstDash val="solid"/>
                      <a:round/>
                      <a:headEnd type="none" w="med" len="med"/>
                      <a:tailEnd type="none" w="med" len="med"/>
                    </a:lnT>
                    <a:lnB w="9525" cap="flat" cmpd="sng" algn="ctr">
                      <a:solidFill>
                        <a:srgbClr val="BFC9CC"/>
                      </a:solidFill>
                      <a:prstDash val="solid"/>
                      <a:round/>
                      <a:headEnd type="none" w="med" len="med"/>
                      <a:tailEnd type="none" w="med" len="med"/>
                    </a:lnB>
                  </a:tcPr>
                </a:tc>
                <a:tc>
                  <a:txBody>
                    <a:bodyPr/>
                    <a:lstStyle/>
                    <a:p>
                      <a:pPr marL="0" indent="0">
                        <a:buNone/>
                      </a:pPr>
                      <a:r>
                        <a:rPr lang="en-US" sz="800" dirty="0">
                          <a:solidFill>
                            <a:srgbClr val="1F2A37"/>
                          </a:solidFill>
                        </a:rPr>
                        <a:t>26% of adults aged 75+ lacked home internet access (</a:t>
                      </a:r>
                      <a:r>
                        <a:rPr lang="en-US" sz="800" dirty="0" err="1">
                          <a:solidFill>
                            <a:srgbClr val="1F2A37"/>
                          </a:solidFill>
                        </a:rPr>
                        <a:t>Ofcom</a:t>
                      </a:r>
                      <a:r>
                        <a:rPr lang="en-US" sz="800" dirty="0">
                          <a:solidFill>
                            <a:srgbClr val="1F2A37"/>
                          </a:solidFill>
                        </a:rPr>
                        <a:t>, 2022).</a:t>
                      </a:r>
                      <a:endParaRPr lang="en-US" sz="800" dirty="0"/>
                    </a:p>
                  </a:txBody>
                  <a:tcPr anchor="ctr">
                    <a:lnL w="9525" cap="flat" cmpd="sng" algn="ctr">
                      <a:solidFill>
                        <a:srgbClr val="BFC9CC"/>
                      </a:solidFill>
                      <a:prstDash val="solid"/>
                      <a:round/>
                      <a:headEnd type="none" w="med" len="med"/>
                      <a:tailEnd type="none" w="med" len="med"/>
                    </a:lnL>
                    <a:lnR w="9525" cap="flat" cmpd="sng" algn="ctr">
                      <a:solidFill>
                        <a:srgbClr val="BFC9CC"/>
                      </a:solidFill>
                      <a:prstDash val="solid"/>
                      <a:round/>
                      <a:headEnd type="none" w="med" len="med"/>
                      <a:tailEnd type="none" w="med" len="med"/>
                    </a:lnR>
                    <a:lnT w="9525" cap="flat" cmpd="sng" algn="ctr">
                      <a:solidFill>
                        <a:srgbClr val="BFC9CC"/>
                      </a:solidFill>
                      <a:prstDash val="solid"/>
                      <a:round/>
                      <a:headEnd type="none" w="med" len="med"/>
                      <a:tailEnd type="none" w="med" len="med"/>
                    </a:lnT>
                    <a:lnB w="9525" cap="flat" cmpd="sng" algn="ctr">
                      <a:solidFill>
                        <a:srgbClr val="BFC9CC"/>
                      </a:solidFill>
                      <a:prstDash val="solid"/>
                      <a:round/>
                      <a:headEnd type="none" w="med" len="med"/>
                      <a:tailEnd type="none" w="med" len="med"/>
                    </a:lnB>
                  </a:tcPr>
                </a:tc>
                <a:tc>
                  <a:txBody>
                    <a:bodyPr/>
                    <a:lstStyle/>
                    <a:p>
                      <a:pPr marL="0" indent="0">
                        <a:buNone/>
                      </a:pPr>
                      <a:r>
                        <a:rPr lang="en-US" sz="800" dirty="0"/>
                        <a:t>Provide digital-skills training, affordable devices and accessible technology, while maintaining telephone and face-to-face alternatives. This supports access to services, informed choices and independent living.</a:t>
                      </a:r>
                    </a:p>
                  </a:txBody>
                  <a:tcPr anchor="ctr">
                    <a:lnL w="9525" cap="flat" cmpd="sng" algn="ctr">
                      <a:solidFill>
                        <a:srgbClr val="BFC9CC"/>
                      </a:solidFill>
                      <a:prstDash val="solid"/>
                      <a:round/>
                      <a:headEnd type="none" w="med" len="med"/>
                      <a:tailEnd type="none" w="med" len="med"/>
                    </a:lnL>
                    <a:lnR w="9525" cap="flat" cmpd="sng" algn="ctr">
                      <a:solidFill>
                        <a:srgbClr val="BFC9CC"/>
                      </a:solidFill>
                      <a:prstDash val="solid"/>
                      <a:round/>
                      <a:headEnd type="none" w="med" len="med"/>
                      <a:tailEnd type="none" w="med" len="med"/>
                    </a:lnR>
                    <a:lnT w="9525" cap="flat" cmpd="sng" algn="ctr">
                      <a:solidFill>
                        <a:srgbClr val="BFC9CC"/>
                      </a:solidFill>
                      <a:prstDash val="solid"/>
                      <a:round/>
                      <a:headEnd type="none" w="med" len="med"/>
                      <a:tailEnd type="none" w="med" len="med"/>
                    </a:lnT>
                    <a:lnB w="9525" cap="flat" cmpd="sng" algn="ctr">
                      <a:solidFill>
                        <a:srgbClr val="BFC9CC"/>
                      </a:solidFill>
                      <a:prstDash val="solid"/>
                      <a:round/>
                      <a:headEnd type="none" w="med" len="med"/>
                      <a:tailEnd type="none" w="med" len="med"/>
                    </a:lnB>
                  </a:tcPr>
                </a:tc>
                <a:tc>
                  <a:txBody>
                    <a:bodyPr/>
                    <a:lstStyle/>
                    <a:p>
                      <a:pPr marL="0" indent="0">
                        <a:buNone/>
                      </a:pPr>
                      <a:r>
                        <a:rPr lang="en-US" sz="800" dirty="0"/>
                        <a:t>Low digital confidence and connectivity → offer practical support through libraries, community </a:t>
                      </a:r>
                      <a:r>
                        <a:rPr lang="en-US" sz="800" dirty="0" err="1"/>
                        <a:t>centres</a:t>
                      </a:r>
                      <a:r>
                        <a:rPr lang="en-US" sz="800" dirty="0"/>
                        <a:t> and care providers.</a:t>
                      </a:r>
                    </a:p>
                  </a:txBody>
                  <a:tcPr anchor="ctr">
                    <a:lnL w="9525" cap="flat" cmpd="sng" algn="ctr">
                      <a:solidFill>
                        <a:srgbClr val="BFC9CC"/>
                      </a:solidFill>
                      <a:prstDash val="solid"/>
                      <a:round/>
                      <a:headEnd type="none" w="med" len="med"/>
                      <a:tailEnd type="none" w="med" len="med"/>
                    </a:lnL>
                    <a:lnR w="9525" cap="flat" cmpd="sng" algn="ctr">
                      <a:solidFill>
                        <a:srgbClr val="BFC9CC"/>
                      </a:solidFill>
                      <a:prstDash val="solid"/>
                      <a:round/>
                      <a:headEnd type="none" w="med" len="med"/>
                      <a:tailEnd type="none" w="med" len="med"/>
                    </a:lnR>
                    <a:lnT w="9525" cap="flat" cmpd="sng" algn="ctr">
                      <a:solidFill>
                        <a:srgbClr val="BFC9CC"/>
                      </a:solidFill>
                      <a:prstDash val="solid"/>
                      <a:round/>
                      <a:headEnd type="none" w="med" len="med"/>
                      <a:tailEnd type="none" w="med" len="med"/>
                    </a:lnT>
                    <a:lnB w="9525" cap="flat" cmpd="sng" algn="ctr">
                      <a:solidFill>
                        <a:srgbClr val="BFC9CC"/>
                      </a:solidFill>
                      <a:prstDash val="solid"/>
                      <a:round/>
                      <a:headEnd type="none" w="med" len="med"/>
                      <a:tailEnd type="none" w="med" len="med"/>
                    </a:lnB>
                  </a:tcPr>
                </a:tc>
                <a:extLst>
                  <a:ext uri="{0D108BD9-81ED-4DB2-BD59-A6C34878D82A}">
                    <a16:rowId xmlns:a16="http://schemas.microsoft.com/office/drawing/2014/main" val="10002"/>
                  </a:ext>
                </a:extLst>
              </a:tr>
              <a:tr h="914400">
                <a:tc>
                  <a:txBody>
                    <a:bodyPr/>
                    <a:lstStyle/>
                    <a:p>
                      <a:pPr marL="0" indent="0">
                        <a:buNone/>
                      </a:pPr>
                      <a:r>
                        <a:rPr lang="en-US" sz="800" b="1" dirty="0">
                          <a:solidFill>
                            <a:srgbClr val="1F2A37"/>
                          </a:solidFill>
                        </a:rPr>
                        <a:t>Unmet need / less person-centred care</a:t>
                      </a:r>
                      <a:endParaRPr lang="en-US" sz="800" dirty="0"/>
                    </a:p>
                  </a:txBody>
                  <a:tcPr anchor="ctr">
                    <a:lnL w="9525" cap="flat" cmpd="sng" algn="ctr">
                      <a:solidFill>
                        <a:srgbClr val="BFC9CC"/>
                      </a:solidFill>
                      <a:prstDash val="solid"/>
                      <a:round/>
                      <a:headEnd type="none" w="med" len="med"/>
                      <a:tailEnd type="none" w="med" len="med"/>
                    </a:lnL>
                    <a:lnR w="9525" cap="flat" cmpd="sng" algn="ctr">
                      <a:solidFill>
                        <a:srgbClr val="BFC9CC"/>
                      </a:solidFill>
                      <a:prstDash val="solid"/>
                      <a:round/>
                      <a:headEnd type="none" w="med" len="med"/>
                      <a:tailEnd type="none" w="med" len="med"/>
                    </a:lnR>
                    <a:lnT w="9525" cap="flat" cmpd="sng" algn="ctr">
                      <a:solidFill>
                        <a:srgbClr val="BFC9CC"/>
                      </a:solidFill>
                      <a:prstDash val="solid"/>
                      <a:round/>
                      <a:headEnd type="none" w="med" len="med"/>
                      <a:tailEnd type="none" w="med" len="med"/>
                    </a:lnT>
                    <a:lnB w="9525" cap="flat" cmpd="sng" algn="ctr">
                      <a:solidFill>
                        <a:srgbClr val="BFC9CC"/>
                      </a:solidFill>
                      <a:prstDash val="solid"/>
                      <a:round/>
                      <a:headEnd type="none" w="med" len="med"/>
                      <a:tailEnd type="none" w="med" len="med"/>
                    </a:lnB>
                  </a:tcPr>
                </a:tc>
                <a:tc>
                  <a:txBody>
                    <a:bodyPr/>
                    <a:lstStyle/>
                    <a:p>
                      <a:pPr marL="0" indent="0">
                        <a:buNone/>
                      </a:pPr>
                      <a:r>
                        <a:rPr lang="en-US" sz="800" dirty="0">
                          <a:solidFill>
                            <a:srgbClr val="1F2A37"/>
                          </a:solidFill>
                        </a:rPr>
                        <a:t>Age UK (2024) estimates two million older people have unmet care needs; CQC (2025) identified continuing care-quality concerns at Clare Court.</a:t>
                      </a:r>
                      <a:endParaRPr lang="en-US" sz="800" dirty="0"/>
                    </a:p>
                  </a:txBody>
                  <a:tcPr anchor="ctr">
                    <a:lnL w="9525" cap="flat" cmpd="sng" algn="ctr">
                      <a:solidFill>
                        <a:srgbClr val="BFC9CC"/>
                      </a:solidFill>
                      <a:prstDash val="solid"/>
                      <a:round/>
                      <a:headEnd type="none" w="med" len="med"/>
                      <a:tailEnd type="none" w="med" len="med"/>
                    </a:lnL>
                    <a:lnR w="9525" cap="flat" cmpd="sng" algn="ctr">
                      <a:solidFill>
                        <a:srgbClr val="BFC9CC"/>
                      </a:solidFill>
                      <a:prstDash val="solid"/>
                      <a:round/>
                      <a:headEnd type="none" w="med" len="med"/>
                      <a:tailEnd type="none" w="med" len="med"/>
                    </a:lnR>
                    <a:lnT w="9525" cap="flat" cmpd="sng" algn="ctr">
                      <a:solidFill>
                        <a:srgbClr val="BFC9CC"/>
                      </a:solidFill>
                      <a:prstDash val="solid"/>
                      <a:round/>
                      <a:headEnd type="none" w="med" len="med"/>
                      <a:tailEnd type="none" w="med" len="med"/>
                    </a:lnT>
                    <a:lnB w="9525" cap="flat" cmpd="sng" algn="ctr">
                      <a:solidFill>
                        <a:srgbClr val="BFC9CC"/>
                      </a:solidFill>
                      <a:prstDash val="solid"/>
                      <a:round/>
                      <a:headEnd type="none" w="med" len="med"/>
                      <a:tailEnd type="none" w="med" len="med"/>
                    </a:lnB>
                  </a:tcPr>
                </a:tc>
                <a:tc>
                  <a:txBody>
                    <a:bodyPr/>
                    <a:lstStyle/>
                    <a:p>
                      <a:pPr marL="0" indent="0">
                        <a:buNone/>
                      </a:pPr>
                      <a:r>
                        <a:rPr lang="en-US" sz="800" dirty="0"/>
                        <a:t>Introduce regular, </a:t>
                      </a:r>
                      <a:r>
                        <a:rPr lang="en-US" sz="800" dirty="0" err="1"/>
                        <a:t>personalised</a:t>
                      </a:r>
                      <a:r>
                        <a:rPr lang="en-US" sz="800" dirty="0"/>
                        <a:t> care-plan reviews involving older people, families where appropriate, and multidisciplinary teams. This helps identify changing needs, respect preferences and coordinate health and social care.</a:t>
                      </a:r>
                    </a:p>
                  </a:txBody>
                  <a:tcPr anchor="ctr">
                    <a:lnL w="9525" cap="flat" cmpd="sng" algn="ctr">
                      <a:solidFill>
                        <a:srgbClr val="BFC9CC"/>
                      </a:solidFill>
                      <a:prstDash val="solid"/>
                      <a:round/>
                      <a:headEnd type="none" w="med" len="med"/>
                      <a:tailEnd type="none" w="med" len="med"/>
                    </a:lnL>
                    <a:lnR w="9525" cap="flat" cmpd="sng" algn="ctr">
                      <a:solidFill>
                        <a:srgbClr val="BFC9CC"/>
                      </a:solidFill>
                      <a:prstDash val="solid"/>
                      <a:round/>
                      <a:headEnd type="none" w="med" len="med"/>
                      <a:tailEnd type="none" w="med" len="med"/>
                    </a:lnR>
                    <a:lnT w="9525" cap="flat" cmpd="sng" algn="ctr">
                      <a:solidFill>
                        <a:srgbClr val="BFC9CC"/>
                      </a:solidFill>
                      <a:prstDash val="solid"/>
                      <a:round/>
                      <a:headEnd type="none" w="med" len="med"/>
                      <a:tailEnd type="none" w="med" len="med"/>
                    </a:lnT>
                    <a:lnB w="9525" cap="flat" cmpd="sng" algn="ctr">
                      <a:solidFill>
                        <a:srgbClr val="BFC9CC"/>
                      </a:solidFill>
                      <a:prstDash val="solid"/>
                      <a:round/>
                      <a:headEnd type="none" w="med" len="med"/>
                      <a:tailEnd type="none" w="med" len="med"/>
                    </a:lnB>
                  </a:tcPr>
                </a:tc>
                <a:tc>
                  <a:txBody>
                    <a:bodyPr/>
                    <a:lstStyle/>
                    <a:p>
                      <a:pPr marL="0" indent="0">
                        <a:buNone/>
                      </a:pPr>
                      <a:r>
                        <a:rPr lang="en-US" sz="800" dirty="0"/>
                        <a:t>Staff pressure and fragmented services → use shared care plans, named care coordinators and scheduled reviews.</a:t>
                      </a:r>
                    </a:p>
                  </a:txBody>
                  <a:tcPr anchor="ctr">
                    <a:lnL w="9525" cap="flat" cmpd="sng" algn="ctr">
                      <a:solidFill>
                        <a:srgbClr val="BFC9CC"/>
                      </a:solidFill>
                      <a:prstDash val="solid"/>
                      <a:round/>
                      <a:headEnd type="none" w="med" len="med"/>
                      <a:tailEnd type="none" w="med" len="med"/>
                    </a:lnL>
                    <a:lnR w="9525" cap="flat" cmpd="sng" algn="ctr">
                      <a:solidFill>
                        <a:srgbClr val="BFC9CC"/>
                      </a:solidFill>
                      <a:prstDash val="solid"/>
                      <a:round/>
                      <a:headEnd type="none" w="med" len="med"/>
                      <a:tailEnd type="none" w="med" len="med"/>
                    </a:lnR>
                    <a:lnT w="9525" cap="flat" cmpd="sng" algn="ctr">
                      <a:solidFill>
                        <a:srgbClr val="BFC9CC"/>
                      </a:solidFill>
                      <a:prstDash val="solid"/>
                      <a:round/>
                      <a:headEnd type="none" w="med" len="med"/>
                      <a:tailEnd type="none" w="med" len="med"/>
                    </a:lnT>
                    <a:lnB w="9525" cap="flat" cmpd="sng" algn="ctr">
                      <a:solidFill>
                        <a:srgbClr val="BFC9CC"/>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5" name="Text 1"/>
          <p:cNvSpPr txBox="1"/>
          <p:nvPr/>
        </p:nvSpPr>
        <p:spPr>
          <a:xfrm>
            <a:off x="457200" y="4160520"/>
            <a:ext cx="8229600" cy="365760"/>
          </a:xfrm>
          <a:prstGeom prst="rect">
            <a:avLst/>
          </a:prstGeom>
          <a:noFill/>
          <a:ln/>
        </p:spPr>
        <p:txBody>
          <a:bodyPr wrap="square" lIns="50800" tIns="50800" rIns="50800" bIns="50800" rtlCol="0" anchor="t"/>
          <a:lstStyle/>
          <a:p>
            <a:r>
              <a:rPr lang="en-US" sz="900" i="1" dirty="0">
                <a:solidFill>
                  <a:schemeClr val="accent2"/>
                </a:solidFill>
              </a:rPr>
              <a:t>These recommendations address workforce capacity, digital access and </a:t>
            </a:r>
            <a:r>
              <a:rPr lang="en-US" sz="900" i="1" dirty="0" err="1">
                <a:solidFill>
                  <a:schemeClr val="accent2"/>
                </a:solidFill>
              </a:rPr>
              <a:t>personalised</a:t>
            </a:r>
            <a:r>
              <a:rPr lang="en-US" sz="900" i="1" dirty="0">
                <a:solidFill>
                  <a:schemeClr val="accent2"/>
                </a:solidFill>
              </a:rPr>
              <a:t> support together. Investment in staff can improve care continuity, digital inclusion can widen access to services, and coordinated care planning can ensure that support reflects individual needs and preferences. Their effectiveness should be evaluated through measures such as missed visits, unmet needs, safeguarding outcomes, service-user satisfaction and independence.</a:t>
            </a:r>
            <a:endParaRPr lang="en-US" sz="900" dirty="0"/>
          </a:p>
        </p:txBody>
      </p:sp>
      <p:sp>
        <p:nvSpPr>
          <p:cNvPr id="25" name="Slide Number Placeholder 0"/>
          <p:cNvSpPr>
            <a:spLocks noGrp="1"/>
          </p:cNvSpPr>
          <p:nvPr>
            <p:ph type="sldNum" sz="quarter" idx="4294967295"/>
          </p:nvPr>
        </p:nvSpPr>
        <p:spPr>
          <a:xfrm>
            <a:off x="8412480" y="4846320"/>
            <a:ext cx="457200" cy="22860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tx2"/>
                </a:solidFill>
              </a:defRPr>
            </a:lvl1pPr>
          </a:lstStyle>
          <a:p>
            <a:pPr algn="l"/>
            <a:fld id="{F7021451-1387-4CA6-816F-3879F97B5CBC}" type="slidenum">
              <a:rPr lang="en-US" b="0"/>
              <a:t>17</a:t>
            </a:fld>
            <a:endParaRPr lang="en-US"/>
          </a:p>
        </p:txBody>
      </p:sp>
      <p:pic>
        <p:nvPicPr>
          <p:cNvPr id="9" name="Audio 8">
            <a:hlinkClick r:id="" action="ppaction://media"/>
            <a:extLst>
              <a:ext uri="{FF2B5EF4-FFF2-40B4-BE49-F238E27FC236}">
                <a16:creationId xmlns:a16="http://schemas.microsoft.com/office/drawing/2014/main" id="{16BD57E1-3B00-6577-2646-74C481A66BB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p:transition spd="slow" advTm="5321">
    <p:wheel spokes="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457200" y="201168"/>
            <a:ext cx="8229600" cy="640080"/>
          </a:xfrm>
          <a:prstGeom prst="rect">
            <a:avLst/>
          </a:prstGeom>
          <a:noFill/>
          <a:ln/>
        </p:spPr>
        <p:txBody>
          <a:bodyPr wrap="square" rtlCol="0" anchor="ctr"/>
          <a:lstStyle/>
          <a:p>
            <a:pPr marL="0" indent="0">
              <a:buNone/>
            </a:pPr>
            <a:r>
              <a:rPr lang="en-US" sz="2400" b="1" dirty="0">
                <a:solidFill>
                  <a:schemeClr val="tx2"/>
                </a:solidFill>
              </a:rPr>
              <a:t>Conclusion</a:t>
            </a:r>
            <a:endParaRPr lang="en-US" sz="2400" dirty="0"/>
          </a:p>
        </p:txBody>
      </p:sp>
      <p:sp>
        <p:nvSpPr>
          <p:cNvPr id="4" name="Shape 1"/>
          <p:cNvSpPr/>
          <p:nvPr/>
        </p:nvSpPr>
        <p:spPr>
          <a:xfrm>
            <a:off x="457200" y="1005839"/>
            <a:ext cx="8229600" cy="2434403"/>
          </a:xfrm>
          <a:prstGeom prst="rect">
            <a:avLst/>
          </a:prstGeom>
          <a:solidFill>
            <a:schemeClr val="bg1"/>
          </a:solidFill>
          <a:ln w="15875">
            <a:solidFill>
              <a:schemeClr val="accent2"/>
            </a:solidFill>
            <a:prstDash val="dash"/>
          </a:ln>
        </p:spPr>
        <p:txBody>
          <a:bodyPr/>
          <a:lstStyle/>
          <a:p>
            <a:endParaRPr lang="en-GB"/>
          </a:p>
        </p:txBody>
      </p:sp>
      <p:sp>
        <p:nvSpPr>
          <p:cNvPr id="5" name="Text 2"/>
          <p:cNvSpPr txBox="1"/>
          <p:nvPr/>
        </p:nvSpPr>
        <p:spPr>
          <a:xfrm>
            <a:off x="530352" y="1051560"/>
            <a:ext cx="8083296" cy="1005840"/>
          </a:xfrm>
          <a:prstGeom prst="rect">
            <a:avLst/>
          </a:prstGeom>
          <a:noFill/>
          <a:ln/>
        </p:spPr>
        <p:txBody>
          <a:bodyPr wrap="square" lIns="0" tIns="0" rIns="0" bIns="0" rtlCol="0" anchor="t"/>
          <a:lstStyle/>
          <a:p>
            <a:pPr algn="just"/>
            <a:r>
              <a:rPr lang="en-US" sz="1600" dirty="0"/>
              <a:t>The main finding is that older people’s needs are interconnected, requiring integrated, person-</a:t>
            </a:r>
            <a:r>
              <a:rPr lang="en-US" sz="1600" dirty="0" err="1"/>
              <a:t>centred</a:t>
            </a:r>
            <a:r>
              <a:rPr lang="en-US" sz="1600" dirty="0"/>
              <a:t> care that balances safety, independence and empowerment. Evidence highlights two million older people with unmet care needs (Age UK, 2024), workforce shortages (Skills for Care, 2024) and digital exclusion (</a:t>
            </a:r>
            <a:r>
              <a:rPr lang="en-US" sz="1600" dirty="0" err="1"/>
              <a:t>Ofcom</a:t>
            </a:r>
            <a:r>
              <a:rPr lang="en-US" sz="1600" dirty="0"/>
              <a:t>, 2022). Clare Court demonstrates promising community engagement, although CQC findings reveal continuing quality concerns. However, evidence varies in scope, methodology and geographical relevance, limiting </a:t>
            </a:r>
            <a:r>
              <a:rPr lang="en-US" sz="1600" dirty="0" err="1"/>
              <a:t>generalisability</a:t>
            </a:r>
            <a:r>
              <a:rPr lang="en-US" sz="1600" dirty="0"/>
              <a:t>. Technology can improve monitoring and access but cannot replace human contact. Ultimately, sustainable funding, skilled staff, accessible technology and meaningful choice are essential for dignified ageing in the UK.</a:t>
            </a:r>
          </a:p>
        </p:txBody>
      </p:sp>
      <p:sp>
        <p:nvSpPr>
          <p:cNvPr id="25" name="Slide Number Placeholder 0"/>
          <p:cNvSpPr>
            <a:spLocks noGrp="1"/>
          </p:cNvSpPr>
          <p:nvPr>
            <p:ph type="sldNum" sz="quarter" idx="4294967295"/>
          </p:nvPr>
        </p:nvSpPr>
        <p:spPr>
          <a:xfrm>
            <a:off x="8412480" y="4846320"/>
            <a:ext cx="457200" cy="22860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tx2"/>
                </a:solidFill>
              </a:defRPr>
            </a:lvl1pPr>
          </a:lstStyle>
          <a:p>
            <a:pPr algn="l"/>
            <a:fld id="{F7021451-1387-4CA6-816F-3879F97B5CBC}" type="slidenum">
              <a:rPr lang="en-US" b="0"/>
              <a:t>18</a:t>
            </a:fld>
            <a:endParaRPr lang="en-US"/>
          </a:p>
        </p:txBody>
      </p:sp>
      <p:pic>
        <p:nvPicPr>
          <p:cNvPr id="8" name="Audio 7">
            <a:hlinkClick r:id="" action="ppaction://media"/>
            <a:extLst>
              <a:ext uri="{FF2B5EF4-FFF2-40B4-BE49-F238E27FC236}">
                <a16:creationId xmlns:a16="http://schemas.microsoft.com/office/drawing/2014/main" id="{B5CB27A4-CDA2-B9E6-EDAA-8DB0111BFA2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1200" advTm="129301">
        <p14:prism/>
      </p:transition>
    </mc:Choice>
    <mc:Fallback xmlns="">
      <p:transition spd="slow" advTm="12930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457200" y="201168"/>
            <a:ext cx="8229600" cy="640080"/>
          </a:xfrm>
          <a:prstGeom prst="rect">
            <a:avLst/>
          </a:prstGeom>
          <a:noFill/>
          <a:ln/>
        </p:spPr>
        <p:txBody>
          <a:bodyPr wrap="square" rtlCol="0" anchor="ctr"/>
          <a:lstStyle/>
          <a:p>
            <a:pPr marL="0" indent="0">
              <a:buNone/>
            </a:pPr>
            <a:r>
              <a:rPr lang="en-US" sz="2400" b="1" dirty="0">
                <a:solidFill>
                  <a:schemeClr val="tx2"/>
                </a:solidFill>
              </a:rPr>
              <a:t>References</a:t>
            </a:r>
            <a:endParaRPr lang="en-US" sz="2400" dirty="0"/>
          </a:p>
        </p:txBody>
      </p:sp>
      <p:sp>
        <p:nvSpPr>
          <p:cNvPr id="4" name="Text 1"/>
          <p:cNvSpPr txBox="1"/>
          <p:nvPr/>
        </p:nvSpPr>
        <p:spPr>
          <a:xfrm>
            <a:off x="457200" y="914400"/>
            <a:ext cx="8229600" cy="3840480"/>
          </a:xfrm>
          <a:prstGeom prst="rect">
            <a:avLst/>
          </a:prstGeom>
          <a:noFill/>
          <a:ln/>
        </p:spPr>
        <p:txBody>
          <a:bodyPr wrap="square" lIns="0" tIns="0" rIns="0" bIns="0" rtlCol="0" anchor="t"/>
          <a:lstStyle/>
          <a:p>
            <a:pPr marL="171450" indent="-171450">
              <a:spcAft>
                <a:spcPts val="300"/>
              </a:spcAft>
              <a:buFont typeface="Arial" panose="020B0604020202020204" pitchFamily="34" charset="0"/>
              <a:buChar char="•"/>
            </a:pPr>
            <a:r>
              <a:rPr lang="en-US" sz="850" dirty="0">
                <a:solidFill>
                  <a:schemeClr val="tx1"/>
                </a:solidFill>
              </a:rPr>
              <a:t>Age UK (2024) The state of health and care of older people in England 2024. Available at: </a:t>
            </a:r>
            <a:r>
              <a:rPr lang="en-US" sz="850" dirty="0">
                <a:solidFill>
                  <a:schemeClr val="tx1"/>
                </a:solidFill>
                <a:hlinkClick r:id="rId3"/>
              </a:rPr>
              <a:t>https://www.ageuk.org.uk/discover/2024/september/state-of-health-and-care-of-older-people-in-england-2024/</a:t>
            </a:r>
            <a:r>
              <a:rPr lang="en-US" sz="850" dirty="0">
                <a:solidFill>
                  <a:schemeClr val="tx1"/>
                </a:solidFill>
              </a:rPr>
              <a:t> </a:t>
            </a:r>
            <a:endParaRPr lang="en-US" sz="850" dirty="0"/>
          </a:p>
          <a:p>
            <a:pPr marL="171450" indent="-171450">
              <a:spcAft>
                <a:spcPts val="300"/>
              </a:spcAft>
              <a:buFont typeface="Arial" panose="020B0604020202020204" pitchFamily="34" charset="0"/>
              <a:buChar char="•"/>
            </a:pPr>
            <a:r>
              <a:rPr lang="en-US" sz="850" dirty="0">
                <a:solidFill>
                  <a:schemeClr val="tx1"/>
                </a:solidFill>
              </a:rPr>
              <a:t>Alzheimer’s Society (2024) The economic impact of dementia: Module 1 – annual costs of dementia. Available at: </a:t>
            </a:r>
            <a:r>
              <a:rPr lang="en-US" sz="850" dirty="0">
                <a:solidFill>
                  <a:schemeClr val="tx1"/>
                </a:solidFill>
                <a:hlinkClick r:id="rId4"/>
              </a:rPr>
              <a:t>https://www.alzheimers.org.uk/about-us/policy-and-influencing/economic-impact-of-dementia</a:t>
            </a:r>
            <a:r>
              <a:rPr lang="en-US" sz="850" dirty="0">
                <a:solidFill>
                  <a:schemeClr val="tx1"/>
                </a:solidFill>
              </a:rPr>
              <a:t> </a:t>
            </a:r>
            <a:endParaRPr lang="en-US" sz="850" dirty="0"/>
          </a:p>
          <a:p>
            <a:pPr marL="171450" indent="-171450">
              <a:spcAft>
                <a:spcPts val="300"/>
              </a:spcAft>
              <a:buFont typeface="Arial" panose="020B0604020202020204" pitchFamily="34" charset="0"/>
              <a:buChar char="•"/>
            </a:pPr>
            <a:r>
              <a:rPr lang="en-US" sz="850" dirty="0">
                <a:solidFill>
                  <a:schemeClr val="tx1"/>
                </a:solidFill>
              </a:rPr>
              <a:t>Care Quality Commission (2024) The state of health care and adult social care in England 2023/24. Available at: </a:t>
            </a:r>
            <a:r>
              <a:rPr lang="en-US" sz="850" dirty="0">
                <a:solidFill>
                  <a:schemeClr val="tx1"/>
                </a:solidFill>
                <a:hlinkClick r:id="rId5"/>
              </a:rPr>
              <a:t>https://www.gov.uk/government/publications/state-of-health-and-adult-social-care-in-england-2023-to-2024</a:t>
            </a:r>
            <a:r>
              <a:rPr lang="en-US" sz="850" dirty="0">
                <a:solidFill>
                  <a:schemeClr val="tx1"/>
                </a:solidFill>
              </a:rPr>
              <a:t>  </a:t>
            </a:r>
          </a:p>
          <a:p>
            <a:pPr marL="171450" indent="-171450">
              <a:spcAft>
                <a:spcPts val="300"/>
              </a:spcAft>
              <a:buFont typeface="Arial" panose="020B0604020202020204" pitchFamily="34" charset="0"/>
              <a:buChar char="•"/>
            </a:pPr>
            <a:r>
              <a:rPr lang="en-US" sz="850" dirty="0">
                <a:solidFill>
                  <a:schemeClr val="tx1"/>
                </a:solidFill>
              </a:rPr>
              <a:t>Department of Health and Social Care (2023) Next steps to put People at the Heart of Care. Available at: </a:t>
            </a:r>
            <a:r>
              <a:rPr lang="en-US" sz="850" dirty="0">
                <a:solidFill>
                  <a:schemeClr val="tx1"/>
                </a:solidFill>
                <a:hlinkClick r:id="rId6"/>
              </a:rPr>
              <a:t>https://www.gov.uk/government/publications/adult-social-care-system-reform-next-steps-to-put-people-at-the-heart-of-care</a:t>
            </a:r>
            <a:r>
              <a:rPr lang="en-US" sz="850" dirty="0">
                <a:solidFill>
                  <a:schemeClr val="tx1"/>
                </a:solidFill>
              </a:rPr>
              <a:t>. </a:t>
            </a:r>
            <a:endParaRPr lang="en-US" sz="850" dirty="0"/>
          </a:p>
          <a:p>
            <a:pPr marL="171450" indent="-171450">
              <a:spcAft>
                <a:spcPts val="300"/>
              </a:spcAft>
              <a:buFont typeface="Arial" panose="020B0604020202020204" pitchFamily="34" charset="0"/>
              <a:buChar char="•"/>
            </a:pPr>
            <a:r>
              <a:rPr lang="en-US" sz="850" dirty="0">
                <a:solidFill>
                  <a:schemeClr val="tx1"/>
                </a:solidFill>
              </a:rPr>
              <a:t>Goh, A.M.Y. et al. (2022) ‘What constitutes “good” home care for people with dementia? An investigation of the views of home care service recipients and providers’, BMC Geriatrics, 22. doi:10.1186/s12877-021-02727-4. </a:t>
            </a:r>
            <a:endParaRPr lang="en-US" sz="850" dirty="0"/>
          </a:p>
          <a:p>
            <a:pPr marL="171450" indent="-171450">
              <a:spcAft>
                <a:spcPts val="300"/>
              </a:spcAft>
              <a:buFont typeface="Arial" panose="020B0604020202020204" pitchFamily="34" charset="0"/>
              <a:buChar char="•"/>
            </a:pPr>
            <a:r>
              <a:rPr lang="en-US" sz="850" dirty="0">
                <a:solidFill>
                  <a:schemeClr val="tx1"/>
                </a:solidFill>
              </a:rPr>
              <a:t>Monteiro, J.M., Gonçalves, R., Bastos, A. and Barbosa, M.R. (2024) ‘Social engagement and wellbeing in late life: a systematic review’, Ageing &amp; Society, 45(7), pp. 1327–1354. doi:10.1017/S0144686X24000011. </a:t>
            </a:r>
            <a:endParaRPr lang="en-US" sz="850" dirty="0"/>
          </a:p>
          <a:p>
            <a:pPr marL="171450" indent="-171450">
              <a:spcAft>
                <a:spcPts val="300"/>
              </a:spcAft>
              <a:buFont typeface="Arial" panose="020B0604020202020204" pitchFamily="34" charset="0"/>
              <a:buChar char="•"/>
            </a:pPr>
            <a:r>
              <a:rPr lang="en-US" sz="850" dirty="0">
                <a:solidFill>
                  <a:schemeClr val="tx1"/>
                </a:solidFill>
              </a:rPr>
              <a:t>National Audit Office (2023) Reforming adult social care in England. Available at: </a:t>
            </a:r>
            <a:r>
              <a:rPr lang="en-US" sz="850" dirty="0">
                <a:solidFill>
                  <a:schemeClr val="tx1"/>
                </a:solidFill>
                <a:hlinkClick r:id="rId7"/>
              </a:rPr>
              <a:t>https://www.nao.org.uk/wp-content/uploads/2023/11/Summary-reforming-adult-social-care-in-England-summary.pdf</a:t>
            </a:r>
            <a:r>
              <a:rPr lang="en-US" sz="850" dirty="0">
                <a:solidFill>
                  <a:schemeClr val="tx1"/>
                </a:solidFill>
              </a:rPr>
              <a:t>   </a:t>
            </a:r>
          </a:p>
          <a:p>
            <a:pPr marL="171450" indent="-171450">
              <a:spcAft>
                <a:spcPts val="300"/>
              </a:spcAft>
              <a:buFont typeface="Arial" panose="020B0604020202020204" pitchFamily="34" charset="0"/>
              <a:buChar char="•"/>
            </a:pPr>
            <a:r>
              <a:rPr lang="en-US" sz="850" dirty="0">
                <a:solidFill>
                  <a:schemeClr val="tx1"/>
                </a:solidFill>
              </a:rPr>
              <a:t>NHS England (2024) Safeguarding Adults, England, 2023-24. Available at: </a:t>
            </a:r>
            <a:r>
              <a:rPr lang="en-US" sz="850" dirty="0">
                <a:solidFill>
                  <a:schemeClr val="tx1"/>
                </a:solidFill>
                <a:hlinkClick r:id="rId8"/>
              </a:rPr>
              <a:t>https://www.gov.uk/government/statistics/safeguarding-adults-england-2023-24</a:t>
            </a:r>
            <a:r>
              <a:rPr lang="en-US" sz="850" dirty="0">
                <a:solidFill>
                  <a:schemeClr val="tx1"/>
                </a:solidFill>
              </a:rPr>
              <a:t> </a:t>
            </a:r>
            <a:endParaRPr lang="en-US" sz="850" dirty="0"/>
          </a:p>
        </p:txBody>
      </p:sp>
      <p:sp>
        <p:nvSpPr>
          <p:cNvPr id="25" name="Slide Number Placeholder 0"/>
          <p:cNvSpPr>
            <a:spLocks noGrp="1"/>
          </p:cNvSpPr>
          <p:nvPr>
            <p:ph type="sldNum" sz="quarter" idx="4294967295"/>
          </p:nvPr>
        </p:nvSpPr>
        <p:spPr>
          <a:xfrm>
            <a:off x="8412480" y="4846320"/>
            <a:ext cx="457200" cy="22860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tx2"/>
                </a:solidFill>
              </a:defRPr>
            </a:lvl1pPr>
          </a:lstStyle>
          <a:p>
            <a:pPr algn="l"/>
            <a:fld id="{F7021451-1387-4CA6-816F-3879F97B5CBC}" type="slidenum">
              <a:rPr lang="en-US" b="0"/>
              <a:t>19</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advTm="308959">
        <p14:doors dir="vert"/>
      </p:transition>
    </mc:Choice>
    <mc:Fallback xmlns="">
      <p:transition spd="slow" advTm="308959">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457200" y="201168"/>
            <a:ext cx="8229600" cy="640080"/>
          </a:xfrm>
          <a:prstGeom prst="rect">
            <a:avLst/>
          </a:prstGeom>
          <a:noFill/>
          <a:ln/>
        </p:spPr>
        <p:txBody>
          <a:bodyPr wrap="square" rtlCol="0" anchor="ctr"/>
          <a:lstStyle/>
          <a:p>
            <a:pPr marL="0" indent="0">
              <a:buNone/>
            </a:pPr>
            <a:r>
              <a:rPr lang="en-US" sz="2400" b="1" dirty="0">
                <a:solidFill>
                  <a:schemeClr val="tx2"/>
                </a:solidFill>
              </a:rPr>
              <a:t>References</a:t>
            </a:r>
            <a:endParaRPr lang="en-US" sz="2400" dirty="0"/>
          </a:p>
        </p:txBody>
      </p:sp>
      <p:sp>
        <p:nvSpPr>
          <p:cNvPr id="4" name="Text 1"/>
          <p:cNvSpPr txBox="1"/>
          <p:nvPr/>
        </p:nvSpPr>
        <p:spPr>
          <a:xfrm>
            <a:off x="457200" y="914400"/>
            <a:ext cx="8229600" cy="3383280"/>
          </a:xfrm>
          <a:prstGeom prst="rect">
            <a:avLst/>
          </a:prstGeom>
          <a:noFill/>
          <a:ln/>
        </p:spPr>
        <p:txBody>
          <a:bodyPr wrap="square" lIns="0" tIns="0" rIns="0" bIns="0" rtlCol="0" anchor="t"/>
          <a:lstStyle/>
          <a:p>
            <a:pPr marL="171450" indent="-171450">
              <a:spcAft>
                <a:spcPts val="300"/>
              </a:spcAft>
              <a:buFont typeface="Arial" panose="020B0604020202020204" pitchFamily="34" charset="0"/>
              <a:buChar char="•"/>
            </a:pPr>
            <a:r>
              <a:rPr lang="en-US" sz="850" dirty="0">
                <a:solidFill>
                  <a:schemeClr val="tx1"/>
                </a:solidFill>
              </a:rPr>
              <a:t>Office for National Statistics (2023) Profile of the older population living in England and Wales in 2021 and changes since 2011. Available at: </a:t>
            </a:r>
            <a:r>
              <a:rPr lang="en-US" sz="850" dirty="0">
                <a:solidFill>
                  <a:schemeClr val="tx1"/>
                </a:solidFill>
                <a:hlinkClick r:id="rId5"/>
              </a:rPr>
              <a:t>https://www.gov.uk/government/statistics/profile-of-the-older-population-living-in-england-and-wales-in-2021-and-changes-since-2011</a:t>
            </a:r>
            <a:r>
              <a:rPr lang="en-US" sz="850" dirty="0">
                <a:solidFill>
                  <a:schemeClr val="tx1"/>
                </a:solidFill>
              </a:rPr>
              <a:t> </a:t>
            </a:r>
            <a:endParaRPr lang="en-US" sz="850" dirty="0"/>
          </a:p>
          <a:p>
            <a:pPr marL="171450" indent="-171450">
              <a:spcAft>
                <a:spcPts val="300"/>
              </a:spcAft>
              <a:buFont typeface="Arial" panose="020B0604020202020204" pitchFamily="34" charset="0"/>
              <a:buChar char="•"/>
            </a:pPr>
            <a:r>
              <a:rPr lang="en-US" sz="850" dirty="0">
                <a:solidFill>
                  <a:schemeClr val="tx1"/>
                </a:solidFill>
              </a:rPr>
              <a:t>Ofcom (2022) Adults’ media use and attitudes report 2022. Available at: </a:t>
            </a:r>
            <a:r>
              <a:rPr lang="en-US" sz="850" dirty="0">
                <a:solidFill>
                  <a:schemeClr val="tx1"/>
                </a:solidFill>
                <a:hlinkClick r:id="rId6"/>
              </a:rPr>
              <a:t>https://www.ofcom.org.uk/__data/assets/pdf_file/0020/234362/adults-media-use-and-attitudes-report-2022.pdf</a:t>
            </a:r>
            <a:r>
              <a:rPr lang="en-US" sz="850" dirty="0">
                <a:solidFill>
                  <a:schemeClr val="tx1"/>
                </a:solidFill>
              </a:rPr>
              <a:t> </a:t>
            </a:r>
            <a:endParaRPr lang="en-US" sz="850" dirty="0"/>
          </a:p>
          <a:p>
            <a:pPr marL="171450" indent="-171450">
              <a:spcAft>
                <a:spcPts val="300"/>
              </a:spcAft>
              <a:buFont typeface="Arial" panose="020B0604020202020204" pitchFamily="34" charset="0"/>
              <a:buChar char="•"/>
            </a:pPr>
            <a:r>
              <a:rPr lang="en-US" sz="850" dirty="0">
                <a:solidFill>
                  <a:schemeClr val="tx1"/>
                </a:solidFill>
              </a:rPr>
              <a:t>Pajalic, Z. et al. (2023) ‘Welfare technology interventions among older people living at home – a systematic review of RCT studies’, PLOS Digital Health, 2(1), e0000184. doi:10.1371/journal.pdig.0000184 .</a:t>
            </a:r>
            <a:endParaRPr lang="en-US" sz="850" dirty="0"/>
          </a:p>
          <a:p>
            <a:pPr marL="171450" indent="-171450">
              <a:spcAft>
                <a:spcPts val="300"/>
              </a:spcAft>
              <a:buFont typeface="Arial" panose="020B0604020202020204" pitchFamily="34" charset="0"/>
              <a:buChar char="•"/>
            </a:pPr>
            <a:r>
              <a:rPr lang="en-US" sz="850" dirty="0">
                <a:solidFill>
                  <a:schemeClr val="tx1"/>
                </a:solidFill>
              </a:rPr>
              <a:t>Read, E., Woolsey, C., Donelle, L., Weeks, L. and Chinho, N. (2022) ‘Passive remote monitoring and aging in place: a scoping review’, Canadian Journal on Aging, 42(1). doi:10.1017/S0714980822000198. </a:t>
            </a:r>
            <a:endParaRPr lang="en-US" sz="850" dirty="0"/>
          </a:p>
          <a:p>
            <a:pPr marL="171450" indent="-171450">
              <a:spcAft>
                <a:spcPts val="300"/>
              </a:spcAft>
              <a:buFont typeface="Arial" panose="020B0604020202020204" pitchFamily="34" charset="0"/>
              <a:buChar char="•"/>
            </a:pPr>
            <a:r>
              <a:rPr lang="en-US" sz="850" dirty="0">
                <a:solidFill>
                  <a:schemeClr val="tx1"/>
                </a:solidFill>
              </a:rPr>
              <a:t>Skills for Care (2024) The state of the adult social care sector and workforce in England 2024. Leeds: Skills for Care. Available at: </a:t>
            </a:r>
            <a:r>
              <a:rPr lang="en-US" sz="850" dirty="0">
                <a:solidFill>
                  <a:schemeClr val="tx1"/>
                </a:solidFill>
                <a:hlinkClick r:id="rId7"/>
              </a:rPr>
              <a:t>https://www.skillsforcare.org.uk</a:t>
            </a:r>
            <a:r>
              <a:rPr lang="en-US" sz="850" dirty="0">
                <a:solidFill>
                  <a:schemeClr val="tx1"/>
                </a:solidFill>
              </a:rPr>
              <a:t> </a:t>
            </a:r>
            <a:endParaRPr lang="en-US" sz="850" dirty="0"/>
          </a:p>
          <a:p>
            <a:pPr marL="171450" indent="-171450">
              <a:spcAft>
                <a:spcPts val="300"/>
              </a:spcAft>
              <a:buFont typeface="Arial" panose="020B0604020202020204" pitchFamily="34" charset="0"/>
              <a:buChar char="•"/>
            </a:pPr>
            <a:r>
              <a:rPr lang="en-US" sz="850" dirty="0">
                <a:solidFill>
                  <a:schemeClr val="tx1"/>
                </a:solidFill>
              </a:rPr>
              <a:t>Wilberforce, M., Dunn, A.C. and Tiffin, P.A. (2023) ‘Recruiting a person-centered direct care workforce through situational judgement tests: a pilot study in the community support of older people in England’, Innovations in Aging, igad112. doi:10.1093/geroni/igad112. </a:t>
            </a:r>
            <a:endParaRPr lang="en-US" sz="850" dirty="0"/>
          </a:p>
          <a:p>
            <a:pPr marL="171450" indent="-171450">
              <a:spcAft>
                <a:spcPts val="300"/>
              </a:spcAft>
              <a:buFont typeface="Arial" panose="020B0604020202020204" pitchFamily="34" charset="0"/>
              <a:buChar char="•"/>
            </a:pPr>
            <a:r>
              <a:rPr lang="en-US" sz="850" dirty="0">
                <a:solidFill>
                  <a:schemeClr val="tx1"/>
                </a:solidFill>
              </a:rPr>
              <a:t>Ye, L. et al. (2024) ‘Interplay of physical, psychological, and social frailty among community-dwelling older adults in five European countries: a longitudinal study’, Journal of Urban Health, 101(4), pp. 730–739. doi:10.1007/s11524-024-00831-5. </a:t>
            </a:r>
            <a:endParaRPr lang="en-US" sz="850" dirty="0"/>
          </a:p>
          <a:p>
            <a:pPr marL="171450" indent="-171450">
              <a:spcAft>
                <a:spcPts val="300"/>
              </a:spcAft>
              <a:buFont typeface="Arial" panose="020B0604020202020204" pitchFamily="34" charset="0"/>
              <a:buChar char="•"/>
            </a:pPr>
            <a:r>
              <a:rPr lang="en-US" sz="850" dirty="0">
                <a:solidFill>
                  <a:schemeClr val="tx1"/>
                </a:solidFill>
              </a:rPr>
              <a:t>Care Act 2014, c. 23; Mental Capacity Act 2005, c. 9; Care Quality Commission (2025) Clare Court Care Home: assessment report. Available at: </a:t>
            </a:r>
            <a:r>
              <a:rPr lang="en-US" sz="850" dirty="0">
                <a:solidFill>
                  <a:schemeClr val="tx1"/>
                </a:solidFill>
                <a:hlinkClick r:id="rId8"/>
              </a:rPr>
              <a:t>https://www.cqc.org.uk/location/1-3069386670/reports/AP14770/overall</a:t>
            </a:r>
            <a:r>
              <a:rPr lang="en-US" sz="850" dirty="0">
                <a:solidFill>
                  <a:schemeClr val="tx1"/>
                </a:solidFill>
              </a:rPr>
              <a:t> ; </a:t>
            </a:r>
          </a:p>
          <a:p>
            <a:pPr marL="171450" indent="-171450">
              <a:spcAft>
                <a:spcPts val="300"/>
              </a:spcAft>
              <a:buFont typeface="Arial" panose="020B0604020202020204" pitchFamily="34" charset="0"/>
              <a:buChar char="•"/>
            </a:pPr>
            <a:r>
              <a:rPr lang="en-US" sz="850" dirty="0">
                <a:solidFill>
                  <a:schemeClr val="tx1"/>
                </a:solidFill>
              </a:rPr>
              <a:t>Engel, G.L. (1977) Science, 196(4286), pp. 129–136; </a:t>
            </a:r>
          </a:p>
          <a:p>
            <a:pPr marL="171450" indent="-171450">
              <a:spcAft>
                <a:spcPts val="300"/>
              </a:spcAft>
              <a:buFont typeface="Arial" panose="020B0604020202020204" pitchFamily="34" charset="0"/>
              <a:buChar char="•"/>
            </a:pPr>
            <a:r>
              <a:rPr lang="en-US" sz="850" dirty="0" err="1">
                <a:solidFill>
                  <a:schemeClr val="tx1"/>
                </a:solidFill>
              </a:rPr>
              <a:t>Havighurst</a:t>
            </a:r>
            <a:r>
              <a:rPr lang="en-US" sz="850" dirty="0">
                <a:solidFill>
                  <a:schemeClr val="tx1"/>
                </a:solidFill>
              </a:rPr>
              <a:t>, R.J. (1961) ‘Successful aging’, The Gerontologist, 1(1), pp. 8–13; </a:t>
            </a:r>
          </a:p>
          <a:p>
            <a:pPr marL="171450" indent="-171450">
              <a:spcAft>
                <a:spcPts val="300"/>
              </a:spcAft>
              <a:buFont typeface="Arial" panose="020B0604020202020204" pitchFamily="34" charset="0"/>
              <a:buChar char="•"/>
            </a:pPr>
            <a:r>
              <a:rPr lang="en-US" sz="850" dirty="0">
                <a:solidFill>
                  <a:schemeClr val="tx1"/>
                </a:solidFill>
              </a:rPr>
              <a:t>Social Care Institute for Excellence (2021) Clare Court case study. Available at: </a:t>
            </a:r>
            <a:r>
              <a:rPr lang="en-US" sz="850" dirty="0">
                <a:solidFill>
                  <a:schemeClr val="tx1"/>
                </a:solidFill>
                <a:hlinkClick r:id="rId9"/>
              </a:rPr>
              <a:t>https://www.scie.org.uk/housing/role-of-housing/promising-practice/models/care-home/clare-court</a:t>
            </a:r>
            <a:r>
              <a:rPr lang="en-US" sz="850" dirty="0">
                <a:solidFill>
                  <a:schemeClr val="tx1"/>
                </a:solidFill>
              </a:rPr>
              <a:t> </a:t>
            </a:r>
            <a:endParaRPr lang="en-US" sz="850" dirty="0"/>
          </a:p>
        </p:txBody>
      </p:sp>
      <p:sp>
        <p:nvSpPr>
          <p:cNvPr id="25" name="Slide Number Placeholder 0"/>
          <p:cNvSpPr>
            <a:spLocks noGrp="1"/>
          </p:cNvSpPr>
          <p:nvPr>
            <p:ph type="sldNum" sz="quarter" idx="4294967295"/>
          </p:nvPr>
        </p:nvSpPr>
        <p:spPr>
          <a:xfrm>
            <a:off x="8412480" y="4846320"/>
            <a:ext cx="457200" cy="22860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tx2"/>
                </a:solidFill>
              </a:defRPr>
            </a:lvl1pPr>
          </a:lstStyle>
          <a:p>
            <a:pPr algn="l"/>
            <a:fld id="{F7021451-1387-4CA6-816F-3879F97B5CBC}" type="slidenum">
              <a:rPr lang="en-US" b="0"/>
              <a:t>20</a:t>
            </a:fld>
            <a:endParaRPr lang="en-US"/>
          </a:p>
        </p:txBody>
      </p:sp>
      <p:pic>
        <p:nvPicPr>
          <p:cNvPr id="9" name="Audio 8">
            <a:hlinkClick r:id="" action="ppaction://media"/>
            <a:extLst>
              <a:ext uri="{FF2B5EF4-FFF2-40B4-BE49-F238E27FC236}">
                <a16:creationId xmlns:a16="http://schemas.microsoft.com/office/drawing/2014/main" id="{9C820A68-CDC6-3465-5B68-2ADF5AF689CF}"/>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1600" advTm="284152">
        <p14:prism isInverted="1"/>
      </p:transition>
    </mc:Choice>
    <mc:Fallback xmlns="">
      <p:transition spd="slow" advTm="28415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9.6"/>
</p:tagLst>
</file>

<file path=ppt/theme/theme1.xml><?xml version="1.0" encoding="utf-8"?>
<a:theme xmlns:a="http://schemas.openxmlformats.org/drawingml/2006/main" name="EOP">
  <a:themeElements>
    <a:clrScheme name="EOP">
      <a:dk1>
        <a:srgbClr val="1F2A37"/>
      </a:dk1>
      <a:lt1>
        <a:srgbClr val="FFFFFF"/>
      </a:lt1>
      <a:dk2>
        <a:srgbClr val="0B3C49"/>
      </a:dk2>
      <a:lt2>
        <a:srgbClr val="EEF4F4"/>
      </a:lt2>
      <a:accent1>
        <a:srgbClr val="0F766E"/>
      </a:accent1>
      <a:accent2>
        <a:srgbClr val="D9663F"/>
      </a:accent2>
      <a:accent3>
        <a:srgbClr val="3D5A80"/>
      </a:accent3>
      <a:accent4>
        <a:srgbClr val="E9B44C"/>
      </a:accent4>
      <a:accent5>
        <a:srgbClr val="6A994E"/>
      </a:accent5>
      <a:accent6>
        <a:srgbClr val="6D597A"/>
      </a:accent6>
      <a:hlink>
        <a:srgbClr val="0F766E"/>
      </a:hlink>
      <a:folHlink>
        <a:srgbClr val="6D597A"/>
      </a:folHlink>
    </a:clrScheme>
    <a:fontScheme name="EOP">
      <a:majorFont>
        <a:latin typeface="Georg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186</TotalTime>
  <Words>3995</Words>
  <Application>Microsoft Office PowerPoint</Application>
  <PresentationFormat>On-screen Show (16:9)</PresentationFormat>
  <Paragraphs>281</Paragraphs>
  <Slides>20</Slides>
  <Notes>20</Notes>
  <HiddenSlides>0</HiddenSlides>
  <MMClips>19</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EOP</vt:lpstr>
      <vt:lpstr>Evaluating the care, empowerment and support needs of older people in the UK</vt:lpstr>
      <vt:lpstr>Introduction: why ageing matters</vt:lpstr>
      <vt:lpstr>Needs of older people: a biopsychosocial analysis</vt:lpstr>
      <vt:lpstr>Why empowerment, independence and functional ability matter</vt:lpstr>
      <vt:lpstr>Theory of ageing: Activity Theory</vt:lpstr>
      <vt:lpstr>Policy and legislation framework</vt:lpstr>
      <vt:lpstr>Current care provision in the UK: overview</vt:lpstr>
      <vt:lpstr>Deep dive 1: Domiciliary (home) care</vt:lpstr>
      <vt:lpstr>Deep dive 2: Residential and nursing care</vt:lpstr>
      <vt:lpstr>Challenges to independence and functional ability</vt:lpstr>
      <vt:lpstr>Technological innovation: what is available?</vt:lpstr>
      <vt:lpstr>Technology: benefits, limitations and digital exclusion</vt:lpstr>
      <vt:lpstr>Does technology promote independence and empowerment?</vt:lpstr>
      <vt:lpstr>Case study: Clare Court, Birmingham</vt:lpstr>
      <vt:lpstr>Case study: applying theory and policy, and evaluating outcomes</vt:lpstr>
      <vt:lpstr>Safeguarding: protecting while empowering</vt:lpstr>
      <vt:lpstr>Recommendations for improvement</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Rogars</dc:creator>
  <cp:lastModifiedBy>Rogers Nyanga (2309150)</cp:lastModifiedBy>
  <cp:revision>2</cp:revision>
  <dcterms:created xsi:type="dcterms:W3CDTF">2026-10-15T21:08:13Z</dcterms:created>
  <dcterms:modified xsi:type="dcterms:W3CDTF">2026-10-25T15:10:03Z</dcterms:modified>
</cp:coreProperties>
</file>