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03" r:id="rId3"/>
    <p:sldId id="313" r:id="rId4"/>
    <p:sldId id="290" r:id="rId5"/>
    <p:sldId id="257" r:id="rId6"/>
    <p:sldId id="258" r:id="rId7"/>
    <p:sldId id="305" r:id="rId8"/>
    <p:sldId id="297" r:id="rId9"/>
    <p:sldId id="306" r:id="rId10"/>
    <p:sldId id="307" r:id="rId11"/>
    <p:sldId id="310" r:id="rId12"/>
    <p:sldId id="292" r:id="rId13"/>
    <p:sldId id="311" r:id="rId14"/>
    <p:sldId id="308" r:id="rId15"/>
    <p:sldId id="322" r:id="rId16"/>
    <p:sldId id="309" r:id="rId17"/>
    <p:sldId id="312" r:id="rId18"/>
    <p:sldId id="301" r:id="rId19"/>
    <p:sldId id="302" r:id="rId20"/>
    <p:sldId id="323" r:id="rId21"/>
    <p:sldId id="296" r:id="rId22"/>
    <p:sldId id="298" r:id="rId23"/>
    <p:sldId id="315" r:id="rId24"/>
    <p:sldId id="316" r:id="rId25"/>
    <p:sldId id="317" r:id="rId26"/>
    <p:sldId id="318" r:id="rId27"/>
    <p:sldId id="321" r:id="rId28"/>
    <p:sldId id="320" r:id="rId29"/>
    <p:sldId id="319" r:id="rId30"/>
    <p:sldId id="314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054B131-E1BE-4880-8E14-78E200DD39B7}" type="datetimeFigureOut">
              <a:rPr lang="en-GB" smtClean="0"/>
              <a:pPr/>
              <a:t>26/03/2018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61EE40-A0B8-4DB0-99DE-DB49CAC82BA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For king, country and community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Memorial Construction and Civic Pride (and Rivalry) in west Wales following the Great War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979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‘Memory of War’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802" y="1600200"/>
            <a:ext cx="2887396" cy="4525963"/>
          </a:xfrm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‘memory of war was determined by existing predilections in cultural, political, religious, communitarian rather than the other way around’ Adrian Gregory, ‘The Silence of Memory’, p.5.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3537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COMMEMORATION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Monument construction </a:t>
            </a:r>
            <a:r>
              <a:rPr lang="en-GB" i="1" dirty="0" smtClean="0"/>
              <a:t>‘relied for its organisation on the institutions of local politics…’</a:t>
            </a:r>
          </a:p>
          <a:p>
            <a:pPr lvl="1"/>
            <a:r>
              <a:rPr lang="en-GB" dirty="0" smtClean="0"/>
              <a:t>Alex King, (PhD, University of London, 1993), p.11.</a:t>
            </a:r>
          </a:p>
          <a:p>
            <a:endParaRPr lang="en-GB" dirty="0" smtClean="0"/>
          </a:p>
          <a:p>
            <a:r>
              <a:rPr lang="en-GB" dirty="0" smtClean="0"/>
              <a:t>Veterans and bereaved secondary within decision making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012" y="1958181"/>
            <a:ext cx="2466975" cy="3810000"/>
          </a:xfrm>
        </p:spPr>
      </p:pic>
    </p:spTree>
    <p:extLst>
      <p:ext uri="{BB962C8B-B14F-4D97-AF65-F5344CB8AC3E}">
        <p14:creationId xmlns:p14="http://schemas.microsoft.com/office/powerpoint/2010/main" val="489755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dirty="0" smtClean="0"/>
              <a:t>‘</a:t>
            </a:r>
            <a:r>
              <a:rPr lang="en-GB" b="0" dirty="0" err="1" smtClean="0"/>
              <a:t>Communitas</a:t>
            </a:r>
            <a:r>
              <a:rPr lang="en-GB" b="0" dirty="0" smtClean="0"/>
              <a:t>’</a:t>
            </a:r>
            <a:endParaRPr lang="en-GB" b="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00807"/>
            <a:ext cx="3312368" cy="4425355"/>
          </a:xfrm>
        </p:spPr>
      </p:pic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‘everyday social hierarchies are, temporarily, put aside and individuals relate to each other as human beings’</a:t>
            </a:r>
          </a:p>
          <a:p>
            <a:endParaRPr lang="en-GB" dirty="0" smtClean="0"/>
          </a:p>
          <a:p>
            <a:r>
              <a:rPr lang="en-GB" dirty="0" smtClean="0"/>
              <a:t>Angela Gaffney, ‘Aftermath’ p.114.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8183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LOCAL NEWSPAPERS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RICH SOURCE FOR STUDY OF WAR MEMORIAL PROJECTS from 1919; examples:</a:t>
            </a:r>
          </a:p>
          <a:p>
            <a:r>
              <a:rPr lang="en-GB" dirty="0" smtClean="0"/>
              <a:t>CARMARTHEN JOURNAL ; </a:t>
            </a:r>
          </a:p>
          <a:p>
            <a:r>
              <a:rPr lang="en-GB" dirty="0" smtClean="0"/>
              <a:t>AMMAN VALLEY CHRONICLE; </a:t>
            </a:r>
          </a:p>
          <a:p>
            <a:r>
              <a:rPr lang="en-GB" dirty="0" smtClean="0"/>
              <a:t>PEMBROKESHIRE TELEGRAPH; </a:t>
            </a:r>
          </a:p>
          <a:p>
            <a:r>
              <a:rPr lang="en-GB" dirty="0" smtClean="0"/>
              <a:t>LLANELLI MERCURY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72816"/>
            <a:ext cx="3096344" cy="4320480"/>
          </a:xfrm>
        </p:spPr>
      </p:pic>
    </p:spTree>
    <p:extLst>
      <p:ext uri="{BB962C8B-B14F-4D97-AF65-F5344CB8AC3E}">
        <p14:creationId xmlns:p14="http://schemas.microsoft.com/office/powerpoint/2010/main" val="973045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UNVEILINGS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Newspapers hold verbatim accounts of unveiling speeches </a:t>
            </a:r>
          </a:p>
          <a:p>
            <a:r>
              <a:rPr lang="en-GB" dirty="0" smtClean="0"/>
              <a:t>Addresses by local dignitaries deemed ‘a safe pair of hands’</a:t>
            </a:r>
          </a:p>
          <a:p>
            <a:r>
              <a:rPr lang="en-GB" dirty="0" smtClean="0"/>
              <a:t>Editors willing to include more critical addresses about the war  </a:t>
            </a:r>
          </a:p>
          <a:p>
            <a:r>
              <a:rPr lang="en-GB" dirty="0" smtClean="0"/>
              <a:t>Pictured: </a:t>
            </a:r>
            <a:r>
              <a:rPr lang="en-GB" dirty="0" err="1" smtClean="0"/>
              <a:t>Cellan</a:t>
            </a:r>
            <a:r>
              <a:rPr lang="en-GB" dirty="0" smtClean="0"/>
              <a:t> memorial unveiling</a:t>
            </a:r>
            <a:endParaRPr lang="en-GB" dirty="0"/>
          </a:p>
        </p:txBody>
      </p:sp>
      <p:pic>
        <p:nvPicPr>
          <p:cNvPr id="1026" name="Picture 2" descr="http://www.ceredigion-war-memorial.co.uk/userimages/Cellan_Memori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312" y="1844824"/>
            <a:ext cx="338437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4480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/>
              <a:t>CONTROLLING COMMEMORATION</a:t>
            </a:r>
            <a:endParaRPr lang="en-US" sz="4000"/>
          </a:p>
        </p:txBody>
      </p:sp>
      <p:sp>
        <p:nvSpPr>
          <p:cNvPr id="19460" name="Rectangle 6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9461" name="Picture 8" descr="97818597319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628775"/>
            <a:ext cx="3455987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41X0V4dhugL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33841"/>
            <a:ext cx="3096344" cy="4176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3425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PEMBROKESHIRE COUNTY</a:t>
            </a:r>
            <a:endParaRPr lang="en-GB" dirty="0"/>
          </a:p>
        </p:txBody>
      </p:sp>
      <p:pic>
        <p:nvPicPr>
          <p:cNvPr id="38915" name="Picture 2" descr="Pembroke_Memorial_Web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27784" y="1417638"/>
            <a:ext cx="3888432" cy="4752975"/>
          </a:xfrm>
          <a:noFill/>
        </p:spPr>
      </p:pic>
    </p:spTree>
    <p:extLst>
      <p:ext uri="{BB962C8B-B14F-4D97-AF65-F5344CB8AC3E}">
        <p14:creationId xmlns:p14="http://schemas.microsoft.com/office/powerpoint/2010/main" val="1875017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Memorial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7056784" cy="5328592"/>
          </a:xfrm>
        </p:spPr>
      </p:pic>
    </p:spTree>
    <p:extLst>
      <p:ext uri="{BB962C8B-B14F-4D97-AF65-F5344CB8AC3E}">
        <p14:creationId xmlns:p14="http://schemas.microsoft.com/office/powerpoint/2010/main" val="512249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‘a new lease of life…’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56792"/>
            <a:ext cx="2953443" cy="4708525"/>
          </a:xfrm>
        </p:spPr>
      </p:pic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/>
          <a:lstStyle/>
          <a:p>
            <a:r>
              <a:rPr lang="en-GB" dirty="0" smtClean="0"/>
              <a:t>The war:</a:t>
            </a:r>
          </a:p>
          <a:p>
            <a:endParaRPr lang="en-GB" dirty="0"/>
          </a:p>
          <a:p>
            <a:r>
              <a:rPr lang="en-GB" dirty="0" smtClean="0"/>
              <a:t>‘gave a new lease of life to a number of traditional languages…’</a:t>
            </a:r>
          </a:p>
          <a:p>
            <a:r>
              <a:rPr lang="en-GB" dirty="0" smtClean="0"/>
              <a:t>Jay Winter, </a:t>
            </a:r>
            <a:r>
              <a:rPr lang="en-GB" i="1" dirty="0" smtClean="0"/>
              <a:t>Sites of memory, sites of mourning, </a:t>
            </a:r>
            <a:r>
              <a:rPr lang="en-GB" dirty="0" smtClean="0"/>
              <a:t>p.18.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748485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Memorial Hospital funding 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	Rural 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Parishes		</a:t>
            </a: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£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6481 </a:t>
            </a:r>
            <a:endParaRPr lang="en-GB" altLang="en-US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	(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at an </a:t>
            </a: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average 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of £45 each)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Outside Pembrokeshire	£588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GB" altLang="en-US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Haverfordwest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		£2933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Fetes held in </a:t>
            </a:r>
            <a:r>
              <a:rPr lang="en-GB" altLang="en-US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Haverfordwest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£2350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Tenby				£273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Newport			£191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Pembroke Dock		£8. 2. 0d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Pembroke			£43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GB" altLang="en-US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Neyland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		£250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en-GB" altLang="en-US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Fishguard</a:t>
            </a: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		£585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St David’s			£171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Narberth			£230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Milford			£695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Dividends and Interest	£2126</a:t>
            </a:r>
            <a:endParaRPr lang="en-GB" altLang="en-US" sz="1400" dirty="0">
              <a:latin typeface="Arial" pitchFamily="34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>
                <a:latin typeface="Arial" pitchFamily="34" charset="0"/>
                <a:ea typeface="Times New Roman" pitchFamily="18" charset="0"/>
                <a:cs typeface="Arial" pitchFamily="34" charset="0"/>
              </a:rPr>
              <a:t>	Red Cross Grant		£</a:t>
            </a: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12,000 </a:t>
            </a:r>
            <a:endParaRPr lang="en-GB" altLang="en-US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	(</a:t>
            </a: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source: </a:t>
            </a: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PCG 	March </a:t>
            </a:r>
            <a:r>
              <a:rPr lang="en-GB" altLang="en-US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1923)</a:t>
            </a:r>
            <a:endParaRPr lang="en-GB" altLang="en-US" sz="4000" dirty="0"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945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22899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/>
              <a:t>Carmarthenshire County</a:t>
            </a:r>
            <a:endParaRPr lang="en-US" sz="4000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</p:txBody>
      </p:sp>
      <p:pic>
        <p:nvPicPr>
          <p:cNvPr id="4100" name="Picture 5" descr="Carmarthen_County_War_Memorial_W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98" y="1611580"/>
            <a:ext cx="3744912" cy="440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7" descr="300px-CarmarthenCountyWarMemori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292" y="1590844"/>
            <a:ext cx="3527425" cy="4358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4380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/>
              <a:t>WILLIAM GOSCOMBE JOHN</a:t>
            </a: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smtClean="0"/>
              <a:t>1860-1952 (CARDIFF-BORN)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smtClean="0"/>
              <a:t>STUDIED AT CARDIFF CASTLE UNDER WILLIAM BURGES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smtClean="0"/>
              <a:t>ATTENDED THE LAMBETH SCHOOL OF ART AND THE ROYAL ACADEMY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smtClean="0"/>
              <a:t>WORKED UNDER RODIN IN PARIS (1890-91)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US" sz="2400" smtClean="0"/>
          </a:p>
        </p:txBody>
      </p:sp>
      <p:pic>
        <p:nvPicPr>
          <p:cNvPr id="12293" name="Picture 5" descr="anthem_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628775"/>
            <a:ext cx="39592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86037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GTJ08091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33375"/>
            <a:ext cx="638175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367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4" name="Rectangle 10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smtClean="0"/>
              <a:t>GOSCOMBE </a:t>
            </a:r>
            <a:r>
              <a:rPr lang="en-US" sz="4000" dirty="0" smtClean="0"/>
              <a:t>JOHN AT LAMPETER</a:t>
            </a:r>
            <a:endParaRPr lang="en-US" sz="4000" dirty="0"/>
          </a:p>
        </p:txBody>
      </p:sp>
      <p:sp>
        <p:nvSpPr>
          <p:cNvPr id="13315" name="Rectangle 1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13316" name="Picture 17" descr="1497040561_2da2fdb57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989138"/>
            <a:ext cx="4319588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7308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/>
              <a:t>PRECEDENTS</a:t>
            </a:r>
            <a:endParaRPr lang="en-US"/>
          </a:p>
        </p:txBody>
      </p:sp>
      <p:sp>
        <p:nvSpPr>
          <p:cNvPr id="10243" name="Rectangle 5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 BOER WAR MEMORIAL - LLANELLI</a:t>
            </a:r>
            <a:endParaRPr lang="en-US" altLang="en-US" smtClean="0"/>
          </a:p>
        </p:txBody>
      </p:sp>
      <p:sp>
        <p:nvSpPr>
          <p:cNvPr id="10244" name="Rectangle 6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BOER WAR MEMORIAL - CARMARTHEN</a:t>
            </a:r>
            <a:endParaRPr lang="en-US" altLang="en-US" smtClean="0"/>
          </a:p>
        </p:txBody>
      </p:sp>
      <p:pic>
        <p:nvPicPr>
          <p:cNvPr id="10245" name="Picture 8" descr="AHCARMARTH0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141663"/>
            <a:ext cx="287972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0" descr="179052858_124a5e98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068638"/>
            <a:ext cx="3744912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051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APATHY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 smtClean="0"/>
              <a:t>REVEREND CANON MAURICE JONES (Principal of St David College):</a:t>
            </a:r>
          </a:p>
          <a:p>
            <a:r>
              <a:rPr lang="en-GB" i="1" dirty="0" smtClean="0"/>
              <a:t>‘they forget the many sacrifices made for them…’and are ‘beginning to lose sense of its (the war’s) great realities’  </a:t>
            </a:r>
          </a:p>
          <a:p>
            <a:r>
              <a:rPr lang="en-GB" dirty="0" smtClean="0"/>
              <a:t>(Carmarthen, September 1924)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518" y="1600200"/>
            <a:ext cx="3501963" cy="4525963"/>
          </a:xfrm>
        </p:spPr>
      </p:pic>
    </p:spTree>
    <p:extLst>
      <p:ext uri="{BB962C8B-B14F-4D97-AF65-F5344CB8AC3E}">
        <p14:creationId xmlns:p14="http://schemas.microsoft.com/office/powerpoint/2010/main" val="2593813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 smtClean="0"/>
              <a:t>LLANELLI BOROUGH</a:t>
            </a:r>
            <a:endParaRPr 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6389" name="Picture 5" descr="ahcarmarth023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00200"/>
            <a:ext cx="5976664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56104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/>
              <a:t>AMMANFORD MEMORIAL GATES</a:t>
            </a:r>
            <a:endParaRPr lang="en-US" sz="4000"/>
          </a:p>
        </p:txBody>
      </p:sp>
      <p:pic>
        <p:nvPicPr>
          <p:cNvPr id="45059" name="Picture 6" descr="photo%20ammanford%20park%20gate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773238"/>
            <a:ext cx="8135937" cy="436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3698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Ammanford</a:t>
            </a:r>
            <a:r>
              <a:rPr lang="en-GB" dirty="0" smtClean="0"/>
              <a:t> No 1 Pit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0" y="1643062"/>
            <a:ext cx="6350000" cy="4622800"/>
          </a:xfrm>
        </p:spPr>
      </p:pic>
    </p:spTree>
    <p:extLst>
      <p:ext uri="{BB962C8B-B14F-4D97-AF65-F5344CB8AC3E}">
        <p14:creationId xmlns:p14="http://schemas.microsoft.com/office/powerpoint/2010/main" val="2152080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/>
              <a:t>‘ACTIVE’ OR ‘SILENT’?</a:t>
            </a:r>
            <a:endParaRPr lang="en-US"/>
          </a:p>
        </p:txBody>
      </p:sp>
      <p:sp>
        <p:nvSpPr>
          <p:cNvPr id="23555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23556" name="Picture 6" descr="2365275681_1303b17cb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628775"/>
            <a:ext cx="4105275" cy="4464050"/>
          </a:xfrm>
          <a:noFill/>
        </p:spPr>
      </p:pic>
      <p:pic>
        <p:nvPicPr>
          <p:cNvPr id="23557" name="Picture 7" descr="2368492916_6ce63e3d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628775"/>
            <a:ext cx="410527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49818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9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/>
              <a:t>THE ‘ACTIVE’ – CARDIGAN MEMORIAL HOSPITAL</a:t>
            </a:r>
            <a:endParaRPr lang="en-US" sz="4000"/>
          </a:p>
        </p:txBody>
      </p:sp>
      <p:sp>
        <p:nvSpPr>
          <p:cNvPr id="44035" name="Rectangle 8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smtClean="0"/>
              <a:t>EXISTING BUILDING COST UNDER £5K (WITH RED CROSS HELP)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smtClean="0"/>
              <a:t>OFFICIALLY OPENED AUGUST 1922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smtClean="0"/>
              <a:t>HAVERFORDWEST COUNTY HOSPITAL IMPROVEMENT COST £20K (£12K FROM THE RED CROSS) AND OPENED IN MAY 1923</a:t>
            </a:r>
            <a:endParaRPr lang="en-US" altLang="en-US" sz="2400" smtClean="0"/>
          </a:p>
        </p:txBody>
      </p:sp>
      <p:sp>
        <p:nvSpPr>
          <p:cNvPr id="44036" name="Rectangle 9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US" sz="2400" smtClean="0"/>
          </a:p>
        </p:txBody>
      </p:sp>
      <p:pic>
        <p:nvPicPr>
          <p:cNvPr id="44037" name="Picture 6" descr="Cardi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700213"/>
            <a:ext cx="381635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94021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514739108_461b283b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47625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7" descr="80px-LampeterWarMemori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268413"/>
            <a:ext cx="2879725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6043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2368492922_29736875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00213"/>
            <a:ext cx="404495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Rectangle 8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/>
              <a:t>DREFACH – SOLDIER ON GUARD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11826394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ABERYSTWYTH</a:t>
            </a:r>
            <a:endParaRPr lang="en-GB" dirty="0"/>
          </a:p>
        </p:txBody>
      </p:sp>
      <p:pic>
        <p:nvPicPr>
          <p:cNvPr id="30723" name="Picture 2" descr="redir?src=image&amp;clickedItemURN=http%3A%2F%2Fnewsim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1413" y="2060575"/>
            <a:ext cx="4105275" cy="4464050"/>
          </a:xfrm>
          <a:noFill/>
        </p:spPr>
      </p:pic>
    </p:spTree>
    <p:extLst>
      <p:ext uri="{BB962C8B-B14F-4D97-AF65-F5344CB8AC3E}">
        <p14:creationId xmlns:p14="http://schemas.microsoft.com/office/powerpoint/2010/main" val="30863080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NARBERTH</a:t>
            </a:r>
            <a:endParaRPr lang="en-GB" dirty="0"/>
          </a:p>
        </p:txBody>
      </p:sp>
      <p:pic>
        <p:nvPicPr>
          <p:cNvPr id="33795" name="Picture 6" descr="126311795_268737c9d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12875"/>
            <a:ext cx="4824413" cy="519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52581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03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/>
              <a:t>FRESHWATER WEST WAR MEMORIAL</a:t>
            </a:r>
            <a:endParaRPr lang="en-US" sz="4000"/>
          </a:p>
        </p:txBody>
      </p:sp>
      <p:sp>
        <p:nvSpPr>
          <p:cNvPr id="35843" name="Rectangle 8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35844" name="Rectangle 9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pic>
        <p:nvPicPr>
          <p:cNvPr id="35845" name="Picture 6" descr="War Memorial at Freshwater W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4103687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11" descr="3107983398_e264e7be3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28775"/>
            <a:ext cx="4032250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68642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/>
              <a:t>LLANBADARN FAWR CELTIC CROSS</a:t>
            </a:r>
            <a:endParaRPr lang="en-US" sz="4000" dirty="0"/>
          </a:p>
        </p:txBody>
      </p:sp>
      <p:pic>
        <p:nvPicPr>
          <p:cNvPr id="36867" name="Picture 6" descr="3785582411_9bb3f092bc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06700" y="1600200"/>
            <a:ext cx="3530600" cy="4708525"/>
          </a:xfrm>
          <a:noFill/>
        </p:spPr>
      </p:pic>
    </p:spTree>
    <p:extLst>
      <p:ext uri="{BB962C8B-B14F-4D97-AF65-F5344CB8AC3E}">
        <p14:creationId xmlns:p14="http://schemas.microsoft.com/office/powerpoint/2010/main" val="23181495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CARDIGAN (LEFT) AND PEMBROKE</a:t>
            </a:r>
            <a:endParaRPr lang="en-GB" dirty="0"/>
          </a:p>
        </p:txBody>
      </p:sp>
      <p:pic>
        <p:nvPicPr>
          <p:cNvPr id="40963" name="Content Placeholder 6" descr="2364776522_22ffa376c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5200" y="1600200"/>
            <a:ext cx="3022600" cy="4525963"/>
          </a:xfrm>
          <a:noFill/>
        </p:spPr>
      </p:pic>
      <p:pic>
        <p:nvPicPr>
          <p:cNvPr id="40964" name="Picture 12" descr="3666428894_86cdc202c2_m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773238"/>
            <a:ext cx="3313112" cy="4319587"/>
          </a:xfrm>
          <a:noFill/>
        </p:spPr>
      </p:pic>
    </p:spTree>
    <p:extLst>
      <p:ext uri="{BB962C8B-B14F-4D97-AF65-F5344CB8AC3E}">
        <p14:creationId xmlns:p14="http://schemas.microsoft.com/office/powerpoint/2010/main" val="21889884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 err="1"/>
              <a:t>Hywel</a:t>
            </a:r>
            <a:r>
              <a:rPr lang="en-GB" sz="2000" dirty="0"/>
              <a:t> Francis, ‘The Anthracite Strike and Disturbances of 1925’, </a:t>
            </a:r>
            <a:r>
              <a:rPr lang="en-GB" sz="2000" i="1" dirty="0" err="1"/>
              <a:t>Llafur</a:t>
            </a:r>
            <a:r>
              <a:rPr lang="en-GB" sz="2000" i="1" dirty="0"/>
              <a:t>, </a:t>
            </a:r>
            <a:r>
              <a:rPr lang="en-GB" sz="2000" dirty="0"/>
              <a:t>Vol 1, No 2, (1973), pp.15-28.</a:t>
            </a:r>
            <a:endParaRPr lang="en-GB" sz="2000" dirty="0" smtClean="0"/>
          </a:p>
          <a:p>
            <a:r>
              <a:rPr lang="en-GB" sz="2000" dirty="0" smtClean="0"/>
              <a:t>Adrian Gregory , </a:t>
            </a:r>
            <a:r>
              <a:rPr lang="en-GB" sz="2000" i="1" dirty="0"/>
              <a:t>The Silence of Memory: Armistice Day 1919-1946</a:t>
            </a:r>
            <a:r>
              <a:rPr lang="en-GB" sz="2000" dirty="0"/>
              <a:t> (Oxford: Berg, 1994</a:t>
            </a:r>
            <a:r>
              <a:rPr lang="en-GB" sz="2000" dirty="0" smtClean="0"/>
              <a:t>).</a:t>
            </a:r>
            <a:endParaRPr lang="en-GB" sz="2000" dirty="0"/>
          </a:p>
          <a:p>
            <a:r>
              <a:rPr lang="en-GB" sz="2000" dirty="0"/>
              <a:t>Angela </a:t>
            </a:r>
            <a:r>
              <a:rPr lang="en-GB" sz="2000" dirty="0" smtClean="0"/>
              <a:t>Gaffney, </a:t>
            </a:r>
            <a:r>
              <a:rPr lang="en-GB" sz="2000" i="1" dirty="0"/>
              <a:t>Aftermath: Remembering the Great War in Wales </a:t>
            </a:r>
            <a:r>
              <a:rPr lang="en-GB" sz="2000" dirty="0"/>
              <a:t>(Cardiff: University of Wales Press, 1998</a:t>
            </a:r>
            <a:r>
              <a:rPr lang="en-GB" sz="2000" dirty="0" smtClean="0"/>
              <a:t>).</a:t>
            </a:r>
          </a:p>
          <a:p>
            <a:r>
              <a:rPr lang="en-GB" sz="2000" dirty="0"/>
              <a:t>Alex </a:t>
            </a:r>
            <a:r>
              <a:rPr lang="en-GB" sz="2000" dirty="0" smtClean="0"/>
              <a:t>King, </a:t>
            </a:r>
            <a:r>
              <a:rPr lang="en-GB" sz="2000" i="1" dirty="0"/>
              <a:t>Memorials of the Great War in Britain: The Symbolism and Politics of</a:t>
            </a:r>
            <a:r>
              <a:rPr lang="en-GB" sz="2000" dirty="0"/>
              <a:t> </a:t>
            </a:r>
            <a:r>
              <a:rPr lang="en-GB" sz="2000" i="1" dirty="0"/>
              <a:t>Remembrance</a:t>
            </a:r>
            <a:r>
              <a:rPr lang="en-GB" sz="2000" dirty="0"/>
              <a:t> (Oxford: Berg, 1998</a:t>
            </a:r>
            <a:r>
              <a:rPr lang="en-GB" sz="2000" dirty="0" smtClean="0"/>
              <a:t>).</a:t>
            </a:r>
          </a:p>
          <a:p>
            <a:r>
              <a:rPr lang="en-GB" sz="2000" dirty="0"/>
              <a:t>Alex </a:t>
            </a:r>
            <a:r>
              <a:rPr lang="en-GB" sz="2000" dirty="0" smtClean="0"/>
              <a:t>King, ‘</a:t>
            </a:r>
            <a:r>
              <a:rPr lang="en-GB" sz="2000" dirty="0"/>
              <a:t>The Politics of Meaning in the commemoration of the First World War in Britain 1914-1939’ (PhD, University of London, 1993</a:t>
            </a:r>
            <a:r>
              <a:rPr lang="en-GB" sz="2000" dirty="0" smtClean="0"/>
              <a:t>).</a:t>
            </a:r>
          </a:p>
          <a:p>
            <a:r>
              <a:rPr lang="en-AU" sz="2000" dirty="0" smtClean="0"/>
              <a:t>L.J. Mason, ‘Is </a:t>
            </a:r>
            <a:r>
              <a:rPr lang="en-AU" sz="2000" dirty="0"/>
              <a:t>it nothing to you, all ye who pass by?’ – Commemorating the Great War in </a:t>
            </a:r>
            <a:r>
              <a:rPr lang="en-AU" sz="2000" dirty="0" err="1"/>
              <a:t>Ammanford</a:t>
            </a:r>
            <a:r>
              <a:rPr lang="en-AU" sz="2000" dirty="0"/>
              <a:t>, 1920-1937, </a:t>
            </a:r>
            <a:r>
              <a:rPr lang="en-AU" sz="2000" i="1" dirty="0" err="1"/>
              <a:t>Llafur</a:t>
            </a:r>
            <a:r>
              <a:rPr lang="en-AU" sz="2000" i="1" dirty="0"/>
              <a:t> – Journal of Welsh People’s History</a:t>
            </a:r>
            <a:r>
              <a:rPr lang="en-AU" sz="2000" dirty="0"/>
              <a:t>, Volume 11, No 1, (December 2012), pp.49-62</a:t>
            </a:r>
            <a:r>
              <a:rPr lang="en-AU" sz="2000" dirty="0" smtClean="0"/>
              <a:t>.</a:t>
            </a:r>
            <a:endParaRPr lang="en-GB" sz="2000" dirty="0" smtClean="0"/>
          </a:p>
          <a:p>
            <a:r>
              <a:rPr lang="en-GB" sz="2000" dirty="0"/>
              <a:t>Catherine </a:t>
            </a:r>
            <a:r>
              <a:rPr lang="en-GB" sz="2000" dirty="0" err="1" smtClean="0"/>
              <a:t>Moriaty</a:t>
            </a:r>
            <a:r>
              <a:rPr lang="en-GB" sz="2000" dirty="0" smtClean="0"/>
              <a:t>, </a:t>
            </a:r>
            <a:r>
              <a:rPr lang="en-GB" sz="2000" dirty="0"/>
              <a:t>‘Private Grief and Public Remembrance’, in M. Evans and K. Lunn, (</a:t>
            </a:r>
            <a:r>
              <a:rPr lang="en-GB" sz="2000" dirty="0" err="1"/>
              <a:t>eds</a:t>
            </a:r>
            <a:r>
              <a:rPr lang="en-GB" sz="2000" dirty="0"/>
              <a:t>), </a:t>
            </a:r>
            <a:r>
              <a:rPr lang="en-GB" sz="2000" i="1" dirty="0"/>
              <a:t>War Memory in the 20</a:t>
            </a:r>
            <a:r>
              <a:rPr lang="en-GB" sz="2000" i="1" baseline="30000" dirty="0"/>
              <a:t>th</a:t>
            </a:r>
            <a:r>
              <a:rPr lang="en-GB" sz="2000" i="1" dirty="0"/>
              <a:t> Century</a:t>
            </a:r>
            <a:r>
              <a:rPr lang="en-GB" sz="2000" dirty="0"/>
              <a:t> (Oxford: Oxford University Press, 1997), pp.125-39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Sarah </a:t>
            </a:r>
            <a:r>
              <a:rPr lang="en-GB" sz="2000" dirty="0" err="1" smtClean="0"/>
              <a:t>Tarlow</a:t>
            </a:r>
            <a:r>
              <a:rPr lang="en-GB" sz="2000" dirty="0" smtClean="0"/>
              <a:t>, </a:t>
            </a:r>
            <a:r>
              <a:rPr lang="en-GB" sz="2000" i="1" dirty="0"/>
              <a:t>Bereavement and Commemoration: An Archaeology of Mortality</a:t>
            </a:r>
            <a:r>
              <a:rPr lang="en-GB" sz="2000" dirty="0"/>
              <a:t> (Oxford: Blackwell, 1999).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587464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904</TotalTime>
  <Words>633</Words>
  <Application>Microsoft Office PowerPoint</Application>
  <PresentationFormat>On-screen Show (4:3)</PresentationFormat>
  <Paragraphs>90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Book Antiqua</vt:lpstr>
      <vt:lpstr>Lucida Sans</vt:lpstr>
      <vt:lpstr>Times New Roman</vt:lpstr>
      <vt:lpstr>Wingdings</vt:lpstr>
      <vt:lpstr>Wingdings 2</vt:lpstr>
      <vt:lpstr>Wingdings 3</vt:lpstr>
      <vt:lpstr>Apex</vt:lpstr>
      <vt:lpstr>For king, country and community</vt:lpstr>
      <vt:lpstr>‘Memory of War’ </vt:lpstr>
      <vt:lpstr>COMMEMORATION</vt:lpstr>
      <vt:lpstr>‘Communitas’</vt:lpstr>
      <vt:lpstr>LOCAL NEWSPAPERS</vt:lpstr>
      <vt:lpstr>UNVEILINGS</vt:lpstr>
      <vt:lpstr>CONTROLLING COMMEMORATION</vt:lpstr>
      <vt:lpstr>PEMBROKESHIRE COUNTY</vt:lpstr>
      <vt:lpstr>National Memorial</vt:lpstr>
      <vt:lpstr>‘a new lease of life…’</vt:lpstr>
      <vt:lpstr>Memorial Hospital funding </vt:lpstr>
      <vt:lpstr>Carmarthenshire County</vt:lpstr>
      <vt:lpstr>WILLIAM GOSCOMBE JOHN</vt:lpstr>
      <vt:lpstr>PowerPoint Presentation</vt:lpstr>
      <vt:lpstr>GOSCOMBE JOHN AT LAMPETER</vt:lpstr>
      <vt:lpstr>PRECEDENTS</vt:lpstr>
      <vt:lpstr>APATHY</vt:lpstr>
      <vt:lpstr>LLANELLI BOROUGH</vt:lpstr>
      <vt:lpstr>AMMANFORD MEMORIAL GATES</vt:lpstr>
      <vt:lpstr>Ammanford No 1 Pit</vt:lpstr>
      <vt:lpstr>‘ACTIVE’ OR ‘SILENT’?</vt:lpstr>
      <vt:lpstr>THE ‘ACTIVE’ – CARDIGAN MEMORIAL HOSPITAL</vt:lpstr>
      <vt:lpstr>PowerPoint Presentation</vt:lpstr>
      <vt:lpstr>DREFACH – SOLDIER ON GUARD</vt:lpstr>
      <vt:lpstr>ABERYSTWYTH</vt:lpstr>
      <vt:lpstr>NARBERTH</vt:lpstr>
      <vt:lpstr>FRESHWATER WEST WAR MEMORIAL</vt:lpstr>
      <vt:lpstr>LLANBADARN FAWR CELTIC CROSS</vt:lpstr>
      <vt:lpstr>CARDIGAN (LEFT) AND PEMBROKE</vt:lpstr>
      <vt:lpstr>Bibliography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ADDRESSING THE GREAT WAR</dc:title>
  <dc:creator>lestermason</dc:creator>
  <cp:lastModifiedBy>Lester Mason</cp:lastModifiedBy>
  <cp:revision>79</cp:revision>
  <cp:lastPrinted>2013-03-25T10:27:08Z</cp:lastPrinted>
  <dcterms:created xsi:type="dcterms:W3CDTF">2013-03-19T11:03:45Z</dcterms:created>
  <dcterms:modified xsi:type="dcterms:W3CDTF">2018-03-26T13:56:10Z</dcterms:modified>
</cp:coreProperties>
</file>