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259" r:id="rId4"/>
    <p:sldId id="260" r:id="rId5"/>
    <p:sldId id="261" r:id="rId6"/>
    <p:sldId id="262" r:id="rId7"/>
    <p:sldId id="263" r:id="rId8"/>
    <p:sldId id="264" r:id="rId9"/>
    <p:sldId id="25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09"/>
    <p:restoredTop sz="94708"/>
  </p:normalViewPr>
  <p:slideViewPr>
    <p:cSldViewPr snapToGrid="0">
      <p:cViewPr varScale="1">
        <p:scale>
          <a:sx n="78" d="100"/>
          <a:sy n="78" d="100"/>
        </p:scale>
        <p:origin x="9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4832-B645-BBEA-9967-F357D679BC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3675FCF-36D7-A8F6-13CA-5CE61865E4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AE52F8-A5F2-95DD-7076-9BF6FDA1F0FA}"/>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5" name="Footer Placeholder 4">
            <a:extLst>
              <a:ext uri="{FF2B5EF4-FFF2-40B4-BE49-F238E27FC236}">
                <a16:creationId xmlns:a16="http://schemas.microsoft.com/office/drawing/2014/main" id="{B990A4A5-8AD4-068A-0553-C148F917B3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85B265-2287-9A97-9EDB-ACD07A28F8DA}"/>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2786967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E8C66-0CC7-6265-3E1B-C4B60FDECB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0B0CCF3-1DE4-A906-8BCC-777128DCDCE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51A8F9-1570-6BA5-D39E-4EE596AD886F}"/>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5" name="Footer Placeholder 4">
            <a:extLst>
              <a:ext uri="{FF2B5EF4-FFF2-40B4-BE49-F238E27FC236}">
                <a16:creationId xmlns:a16="http://schemas.microsoft.com/office/drawing/2014/main" id="{4CC24188-53DE-C179-52F5-3C476D54FE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935FAE-4128-3EF9-896C-6DCE19C87EDD}"/>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2509646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2263F-FB86-8475-7544-E89D2E19191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8363641-159D-8C6C-1A22-3133FADCCD5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7AACE2C-8311-B700-313D-83C633980831}"/>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5" name="Footer Placeholder 4">
            <a:extLst>
              <a:ext uri="{FF2B5EF4-FFF2-40B4-BE49-F238E27FC236}">
                <a16:creationId xmlns:a16="http://schemas.microsoft.com/office/drawing/2014/main" id="{64B62CA1-CFAF-7ABB-3E51-6231F9AA86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E0577A-517C-9C6F-0033-7927ED809DE1}"/>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1200904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D6324-1A54-599C-C53E-D5329AFD66F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E0B16F-4739-82E0-3CAB-BA1C4D47FFC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3972C0F-6286-C45F-0527-4F96F96A70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32ED36C-C766-EA6C-99A9-9294E62234AA}"/>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6" name="Footer Placeholder 5">
            <a:extLst>
              <a:ext uri="{FF2B5EF4-FFF2-40B4-BE49-F238E27FC236}">
                <a16:creationId xmlns:a16="http://schemas.microsoft.com/office/drawing/2014/main" id="{0F11D8BB-6B18-A27A-A3E7-2DDB8B52EB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4A3D6C-4DB1-3F7A-C187-B3DE2C71A05F}"/>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722637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6E6E9-8BA6-3170-0AB4-EF064416E9A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7A6EDF-C84E-C492-EC2E-6D360DF001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F68EFF-D3BC-3D8C-2BF3-C637ADA1F57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AFEC9E5-D9D9-C8B5-E701-B1AA7CA9B4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86B7428-BB78-2C92-31DE-D92DDBBE01F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5AA46E7-EE3D-0D89-119D-605BB184DEAE}"/>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8" name="Footer Placeholder 7">
            <a:extLst>
              <a:ext uri="{FF2B5EF4-FFF2-40B4-BE49-F238E27FC236}">
                <a16:creationId xmlns:a16="http://schemas.microsoft.com/office/drawing/2014/main" id="{8E822245-24B6-4AE9-3E80-AB0C756128F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91D137-CBBF-76A3-A7B1-3E923E20A86B}"/>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3907563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AF5AA-EE61-7001-02D7-80D6CCA0D61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23F6E7D-6AC1-1BB1-E65B-56D9297C60E3}"/>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4" name="Footer Placeholder 3">
            <a:extLst>
              <a:ext uri="{FF2B5EF4-FFF2-40B4-BE49-F238E27FC236}">
                <a16:creationId xmlns:a16="http://schemas.microsoft.com/office/drawing/2014/main" id="{A112450A-969A-7C8C-5F1F-95D22CE91C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6FB8420-DEF9-F042-8406-754F93BDB123}"/>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3691253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01B84B-3893-8D72-7B2B-453C38877CB6}"/>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3" name="Footer Placeholder 2">
            <a:extLst>
              <a:ext uri="{FF2B5EF4-FFF2-40B4-BE49-F238E27FC236}">
                <a16:creationId xmlns:a16="http://schemas.microsoft.com/office/drawing/2014/main" id="{666561E8-CE02-82C9-859A-A391C35A8C0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684C0CB-142A-432F-1657-038E3DA6FCA4}"/>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3840569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C1E10-A3BF-B589-6A61-4E75172CAF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0D90F3E-60A6-B72B-2E4F-6051FF90C0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4AA38F8-1D00-2F60-7FA7-86063DF325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7A5C4-73BA-75D7-806F-AECE2157BC62}"/>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6" name="Footer Placeholder 5">
            <a:extLst>
              <a:ext uri="{FF2B5EF4-FFF2-40B4-BE49-F238E27FC236}">
                <a16:creationId xmlns:a16="http://schemas.microsoft.com/office/drawing/2014/main" id="{CC82A2AE-73C3-D35B-75FF-083CE54A04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BC30A7-2356-AEB4-29BB-9E194ACA012D}"/>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640867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830E8-788A-3241-9ECC-FACDD821FA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D5CC344-AC81-8609-CC6D-D749EE600D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9E1EA93-0332-B5B5-15D8-B99EE84930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92D2AA-EDF6-44C1-0E22-C1D091A8D663}"/>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6" name="Footer Placeholder 5">
            <a:extLst>
              <a:ext uri="{FF2B5EF4-FFF2-40B4-BE49-F238E27FC236}">
                <a16:creationId xmlns:a16="http://schemas.microsoft.com/office/drawing/2014/main" id="{C39E75F6-35EA-9C4D-596A-5DE97F4429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891D57-FF7D-1C9D-FAE1-414160A02C6D}"/>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2700202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45229-A484-EFAE-9686-6169B6DCEE3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24100C6-CC82-8044-4B64-623971DB7CD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FB3F45-7F1F-FB2E-9DD5-A208073FE7F9}"/>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5" name="Footer Placeholder 4">
            <a:extLst>
              <a:ext uri="{FF2B5EF4-FFF2-40B4-BE49-F238E27FC236}">
                <a16:creationId xmlns:a16="http://schemas.microsoft.com/office/drawing/2014/main" id="{E2100173-FE74-B2CE-BD48-AF124E94BA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38877F-ECEA-93FE-A6F3-F4F893FE5F59}"/>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2426443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C282E9-1717-D3E7-5538-E7011334575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40320C7-91EC-B1FB-4935-CBCE00CF0D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64A82BF-C9A3-C8B0-EDC8-EF6EE078BB0C}"/>
              </a:ext>
            </a:extLst>
          </p:cNvPr>
          <p:cNvSpPr>
            <a:spLocks noGrp="1"/>
          </p:cNvSpPr>
          <p:nvPr>
            <p:ph type="dt" sz="half" idx="10"/>
          </p:nvPr>
        </p:nvSpPr>
        <p:spPr/>
        <p:txBody>
          <a:bodyPr/>
          <a:lstStyle/>
          <a:p>
            <a:fld id="{BBD9AC6F-EA4D-4A4C-B789-4BDB403FFD91}" type="datetimeFigureOut">
              <a:rPr lang="en-US" smtClean="0"/>
              <a:t>2/9/2026</a:t>
            </a:fld>
            <a:endParaRPr lang="en-US"/>
          </a:p>
        </p:txBody>
      </p:sp>
      <p:sp>
        <p:nvSpPr>
          <p:cNvPr id="5" name="Footer Placeholder 4">
            <a:extLst>
              <a:ext uri="{FF2B5EF4-FFF2-40B4-BE49-F238E27FC236}">
                <a16:creationId xmlns:a16="http://schemas.microsoft.com/office/drawing/2014/main" id="{119CC1D1-474F-F072-E3EA-4F727DE170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C87BEC-12BA-1285-3757-7AD70A1A7125}"/>
              </a:ext>
            </a:extLst>
          </p:cNvPr>
          <p:cNvSpPr>
            <a:spLocks noGrp="1"/>
          </p:cNvSpPr>
          <p:nvPr>
            <p:ph type="sldNum" sz="quarter" idx="12"/>
          </p:nvPr>
        </p:nvSpPr>
        <p:spPr/>
        <p:txBody>
          <a:bodyPr/>
          <a:lstStyle/>
          <a:p>
            <a:fld id="{418F4050-74AF-9046-BD0D-50D5A433B63C}" type="slidenum">
              <a:rPr lang="en-US" smtClean="0"/>
              <a:t>‹#›</a:t>
            </a:fld>
            <a:endParaRPr lang="en-US"/>
          </a:p>
        </p:txBody>
      </p:sp>
    </p:spTree>
    <p:extLst>
      <p:ext uri="{BB962C8B-B14F-4D97-AF65-F5344CB8AC3E}">
        <p14:creationId xmlns:p14="http://schemas.microsoft.com/office/powerpoint/2010/main" val="3232740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08CBB1-5640-A76B-A388-E0A4B79026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95AE90-2209-13EF-2EE9-033AE2F7E8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BC20338-03BA-4111-4446-4A119E5516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BD9AC6F-EA4D-4A4C-B789-4BDB403FFD91}" type="datetimeFigureOut">
              <a:rPr lang="en-US" smtClean="0"/>
              <a:t>2/9/2026</a:t>
            </a:fld>
            <a:endParaRPr lang="en-US"/>
          </a:p>
        </p:txBody>
      </p:sp>
      <p:sp>
        <p:nvSpPr>
          <p:cNvPr id="5" name="Footer Placeholder 4">
            <a:extLst>
              <a:ext uri="{FF2B5EF4-FFF2-40B4-BE49-F238E27FC236}">
                <a16:creationId xmlns:a16="http://schemas.microsoft.com/office/drawing/2014/main" id="{048D5058-4A2C-8444-2DD2-9F02208317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BC5BF6D-9D3F-F66B-6A35-A56FA7C9D4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8F4050-74AF-9046-BD0D-50D5A433B63C}" type="slidenum">
              <a:rPr lang="en-US" smtClean="0"/>
              <a:t>‹#›</a:t>
            </a:fld>
            <a:endParaRPr lang="en-US"/>
          </a:p>
        </p:txBody>
      </p:sp>
    </p:spTree>
    <p:extLst>
      <p:ext uri="{BB962C8B-B14F-4D97-AF65-F5344CB8AC3E}">
        <p14:creationId xmlns:p14="http://schemas.microsoft.com/office/powerpoint/2010/main" val="34574826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C5872-FFDD-173A-F303-72D1D68C398D}"/>
              </a:ext>
            </a:extLst>
          </p:cNvPr>
          <p:cNvSpPr>
            <a:spLocks noGrp="1"/>
          </p:cNvSpPr>
          <p:nvPr>
            <p:ph type="ctrTitle"/>
          </p:nvPr>
        </p:nvSpPr>
        <p:spPr>
          <a:xfrm>
            <a:off x="5297762" y="640080"/>
            <a:ext cx="6251110" cy="3566160"/>
          </a:xfrm>
        </p:spPr>
        <p:txBody>
          <a:bodyPr anchor="b">
            <a:normAutofit/>
          </a:bodyPr>
          <a:lstStyle/>
          <a:p>
            <a:pPr algn="l"/>
            <a:r>
              <a:rPr lang="en-GB" sz="5400" dirty="0"/>
              <a:t>Green Haven Florists: Understanding the Problems Affecting In-Store Sales</a:t>
            </a:r>
            <a:endParaRPr lang="en-US" sz="5400" dirty="0"/>
          </a:p>
        </p:txBody>
      </p:sp>
      <p:sp>
        <p:nvSpPr>
          <p:cNvPr id="3" name="Subtitle 2">
            <a:extLst>
              <a:ext uri="{FF2B5EF4-FFF2-40B4-BE49-F238E27FC236}">
                <a16:creationId xmlns:a16="http://schemas.microsoft.com/office/drawing/2014/main" id="{331B25CB-BFAE-EAEF-1F3D-38ABF69F5A3E}"/>
              </a:ext>
            </a:extLst>
          </p:cNvPr>
          <p:cNvSpPr>
            <a:spLocks noGrp="1"/>
          </p:cNvSpPr>
          <p:nvPr>
            <p:ph type="subTitle" idx="1"/>
          </p:nvPr>
        </p:nvSpPr>
        <p:spPr>
          <a:xfrm>
            <a:off x="5297760" y="4636008"/>
            <a:ext cx="6251111" cy="1572768"/>
          </a:xfrm>
        </p:spPr>
        <p:txBody>
          <a:bodyPr>
            <a:normAutofit/>
          </a:bodyPr>
          <a:lstStyle/>
          <a:p>
            <a:pPr algn="l"/>
            <a:r>
              <a:rPr lang="en-GB" sz="1900"/>
              <a:t>Student Name: </a:t>
            </a:r>
            <a:r>
              <a:rPr lang="en-GB" sz="1900" b="1"/>
              <a:t>Yosef Adhanom</a:t>
            </a:r>
            <a:endParaRPr lang="en-GB" sz="1900"/>
          </a:p>
          <a:p>
            <a:pPr algn="l"/>
            <a:r>
              <a:rPr lang="en-GB" sz="1900"/>
              <a:t>Student Number: 2330968</a:t>
            </a:r>
          </a:p>
          <a:p>
            <a:pPr algn="l"/>
            <a:r>
              <a:rPr lang="en-GB" sz="1900"/>
              <a:t>Module Code: </a:t>
            </a:r>
            <a:r>
              <a:rPr lang="en-GB" sz="1900" b="1"/>
              <a:t>LCLM4004</a:t>
            </a:r>
            <a:endParaRPr lang="en-GB" sz="1900"/>
          </a:p>
          <a:p>
            <a:pPr algn="l"/>
            <a:r>
              <a:rPr lang="en-GB" sz="1900"/>
              <a:t>Module Name: </a:t>
            </a:r>
            <a:r>
              <a:rPr lang="en-GB" sz="1900" b="1"/>
              <a:t>Problem Solving and Decision-Making</a:t>
            </a:r>
            <a:r>
              <a:rPr lang="en-GB" sz="1900"/>
              <a:t> </a:t>
            </a:r>
          </a:p>
          <a:p>
            <a:pPr algn="l"/>
            <a:endParaRPr lang="en-US" sz="1900"/>
          </a:p>
        </p:txBody>
      </p:sp>
      <p:pic>
        <p:nvPicPr>
          <p:cNvPr id="5" name="Picture 4" descr="Different coloured tulips">
            <a:extLst>
              <a:ext uri="{FF2B5EF4-FFF2-40B4-BE49-F238E27FC236}">
                <a16:creationId xmlns:a16="http://schemas.microsoft.com/office/drawing/2014/main" id="{BCD87179-71C3-E560-7981-5443736B055E}"/>
              </a:ext>
            </a:extLst>
          </p:cNvPr>
          <p:cNvPicPr>
            <a:picLocks noChangeAspect="1"/>
          </p:cNvPicPr>
          <p:nvPr/>
        </p:nvPicPr>
        <p:blipFill>
          <a:blip r:embed="rId2"/>
          <a:srcRect l="18878" r="35790"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460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F3C04-6A66-75D2-20BA-7741AF73A122}"/>
              </a:ext>
            </a:extLst>
          </p:cNvPr>
          <p:cNvSpPr>
            <a:spLocks noGrp="1"/>
          </p:cNvSpPr>
          <p:nvPr>
            <p:ph type="title"/>
          </p:nvPr>
        </p:nvSpPr>
        <p:spPr>
          <a:xfrm>
            <a:off x="838200" y="365125"/>
            <a:ext cx="10515600" cy="1325563"/>
          </a:xfrm>
        </p:spPr>
        <p:txBody>
          <a:bodyPr>
            <a:normAutofit/>
          </a:bodyPr>
          <a:lstStyle/>
          <a:p>
            <a:r>
              <a:rPr lang="en-US" sz="5400"/>
              <a:t>Introduction</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935F84C3-A843-4C10-C615-F6C8F25D58AB}"/>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This presentation examines the issues influencing Green Haven Florists' in-store sales and discusses why the company is having difficulty in the current retail landscape.</a:t>
            </a:r>
          </a:p>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Before outlining the main conclusions, it provides an overview of the company's history, highlights the main problems, and uses the 5W2H model, PESTEL analysis, and a Fishbone diagram to identify the underlying reasons.</a:t>
            </a:r>
          </a:p>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491718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D0F2D-9FEC-268E-872E-0DED7E256551}"/>
              </a:ext>
            </a:extLst>
          </p:cNvPr>
          <p:cNvSpPr>
            <a:spLocks noGrp="1"/>
          </p:cNvSpPr>
          <p:nvPr>
            <p:ph type="title"/>
          </p:nvPr>
        </p:nvSpPr>
        <p:spPr>
          <a:xfrm>
            <a:off x="5297762" y="329184"/>
            <a:ext cx="6251110" cy="1783080"/>
          </a:xfrm>
        </p:spPr>
        <p:txBody>
          <a:bodyPr anchor="b">
            <a:normAutofit/>
          </a:bodyPr>
          <a:lstStyle/>
          <a:p>
            <a:r>
              <a:rPr lang="en-GB" sz="5400"/>
              <a:t>Background of Green Haven Florists</a:t>
            </a:r>
            <a:endParaRPr lang="en-US" sz="5400"/>
          </a:p>
        </p:txBody>
      </p:sp>
      <p:pic>
        <p:nvPicPr>
          <p:cNvPr id="12" name="Picture 11" descr="Different types of flowers">
            <a:extLst>
              <a:ext uri="{FF2B5EF4-FFF2-40B4-BE49-F238E27FC236}">
                <a16:creationId xmlns:a16="http://schemas.microsoft.com/office/drawing/2014/main" id="{66BC51DB-6AC6-4CF3-A9CD-6B6279744CAD}"/>
              </a:ext>
            </a:extLst>
          </p:cNvPr>
          <p:cNvPicPr>
            <a:picLocks noChangeAspect="1"/>
          </p:cNvPicPr>
          <p:nvPr/>
        </p:nvPicPr>
        <p:blipFill>
          <a:blip r:embed="rId2"/>
          <a:srcRect l="18073" r="37785"/>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5502CB-CFB6-FC0D-284D-0BCF52C3501C}"/>
              </a:ext>
            </a:extLst>
          </p:cNvPr>
          <p:cNvSpPr>
            <a:spLocks noGrp="1"/>
          </p:cNvSpPr>
          <p:nvPr>
            <p:ph idx="1"/>
          </p:nvPr>
        </p:nvSpPr>
        <p:spPr>
          <a:xfrm>
            <a:off x="5297762" y="2706624"/>
            <a:ext cx="6251110" cy="3483864"/>
          </a:xfrm>
        </p:spPr>
        <p:txBody>
          <a:bodyPr>
            <a:normAutofit/>
          </a:bodyPr>
          <a:lstStyle/>
          <a:p>
            <a:pPr marL="0" indent="0">
              <a:buNone/>
            </a:pPr>
            <a:r>
              <a:rPr lang="en-GB" sz="1900" dirty="0"/>
              <a:t>Liam and Priya Patel established the small, independent flower shop Green Haven Florists in Norwich in 2016.The store gained recognition for its imaginative flower arrangements, environmentally responsible packaging, and solid ties to the neighbourhood.</a:t>
            </a:r>
          </a:p>
          <a:p>
            <a:pPr marL="0" indent="0">
              <a:buNone/>
            </a:pPr>
            <a:endParaRPr lang="en-GB" sz="1900" dirty="0"/>
          </a:p>
          <a:p>
            <a:r>
              <a:rPr lang="en-GB" sz="1900" dirty="0"/>
              <a:t>Customised floral arrangements</a:t>
            </a:r>
          </a:p>
          <a:p>
            <a:r>
              <a:rPr lang="en-GB" sz="1900" dirty="0"/>
              <a:t>Sustainable materials and local sourcing</a:t>
            </a:r>
          </a:p>
          <a:p>
            <a:r>
              <a:rPr lang="en-GB" sz="1900" dirty="0"/>
              <a:t>Services for walk-in, weddings, and corporate clients</a:t>
            </a:r>
          </a:p>
          <a:p>
            <a:r>
              <a:rPr lang="en-GB" sz="1900" dirty="0"/>
              <a:t>Loyal customer base and personal service</a:t>
            </a:r>
          </a:p>
          <a:p>
            <a:pPr marL="0" indent="0">
              <a:buNone/>
            </a:pPr>
            <a:endParaRPr lang="en-US" sz="1900" dirty="0"/>
          </a:p>
        </p:txBody>
      </p:sp>
    </p:spTree>
    <p:extLst>
      <p:ext uri="{BB962C8B-B14F-4D97-AF65-F5344CB8AC3E}">
        <p14:creationId xmlns:p14="http://schemas.microsoft.com/office/powerpoint/2010/main" val="3169688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86E74-3808-A3FC-5733-B9C2F18ACA1D}"/>
              </a:ext>
            </a:extLst>
          </p:cNvPr>
          <p:cNvSpPr>
            <a:spLocks noGrp="1"/>
          </p:cNvSpPr>
          <p:nvPr>
            <p:ph type="title"/>
          </p:nvPr>
        </p:nvSpPr>
        <p:spPr>
          <a:xfrm>
            <a:off x="838200" y="365125"/>
            <a:ext cx="10515600" cy="1325563"/>
          </a:xfrm>
        </p:spPr>
        <p:txBody>
          <a:bodyPr>
            <a:normAutofit/>
          </a:bodyPr>
          <a:lstStyle/>
          <a:p>
            <a:r>
              <a:rPr lang="en-GB" sz="5400"/>
              <a:t>Challenges Facing the Business</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EA7062-5F07-127F-7BA0-18F91CFFA021}"/>
              </a:ext>
            </a:extLst>
          </p:cNvPr>
          <p:cNvSpPr>
            <a:spLocks noGrp="1"/>
          </p:cNvSpPr>
          <p:nvPr>
            <p:ph idx="1"/>
          </p:nvPr>
        </p:nvSpPr>
        <p:spPr>
          <a:xfrm>
            <a:off x="838200" y="1929384"/>
            <a:ext cx="10515600" cy="4251960"/>
          </a:xfrm>
        </p:spPr>
        <p:txBody>
          <a:bodyPr>
            <a:normAutofit/>
          </a:bodyPr>
          <a:lstStyle/>
          <a:p>
            <a:pPr marL="0" indent="0">
              <a:buNone/>
            </a:pPr>
            <a:r>
              <a:rPr lang="en-GB" sz="2000" dirty="0"/>
              <a:t>Green Haven Florists' in-store sales have decreased by 30% during the last 12 months. The store has struggled to sustain its prior level of success due to decreased foot traffic, increased expenses, and more formidable rivals.</a:t>
            </a:r>
          </a:p>
          <a:p>
            <a:pPr marL="0" indent="0">
              <a:buNone/>
            </a:pPr>
            <a:endParaRPr lang="en-GB" sz="2000" dirty="0"/>
          </a:p>
          <a:p>
            <a:r>
              <a:rPr lang="en-GB" sz="2000" dirty="0"/>
              <a:t>Fewer customers visiting the high street</a:t>
            </a:r>
          </a:p>
          <a:p>
            <a:r>
              <a:rPr lang="en-GB" sz="2000" dirty="0"/>
              <a:t>Increased flower and packaging costs</a:t>
            </a:r>
          </a:p>
          <a:p>
            <a:r>
              <a:rPr lang="en-GB" sz="2000" dirty="0"/>
              <a:t>Growth of online and social media competitors</a:t>
            </a:r>
          </a:p>
          <a:p>
            <a:r>
              <a:rPr lang="en-GB" sz="2000" dirty="0"/>
              <a:t>Weak website and limited digital marketing</a:t>
            </a:r>
          </a:p>
          <a:p>
            <a:endParaRPr lang="en-GB" sz="2000" dirty="0"/>
          </a:p>
          <a:p>
            <a:pPr marL="0" indent="0">
              <a:buNone/>
            </a:pPr>
            <a:r>
              <a:rPr lang="en-GB" sz="2000" i="1" dirty="0"/>
              <a:t>(Kotler and Armstrong, 2020)</a:t>
            </a:r>
            <a:endParaRPr lang="en-GB" sz="2000" dirty="0"/>
          </a:p>
          <a:p>
            <a:pPr marL="0" indent="0">
              <a:buNone/>
            </a:pPr>
            <a:endParaRPr lang="en-US" sz="2000" dirty="0"/>
          </a:p>
        </p:txBody>
      </p:sp>
    </p:spTree>
    <p:extLst>
      <p:ext uri="{BB962C8B-B14F-4D97-AF65-F5344CB8AC3E}">
        <p14:creationId xmlns:p14="http://schemas.microsoft.com/office/powerpoint/2010/main" val="1229524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1DE445-140F-8F35-2F81-189B3BDB5144}"/>
              </a:ext>
            </a:extLst>
          </p:cNvPr>
          <p:cNvSpPr>
            <a:spLocks noGrp="1"/>
          </p:cNvSpPr>
          <p:nvPr>
            <p:ph type="title"/>
          </p:nvPr>
        </p:nvSpPr>
        <p:spPr>
          <a:xfrm>
            <a:off x="838200" y="365125"/>
            <a:ext cx="10515600" cy="1325563"/>
          </a:xfrm>
        </p:spPr>
        <p:txBody>
          <a:bodyPr>
            <a:normAutofit/>
          </a:bodyPr>
          <a:lstStyle/>
          <a:p>
            <a:r>
              <a:rPr lang="en-GB" sz="5000"/>
              <a:t>Understanding the Problem Using 5W2H</a:t>
            </a:r>
            <a:endParaRPr lang="en-US" sz="5000"/>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C779006E-E4E2-A98C-91D6-6DB0A09B246E}"/>
              </a:ext>
            </a:extLst>
          </p:cNvPr>
          <p:cNvSpPr>
            <a:spLocks noGrp="1" noChangeArrowheads="1"/>
          </p:cNvSpPr>
          <p:nvPr>
            <p:ph idx="1"/>
          </p:nvPr>
        </p:nvSpPr>
        <p:spPr bwMode="auto">
          <a:xfrm>
            <a:off x="838200" y="1929384"/>
            <a:ext cx="10515600" cy="148132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The 5W2H approach aids in decomposing the issue into specific queries. It makes it possible to comprehend more clearly who is engaged, what is going on, where and when the problem arises, why it is occurring, and how important the situation is for the company.</a:t>
            </a:r>
          </a:p>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p:txBody>
      </p:sp>
      <p:graphicFrame>
        <p:nvGraphicFramePr>
          <p:cNvPr id="5" name="Table 4">
            <a:extLst>
              <a:ext uri="{FF2B5EF4-FFF2-40B4-BE49-F238E27FC236}">
                <a16:creationId xmlns:a16="http://schemas.microsoft.com/office/drawing/2014/main" id="{BCB3A9E2-6064-A316-F987-2C50D5766FCF}"/>
              </a:ext>
            </a:extLst>
          </p:cNvPr>
          <p:cNvGraphicFramePr>
            <a:graphicFrameLocks noGrp="1"/>
          </p:cNvGraphicFramePr>
          <p:nvPr>
            <p:extLst>
              <p:ext uri="{D42A27DB-BD31-4B8C-83A1-F6EECF244321}">
                <p14:modId xmlns:p14="http://schemas.microsoft.com/office/powerpoint/2010/main" val="640491372"/>
              </p:ext>
            </p:extLst>
          </p:nvPr>
        </p:nvGraphicFramePr>
        <p:xfrm>
          <a:off x="669036" y="3531692"/>
          <a:ext cx="10746659" cy="2413000"/>
        </p:xfrm>
        <a:graphic>
          <a:graphicData uri="http://schemas.openxmlformats.org/drawingml/2006/table">
            <a:tbl>
              <a:tblPr firstRow="1" bandRow="1">
                <a:tableStyleId>{5C22544A-7EE6-4342-B048-85BDC9FD1C3A}</a:tableStyleId>
              </a:tblPr>
              <a:tblGrid>
                <a:gridCol w="1535237">
                  <a:extLst>
                    <a:ext uri="{9D8B030D-6E8A-4147-A177-3AD203B41FA5}">
                      <a16:colId xmlns:a16="http://schemas.microsoft.com/office/drawing/2014/main" val="900811737"/>
                    </a:ext>
                  </a:extLst>
                </a:gridCol>
                <a:gridCol w="1535237">
                  <a:extLst>
                    <a:ext uri="{9D8B030D-6E8A-4147-A177-3AD203B41FA5}">
                      <a16:colId xmlns:a16="http://schemas.microsoft.com/office/drawing/2014/main" val="2197922586"/>
                    </a:ext>
                  </a:extLst>
                </a:gridCol>
                <a:gridCol w="1535237">
                  <a:extLst>
                    <a:ext uri="{9D8B030D-6E8A-4147-A177-3AD203B41FA5}">
                      <a16:colId xmlns:a16="http://schemas.microsoft.com/office/drawing/2014/main" val="2789102629"/>
                    </a:ext>
                  </a:extLst>
                </a:gridCol>
                <a:gridCol w="1535237">
                  <a:extLst>
                    <a:ext uri="{9D8B030D-6E8A-4147-A177-3AD203B41FA5}">
                      <a16:colId xmlns:a16="http://schemas.microsoft.com/office/drawing/2014/main" val="840659185"/>
                    </a:ext>
                  </a:extLst>
                </a:gridCol>
                <a:gridCol w="1535237">
                  <a:extLst>
                    <a:ext uri="{9D8B030D-6E8A-4147-A177-3AD203B41FA5}">
                      <a16:colId xmlns:a16="http://schemas.microsoft.com/office/drawing/2014/main" val="2612100128"/>
                    </a:ext>
                  </a:extLst>
                </a:gridCol>
                <a:gridCol w="1535237">
                  <a:extLst>
                    <a:ext uri="{9D8B030D-6E8A-4147-A177-3AD203B41FA5}">
                      <a16:colId xmlns:a16="http://schemas.microsoft.com/office/drawing/2014/main" val="2912610034"/>
                    </a:ext>
                  </a:extLst>
                </a:gridCol>
                <a:gridCol w="1535237">
                  <a:extLst>
                    <a:ext uri="{9D8B030D-6E8A-4147-A177-3AD203B41FA5}">
                      <a16:colId xmlns:a16="http://schemas.microsoft.com/office/drawing/2014/main" val="1906294795"/>
                    </a:ext>
                  </a:extLst>
                </a:gridCol>
              </a:tblGrid>
              <a:tr h="370840">
                <a:tc>
                  <a:txBody>
                    <a:bodyPr/>
                    <a:lstStyle/>
                    <a:p>
                      <a:r>
                        <a:rPr lang="en-GB" dirty="0"/>
                        <a:t>What?</a:t>
                      </a:r>
                    </a:p>
                  </a:txBody>
                  <a:tcPr/>
                </a:tc>
                <a:tc>
                  <a:txBody>
                    <a:bodyPr/>
                    <a:lstStyle/>
                    <a:p>
                      <a:r>
                        <a:rPr lang="en-GB" dirty="0"/>
                        <a:t>Where?</a:t>
                      </a:r>
                    </a:p>
                  </a:txBody>
                  <a:tcPr/>
                </a:tc>
                <a:tc>
                  <a:txBody>
                    <a:bodyPr/>
                    <a:lstStyle/>
                    <a:p>
                      <a:r>
                        <a:rPr lang="en-GB" dirty="0"/>
                        <a:t>When?</a:t>
                      </a:r>
                    </a:p>
                  </a:txBody>
                  <a:tcPr/>
                </a:tc>
                <a:tc>
                  <a:txBody>
                    <a:bodyPr/>
                    <a:lstStyle/>
                    <a:p>
                      <a:r>
                        <a:rPr lang="en-GB" dirty="0"/>
                        <a:t>Who?</a:t>
                      </a:r>
                    </a:p>
                  </a:txBody>
                  <a:tcPr/>
                </a:tc>
                <a:tc>
                  <a:txBody>
                    <a:bodyPr/>
                    <a:lstStyle/>
                    <a:p>
                      <a:r>
                        <a:rPr lang="en-GB" dirty="0"/>
                        <a:t>Why?</a:t>
                      </a:r>
                    </a:p>
                  </a:txBody>
                  <a:tcPr/>
                </a:tc>
                <a:tc>
                  <a:txBody>
                    <a:bodyPr/>
                    <a:lstStyle/>
                    <a:p>
                      <a:r>
                        <a:rPr lang="en-GB" dirty="0"/>
                        <a:t>How?</a:t>
                      </a:r>
                    </a:p>
                  </a:txBody>
                  <a:tcPr/>
                </a:tc>
                <a:tc>
                  <a:txBody>
                    <a:bodyPr/>
                    <a:lstStyle/>
                    <a:p>
                      <a:r>
                        <a:rPr lang="en-GB" dirty="0"/>
                        <a:t>How much?</a:t>
                      </a:r>
                    </a:p>
                  </a:txBody>
                  <a:tcPr/>
                </a:tc>
                <a:extLst>
                  <a:ext uri="{0D108BD9-81ED-4DB2-BD59-A6C34878D82A}">
                    <a16:rowId xmlns:a16="http://schemas.microsoft.com/office/drawing/2014/main" val="5808332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600" b="0" i="0" u="none" strike="noStrike" cap="none" normalizeH="0" baseline="0" dirty="0">
                          <a:ln>
                            <a:noFill/>
                          </a:ln>
                          <a:effectLst/>
                          <a:latin typeface="Arial" panose="020B0604020202020204" pitchFamily="34" charset="0"/>
                        </a:rPr>
                        <a:t>Falling in-store sales and rising costs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600" b="0" i="0" u="none" strike="noStrike" cap="none" normalizeH="0" baseline="0" dirty="0">
                          <a:ln>
                            <a:noFill/>
                          </a:ln>
                          <a:effectLst/>
                          <a:latin typeface="Arial" panose="020B0604020202020204" pitchFamily="34" charset="0"/>
                        </a:rPr>
                        <a:t>Physical shop and online market</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600" b="0" i="0" u="none" strike="noStrike" cap="none" normalizeH="0" baseline="0" dirty="0">
                          <a:ln>
                            <a:noFill/>
                          </a:ln>
                          <a:effectLst/>
                          <a:latin typeface="Arial" panose="020B0604020202020204" pitchFamily="34" charset="0"/>
                        </a:rPr>
                        <a:t>Over the last 12 months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600" b="0" i="0" u="none" strike="noStrike" cap="none" normalizeH="0" baseline="0" dirty="0">
                          <a:ln>
                            <a:noFill/>
                          </a:ln>
                          <a:effectLst/>
                          <a:latin typeface="Arial" panose="020B0604020202020204" pitchFamily="34" charset="0"/>
                        </a:rPr>
                        <a:t>Owners, customers, competitors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600" b="0" i="0" u="none" strike="noStrike" cap="none" normalizeH="0" baseline="0" dirty="0">
                          <a:ln>
                            <a:noFill/>
                          </a:ln>
                          <a:effectLst/>
                          <a:latin typeface="Arial" panose="020B0604020202020204" pitchFamily="34" charset="0"/>
                        </a:rPr>
                        <a:t>Online shift, competition, inflation</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Improved online presence; cost management; customer engagement strategies</a:t>
                      </a:r>
                      <a:endParaRPr kumimoji="0" lang="en-US" altLang="en-US" sz="1600" b="1" i="0" u="none" strike="noStrike" cap="none" normalizeH="0" baseline="0" dirty="0">
                        <a:ln>
                          <a:noFill/>
                        </a:ln>
                        <a:effectLst/>
                        <a:latin typeface="Arial" panose="020B0604020202020204" pitchFamily="34" charset="0"/>
                        <a:cs typeface="Arial" panose="020B0604020202020204" pitchFamily="34" charset="0"/>
                      </a:endParaRPr>
                    </a:p>
                    <a:p>
                      <a:endParaRPr lang="en-GB" sz="1600" dirty="0"/>
                    </a:p>
                  </a:txBody>
                  <a:tcPr/>
                </a:tc>
                <a:tc>
                  <a:txBody>
                    <a:bodyPr/>
                    <a:lstStyle/>
                    <a:p>
                      <a:r>
                        <a:rPr kumimoji="0" lang="en-US" altLang="en-US" sz="1600" b="0" i="0" u="none" strike="noStrike" cap="none" normalizeH="0" baseline="0" dirty="0">
                          <a:ln>
                            <a:noFill/>
                          </a:ln>
                          <a:effectLst/>
                          <a:latin typeface="Arial" panose="020B0604020202020204" pitchFamily="34" charset="0"/>
                        </a:rPr>
                        <a:t>30% drop in sales </a:t>
                      </a:r>
                      <a:endParaRPr lang="en-GB" sz="1600" dirty="0"/>
                    </a:p>
                  </a:txBody>
                  <a:tcPr/>
                </a:tc>
                <a:extLst>
                  <a:ext uri="{0D108BD9-81ED-4DB2-BD59-A6C34878D82A}">
                    <a16:rowId xmlns:a16="http://schemas.microsoft.com/office/drawing/2014/main" val="2226863176"/>
                  </a:ext>
                </a:extLst>
              </a:tr>
            </a:tbl>
          </a:graphicData>
        </a:graphic>
      </p:graphicFrame>
    </p:spTree>
    <p:extLst>
      <p:ext uri="{BB962C8B-B14F-4D97-AF65-F5344CB8AC3E}">
        <p14:creationId xmlns:p14="http://schemas.microsoft.com/office/powerpoint/2010/main" val="3058945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38332-3E34-4753-B569-0315A44C9C5C}"/>
              </a:ext>
            </a:extLst>
          </p:cNvPr>
          <p:cNvSpPr>
            <a:spLocks noGrp="1"/>
          </p:cNvSpPr>
          <p:nvPr>
            <p:ph type="title"/>
          </p:nvPr>
        </p:nvSpPr>
        <p:spPr>
          <a:xfrm>
            <a:off x="838200" y="365125"/>
            <a:ext cx="10515600" cy="1325563"/>
          </a:xfrm>
        </p:spPr>
        <p:txBody>
          <a:bodyPr>
            <a:normAutofit/>
          </a:bodyPr>
          <a:lstStyle/>
          <a:p>
            <a:r>
              <a:rPr lang="en-GB" sz="4200"/>
              <a:t>External Factors Affecting the Business (PESTEL)</a:t>
            </a:r>
            <a:endParaRPr lang="en-US" sz="4200"/>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B625743D-9CEC-E321-D52E-1C2D8254BB91}"/>
              </a:ext>
            </a:extLst>
          </p:cNvPr>
          <p:cNvSpPr>
            <a:spLocks noGrp="1" noChangeArrowheads="1"/>
          </p:cNvSpPr>
          <p:nvPr>
            <p:ph idx="1"/>
          </p:nvPr>
        </p:nvSpPr>
        <p:spPr bwMode="auto">
          <a:xfrm>
            <a:off x="838200" y="1929384"/>
            <a:ext cx="10515600" cy="192486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dirty="0">
                <a:ln>
                  <a:noFill/>
                </a:ln>
                <a:effectLst/>
                <a:latin typeface="Arial" panose="020B0604020202020204" pitchFamily="34" charset="0"/>
              </a:rPr>
              <a:t>Understanding how outside variables are affecting Green Haven Florists is made easier with the use of PESTEL analysis. These elements demonstrate how the economy, market, and technology are posing problems for the store's in-store operations.</a:t>
            </a:r>
          </a:p>
          <a:p>
            <a:pPr marL="0" marR="0" lvl="0" indent="0" defTabSz="914400" rtl="0" eaLnBrk="0" fontAlgn="base" latinLnBrk="0" hangingPunct="0">
              <a:spcBef>
                <a:spcPct val="0"/>
              </a:spcBef>
              <a:spcAft>
                <a:spcPts val="600"/>
              </a:spcAft>
              <a:buClrTx/>
              <a:buSzTx/>
              <a:buFontTx/>
              <a:buNone/>
              <a:tabLst/>
            </a:pPr>
            <a:endParaRPr kumimoji="0" lang="en-US" altLang="en-US" sz="19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9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900" b="0" i="1" u="none" strike="noStrike" cap="none" normalizeH="0" baseline="0" dirty="0">
                <a:ln>
                  <a:noFill/>
                </a:ln>
                <a:effectLst/>
                <a:latin typeface="Arial" panose="020B0604020202020204" pitchFamily="34" charset="0"/>
              </a:rPr>
              <a:t>(Johnson, Scholes and Whittington, 2023)</a:t>
            </a:r>
            <a:endParaRPr kumimoji="0" lang="en-US" altLang="en-US" sz="1900" b="0" i="0" u="none" strike="noStrike" cap="none" normalizeH="0" baseline="0" dirty="0">
              <a:ln>
                <a:noFill/>
              </a:ln>
              <a:effectLst/>
              <a:latin typeface="Arial" panose="020B0604020202020204" pitchFamily="34" charset="0"/>
            </a:endParaRPr>
          </a:p>
        </p:txBody>
      </p:sp>
      <p:graphicFrame>
        <p:nvGraphicFramePr>
          <p:cNvPr id="3" name="Table 2">
            <a:extLst>
              <a:ext uri="{FF2B5EF4-FFF2-40B4-BE49-F238E27FC236}">
                <a16:creationId xmlns:a16="http://schemas.microsoft.com/office/drawing/2014/main" id="{514E4BE5-0681-157C-8E51-8616F86CDA09}"/>
              </a:ext>
            </a:extLst>
          </p:cNvPr>
          <p:cNvGraphicFramePr>
            <a:graphicFrameLocks noGrp="1"/>
          </p:cNvGraphicFramePr>
          <p:nvPr>
            <p:extLst>
              <p:ext uri="{D42A27DB-BD31-4B8C-83A1-F6EECF244321}">
                <p14:modId xmlns:p14="http://schemas.microsoft.com/office/powerpoint/2010/main" val="1701018798"/>
              </p:ext>
            </p:extLst>
          </p:nvPr>
        </p:nvGraphicFramePr>
        <p:xfrm>
          <a:off x="931602" y="4157047"/>
          <a:ext cx="10422198" cy="2047159"/>
        </p:xfrm>
        <a:graphic>
          <a:graphicData uri="http://schemas.openxmlformats.org/drawingml/2006/table">
            <a:tbl>
              <a:tblPr firstRow="1" bandRow="1">
                <a:tableStyleId>{5C22544A-7EE6-4342-B048-85BDC9FD1C3A}</a:tableStyleId>
              </a:tblPr>
              <a:tblGrid>
                <a:gridCol w="1737033">
                  <a:extLst>
                    <a:ext uri="{9D8B030D-6E8A-4147-A177-3AD203B41FA5}">
                      <a16:colId xmlns:a16="http://schemas.microsoft.com/office/drawing/2014/main" val="3487777574"/>
                    </a:ext>
                  </a:extLst>
                </a:gridCol>
                <a:gridCol w="1737033">
                  <a:extLst>
                    <a:ext uri="{9D8B030D-6E8A-4147-A177-3AD203B41FA5}">
                      <a16:colId xmlns:a16="http://schemas.microsoft.com/office/drawing/2014/main" val="4053682276"/>
                    </a:ext>
                  </a:extLst>
                </a:gridCol>
                <a:gridCol w="1737033">
                  <a:extLst>
                    <a:ext uri="{9D8B030D-6E8A-4147-A177-3AD203B41FA5}">
                      <a16:colId xmlns:a16="http://schemas.microsoft.com/office/drawing/2014/main" val="744257393"/>
                    </a:ext>
                  </a:extLst>
                </a:gridCol>
                <a:gridCol w="1737033">
                  <a:extLst>
                    <a:ext uri="{9D8B030D-6E8A-4147-A177-3AD203B41FA5}">
                      <a16:colId xmlns:a16="http://schemas.microsoft.com/office/drawing/2014/main" val="2309507480"/>
                    </a:ext>
                  </a:extLst>
                </a:gridCol>
                <a:gridCol w="1737033">
                  <a:extLst>
                    <a:ext uri="{9D8B030D-6E8A-4147-A177-3AD203B41FA5}">
                      <a16:colId xmlns:a16="http://schemas.microsoft.com/office/drawing/2014/main" val="3612714540"/>
                    </a:ext>
                  </a:extLst>
                </a:gridCol>
                <a:gridCol w="1737033">
                  <a:extLst>
                    <a:ext uri="{9D8B030D-6E8A-4147-A177-3AD203B41FA5}">
                      <a16:colId xmlns:a16="http://schemas.microsoft.com/office/drawing/2014/main" val="3514427013"/>
                    </a:ext>
                  </a:extLst>
                </a:gridCol>
              </a:tblGrid>
              <a:tr h="538863">
                <a:tc>
                  <a:txBody>
                    <a:bodyPr/>
                    <a:lstStyle/>
                    <a:p>
                      <a:r>
                        <a:rPr lang="en-GB" dirty="0"/>
                        <a:t>Political</a:t>
                      </a:r>
                    </a:p>
                  </a:txBody>
                  <a:tcPr>
                    <a:solidFill>
                      <a:schemeClr val="accent2">
                        <a:lumMod val="40000"/>
                        <a:lumOff val="60000"/>
                      </a:schemeClr>
                    </a:solidFill>
                  </a:tcPr>
                </a:tc>
                <a:tc>
                  <a:txBody>
                    <a:bodyPr/>
                    <a:lstStyle/>
                    <a:p>
                      <a:r>
                        <a:rPr lang="en-GB" dirty="0"/>
                        <a:t>Economic</a:t>
                      </a:r>
                    </a:p>
                  </a:txBody>
                  <a:tcPr>
                    <a:solidFill>
                      <a:schemeClr val="accent2">
                        <a:lumMod val="40000"/>
                        <a:lumOff val="60000"/>
                      </a:schemeClr>
                    </a:solidFill>
                  </a:tcPr>
                </a:tc>
                <a:tc>
                  <a:txBody>
                    <a:bodyPr/>
                    <a:lstStyle/>
                    <a:p>
                      <a:r>
                        <a:rPr lang="en-GB" dirty="0"/>
                        <a:t>Social</a:t>
                      </a:r>
                    </a:p>
                  </a:txBody>
                  <a:tcPr>
                    <a:solidFill>
                      <a:schemeClr val="accent2">
                        <a:lumMod val="40000"/>
                        <a:lumOff val="60000"/>
                      </a:schemeClr>
                    </a:solidFill>
                  </a:tcPr>
                </a:tc>
                <a:tc>
                  <a:txBody>
                    <a:bodyPr/>
                    <a:lstStyle/>
                    <a:p>
                      <a:r>
                        <a:rPr lang="en-GB" dirty="0"/>
                        <a:t>Technological</a:t>
                      </a:r>
                    </a:p>
                  </a:txBody>
                  <a:tcPr>
                    <a:solidFill>
                      <a:schemeClr val="accent2">
                        <a:lumMod val="40000"/>
                        <a:lumOff val="60000"/>
                      </a:schemeClr>
                    </a:solidFill>
                  </a:tcPr>
                </a:tc>
                <a:tc>
                  <a:txBody>
                    <a:bodyPr/>
                    <a:lstStyle/>
                    <a:p>
                      <a:r>
                        <a:rPr lang="en-GB" dirty="0"/>
                        <a:t>Environmental</a:t>
                      </a:r>
                    </a:p>
                  </a:txBody>
                  <a:tcPr>
                    <a:solidFill>
                      <a:schemeClr val="accent2">
                        <a:lumMod val="40000"/>
                        <a:lumOff val="60000"/>
                      </a:schemeClr>
                    </a:solidFill>
                  </a:tcPr>
                </a:tc>
                <a:tc>
                  <a:txBody>
                    <a:bodyPr/>
                    <a:lstStyle/>
                    <a:p>
                      <a:r>
                        <a:rPr lang="en-GB" dirty="0"/>
                        <a:t>Legal</a:t>
                      </a:r>
                    </a:p>
                  </a:txBody>
                  <a:tcPr>
                    <a:solidFill>
                      <a:schemeClr val="accent2">
                        <a:lumMod val="40000"/>
                        <a:lumOff val="60000"/>
                      </a:schemeClr>
                    </a:solidFill>
                  </a:tcPr>
                </a:tc>
                <a:extLst>
                  <a:ext uri="{0D108BD9-81ED-4DB2-BD59-A6C34878D82A}">
                    <a16:rowId xmlns:a16="http://schemas.microsoft.com/office/drawing/2014/main" val="798509806"/>
                  </a:ext>
                </a:extLst>
              </a:tr>
              <a:tr h="15082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cap="none" normalizeH="0" baseline="0" dirty="0">
                          <a:ln>
                            <a:noFill/>
                          </a:ln>
                          <a:effectLst/>
                          <a:latin typeface="Arial" panose="020B0604020202020204" pitchFamily="34" charset="0"/>
                        </a:rPr>
                        <a:t>Brexit import issues increasing flower prices</a:t>
                      </a:r>
                    </a:p>
                    <a:p>
                      <a:endParaRPr lang="en-GB" dirty="0"/>
                    </a:p>
                  </a:txBody>
                  <a:tcPr>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cap="none" normalizeH="0" baseline="0" dirty="0">
                          <a:ln>
                            <a:noFill/>
                          </a:ln>
                          <a:effectLst/>
                          <a:latin typeface="Arial" panose="020B0604020202020204" pitchFamily="34" charset="0"/>
                        </a:rPr>
                        <a:t>Inflation reducing customer spending</a:t>
                      </a:r>
                    </a:p>
                    <a:p>
                      <a:endParaRPr lang="en-GB" dirty="0"/>
                    </a:p>
                  </a:txBody>
                  <a:tcPr>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cap="none" normalizeH="0" baseline="0" dirty="0">
                          <a:ln>
                            <a:noFill/>
                          </a:ln>
                          <a:effectLst/>
                          <a:latin typeface="Arial" panose="020B0604020202020204" pitchFamily="34" charset="0"/>
                        </a:rPr>
                        <a:t>Customers prefer online shopping</a:t>
                      </a:r>
                    </a:p>
                    <a:p>
                      <a:endParaRPr lang="en-GB" dirty="0"/>
                    </a:p>
                  </a:txBody>
                  <a:tcPr>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cap="none" normalizeH="0" baseline="0" dirty="0">
                          <a:ln>
                            <a:noFill/>
                          </a:ln>
                          <a:effectLst/>
                          <a:latin typeface="Arial" panose="020B0604020202020204" pitchFamily="34" charset="0"/>
                        </a:rPr>
                        <a:t>Need for website and social media improvement</a:t>
                      </a:r>
                    </a:p>
                    <a:p>
                      <a:endParaRPr lang="en-GB" dirty="0"/>
                    </a:p>
                  </a:txBody>
                  <a:tcPr>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cap="none" normalizeH="0" baseline="0" dirty="0">
                          <a:ln>
                            <a:noFill/>
                          </a:ln>
                          <a:effectLst/>
                          <a:latin typeface="Arial" panose="020B0604020202020204" pitchFamily="34" charset="0"/>
                        </a:rPr>
                        <a:t>Sustainable materials are expensive</a:t>
                      </a:r>
                    </a:p>
                    <a:p>
                      <a:endParaRPr lang="en-GB" dirty="0"/>
                    </a:p>
                  </a:txBody>
                  <a:tcPr>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cap="none" normalizeH="0" baseline="0" dirty="0">
                          <a:ln>
                            <a:noFill/>
                          </a:ln>
                          <a:effectLst/>
                          <a:latin typeface="Arial" panose="020B0604020202020204" pitchFamily="34" charset="0"/>
                        </a:rPr>
                        <a:t>Retail and employment regulations</a:t>
                      </a:r>
                    </a:p>
                    <a:p>
                      <a:endParaRPr lang="en-GB" dirty="0"/>
                    </a:p>
                  </a:txBody>
                  <a:tcPr>
                    <a:solidFill>
                      <a:schemeClr val="accent2">
                        <a:lumMod val="40000"/>
                        <a:lumOff val="60000"/>
                      </a:schemeClr>
                    </a:solidFill>
                  </a:tcPr>
                </a:tc>
                <a:extLst>
                  <a:ext uri="{0D108BD9-81ED-4DB2-BD59-A6C34878D82A}">
                    <a16:rowId xmlns:a16="http://schemas.microsoft.com/office/drawing/2014/main" val="1965329741"/>
                  </a:ext>
                </a:extLst>
              </a:tr>
            </a:tbl>
          </a:graphicData>
        </a:graphic>
      </p:graphicFrame>
    </p:spTree>
    <p:extLst>
      <p:ext uri="{BB962C8B-B14F-4D97-AF65-F5344CB8AC3E}">
        <p14:creationId xmlns:p14="http://schemas.microsoft.com/office/powerpoint/2010/main" val="2101778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30" name="Rectangle 5129">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96B06D-5E26-C6B0-CF7D-DDB548299C72}"/>
              </a:ext>
            </a:extLst>
          </p:cNvPr>
          <p:cNvSpPr>
            <a:spLocks noGrp="1"/>
          </p:cNvSpPr>
          <p:nvPr>
            <p:ph type="title"/>
          </p:nvPr>
        </p:nvSpPr>
        <p:spPr>
          <a:xfrm>
            <a:off x="1046746" y="586822"/>
            <a:ext cx="3560252" cy="1645920"/>
          </a:xfrm>
        </p:spPr>
        <p:txBody>
          <a:bodyPr>
            <a:normAutofit/>
          </a:bodyPr>
          <a:lstStyle/>
          <a:p>
            <a:r>
              <a:rPr lang="en-GB" sz="3200"/>
              <a:t>Finding the Root Causes</a:t>
            </a:r>
            <a:endParaRPr lang="en-US" sz="3200"/>
          </a:p>
        </p:txBody>
      </p:sp>
      <p:sp>
        <p:nvSpPr>
          <p:cNvPr id="5132" name="Rectangle 5131">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139" name="Rectangle 5138">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1">
            <a:extLst>
              <a:ext uri="{FF2B5EF4-FFF2-40B4-BE49-F238E27FC236}">
                <a16:creationId xmlns:a16="http://schemas.microsoft.com/office/drawing/2014/main" id="{22DC6624-0896-6667-1BF5-3FA65125D6FD}"/>
              </a:ext>
            </a:extLst>
          </p:cNvPr>
          <p:cNvSpPr>
            <a:spLocks noGrp="1" noChangeArrowheads="1"/>
          </p:cNvSpPr>
          <p:nvPr>
            <p:ph idx="1"/>
          </p:nvPr>
        </p:nvSpPr>
        <p:spPr bwMode="auto">
          <a:xfrm>
            <a:off x="5351164" y="586822"/>
            <a:ext cx="6002636" cy="1645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700" b="0" i="0" u="none" strike="noStrike" cap="none" normalizeH="0" baseline="0" dirty="0">
                <a:ln>
                  <a:noFill/>
                </a:ln>
                <a:effectLst/>
                <a:latin typeface="+mn-lt"/>
              </a:rPr>
              <a:t>The Fishbone diagram aids in determining the underlying reasons for the drop in in-store sales at Green Haven Florists. It demonstrates that several internal and external elements are interacting to generate the problem rather than a single issue.</a:t>
            </a:r>
          </a:p>
          <a:p>
            <a:pPr marL="0" marR="0" lvl="0" indent="0" defTabSz="914400" rtl="0" eaLnBrk="0" fontAlgn="base" latinLnBrk="0" hangingPunct="0">
              <a:spcBef>
                <a:spcPct val="0"/>
              </a:spcBef>
              <a:spcAft>
                <a:spcPts val="600"/>
              </a:spcAft>
              <a:buClrTx/>
              <a:buSzTx/>
              <a:buFontTx/>
              <a:buNone/>
              <a:tabLst/>
            </a:pPr>
            <a:endParaRPr lang="en-US" altLang="en-US" sz="1700" dirty="0">
              <a:latin typeface="+mn-lt"/>
            </a:endParaRPr>
          </a:p>
          <a:p>
            <a:pPr marL="0" indent="0">
              <a:spcAft>
                <a:spcPts val="600"/>
              </a:spcAft>
              <a:buNone/>
            </a:pPr>
            <a:r>
              <a:rPr kumimoji="0" lang="en-US" altLang="en-US" sz="1700" b="0" i="0" u="none" strike="noStrike" cap="none" normalizeH="0" baseline="0" dirty="0">
                <a:ln>
                  <a:noFill/>
                </a:ln>
                <a:effectLst/>
                <a:latin typeface="+mn-lt"/>
              </a:rPr>
              <a:t>(Ishikawa, 1986)</a:t>
            </a:r>
          </a:p>
        </p:txBody>
      </p:sp>
      <p:pic>
        <p:nvPicPr>
          <p:cNvPr id="5123" name="Picture 3" descr="Output image">
            <a:extLst>
              <a:ext uri="{FF2B5EF4-FFF2-40B4-BE49-F238E27FC236}">
                <a16:creationId xmlns:a16="http://schemas.microsoft.com/office/drawing/2014/main" id="{84553222-B298-497E-732E-8FDF7CDFB0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01498" y="2734056"/>
            <a:ext cx="9677396" cy="3483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9667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1CE61-2F44-BA35-5845-842EE4BFC647}"/>
              </a:ext>
            </a:extLst>
          </p:cNvPr>
          <p:cNvSpPr>
            <a:spLocks noGrp="1"/>
          </p:cNvSpPr>
          <p:nvPr>
            <p:ph type="title"/>
          </p:nvPr>
        </p:nvSpPr>
        <p:spPr>
          <a:xfrm>
            <a:off x="838200" y="365125"/>
            <a:ext cx="10515600" cy="1325563"/>
          </a:xfrm>
        </p:spPr>
        <p:txBody>
          <a:bodyPr>
            <a:normAutofit/>
          </a:bodyPr>
          <a:lstStyle/>
          <a:p>
            <a:r>
              <a:rPr lang="en-GB" sz="5400"/>
              <a:t>Key Findings</a:t>
            </a:r>
            <a:endParaRPr lang="en-US" sz="5400"/>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C190E3F6-93E7-F88B-F699-E83B8EE09CA9}"/>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lvl="0" indent="0">
              <a:spcAft>
                <a:spcPts val="600"/>
              </a:spcAft>
              <a:buNone/>
            </a:pPr>
            <a:r>
              <a:rPr lang="en-US" altLang="en-US" sz="2200" dirty="0"/>
              <a:t>According to the report, Green Haven Florists is impacted by both internal business flaws and external market </a:t>
            </a:r>
            <a:r>
              <a:rPr lang="en-US" altLang="en-US" sz="2200" dirty="0" err="1"/>
              <a:t>shifts.The</a:t>
            </a:r>
            <a:r>
              <a:rPr lang="en-US" altLang="en-US" sz="2200" dirty="0"/>
              <a:t> store's overall performance and in-store sales are being negatively impacted by a number of variables.</a:t>
            </a:r>
          </a:p>
          <a:p>
            <a:pPr marL="0" lvl="0" indent="0">
              <a:spcAft>
                <a:spcPts val="600"/>
              </a:spcAft>
              <a:buNone/>
            </a:pPr>
            <a:endParaRPr lang="en-US" altLang="en-US" sz="2200" dirty="0"/>
          </a:p>
          <a:p>
            <a:pPr marL="0" lvl="0" indent="0">
              <a:spcAft>
                <a:spcPts val="600"/>
              </a:spcAft>
              <a:buFontTx/>
              <a:buChar char="•"/>
            </a:pPr>
            <a:r>
              <a:rPr lang="en-US" altLang="en-US" sz="2200" dirty="0"/>
              <a:t>Decline in high street customer visits</a:t>
            </a:r>
          </a:p>
          <a:p>
            <a:pPr marL="0" lvl="0" indent="0">
              <a:spcAft>
                <a:spcPts val="600"/>
              </a:spcAft>
              <a:buFontTx/>
              <a:buChar char="•"/>
            </a:pPr>
            <a:r>
              <a:rPr lang="en-US" altLang="en-US" sz="2200" dirty="0"/>
              <a:t>Strong competition from online and social media sellers</a:t>
            </a:r>
          </a:p>
          <a:p>
            <a:pPr marL="0" lvl="0" indent="0">
              <a:spcAft>
                <a:spcPts val="600"/>
              </a:spcAft>
              <a:buFontTx/>
              <a:buChar char="•"/>
            </a:pPr>
            <a:r>
              <a:rPr lang="en-US" altLang="en-US" sz="2200" dirty="0"/>
              <a:t>Rising costs of flowers and eco-friendly materials</a:t>
            </a:r>
          </a:p>
          <a:p>
            <a:pPr marL="0" lvl="0" indent="0">
              <a:spcAft>
                <a:spcPts val="600"/>
              </a:spcAft>
              <a:buFontTx/>
              <a:buChar char="•"/>
            </a:pPr>
            <a:r>
              <a:rPr lang="en-US" altLang="en-US" sz="2200" dirty="0"/>
              <a:t>Weak website and limited digital marketing presence</a:t>
            </a:r>
          </a:p>
          <a:p>
            <a:pPr marL="0" lvl="0" indent="0">
              <a:spcAft>
                <a:spcPts val="600"/>
              </a:spcAft>
              <a:buFontTx/>
              <a:buChar char="•"/>
            </a:pPr>
            <a:r>
              <a:rPr lang="en-US" altLang="en-US" sz="2200" dirty="0"/>
              <a:t>Need for better adaptation to modern retail trends</a:t>
            </a:r>
          </a:p>
        </p:txBody>
      </p:sp>
    </p:spTree>
    <p:extLst>
      <p:ext uri="{BB962C8B-B14F-4D97-AF65-F5344CB8AC3E}">
        <p14:creationId xmlns:p14="http://schemas.microsoft.com/office/powerpoint/2010/main" val="4133047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8570F-94BE-2627-96A6-659F72B108C1}"/>
              </a:ext>
            </a:extLst>
          </p:cNvPr>
          <p:cNvSpPr>
            <a:spLocks noGrp="1"/>
          </p:cNvSpPr>
          <p:nvPr>
            <p:ph type="title"/>
          </p:nvPr>
        </p:nvSpPr>
        <p:spPr>
          <a:xfrm>
            <a:off x="838200" y="365125"/>
            <a:ext cx="10515600" cy="1325563"/>
          </a:xfrm>
        </p:spPr>
        <p:txBody>
          <a:bodyPr>
            <a:normAutofit/>
          </a:bodyPr>
          <a:lstStyle/>
          <a:p>
            <a:r>
              <a:rPr lang="en-US" sz="5400" dirty="0"/>
              <a:t>Reference list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C3DACA9B-E9C1-78E9-911F-82E779BE8CDE}"/>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Burnes, B. (2020) </a:t>
            </a:r>
            <a:r>
              <a:rPr kumimoji="0" lang="en-US" altLang="en-US" sz="2200" b="0" i="1" u="none" strike="noStrike" cap="none" normalizeH="0" baseline="0" dirty="0">
                <a:ln>
                  <a:noFill/>
                </a:ln>
                <a:effectLst/>
                <a:latin typeface="Arial" panose="020B0604020202020204" pitchFamily="34" charset="0"/>
              </a:rPr>
              <a:t>Managing change</a:t>
            </a:r>
            <a:r>
              <a:rPr kumimoji="0" lang="en-US" altLang="en-US" sz="2200" b="0" i="0" u="none" strike="noStrike" cap="none" normalizeH="0" baseline="0" dirty="0">
                <a:ln>
                  <a:noFill/>
                </a:ln>
                <a:effectLst/>
                <a:latin typeface="Arial" panose="020B0604020202020204" pitchFamily="34" charset="0"/>
              </a:rPr>
              <a:t>. 7th </a:t>
            </a:r>
            <a:r>
              <a:rPr kumimoji="0" lang="en-US" altLang="en-US" sz="2200" b="0" i="0" u="none" strike="noStrike" cap="none" normalizeH="0" baseline="0" dirty="0" err="1">
                <a:ln>
                  <a:noFill/>
                </a:ln>
                <a:effectLst/>
                <a:latin typeface="Arial" panose="020B0604020202020204" pitchFamily="34" charset="0"/>
              </a:rPr>
              <a:t>edn</a:t>
            </a:r>
            <a:r>
              <a:rPr kumimoji="0" lang="en-US" altLang="en-US" sz="2200" b="0" i="0" u="none" strike="noStrike" cap="none" normalizeH="0" baseline="0" dirty="0">
                <a:ln>
                  <a:noFill/>
                </a:ln>
                <a:effectLst/>
                <a:latin typeface="Arial" panose="020B0604020202020204" pitchFamily="34" charset="0"/>
              </a:rPr>
              <a:t>. Harlow: Pearson.</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Ishikawa, K. (1986) </a:t>
            </a:r>
            <a:r>
              <a:rPr kumimoji="0" lang="en-US" altLang="en-US" sz="2200" b="0" i="1" u="none" strike="noStrike" cap="none" normalizeH="0" baseline="0" dirty="0">
                <a:ln>
                  <a:noFill/>
                </a:ln>
                <a:effectLst/>
                <a:latin typeface="Arial" panose="020B0604020202020204" pitchFamily="34" charset="0"/>
              </a:rPr>
              <a:t>Guide to quality control</a:t>
            </a:r>
            <a:r>
              <a:rPr kumimoji="0" lang="en-US" altLang="en-US" sz="2200" b="0" i="0" u="none" strike="noStrike" cap="none" normalizeH="0" baseline="0" dirty="0">
                <a:ln>
                  <a:noFill/>
                </a:ln>
                <a:effectLst/>
                <a:latin typeface="Arial" panose="020B0604020202020204" pitchFamily="34" charset="0"/>
              </a:rPr>
              <a:t>. Tokyo: Asian Productivity Organization.</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Johnson, G., Scholes, K. and Whittington, R. (2023) </a:t>
            </a:r>
            <a:r>
              <a:rPr kumimoji="0" lang="en-US" altLang="en-US" sz="2200" b="0" i="1" u="none" strike="noStrike" cap="none" normalizeH="0" baseline="0" dirty="0">
                <a:ln>
                  <a:noFill/>
                </a:ln>
                <a:effectLst/>
                <a:latin typeface="Arial" panose="020B0604020202020204" pitchFamily="34" charset="0"/>
              </a:rPr>
              <a:t>Exploring strategy</a:t>
            </a:r>
            <a:r>
              <a:rPr kumimoji="0" lang="en-US" altLang="en-US" sz="2200" b="0" i="0" u="none" strike="noStrike" cap="none" normalizeH="0" baseline="0" dirty="0">
                <a:ln>
                  <a:noFill/>
                </a:ln>
                <a:effectLst/>
                <a:latin typeface="Arial" panose="020B0604020202020204" pitchFamily="34" charset="0"/>
              </a:rPr>
              <a:t>. 12th </a:t>
            </a:r>
            <a:r>
              <a:rPr kumimoji="0" lang="en-US" altLang="en-US" sz="2200" b="0" i="0" u="none" strike="noStrike" cap="none" normalizeH="0" baseline="0" dirty="0" err="1">
                <a:ln>
                  <a:noFill/>
                </a:ln>
                <a:effectLst/>
                <a:latin typeface="Arial" panose="020B0604020202020204" pitchFamily="34" charset="0"/>
              </a:rPr>
              <a:t>edn</a:t>
            </a:r>
            <a:r>
              <a:rPr kumimoji="0" lang="en-US" altLang="en-US" sz="2200" b="0" i="0" u="none" strike="noStrike" cap="none" normalizeH="0" baseline="0" dirty="0">
                <a:ln>
                  <a:noFill/>
                </a:ln>
                <a:effectLst/>
                <a:latin typeface="Arial" panose="020B0604020202020204" pitchFamily="34" charset="0"/>
              </a:rPr>
              <a:t>. Harlow: Pearson.</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Kotler, P. and Armstrong, G. (2020) </a:t>
            </a:r>
            <a:r>
              <a:rPr kumimoji="0" lang="en-US" altLang="en-US" sz="2200" b="0" i="1" u="none" strike="noStrike" cap="none" normalizeH="0" baseline="0" dirty="0">
                <a:ln>
                  <a:noFill/>
                </a:ln>
                <a:effectLst/>
                <a:latin typeface="Arial" panose="020B0604020202020204" pitchFamily="34" charset="0"/>
              </a:rPr>
              <a:t>Principles of marketing</a:t>
            </a:r>
            <a:r>
              <a:rPr kumimoji="0" lang="en-US" altLang="en-US" sz="2200" b="0" i="0" u="none" strike="noStrike" cap="none" normalizeH="0" baseline="0" dirty="0">
                <a:ln>
                  <a:noFill/>
                </a:ln>
                <a:effectLst/>
                <a:latin typeface="Arial" panose="020B0604020202020204" pitchFamily="34" charset="0"/>
              </a:rPr>
              <a:t>. 18th </a:t>
            </a:r>
            <a:r>
              <a:rPr kumimoji="0" lang="en-US" altLang="en-US" sz="2200" b="0" i="0" u="none" strike="noStrike" cap="none" normalizeH="0" baseline="0" dirty="0" err="1">
                <a:ln>
                  <a:noFill/>
                </a:ln>
                <a:effectLst/>
                <a:latin typeface="Arial" panose="020B0604020202020204" pitchFamily="34" charset="0"/>
              </a:rPr>
              <a:t>edn</a:t>
            </a:r>
            <a:r>
              <a:rPr kumimoji="0" lang="en-US" altLang="en-US" sz="2200" b="0" i="0" u="none" strike="noStrike" cap="none" normalizeH="0" baseline="0" dirty="0">
                <a:ln>
                  <a:noFill/>
                </a:ln>
                <a:effectLst/>
                <a:latin typeface="Arial" panose="020B0604020202020204" pitchFamily="34" charset="0"/>
              </a:rPr>
              <a:t>. Harlow: Pearson.</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Slack, N. and Brandon-Jones, A. (2019) </a:t>
            </a:r>
            <a:r>
              <a:rPr kumimoji="0" lang="en-US" altLang="en-US" sz="2200" b="0" i="1" u="none" strike="noStrike" cap="none" normalizeH="0" baseline="0" dirty="0">
                <a:ln>
                  <a:noFill/>
                </a:ln>
                <a:effectLst/>
                <a:latin typeface="Arial" panose="020B0604020202020204" pitchFamily="34" charset="0"/>
              </a:rPr>
              <a:t>Operations management</a:t>
            </a:r>
            <a:r>
              <a:rPr kumimoji="0" lang="en-US" altLang="en-US" sz="2200" b="0" i="0" u="none" strike="noStrike" cap="none" normalizeH="0" baseline="0" dirty="0">
                <a:ln>
                  <a:noFill/>
                </a:ln>
                <a:effectLst/>
                <a:latin typeface="Arial" panose="020B0604020202020204" pitchFamily="34" charset="0"/>
              </a:rPr>
              <a:t>. 9th </a:t>
            </a:r>
            <a:r>
              <a:rPr kumimoji="0" lang="en-US" altLang="en-US" sz="2200" b="0" i="0" u="none" strike="noStrike" cap="none" normalizeH="0" baseline="0" dirty="0" err="1">
                <a:ln>
                  <a:noFill/>
                </a:ln>
                <a:effectLst/>
                <a:latin typeface="Arial" panose="020B0604020202020204" pitchFamily="34" charset="0"/>
              </a:rPr>
              <a:t>edn</a:t>
            </a:r>
            <a:r>
              <a:rPr kumimoji="0" lang="en-US" altLang="en-US" sz="2200" b="0" i="0" u="none" strike="noStrike" cap="none" normalizeH="0" baseline="0" dirty="0">
                <a:ln>
                  <a:noFill/>
                </a:ln>
                <a:effectLst/>
                <a:latin typeface="Arial" panose="020B0604020202020204" pitchFamily="34" charset="0"/>
              </a:rPr>
              <a:t>. Harlow: Pearson.</a:t>
            </a:r>
          </a:p>
        </p:txBody>
      </p:sp>
    </p:spTree>
    <p:extLst>
      <p:ext uri="{BB962C8B-B14F-4D97-AF65-F5344CB8AC3E}">
        <p14:creationId xmlns:p14="http://schemas.microsoft.com/office/powerpoint/2010/main" val="354234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683</TotalTime>
  <Words>678</Words>
  <PresentationFormat>Widescreen</PresentationFormat>
  <Paragraphs>77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Green Haven Florists: Understanding the Problems Affecting In-Store Sales</vt:lpstr>
      <vt:lpstr>Introduction</vt:lpstr>
      <vt:lpstr>Background of Green Haven Florists</vt:lpstr>
      <vt:lpstr>Challenges Facing the Business</vt:lpstr>
      <vt:lpstr>Understanding the Problem Using 5W2H</vt:lpstr>
      <vt:lpstr>External Factors Affecting the Business (PESTEL)</vt:lpstr>
      <vt:lpstr>Finding the Root Causes</vt:lpstr>
      <vt:lpstr>Key Findings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2026-02-05T22:35:31Z</dcterms:created>
  <dcterms:modified xsi:type="dcterms:W3CDTF">2026-02-09T10:42:33Z</dcterms:modified>
</cp:coreProperties>
</file>