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1" r:id="rId6"/>
    <p:sldId id="262" r:id="rId7"/>
    <p:sldId id="263" r:id="rId8"/>
    <p:sldId id="264" r:id="rId9"/>
    <p:sldId id="265"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B5E5F5-266A-B24F-8CA2-84770E8FD384}" v="156" dt="2025-10-12T00:48:12.734"/>
    <p1510:client id="{803364D1-98C1-BE43-B172-FCE4034323E2}" v="1" dt="2025-10-12T01:11:51.653"/>
    <p1510:client id="{89FC6A8A-6C9C-77A6-4277-E4F510BC7475}" v="106" dt="2025-10-12T22:31:34.559"/>
    <p1510:client id="{FC7E7675-8623-B6EB-E634-C237C612BAEC}" v="1" dt="2025-10-12T22:36:20.1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963"/>
    <p:restoredTop sz="72571"/>
  </p:normalViewPr>
  <p:slideViewPr>
    <p:cSldViewPr snapToGrid="0">
      <p:cViewPr varScale="1">
        <p:scale>
          <a:sx n="86" d="100"/>
          <a:sy n="86" d="100"/>
        </p:scale>
        <p:origin x="112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ia Quarm Arthur (2425420)" userId="S::2425420@student.uwtsd.ac.uk::7825488b-df8c-46d6-a45b-f3c04348ab6f" providerId="AD" clId="Web-{89FC6A8A-6C9C-77A6-4277-E4F510BC7475}"/>
    <pc:docChg chg="modSld">
      <pc:chgData name="Patricia Quarm Arthur (2425420)" userId="S::2425420@student.uwtsd.ac.uk::7825488b-df8c-46d6-a45b-f3c04348ab6f" providerId="AD" clId="Web-{89FC6A8A-6C9C-77A6-4277-E4F510BC7475}" dt="2025-10-12T22:31:34.559" v="105" actId="14100"/>
      <pc:docMkLst>
        <pc:docMk/>
      </pc:docMkLst>
      <pc:sldChg chg="modSp">
        <pc:chgData name="Patricia Quarm Arthur (2425420)" userId="S::2425420@student.uwtsd.ac.uk::7825488b-df8c-46d6-a45b-f3c04348ab6f" providerId="AD" clId="Web-{89FC6A8A-6C9C-77A6-4277-E4F510BC7475}" dt="2025-10-12T22:19:46.085" v="22" actId="20577"/>
        <pc:sldMkLst>
          <pc:docMk/>
          <pc:sldMk cId="1089050803" sldId="257"/>
        </pc:sldMkLst>
        <pc:spChg chg="mod">
          <ac:chgData name="Patricia Quarm Arthur (2425420)" userId="S::2425420@student.uwtsd.ac.uk::7825488b-df8c-46d6-a45b-f3c04348ab6f" providerId="AD" clId="Web-{89FC6A8A-6C9C-77A6-4277-E4F510BC7475}" dt="2025-10-12T22:19:46.085" v="22" actId="20577"/>
          <ac:spMkLst>
            <pc:docMk/>
            <pc:sldMk cId="1089050803" sldId="257"/>
            <ac:spMk id="8" creationId="{DC5056D9-135E-2E95-E5AF-1B7EC48B6469}"/>
          </ac:spMkLst>
        </pc:spChg>
      </pc:sldChg>
      <pc:sldChg chg="modSp">
        <pc:chgData name="Patricia Quarm Arthur (2425420)" userId="S::2425420@student.uwtsd.ac.uk::7825488b-df8c-46d6-a45b-f3c04348ab6f" providerId="AD" clId="Web-{89FC6A8A-6C9C-77A6-4277-E4F510BC7475}" dt="2025-10-12T22:28:16.807" v="102" actId="14100"/>
        <pc:sldMkLst>
          <pc:docMk/>
          <pc:sldMk cId="1138560040" sldId="258"/>
        </pc:sldMkLst>
        <pc:spChg chg="mod">
          <ac:chgData name="Patricia Quarm Arthur (2425420)" userId="S::2425420@student.uwtsd.ac.uk::7825488b-df8c-46d6-a45b-f3c04348ab6f" providerId="AD" clId="Web-{89FC6A8A-6C9C-77A6-4277-E4F510BC7475}" dt="2025-10-12T22:28:16.807" v="102" actId="14100"/>
          <ac:spMkLst>
            <pc:docMk/>
            <pc:sldMk cId="1138560040" sldId="258"/>
            <ac:spMk id="8" creationId="{DBE8B707-30C3-809A-5848-461A93FD09C6}"/>
          </ac:spMkLst>
        </pc:spChg>
      </pc:sldChg>
      <pc:sldChg chg="modSp">
        <pc:chgData name="Patricia Quarm Arthur (2425420)" userId="S::2425420@student.uwtsd.ac.uk::7825488b-df8c-46d6-a45b-f3c04348ab6f" providerId="AD" clId="Web-{89FC6A8A-6C9C-77A6-4277-E4F510BC7475}" dt="2025-10-12T22:31:34.559" v="105" actId="14100"/>
        <pc:sldMkLst>
          <pc:docMk/>
          <pc:sldMk cId="1126990498" sldId="262"/>
        </pc:sldMkLst>
        <pc:spChg chg="mod">
          <ac:chgData name="Patricia Quarm Arthur (2425420)" userId="S::2425420@student.uwtsd.ac.uk::7825488b-df8c-46d6-a45b-f3c04348ab6f" providerId="AD" clId="Web-{89FC6A8A-6C9C-77A6-4277-E4F510BC7475}" dt="2025-10-12T22:31:34.559" v="105" actId="14100"/>
          <ac:spMkLst>
            <pc:docMk/>
            <pc:sldMk cId="1126990498" sldId="262"/>
            <ac:spMk id="20" creationId="{A0DC5740-117C-68EB-DDA6-DDF435B0AA5D}"/>
          </ac:spMkLst>
        </pc:spChg>
      </pc:sldChg>
    </pc:docChg>
  </pc:docChgLst>
  <pc:docChgLst>
    <pc:chgData name="Patricia Quarm Arthur (2425420)" userId="S::2425420@student.uwtsd.ac.uk::7825488b-df8c-46d6-a45b-f3c04348ab6f" providerId="AD" clId="Web-{FC7E7675-8623-B6EB-E634-C237C612BAEC}"/>
    <pc:docChg chg="modSld">
      <pc:chgData name="Patricia Quarm Arthur (2425420)" userId="S::2425420@student.uwtsd.ac.uk::7825488b-df8c-46d6-a45b-f3c04348ab6f" providerId="AD" clId="Web-{FC7E7675-8623-B6EB-E634-C237C612BAEC}" dt="2025-10-12T22:36:20.180" v="0" actId="14100"/>
      <pc:docMkLst>
        <pc:docMk/>
      </pc:docMkLst>
      <pc:sldChg chg="modSp">
        <pc:chgData name="Patricia Quarm Arthur (2425420)" userId="S::2425420@student.uwtsd.ac.uk::7825488b-df8c-46d6-a45b-f3c04348ab6f" providerId="AD" clId="Web-{FC7E7675-8623-B6EB-E634-C237C612BAEC}" dt="2025-10-12T22:36:20.180" v="0" actId="14100"/>
        <pc:sldMkLst>
          <pc:docMk/>
          <pc:sldMk cId="4200008833" sldId="256"/>
        </pc:sldMkLst>
        <pc:spChg chg="mod">
          <ac:chgData name="Patricia Quarm Arthur (2425420)" userId="S::2425420@student.uwtsd.ac.uk::7825488b-df8c-46d6-a45b-f3c04348ab6f" providerId="AD" clId="Web-{FC7E7675-8623-B6EB-E634-C237C612BAEC}" dt="2025-10-12T22:36:20.180" v="0" actId="14100"/>
          <ac:spMkLst>
            <pc:docMk/>
            <pc:sldMk cId="4200008833" sldId="256"/>
            <ac:spMk id="2" creationId="{4B10BC62-5C5D-A95C-C766-81E82BCE863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499890-8886-40AC-8E95-C532ED67CA94}"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9B409EBB-C9C1-4CB3-9DA0-03BA9E65EA8A}">
      <dgm:prSet/>
      <dgm:spPr/>
      <dgm:t>
        <a:bodyPr/>
        <a:lstStyle/>
        <a:p>
          <a:r>
            <a:rPr lang="en-US"/>
            <a:t>Piaget’s theory links thinking, emotion, and social development in early childhood.</a:t>
          </a:r>
        </a:p>
      </dgm:t>
    </dgm:pt>
    <dgm:pt modelId="{BA57151A-4C0A-42D0-B660-3B8DD10B0C88}" type="parTrans" cxnId="{D665EECF-DA97-44A9-A251-5F204E62D89F}">
      <dgm:prSet/>
      <dgm:spPr/>
      <dgm:t>
        <a:bodyPr/>
        <a:lstStyle/>
        <a:p>
          <a:endParaRPr lang="en-US"/>
        </a:p>
      </dgm:t>
    </dgm:pt>
    <dgm:pt modelId="{1D690375-01BB-4C14-BF2E-CFCFF574DA80}" type="sibTrans" cxnId="{D665EECF-DA97-44A9-A251-5F204E62D89F}">
      <dgm:prSet/>
      <dgm:spPr/>
      <dgm:t>
        <a:bodyPr/>
        <a:lstStyle/>
        <a:p>
          <a:endParaRPr lang="en-US"/>
        </a:p>
      </dgm:t>
    </dgm:pt>
    <dgm:pt modelId="{DE17762E-74A3-413A-92BB-37240E74524A}">
      <dgm:prSet/>
      <dgm:spPr/>
      <dgm:t>
        <a:bodyPr/>
        <a:lstStyle/>
        <a:p>
          <a:r>
            <a:rPr lang="en-US"/>
            <a:t>Amira’s anxiety and limited speech are normal for her preoperational stage.</a:t>
          </a:r>
        </a:p>
      </dgm:t>
    </dgm:pt>
    <dgm:pt modelId="{BCC6335E-8304-46AB-B322-FAF9ABF85638}" type="parTrans" cxnId="{59318510-EF57-499C-8EC1-C8A78C5AEC49}">
      <dgm:prSet/>
      <dgm:spPr/>
      <dgm:t>
        <a:bodyPr/>
        <a:lstStyle/>
        <a:p>
          <a:endParaRPr lang="en-US"/>
        </a:p>
      </dgm:t>
    </dgm:pt>
    <dgm:pt modelId="{3EB89E48-4395-47D7-8FCF-A7887F416608}" type="sibTrans" cxnId="{59318510-EF57-499C-8EC1-C8A78C5AEC49}">
      <dgm:prSet/>
      <dgm:spPr/>
      <dgm:t>
        <a:bodyPr/>
        <a:lstStyle/>
        <a:p>
          <a:endParaRPr lang="en-US"/>
        </a:p>
      </dgm:t>
    </dgm:pt>
    <dgm:pt modelId="{19AF974B-D602-47BE-A48A-9115BCED7338}">
      <dgm:prSet/>
      <dgm:spPr/>
      <dgm:t>
        <a:bodyPr/>
        <a:lstStyle/>
        <a:p>
          <a:r>
            <a:rPr lang="en-US"/>
            <a:t>Secure attachment and exploration opportunities strengthen confidence and flexibility.</a:t>
          </a:r>
        </a:p>
      </dgm:t>
    </dgm:pt>
    <dgm:pt modelId="{8379D5AE-9316-41C8-93A3-4E9F28DA9226}" type="parTrans" cxnId="{F49B79FF-9C59-4DB7-81AF-CB0564D55643}">
      <dgm:prSet/>
      <dgm:spPr/>
      <dgm:t>
        <a:bodyPr/>
        <a:lstStyle/>
        <a:p>
          <a:endParaRPr lang="en-US"/>
        </a:p>
      </dgm:t>
    </dgm:pt>
    <dgm:pt modelId="{344E3432-E922-4AE5-97D5-9F03061E7529}" type="sibTrans" cxnId="{F49B79FF-9C59-4DB7-81AF-CB0564D55643}">
      <dgm:prSet/>
      <dgm:spPr/>
      <dgm:t>
        <a:bodyPr/>
        <a:lstStyle/>
        <a:p>
          <a:endParaRPr lang="en-US"/>
        </a:p>
      </dgm:t>
    </dgm:pt>
    <dgm:pt modelId="{A2E49E34-8C59-49D5-B610-A8F5E9A430FB}">
      <dgm:prSet/>
      <dgm:spPr/>
      <dgm:t>
        <a:bodyPr/>
        <a:lstStyle/>
        <a:p>
          <a:r>
            <a:rPr lang="en-US"/>
            <a:t>Collaboration builds a nurturing environment that promotes lifelong curiosity and resilience.</a:t>
          </a:r>
        </a:p>
      </dgm:t>
    </dgm:pt>
    <dgm:pt modelId="{DD46E31F-398B-4A3D-AB46-7D3491434573}" type="parTrans" cxnId="{A6E83C79-92E8-488A-AF75-3171520EFE38}">
      <dgm:prSet/>
      <dgm:spPr/>
      <dgm:t>
        <a:bodyPr/>
        <a:lstStyle/>
        <a:p>
          <a:endParaRPr lang="en-US"/>
        </a:p>
      </dgm:t>
    </dgm:pt>
    <dgm:pt modelId="{EA485B5B-F2FC-4B8E-8B1A-146BE60366E2}" type="sibTrans" cxnId="{A6E83C79-92E8-488A-AF75-3171520EFE38}">
      <dgm:prSet/>
      <dgm:spPr/>
      <dgm:t>
        <a:bodyPr/>
        <a:lstStyle/>
        <a:p>
          <a:endParaRPr lang="en-US"/>
        </a:p>
      </dgm:t>
    </dgm:pt>
    <dgm:pt modelId="{41D4C698-2A5D-BA48-B5A6-3929D802EC97}" type="pres">
      <dgm:prSet presAssocID="{81499890-8886-40AC-8E95-C532ED67CA94}" presName="outerComposite" presStyleCnt="0">
        <dgm:presLayoutVars>
          <dgm:chMax val="5"/>
          <dgm:dir/>
          <dgm:resizeHandles val="exact"/>
        </dgm:presLayoutVars>
      </dgm:prSet>
      <dgm:spPr/>
    </dgm:pt>
    <dgm:pt modelId="{D1CE9657-1FAB-4C4E-AF31-8E83ADF9C361}" type="pres">
      <dgm:prSet presAssocID="{81499890-8886-40AC-8E95-C532ED67CA94}" presName="dummyMaxCanvas" presStyleCnt="0">
        <dgm:presLayoutVars/>
      </dgm:prSet>
      <dgm:spPr/>
    </dgm:pt>
    <dgm:pt modelId="{D8339AC9-1074-A244-A4C9-B9959CBCC5FC}" type="pres">
      <dgm:prSet presAssocID="{81499890-8886-40AC-8E95-C532ED67CA94}" presName="FourNodes_1" presStyleLbl="node1" presStyleIdx="0" presStyleCnt="4">
        <dgm:presLayoutVars>
          <dgm:bulletEnabled val="1"/>
        </dgm:presLayoutVars>
      </dgm:prSet>
      <dgm:spPr/>
    </dgm:pt>
    <dgm:pt modelId="{9350FED7-9116-B145-896B-A799446A5015}" type="pres">
      <dgm:prSet presAssocID="{81499890-8886-40AC-8E95-C532ED67CA94}" presName="FourNodes_2" presStyleLbl="node1" presStyleIdx="1" presStyleCnt="4">
        <dgm:presLayoutVars>
          <dgm:bulletEnabled val="1"/>
        </dgm:presLayoutVars>
      </dgm:prSet>
      <dgm:spPr/>
    </dgm:pt>
    <dgm:pt modelId="{093289FD-83D0-824B-A871-78FB33F41301}" type="pres">
      <dgm:prSet presAssocID="{81499890-8886-40AC-8E95-C532ED67CA94}" presName="FourNodes_3" presStyleLbl="node1" presStyleIdx="2" presStyleCnt="4">
        <dgm:presLayoutVars>
          <dgm:bulletEnabled val="1"/>
        </dgm:presLayoutVars>
      </dgm:prSet>
      <dgm:spPr/>
    </dgm:pt>
    <dgm:pt modelId="{D6AE1FFE-5483-5C40-B40A-052E5554E133}" type="pres">
      <dgm:prSet presAssocID="{81499890-8886-40AC-8E95-C532ED67CA94}" presName="FourNodes_4" presStyleLbl="node1" presStyleIdx="3" presStyleCnt="4">
        <dgm:presLayoutVars>
          <dgm:bulletEnabled val="1"/>
        </dgm:presLayoutVars>
      </dgm:prSet>
      <dgm:spPr/>
    </dgm:pt>
    <dgm:pt modelId="{9B400F64-E39E-3B42-9A9F-1F812951301D}" type="pres">
      <dgm:prSet presAssocID="{81499890-8886-40AC-8E95-C532ED67CA94}" presName="FourConn_1-2" presStyleLbl="fgAccFollowNode1" presStyleIdx="0" presStyleCnt="3">
        <dgm:presLayoutVars>
          <dgm:bulletEnabled val="1"/>
        </dgm:presLayoutVars>
      </dgm:prSet>
      <dgm:spPr/>
    </dgm:pt>
    <dgm:pt modelId="{D049F243-FE5D-B845-A142-8DA8F43C0797}" type="pres">
      <dgm:prSet presAssocID="{81499890-8886-40AC-8E95-C532ED67CA94}" presName="FourConn_2-3" presStyleLbl="fgAccFollowNode1" presStyleIdx="1" presStyleCnt="3">
        <dgm:presLayoutVars>
          <dgm:bulletEnabled val="1"/>
        </dgm:presLayoutVars>
      </dgm:prSet>
      <dgm:spPr/>
    </dgm:pt>
    <dgm:pt modelId="{E85C2675-A7EE-3844-8EDD-5D9435D2DDE4}" type="pres">
      <dgm:prSet presAssocID="{81499890-8886-40AC-8E95-C532ED67CA94}" presName="FourConn_3-4" presStyleLbl="fgAccFollowNode1" presStyleIdx="2" presStyleCnt="3">
        <dgm:presLayoutVars>
          <dgm:bulletEnabled val="1"/>
        </dgm:presLayoutVars>
      </dgm:prSet>
      <dgm:spPr/>
    </dgm:pt>
    <dgm:pt modelId="{0165E7DE-021E-BC4B-94B6-F9C4352AF53A}" type="pres">
      <dgm:prSet presAssocID="{81499890-8886-40AC-8E95-C532ED67CA94}" presName="FourNodes_1_text" presStyleLbl="node1" presStyleIdx="3" presStyleCnt="4">
        <dgm:presLayoutVars>
          <dgm:bulletEnabled val="1"/>
        </dgm:presLayoutVars>
      </dgm:prSet>
      <dgm:spPr/>
    </dgm:pt>
    <dgm:pt modelId="{B15268EA-50B9-7D4E-966D-61FDFE5F08A0}" type="pres">
      <dgm:prSet presAssocID="{81499890-8886-40AC-8E95-C532ED67CA94}" presName="FourNodes_2_text" presStyleLbl="node1" presStyleIdx="3" presStyleCnt="4">
        <dgm:presLayoutVars>
          <dgm:bulletEnabled val="1"/>
        </dgm:presLayoutVars>
      </dgm:prSet>
      <dgm:spPr/>
    </dgm:pt>
    <dgm:pt modelId="{44D4DEAA-BE0B-A842-9649-C1326B8D7180}" type="pres">
      <dgm:prSet presAssocID="{81499890-8886-40AC-8E95-C532ED67CA94}" presName="FourNodes_3_text" presStyleLbl="node1" presStyleIdx="3" presStyleCnt="4">
        <dgm:presLayoutVars>
          <dgm:bulletEnabled val="1"/>
        </dgm:presLayoutVars>
      </dgm:prSet>
      <dgm:spPr/>
    </dgm:pt>
    <dgm:pt modelId="{47B34D1B-E0E1-8E4D-8AC5-8CE51C7B0C2F}" type="pres">
      <dgm:prSet presAssocID="{81499890-8886-40AC-8E95-C532ED67CA94}" presName="FourNodes_4_text" presStyleLbl="node1" presStyleIdx="3" presStyleCnt="4">
        <dgm:presLayoutVars>
          <dgm:bulletEnabled val="1"/>
        </dgm:presLayoutVars>
      </dgm:prSet>
      <dgm:spPr/>
    </dgm:pt>
  </dgm:ptLst>
  <dgm:cxnLst>
    <dgm:cxn modelId="{0C0AC106-4582-284C-B141-97D6FF012404}" type="presOf" srcId="{3EB89E48-4395-47D7-8FCF-A7887F416608}" destId="{D049F243-FE5D-B845-A142-8DA8F43C0797}" srcOrd="0" destOrd="0" presId="urn:microsoft.com/office/officeart/2005/8/layout/vProcess5"/>
    <dgm:cxn modelId="{A8D0990E-31B1-414B-90F6-E23DF0B24546}" type="presOf" srcId="{DE17762E-74A3-413A-92BB-37240E74524A}" destId="{B15268EA-50B9-7D4E-966D-61FDFE5F08A0}" srcOrd="1" destOrd="0" presId="urn:microsoft.com/office/officeart/2005/8/layout/vProcess5"/>
    <dgm:cxn modelId="{59318510-EF57-499C-8EC1-C8A78C5AEC49}" srcId="{81499890-8886-40AC-8E95-C532ED67CA94}" destId="{DE17762E-74A3-413A-92BB-37240E74524A}" srcOrd="1" destOrd="0" parTransId="{BCC6335E-8304-46AB-B322-FAF9ABF85638}" sibTransId="{3EB89E48-4395-47D7-8FCF-A7887F416608}"/>
    <dgm:cxn modelId="{BBCD4112-CDCA-AE41-BC00-855619AA7668}" type="presOf" srcId="{19AF974B-D602-47BE-A48A-9115BCED7338}" destId="{44D4DEAA-BE0B-A842-9649-C1326B8D7180}" srcOrd="1" destOrd="0" presId="urn:microsoft.com/office/officeart/2005/8/layout/vProcess5"/>
    <dgm:cxn modelId="{D5E6E123-4724-CA43-BEF3-DBC33F9C70C3}" type="presOf" srcId="{9B409EBB-C9C1-4CB3-9DA0-03BA9E65EA8A}" destId="{0165E7DE-021E-BC4B-94B6-F9C4352AF53A}" srcOrd="1" destOrd="0" presId="urn:microsoft.com/office/officeart/2005/8/layout/vProcess5"/>
    <dgm:cxn modelId="{64365C2D-9919-D941-8E9B-4CC286477EAD}" type="presOf" srcId="{344E3432-E922-4AE5-97D5-9F03061E7529}" destId="{E85C2675-A7EE-3844-8EDD-5D9435D2DDE4}" srcOrd="0" destOrd="0" presId="urn:microsoft.com/office/officeart/2005/8/layout/vProcess5"/>
    <dgm:cxn modelId="{9DBC1044-7627-BD48-80E0-B6E4655F3F7D}" type="presOf" srcId="{DE17762E-74A3-413A-92BB-37240E74524A}" destId="{9350FED7-9116-B145-896B-A799446A5015}" srcOrd="0" destOrd="0" presId="urn:microsoft.com/office/officeart/2005/8/layout/vProcess5"/>
    <dgm:cxn modelId="{58E0A66D-2840-8E46-BD7A-9A784E88999F}" type="presOf" srcId="{9B409EBB-C9C1-4CB3-9DA0-03BA9E65EA8A}" destId="{D8339AC9-1074-A244-A4C9-B9959CBCC5FC}" srcOrd="0" destOrd="0" presId="urn:microsoft.com/office/officeart/2005/8/layout/vProcess5"/>
    <dgm:cxn modelId="{B958466F-5D7B-2742-83E8-9BDD75EBB53C}" type="presOf" srcId="{A2E49E34-8C59-49D5-B610-A8F5E9A430FB}" destId="{D6AE1FFE-5483-5C40-B40A-052E5554E133}" srcOrd="0" destOrd="0" presId="urn:microsoft.com/office/officeart/2005/8/layout/vProcess5"/>
    <dgm:cxn modelId="{48C6856F-4671-1644-A85F-8163DD2B44D5}" type="presOf" srcId="{A2E49E34-8C59-49D5-B610-A8F5E9A430FB}" destId="{47B34D1B-E0E1-8E4D-8AC5-8CE51C7B0C2F}" srcOrd="1" destOrd="0" presId="urn:microsoft.com/office/officeart/2005/8/layout/vProcess5"/>
    <dgm:cxn modelId="{A6E83C79-92E8-488A-AF75-3171520EFE38}" srcId="{81499890-8886-40AC-8E95-C532ED67CA94}" destId="{A2E49E34-8C59-49D5-B610-A8F5E9A430FB}" srcOrd="3" destOrd="0" parTransId="{DD46E31F-398B-4A3D-AB46-7D3491434573}" sibTransId="{EA485B5B-F2FC-4B8E-8B1A-146BE60366E2}"/>
    <dgm:cxn modelId="{3671028F-AA53-1F47-AB62-59DD7E2887EB}" type="presOf" srcId="{81499890-8886-40AC-8E95-C532ED67CA94}" destId="{41D4C698-2A5D-BA48-B5A6-3929D802EC97}" srcOrd="0" destOrd="0" presId="urn:microsoft.com/office/officeart/2005/8/layout/vProcess5"/>
    <dgm:cxn modelId="{DEE36EB3-3CAD-CC49-B565-8F1C522ECB33}" type="presOf" srcId="{1D690375-01BB-4C14-BF2E-CFCFF574DA80}" destId="{9B400F64-E39E-3B42-9A9F-1F812951301D}" srcOrd="0" destOrd="0" presId="urn:microsoft.com/office/officeart/2005/8/layout/vProcess5"/>
    <dgm:cxn modelId="{D665EECF-DA97-44A9-A251-5F204E62D89F}" srcId="{81499890-8886-40AC-8E95-C532ED67CA94}" destId="{9B409EBB-C9C1-4CB3-9DA0-03BA9E65EA8A}" srcOrd="0" destOrd="0" parTransId="{BA57151A-4C0A-42D0-B660-3B8DD10B0C88}" sibTransId="{1D690375-01BB-4C14-BF2E-CFCFF574DA80}"/>
    <dgm:cxn modelId="{830E19E2-E597-B347-978A-F7AA76468C38}" type="presOf" srcId="{19AF974B-D602-47BE-A48A-9115BCED7338}" destId="{093289FD-83D0-824B-A871-78FB33F41301}" srcOrd="0" destOrd="0" presId="urn:microsoft.com/office/officeart/2005/8/layout/vProcess5"/>
    <dgm:cxn modelId="{F49B79FF-9C59-4DB7-81AF-CB0564D55643}" srcId="{81499890-8886-40AC-8E95-C532ED67CA94}" destId="{19AF974B-D602-47BE-A48A-9115BCED7338}" srcOrd="2" destOrd="0" parTransId="{8379D5AE-9316-41C8-93A3-4E9F28DA9226}" sibTransId="{344E3432-E922-4AE5-97D5-9F03061E7529}"/>
    <dgm:cxn modelId="{51488AB1-CEE4-1749-94D3-BA9EA6C3DD2E}" type="presParOf" srcId="{41D4C698-2A5D-BA48-B5A6-3929D802EC97}" destId="{D1CE9657-1FAB-4C4E-AF31-8E83ADF9C361}" srcOrd="0" destOrd="0" presId="urn:microsoft.com/office/officeart/2005/8/layout/vProcess5"/>
    <dgm:cxn modelId="{46704E4C-272F-904C-9CA0-81918DAD30D8}" type="presParOf" srcId="{41D4C698-2A5D-BA48-B5A6-3929D802EC97}" destId="{D8339AC9-1074-A244-A4C9-B9959CBCC5FC}" srcOrd="1" destOrd="0" presId="urn:microsoft.com/office/officeart/2005/8/layout/vProcess5"/>
    <dgm:cxn modelId="{1E985F56-CD84-144A-AC38-32964DA804B6}" type="presParOf" srcId="{41D4C698-2A5D-BA48-B5A6-3929D802EC97}" destId="{9350FED7-9116-B145-896B-A799446A5015}" srcOrd="2" destOrd="0" presId="urn:microsoft.com/office/officeart/2005/8/layout/vProcess5"/>
    <dgm:cxn modelId="{1C716103-1BBF-3A43-802E-97A0DA6BF028}" type="presParOf" srcId="{41D4C698-2A5D-BA48-B5A6-3929D802EC97}" destId="{093289FD-83D0-824B-A871-78FB33F41301}" srcOrd="3" destOrd="0" presId="urn:microsoft.com/office/officeart/2005/8/layout/vProcess5"/>
    <dgm:cxn modelId="{41C41C1E-F9C8-6144-8071-8B2B9F1DEE8D}" type="presParOf" srcId="{41D4C698-2A5D-BA48-B5A6-3929D802EC97}" destId="{D6AE1FFE-5483-5C40-B40A-052E5554E133}" srcOrd="4" destOrd="0" presId="urn:microsoft.com/office/officeart/2005/8/layout/vProcess5"/>
    <dgm:cxn modelId="{7EA5549B-BA6B-FC47-9A6C-274CD40E76E6}" type="presParOf" srcId="{41D4C698-2A5D-BA48-B5A6-3929D802EC97}" destId="{9B400F64-E39E-3B42-9A9F-1F812951301D}" srcOrd="5" destOrd="0" presId="urn:microsoft.com/office/officeart/2005/8/layout/vProcess5"/>
    <dgm:cxn modelId="{E5DF6631-8922-D84A-B93F-54DD514D9CE1}" type="presParOf" srcId="{41D4C698-2A5D-BA48-B5A6-3929D802EC97}" destId="{D049F243-FE5D-B845-A142-8DA8F43C0797}" srcOrd="6" destOrd="0" presId="urn:microsoft.com/office/officeart/2005/8/layout/vProcess5"/>
    <dgm:cxn modelId="{19D84EE8-26D6-4148-8F95-415903B4F52E}" type="presParOf" srcId="{41D4C698-2A5D-BA48-B5A6-3929D802EC97}" destId="{E85C2675-A7EE-3844-8EDD-5D9435D2DDE4}" srcOrd="7" destOrd="0" presId="urn:microsoft.com/office/officeart/2005/8/layout/vProcess5"/>
    <dgm:cxn modelId="{BE47605C-5C32-964B-90E9-EE9DA53C1CAD}" type="presParOf" srcId="{41D4C698-2A5D-BA48-B5A6-3929D802EC97}" destId="{0165E7DE-021E-BC4B-94B6-F9C4352AF53A}" srcOrd="8" destOrd="0" presId="urn:microsoft.com/office/officeart/2005/8/layout/vProcess5"/>
    <dgm:cxn modelId="{9FA5D0EC-FFA3-B34E-BA3D-20D9ACF99988}" type="presParOf" srcId="{41D4C698-2A5D-BA48-B5A6-3929D802EC97}" destId="{B15268EA-50B9-7D4E-966D-61FDFE5F08A0}" srcOrd="9" destOrd="0" presId="urn:microsoft.com/office/officeart/2005/8/layout/vProcess5"/>
    <dgm:cxn modelId="{9EEEA876-A836-FE43-AC7A-770F97168D6E}" type="presParOf" srcId="{41D4C698-2A5D-BA48-B5A6-3929D802EC97}" destId="{44D4DEAA-BE0B-A842-9649-C1326B8D7180}" srcOrd="10" destOrd="0" presId="urn:microsoft.com/office/officeart/2005/8/layout/vProcess5"/>
    <dgm:cxn modelId="{1EE87517-652C-1448-9247-ADD48D3B79A8}" type="presParOf" srcId="{41D4C698-2A5D-BA48-B5A6-3929D802EC97}" destId="{47B34D1B-E0E1-8E4D-8AC5-8CE51C7B0C2F}"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339AC9-1074-A244-A4C9-B9959CBCC5FC}">
      <dsp:nvSpPr>
        <dsp:cNvPr id="0" name=""/>
        <dsp:cNvSpPr/>
      </dsp:nvSpPr>
      <dsp:spPr>
        <a:xfrm>
          <a:off x="0" y="0"/>
          <a:ext cx="4415006" cy="75913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Piaget’s theory links thinking, emotion, and social development in early childhood.</a:t>
          </a:r>
        </a:p>
      </dsp:txBody>
      <dsp:txXfrm>
        <a:off x="22234" y="22234"/>
        <a:ext cx="3531694" cy="714666"/>
      </dsp:txXfrm>
    </dsp:sp>
    <dsp:sp modelId="{9350FED7-9116-B145-896B-A799446A5015}">
      <dsp:nvSpPr>
        <dsp:cNvPr id="0" name=""/>
        <dsp:cNvSpPr/>
      </dsp:nvSpPr>
      <dsp:spPr>
        <a:xfrm>
          <a:off x="369756" y="897159"/>
          <a:ext cx="4415006" cy="75913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Amira’s anxiety and limited speech are normal for her preoperational stage.</a:t>
          </a:r>
        </a:p>
      </dsp:txBody>
      <dsp:txXfrm>
        <a:off x="391990" y="919393"/>
        <a:ext cx="3507343" cy="714666"/>
      </dsp:txXfrm>
    </dsp:sp>
    <dsp:sp modelId="{093289FD-83D0-824B-A871-78FB33F41301}">
      <dsp:nvSpPr>
        <dsp:cNvPr id="0" name=""/>
        <dsp:cNvSpPr/>
      </dsp:nvSpPr>
      <dsp:spPr>
        <a:xfrm>
          <a:off x="733994" y="1794318"/>
          <a:ext cx="4415006" cy="75913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Secure attachment and exploration opportunities strengthen confidence and flexibility.</a:t>
          </a:r>
        </a:p>
      </dsp:txBody>
      <dsp:txXfrm>
        <a:off x="756228" y="1816552"/>
        <a:ext cx="3512862" cy="714666"/>
      </dsp:txXfrm>
    </dsp:sp>
    <dsp:sp modelId="{D6AE1FFE-5483-5C40-B40A-052E5554E133}">
      <dsp:nvSpPr>
        <dsp:cNvPr id="0" name=""/>
        <dsp:cNvSpPr/>
      </dsp:nvSpPr>
      <dsp:spPr>
        <a:xfrm>
          <a:off x="1103751" y="2691478"/>
          <a:ext cx="4415006" cy="75913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Collaboration builds a nurturing environment that promotes lifelong curiosity and resilience.</a:t>
          </a:r>
        </a:p>
      </dsp:txBody>
      <dsp:txXfrm>
        <a:off x="1125985" y="2713712"/>
        <a:ext cx="3507343" cy="714666"/>
      </dsp:txXfrm>
    </dsp:sp>
    <dsp:sp modelId="{9B400F64-E39E-3B42-9A9F-1F812951301D}">
      <dsp:nvSpPr>
        <dsp:cNvPr id="0" name=""/>
        <dsp:cNvSpPr/>
      </dsp:nvSpPr>
      <dsp:spPr>
        <a:xfrm>
          <a:off x="3921568" y="581428"/>
          <a:ext cx="493437" cy="493437"/>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032591" y="581428"/>
        <a:ext cx="271391" cy="371311"/>
      </dsp:txXfrm>
    </dsp:sp>
    <dsp:sp modelId="{D049F243-FE5D-B845-A142-8DA8F43C0797}">
      <dsp:nvSpPr>
        <dsp:cNvPr id="0" name=""/>
        <dsp:cNvSpPr/>
      </dsp:nvSpPr>
      <dsp:spPr>
        <a:xfrm>
          <a:off x="4291325" y="1478587"/>
          <a:ext cx="493437" cy="493437"/>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402348" y="1478587"/>
        <a:ext cx="271391" cy="371311"/>
      </dsp:txXfrm>
    </dsp:sp>
    <dsp:sp modelId="{E85C2675-A7EE-3844-8EDD-5D9435D2DDE4}">
      <dsp:nvSpPr>
        <dsp:cNvPr id="0" name=""/>
        <dsp:cNvSpPr/>
      </dsp:nvSpPr>
      <dsp:spPr>
        <a:xfrm>
          <a:off x="4655563" y="2375747"/>
          <a:ext cx="493437" cy="493437"/>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4766586" y="2375747"/>
        <a:ext cx="271391" cy="37131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383393-4F74-A545-BDD8-4795B250B8F5}"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2F168-3B90-084C-AA24-F5A220914EBF}" type="slidenum">
              <a:rPr lang="en-US" smtClean="0"/>
              <a:t>‹#›</a:t>
            </a:fld>
            <a:endParaRPr lang="en-US"/>
          </a:p>
        </p:txBody>
      </p:sp>
    </p:spTree>
    <p:extLst>
      <p:ext uri="{BB962C8B-B14F-4D97-AF65-F5344CB8AC3E}">
        <p14:creationId xmlns:p14="http://schemas.microsoft.com/office/powerpoint/2010/main" val="655168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1</a:t>
            </a:fld>
            <a:endParaRPr lang="en-US"/>
          </a:p>
        </p:txBody>
      </p:sp>
    </p:spTree>
    <p:extLst>
      <p:ext uri="{BB962C8B-B14F-4D97-AF65-F5344CB8AC3E}">
        <p14:creationId xmlns:p14="http://schemas.microsoft.com/office/powerpoint/2010/main" val="2047464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Amira is a three-year-old child who has recently joined our nursery setting. Since starting, she has shown signs of separation anxiety when her carers leave, uses limited verbal communication, and often finds it difficult to participate in group play.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practitioner, my responsibility is to understand her developmental stage and create a supportive plan that helps her build confidence, feel emotionally secure, and develop socially, cognitively, and physically. In this presentation, I will use Piaget’s cognitive development theory to understand Amira’s current behaviours and explore practical ways to support her transition and overall well-being.</a:t>
            </a:r>
          </a:p>
          <a:p>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2</a:t>
            </a:fld>
            <a:endParaRPr lang="en-US"/>
          </a:p>
        </p:txBody>
      </p:sp>
    </p:spTree>
    <p:extLst>
      <p:ext uri="{BB962C8B-B14F-4D97-AF65-F5344CB8AC3E}">
        <p14:creationId xmlns:p14="http://schemas.microsoft.com/office/powerpoint/2010/main" val="11425422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Jean Piaget believes that children construct knowledge through active exploration and interaction with their environment. He identified 4 stages: sensorimotor (0–2 years), preoperational (2–7 years), concrete operational (7–11 years), and formal operational (11+ years) (Malik &amp; Marwaha, 2023).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each stage, children adapt to new experiences using assimilation (fitting new information inti what they already knew)  and accommodation (changing their ideas when faced with something new) (Pakpahan &amp; Saragih, 2022).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preoperational stage, where Amira currently is, emphasizes symbolic thinking and language use. However, egocentrism and limited logical reasoning often restrict understanding of others’ perspectives (Yi &amp; Keat, 2024).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Recognizing these developmental characteristics helps practitioners interpret Amira’s separation distress as a normal cognitive and emotional process rather than as misbehavior.</a:t>
            </a:r>
          </a:p>
          <a:p>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3</a:t>
            </a:fld>
            <a:endParaRPr lang="en-US"/>
          </a:p>
        </p:txBody>
      </p:sp>
    </p:spTree>
    <p:extLst>
      <p:ext uri="{BB962C8B-B14F-4D97-AF65-F5344CB8AC3E}">
        <p14:creationId xmlns:p14="http://schemas.microsoft.com/office/powerpoint/2010/main" val="33487286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Amira’s anxiety and limited speech reflect the </a:t>
            </a:r>
            <a:r>
              <a:rPr lang="en-GB" b="1" dirty="0"/>
              <a:t>preoperational stage</a:t>
            </a:r>
            <a:r>
              <a:rPr lang="en-GB" dirty="0"/>
              <a:t>, where children think egocentrically and may feel anxious when separated from caregivers (Ying, 2024). This behaviour shows how children at this age rely heavily on familiar people and routines to feel secure. Because she may struggle to understand that her caregiver will return.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 developing symbolic language makes it harder to express emotions or seek help. When children cannot fully communicate their needs, they may become upset more easily. Piaget emphasises that learning develops through </a:t>
            </a:r>
            <a:r>
              <a:rPr lang="en-GB" b="1" dirty="0"/>
              <a:t>active exploration with support</a:t>
            </a:r>
            <a:r>
              <a:rPr lang="en-GB" dirty="0"/>
              <a:t> (Pakpahan &amp; Saragih, 2022).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Using Piaget’s ideas, I can support Amira by providing </a:t>
            </a:r>
            <a:r>
              <a:rPr lang="en-GB" b="1" dirty="0"/>
              <a:t>guided play experiences</a:t>
            </a:r>
            <a:r>
              <a:rPr lang="en-GB" dirty="0"/>
              <a:t> that build on what she already understands while gently introducing new challenges. Activities like role-play and storytelling help her develop symbolic thinking and social skills, while consistent reassurance and familiar routines support her emotional security.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4</a:t>
            </a:fld>
            <a:endParaRPr lang="en-US"/>
          </a:p>
        </p:txBody>
      </p:sp>
    </p:spTree>
    <p:extLst>
      <p:ext uri="{BB962C8B-B14F-4D97-AF65-F5344CB8AC3E}">
        <p14:creationId xmlns:p14="http://schemas.microsoft.com/office/powerpoint/2010/main" val="2570877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Amira’s development is shaped by both </a:t>
            </a:r>
            <a:r>
              <a:rPr lang="en-GB" b="1" dirty="0"/>
              <a:t>nature and nurture</a:t>
            </a:r>
            <a:r>
              <a:rPr lang="en-GB" dirty="0"/>
              <a:t>. Biologically, every child has their own temperament,  some are naturally more cautious or sensitive, which can make separation anxiety more intense. The pace of Amira’s language and cognitive development is also partly influenced by these biological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the same time Amira’s environment plays a huge role. Strong, consistent relationships with the carer, clear routines, and a safe, nurturing nursery setting all help Amira feel secure and confident. If she experiences overprotection, it might limit her independence, but if we gently encourage her to try new things, we help her build resilience.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a practitioner recognising how nature and nurture work together allows me to tailor support that meets Amila’s individual needs.</a:t>
            </a:r>
          </a:p>
        </p:txBody>
      </p:sp>
      <p:sp>
        <p:nvSpPr>
          <p:cNvPr id="4" name="Slide Number Placeholder 3"/>
          <p:cNvSpPr>
            <a:spLocks noGrp="1"/>
          </p:cNvSpPr>
          <p:nvPr>
            <p:ph type="sldNum" sz="quarter" idx="5"/>
          </p:nvPr>
        </p:nvSpPr>
        <p:spPr/>
        <p:txBody>
          <a:bodyPr/>
          <a:lstStyle/>
          <a:p>
            <a:fld id="{ECD2F168-3B90-084C-AA24-F5A220914EBF}" type="slidenum">
              <a:rPr lang="en-US" smtClean="0"/>
              <a:t>5</a:t>
            </a:fld>
            <a:endParaRPr lang="en-US"/>
          </a:p>
        </p:txBody>
      </p:sp>
    </p:spTree>
    <p:extLst>
      <p:ext uri="{BB962C8B-B14F-4D97-AF65-F5344CB8AC3E}">
        <p14:creationId xmlns:p14="http://schemas.microsoft.com/office/powerpoint/2010/main" val="465841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Practical recommendation oriented by Piaget’s work should focus on play, exploitations and mobility toward independence. For example, teachers can provide role play scenario that support Amira in using symbols and oral communication.</a:t>
            </a:r>
          </a:p>
          <a:p>
            <a:r>
              <a:rPr lang="en-US" dirty="0"/>
              <a:t>Teachers can also implement visual prompts, family routines, and peer modelling to assist Amira in her ability to participate in group play.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Ying (2024) noted that providing emotional reassurance and positive reinforcement encourage resilience and motivation for small-class children. Such strategies are connected to Piaget's constructivist principle, in that learning comes from active experience and reflection, and that the child builds understanding through real experiences with an environment.</a:t>
            </a:r>
          </a:p>
          <a:p>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6</a:t>
            </a:fld>
            <a:endParaRPr lang="en-US"/>
          </a:p>
        </p:txBody>
      </p:sp>
    </p:spTree>
    <p:extLst>
      <p:ext uri="{BB962C8B-B14F-4D97-AF65-F5344CB8AC3E}">
        <p14:creationId xmlns:p14="http://schemas.microsoft.com/office/powerpoint/2010/main" val="30457033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practitioner plays a crucial role in guiding Amira’s cognitive and emotional development. A sensitive approach should combine observation, communication, and adaptation of teaching methods. </a:t>
            </a:r>
          </a:p>
          <a:p>
            <a:r>
              <a:rPr lang="en-US" sz="1200" kern="1200" dirty="0">
                <a:solidFill>
                  <a:schemeClr val="tx1"/>
                </a:solidFill>
                <a:effectLst/>
                <a:latin typeface="+mn-lt"/>
                <a:ea typeface="+mn-ea"/>
                <a:cs typeface="+mn-cs"/>
              </a:rPr>
              <a:t>As Practitioners recognizing,  individual differences and scaffold learning to extend Amira’s understanding within her developmental stage (Pakpahan &amp; Saragih, 2022). Encouraging curiosity through hands-on materials supports independent thought and problem-solving. According to Yi &amp; Keat (2024), effective educators build on children’s prior knowledge to promote equilibrium between assimilation and accommodation. Maintaining strong communication with parents ensures consistent expectations and emotional continuity. When practitioners balance warmth with clear structure, children like Amira develop secure attachments, greater autonomy, and confidence in exploring new social and learning experiences</a:t>
            </a:r>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7</a:t>
            </a:fld>
            <a:endParaRPr lang="en-US"/>
          </a:p>
        </p:txBody>
      </p:sp>
    </p:spTree>
    <p:extLst>
      <p:ext uri="{BB962C8B-B14F-4D97-AF65-F5344CB8AC3E}">
        <p14:creationId xmlns:p14="http://schemas.microsoft.com/office/powerpoint/2010/main" val="41533197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Although Piaget’s theory offers valuable insights, it has limitations. Critics argue that Piaget underestimated young children’s cognitive abilities and overlooked the influence of culture and social interaction (Pakpahan &amp; Saragih, 2022). </a:t>
            </a:r>
          </a:p>
          <a:p>
            <a:r>
              <a:rPr lang="en-US" sz="1200" kern="1200" dirty="0">
                <a:solidFill>
                  <a:schemeClr val="tx1"/>
                </a:solidFill>
                <a:effectLst/>
                <a:latin typeface="+mn-lt"/>
                <a:ea typeface="+mn-ea"/>
                <a:cs typeface="+mn-cs"/>
              </a:rPr>
              <a:t>Vygotsky’s perspective, for instance, emphasizes how  social interaction and support from adults  can accelerate on learning. Despite this, Piaget’s focus on developmental stages remains useful in early years practice. His ideas encourage educators to respect children’s natural learning pace and use play as a medium for growth (Malik &amp; Marwaha, 2023). For Amira, applying Piaget’s theory provides a structured framework for understanding her learning challenges while integrating contemporary insights on emotional and social development for a more holistic approach.</a:t>
            </a:r>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8</a:t>
            </a:fld>
            <a:endParaRPr lang="en-US"/>
          </a:p>
        </p:txBody>
      </p:sp>
    </p:spTree>
    <p:extLst>
      <p:ext uri="{BB962C8B-B14F-4D97-AF65-F5344CB8AC3E}">
        <p14:creationId xmlns:p14="http://schemas.microsoft.com/office/powerpoint/2010/main" val="3974202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Understanding Amira’s case through Piaget’s Cognitive Development Theory highlights the interdependence between thinking, feeling, and social learning. As a three-year-old in the preoperational stage, Amira’s anxiety, limited speech, and play reluctance are normal developmental features rather than signs of deficiency. Effective support from her practitioner and family should combine secure emotional attachment with opportunities for exploration and communication. Collaboration between educators and parents ensures consistent routines that strengthen her confidence and cognitive flexibility. By applying theory to practice, early-years professionals create nurturing environments that respect the child’s pace of growth and encourage active participation in learning. This balanced approach promotes Amira’s emotional well-being and sets a foundation for lifelong curiosity and resilience.</a:t>
            </a:r>
          </a:p>
          <a:p>
            <a:endParaRPr lang="en-US" dirty="0"/>
          </a:p>
        </p:txBody>
      </p:sp>
      <p:sp>
        <p:nvSpPr>
          <p:cNvPr id="4" name="Slide Number Placeholder 3"/>
          <p:cNvSpPr>
            <a:spLocks noGrp="1"/>
          </p:cNvSpPr>
          <p:nvPr>
            <p:ph type="sldNum" sz="quarter" idx="5"/>
          </p:nvPr>
        </p:nvSpPr>
        <p:spPr/>
        <p:txBody>
          <a:bodyPr/>
          <a:lstStyle/>
          <a:p>
            <a:fld id="{ECD2F168-3B90-084C-AA24-F5A220914EBF}" type="slidenum">
              <a:rPr lang="en-US" smtClean="0"/>
              <a:t>9</a:t>
            </a:fld>
            <a:endParaRPr lang="en-US"/>
          </a:p>
        </p:txBody>
      </p:sp>
    </p:spTree>
    <p:extLst>
      <p:ext uri="{BB962C8B-B14F-4D97-AF65-F5344CB8AC3E}">
        <p14:creationId xmlns:p14="http://schemas.microsoft.com/office/powerpoint/2010/main" val="11993058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05FFA8-A7BB-4C48-A8A3-7FC7A4539F87}" type="slidenum">
              <a:rPr lang="en-US" smtClean="0"/>
              <a:t>10</a:t>
            </a:fld>
            <a:endParaRPr lang="en-US"/>
          </a:p>
        </p:txBody>
      </p:sp>
    </p:spTree>
    <p:extLst>
      <p:ext uri="{BB962C8B-B14F-4D97-AF65-F5344CB8AC3E}">
        <p14:creationId xmlns:p14="http://schemas.microsoft.com/office/powerpoint/2010/main" val="3234930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6CE59-60B5-D27D-39EB-0CB5FE39FFA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13025FA-8A73-B4AB-333C-C4984CFE6F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CD9FD32-5022-0A6F-2042-8DA5EFF56690}"/>
              </a:ext>
            </a:extLst>
          </p:cNvPr>
          <p:cNvSpPr>
            <a:spLocks noGrp="1"/>
          </p:cNvSpPr>
          <p:nvPr>
            <p:ph type="dt" sz="half" idx="10"/>
          </p:nvPr>
        </p:nvSpPr>
        <p:spPr/>
        <p:txBody>
          <a:bodyPr/>
          <a:lstStyle/>
          <a:p>
            <a:fld id="{2CCAAB3B-7951-A444-96EE-1CC8B661CA01}" type="datetimeFigureOut">
              <a:rPr lang="en-US" smtClean="0"/>
              <a:t>10/12/2025</a:t>
            </a:fld>
            <a:endParaRPr lang="en-US"/>
          </a:p>
        </p:txBody>
      </p:sp>
      <p:sp>
        <p:nvSpPr>
          <p:cNvPr id="5" name="Footer Placeholder 4">
            <a:extLst>
              <a:ext uri="{FF2B5EF4-FFF2-40B4-BE49-F238E27FC236}">
                <a16:creationId xmlns:a16="http://schemas.microsoft.com/office/drawing/2014/main" id="{A04D17A9-28C2-7756-A944-942F2FF571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5CD4DE-8482-AA9B-E5C9-BEFCD49D64FD}"/>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2289847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53802-01FE-2ADA-7BAF-61B2FB27A22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941B63D-5592-A4DE-748E-FBAFD61C888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D56326-F134-DEAB-3B25-B015A0B394AC}"/>
              </a:ext>
            </a:extLst>
          </p:cNvPr>
          <p:cNvSpPr>
            <a:spLocks noGrp="1"/>
          </p:cNvSpPr>
          <p:nvPr>
            <p:ph type="dt" sz="half" idx="10"/>
          </p:nvPr>
        </p:nvSpPr>
        <p:spPr/>
        <p:txBody>
          <a:bodyPr/>
          <a:lstStyle/>
          <a:p>
            <a:fld id="{2CCAAB3B-7951-A444-96EE-1CC8B661CA01}" type="datetimeFigureOut">
              <a:rPr lang="en-US" smtClean="0"/>
              <a:t>10/12/2025</a:t>
            </a:fld>
            <a:endParaRPr lang="en-US"/>
          </a:p>
        </p:txBody>
      </p:sp>
      <p:sp>
        <p:nvSpPr>
          <p:cNvPr id="5" name="Footer Placeholder 4">
            <a:extLst>
              <a:ext uri="{FF2B5EF4-FFF2-40B4-BE49-F238E27FC236}">
                <a16:creationId xmlns:a16="http://schemas.microsoft.com/office/drawing/2014/main" id="{05827183-0C5D-B5BE-3371-954E0678CD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8AD809-328D-804C-042F-43F141D95ADB}"/>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92790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A8978-9263-A67D-F5B9-1F5230AD053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AC6F64B-CDAD-A15C-443B-4EA5E1240C1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4C2E91-790C-889D-5A8E-2A26AABA3D5F}"/>
              </a:ext>
            </a:extLst>
          </p:cNvPr>
          <p:cNvSpPr>
            <a:spLocks noGrp="1"/>
          </p:cNvSpPr>
          <p:nvPr>
            <p:ph type="dt" sz="half" idx="10"/>
          </p:nvPr>
        </p:nvSpPr>
        <p:spPr/>
        <p:txBody>
          <a:bodyPr/>
          <a:lstStyle/>
          <a:p>
            <a:fld id="{2CCAAB3B-7951-A444-96EE-1CC8B661CA01}" type="datetimeFigureOut">
              <a:rPr lang="en-US" smtClean="0"/>
              <a:t>10/12/2025</a:t>
            </a:fld>
            <a:endParaRPr lang="en-US"/>
          </a:p>
        </p:txBody>
      </p:sp>
      <p:sp>
        <p:nvSpPr>
          <p:cNvPr id="5" name="Footer Placeholder 4">
            <a:extLst>
              <a:ext uri="{FF2B5EF4-FFF2-40B4-BE49-F238E27FC236}">
                <a16:creationId xmlns:a16="http://schemas.microsoft.com/office/drawing/2014/main" id="{2C3B8DA6-4F19-AD5B-42BE-0C1448D10B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6318BE-E8FB-F2F9-22C0-97AD026F45BF}"/>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2199386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6B635-54FF-7E24-C034-FC7B36D2042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718D4DD-489D-4938-9D35-34E1B6A7410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5D1C56A-5DBA-617E-6389-92B886F0D8B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53AA730-7FB3-89F3-C407-F1D5BB603EA8}"/>
              </a:ext>
            </a:extLst>
          </p:cNvPr>
          <p:cNvSpPr>
            <a:spLocks noGrp="1"/>
          </p:cNvSpPr>
          <p:nvPr>
            <p:ph type="dt" sz="half" idx="10"/>
          </p:nvPr>
        </p:nvSpPr>
        <p:spPr/>
        <p:txBody>
          <a:bodyPr/>
          <a:lstStyle/>
          <a:p>
            <a:fld id="{2CCAAB3B-7951-A444-96EE-1CC8B661CA01}" type="datetimeFigureOut">
              <a:rPr lang="en-US" smtClean="0"/>
              <a:t>10/12/2025</a:t>
            </a:fld>
            <a:endParaRPr lang="en-US"/>
          </a:p>
        </p:txBody>
      </p:sp>
      <p:sp>
        <p:nvSpPr>
          <p:cNvPr id="6" name="Footer Placeholder 5">
            <a:extLst>
              <a:ext uri="{FF2B5EF4-FFF2-40B4-BE49-F238E27FC236}">
                <a16:creationId xmlns:a16="http://schemas.microsoft.com/office/drawing/2014/main" id="{7BE9BEE6-8598-458E-4D3E-A0176254A9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42856D-972A-E282-9D9A-5780D9568CEA}"/>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1521142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B0A20-4521-E87F-CC27-46814BFD347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98B3251-70C2-978E-D5D9-CB5214E9C4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B4144FF-9F63-680A-B7FD-84735454601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E8B4F7F-C23B-96A7-8AFB-6393BEBCFB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413CA29-B45F-EB05-A683-26E56294EA6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AE56A57-BA18-1D35-6088-564C55E0331D}"/>
              </a:ext>
            </a:extLst>
          </p:cNvPr>
          <p:cNvSpPr>
            <a:spLocks noGrp="1"/>
          </p:cNvSpPr>
          <p:nvPr>
            <p:ph type="dt" sz="half" idx="10"/>
          </p:nvPr>
        </p:nvSpPr>
        <p:spPr/>
        <p:txBody>
          <a:bodyPr/>
          <a:lstStyle/>
          <a:p>
            <a:fld id="{2CCAAB3B-7951-A444-96EE-1CC8B661CA01}" type="datetimeFigureOut">
              <a:rPr lang="en-US" smtClean="0"/>
              <a:t>10/12/2025</a:t>
            </a:fld>
            <a:endParaRPr lang="en-US"/>
          </a:p>
        </p:txBody>
      </p:sp>
      <p:sp>
        <p:nvSpPr>
          <p:cNvPr id="8" name="Footer Placeholder 7">
            <a:extLst>
              <a:ext uri="{FF2B5EF4-FFF2-40B4-BE49-F238E27FC236}">
                <a16:creationId xmlns:a16="http://schemas.microsoft.com/office/drawing/2014/main" id="{E3C4DED6-E8AD-BFCD-2FF9-1141DC318C3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D517DA0-DC6B-28A0-EB5A-8AF234D35F9E}"/>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2149907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E04C6-784C-87F1-0899-EC6FF776768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5304588-2D18-40AF-5DDA-7C413C7346B3}"/>
              </a:ext>
            </a:extLst>
          </p:cNvPr>
          <p:cNvSpPr>
            <a:spLocks noGrp="1"/>
          </p:cNvSpPr>
          <p:nvPr>
            <p:ph type="dt" sz="half" idx="10"/>
          </p:nvPr>
        </p:nvSpPr>
        <p:spPr/>
        <p:txBody>
          <a:bodyPr/>
          <a:lstStyle/>
          <a:p>
            <a:fld id="{2CCAAB3B-7951-A444-96EE-1CC8B661CA01}" type="datetimeFigureOut">
              <a:rPr lang="en-US" smtClean="0"/>
              <a:t>10/12/2025</a:t>
            </a:fld>
            <a:endParaRPr lang="en-US"/>
          </a:p>
        </p:txBody>
      </p:sp>
      <p:sp>
        <p:nvSpPr>
          <p:cNvPr id="4" name="Footer Placeholder 3">
            <a:extLst>
              <a:ext uri="{FF2B5EF4-FFF2-40B4-BE49-F238E27FC236}">
                <a16:creationId xmlns:a16="http://schemas.microsoft.com/office/drawing/2014/main" id="{8F3AD1BD-CEE1-BA41-341E-0EA74CA214B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F5875D-744D-4298-1F35-2E01F8048188}"/>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151885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AAF2E2-7B9A-D8DF-AF45-F29B9A389E45}"/>
              </a:ext>
            </a:extLst>
          </p:cNvPr>
          <p:cNvSpPr>
            <a:spLocks noGrp="1"/>
          </p:cNvSpPr>
          <p:nvPr>
            <p:ph type="dt" sz="half" idx="10"/>
          </p:nvPr>
        </p:nvSpPr>
        <p:spPr/>
        <p:txBody>
          <a:bodyPr/>
          <a:lstStyle/>
          <a:p>
            <a:fld id="{2CCAAB3B-7951-A444-96EE-1CC8B661CA01}" type="datetimeFigureOut">
              <a:rPr lang="en-US" smtClean="0"/>
              <a:t>10/12/2025</a:t>
            </a:fld>
            <a:endParaRPr lang="en-US"/>
          </a:p>
        </p:txBody>
      </p:sp>
      <p:sp>
        <p:nvSpPr>
          <p:cNvPr id="3" name="Footer Placeholder 2">
            <a:extLst>
              <a:ext uri="{FF2B5EF4-FFF2-40B4-BE49-F238E27FC236}">
                <a16:creationId xmlns:a16="http://schemas.microsoft.com/office/drawing/2014/main" id="{68624466-FCCB-6A11-318B-50A5A9BE4D0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2437E27-8E8B-56E6-D809-678F89178C65}"/>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3092676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7634D-392B-EAC6-46D3-D5FA723503B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0E91FFB-BA39-8D43-5303-B128B6E6F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6FD36FF-E592-ADBE-EA1A-D1088FFC16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AAAB2F-25E8-6670-592A-70207758B2F2}"/>
              </a:ext>
            </a:extLst>
          </p:cNvPr>
          <p:cNvSpPr>
            <a:spLocks noGrp="1"/>
          </p:cNvSpPr>
          <p:nvPr>
            <p:ph type="dt" sz="half" idx="10"/>
          </p:nvPr>
        </p:nvSpPr>
        <p:spPr/>
        <p:txBody>
          <a:bodyPr/>
          <a:lstStyle/>
          <a:p>
            <a:fld id="{2CCAAB3B-7951-A444-96EE-1CC8B661CA01}" type="datetimeFigureOut">
              <a:rPr lang="en-US" smtClean="0"/>
              <a:t>10/12/2025</a:t>
            </a:fld>
            <a:endParaRPr lang="en-US"/>
          </a:p>
        </p:txBody>
      </p:sp>
      <p:sp>
        <p:nvSpPr>
          <p:cNvPr id="6" name="Footer Placeholder 5">
            <a:extLst>
              <a:ext uri="{FF2B5EF4-FFF2-40B4-BE49-F238E27FC236}">
                <a16:creationId xmlns:a16="http://schemas.microsoft.com/office/drawing/2014/main" id="{5725B816-5E59-DE30-9F0B-FF1DD19ECC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AF786D-03AC-7850-87CC-105F8F54D32A}"/>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2031028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F4DC3-C5E7-F52F-C1D6-7482FBD656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815D57A-04BC-DB7C-4B79-9712A226A8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3A73CD6-11C1-7CB4-9495-929335B1CF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71E774-E958-E5D8-0C45-AA4EBEF775D5}"/>
              </a:ext>
            </a:extLst>
          </p:cNvPr>
          <p:cNvSpPr>
            <a:spLocks noGrp="1"/>
          </p:cNvSpPr>
          <p:nvPr>
            <p:ph type="dt" sz="half" idx="10"/>
          </p:nvPr>
        </p:nvSpPr>
        <p:spPr/>
        <p:txBody>
          <a:bodyPr/>
          <a:lstStyle/>
          <a:p>
            <a:fld id="{2CCAAB3B-7951-A444-96EE-1CC8B661CA01}" type="datetimeFigureOut">
              <a:rPr lang="en-US" smtClean="0"/>
              <a:t>10/12/2025</a:t>
            </a:fld>
            <a:endParaRPr lang="en-US"/>
          </a:p>
        </p:txBody>
      </p:sp>
      <p:sp>
        <p:nvSpPr>
          <p:cNvPr id="6" name="Footer Placeholder 5">
            <a:extLst>
              <a:ext uri="{FF2B5EF4-FFF2-40B4-BE49-F238E27FC236}">
                <a16:creationId xmlns:a16="http://schemas.microsoft.com/office/drawing/2014/main" id="{54790B9E-4742-B64C-A907-6FD8088C84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7B8315-B057-C51E-24DB-3479FA502053}"/>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2930034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3167F-8833-D688-09CC-0C273A37F02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D5705CB-2E51-5D32-B73A-225AFA50DED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D0B648-965C-50D7-105B-AB405300B8C2}"/>
              </a:ext>
            </a:extLst>
          </p:cNvPr>
          <p:cNvSpPr>
            <a:spLocks noGrp="1"/>
          </p:cNvSpPr>
          <p:nvPr>
            <p:ph type="dt" sz="half" idx="10"/>
          </p:nvPr>
        </p:nvSpPr>
        <p:spPr/>
        <p:txBody>
          <a:bodyPr/>
          <a:lstStyle/>
          <a:p>
            <a:fld id="{2CCAAB3B-7951-A444-96EE-1CC8B661CA01}" type="datetimeFigureOut">
              <a:rPr lang="en-US" smtClean="0"/>
              <a:t>10/12/2025</a:t>
            </a:fld>
            <a:endParaRPr lang="en-US"/>
          </a:p>
        </p:txBody>
      </p:sp>
      <p:sp>
        <p:nvSpPr>
          <p:cNvPr id="5" name="Footer Placeholder 4">
            <a:extLst>
              <a:ext uri="{FF2B5EF4-FFF2-40B4-BE49-F238E27FC236}">
                <a16:creationId xmlns:a16="http://schemas.microsoft.com/office/drawing/2014/main" id="{72129105-6553-6B1D-8A1B-10AF3F1180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285BE2-4B52-ED4D-EB45-7C85833CAA3A}"/>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2389021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3E210A-E09F-A6D9-4EC2-E09825D1F79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90F08B-3C3B-7A28-2343-DFB06E595FA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527A23-6CA1-BCDA-7CB5-162ED59891F9}"/>
              </a:ext>
            </a:extLst>
          </p:cNvPr>
          <p:cNvSpPr>
            <a:spLocks noGrp="1"/>
          </p:cNvSpPr>
          <p:nvPr>
            <p:ph type="dt" sz="half" idx="10"/>
          </p:nvPr>
        </p:nvSpPr>
        <p:spPr/>
        <p:txBody>
          <a:bodyPr/>
          <a:lstStyle/>
          <a:p>
            <a:fld id="{2CCAAB3B-7951-A444-96EE-1CC8B661CA01}" type="datetimeFigureOut">
              <a:rPr lang="en-US" smtClean="0"/>
              <a:t>10/12/2025</a:t>
            </a:fld>
            <a:endParaRPr lang="en-US"/>
          </a:p>
        </p:txBody>
      </p:sp>
      <p:sp>
        <p:nvSpPr>
          <p:cNvPr id="5" name="Footer Placeholder 4">
            <a:extLst>
              <a:ext uri="{FF2B5EF4-FFF2-40B4-BE49-F238E27FC236}">
                <a16:creationId xmlns:a16="http://schemas.microsoft.com/office/drawing/2014/main" id="{0022CF70-2D72-5D44-4663-560F8DC347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6B9126-5B6C-6E80-137F-17015915391B}"/>
              </a:ext>
            </a:extLst>
          </p:cNvPr>
          <p:cNvSpPr>
            <a:spLocks noGrp="1"/>
          </p:cNvSpPr>
          <p:nvPr>
            <p:ph type="sldNum" sz="quarter" idx="12"/>
          </p:nvPr>
        </p:nvSpPr>
        <p:spPr/>
        <p:txBody>
          <a:bodyPr/>
          <a:lstStyle/>
          <a:p>
            <a:fld id="{8416E9FC-48F3-9248-B6E7-E51BE3348422}" type="slidenum">
              <a:rPr lang="en-US" smtClean="0"/>
              <a:t>‹#›</a:t>
            </a:fld>
            <a:endParaRPr lang="en-US"/>
          </a:p>
        </p:txBody>
      </p:sp>
    </p:spTree>
    <p:extLst>
      <p:ext uri="{BB962C8B-B14F-4D97-AF65-F5344CB8AC3E}">
        <p14:creationId xmlns:p14="http://schemas.microsoft.com/office/powerpoint/2010/main" val="1654620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9CE51F-C93E-F20F-BD02-836078B2E3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D7CC39-6CC1-1623-33A2-65829CB156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FEE70C-F128-F98D-34CF-3DBF1BAB8B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CAAB3B-7951-A444-96EE-1CC8B661CA01}" type="datetimeFigureOut">
              <a:rPr lang="en-US" smtClean="0"/>
              <a:t>10/12/2025</a:t>
            </a:fld>
            <a:endParaRPr lang="en-US"/>
          </a:p>
        </p:txBody>
      </p:sp>
      <p:sp>
        <p:nvSpPr>
          <p:cNvPr id="5" name="Footer Placeholder 4">
            <a:extLst>
              <a:ext uri="{FF2B5EF4-FFF2-40B4-BE49-F238E27FC236}">
                <a16:creationId xmlns:a16="http://schemas.microsoft.com/office/drawing/2014/main" id="{A8B80615-13FB-082C-22DC-5BF204522E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363A170-9F40-E17B-7F71-1904A8F618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16E9FC-48F3-9248-B6E7-E51BE3348422}" type="slidenum">
              <a:rPr lang="en-US" smtClean="0"/>
              <a:t>‹#›</a:t>
            </a:fld>
            <a:endParaRPr lang="en-US"/>
          </a:p>
        </p:txBody>
      </p:sp>
    </p:spTree>
    <p:extLst>
      <p:ext uri="{BB962C8B-B14F-4D97-AF65-F5344CB8AC3E}">
        <p14:creationId xmlns:p14="http://schemas.microsoft.com/office/powerpoint/2010/main" val="15687847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jpeg"/><Relationship Id="rId7" Type="http://schemas.openxmlformats.org/officeDocument/2006/relationships/diagramColors" Target="../diagrams/colors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8" Type="http://schemas.openxmlformats.org/officeDocument/2006/relationships/hyperlink" Target="https://www.researchgate.net/publication/330410506_Separation_Anxiety_on_Preschoolers'_Development" TargetMode="External"/><Relationship Id="rId3" Type="http://schemas.openxmlformats.org/officeDocument/2006/relationships/hyperlink" Target="https://doi.org/10.15294/jpe.v9i5.43210" TargetMode="External"/><Relationship Id="rId7" Type="http://schemas.openxmlformats.org/officeDocument/2006/relationships/hyperlink" Target="https://www.researchgate.net/publication/362524801_Theory_Of_Cognitive_Development_By_Jean_Piaget"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ncbi.nlm.nih.gov/books/NBK537095/" TargetMode="External"/><Relationship Id="rId5" Type="http://schemas.openxmlformats.org/officeDocument/2006/relationships/hyperlink" Target="https://doi.org/10.52965/001c.75363" TargetMode="External"/><Relationship Id="rId10" Type="http://schemas.openxmlformats.org/officeDocument/2006/relationships/hyperlink" Target="https://doi.org/10.62517/jmpe.202418219" TargetMode="External"/><Relationship Id="rId4" Type="http://schemas.openxmlformats.org/officeDocument/2006/relationships/hyperlink" Target="https://doi.org/10.46827/ejes.v7i12.3434" TargetMode="External"/><Relationship Id="rId9" Type="http://schemas.openxmlformats.org/officeDocument/2006/relationships/hyperlink" Target="https://doi.org/10.47191/ijsshr/v7-i09-5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0BC62-5C5D-A95C-C766-81E82BCE8638}"/>
              </a:ext>
            </a:extLst>
          </p:cNvPr>
          <p:cNvSpPr>
            <a:spLocks noGrp="1"/>
          </p:cNvSpPr>
          <p:nvPr>
            <p:ph type="ctrTitle"/>
          </p:nvPr>
        </p:nvSpPr>
        <p:spPr>
          <a:xfrm>
            <a:off x="587390" y="134911"/>
            <a:ext cx="10512552" cy="6578541"/>
          </a:xfrm>
        </p:spPr>
        <p:txBody>
          <a:bodyPr anchor="b">
            <a:normAutofit/>
          </a:bodyPr>
          <a:lstStyle/>
          <a:p>
            <a:pPr>
              <a:lnSpc>
                <a:spcPct val="100000"/>
              </a:lnSpc>
            </a:pPr>
            <a:r>
              <a:rPr lang="en-US" sz="1800" u="sng" dirty="0">
                <a:latin typeface="Arial" panose="020B0604020202020204" pitchFamily="34" charset="0"/>
                <a:cs typeface="Arial" panose="020B0604020202020204" pitchFamily="34" charset="0"/>
              </a:rPr>
              <a:t>TITLE</a:t>
            </a:r>
            <a:r>
              <a:rPr lang="en-US" sz="1800" dirty="0">
                <a:latin typeface="Arial" panose="020B0604020202020204" pitchFamily="34" charset="0"/>
                <a:cs typeface="Arial" panose="020B0604020202020204" pitchFamily="34" charset="0"/>
              </a:rPr>
              <a:t>:</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 Assessment Component 1 – Individual Presentation. </a:t>
            </a:r>
            <a:br>
              <a:rPr lang="en-US" sz="1800" dirty="0">
                <a:latin typeface="Arial" panose="020B0604020202020204" pitchFamily="34" charset="0"/>
                <a:cs typeface="Arial" panose="020B0604020202020204" pitchFamily="34" charset="0"/>
              </a:rPr>
            </a:br>
            <a:br>
              <a:rPr lang="en-US" sz="1800" u="sng" dirty="0">
                <a:latin typeface="Arial" panose="020B0604020202020204" pitchFamily="34" charset="0"/>
                <a:cs typeface="Arial" panose="020B0604020202020204" pitchFamily="34" charset="0"/>
              </a:rPr>
            </a:br>
            <a:r>
              <a:rPr lang="en-US" sz="1800" u="sng" dirty="0">
                <a:latin typeface="Arial" panose="020B0604020202020204" pitchFamily="34" charset="0"/>
                <a:cs typeface="Arial" panose="020B0604020202020204" pitchFamily="34" charset="0"/>
              </a:rPr>
              <a:t>MODULE NAME: </a:t>
            </a:r>
            <a:br>
              <a:rPr lang="en-US" sz="1800" u="sng"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Psychology in Health and Social care.</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u="sng" dirty="0">
                <a:latin typeface="Arial" panose="020B0604020202020204" pitchFamily="34" charset="0"/>
                <a:cs typeface="Arial" panose="020B0604020202020204" pitchFamily="34" charset="0"/>
              </a:rPr>
              <a:t>STUDENT NAME: </a:t>
            </a:r>
            <a:br>
              <a:rPr lang="en-US" sz="1800" u="sng"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Patricia Quarm Arthur</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u="sng" dirty="0">
                <a:latin typeface="Arial" panose="020B0604020202020204" pitchFamily="34" charset="0"/>
                <a:cs typeface="Arial" panose="020B0604020202020204" pitchFamily="34" charset="0"/>
              </a:rPr>
              <a:t>STUDENT ID: </a:t>
            </a:r>
            <a:br>
              <a:rPr lang="en-US" sz="1800" u="sng"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2425420</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u="sng" dirty="0">
                <a:latin typeface="Arial" panose="020B0604020202020204" pitchFamily="34" charset="0"/>
                <a:cs typeface="Arial" panose="020B0604020202020204" pitchFamily="34" charset="0"/>
              </a:rPr>
              <a:t>MODULE CODE: </a:t>
            </a:r>
            <a:br>
              <a:rPr lang="en-US" sz="1800" u="sng"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LCHS4010</a:t>
            </a:r>
            <a:br>
              <a:rPr lang="en-US" sz="1800" dirty="0">
                <a:latin typeface="Arial" panose="020B0604020202020204" pitchFamily="34" charset="0"/>
                <a:cs typeface="Arial" panose="020B0604020202020204" pitchFamily="34" charset="0"/>
              </a:rPr>
            </a:br>
            <a:br>
              <a:rPr lang="en-US" sz="1800" u="sng" dirty="0">
                <a:latin typeface="Arial" panose="020B0604020202020204" pitchFamily="34" charset="0"/>
                <a:cs typeface="Arial" panose="020B0604020202020204" pitchFamily="34" charset="0"/>
              </a:rPr>
            </a:br>
            <a:r>
              <a:rPr lang="en-US" sz="1800" u="sng" dirty="0">
                <a:latin typeface="Arial" panose="020B0604020202020204" pitchFamily="34" charset="0"/>
                <a:cs typeface="Arial" panose="020B0604020202020204" pitchFamily="34" charset="0"/>
              </a:rPr>
              <a:t>LECTURER NAME</a:t>
            </a:r>
            <a:r>
              <a:rPr lang="en-US" sz="1800" dirty="0">
                <a:latin typeface="Arial" panose="020B0604020202020204" pitchFamily="34" charset="0"/>
                <a:cs typeface="Arial" panose="020B0604020202020204" pitchFamily="34" charset="0"/>
              </a:rPr>
              <a:t>: </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Kal </a:t>
            </a:r>
            <a:r>
              <a:rPr lang="en-US" sz="1800" dirty="0" err="1">
                <a:latin typeface="Arial" panose="020B0604020202020204" pitchFamily="34" charset="0"/>
                <a:cs typeface="Arial" panose="020B0604020202020204" pitchFamily="34" charset="0"/>
              </a:rPr>
              <a:t>Alnababtah</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u="sng" dirty="0">
                <a:latin typeface="Arial" panose="020B0604020202020204" pitchFamily="34" charset="0"/>
                <a:cs typeface="Arial" panose="020B0604020202020204" pitchFamily="34" charset="0"/>
              </a:rPr>
              <a:t>SUBMISSION DATE: </a:t>
            </a:r>
            <a:br>
              <a:rPr lang="en-US" sz="1800" u="sng"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13</a:t>
            </a:r>
            <a:r>
              <a:rPr lang="en-US" sz="1800" baseline="30000" dirty="0">
                <a:latin typeface="Arial" panose="020B0604020202020204" pitchFamily="34" charset="0"/>
                <a:cs typeface="Arial" panose="020B0604020202020204" pitchFamily="34" charset="0"/>
              </a:rPr>
              <a:t>th</a:t>
            </a:r>
            <a:r>
              <a:rPr lang="en-US" sz="1800" dirty="0">
                <a:latin typeface="Arial" panose="020B0604020202020204" pitchFamily="34" charset="0"/>
                <a:cs typeface="Arial" panose="020B0604020202020204" pitchFamily="34" charset="0"/>
              </a:rPr>
              <a:t> October 2025</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539BEF9-D24B-3C93-6040-950BF7606235}"/>
              </a:ext>
            </a:extLst>
          </p:cNvPr>
          <p:cNvSpPr>
            <a:spLocks noGrp="1"/>
          </p:cNvSpPr>
          <p:nvPr>
            <p:ph type="subTitle" idx="1"/>
          </p:nvPr>
        </p:nvSpPr>
        <p:spPr>
          <a:xfrm>
            <a:off x="6617207" y="7373183"/>
            <a:ext cx="10512552" cy="1126680"/>
          </a:xfrm>
        </p:spPr>
        <p:txBody>
          <a:bodyPr>
            <a:normAutofit/>
          </a:bodyPr>
          <a:lstStyle/>
          <a:p>
            <a:pPr algn="l"/>
            <a:endParaRPr lang="en-US" dirty="0"/>
          </a:p>
        </p:txBody>
      </p:sp>
      <p:sp>
        <p:nvSpPr>
          <p:cNvPr id="27"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000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D8D337-4789-4F8C-06CB-C4595B7CB5B0}"/>
              </a:ext>
            </a:extLst>
          </p:cNvPr>
          <p:cNvSpPr>
            <a:spLocks noGrp="1"/>
          </p:cNvSpPr>
          <p:nvPr>
            <p:ph type="title"/>
          </p:nvPr>
        </p:nvSpPr>
        <p:spPr>
          <a:xfrm>
            <a:off x="572493" y="238539"/>
            <a:ext cx="11018520" cy="1434415"/>
          </a:xfrm>
        </p:spPr>
        <p:txBody>
          <a:bodyPr anchor="ctr">
            <a:normAutofit/>
          </a:bodyPr>
          <a:lstStyle/>
          <a:p>
            <a:pPr algn="ctr"/>
            <a:r>
              <a:rPr lang="en-US" sz="3600" dirty="0">
                <a:latin typeface="Arial" panose="020B0604020202020204" pitchFamily="34" charset="0"/>
                <a:cs typeface="Arial" panose="020B0604020202020204" pitchFamily="34" charset="0"/>
              </a:rPr>
              <a:t>Introduction to Amira’s case</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C5056D9-135E-2E95-E5AF-1B7EC48B6469}"/>
              </a:ext>
            </a:extLst>
          </p:cNvPr>
          <p:cNvSpPr>
            <a:spLocks noGrp="1"/>
          </p:cNvSpPr>
          <p:nvPr>
            <p:ph idx="1"/>
          </p:nvPr>
        </p:nvSpPr>
        <p:spPr>
          <a:xfrm>
            <a:off x="572493" y="2071316"/>
            <a:ext cx="6713552" cy="4119172"/>
          </a:xfrm>
        </p:spPr>
        <p:txBody>
          <a:bodyPr anchor="t">
            <a:normAutofit/>
          </a:bodyPr>
          <a:lstStyle/>
          <a:p>
            <a:pPr>
              <a:buFont typeface="Wingdings" pitchFamily="2" charset="2"/>
              <a:buChar char="q"/>
            </a:pPr>
            <a:r>
              <a:rPr lang="en-US" sz="1900" dirty="0">
                <a:latin typeface="Arial"/>
                <a:cs typeface="Arial"/>
              </a:rPr>
              <a:t>Amira is 3 years, new to the nursery, showing separation anxiety and has a limited verbal communication.</a:t>
            </a:r>
          </a:p>
          <a:p>
            <a:pPr>
              <a:buFont typeface="Wingdings" pitchFamily="2" charset="2"/>
              <a:buChar char="q"/>
            </a:pPr>
            <a:r>
              <a:rPr lang="en-US" sz="1900" dirty="0">
                <a:latin typeface="Arial"/>
                <a:cs typeface="Arial"/>
              </a:rPr>
              <a:t>She struggles with groups play and has low emotional security.</a:t>
            </a:r>
          </a:p>
          <a:p>
            <a:pPr>
              <a:buFont typeface="Wingdings" pitchFamily="2" charset="2"/>
              <a:buChar char="q"/>
            </a:pPr>
            <a:r>
              <a:rPr lang="en-US" sz="1900" dirty="0">
                <a:latin typeface="Arial"/>
                <a:cs typeface="Arial"/>
              </a:rPr>
              <a:t>Amira’s  behaviors reflect early adjustment challenges in the preoperational stage (</a:t>
            </a:r>
            <a:r>
              <a:rPr lang="en-US" sz="1900" dirty="0" err="1">
                <a:latin typeface="Arial"/>
                <a:cs typeface="Arial"/>
              </a:rPr>
              <a:t>Pakpahan</a:t>
            </a:r>
            <a:r>
              <a:rPr lang="en-US" sz="1900" dirty="0">
                <a:latin typeface="Arial"/>
                <a:cs typeface="Arial"/>
              </a:rPr>
              <a:t> &amp; </a:t>
            </a:r>
            <a:r>
              <a:rPr lang="en-US" sz="1900" dirty="0" err="1">
                <a:latin typeface="Arial"/>
                <a:cs typeface="Arial"/>
              </a:rPr>
              <a:t>Saragih</a:t>
            </a:r>
            <a:r>
              <a:rPr lang="en-US" sz="1900" dirty="0">
                <a:latin typeface="Arial"/>
                <a:cs typeface="Arial"/>
              </a:rPr>
              <a:t>, 2022).</a:t>
            </a:r>
          </a:p>
          <a:p>
            <a:pPr>
              <a:buFont typeface="Wingdings" pitchFamily="2" charset="2"/>
              <a:buChar char="q"/>
            </a:pPr>
            <a:r>
              <a:rPr lang="en-US" sz="1900" dirty="0">
                <a:latin typeface="Arial"/>
                <a:cs typeface="Arial"/>
              </a:rPr>
              <a:t>As a practitioner, my role is to understand Amira’s development needs and provide support that promotes her emotional, social, cognitive and physical well-being.</a:t>
            </a:r>
          </a:p>
          <a:p>
            <a:pPr>
              <a:buFont typeface="Wingdings" pitchFamily="2" charset="2"/>
              <a:buChar char="q"/>
            </a:pPr>
            <a:r>
              <a:rPr lang="en-US" sz="1900" dirty="0">
                <a:latin typeface="Arial"/>
                <a:cs typeface="Arial"/>
              </a:rPr>
              <a:t>This presentation applies Piaget’s cognitive development theory to guide strategies for  Amira’s adjustment and growth.  </a:t>
            </a:r>
          </a:p>
        </p:txBody>
      </p:sp>
      <p:pic>
        <p:nvPicPr>
          <p:cNvPr id="4" name="Picture 4" descr="How To Help Children with Separation Anxiety - American Behavioral Clinics">
            <a:extLst>
              <a:ext uri="{FF2B5EF4-FFF2-40B4-BE49-F238E27FC236}">
                <a16:creationId xmlns:a16="http://schemas.microsoft.com/office/drawing/2014/main" id="{49294D97-22F3-83E9-480D-2B410523B8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653" r="2" b="1940"/>
          <a:stretch>
            <a:fillRect/>
          </a:stretch>
        </p:blipFill>
        <p:spPr bwMode="auto">
          <a:xfrm>
            <a:off x="7675658" y="2093976"/>
            <a:ext cx="3941064" cy="4096512"/>
          </a:xfrm>
          <a:prstGeom prst="rect">
            <a:avLst/>
          </a:prstGeom>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9050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8B987-4EC0-D2E0-4FEA-96B5F6C39FF1}"/>
              </a:ext>
            </a:extLst>
          </p:cNvPr>
          <p:cNvSpPr>
            <a:spLocks noGrp="1"/>
          </p:cNvSpPr>
          <p:nvPr>
            <p:ph type="title"/>
          </p:nvPr>
        </p:nvSpPr>
        <p:spPr/>
        <p:txBody>
          <a:bodyPr anchor="ctr">
            <a:normAutofit/>
          </a:bodyPr>
          <a:lstStyle/>
          <a:p>
            <a:pPr algn="ctr"/>
            <a:r>
              <a:rPr lang="en-US" sz="3200" dirty="0">
                <a:latin typeface="Arial" panose="020B0604020202020204" pitchFamily="34" charset="0"/>
                <a:cs typeface="Arial" panose="020B0604020202020204" pitchFamily="34" charset="0"/>
              </a:rPr>
              <a:t>OVERVIEW OF PIADET’S COGNITIVE DEVELOPMENT THEORY</a:t>
            </a:r>
          </a:p>
        </p:txBody>
      </p:sp>
      <p:sp>
        <p:nvSpPr>
          <p:cNvPr id="8" name="Content Placeholder 7">
            <a:extLst>
              <a:ext uri="{FF2B5EF4-FFF2-40B4-BE49-F238E27FC236}">
                <a16:creationId xmlns:a16="http://schemas.microsoft.com/office/drawing/2014/main" id="{DBE8B707-30C3-809A-5848-461A93FD09C6}"/>
              </a:ext>
            </a:extLst>
          </p:cNvPr>
          <p:cNvSpPr>
            <a:spLocks noGrp="1"/>
          </p:cNvSpPr>
          <p:nvPr>
            <p:ph sz="half" idx="1"/>
          </p:nvPr>
        </p:nvSpPr>
        <p:spPr>
          <a:xfrm>
            <a:off x="838200" y="1341437"/>
            <a:ext cx="5245099" cy="5510435"/>
          </a:xfrm>
        </p:spPr>
        <p:txBody>
          <a:bodyPr anchor="t">
            <a:noAutofit/>
          </a:bodyPr>
          <a:lstStyle/>
          <a:p>
            <a:pPr>
              <a:lnSpc>
                <a:spcPct val="100000"/>
              </a:lnSpc>
              <a:buFont typeface="Wingdings" pitchFamily="2" charset="2"/>
              <a:buChar char="q"/>
            </a:pPr>
            <a:r>
              <a:rPr lang="en-US" sz="1800" dirty="0">
                <a:latin typeface="Arial"/>
                <a:cs typeface="Arial"/>
              </a:rPr>
              <a:t> Piaget believes that children build their knowledge through active exploring and interacting in their environment.</a:t>
            </a:r>
          </a:p>
          <a:p>
            <a:pPr>
              <a:lnSpc>
                <a:spcPct val="100000"/>
              </a:lnSpc>
              <a:buFont typeface="Wingdings" pitchFamily="2" charset="2"/>
              <a:buChar char="q"/>
            </a:pPr>
            <a:r>
              <a:rPr lang="en-US" sz="1800" dirty="0">
                <a:latin typeface="Arial"/>
                <a:cs typeface="Arial"/>
              </a:rPr>
              <a:t>He proposed that cognitive development happens in  4 key stages from infancy to complex/logical adolescence.</a:t>
            </a:r>
          </a:p>
          <a:p>
            <a:pPr>
              <a:lnSpc>
                <a:spcPct val="100000"/>
              </a:lnSpc>
              <a:buFont typeface="Wingdings" pitchFamily="2" charset="2"/>
              <a:buChar char="q"/>
            </a:pPr>
            <a:r>
              <a:rPr lang="en-US" sz="1800" dirty="0">
                <a:latin typeface="Arial" panose="020B0604020202020204" pitchFamily="34" charset="0"/>
                <a:cs typeface="Arial" panose="020B0604020202020204" pitchFamily="34" charset="0"/>
              </a:rPr>
              <a:t>Children adapts by using assimilation and accommodation to process new experiences (Pakpahan &amp; Saragih 2022).</a:t>
            </a:r>
          </a:p>
          <a:p>
            <a:pPr>
              <a:lnSpc>
                <a:spcPct val="100000"/>
              </a:lnSpc>
              <a:buFont typeface="Wingdings" pitchFamily="2" charset="2"/>
              <a:buChar char="q"/>
            </a:pPr>
            <a:r>
              <a:rPr lang="en-US" sz="1800" dirty="0">
                <a:latin typeface="Arial"/>
                <a:cs typeface="Arial"/>
              </a:rPr>
              <a:t>Amira is in the preoperational stage (2-7). This stage involves symbolic play and limited reasoning.</a:t>
            </a:r>
          </a:p>
          <a:p>
            <a:pPr>
              <a:lnSpc>
                <a:spcPct val="100000"/>
              </a:lnSpc>
              <a:buFont typeface="Wingdings" pitchFamily="2" charset="2"/>
              <a:buChar char="q"/>
            </a:pPr>
            <a:r>
              <a:rPr lang="en-US" sz="1800" dirty="0">
                <a:latin typeface="Arial" panose="020B0604020202020204" pitchFamily="34" charset="0"/>
                <a:cs typeface="Arial" panose="020B0604020202020204" pitchFamily="34" charset="0"/>
              </a:rPr>
              <a:t>Language also develops rapidly. Children learn new words and start forming simple sentences, using language to express needs, share ideas and build social connections. However, Amira is struggling to communicate her feelings, which can increase anxiety. </a:t>
            </a:r>
          </a:p>
        </p:txBody>
      </p:sp>
      <p:sp>
        <p:nvSpPr>
          <p:cNvPr id="5" name="Content Placeholder 4">
            <a:extLst>
              <a:ext uri="{FF2B5EF4-FFF2-40B4-BE49-F238E27FC236}">
                <a16:creationId xmlns:a16="http://schemas.microsoft.com/office/drawing/2014/main" id="{EA3DEF44-A420-B221-32E8-43A03C7CE475}"/>
              </a:ext>
            </a:extLst>
          </p:cNvPr>
          <p:cNvSpPr>
            <a:spLocks noGrp="1"/>
          </p:cNvSpPr>
          <p:nvPr>
            <p:ph sz="half" idx="2"/>
          </p:nvPr>
        </p:nvSpPr>
        <p:spPr/>
        <p:txBody>
          <a:bodyPr/>
          <a:lstStyle/>
          <a:p>
            <a:endParaRPr lang="en-US"/>
          </a:p>
        </p:txBody>
      </p:sp>
      <p:pic>
        <p:nvPicPr>
          <p:cNvPr id="4" name="Picture 4" descr="Overview of Jean Piaget’s four cognitive development stages with age ranges and key characteristics for educators.">
            <a:extLst>
              <a:ext uri="{FF2B5EF4-FFF2-40B4-BE49-F238E27FC236}">
                <a16:creationId xmlns:a16="http://schemas.microsoft.com/office/drawing/2014/main" id="{603C8014-F311-292F-AC6E-054CB67828F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03523" y="2282389"/>
            <a:ext cx="5150277" cy="3437809"/>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138560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B714E-1923-E424-D0AA-3CCF6C88F64A}"/>
              </a:ext>
            </a:extLst>
          </p:cNvPr>
          <p:cNvSpPr>
            <a:spLocks noGrp="1"/>
          </p:cNvSpPr>
          <p:nvPr>
            <p:ph type="title"/>
          </p:nvPr>
        </p:nvSpPr>
        <p:spPr>
          <a:xfrm>
            <a:off x="572493" y="238539"/>
            <a:ext cx="11018520" cy="1434415"/>
          </a:xfrm>
        </p:spPr>
        <p:txBody>
          <a:bodyPr anchor="ctr" anchorCtr="1">
            <a:normAutofit/>
          </a:bodyPr>
          <a:lstStyle/>
          <a:p>
            <a:pPr algn="ctr"/>
            <a:r>
              <a:rPr lang="en-US" sz="3600" dirty="0">
                <a:latin typeface="Arial" panose="020B0604020202020204" pitchFamily="34" charset="0"/>
                <a:cs typeface="Arial" panose="020B0604020202020204" pitchFamily="34" charset="0"/>
              </a:rPr>
              <a:t>APPLYING PIAGET’S THEORY TO AMIRA’S DEVELOPMENT</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F5A2630-D743-2C7D-56CA-55CB24BAFD98}"/>
              </a:ext>
            </a:extLst>
          </p:cNvPr>
          <p:cNvSpPr>
            <a:spLocks noGrp="1"/>
          </p:cNvSpPr>
          <p:nvPr>
            <p:ph idx="1"/>
          </p:nvPr>
        </p:nvSpPr>
        <p:spPr>
          <a:xfrm>
            <a:off x="572493" y="2071316"/>
            <a:ext cx="6713552" cy="4119172"/>
          </a:xfrm>
        </p:spPr>
        <p:txBody>
          <a:bodyPr numCol="2" anchor="t">
            <a:normAutofit/>
          </a:bodyPr>
          <a:lstStyle/>
          <a:p>
            <a:pPr>
              <a:spcBef>
                <a:spcPts val="0"/>
              </a:spcBef>
            </a:pPr>
            <a:r>
              <a:rPr lang="en-US" sz="1900">
                <a:latin typeface="Arial" panose="020B0604020202020204" pitchFamily="34" charset="0"/>
                <a:cs typeface="Arial" panose="020B0604020202020204" pitchFamily="34" charset="0"/>
              </a:rPr>
              <a:t>Amira’s separation anxiety reflects </a:t>
            </a:r>
            <a:r>
              <a:rPr lang="en-US" sz="1900" b="1">
                <a:latin typeface="Arial" panose="020B0604020202020204" pitchFamily="34" charset="0"/>
                <a:cs typeface="Arial" panose="020B0604020202020204" pitchFamily="34" charset="0"/>
              </a:rPr>
              <a:t>egocentric</a:t>
            </a:r>
            <a:r>
              <a:rPr lang="en-US" sz="1900">
                <a:latin typeface="Arial" panose="020B0604020202020204" pitchFamily="34" charset="0"/>
                <a:cs typeface="Arial" panose="020B0604020202020204" pitchFamily="34" charset="0"/>
              </a:rPr>
              <a:t> thinking typical of the preoperational stage.</a:t>
            </a:r>
          </a:p>
          <a:p>
            <a:pPr>
              <a:spcBef>
                <a:spcPts val="0"/>
              </a:spcBef>
            </a:pPr>
            <a:r>
              <a:rPr lang="en-US" sz="1900">
                <a:latin typeface="Arial" panose="020B0604020202020204" pitchFamily="34" charset="0"/>
                <a:cs typeface="Arial" panose="020B0604020202020204" pitchFamily="34" charset="0"/>
              </a:rPr>
              <a:t>Separation from her carer naturally increases distress at this developmental phase (Ying, 2024).</a:t>
            </a:r>
          </a:p>
          <a:p>
            <a:pPr>
              <a:spcBef>
                <a:spcPts val="0"/>
              </a:spcBef>
            </a:pPr>
            <a:r>
              <a:rPr lang="en-US" sz="1900">
                <a:latin typeface="Arial" panose="020B0604020202020204" pitchFamily="34" charset="0"/>
                <a:cs typeface="Arial" panose="020B0604020202020204" pitchFamily="34" charset="0"/>
              </a:rPr>
              <a:t>Limited verbal skills restrict her the ability to express emotions and seek comfort.</a:t>
            </a:r>
          </a:p>
          <a:p>
            <a:pPr>
              <a:spcBef>
                <a:spcPts val="0"/>
              </a:spcBef>
            </a:pPr>
            <a:r>
              <a:rPr lang="en-US" sz="1900">
                <a:latin typeface="Arial" panose="020B0604020202020204" pitchFamily="34" charset="0"/>
                <a:cs typeface="Arial" panose="020B0604020202020204" pitchFamily="34" charset="0"/>
              </a:rPr>
              <a:t>Active, supported exploration promotes learning and adaptability (Pakpahan &amp; Saragih, 2022).</a:t>
            </a:r>
          </a:p>
          <a:p>
            <a:pPr>
              <a:spcBef>
                <a:spcPts val="0"/>
              </a:spcBef>
            </a:pPr>
            <a:r>
              <a:rPr lang="en-US" sz="1900">
                <a:latin typeface="Arial" panose="020B0604020202020204" pitchFamily="34" charset="0"/>
                <a:cs typeface="Arial" panose="020B0604020202020204" pitchFamily="34" charset="0"/>
              </a:rPr>
              <a:t> Guided, hands-on activities support cognitive growth through assimilation and accommodation.</a:t>
            </a:r>
          </a:p>
          <a:p>
            <a:pPr>
              <a:spcBef>
                <a:spcPts val="0"/>
              </a:spcBef>
            </a:pPr>
            <a:r>
              <a:rPr lang="en-US" sz="1900">
                <a:latin typeface="Arial" panose="020B0604020202020204" pitchFamily="34" charset="0"/>
                <a:cs typeface="Arial" panose="020B0604020202020204" pitchFamily="34" charset="0"/>
              </a:rPr>
              <a:t>Emotional security cognitive growth are closely linked. Practitioner can support Amira by combining emotional reassurance.</a:t>
            </a:r>
          </a:p>
          <a:p>
            <a:endParaRPr lang="en-US" sz="1900">
              <a:latin typeface="Arial" panose="020B0604020202020204" pitchFamily="34" charset="0"/>
              <a:cs typeface="Arial" panose="020B0604020202020204" pitchFamily="34" charset="0"/>
            </a:endParaRPr>
          </a:p>
          <a:p>
            <a:endParaRPr lang="en-US" sz="1900"/>
          </a:p>
        </p:txBody>
      </p:sp>
      <p:pic>
        <p:nvPicPr>
          <p:cNvPr id="4" name="Picture 2" descr="Cognitive Development – AP Psych Exam | Fiveable">
            <a:extLst>
              <a:ext uri="{FF2B5EF4-FFF2-40B4-BE49-F238E27FC236}">
                <a16:creationId xmlns:a16="http://schemas.microsoft.com/office/drawing/2014/main" id="{AF7EA8FF-06D9-5D01-9730-C932185A3C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6097" r="23637" b="2"/>
          <a:stretch>
            <a:fillRect/>
          </a:stretch>
        </p:blipFill>
        <p:spPr bwMode="auto">
          <a:xfrm>
            <a:off x="7675658" y="2093976"/>
            <a:ext cx="3941064" cy="4096512"/>
          </a:xfrm>
          <a:prstGeom prst="rect">
            <a:avLst/>
          </a:prstGeom>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8643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BB7B3-50B2-7E8C-D4E2-42E70D423ED8}"/>
              </a:ext>
            </a:extLst>
          </p:cNvPr>
          <p:cNvSpPr>
            <a:spLocks noGrp="1"/>
          </p:cNvSpPr>
          <p:nvPr>
            <p:ph type="title"/>
          </p:nvPr>
        </p:nvSpPr>
        <p:spPr>
          <a:xfrm>
            <a:off x="572493" y="238539"/>
            <a:ext cx="11018520" cy="1434415"/>
          </a:xfrm>
        </p:spPr>
        <p:txBody>
          <a:bodyPr anchor="ctr">
            <a:normAutofit fontScale="90000"/>
          </a:bodyPr>
          <a:lstStyle/>
          <a:p>
            <a:pPr algn="ctr"/>
            <a:r>
              <a:rPr lang="en-US" sz="4000" dirty="0">
                <a:latin typeface="Arial" panose="020B0604020202020204" pitchFamily="34" charset="0"/>
                <a:cs typeface="Arial" panose="020B0604020202020204" pitchFamily="34" charset="0"/>
              </a:rPr>
              <a:t>BIOLOGICAL &amp; ENVIROMENTAL INFLUNCES.</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“Nature vs. Nurture”</a:t>
            </a:r>
            <a:br>
              <a:rPr lang="en-US" sz="3000" dirty="0">
                <a:latin typeface="Arial" panose="020B0604020202020204" pitchFamily="34" charset="0"/>
                <a:cs typeface="Arial" panose="020B0604020202020204" pitchFamily="34" charset="0"/>
              </a:rPr>
            </a:br>
            <a:endParaRPr lang="en-US" sz="3000" dirty="0">
              <a:latin typeface="Arial" panose="020B0604020202020204" pitchFamily="34" charset="0"/>
              <a:cs typeface="Arial" panose="020B0604020202020204" pitchFamily="34" charset="0"/>
            </a:endParaRP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F91F4619-EC68-7B5A-3F2E-24CDC1B0346C}"/>
              </a:ext>
            </a:extLst>
          </p:cNvPr>
          <p:cNvSpPr>
            <a:spLocks noGrp="1"/>
          </p:cNvSpPr>
          <p:nvPr>
            <p:ph idx="1"/>
          </p:nvPr>
        </p:nvSpPr>
        <p:spPr>
          <a:xfrm>
            <a:off x="572493" y="2071316"/>
            <a:ext cx="6713552" cy="4119172"/>
          </a:xfrm>
        </p:spPr>
        <p:txBody>
          <a:bodyPr anchor="t">
            <a:normAutofit/>
          </a:bodyPr>
          <a:lstStyle/>
          <a:p>
            <a:pPr>
              <a:buFont typeface="Wingdings" pitchFamily="2" charset="2"/>
              <a:buChar char="q"/>
            </a:pPr>
            <a:r>
              <a:rPr lang="en-US" sz="2000" dirty="0">
                <a:latin typeface="Arial" panose="020B0604020202020204" pitchFamily="34" charset="0"/>
                <a:cs typeface="Arial" panose="020B0604020202020204" pitchFamily="34" charset="0"/>
              </a:rPr>
              <a:t>Both biological and environmental factors shape Amira’s psychological development.</a:t>
            </a:r>
          </a:p>
          <a:p>
            <a:pPr>
              <a:buFont typeface="Wingdings" pitchFamily="2" charset="2"/>
              <a:buChar char="q"/>
            </a:pPr>
            <a:r>
              <a:rPr lang="en-US" sz="2000" dirty="0">
                <a:latin typeface="Arial" panose="020B0604020202020204" pitchFamily="34" charset="0"/>
                <a:cs typeface="Arial" panose="020B0604020202020204" pitchFamily="34" charset="0"/>
              </a:rPr>
              <a:t>Biological factors like temperament and development shapes how Amira’s response.</a:t>
            </a:r>
          </a:p>
          <a:p>
            <a:pPr>
              <a:buFont typeface="Wingdings" pitchFamily="2" charset="2"/>
              <a:buChar char="q"/>
            </a:pPr>
            <a:r>
              <a:rPr lang="en-US" sz="2000" dirty="0">
                <a:latin typeface="Arial" panose="020B0604020202020204" pitchFamily="34" charset="0"/>
                <a:cs typeface="Arial" panose="020B0604020202020204" pitchFamily="34" charset="0"/>
              </a:rPr>
              <a:t>Strong parental bonds reduces anxiety and support language and social development.</a:t>
            </a:r>
          </a:p>
          <a:p>
            <a:pPr>
              <a:buFont typeface="Wingdings" pitchFamily="2" charset="2"/>
              <a:buChar char="q"/>
            </a:pPr>
            <a:r>
              <a:rPr lang="en-US" sz="2000" dirty="0">
                <a:latin typeface="Arial" panose="020B0604020202020204" pitchFamily="34" charset="0"/>
                <a:cs typeface="Arial" panose="020B0604020202020204" pitchFamily="34" charset="0"/>
              </a:rPr>
              <a:t>Overprotective may delay emotional maturity and independence (Pepito &amp; Montalbo, 2019), while gentle encouragement builds resilience and adaptability </a:t>
            </a:r>
          </a:p>
          <a:p>
            <a:pPr>
              <a:buFont typeface="Wingdings" pitchFamily="2" charset="2"/>
              <a:buChar char="q"/>
            </a:pPr>
            <a:r>
              <a:rPr lang="en-US" sz="2000" dirty="0">
                <a:latin typeface="Arial" panose="020B0604020202020204" pitchFamily="34" charset="0"/>
                <a:cs typeface="Arial" panose="020B0604020202020204" pitchFamily="34" charset="0"/>
              </a:rPr>
              <a:t>A balanced nature and nurturing environment enhance Amira’s growth and  confidence.</a:t>
            </a:r>
          </a:p>
        </p:txBody>
      </p:sp>
      <p:pic>
        <p:nvPicPr>
          <p:cNvPr id="4" name="Content Placeholder 3" descr="A child with hands on her face&#10;&#10;AI-generated content may be incorrect.">
            <a:extLst>
              <a:ext uri="{FF2B5EF4-FFF2-40B4-BE49-F238E27FC236}">
                <a16:creationId xmlns:a16="http://schemas.microsoft.com/office/drawing/2014/main" id="{FEEC0096-B8EE-34E5-1128-E83E9AD09843}"/>
              </a:ext>
            </a:extLst>
          </p:cNvPr>
          <p:cNvPicPr>
            <a:picLocks noChangeAspect="1"/>
          </p:cNvPicPr>
          <p:nvPr/>
        </p:nvPicPr>
        <p:blipFill>
          <a:blip r:embed="rId3"/>
          <a:srcRect l="39199" r="11255"/>
          <a:stretch>
            <a:fillRect/>
          </a:stretch>
        </p:blipFill>
        <p:spPr>
          <a:xfrm>
            <a:off x="7675658" y="2093976"/>
            <a:ext cx="3941064" cy="4096512"/>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714713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8" name="Rectangle 2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541DD-31FE-3368-CB90-B154ECC8C31E}"/>
              </a:ext>
            </a:extLst>
          </p:cNvPr>
          <p:cNvSpPr>
            <a:spLocks noGrp="1"/>
          </p:cNvSpPr>
          <p:nvPr>
            <p:ph type="title"/>
          </p:nvPr>
        </p:nvSpPr>
        <p:spPr>
          <a:xfrm>
            <a:off x="761803" y="350196"/>
            <a:ext cx="4646904" cy="1624520"/>
          </a:xfrm>
        </p:spPr>
        <p:txBody>
          <a:bodyPr anchor="ctr">
            <a:normAutofit/>
          </a:bodyPr>
          <a:lstStyle/>
          <a:p>
            <a:pPr algn="ctr"/>
            <a:r>
              <a:rPr lang="en-US" sz="3200" dirty="0">
                <a:latin typeface="Arial" panose="020B0604020202020204" pitchFamily="34" charset="0"/>
                <a:cs typeface="Arial" panose="020B0604020202020204" pitchFamily="34" charset="0"/>
              </a:rPr>
              <a:t>STRATEGIES FOR SUPPORTING AMIRA’S DEVELOPTMENT.</a:t>
            </a:r>
          </a:p>
        </p:txBody>
      </p:sp>
      <p:sp>
        <p:nvSpPr>
          <p:cNvPr id="20" name="Content Placeholder 7">
            <a:extLst>
              <a:ext uri="{FF2B5EF4-FFF2-40B4-BE49-F238E27FC236}">
                <a16:creationId xmlns:a16="http://schemas.microsoft.com/office/drawing/2014/main" id="{A0DC5740-117C-68EB-DDA6-DDF435B0AA5D}"/>
              </a:ext>
            </a:extLst>
          </p:cNvPr>
          <p:cNvSpPr>
            <a:spLocks noGrp="1"/>
          </p:cNvSpPr>
          <p:nvPr>
            <p:ph idx="1"/>
          </p:nvPr>
        </p:nvSpPr>
        <p:spPr>
          <a:xfrm>
            <a:off x="761802" y="2306638"/>
            <a:ext cx="4646905" cy="4351336"/>
          </a:xfrm>
        </p:spPr>
        <p:txBody>
          <a:bodyPr anchor="ctr">
            <a:normAutofit/>
          </a:bodyPr>
          <a:lstStyle/>
          <a:p>
            <a:pPr>
              <a:buFont typeface="Wingdings" pitchFamily="2" charset="2"/>
              <a:buChar char="q"/>
            </a:pPr>
            <a:r>
              <a:rPr lang="en-GB" sz="1900" dirty="0">
                <a:latin typeface="Arial" panose="020B0604020202020204" pitchFamily="34" charset="0"/>
                <a:cs typeface="Arial" panose="020B0604020202020204" pitchFamily="34" charset="0"/>
              </a:rPr>
              <a:t>Play and exploration are keys to Amira’s gradual independence and learning.</a:t>
            </a:r>
          </a:p>
          <a:p>
            <a:pPr>
              <a:buFont typeface="Wingdings" pitchFamily="2" charset="2"/>
              <a:buChar char="q"/>
            </a:pPr>
            <a:r>
              <a:rPr lang="en-GB" sz="1900" dirty="0">
                <a:latin typeface="Arial" panose="020B0604020202020204" pitchFamily="34" charset="0"/>
                <a:cs typeface="Arial" panose="020B0604020202020204" pitchFamily="34" charset="0"/>
              </a:rPr>
              <a:t>Role-play and visual cues support verbal communication and group participation.</a:t>
            </a:r>
          </a:p>
          <a:p>
            <a:pPr>
              <a:buFont typeface="Wingdings" pitchFamily="2" charset="2"/>
              <a:buChar char="q"/>
            </a:pPr>
            <a:r>
              <a:rPr lang="en-GB" sz="1900" dirty="0">
                <a:latin typeface="Arial" panose="020B0604020202020204" pitchFamily="34" charset="0"/>
                <a:cs typeface="Arial" panose="020B0604020202020204" pitchFamily="34" charset="0"/>
              </a:rPr>
              <a:t> Collaboration between families and educators promotes smoother transformations (</a:t>
            </a:r>
            <a:r>
              <a:rPr lang="en-GB" sz="1900">
                <a:latin typeface="Arial" panose="020B0604020202020204" pitchFamily="34" charset="0"/>
                <a:cs typeface="Arial" panose="020B0604020202020204" pitchFamily="34" charset="0"/>
              </a:rPr>
              <a:t>Fotii</a:t>
            </a:r>
            <a:r>
              <a:rPr lang="en-GB" sz="1900" dirty="0">
                <a:latin typeface="Arial" panose="020B0604020202020204" pitchFamily="34" charset="0"/>
                <a:cs typeface="Arial" panose="020B0604020202020204" pitchFamily="34" charset="0"/>
              </a:rPr>
              <a:t>, 2020)</a:t>
            </a:r>
          </a:p>
          <a:p>
            <a:pPr>
              <a:buFont typeface="Wingdings" pitchFamily="2" charset="2"/>
              <a:buChar char="q"/>
            </a:pPr>
            <a:r>
              <a:rPr lang="en-GB" sz="1900" dirty="0">
                <a:latin typeface="Arial" panose="020B0604020202020204" pitchFamily="34" charset="0"/>
                <a:cs typeface="Arial" panose="020B0604020202020204" pitchFamily="34" charset="0"/>
              </a:rPr>
              <a:t>Emotional reassurance and praise encourage resilience in a small-class children (Ying 2024)</a:t>
            </a:r>
          </a:p>
          <a:p>
            <a:pPr>
              <a:buFont typeface="Wingdings" pitchFamily="2" charset="2"/>
              <a:buChar char="q"/>
            </a:pPr>
            <a:endParaRPr lang="en-GB" sz="1900"/>
          </a:p>
          <a:p>
            <a:pPr>
              <a:buFont typeface="Wingdings" pitchFamily="2" charset="2"/>
              <a:buChar char="q"/>
            </a:pPr>
            <a:endParaRPr lang="en-US" sz="1900"/>
          </a:p>
        </p:txBody>
      </p:sp>
      <p:pic>
        <p:nvPicPr>
          <p:cNvPr id="4" name="Picture 2" descr="Cloud Bookkeeping, Accounting, and Operations Services">
            <a:extLst>
              <a:ext uri="{FF2B5EF4-FFF2-40B4-BE49-F238E27FC236}">
                <a16:creationId xmlns:a16="http://schemas.microsoft.com/office/drawing/2014/main" id="{43B70F56-3287-AE81-EF96-B89CE960DB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4650" r="35294"/>
          <a:stretch>
            <a:fillRect/>
          </a:stretch>
        </p:blipFill>
        <p:spPr bwMode="auto">
          <a:xfrm>
            <a:off x="6096000" y="1"/>
            <a:ext cx="6102825" cy="6858000"/>
          </a:xfrm>
          <a:prstGeom prst="rect">
            <a:avLst/>
          </a:prstGeom>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9904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157CF6-D9F7-F328-661C-31867A9ED816}"/>
              </a:ext>
            </a:extLst>
          </p:cNvPr>
          <p:cNvSpPr>
            <a:spLocks noGrp="1"/>
          </p:cNvSpPr>
          <p:nvPr>
            <p:ph type="title"/>
          </p:nvPr>
        </p:nvSpPr>
        <p:spPr>
          <a:xfrm>
            <a:off x="836679" y="723898"/>
            <a:ext cx="6002110" cy="1495425"/>
          </a:xfrm>
        </p:spPr>
        <p:txBody>
          <a:bodyPr>
            <a:normAutofit/>
          </a:bodyPr>
          <a:lstStyle/>
          <a:p>
            <a:pPr algn="ctr"/>
            <a:r>
              <a:rPr lang="en-US" sz="3600" dirty="0">
                <a:latin typeface="Arial" panose="020B0604020202020204" pitchFamily="34" charset="0"/>
                <a:cs typeface="Arial" panose="020B0604020202020204" pitchFamily="34" charset="0"/>
              </a:rPr>
              <a:t>ROLE OF THE PRACTITIONER.</a:t>
            </a:r>
          </a:p>
        </p:txBody>
      </p:sp>
      <p:sp>
        <p:nvSpPr>
          <p:cNvPr id="3" name="Content Placeholder 2">
            <a:extLst>
              <a:ext uri="{FF2B5EF4-FFF2-40B4-BE49-F238E27FC236}">
                <a16:creationId xmlns:a16="http://schemas.microsoft.com/office/drawing/2014/main" id="{774FD8EB-1EA0-28C9-5C63-BD816516806C}"/>
              </a:ext>
            </a:extLst>
          </p:cNvPr>
          <p:cNvSpPr>
            <a:spLocks noGrp="1"/>
          </p:cNvSpPr>
          <p:nvPr>
            <p:ph idx="1"/>
          </p:nvPr>
        </p:nvSpPr>
        <p:spPr>
          <a:xfrm>
            <a:off x="836680" y="2405067"/>
            <a:ext cx="6002110" cy="3729034"/>
          </a:xfrm>
        </p:spPr>
        <p:txBody>
          <a:bodyPr>
            <a:normAutofit/>
          </a:bodyPr>
          <a:lstStyle/>
          <a:p>
            <a:r>
              <a:rPr lang="en-GB" sz="1700">
                <a:latin typeface="Arial" panose="020B0604020202020204" pitchFamily="34" charset="0"/>
                <a:cs typeface="Arial" panose="020B0604020202020204" pitchFamily="34" charset="0"/>
              </a:rPr>
              <a:t>Provide </a:t>
            </a:r>
            <a:r>
              <a:rPr lang="en-GB" sz="1700" b="1">
                <a:latin typeface="Arial" panose="020B0604020202020204" pitchFamily="34" charset="0"/>
                <a:cs typeface="Arial" panose="020B0604020202020204" pitchFamily="34" charset="0"/>
              </a:rPr>
              <a:t>sensitive, consistent support</a:t>
            </a:r>
            <a:r>
              <a:rPr lang="en-GB" sz="1700">
                <a:latin typeface="Arial" panose="020B0604020202020204" pitchFamily="34" charset="0"/>
                <a:cs typeface="Arial" panose="020B0604020202020204" pitchFamily="34" charset="0"/>
              </a:rPr>
              <a:t> to help Amira feel emotionally secure and confident (Astuti et al., 2020). </a:t>
            </a:r>
          </a:p>
          <a:p>
            <a:r>
              <a:rPr lang="en-GB" sz="1700">
                <a:latin typeface="Arial" panose="020B0604020202020204" pitchFamily="34" charset="0"/>
                <a:cs typeface="Arial" panose="020B0604020202020204" pitchFamily="34" charset="0"/>
              </a:rPr>
              <a:t>Use </a:t>
            </a:r>
            <a:r>
              <a:rPr lang="en-GB" sz="1700" b="1">
                <a:latin typeface="Arial" panose="020B0604020202020204" pitchFamily="34" charset="0"/>
                <a:cs typeface="Arial" panose="020B0604020202020204" pitchFamily="34" charset="0"/>
              </a:rPr>
              <a:t>guided play and scaffolded learning</a:t>
            </a:r>
            <a:r>
              <a:rPr lang="en-GB" sz="1700">
                <a:latin typeface="Arial" panose="020B0604020202020204" pitchFamily="34" charset="0"/>
                <a:cs typeface="Arial" panose="020B0604020202020204" pitchFamily="34" charset="0"/>
              </a:rPr>
              <a:t> to build cognitive skills and social understanding (Pakpahan &amp; Saragih, 2022).</a:t>
            </a:r>
          </a:p>
          <a:p>
            <a:r>
              <a:rPr lang="en-GB" sz="1700">
                <a:latin typeface="Arial" panose="020B0604020202020204" pitchFamily="34" charset="0"/>
                <a:cs typeface="Arial" panose="020B0604020202020204" pitchFamily="34" charset="0"/>
              </a:rPr>
              <a:t>Adapt teaching to </a:t>
            </a:r>
            <a:r>
              <a:rPr lang="en-GB" sz="1700" b="1">
                <a:latin typeface="Arial" panose="020B0604020202020204" pitchFamily="34" charset="0"/>
                <a:cs typeface="Arial" panose="020B0604020202020204" pitchFamily="34" charset="0"/>
              </a:rPr>
              <a:t>individual needs and pace</a:t>
            </a:r>
            <a:r>
              <a:rPr lang="en-GB" sz="1700">
                <a:latin typeface="Arial" panose="020B0604020202020204" pitchFamily="34" charset="0"/>
                <a:cs typeface="Arial" panose="020B0604020202020204" pitchFamily="34" charset="0"/>
              </a:rPr>
              <a:t>, recognising her stage of development and temperament (Yi &amp; Keat, 2024).</a:t>
            </a:r>
          </a:p>
          <a:p>
            <a:r>
              <a:rPr lang="en-GB" sz="1700">
                <a:latin typeface="Arial" panose="020B0604020202020204" pitchFamily="34" charset="0"/>
                <a:cs typeface="Arial" panose="020B0604020202020204" pitchFamily="34" charset="0"/>
              </a:rPr>
              <a:t>Foster </a:t>
            </a:r>
            <a:r>
              <a:rPr lang="en-GB" sz="1700" b="1">
                <a:latin typeface="Arial" panose="020B0604020202020204" pitchFamily="34" charset="0"/>
                <a:cs typeface="Arial" panose="020B0604020202020204" pitchFamily="34" charset="0"/>
              </a:rPr>
              <a:t>language growth</a:t>
            </a:r>
            <a:r>
              <a:rPr lang="en-GB" sz="1700">
                <a:latin typeface="Arial" panose="020B0604020202020204" pitchFamily="34" charset="0"/>
                <a:cs typeface="Arial" panose="020B0604020202020204" pitchFamily="34" charset="0"/>
              </a:rPr>
              <a:t> through storytelling, modelling, and daily communication (Ying, 2024).</a:t>
            </a:r>
          </a:p>
          <a:p>
            <a:r>
              <a:rPr lang="en-GB" sz="1700">
                <a:latin typeface="Arial" panose="020B0604020202020204" pitchFamily="34" charset="0"/>
                <a:cs typeface="Arial" panose="020B0604020202020204" pitchFamily="34" charset="0"/>
              </a:rPr>
              <a:t>Strengthen </a:t>
            </a:r>
            <a:r>
              <a:rPr lang="en-GB" sz="1700" b="1">
                <a:latin typeface="Arial" panose="020B0604020202020204" pitchFamily="34" charset="0"/>
                <a:cs typeface="Arial" panose="020B0604020202020204" pitchFamily="34" charset="0"/>
              </a:rPr>
              <a:t>home–nursery collaboration</a:t>
            </a:r>
            <a:r>
              <a:rPr lang="en-GB" sz="1700">
                <a:latin typeface="Arial" panose="020B0604020202020204" pitchFamily="34" charset="0"/>
                <a:cs typeface="Arial" panose="020B0604020202020204" pitchFamily="34" charset="0"/>
              </a:rPr>
              <a:t> to ensure consistent approaches and smooth transitions (Foti, 2020).</a:t>
            </a:r>
          </a:p>
          <a:p>
            <a:endParaRPr lang="en-US" sz="1700"/>
          </a:p>
        </p:txBody>
      </p:sp>
      <p:pic>
        <p:nvPicPr>
          <p:cNvPr id="4" name="Picture 2" descr="How To Help Your Highly Sensitive Child Thrive! - Your Kid's Table">
            <a:extLst>
              <a:ext uri="{FF2B5EF4-FFF2-40B4-BE49-F238E27FC236}">
                <a16:creationId xmlns:a16="http://schemas.microsoft.com/office/drawing/2014/main" id="{4A5CDE1D-97DD-5B27-2A06-68699011947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8311"/>
          <a:stretch>
            <a:fillRect/>
          </a:stretch>
        </p:blipFill>
        <p:spPr bwMode="auto">
          <a:xfrm>
            <a:off x="7199440" y="10"/>
            <a:ext cx="4992560" cy="6857990"/>
          </a:xfrm>
          <a:prstGeom prst="rect">
            <a:avLst/>
          </a:prstGeom>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156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C47268-8B4D-0BFB-54A4-B9ED933D569B}"/>
              </a:ext>
            </a:extLst>
          </p:cNvPr>
          <p:cNvSpPr>
            <a:spLocks noGrp="1"/>
          </p:cNvSpPr>
          <p:nvPr>
            <p:ph type="title"/>
          </p:nvPr>
        </p:nvSpPr>
        <p:spPr>
          <a:xfrm>
            <a:off x="630936" y="640080"/>
            <a:ext cx="4818888" cy="1481328"/>
          </a:xfrm>
        </p:spPr>
        <p:txBody>
          <a:bodyPr anchor="ctr">
            <a:noAutofit/>
          </a:bodyPr>
          <a:lstStyle/>
          <a:p>
            <a:pPr algn="ctr"/>
            <a:r>
              <a:rPr lang="en-US" sz="3200" dirty="0">
                <a:latin typeface="Arial" panose="020B0604020202020204" pitchFamily="34" charset="0"/>
                <a:cs typeface="Arial" panose="020B0604020202020204" pitchFamily="34" charset="0"/>
              </a:rPr>
              <a:t>CRITICAL EVALUATION OF PIAGEYT’S THEORY</a:t>
            </a:r>
          </a:p>
        </p:txBody>
      </p:sp>
      <p:sp>
        <p:nvSpPr>
          <p:cNvPr id="4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8CCA287B-579B-40C6-4A9F-B2C567DE1962}"/>
              </a:ext>
            </a:extLst>
          </p:cNvPr>
          <p:cNvSpPr>
            <a:spLocks noGrp="1"/>
          </p:cNvSpPr>
          <p:nvPr>
            <p:ph idx="1"/>
          </p:nvPr>
        </p:nvSpPr>
        <p:spPr>
          <a:xfrm>
            <a:off x="630936" y="2660904"/>
            <a:ext cx="4818888" cy="3547872"/>
          </a:xfrm>
        </p:spPr>
        <p:txBody>
          <a:bodyPr anchor="t">
            <a:normAutofit/>
          </a:bodyPr>
          <a:lstStyle/>
          <a:p>
            <a:pPr>
              <a:buFont typeface="Wingdings" pitchFamily="2" charset="2"/>
              <a:buChar char="q"/>
            </a:pPr>
            <a:r>
              <a:rPr lang="en-US" sz="1700">
                <a:latin typeface="Arial" panose="020B0604020202020204" pitchFamily="34" charset="0"/>
                <a:cs typeface="Arial" panose="020B0604020202020204" pitchFamily="34" charset="0"/>
              </a:rPr>
              <a:t>Piaget’s theory aids understanding but underestimates young children’s capabilities.</a:t>
            </a:r>
          </a:p>
          <a:p>
            <a:pPr>
              <a:buFont typeface="Wingdings" pitchFamily="2" charset="2"/>
              <a:buChar char="q"/>
            </a:pPr>
            <a:r>
              <a:rPr lang="en-US" sz="1700">
                <a:latin typeface="Arial" panose="020B0604020202020204" pitchFamily="34" charset="0"/>
                <a:cs typeface="Arial" panose="020B0604020202020204" pitchFamily="34" charset="0"/>
              </a:rPr>
              <a:t>The theory focuses mainly on individual discovery and overlooks cultural and social influences on learning (Pakpahan &amp; Saragih, 2022).</a:t>
            </a:r>
          </a:p>
          <a:p>
            <a:pPr>
              <a:buFont typeface="Wingdings" pitchFamily="2" charset="2"/>
              <a:buChar char="q"/>
            </a:pPr>
            <a:r>
              <a:rPr lang="en-US" sz="1700">
                <a:latin typeface="Arial" panose="020B0604020202020204" pitchFamily="34" charset="0"/>
                <a:cs typeface="Arial" panose="020B0604020202020204" pitchFamily="34" charset="0"/>
              </a:rPr>
              <a:t>Vygotsky’s ideas highlight the importance of guided social learning.</a:t>
            </a:r>
          </a:p>
          <a:p>
            <a:pPr>
              <a:buFont typeface="Wingdings" pitchFamily="2" charset="2"/>
              <a:buChar char="q"/>
            </a:pPr>
            <a:r>
              <a:rPr lang="en-US" sz="1700">
                <a:latin typeface="Arial" panose="020B0604020202020204" pitchFamily="34" charset="0"/>
                <a:cs typeface="Arial" panose="020B0604020202020204" pitchFamily="34" charset="0"/>
              </a:rPr>
              <a:t>Despite the limitations, Piaget’s stage model still informs effective early-years play-based practice (Malik &amp; Marwaha, 2023).</a:t>
            </a:r>
          </a:p>
          <a:p>
            <a:pPr>
              <a:buFont typeface="Wingdings" pitchFamily="2" charset="2"/>
              <a:buChar char="q"/>
            </a:pPr>
            <a:endParaRPr lang="en-US" sz="1700"/>
          </a:p>
        </p:txBody>
      </p:sp>
      <p:pic>
        <p:nvPicPr>
          <p:cNvPr id="4" name="Picture 2" descr="criticisms Of Piaget's Theory of Cognitive Development">
            <a:extLst>
              <a:ext uri="{FF2B5EF4-FFF2-40B4-BE49-F238E27FC236}">
                <a16:creationId xmlns:a16="http://schemas.microsoft.com/office/drawing/2014/main" id="{B81524D7-AB84-F866-2318-9874DA36A21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893665"/>
            <a:ext cx="5458968" cy="3070669"/>
          </a:xfrm>
          <a:prstGeom prst="rect">
            <a:avLst/>
          </a:prstGeom>
          <a:solidFill>
            <a:srgbClr val="FFFFFF">
              <a:shade val="85000"/>
            </a:srgbClr>
          </a:solidFill>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384617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51B89-336B-5249-0BC3-4BEF895C5055}"/>
              </a:ext>
            </a:extLst>
          </p:cNvPr>
          <p:cNvSpPr>
            <a:spLocks noGrp="1"/>
          </p:cNvSpPr>
          <p:nvPr>
            <p:ph type="title"/>
          </p:nvPr>
        </p:nvSpPr>
        <p:spPr/>
        <p:txBody>
          <a:bodyPr>
            <a:normAutofit/>
          </a:bodyPr>
          <a:lstStyle/>
          <a:p>
            <a:pPr algn="ctr"/>
            <a:r>
              <a:rPr lang="en-US" sz="36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93CF5E4-4870-E3E4-6DDA-EA7372407531}"/>
              </a:ext>
            </a:extLst>
          </p:cNvPr>
          <p:cNvSpPr>
            <a:spLocks noGrp="1"/>
          </p:cNvSpPr>
          <p:nvPr>
            <p:ph idx="1"/>
          </p:nvPr>
        </p:nvSpPr>
        <p:spPr/>
        <p:txBody>
          <a:bodyPr/>
          <a:lstStyle/>
          <a:p>
            <a:endParaRPr lang="en-US" dirty="0"/>
          </a:p>
        </p:txBody>
      </p:sp>
      <p:pic>
        <p:nvPicPr>
          <p:cNvPr id="7" name="Picture 2" descr="Text sign showing Conclusion. Business photo text Results analysis Final  decision End of an event or process Stock Photo - Alamy">
            <a:extLst>
              <a:ext uri="{FF2B5EF4-FFF2-40B4-BE49-F238E27FC236}">
                <a16:creationId xmlns:a16="http://schemas.microsoft.com/office/drawing/2014/main" id="{631336C6-1F46-3B0F-3898-7F020EEC28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539"/>
          <a:stretch>
            <a:fillRect/>
          </a:stretch>
        </p:blipFill>
        <p:spPr bwMode="auto">
          <a:xfrm>
            <a:off x="947531" y="1782073"/>
            <a:ext cx="4289619" cy="391792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graphicFrame>
        <p:nvGraphicFramePr>
          <p:cNvPr id="9" name="Content Placeholder 2">
            <a:extLst>
              <a:ext uri="{FF2B5EF4-FFF2-40B4-BE49-F238E27FC236}">
                <a16:creationId xmlns:a16="http://schemas.microsoft.com/office/drawing/2014/main" id="{33A3E5A2-4554-F9C8-E880-DB8EE7355D45}"/>
              </a:ext>
            </a:extLst>
          </p:cNvPr>
          <p:cNvGraphicFramePr/>
          <p:nvPr/>
        </p:nvGraphicFramePr>
        <p:xfrm>
          <a:off x="5536096" y="2015732"/>
          <a:ext cx="5518758" cy="3450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75705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A25EDD-81AB-4DAA-F1BA-62231B9AD7CE}"/>
              </a:ext>
            </a:extLst>
          </p:cNvPr>
          <p:cNvSpPr>
            <a:spLocks noGrp="1"/>
          </p:cNvSpPr>
          <p:nvPr>
            <p:ph type="title"/>
          </p:nvPr>
        </p:nvSpPr>
        <p:spPr>
          <a:xfrm>
            <a:off x="838200" y="365125"/>
            <a:ext cx="10515600" cy="1325563"/>
          </a:xfrm>
        </p:spPr>
        <p:txBody>
          <a:bodyPr>
            <a:normAutofit/>
          </a:bodyPr>
          <a:lstStyle/>
          <a:p>
            <a:pPr algn="ctr"/>
            <a:r>
              <a:rPr lang="en-US" sz="4000" dirty="0">
                <a:latin typeface="Times New Roman" panose="02020603050405020304" pitchFamily="18" charset="0"/>
                <a:cs typeface="Times New Roman" panose="02020603050405020304" pitchFamily="18" charset="0"/>
              </a:rPr>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A0EE8E-DE7E-7D2D-B5AB-162A12CD4625}"/>
              </a:ext>
            </a:extLst>
          </p:cNvPr>
          <p:cNvSpPr>
            <a:spLocks noGrp="1"/>
          </p:cNvSpPr>
          <p:nvPr>
            <p:ph idx="1"/>
          </p:nvPr>
        </p:nvSpPr>
        <p:spPr>
          <a:xfrm>
            <a:off x="838200" y="1929384"/>
            <a:ext cx="10515600" cy="4251960"/>
          </a:xfrm>
        </p:spPr>
        <p:txBody>
          <a:bodyPr>
            <a:normAutofit/>
          </a:bodyPr>
          <a:lstStyle/>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Astuti, U., Hartono, H., &amp; Sunawan, S. (2020). The Influence of Parental Attachment toward Early Childhood Children’s Separation Anxiety.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Journal of Primary Education</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9</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(5), 501–510.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https://doi.org/10.15294/jpe.v9i5.43210</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Foti, P. (2020). SEPARATION STRESS MANAGEMENT AND SMOOTH TRANSITION IN PRESCHOOL CHILDREN AND PARENTAL COUNSELING - THEORY AND RESEARCH.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European Journal of Education Studies</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7</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(12).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https://doi.org/10.46827/ejes.v7i12.3434</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Jreisat, S. (2023). Separation Anxiety among Kindergarten Children and its Association with Parental Socialization.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Health Psychology Research</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11</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https://doi.org/10.52965/001c.75363</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Malik, F., &amp; Marwaha, R. (2023, April 23).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Cognitive development</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National Library of Medicine; StatPearls Publishing.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https://www.ncbi.nlm.nih.gov/books/NBK537095/</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Pakpahan, F. H., &amp; Saragih, M. (2022, July).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Theory of cognitive development by Jean Piaget</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ResearchGate; Yayasan Penelitian dan Inovasi Sumatera.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https://www.researchgate.net/publication/362524801_Theory_Of_Cognitive_Development_By_Jean_Piaget</a:t>
            </a:r>
            <a:endParaRPr lang="en-US" sz="1400">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Pepito, G. M., &amp; Montalbo, I. C. (2019). Separation anxiety on preschoolers’ development.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English and Education</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8(1), 229–232.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https://www.researchgate.net/publication/330410506_Separation_Anxiety_on_Preschoolers'_Development</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p>
          <a:p>
            <a:pPr marL="457200" marR="0" indent="-457200">
              <a:buNone/>
            </a:pP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Yi, L. J., &amp; Keat, O. B. (2024). An Overview of Child Development from the Theoretical Perspectives.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Social Science and Human Research</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i="1">
                <a:effectLst/>
                <a:latin typeface="Times New Roman" panose="02020603050405020304" pitchFamily="18" charset="0"/>
                <a:ea typeface="Times New Roman" panose="02020603050405020304" pitchFamily="18" charset="0"/>
                <a:cs typeface="Times New Roman" panose="02020603050405020304" pitchFamily="18" charset="0"/>
              </a:rPr>
              <a:t>7</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(09). </a:t>
            </a:r>
            <a:r>
              <a:rPr lang="en-US" sz="1400" u="sng">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https://doi.org/10.47191/ijsshr/v7-i09-56</a:t>
            </a:r>
            <a:r>
              <a:rPr lang="en-US" sz="1400">
                <a:effectLst/>
                <a:latin typeface="Times New Roman" panose="02020603050405020304" pitchFamily="18" charset="0"/>
                <a:ea typeface="Times New Roman" panose="02020603050405020304" pitchFamily="18" charset="0"/>
                <a:cs typeface="Times New Roman" panose="02020603050405020304" pitchFamily="18" charset="0"/>
              </a:rPr>
              <a:t> </a:t>
            </a:r>
          </a:p>
          <a:p>
            <a:pPr>
              <a:buNone/>
            </a:pPr>
            <a:r>
              <a:rPr lang="en-US" sz="1400">
                <a:effectLst/>
                <a:latin typeface="Times New Roman" panose="02020603050405020304" pitchFamily="18" charset="0"/>
                <a:ea typeface="Calibri" panose="020F0502020204030204" pitchFamily="34" charset="0"/>
                <a:cs typeface="Times New Roman" panose="02020603050405020304" pitchFamily="18" charset="0"/>
              </a:rPr>
              <a:t>Ying, Z. (2024). Separation Anxiety and Relief Strategies for Children in the New Small Class.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Journal of Medicine and Physical Education</a:t>
            </a:r>
            <a:r>
              <a:rPr lang="en-US" sz="1400">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a:effectLst/>
                <a:latin typeface="Times New Roman" panose="02020603050405020304" pitchFamily="18" charset="0"/>
                <a:ea typeface="Calibri" panose="020F0502020204030204" pitchFamily="34" charset="0"/>
                <a:cs typeface="Times New Roman" panose="02020603050405020304" pitchFamily="18" charset="0"/>
              </a:rPr>
              <a:t>1</a:t>
            </a:r>
            <a:r>
              <a:rPr lang="en-US" sz="1400">
                <a:effectLst/>
                <a:latin typeface="Times New Roman" panose="02020603050405020304" pitchFamily="18" charset="0"/>
                <a:ea typeface="Calibri" panose="020F0502020204030204" pitchFamily="34" charset="0"/>
                <a:cs typeface="Times New Roman" panose="02020603050405020304" pitchFamily="18" charset="0"/>
              </a:rPr>
              <a:t>(2), 102–106. </a:t>
            </a:r>
            <a:r>
              <a:rPr lang="en-US" sz="1400" u="sng">
                <a:effectLst/>
                <a:latin typeface="Times New Roman" panose="02020603050405020304" pitchFamily="18" charset="0"/>
                <a:ea typeface="Calibri" panose="020F0502020204030204" pitchFamily="34" charset="0"/>
                <a:cs typeface="Times New Roman" panose="02020603050405020304" pitchFamily="18" charset="0"/>
                <a:hlinkClick r:id="rId10"/>
              </a:rPr>
              <a:t>https://doi.org/10.62517/jmpe.202418219</a:t>
            </a:r>
            <a:r>
              <a:rPr lang="en-US" sz="140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400" kern="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33389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325</TotalTime>
  <Words>2125</Words>
  <Application>Microsoft Office PowerPoint</Application>
  <PresentationFormat>Widescreen</PresentationFormat>
  <Paragraphs>94</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TITLE:  Assessment Component 1 – Individual Presentation.   MODULE NAME:  Psychology in Health and Social care.  STUDENT NAME:  Patricia Quarm Arthur  STUDENT ID:  2425420  MODULE CODE:  LCHS4010  LECTURER NAME:  Kal Alnababtah  SUBMISSION DATE:  13th October 2025 </vt:lpstr>
      <vt:lpstr>Introduction to Amira’s case</vt:lpstr>
      <vt:lpstr>OVERVIEW OF PIADET’S COGNITIVE DEVELOPMENT THEORY</vt:lpstr>
      <vt:lpstr>APPLYING PIAGET’S THEORY TO AMIRA’S DEVELOPMENT</vt:lpstr>
      <vt:lpstr>BIOLOGICAL &amp; ENVIROMENTAL INFLUNCES. “Nature vs. Nurture” </vt:lpstr>
      <vt:lpstr>STRATEGIES FOR SUPPORTING AMIRA’S DEVELOPTMENT.</vt:lpstr>
      <vt:lpstr>ROLE OF THE PRACTITIONER.</vt:lpstr>
      <vt:lpstr>CRITICAL EVALUATION OF PIAGEYT’S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Patricia Quarm Arthur (2425420)</dc:creator>
  <cp:lastModifiedBy>Patricia Quarm Arthur (2425420)</cp:lastModifiedBy>
  <cp:revision>38</cp:revision>
  <dcterms:created xsi:type="dcterms:W3CDTF">2025-10-11T19:34:45Z</dcterms:created>
  <dcterms:modified xsi:type="dcterms:W3CDTF">2025-10-12T22:36:20Z</dcterms:modified>
</cp:coreProperties>
</file>