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53"/>
  </p:notesMasterIdLst>
  <p:handoutMasterIdLst>
    <p:handoutMasterId r:id="rId54"/>
  </p:handoutMasterIdLst>
  <p:sldIdLst>
    <p:sldId id="257" r:id="rId5"/>
    <p:sldId id="487" r:id="rId6"/>
    <p:sldId id="488" r:id="rId7"/>
    <p:sldId id="489" r:id="rId8"/>
    <p:sldId id="500" r:id="rId9"/>
    <p:sldId id="514" r:id="rId10"/>
    <p:sldId id="490" r:id="rId11"/>
    <p:sldId id="403" r:id="rId12"/>
    <p:sldId id="511" r:id="rId13"/>
    <p:sldId id="476" r:id="rId14"/>
    <p:sldId id="477" r:id="rId15"/>
    <p:sldId id="478" r:id="rId16"/>
    <p:sldId id="389" r:id="rId17"/>
    <p:sldId id="475" r:id="rId18"/>
    <p:sldId id="474" r:id="rId19"/>
    <p:sldId id="512" r:id="rId20"/>
    <p:sldId id="513" r:id="rId21"/>
    <p:sldId id="402" r:id="rId22"/>
    <p:sldId id="392" r:id="rId23"/>
    <p:sldId id="440" r:id="rId24"/>
    <p:sldId id="504" r:id="rId25"/>
    <p:sldId id="505" r:id="rId26"/>
    <p:sldId id="506" r:id="rId27"/>
    <p:sldId id="509" r:id="rId28"/>
    <p:sldId id="494" r:id="rId29"/>
    <p:sldId id="495" r:id="rId30"/>
    <p:sldId id="496" r:id="rId31"/>
    <p:sldId id="437" r:id="rId32"/>
    <p:sldId id="341" r:id="rId33"/>
    <p:sldId id="444" r:id="rId34"/>
    <p:sldId id="480" r:id="rId35"/>
    <p:sldId id="455" r:id="rId36"/>
    <p:sldId id="442" r:id="rId37"/>
    <p:sldId id="510" r:id="rId38"/>
    <p:sldId id="399" r:id="rId39"/>
    <p:sldId id="447" r:id="rId40"/>
    <p:sldId id="400" r:id="rId41"/>
    <p:sldId id="401" r:id="rId42"/>
    <p:sldId id="410" r:id="rId43"/>
    <p:sldId id="411" r:id="rId44"/>
    <p:sldId id="413" r:id="rId45"/>
    <p:sldId id="415" r:id="rId46"/>
    <p:sldId id="434" r:id="rId47"/>
    <p:sldId id="492" r:id="rId48"/>
    <p:sldId id="472" r:id="rId49"/>
    <p:sldId id="436" r:id="rId50"/>
    <p:sldId id="308" r:id="rId51"/>
    <p:sldId id="497" r:id="rId5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C147"/>
    <a:srgbClr val="D020A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90" autoAdjust="0"/>
    <p:restoredTop sz="94886" autoAdjust="0"/>
  </p:normalViewPr>
  <p:slideViewPr>
    <p:cSldViewPr snapToGrid="0">
      <p:cViewPr varScale="1">
        <p:scale>
          <a:sx n="86" d="100"/>
          <a:sy n="86" d="100"/>
        </p:scale>
        <p:origin x="867"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4560" y="984"/>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1BA626-4940-423F-96C8-E972FFE7F766}"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GB"/>
        </a:p>
      </dgm:t>
    </dgm:pt>
    <dgm:pt modelId="{C6D8EF61-122C-4751-BE33-64FF9B4E6356}">
      <dgm:prSet phldrT="[Text]"/>
      <dgm:spPr>
        <a:solidFill>
          <a:schemeClr val="accent3"/>
        </a:solidFill>
      </dgm:spPr>
      <dgm:t>
        <a:bodyPr/>
        <a:lstStyle/>
        <a:p>
          <a:r>
            <a:rPr lang="en-GB" dirty="0"/>
            <a:t>Organiser or client</a:t>
          </a:r>
        </a:p>
      </dgm:t>
    </dgm:pt>
    <dgm:pt modelId="{F9B585C0-5F76-4106-8C5A-FF7FDE3459D6}" type="parTrans" cxnId="{0EEB1186-D31F-4D98-8D91-97823BF58844}">
      <dgm:prSet/>
      <dgm:spPr/>
      <dgm:t>
        <a:bodyPr/>
        <a:lstStyle/>
        <a:p>
          <a:endParaRPr lang="en-GB"/>
        </a:p>
      </dgm:t>
    </dgm:pt>
    <dgm:pt modelId="{9D549A9F-98D1-4280-891C-E70C37E58852}" type="sibTrans" cxnId="{0EEB1186-D31F-4D98-8D91-97823BF58844}">
      <dgm:prSet/>
      <dgm:spPr/>
      <dgm:t>
        <a:bodyPr/>
        <a:lstStyle/>
        <a:p>
          <a:endParaRPr lang="en-GB"/>
        </a:p>
      </dgm:t>
    </dgm:pt>
    <dgm:pt modelId="{0A093730-4620-49A2-B174-A282211A1FC4}">
      <dgm:prSet phldrT="[Text]"/>
      <dgm:spPr>
        <a:solidFill>
          <a:srgbClr val="2FC147"/>
        </a:solidFill>
      </dgm:spPr>
      <dgm:t>
        <a:bodyPr/>
        <a:lstStyle/>
        <a:p>
          <a:r>
            <a:rPr lang="en-GB" dirty="0"/>
            <a:t>Community</a:t>
          </a:r>
        </a:p>
      </dgm:t>
    </dgm:pt>
    <dgm:pt modelId="{035D414B-9849-4F11-AA7F-CE0F04E85995}" type="parTrans" cxnId="{3DC21688-2132-407A-8C41-93B1162354D8}">
      <dgm:prSet/>
      <dgm:spPr/>
      <dgm:t>
        <a:bodyPr/>
        <a:lstStyle/>
        <a:p>
          <a:endParaRPr lang="en-GB"/>
        </a:p>
      </dgm:t>
    </dgm:pt>
    <dgm:pt modelId="{CCC43CEC-B630-419F-B335-4F8877B6EBCC}" type="sibTrans" cxnId="{3DC21688-2132-407A-8C41-93B1162354D8}">
      <dgm:prSet/>
      <dgm:spPr/>
      <dgm:t>
        <a:bodyPr/>
        <a:lstStyle/>
        <a:p>
          <a:endParaRPr lang="en-GB"/>
        </a:p>
      </dgm:t>
    </dgm:pt>
    <dgm:pt modelId="{03C6A064-CAD1-4AE7-B43D-35B8D2218698}">
      <dgm:prSet phldrT="[Text]"/>
      <dgm:spPr>
        <a:solidFill>
          <a:schemeClr val="accent4"/>
        </a:solidFill>
      </dgm:spPr>
      <dgm:t>
        <a:bodyPr/>
        <a:lstStyle/>
        <a:p>
          <a:r>
            <a:rPr lang="en-GB" dirty="0"/>
            <a:t>Authorities &amp; government agencies</a:t>
          </a:r>
        </a:p>
      </dgm:t>
    </dgm:pt>
    <dgm:pt modelId="{CD93ACE8-23D7-4CA7-9DD6-021DA23D53C3}" type="parTrans" cxnId="{7A39877B-A1E9-418D-9003-A92675516AB9}">
      <dgm:prSet/>
      <dgm:spPr/>
      <dgm:t>
        <a:bodyPr/>
        <a:lstStyle/>
        <a:p>
          <a:endParaRPr lang="en-GB"/>
        </a:p>
      </dgm:t>
    </dgm:pt>
    <dgm:pt modelId="{69C8D9E6-AF2A-4348-9362-8A940798EEF8}" type="sibTrans" cxnId="{7A39877B-A1E9-418D-9003-A92675516AB9}">
      <dgm:prSet/>
      <dgm:spPr/>
      <dgm:t>
        <a:bodyPr/>
        <a:lstStyle/>
        <a:p>
          <a:endParaRPr lang="en-GB"/>
        </a:p>
      </dgm:t>
    </dgm:pt>
    <dgm:pt modelId="{C7703A4F-014E-45C0-9BF0-CB6311E5DB17}">
      <dgm:prSet phldrT="[Text]" phldr="1" custScaleX="168320" custRadScaleRad="132864" custRadScaleInc="26884"/>
      <dgm:spPr>
        <a:prstGeom prst="flowChartTerminator">
          <a:avLst/>
        </a:prstGeom>
      </dgm:spPr>
      <dgm:t>
        <a:bodyPr/>
        <a:lstStyle/>
        <a:p>
          <a:endParaRPr lang="en-GB" dirty="0"/>
        </a:p>
      </dgm:t>
    </dgm:pt>
    <dgm:pt modelId="{231984FF-A725-4313-B2F7-D1379CDC9388}" type="parTrans" cxnId="{D2B36E83-CC15-499C-A4E4-6831D7D5E9C0}">
      <dgm:prSet/>
      <dgm:spPr/>
      <dgm:t>
        <a:bodyPr/>
        <a:lstStyle/>
        <a:p>
          <a:endParaRPr lang="en-GB"/>
        </a:p>
      </dgm:t>
    </dgm:pt>
    <dgm:pt modelId="{F3AF7252-B43B-41B5-823E-7CB0D82D1820}" type="sibTrans" cxnId="{D2B36E83-CC15-499C-A4E4-6831D7D5E9C0}">
      <dgm:prSet/>
      <dgm:spPr/>
      <dgm:t>
        <a:bodyPr/>
        <a:lstStyle/>
        <a:p>
          <a:endParaRPr lang="en-GB"/>
        </a:p>
      </dgm:t>
    </dgm:pt>
    <dgm:pt modelId="{62C93CF2-C6D6-4C0C-8FA9-1D9ADEC8B047}">
      <dgm:prSet phldrT="[Text]" phldr="1" custScaleX="168320" custRadScaleRad="132864" custRadScaleInc="26884"/>
      <dgm:spPr>
        <a:prstGeom prst="flowChartTerminator">
          <a:avLst/>
        </a:prstGeom>
      </dgm:spPr>
      <dgm:t>
        <a:bodyPr/>
        <a:lstStyle/>
        <a:p>
          <a:endParaRPr lang="en-GB" dirty="0"/>
        </a:p>
      </dgm:t>
    </dgm:pt>
    <dgm:pt modelId="{1702A21E-11A0-43E1-82C9-A8757320578F}" type="parTrans" cxnId="{AD4DEE3A-4BC3-4664-BA0A-79A9B031E4A5}">
      <dgm:prSet/>
      <dgm:spPr/>
      <dgm:t>
        <a:bodyPr/>
        <a:lstStyle/>
        <a:p>
          <a:endParaRPr lang="en-GB"/>
        </a:p>
      </dgm:t>
    </dgm:pt>
    <dgm:pt modelId="{8E66771E-1786-4893-997F-45D6C2810407}" type="sibTrans" cxnId="{AD4DEE3A-4BC3-4664-BA0A-79A9B031E4A5}">
      <dgm:prSet/>
      <dgm:spPr/>
      <dgm:t>
        <a:bodyPr/>
        <a:lstStyle/>
        <a:p>
          <a:endParaRPr lang="en-GB"/>
        </a:p>
      </dgm:t>
    </dgm:pt>
    <dgm:pt modelId="{831DCD2E-CD91-41FA-AC94-C5BD4D7BA95B}">
      <dgm:prSet phldrT="[Text]"/>
      <dgm:spPr>
        <a:solidFill>
          <a:schemeClr val="accent6">
            <a:lumMod val="75000"/>
          </a:schemeClr>
        </a:solidFill>
      </dgm:spPr>
      <dgm:t>
        <a:bodyPr/>
        <a:lstStyle/>
        <a:p>
          <a:r>
            <a:rPr lang="en-GB" dirty="0"/>
            <a:t>Services contractors and suppliers</a:t>
          </a:r>
        </a:p>
      </dgm:t>
    </dgm:pt>
    <dgm:pt modelId="{3689279D-BBDF-4E8F-A546-7E6D9D536393}" type="parTrans" cxnId="{3088746C-B925-434B-B96C-0976894ED9A6}">
      <dgm:prSet/>
      <dgm:spPr/>
      <dgm:t>
        <a:bodyPr/>
        <a:lstStyle/>
        <a:p>
          <a:endParaRPr lang="en-GB"/>
        </a:p>
      </dgm:t>
    </dgm:pt>
    <dgm:pt modelId="{52C043CC-11C0-4374-AD63-86E12A2AF32F}" type="sibTrans" cxnId="{3088746C-B925-434B-B96C-0976894ED9A6}">
      <dgm:prSet/>
      <dgm:spPr/>
      <dgm:t>
        <a:bodyPr/>
        <a:lstStyle/>
        <a:p>
          <a:endParaRPr lang="en-GB"/>
        </a:p>
      </dgm:t>
    </dgm:pt>
    <dgm:pt modelId="{22FB59C9-7A68-41A8-A307-2986944EB01E}">
      <dgm:prSet phldrT="[Text]"/>
      <dgm:spPr>
        <a:solidFill>
          <a:schemeClr val="tx2">
            <a:lumMod val="60000"/>
            <a:lumOff val="40000"/>
          </a:schemeClr>
        </a:solidFill>
      </dgm:spPr>
      <dgm:t>
        <a:bodyPr/>
        <a:lstStyle/>
        <a:p>
          <a:r>
            <a:rPr lang="en-GB" dirty="0"/>
            <a:t>Event audience, spectators</a:t>
          </a:r>
        </a:p>
      </dgm:t>
    </dgm:pt>
    <dgm:pt modelId="{1ABB23F0-BDE4-4181-AE7A-1808320DB28B}" type="parTrans" cxnId="{8E706281-CD38-46AE-B56F-F1657A0A6A7D}">
      <dgm:prSet/>
      <dgm:spPr/>
      <dgm:t>
        <a:bodyPr/>
        <a:lstStyle/>
        <a:p>
          <a:endParaRPr lang="en-GB"/>
        </a:p>
      </dgm:t>
    </dgm:pt>
    <dgm:pt modelId="{ADDBEFE4-A55D-4AD0-9737-E986F6520A84}" type="sibTrans" cxnId="{8E706281-CD38-46AE-B56F-F1657A0A6A7D}">
      <dgm:prSet/>
      <dgm:spPr/>
      <dgm:t>
        <a:bodyPr/>
        <a:lstStyle/>
        <a:p>
          <a:endParaRPr lang="en-GB"/>
        </a:p>
      </dgm:t>
    </dgm:pt>
    <dgm:pt modelId="{DFEEDCBC-DA96-4FE2-B077-91F44A1889D8}">
      <dgm:prSet phldrT="[Text]"/>
      <dgm:spPr>
        <a:solidFill>
          <a:srgbClr val="D020AA"/>
        </a:solidFill>
      </dgm:spPr>
      <dgm:t>
        <a:bodyPr/>
        <a:lstStyle/>
        <a:p>
          <a:r>
            <a:rPr lang="en-GB" dirty="0"/>
            <a:t>Media</a:t>
          </a:r>
        </a:p>
      </dgm:t>
    </dgm:pt>
    <dgm:pt modelId="{5F07EFE8-A1BC-4401-9E8F-E8E2CEF4ED1F}" type="parTrans" cxnId="{8EAF8748-4CE0-4B80-BD03-560DC1D9B8FC}">
      <dgm:prSet/>
      <dgm:spPr/>
      <dgm:t>
        <a:bodyPr/>
        <a:lstStyle/>
        <a:p>
          <a:endParaRPr lang="en-GB"/>
        </a:p>
      </dgm:t>
    </dgm:pt>
    <dgm:pt modelId="{A9BA47A1-FAC3-4A7B-B070-160601CA0F2F}" type="sibTrans" cxnId="{8EAF8748-4CE0-4B80-BD03-560DC1D9B8FC}">
      <dgm:prSet/>
      <dgm:spPr/>
      <dgm:t>
        <a:bodyPr/>
        <a:lstStyle/>
        <a:p>
          <a:endParaRPr lang="en-GB"/>
        </a:p>
      </dgm:t>
    </dgm:pt>
    <dgm:pt modelId="{644A9D69-1AFE-4040-AEA5-50C389D0909A}">
      <dgm:prSet phldrT="[Text]"/>
      <dgm:spPr>
        <a:solidFill>
          <a:schemeClr val="bg2">
            <a:lumMod val="25000"/>
          </a:schemeClr>
        </a:solidFill>
      </dgm:spPr>
      <dgm:t>
        <a:bodyPr/>
        <a:lstStyle/>
        <a:p>
          <a:r>
            <a:rPr lang="en-GB" dirty="0">
              <a:solidFill>
                <a:schemeClr val="bg1"/>
              </a:solidFill>
            </a:rPr>
            <a:t>Sponsors, donors</a:t>
          </a:r>
        </a:p>
      </dgm:t>
    </dgm:pt>
    <dgm:pt modelId="{B9B76D1F-D80D-4B64-96BB-6C27A8E2B83C}" type="parTrans" cxnId="{693FB76F-F20C-4FFD-8901-D0155F601519}">
      <dgm:prSet/>
      <dgm:spPr/>
      <dgm:t>
        <a:bodyPr/>
        <a:lstStyle/>
        <a:p>
          <a:endParaRPr lang="en-GB"/>
        </a:p>
      </dgm:t>
    </dgm:pt>
    <dgm:pt modelId="{DF118468-24EE-4FC4-BB78-5E9B2536D54F}" type="sibTrans" cxnId="{693FB76F-F20C-4FFD-8901-D0155F601519}">
      <dgm:prSet/>
      <dgm:spPr/>
      <dgm:t>
        <a:bodyPr/>
        <a:lstStyle/>
        <a:p>
          <a:endParaRPr lang="en-GB"/>
        </a:p>
      </dgm:t>
    </dgm:pt>
    <dgm:pt modelId="{CC4A2E1B-34EF-476B-A71C-1C733DC25010}">
      <dgm:prSet phldrT="[Text]"/>
      <dgm:spPr>
        <a:solidFill>
          <a:schemeClr val="accent2"/>
        </a:solidFill>
      </dgm:spPr>
      <dgm:t>
        <a:bodyPr/>
        <a:lstStyle/>
        <a:p>
          <a:r>
            <a:rPr lang="en-GB" dirty="0">
              <a:solidFill>
                <a:schemeClr val="tx1"/>
              </a:solidFill>
            </a:rPr>
            <a:t>Participants, performers</a:t>
          </a:r>
        </a:p>
      </dgm:t>
    </dgm:pt>
    <dgm:pt modelId="{EE5967D6-ED3D-4AF7-AB5E-F75C7B5BC3A2}" type="parTrans" cxnId="{ACAA8FA1-8BA8-4932-B32E-F888DB031F08}">
      <dgm:prSet/>
      <dgm:spPr/>
      <dgm:t>
        <a:bodyPr/>
        <a:lstStyle/>
        <a:p>
          <a:endParaRPr lang="en-GB"/>
        </a:p>
      </dgm:t>
    </dgm:pt>
    <dgm:pt modelId="{95A44272-41AC-4E77-8893-55192B8E59FF}" type="sibTrans" cxnId="{ACAA8FA1-8BA8-4932-B32E-F888DB031F08}">
      <dgm:prSet/>
      <dgm:spPr/>
      <dgm:t>
        <a:bodyPr/>
        <a:lstStyle/>
        <a:p>
          <a:endParaRPr lang="en-GB"/>
        </a:p>
      </dgm:t>
    </dgm:pt>
    <dgm:pt modelId="{B4BE9C70-70C7-4700-AA7E-2D59740C22E9}" type="pres">
      <dgm:prSet presAssocID="{561BA626-4940-423F-96C8-E972FFE7F766}" presName="cycle" presStyleCnt="0">
        <dgm:presLayoutVars>
          <dgm:chMax val="1"/>
          <dgm:dir/>
          <dgm:animLvl val="ctr"/>
          <dgm:resizeHandles val="exact"/>
        </dgm:presLayoutVars>
      </dgm:prSet>
      <dgm:spPr/>
    </dgm:pt>
    <dgm:pt modelId="{849BFE68-076C-4597-B28B-9FB77B62E7BB}" type="pres">
      <dgm:prSet presAssocID="{C6D8EF61-122C-4751-BE33-64FF9B4E6356}" presName="centerShape" presStyleLbl="node0" presStyleIdx="0" presStyleCnt="1"/>
      <dgm:spPr>
        <a:prstGeom prst="flowChartAlternateProcess">
          <a:avLst/>
        </a:prstGeom>
      </dgm:spPr>
    </dgm:pt>
    <dgm:pt modelId="{AEC21F9F-92D4-4638-931D-359E7F3F0277}" type="pres">
      <dgm:prSet presAssocID="{035D414B-9849-4F11-AA7F-CE0F04E85995}" presName="Name9" presStyleLbl="parChTrans1D2" presStyleIdx="0" presStyleCnt="7"/>
      <dgm:spPr/>
    </dgm:pt>
    <dgm:pt modelId="{B3ED4AB2-BAB3-4EE0-85EF-79BBC8C98C14}" type="pres">
      <dgm:prSet presAssocID="{035D414B-9849-4F11-AA7F-CE0F04E85995}" presName="connTx" presStyleLbl="parChTrans1D2" presStyleIdx="0" presStyleCnt="7"/>
      <dgm:spPr/>
    </dgm:pt>
    <dgm:pt modelId="{D9B03CBA-EFCC-4E6A-ACC3-955883C31F82}" type="pres">
      <dgm:prSet presAssocID="{0A093730-4620-49A2-B174-A282211A1FC4}" presName="node" presStyleLbl="node1" presStyleIdx="0" presStyleCnt="7" custScaleX="168320" custRadScaleRad="109569" custRadScaleInc="-3469">
        <dgm:presLayoutVars>
          <dgm:bulletEnabled val="1"/>
        </dgm:presLayoutVars>
      </dgm:prSet>
      <dgm:spPr>
        <a:prstGeom prst="flowChartTerminator">
          <a:avLst/>
        </a:prstGeom>
      </dgm:spPr>
    </dgm:pt>
    <dgm:pt modelId="{DCE0A1E8-0010-42DA-A710-D6273063B332}" type="pres">
      <dgm:prSet presAssocID="{CD93ACE8-23D7-4CA7-9DD6-021DA23D53C3}" presName="Name9" presStyleLbl="parChTrans1D2" presStyleIdx="1" presStyleCnt="7"/>
      <dgm:spPr/>
    </dgm:pt>
    <dgm:pt modelId="{09A82A8D-28BA-47BD-8E05-D02DF04A9C18}" type="pres">
      <dgm:prSet presAssocID="{CD93ACE8-23D7-4CA7-9DD6-021DA23D53C3}" presName="connTx" presStyleLbl="parChTrans1D2" presStyleIdx="1" presStyleCnt="7"/>
      <dgm:spPr/>
    </dgm:pt>
    <dgm:pt modelId="{4E5EA23D-7FAD-4F71-A2E4-93835EDC9EF3}" type="pres">
      <dgm:prSet presAssocID="{03C6A064-CAD1-4AE7-B43D-35B8D2218698}" presName="node" presStyleLbl="node1" presStyleIdx="1" presStyleCnt="7" custScaleX="168320" custRadScaleRad="172856" custRadScaleInc="31006">
        <dgm:presLayoutVars>
          <dgm:bulletEnabled val="1"/>
        </dgm:presLayoutVars>
      </dgm:prSet>
      <dgm:spPr>
        <a:prstGeom prst="flowChartTerminator">
          <a:avLst/>
        </a:prstGeom>
      </dgm:spPr>
    </dgm:pt>
    <dgm:pt modelId="{2B177591-783B-4D7A-98BB-8296DA360CC1}" type="pres">
      <dgm:prSet presAssocID="{3689279D-BBDF-4E8F-A546-7E6D9D536393}" presName="Name9" presStyleLbl="parChTrans1D2" presStyleIdx="2" presStyleCnt="7"/>
      <dgm:spPr/>
    </dgm:pt>
    <dgm:pt modelId="{F122F1A4-E90B-4818-A4FD-54324AFF3B25}" type="pres">
      <dgm:prSet presAssocID="{3689279D-BBDF-4E8F-A546-7E6D9D536393}" presName="connTx" presStyleLbl="parChTrans1D2" presStyleIdx="2" presStyleCnt="7"/>
      <dgm:spPr/>
    </dgm:pt>
    <dgm:pt modelId="{01D02B9E-1E37-48F4-AF40-4CEB70252343}" type="pres">
      <dgm:prSet presAssocID="{831DCD2E-CD91-41FA-AC94-C5BD4D7BA95B}" presName="node" presStyleLbl="node1" presStyleIdx="2" presStyleCnt="7" custScaleX="168320" custRadScaleRad="146285" custRadScaleInc="-48503">
        <dgm:presLayoutVars>
          <dgm:bulletEnabled val="1"/>
        </dgm:presLayoutVars>
      </dgm:prSet>
      <dgm:spPr>
        <a:prstGeom prst="flowChartTerminator">
          <a:avLst/>
        </a:prstGeom>
      </dgm:spPr>
    </dgm:pt>
    <dgm:pt modelId="{63965198-3545-4573-8C08-365E19241FC6}" type="pres">
      <dgm:prSet presAssocID="{1ABB23F0-BDE4-4181-AE7A-1808320DB28B}" presName="Name9" presStyleLbl="parChTrans1D2" presStyleIdx="3" presStyleCnt="7"/>
      <dgm:spPr/>
    </dgm:pt>
    <dgm:pt modelId="{5A915F6C-3E3F-4CD3-A6FB-D34BCDE14E33}" type="pres">
      <dgm:prSet presAssocID="{1ABB23F0-BDE4-4181-AE7A-1808320DB28B}" presName="connTx" presStyleLbl="parChTrans1D2" presStyleIdx="3" presStyleCnt="7"/>
      <dgm:spPr/>
    </dgm:pt>
    <dgm:pt modelId="{4CC2C9D1-447A-40ED-BFEC-0F4A2581DB90}" type="pres">
      <dgm:prSet presAssocID="{22FB59C9-7A68-41A8-A307-2986944EB01E}" presName="node" presStyleLbl="node1" presStyleIdx="3" presStyleCnt="7" custScaleX="168320" custRadScaleRad="154693" custRadScaleInc="-102240">
        <dgm:presLayoutVars>
          <dgm:bulletEnabled val="1"/>
        </dgm:presLayoutVars>
      </dgm:prSet>
      <dgm:spPr>
        <a:prstGeom prst="flowChartTerminator">
          <a:avLst/>
        </a:prstGeom>
      </dgm:spPr>
    </dgm:pt>
    <dgm:pt modelId="{159F4C1C-BCE9-44B1-AE1A-5AF5D72599DB}" type="pres">
      <dgm:prSet presAssocID="{EE5967D6-ED3D-4AF7-AB5E-F75C7B5BC3A2}" presName="Name9" presStyleLbl="parChTrans1D2" presStyleIdx="4" presStyleCnt="7"/>
      <dgm:spPr/>
    </dgm:pt>
    <dgm:pt modelId="{B91A4955-B161-4C78-A751-0BA55C3C012D}" type="pres">
      <dgm:prSet presAssocID="{EE5967D6-ED3D-4AF7-AB5E-F75C7B5BC3A2}" presName="connTx" presStyleLbl="parChTrans1D2" presStyleIdx="4" presStyleCnt="7"/>
      <dgm:spPr/>
    </dgm:pt>
    <dgm:pt modelId="{F63EA5A4-80F3-402D-84F4-951BD32BDAE3}" type="pres">
      <dgm:prSet presAssocID="{CC4A2E1B-34EF-476B-A71C-1C733DC25010}" presName="node" presStyleLbl="node1" presStyleIdx="4" presStyleCnt="7" custScaleX="168320" custRadScaleRad="135589" custRadScaleInc="75220">
        <dgm:presLayoutVars>
          <dgm:bulletEnabled val="1"/>
        </dgm:presLayoutVars>
      </dgm:prSet>
      <dgm:spPr>
        <a:prstGeom prst="flowChartTerminator">
          <a:avLst/>
        </a:prstGeom>
      </dgm:spPr>
    </dgm:pt>
    <dgm:pt modelId="{F8F39D78-CD2A-4CC1-91A0-6345F3FC29F1}" type="pres">
      <dgm:prSet presAssocID="{B9B76D1F-D80D-4B64-96BB-6C27A8E2B83C}" presName="Name9" presStyleLbl="parChTrans1D2" presStyleIdx="5" presStyleCnt="7"/>
      <dgm:spPr/>
    </dgm:pt>
    <dgm:pt modelId="{7C7495A1-BEA4-45FE-9776-A7119416376F}" type="pres">
      <dgm:prSet presAssocID="{B9B76D1F-D80D-4B64-96BB-6C27A8E2B83C}" presName="connTx" presStyleLbl="parChTrans1D2" presStyleIdx="5" presStyleCnt="7"/>
      <dgm:spPr/>
    </dgm:pt>
    <dgm:pt modelId="{5AB4CBE7-B1AF-4B68-92B5-C1995ED3EDDD}" type="pres">
      <dgm:prSet presAssocID="{644A9D69-1AFE-4040-AEA5-50C389D0909A}" presName="node" presStyleLbl="node1" presStyleIdx="5" presStyleCnt="7" custScaleX="168320" custRadScaleRad="144620" custRadScaleInc="44991">
        <dgm:presLayoutVars>
          <dgm:bulletEnabled val="1"/>
        </dgm:presLayoutVars>
      </dgm:prSet>
      <dgm:spPr>
        <a:prstGeom prst="flowChartTerminator">
          <a:avLst/>
        </a:prstGeom>
      </dgm:spPr>
    </dgm:pt>
    <dgm:pt modelId="{9C5CEB76-6F9F-4CC2-A69C-F4C30FAB82E0}" type="pres">
      <dgm:prSet presAssocID="{5F07EFE8-A1BC-4401-9E8F-E8E2CEF4ED1F}" presName="Name9" presStyleLbl="parChTrans1D2" presStyleIdx="6" presStyleCnt="7"/>
      <dgm:spPr/>
    </dgm:pt>
    <dgm:pt modelId="{0AE0676E-82F7-47F8-BD1A-5B79778AF719}" type="pres">
      <dgm:prSet presAssocID="{5F07EFE8-A1BC-4401-9E8F-E8E2CEF4ED1F}" presName="connTx" presStyleLbl="parChTrans1D2" presStyleIdx="6" presStyleCnt="7"/>
      <dgm:spPr/>
    </dgm:pt>
    <dgm:pt modelId="{90A95118-6FB6-40C8-8BD8-2836E0FDFCB7}" type="pres">
      <dgm:prSet presAssocID="{DFEEDCBC-DA96-4FE2-B077-91F44A1889D8}" presName="node" presStyleLbl="node1" presStyleIdx="6" presStyleCnt="7" custScaleX="168320" custRadScaleRad="166658" custRadScaleInc="-31078">
        <dgm:presLayoutVars>
          <dgm:bulletEnabled val="1"/>
        </dgm:presLayoutVars>
      </dgm:prSet>
      <dgm:spPr>
        <a:prstGeom prst="flowChartTerminator">
          <a:avLst/>
        </a:prstGeom>
      </dgm:spPr>
    </dgm:pt>
  </dgm:ptLst>
  <dgm:cxnLst>
    <dgm:cxn modelId="{61E9B602-26F1-46BE-9652-E40764431EFE}" type="presOf" srcId="{CC4A2E1B-34EF-476B-A71C-1C733DC25010}" destId="{F63EA5A4-80F3-402D-84F4-951BD32BDAE3}" srcOrd="0" destOrd="0" presId="urn:microsoft.com/office/officeart/2005/8/layout/radial1"/>
    <dgm:cxn modelId="{F01A4B06-3CC2-4FCD-B0D1-992F66C72BD4}" type="presOf" srcId="{3689279D-BBDF-4E8F-A546-7E6D9D536393}" destId="{F122F1A4-E90B-4818-A4FD-54324AFF3B25}" srcOrd="1" destOrd="0" presId="urn:microsoft.com/office/officeart/2005/8/layout/radial1"/>
    <dgm:cxn modelId="{D78C0119-32CF-43D0-B649-74FEC911A267}" type="presOf" srcId="{035D414B-9849-4F11-AA7F-CE0F04E85995}" destId="{AEC21F9F-92D4-4638-931D-359E7F3F0277}" srcOrd="0" destOrd="0" presId="urn:microsoft.com/office/officeart/2005/8/layout/radial1"/>
    <dgm:cxn modelId="{6DFE1519-AC6D-4412-9F4F-6E0EF65A6099}" type="presOf" srcId="{035D414B-9849-4F11-AA7F-CE0F04E85995}" destId="{B3ED4AB2-BAB3-4EE0-85EF-79BBC8C98C14}" srcOrd="1" destOrd="0" presId="urn:microsoft.com/office/officeart/2005/8/layout/radial1"/>
    <dgm:cxn modelId="{2C86C029-C431-49DF-AD03-C5B72D492385}" type="presOf" srcId="{1ABB23F0-BDE4-4181-AE7A-1808320DB28B}" destId="{63965198-3545-4573-8C08-365E19241FC6}" srcOrd="0" destOrd="0" presId="urn:microsoft.com/office/officeart/2005/8/layout/radial1"/>
    <dgm:cxn modelId="{C426BE30-A1ED-4B6D-9A40-065C4A45AE01}" type="presOf" srcId="{CD93ACE8-23D7-4CA7-9DD6-021DA23D53C3}" destId="{DCE0A1E8-0010-42DA-A710-D6273063B332}" srcOrd="0" destOrd="0" presId="urn:microsoft.com/office/officeart/2005/8/layout/radial1"/>
    <dgm:cxn modelId="{AD4DEE3A-4BC3-4664-BA0A-79A9B031E4A5}" srcId="{561BA626-4940-423F-96C8-E972FFE7F766}" destId="{62C93CF2-C6D6-4C0C-8FA9-1D9ADEC8B047}" srcOrd="2" destOrd="0" parTransId="{1702A21E-11A0-43E1-82C9-A8757320578F}" sibTransId="{8E66771E-1786-4893-997F-45D6C2810407}"/>
    <dgm:cxn modelId="{138B4264-ADF5-4E6C-A077-A09A8505DB66}" type="presOf" srcId="{0A093730-4620-49A2-B174-A282211A1FC4}" destId="{D9B03CBA-EFCC-4E6A-ACC3-955883C31F82}" srcOrd="0" destOrd="0" presId="urn:microsoft.com/office/officeart/2005/8/layout/radial1"/>
    <dgm:cxn modelId="{74AD9245-8353-48C6-99BF-7D374F85B8F4}" type="presOf" srcId="{C6D8EF61-122C-4751-BE33-64FF9B4E6356}" destId="{849BFE68-076C-4597-B28B-9FB77B62E7BB}" srcOrd="0" destOrd="0" presId="urn:microsoft.com/office/officeart/2005/8/layout/radial1"/>
    <dgm:cxn modelId="{8EAF8748-4CE0-4B80-BD03-560DC1D9B8FC}" srcId="{C6D8EF61-122C-4751-BE33-64FF9B4E6356}" destId="{DFEEDCBC-DA96-4FE2-B077-91F44A1889D8}" srcOrd="6" destOrd="0" parTransId="{5F07EFE8-A1BC-4401-9E8F-E8E2CEF4ED1F}" sibTransId="{A9BA47A1-FAC3-4A7B-B070-160601CA0F2F}"/>
    <dgm:cxn modelId="{3088746C-B925-434B-B96C-0976894ED9A6}" srcId="{C6D8EF61-122C-4751-BE33-64FF9B4E6356}" destId="{831DCD2E-CD91-41FA-AC94-C5BD4D7BA95B}" srcOrd="2" destOrd="0" parTransId="{3689279D-BBDF-4E8F-A546-7E6D9D536393}" sibTransId="{52C043CC-11C0-4374-AD63-86E12A2AF32F}"/>
    <dgm:cxn modelId="{4B0B874D-3E9E-4EE1-8B4A-058D15EF6394}" type="presOf" srcId="{644A9D69-1AFE-4040-AEA5-50C389D0909A}" destId="{5AB4CBE7-B1AF-4B68-92B5-C1995ED3EDDD}" srcOrd="0" destOrd="0" presId="urn:microsoft.com/office/officeart/2005/8/layout/radial1"/>
    <dgm:cxn modelId="{CDB0A76F-7CD5-4490-9D71-AEA647B96B61}" type="presOf" srcId="{03C6A064-CAD1-4AE7-B43D-35B8D2218698}" destId="{4E5EA23D-7FAD-4F71-A2E4-93835EDC9EF3}" srcOrd="0" destOrd="0" presId="urn:microsoft.com/office/officeart/2005/8/layout/radial1"/>
    <dgm:cxn modelId="{693FB76F-F20C-4FFD-8901-D0155F601519}" srcId="{C6D8EF61-122C-4751-BE33-64FF9B4E6356}" destId="{644A9D69-1AFE-4040-AEA5-50C389D0909A}" srcOrd="5" destOrd="0" parTransId="{B9B76D1F-D80D-4B64-96BB-6C27A8E2B83C}" sibTransId="{DF118468-24EE-4FC4-BB78-5E9B2536D54F}"/>
    <dgm:cxn modelId="{65C38755-4688-4E8F-95FE-4AD3174EE0C4}" type="presOf" srcId="{EE5967D6-ED3D-4AF7-AB5E-F75C7B5BC3A2}" destId="{159F4C1C-BCE9-44B1-AE1A-5AF5D72599DB}" srcOrd="0" destOrd="0" presId="urn:microsoft.com/office/officeart/2005/8/layout/radial1"/>
    <dgm:cxn modelId="{41C48776-6CDD-4A8A-914B-E210259B6F62}" type="presOf" srcId="{CD93ACE8-23D7-4CA7-9DD6-021DA23D53C3}" destId="{09A82A8D-28BA-47BD-8E05-D02DF04A9C18}" srcOrd="1" destOrd="0" presId="urn:microsoft.com/office/officeart/2005/8/layout/radial1"/>
    <dgm:cxn modelId="{BAE4DF76-657F-40C4-8D90-01D890410FE8}" type="presOf" srcId="{B9B76D1F-D80D-4B64-96BB-6C27A8E2B83C}" destId="{F8F39D78-CD2A-4CC1-91A0-6345F3FC29F1}" srcOrd="0" destOrd="0" presId="urn:microsoft.com/office/officeart/2005/8/layout/radial1"/>
    <dgm:cxn modelId="{EBB39957-5C53-4DE5-B9FD-77B2F9B3699D}" type="presOf" srcId="{DFEEDCBC-DA96-4FE2-B077-91F44A1889D8}" destId="{90A95118-6FB6-40C8-8BD8-2836E0FDFCB7}" srcOrd="0" destOrd="0" presId="urn:microsoft.com/office/officeart/2005/8/layout/radial1"/>
    <dgm:cxn modelId="{7A39877B-A1E9-418D-9003-A92675516AB9}" srcId="{C6D8EF61-122C-4751-BE33-64FF9B4E6356}" destId="{03C6A064-CAD1-4AE7-B43D-35B8D2218698}" srcOrd="1" destOrd="0" parTransId="{CD93ACE8-23D7-4CA7-9DD6-021DA23D53C3}" sibTransId="{69C8D9E6-AF2A-4348-9362-8A940798EEF8}"/>
    <dgm:cxn modelId="{8E706281-CD38-46AE-B56F-F1657A0A6A7D}" srcId="{C6D8EF61-122C-4751-BE33-64FF9B4E6356}" destId="{22FB59C9-7A68-41A8-A307-2986944EB01E}" srcOrd="3" destOrd="0" parTransId="{1ABB23F0-BDE4-4181-AE7A-1808320DB28B}" sibTransId="{ADDBEFE4-A55D-4AD0-9737-E986F6520A84}"/>
    <dgm:cxn modelId="{D2B36E83-CC15-499C-A4E4-6831D7D5E9C0}" srcId="{561BA626-4940-423F-96C8-E972FFE7F766}" destId="{C7703A4F-014E-45C0-9BF0-CB6311E5DB17}" srcOrd="1" destOrd="0" parTransId="{231984FF-A725-4313-B2F7-D1379CDC9388}" sibTransId="{F3AF7252-B43B-41B5-823E-7CB0D82D1820}"/>
    <dgm:cxn modelId="{0EEB1186-D31F-4D98-8D91-97823BF58844}" srcId="{561BA626-4940-423F-96C8-E972FFE7F766}" destId="{C6D8EF61-122C-4751-BE33-64FF9B4E6356}" srcOrd="0" destOrd="0" parTransId="{F9B585C0-5F76-4106-8C5A-FF7FDE3459D6}" sibTransId="{9D549A9F-98D1-4280-891C-E70C37E58852}"/>
    <dgm:cxn modelId="{3DC21688-2132-407A-8C41-93B1162354D8}" srcId="{C6D8EF61-122C-4751-BE33-64FF9B4E6356}" destId="{0A093730-4620-49A2-B174-A282211A1FC4}" srcOrd="0" destOrd="0" parTransId="{035D414B-9849-4F11-AA7F-CE0F04E85995}" sibTransId="{CCC43CEC-B630-419F-B335-4F8877B6EBCC}"/>
    <dgm:cxn modelId="{44E8488C-11F6-4248-B417-F5771D1C8412}" type="presOf" srcId="{EE5967D6-ED3D-4AF7-AB5E-F75C7B5BC3A2}" destId="{B91A4955-B161-4C78-A751-0BA55C3C012D}" srcOrd="1" destOrd="0" presId="urn:microsoft.com/office/officeart/2005/8/layout/radial1"/>
    <dgm:cxn modelId="{7504D991-ACF9-4ADE-8008-9EA902C8C138}" type="presOf" srcId="{561BA626-4940-423F-96C8-E972FFE7F766}" destId="{B4BE9C70-70C7-4700-AA7E-2D59740C22E9}" srcOrd="0" destOrd="0" presId="urn:microsoft.com/office/officeart/2005/8/layout/radial1"/>
    <dgm:cxn modelId="{22BFD895-AD2E-4DB1-8EB3-07C94305A7FA}" type="presOf" srcId="{1ABB23F0-BDE4-4181-AE7A-1808320DB28B}" destId="{5A915F6C-3E3F-4CD3-A6FB-D34BCDE14E33}" srcOrd="1" destOrd="0" presId="urn:microsoft.com/office/officeart/2005/8/layout/radial1"/>
    <dgm:cxn modelId="{863D689E-4789-40F2-852F-5D838899B84F}" type="presOf" srcId="{831DCD2E-CD91-41FA-AC94-C5BD4D7BA95B}" destId="{01D02B9E-1E37-48F4-AF40-4CEB70252343}" srcOrd="0" destOrd="0" presId="urn:microsoft.com/office/officeart/2005/8/layout/radial1"/>
    <dgm:cxn modelId="{ACAA8FA1-8BA8-4932-B32E-F888DB031F08}" srcId="{C6D8EF61-122C-4751-BE33-64FF9B4E6356}" destId="{CC4A2E1B-34EF-476B-A71C-1C733DC25010}" srcOrd="4" destOrd="0" parTransId="{EE5967D6-ED3D-4AF7-AB5E-F75C7B5BC3A2}" sibTransId="{95A44272-41AC-4E77-8893-55192B8E59FF}"/>
    <dgm:cxn modelId="{DD326FB2-5D9E-484C-B54C-F80E3BC924E3}" type="presOf" srcId="{22FB59C9-7A68-41A8-A307-2986944EB01E}" destId="{4CC2C9D1-447A-40ED-BFEC-0F4A2581DB90}" srcOrd="0" destOrd="0" presId="urn:microsoft.com/office/officeart/2005/8/layout/radial1"/>
    <dgm:cxn modelId="{9D494FB2-74F7-40D5-AAFF-DFABC4386566}" type="presOf" srcId="{B9B76D1F-D80D-4B64-96BB-6C27A8E2B83C}" destId="{7C7495A1-BEA4-45FE-9776-A7119416376F}" srcOrd="1" destOrd="0" presId="urn:microsoft.com/office/officeart/2005/8/layout/radial1"/>
    <dgm:cxn modelId="{B943B6B7-2835-481F-A9F1-05F0E908831E}" type="presOf" srcId="{5F07EFE8-A1BC-4401-9E8F-E8E2CEF4ED1F}" destId="{0AE0676E-82F7-47F8-BD1A-5B79778AF719}" srcOrd="1" destOrd="0" presId="urn:microsoft.com/office/officeart/2005/8/layout/radial1"/>
    <dgm:cxn modelId="{85727DC9-7486-4561-B60C-5E31C1AB04F3}" type="presOf" srcId="{3689279D-BBDF-4E8F-A546-7E6D9D536393}" destId="{2B177591-783B-4D7A-98BB-8296DA360CC1}" srcOrd="0" destOrd="0" presId="urn:microsoft.com/office/officeart/2005/8/layout/radial1"/>
    <dgm:cxn modelId="{34AB32F7-3491-4EDA-85F8-BEBB714B5224}" type="presOf" srcId="{5F07EFE8-A1BC-4401-9E8F-E8E2CEF4ED1F}" destId="{9C5CEB76-6F9F-4CC2-A69C-F4C30FAB82E0}" srcOrd="0" destOrd="0" presId="urn:microsoft.com/office/officeart/2005/8/layout/radial1"/>
    <dgm:cxn modelId="{B0DB2E3A-0C7F-4573-AD9D-982B73CE612D}" type="presParOf" srcId="{B4BE9C70-70C7-4700-AA7E-2D59740C22E9}" destId="{849BFE68-076C-4597-B28B-9FB77B62E7BB}" srcOrd="0" destOrd="0" presId="urn:microsoft.com/office/officeart/2005/8/layout/radial1"/>
    <dgm:cxn modelId="{3327E05E-77C7-4536-B9BD-5DFDADD77D7E}" type="presParOf" srcId="{B4BE9C70-70C7-4700-AA7E-2D59740C22E9}" destId="{AEC21F9F-92D4-4638-931D-359E7F3F0277}" srcOrd="1" destOrd="0" presId="urn:microsoft.com/office/officeart/2005/8/layout/radial1"/>
    <dgm:cxn modelId="{C91B3E68-5BB8-400E-8CB2-3B3326477BA9}" type="presParOf" srcId="{AEC21F9F-92D4-4638-931D-359E7F3F0277}" destId="{B3ED4AB2-BAB3-4EE0-85EF-79BBC8C98C14}" srcOrd="0" destOrd="0" presId="urn:microsoft.com/office/officeart/2005/8/layout/radial1"/>
    <dgm:cxn modelId="{DC4634AE-D013-4372-AE01-2B046806DEB6}" type="presParOf" srcId="{B4BE9C70-70C7-4700-AA7E-2D59740C22E9}" destId="{D9B03CBA-EFCC-4E6A-ACC3-955883C31F82}" srcOrd="2" destOrd="0" presId="urn:microsoft.com/office/officeart/2005/8/layout/radial1"/>
    <dgm:cxn modelId="{EFC76A7E-E872-4C85-BC6D-59B5723D3808}" type="presParOf" srcId="{B4BE9C70-70C7-4700-AA7E-2D59740C22E9}" destId="{DCE0A1E8-0010-42DA-A710-D6273063B332}" srcOrd="3" destOrd="0" presId="urn:microsoft.com/office/officeart/2005/8/layout/radial1"/>
    <dgm:cxn modelId="{1204FE71-3DC3-46D0-98CA-FD73B2EB88D7}" type="presParOf" srcId="{DCE0A1E8-0010-42DA-A710-D6273063B332}" destId="{09A82A8D-28BA-47BD-8E05-D02DF04A9C18}" srcOrd="0" destOrd="0" presId="urn:microsoft.com/office/officeart/2005/8/layout/radial1"/>
    <dgm:cxn modelId="{0D5D9256-2100-47A3-BFAD-613EEBBDF7CD}" type="presParOf" srcId="{B4BE9C70-70C7-4700-AA7E-2D59740C22E9}" destId="{4E5EA23D-7FAD-4F71-A2E4-93835EDC9EF3}" srcOrd="4" destOrd="0" presId="urn:microsoft.com/office/officeart/2005/8/layout/radial1"/>
    <dgm:cxn modelId="{6EFA20F3-D253-40CE-B9F3-CB1D0F659346}" type="presParOf" srcId="{B4BE9C70-70C7-4700-AA7E-2D59740C22E9}" destId="{2B177591-783B-4D7A-98BB-8296DA360CC1}" srcOrd="5" destOrd="0" presId="urn:microsoft.com/office/officeart/2005/8/layout/radial1"/>
    <dgm:cxn modelId="{3D802484-D5A9-492D-A52A-1BF620492DDF}" type="presParOf" srcId="{2B177591-783B-4D7A-98BB-8296DA360CC1}" destId="{F122F1A4-E90B-4818-A4FD-54324AFF3B25}" srcOrd="0" destOrd="0" presId="urn:microsoft.com/office/officeart/2005/8/layout/radial1"/>
    <dgm:cxn modelId="{3E6CF846-ADFB-4A99-A8B2-23391DD68BC6}" type="presParOf" srcId="{B4BE9C70-70C7-4700-AA7E-2D59740C22E9}" destId="{01D02B9E-1E37-48F4-AF40-4CEB70252343}" srcOrd="6" destOrd="0" presId="urn:microsoft.com/office/officeart/2005/8/layout/radial1"/>
    <dgm:cxn modelId="{3769C7FE-F5B5-457F-8467-C5B7436DBB0C}" type="presParOf" srcId="{B4BE9C70-70C7-4700-AA7E-2D59740C22E9}" destId="{63965198-3545-4573-8C08-365E19241FC6}" srcOrd="7" destOrd="0" presId="urn:microsoft.com/office/officeart/2005/8/layout/radial1"/>
    <dgm:cxn modelId="{9F7DD60F-950B-4060-8004-DEF05C61F63C}" type="presParOf" srcId="{63965198-3545-4573-8C08-365E19241FC6}" destId="{5A915F6C-3E3F-4CD3-A6FB-D34BCDE14E33}" srcOrd="0" destOrd="0" presId="urn:microsoft.com/office/officeart/2005/8/layout/radial1"/>
    <dgm:cxn modelId="{82EB411B-A930-47EB-84AE-CF6B6D902E96}" type="presParOf" srcId="{B4BE9C70-70C7-4700-AA7E-2D59740C22E9}" destId="{4CC2C9D1-447A-40ED-BFEC-0F4A2581DB90}" srcOrd="8" destOrd="0" presId="urn:microsoft.com/office/officeart/2005/8/layout/radial1"/>
    <dgm:cxn modelId="{85CA13B3-E4DF-497C-9857-23A7888C59D9}" type="presParOf" srcId="{B4BE9C70-70C7-4700-AA7E-2D59740C22E9}" destId="{159F4C1C-BCE9-44B1-AE1A-5AF5D72599DB}" srcOrd="9" destOrd="0" presId="urn:microsoft.com/office/officeart/2005/8/layout/radial1"/>
    <dgm:cxn modelId="{53EABE2D-F843-4C83-87B4-B9ECF3835A5F}" type="presParOf" srcId="{159F4C1C-BCE9-44B1-AE1A-5AF5D72599DB}" destId="{B91A4955-B161-4C78-A751-0BA55C3C012D}" srcOrd="0" destOrd="0" presId="urn:microsoft.com/office/officeart/2005/8/layout/radial1"/>
    <dgm:cxn modelId="{81F4E718-E913-4B94-9D55-48F6AE6CA12C}" type="presParOf" srcId="{B4BE9C70-70C7-4700-AA7E-2D59740C22E9}" destId="{F63EA5A4-80F3-402D-84F4-951BD32BDAE3}" srcOrd="10" destOrd="0" presId="urn:microsoft.com/office/officeart/2005/8/layout/radial1"/>
    <dgm:cxn modelId="{16C92465-8F3E-471D-AC9C-F682C985285C}" type="presParOf" srcId="{B4BE9C70-70C7-4700-AA7E-2D59740C22E9}" destId="{F8F39D78-CD2A-4CC1-91A0-6345F3FC29F1}" srcOrd="11" destOrd="0" presId="urn:microsoft.com/office/officeart/2005/8/layout/radial1"/>
    <dgm:cxn modelId="{439D5A29-2844-41FE-B107-FE3970BBF294}" type="presParOf" srcId="{F8F39D78-CD2A-4CC1-91A0-6345F3FC29F1}" destId="{7C7495A1-BEA4-45FE-9776-A7119416376F}" srcOrd="0" destOrd="0" presId="urn:microsoft.com/office/officeart/2005/8/layout/radial1"/>
    <dgm:cxn modelId="{11BF0CA1-6C16-4AE0-9473-F3CF78F0A692}" type="presParOf" srcId="{B4BE9C70-70C7-4700-AA7E-2D59740C22E9}" destId="{5AB4CBE7-B1AF-4B68-92B5-C1995ED3EDDD}" srcOrd="12" destOrd="0" presId="urn:microsoft.com/office/officeart/2005/8/layout/radial1"/>
    <dgm:cxn modelId="{A2BADC58-63F8-4FDA-B89B-DD4FB3E48F16}" type="presParOf" srcId="{B4BE9C70-70C7-4700-AA7E-2D59740C22E9}" destId="{9C5CEB76-6F9F-4CC2-A69C-F4C30FAB82E0}" srcOrd="13" destOrd="0" presId="urn:microsoft.com/office/officeart/2005/8/layout/radial1"/>
    <dgm:cxn modelId="{3B89414D-B41E-480A-AAC9-2011FD4E89D0}" type="presParOf" srcId="{9C5CEB76-6F9F-4CC2-A69C-F4C30FAB82E0}" destId="{0AE0676E-82F7-47F8-BD1A-5B79778AF719}" srcOrd="0" destOrd="0" presId="urn:microsoft.com/office/officeart/2005/8/layout/radial1"/>
    <dgm:cxn modelId="{2EA4BC37-8EDD-4064-85BE-631EF7F9070C}" type="presParOf" srcId="{B4BE9C70-70C7-4700-AA7E-2D59740C22E9}" destId="{90A95118-6FB6-40C8-8BD8-2836E0FDFCB7}"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EE2C7-1110-4866-A89D-B2A16696EB1A}" type="doc">
      <dgm:prSet loTypeId="urn:microsoft.com/office/officeart/2005/8/layout/process2" loCatId="process" qsTypeId="urn:microsoft.com/office/officeart/2005/8/quickstyle/simple1" qsCatId="simple" csTypeId="urn:microsoft.com/office/officeart/2005/8/colors/accent1_2" csCatId="accent1" phldr="1"/>
      <dgm:spPr/>
    </dgm:pt>
    <dgm:pt modelId="{64589B23-B53D-430A-8D0B-85CD97864792}">
      <dgm:prSet phldrT="[Text]"/>
      <dgm:spPr>
        <a:solidFill>
          <a:schemeClr val="accent3">
            <a:lumMod val="50000"/>
          </a:schemeClr>
        </a:solidFill>
      </dgm:spPr>
      <dgm:t>
        <a:bodyPr/>
        <a:lstStyle/>
        <a:p>
          <a:r>
            <a:rPr lang="en-GB" dirty="0"/>
            <a:t>Confirm overall event rationale and goals through consultation with key stakeholders</a:t>
          </a:r>
        </a:p>
      </dgm:t>
    </dgm:pt>
    <dgm:pt modelId="{141EB6D9-7BF5-44E9-8499-DDEFAAE896F9}" type="parTrans" cxnId="{29572BB8-B23C-4A98-9424-7526ABC917E0}">
      <dgm:prSet/>
      <dgm:spPr/>
      <dgm:t>
        <a:bodyPr/>
        <a:lstStyle/>
        <a:p>
          <a:endParaRPr lang="en-GB"/>
        </a:p>
      </dgm:t>
    </dgm:pt>
    <dgm:pt modelId="{2E8BF21F-C66A-4203-9FA8-B8D7067CC5E9}" type="sibTrans" cxnId="{29572BB8-B23C-4A98-9424-7526ABC917E0}">
      <dgm:prSet/>
      <dgm:spPr/>
      <dgm:t>
        <a:bodyPr/>
        <a:lstStyle/>
        <a:p>
          <a:endParaRPr lang="en-GB"/>
        </a:p>
      </dgm:t>
    </dgm:pt>
    <dgm:pt modelId="{3AF73FBB-8928-4486-AF0A-24984A62D7AC}">
      <dgm:prSet phldrT="[Text]"/>
      <dgm:spPr>
        <a:solidFill>
          <a:schemeClr val="accent3">
            <a:lumMod val="50000"/>
          </a:schemeClr>
        </a:solidFill>
      </dgm:spPr>
      <dgm:t>
        <a:bodyPr/>
        <a:lstStyle/>
        <a:p>
          <a:r>
            <a:rPr lang="en-GB" dirty="0"/>
            <a:t>Assess the proposed event in relation to other events, the industry and the community</a:t>
          </a:r>
        </a:p>
      </dgm:t>
    </dgm:pt>
    <dgm:pt modelId="{A5953263-4BC1-42C4-97A4-B225D08FE218}" type="parTrans" cxnId="{FDB170A6-1197-403A-AA0E-92A5F66F5656}">
      <dgm:prSet/>
      <dgm:spPr/>
      <dgm:t>
        <a:bodyPr/>
        <a:lstStyle/>
        <a:p>
          <a:endParaRPr lang="en-GB"/>
        </a:p>
      </dgm:t>
    </dgm:pt>
    <dgm:pt modelId="{49856FD6-69C3-4984-949D-D2D4C6AD93A5}" type="sibTrans" cxnId="{FDB170A6-1197-403A-AA0E-92A5F66F5656}">
      <dgm:prSet/>
      <dgm:spPr/>
      <dgm:t>
        <a:bodyPr/>
        <a:lstStyle/>
        <a:p>
          <a:endParaRPr lang="en-GB"/>
        </a:p>
      </dgm:t>
    </dgm:pt>
    <dgm:pt modelId="{8B441FBC-7DAA-4176-9B0E-9A711B82A760}">
      <dgm:prSet phldrT="[Text]"/>
      <dgm:spPr>
        <a:solidFill>
          <a:schemeClr val="accent3">
            <a:lumMod val="50000"/>
          </a:schemeClr>
        </a:solidFill>
      </dgm:spPr>
      <dgm:t>
        <a:bodyPr/>
        <a:lstStyle/>
        <a:p>
          <a:r>
            <a:rPr lang="en-GB" dirty="0"/>
            <a:t>Assess and determine the marketability of the proposed event through research and consultation</a:t>
          </a:r>
        </a:p>
      </dgm:t>
    </dgm:pt>
    <dgm:pt modelId="{311FFE6C-1FDE-40D3-8556-517A26097340}" type="parTrans" cxnId="{C68810FC-6A41-491D-8A1D-F30068AF8753}">
      <dgm:prSet/>
      <dgm:spPr/>
      <dgm:t>
        <a:bodyPr/>
        <a:lstStyle/>
        <a:p>
          <a:endParaRPr lang="en-GB"/>
        </a:p>
      </dgm:t>
    </dgm:pt>
    <dgm:pt modelId="{630897B3-330D-4FFE-AF55-13B72751CA2D}" type="sibTrans" cxnId="{C68810FC-6A41-491D-8A1D-F30068AF8753}">
      <dgm:prSet/>
      <dgm:spPr/>
      <dgm:t>
        <a:bodyPr/>
        <a:lstStyle/>
        <a:p>
          <a:endParaRPr lang="en-GB"/>
        </a:p>
      </dgm:t>
    </dgm:pt>
    <dgm:pt modelId="{DC391643-9653-44E1-ACF6-2EDCAEDE2B6F}">
      <dgm:prSet/>
      <dgm:spPr>
        <a:solidFill>
          <a:schemeClr val="accent3">
            <a:lumMod val="50000"/>
          </a:schemeClr>
        </a:solidFill>
      </dgm:spPr>
      <dgm:t>
        <a:bodyPr/>
        <a:lstStyle/>
        <a:p>
          <a:r>
            <a:rPr lang="en-GB" dirty="0"/>
            <a:t>Evaluate the internal; and external factors that may impact on the viability of the proposed event</a:t>
          </a:r>
        </a:p>
      </dgm:t>
    </dgm:pt>
    <dgm:pt modelId="{0DF3ADD3-346A-4E6A-864A-31DE63EDCF97}" type="parTrans" cxnId="{43FC93FE-805A-4E03-AEB1-010192AA2DBA}">
      <dgm:prSet/>
      <dgm:spPr/>
      <dgm:t>
        <a:bodyPr/>
        <a:lstStyle/>
        <a:p>
          <a:endParaRPr lang="en-GB"/>
        </a:p>
      </dgm:t>
    </dgm:pt>
    <dgm:pt modelId="{C7C8CB1F-0D94-443B-801B-D93E1B190288}" type="sibTrans" cxnId="{43FC93FE-805A-4E03-AEB1-010192AA2DBA}">
      <dgm:prSet/>
      <dgm:spPr/>
      <dgm:t>
        <a:bodyPr/>
        <a:lstStyle/>
        <a:p>
          <a:endParaRPr lang="en-GB"/>
        </a:p>
      </dgm:t>
    </dgm:pt>
    <dgm:pt modelId="{39033865-AE1C-47E7-B1DD-49323CBE75B3}" type="pres">
      <dgm:prSet presAssocID="{ABBEE2C7-1110-4866-A89D-B2A16696EB1A}" presName="linearFlow" presStyleCnt="0">
        <dgm:presLayoutVars>
          <dgm:resizeHandles val="exact"/>
        </dgm:presLayoutVars>
      </dgm:prSet>
      <dgm:spPr/>
    </dgm:pt>
    <dgm:pt modelId="{281F7EAB-63B7-4A58-B6E9-1C64E8C25924}" type="pres">
      <dgm:prSet presAssocID="{64589B23-B53D-430A-8D0B-85CD97864792}" presName="node" presStyleLbl="node1" presStyleIdx="0" presStyleCnt="4" custScaleX="300000" custLinFactNeighborX="-556" custLinFactNeighborY="8000">
        <dgm:presLayoutVars>
          <dgm:bulletEnabled val="1"/>
        </dgm:presLayoutVars>
      </dgm:prSet>
      <dgm:spPr/>
    </dgm:pt>
    <dgm:pt modelId="{0361C412-BE37-4E9F-A4C3-A975B5F7E41F}" type="pres">
      <dgm:prSet presAssocID="{2E8BF21F-C66A-4203-9FA8-B8D7067CC5E9}" presName="sibTrans" presStyleLbl="sibTrans2D1" presStyleIdx="0" presStyleCnt="3"/>
      <dgm:spPr/>
    </dgm:pt>
    <dgm:pt modelId="{22B6559D-2A8B-4BDC-9B29-125FFF4EEE24}" type="pres">
      <dgm:prSet presAssocID="{2E8BF21F-C66A-4203-9FA8-B8D7067CC5E9}" presName="connectorText" presStyleLbl="sibTrans2D1" presStyleIdx="0" presStyleCnt="3"/>
      <dgm:spPr/>
    </dgm:pt>
    <dgm:pt modelId="{1E1C9D21-7A42-4D53-8F18-889430382A90}" type="pres">
      <dgm:prSet presAssocID="{3AF73FBB-8928-4486-AF0A-24984A62D7AC}" presName="node" presStyleLbl="node1" presStyleIdx="1" presStyleCnt="4" custScaleX="295556">
        <dgm:presLayoutVars>
          <dgm:bulletEnabled val="1"/>
        </dgm:presLayoutVars>
      </dgm:prSet>
      <dgm:spPr/>
    </dgm:pt>
    <dgm:pt modelId="{9F0FB732-182D-4D9D-91B7-8F547FDE8D44}" type="pres">
      <dgm:prSet presAssocID="{49856FD6-69C3-4984-949D-D2D4C6AD93A5}" presName="sibTrans" presStyleLbl="sibTrans2D1" presStyleIdx="1" presStyleCnt="3"/>
      <dgm:spPr/>
    </dgm:pt>
    <dgm:pt modelId="{73777EC9-6E0C-47CD-879B-97A48B5012FC}" type="pres">
      <dgm:prSet presAssocID="{49856FD6-69C3-4984-949D-D2D4C6AD93A5}" presName="connectorText" presStyleLbl="sibTrans2D1" presStyleIdx="1" presStyleCnt="3"/>
      <dgm:spPr/>
    </dgm:pt>
    <dgm:pt modelId="{89891341-ADD3-43E8-83F5-15B1B87D075C}" type="pres">
      <dgm:prSet presAssocID="{8B441FBC-7DAA-4176-9B0E-9A711B82A760}" presName="node" presStyleLbl="node1" presStyleIdx="2" presStyleCnt="4" custScaleX="293333">
        <dgm:presLayoutVars>
          <dgm:bulletEnabled val="1"/>
        </dgm:presLayoutVars>
      </dgm:prSet>
      <dgm:spPr/>
    </dgm:pt>
    <dgm:pt modelId="{ECDFFD8D-C91C-4DDE-A06E-B40BCC6DA66E}" type="pres">
      <dgm:prSet presAssocID="{630897B3-330D-4FFE-AF55-13B72751CA2D}" presName="sibTrans" presStyleLbl="sibTrans2D1" presStyleIdx="2" presStyleCnt="3"/>
      <dgm:spPr/>
    </dgm:pt>
    <dgm:pt modelId="{26FFF149-0F77-4090-9C26-B0BC9CFD1C5C}" type="pres">
      <dgm:prSet presAssocID="{630897B3-330D-4FFE-AF55-13B72751CA2D}" presName="connectorText" presStyleLbl="sibTrans2D1" presStyleIdx="2" presStyleCnt="3"/>
      <dgm:spPr/>
    </dgm:pt>
    <dgm:pt modelId="{508B24BB-5B1A-49C1-AB6D-E6664E6907A3}" type="pres">
      <dgm:prSet presAssocID="{DC391643-9653-44E1-ACF6-2EDCAEDE2B6F}" presName="node" presStyleLbl="node1" presStyleIdx="3" presStyleCnt="4" custScaleX="289000">
        <dgm:presLayoutVars>
          <dgm:bulletEnabled val="1"/>
        </dgm:presLayoutVars>
      </dgm:prSet>
      <dgm:spPr/>
    </dgm:pt>
  </dgm:ptLst>
  <dgm:cxnLst>
    <dgm:cxn modelId="{DB055811-E528-40B7-968B-F5F8C1820DC0}" type="presOf" srcId="{3AF73FBB-8928-4486-AF0A-24984A62D7AC}" destId="{1E1C9D21-7A42-4D53-8F18-889430382A90}" srcOrd="0" destOrd="0" presId="urn:microsoft.com/office/officeart/2005/8/layout/process2"/>
    <dgm:cxn modelId="{CE4BDB3F-5C1D-4480-B99E-C9F1C0B00065}" type="presOf" srcId="{49856FD6-69C3-4984-949D-D2D4C6AD93A5}" destId="{73777EC9-6E0C-47CD-879B-97A48B5012FC}" srcOrd="1" destOrd="0" presId="urn:microsoft.com/office/officeart/2005/8/layout/process2"/>
    <dgm:cxn modelId="{C1A8CA60-B1BE-4380-A671-247269546779}" type="presOf" srcId="{ABBEE2C7-1110-4866-A89D-B2A16696EB1A}" destId="{39033865-AE1C-47E7-B1DD-49323CBE75B3}" srcOrd="0" destOrd="0" presId="urn:microsoft.com/office/officeart/2005/8/layout/process2"/>
    <dgm:cxn modelId="{ECA39369-427B-4A77-B8B4-04F64CCA7BAB}" type="presOf" srcId="{8B441FBC-7DAA-4176-9B0E-9A711B82A760}" destId="{89891341-ADD3-43E8-83F5-15B1B87D075C}" srcOrd="0" destOrd="0" presId="urn:microsoft.com/office/officeart/2005/8/layout/process2"/>
    <dgm:cxn modelId="{B4C68B54-D5EB-47DC-A3A4-FD7A6370F48C}" type="presOf" srcId="{630897B3-330D-4FFE-AF55-13B72751CA2D}" destId="{ECDFFD8D-C91C-4DDE-A06E-B40BCC6DA66E}" srcOrd="0" destOrd="0" presId="urn:microsoft.com/office/officeart/2005/8/layout/process2"/>
    <dgm:cxn modelId="{5A0B769C-C49C-4126-B0DC-6460979CB8C6}" type="presOf" srcId="{2E8BF21F-C66A-4203-9FA8-B8D7067CC5E9}" destId="{0361C412-BE37-4E9F-A4C3-A975B5F7E41F}" srcOrd="0" destOrd="0" presId="urn:microsoft.com/office/officeart/2005/8/layout/process2"/>
    <dgm:cxn modelId="{DFA4ECA3-317A-4754-9D8F-A93E5D238DBC}" type="presOf" srcId="{DC391643-9653-44E1-ACF6-2EDCAEDE2B6F}" destId="{508B24BB-5B1A-49C1-AB6D-E6664E6907A3}" srcOrd="0" destOrd="0" presId="urn:microsoft.com/office/officeart/2005/8/layout/process2"/>
    <dgm:cxn modelId="{FDB170A6-1197-403A-AA0E-92A5F66F5656}" srcId="{ABBEE2C7-1110-4866-A89D-B2A16696EB1A}" destId="{3AF73FBB-8928-4486-AF0A-24984A62D7AC}" srcOrd="1" destOrd="0" parTransId="{A5953263-4BC1-42C4-97A4-B225D08FE218}" sibTransId="{49856FD6-69C3-4984-949D-D2D4C6AD93A5}"/>
    <dgm:cxn modelId="{7C1DF6AF-F9BE-448E-9471-B8EFC435BC63}" type="presOf" srcId="{49856FD6-69C3-4984-949D-D2D4C6AD93A5}" destId="{9F0FB732-182D-4D9D-91B7-8F547FDE8D44}" srcOrd="0" destOrd="0" presId="urn:microsoft.com/office/officeart/2005/8/layout/process2"/>
    <dgm:cxn modelId="{29572BB8-B23C-4A98-9424-7526ABC917E0}" srcId="{ABBEE2C7-1110-4866-A89D-B2A16696EB1A}" destId="{64589B23-B53D-430A-8D0B-85CD97864792}" srcOrd="0" destOrd="0" parTransId="{141EB6D9-7BF5-44E9-8499-DDEFAAE896F9}" sibTransId="{2E8BF21F-C66A-4203-9FA8-B8D7067CC5E9}"/>
    <dgm:cxn modelId="{068883CD-728A-45CC-ACC6-F3E0388ED2A8}" type="presOf" srcId="{630897B3-330D-4FFE-AF55-13B72751CA2D}" destId="{26FFF149-0F77-4090-9C26-B0BC9CFD1C5C}" srcOrd="1" destOrd="0" presId="urn:microsoft.com/office/officeart/2005/8/layout/process2"/>
    <dgm:cxn modelId="{E06264D7-F14B-440B-9EB5-4A92DEC51ED6}" type="presOf" srcId="{2E8BF21F-C66A-4203-9FA8-B8D7067CC5E9}" destId="{22B6559D-2A8B-4BDC-9B29-125FFF4EEE24}" srcOrd="1" destOrd="0" presId="urn:microsoft.com/office/officeart/2005/8/layout/process2"/>
    <dgm:cxn modelId="{C5690FEC-7A33-4B95-86AF-6F04E16C982B}" type="presOf" srcId="{64589B23-B53D-430A-8D0B-85CD97864792}" destId="{281F7EAB-63B7-4A58-B6E9-1C64E8C25924}" srcOrd="0" destOrd="0" presId="urn:microsoft.com/office/officeart/2005/8/layout/process2"/>
    <dgm:cxn modelId="{C68810FC-6A41-491D-8A1D-F30068AF8753}" srcId="{ABBEE2C7-1110-4866-A89D-B2A16696EB1A}" destId="{8B441FBC-7DAA-4176-9B0E-9A711B82A760}" srcOrd="2" destOrd="0" parTransId="{311FFE6C-1FDE-40D3-8556-517A26097340}" sibTransId="{630897B3-330D-4FFE-AF55-13B72751CA2D}"/>
    <dgm:cxn modelId="{43FC93FE-805A-4E03-AEB1-010192AA2DBA}" srcId="{ABBEE2C7-1110-4866-A89D-B2A16696EB1A}" destId="{DC391643-9653-44E1-ACF6-2EDCAEDE2B6F}" srcOrd="3" destOrd="0" parTransId="{0DF3ADD3-346A-4E6A-864A-31DE63EDCF97}" sibTransId="{C7C8CB1F-0D94-443B-801B-D93E1B190288}"/>
    <dgm:cxn modelId="{B665FC64-EFBD-4085-9BAB-5E56ADB8B4FF}" type="presParOf" srcId="{39033865-AE1C-47E7-B1DD-49323CBE75B3}" destId="{281F7EAB-63B7-4A58-B6E9-1C64E8C25924}" srcOrd="0" destOrd="0" presId="urn:microsoft.com/office/officeart/2005/8/layout/process2"/>
    <dgm:cxn modelId="{C7247729-35B5-4C33-8791-BCF2E34FCF19}" type="presParOf" srcId="{39033865-AE1C-47E7-B1DD-49323CBE75B3}" destId="{0361C412-BE37-4E9F-A4C3-A975B5F7E41F}" srcOrd="1" destOrd="0" presId="urn:microsoft.com/office/officeart/2005/8/layout/process2"/>
    <dgm:cxn modelId="{F98E1A01-AF8E-4AC5-98CB-7C65B7D3A6F2}" type="presParOf" srcId="{0361C412-BE37-4E9F-A4C3-A975B5F7E41F}" destId="{22B6559D-2A8B-4BDC-9B29-125FFF4EEE24}" srcOrd="0" destOrd="0" presId="urn:microsoft.com/office/officeart/2005/8/layout/process2"/>
    <dgm:cxn modelId="{BFE74D76-0154-47EE-B8D3-2287A4E5B797}" type="presParOf" srcId="{39033865-AE1C-47E7-B1DD-49323CBE75B3}" destId="{1E1C9D21-7A42-4D53-8F18-889430382A90}" srcOrd="2" destOrd="0" presId="urn:microsoft.com/office/officeart/2005/8/layout/process2"/>
    <dgm:cxn modelId="{EF66BC6C-66FE-4342-838C-D5DCB2984A3E}" type="presParOf" srcId="{39033865-AE1C-47E7-B1DD-49323CBE75B3}" destId="{9F0FB732-182D-4D9D-91B7-8F547FDE8D44}" srcOrd="3" destOrd="0" presId="urn:microsoft.com/office/officeart/2005/8/layout/process2"/>
    <dgm:cxn modelId="{EDA68CE1-43E0-44CC-8667-A429DDF890ED}" type="presParOf" srcId="{9F0FB732-182D-4D9D-91B7-8F547FDE8D44}" destId="{73777EC9-6E0C-47CD-879B-97A48B5012FC}" srcOrd="0" destOrd="0" presId="urn:microsoft.com/office/officeart/2005/8/layout/process2"/>
    <dgm:cxn modelId="{785A3C23-1AAF-43EF-9077-9A1F3DA29D39}" type="presParOf" srcId="{39033865-AE1C-47E7-B1DD-49323CBE75B3}" destId="{89891341-ADD3-43E8-83F5-15B1B87D075C}" srcOrd="4" destOrd="0" presId="urn:microsoft.com/office/officeart/2005/8/layout/process2"/>
    <dgm:cxn modelId="{829AFB52-3E2C-4E5D-842B-7F2F333BE1E3}" type="presParOf" srcId="{39033865-AE1C-47E7-B1DD-49323CBE75B3}" destId="{ECDFFD8D-C91C-4DDE-A06E-B40BCC6DA66E}" srcOrd="5" destOrd="0" presId="urn:microsoft.com/office/officeart/2005/8/layout/process2"/>
    <dgm:cxn modelId="{BB72FF4F-1506-45C0-9EF1-43E3D616FEE0}" type="presParOf" srcId="{ECDFFD8D-C91C-4DDE-A06E-B40BCC6DA66E}" destId="{26FFF149-0F77-4090-9C26-B0BC9CFD1C5C}" srcOrd="0" destOrd="0" presId="urn:microsoft.com/office/officeart/2005/8/layout/process2"/>
    <dgm:cxn modelId="{F6B905AC-76DF-4F22-8344-28E6D95492AC}" type="presParOf" srcId="{39033865-AE1C-47E7-B1DD-49323CBE75B3}" destId="{508B24BB-5B1A-49C1-AB6D-E6664E6907A3}"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BFE68-076C-4597-B28B-9FB77B62E7BB}">
      <dsp:nvSpPr>
        <dsp:cNvPr id="0" name=""/>
        <dsp:cNvSpPr/>
      </dsp:nvSpPr>
      <dsp:spPr>
        <a:xfrm>
          <a:off x="4080822" y="1839907"/>
          <a:ext cx="1226194" cy="1226194"/>
        </a:xfrm>
        <a:prstGeom prst="flowChartAlternateProcess">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Organiser or client</a:t>
          </a:r>
        </a:p>
      </dsp:txBody>
      <dsp:txXfrm>
        <a:off x="4140679" y="1899764"/>
        <a:ext cx="1106480" cy="1106480"/>
      </dsp:txXfrm>
    </dsp:sp>
    <dsp:sp modelId="{AEC21F9F-92D4-4638-931D-359E7F3F0277}">
      <dsp:nvSpPr>
        <dsp:cNvPr id="0" name=""/>
        <dsp:cNvSpPr/>
      </dsp:nvSpPr>
      <dsp:spPr>
        <a:xfrm rot="16141455">
          <a:off x="4371291" y="1521324"/>
          <a:ext cx="613922" cy="23510"/>
        </a:xfrm>
        <a:custGeom>
          <a:avLst/>
          <a:gdLst/>
          <a:ahLst/>
          <a:cxnLst/>
          <a:rect l="0" t="0" r="0" b="0"/>
          <a:pathLst>
            <a:path>
              <a:moveTo>
                <a:pt x="0" y="11755"/>
              </a:moveTo>
              <a:lnTo>
                <a:pt x="61392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662904" y="1517732"/>
        <a:ext cx="30696" cy="30696"/>
      </dsp:txXfrm>
    </dsp:sp>
    <dsp:sp modelId="{D9B03CBA-EFCC-4E6A-ACC3-955883C31F82}">
      <dsp:nvSpPr>
        <dsp:cNvPr id="0" name=""/>
        <dsp:cNvSpPr/>
      </dsp:nvSpPr>
      <dsp:spPr>
        <a:xfrm>
          <a:off x="3630617" y="0"/>
          <a:ext cx="2063931" cy="1226194"/>
        </a:xfrm>
        <a:prstGeom prst="flowChartTerminator">
          <a:avLst/>
        </a:prstGeom>
        <a:solidFill>
          <a:srgbClr val="2FC147"/>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Community</a:t>
          </a:r>
        </a:p>
      </dsp:txBody>
      <dsp:txXfrm>
        <a:off x="3727889" y="179558"/>
        <a:ext cx="1869387" cy="867078"/>
      </dsp:txXfrm>
    </dsp:sp>
    <dsp:sp modelId="{DCE0A1E8-0010-42DA-A710-D6273063B332}">
      <dsp:nvSpPr>
        <dsp:cNvPr id="0" name=""/>
        <dsp:cNvSpPr/>
      </dsp:nvSpPr>
      <dsp:spPr>
        <a:xfrm rot="19764093">
          <a:off x="5102406" y="1693279"/>
          <a:ext cx="1712681" cy="23510"/>
        </a:xfrm>
        <a:custGeom>
          <a:avLst/>
          <a:gdLst/>
          <a:ahLst/>
          <a:cxnLst/>
          <a:rect l="0" t="0" r="0" b="0"/>
          <a:pathLst>
            <a:path>
              <a:moveTo>
                <a:pt x="0" y="11755"/>
              </a:moveTo>
              <a:lnTo>
                <a:pt x="1712681"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915930" y="1662217"/>
        <a:ext cx="85634" cy="85634"/>
      </dsp:txXfrm>
    </dsp:sp>
    <dsp:sp modelId="{4E5EA23D-7FAD-4F71-A2E4-93835EDC9EF3}">
      <dsp:nvSpPr>
        <dsp:cNvPr id="0" name=""/>
        <dsp:cNvSpPr/>
      </dsp:nvSpPr>
      <dsp:spPr>
        <a:xfrm>
          <a:off x="6395279" y="223523"/>
          <a:ext cx="2063931" cy="1226194"/>
        </a:xfrm>
        <a:prstGeom prst="flowChartTerminator">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Authorities &amp; government agencies</a:t>
          </a:r>
        </a:p>
      </dsp:txBody>
      <dsp:txXfrm>
        <a:off x="6492551" y="403081"/>
        <a:ext cx="1869387" cy="867078"/>
      </dsp:txXfrm>
    </dsp:sp>
    <dsp:sp modelId="{2B177591-783B-4D7A-98BB-8296DA360CC1}">
      <dsp:nvSpPr>
        <dsp:cNvPr id="0" name=""/>
        <dsp:cNvSpPr/>
      </dsp:nvSpPr>
      <dsp:spPr>
        <a:xfrm rot="23097">
          <a:off x="5306991" y="2448870"/>
          <a:ext cx="1042344" cy="23510"/>
        </a:xfrm>
        <a:custGeom>
          <a:avLst/>
          <a:gdLst/>
          <a:ahLst/>
          <a:cxnLst/>
          <a:rect l="0" t="0" r="0" b="0"/>
          <a:pathLst>
            <a:path>
              <a:moveTo>
                <a:pt x="0" y="11755"/>
              </a:moveTo>
              <a:lnTo>
                <a:pt x="1042344"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02105" y="2434567"/>
        <a:ext cx="52117" cy="52117"/>
      </dsp:txXfrm>
    </dsp:sp>
    <dsp:sp modelId="{01D02B9E-1E37-48F4-AF40-4CEB70252343}">
      <dsp:nvSpPr>
        <dsp:cNvPr id="0" name=""/>
        <dsp:cNvSpPr/>
      </dsp:nvSpPr>
      <dsp:spPr>
        <a:xfrm>
          <a:off x="6349258" y="1857962"/>
          <a:ext cx="2063931" cy="1226194"/>
        </a:xfrm>
        <a:prstGeom prst="flowChartTerminator">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Services contractors and suppliers</a:t>
          </a:r>
        </a:p>
      </dsp:txBody>
      <dsp:txXfrm>
        <a:off x="6446530" y="2037520"/>
        <a:ext cx="1869387" cy="867078"/>
      </dsp:txXfrm>
    </dsp:sp>
    <dsp:sp modelId="{63965198-3545-4573-8C08-365E19241FC6}">
      <dsp:nvSpPr>
        <dsp:cNvPr id="0" name=""/>
        <dsp:cNvSpPr/>
      </dsp:nvSpPr>
      <dsp:spPr>
        <a:xfrm rot="2190809">
          <a:off x="5052248" y="3213556"/>
          <a:ext cx="1369743" cy="23510"/>
        </a:xfrm>
        <a:custGeom>
          <a:avLst/>
          <a:gdLst/>
          <a:ahLst/>
          <a:cxnLst/>
          <a:rect l="0" t="0" r="0" b="0"/>
          <a:pathLst>
            <a:path>
              <a:moveTo>
                <a:pt x="0" y="11755"/>
              </a:moveTo>
              <a:lnTo>
                <a:pt x="1369743"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02876" y="3191068"/>
        <a:ext cx="68487" cy="68487"/>
      </dsp:txXfrm>
    </dsp:sp>
    <dsp:sp modelId="{4CC2C9D1-447A-40ED-BFEC-0F4A2581DB90}">
      <dsp:nvSpPr>
        <dsp:cNvPr id="0" name=""/>
        <dsp:cNvSpPr/>
      </dsp:nvSpPr>
      <dsp:spPr>
        <a:xfrm>
          <a:off x="5901483" y="3497888"/>
          <a:ext cx="2063931" cy="1226194"/>
        </a:xfrm>
        <a:prstGeom prst="flowChartTerminator">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Event audience, spectators</a:t>
          </a:r>
        </a:p>
      </dsp:txBody>
      <dsp:txXfrm>
        <a:off x="5998755" y="3677446"/>
        <a:ext cx="1869387" cy="867078"/>
      </dsp:txXfrm>
    </dsp:sp>
    <dsp:sp modelId="{159F4C1C-BCE9-44B1-AE1A-5AF5D72599DB}">
      <dsp:nvSpPr>
        <dsp:cNvPr id="0" name=""/>
        <dsp:cNvSpPr/>
      </dsp:nvSpPr>
      <dsp:spPr>
        <a:xfrm rot="8205550">
          <a:off x="3339431" y="3221083"/>
          <a:ext cx="1050470" cy="23510"/>
        </a:xfrm>
        <a:custGeom>
          <a:avLst/>
          <a:gdLst/>
          <a:ahLst/>
          <a:cxnLst/>
          <a:rect l="0" t="0" r="0" b="0"/>
          <a:pathLst>
            <a:path>
              <a:moveTo>
                <a:pt x="0" y="11755"/>
              </a:moveTo>
              <a:lnTo>
                <a:pt x="10504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838404" y="3206577"/>
        <a:ext cx="52523" cy="52523"/>
      </dsp:txXfrm>
    </dsp:sp>
    <dsp:sp modelId="{F63EA5A4-80F3-402D-84F4-951BD32BDAE3}">
      <dsp:nvSpPr>
        <dsp:cNvPr id="0" name=""/>
        <dsp:cNvSpPr/>
      </dsp:nvSpPr>
      <dsp:spPr>
        <a:xfrm>
          <a:off x="1898903" y="3497888"/>
          <a:ext cx="2063931" cy="1226194"/>
        </a:xfrm>
        <a:prstGeom prst="flowChartTerminator">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Participants, performers</a:t>
          </a:r>
        </a:p>
      </dsp:txBody>
      <dsp:txXfrm>
        <a:off x="1996175" y="3677446"/>
        <a:ext cx="1869387" cy="867078"/>
      </dsp:txXfrm>
    </dsp:sp>
    <dsp:sp modelId="{F8F39D78-CD2A-4CC1-91A0-6345F3FC29F1}">
      <dsp:nvSpPr>
        <dsp:cNvPr id="0" name=""/>
        <dsp:cNvSpPr/>
      </dsp:nvSpPr>
      <dsp:spPr>
        <a:xfrm rot="10722718">
          <a:off x="3068912" y="2466407"/>
          <a:ext cx="1012192" cy="23510"/>
        </a:xfrm>
        <a:custGeom>
          <a:avLst/>
          <a:gdLst/>
          <a:ahLst/>
          <a:cxnLst/>
          <a:rect l="0" t="0" r="0" b="0"/>
          <a:pathLst>
            <a:path>
              <a:moveTo>
                <a:pt x="0" y="11755"/>
              </a:moveTo>
              <a:lnTo>
                <a:pt x="1012192"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549704" y="2452858"/>
        <a:ext cx="50609" cy="50609"/>
      </dsp:txXfrm>
    </dsp:sp>
    <dsp:sp modelId="{5AB4CBE7-B1AF-4B68-92B5-C1995ED3EDDD}">
      <dsp:nvSpPr>
        <dsp:cNvPr id="0" name=""/>
        <dsp:cNvSpPr/>
      </dsp:nvSpPr>
      <dsp:spPr>
        <a:xfrm>
          <a:off x="1005847" y="1899628"/>
          <a:ext cx="2063931" cy="1226194"/>
        </a:xfrm>
        <a:prstGeom prst="flowChartTerminator">
          <a:avLst/>
        </a:prstGeom>
        <a:solidFill>
          <a:schemeClr val="bg2">
            <a:lumMod val="2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Sponsors, donors</a:t>
          </a:r>
        </a:p>
      </dsp:txBody>
      <dsp:txXfrm>
        <a:off x="1103119" y="2079186"/>
        <a:ext cx="1869387" cy="867078"/>
      </dsp:txXfrm>
    </dsp:sp>
    <dsp:sp modelId="{9C5CEB76-6F9F-4CC2-A69C-F4C30FAB82E0}">
      <dsp:nvSpPr>
        <dsp:cNvPr id="0" name=""/>
        <dsp:cNvSpPr/>
      </dsp:nvSpPr>
      <dsp:spPr>
        <a:xfrm rot="12634797">
          <a:off x="2678593" y="1722688"/>
          <a:ext cx="1598670" cy="23510"/>
        </a:xfrm>
        <a:custGeom>
          <a:avLst/>
          <a:gdLst/>
          <a:ahLst/>
          <a:cxnLst/>
          <a:rect l="0" t="0" r="0" b="0"/>
          <a:pathLst>
            <a:path>
              <a:moveTo>
                <a:pt x="0" y="11755"/>
              </a:moveTo>
              <a:lnTo>
                <a:pt x="1598670" y="1175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437961" y="1694477"/>
        <a:ext cx="79933" cy="79933"/>
      </dsp:txXfrm>
    </dsp:sp>
    <dsp:sp modelId="{90A95118-6FB6-40C8-8BD8-2836E0FDFCB7}">
      <dsp:nvSpPr>
        <dsp:cNvPr id="0" name=""/>
        <dsp:cNvSpPr/>
      </dsp:nvSpPr>
      <dsp:spPr>
        <a:xfrm>
          <a:off x="1026133" y="282332"/>
          <a:ext cx="2063931" cy="1226194"/>
        </a:xfrm>
        <a:prstGeom prst="flowChartTerminator">
          <a:avLst/>
        </a:prstGeom>
        <a:solidFill>
          <a:srgbClr val="D020A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Media</a:t>
          </a:r>
        </a:p>
      </dsp:txBody>
      <dsp:txXfrm>
        <a:off x="1123405" y="461890"/>
        <a:ext cx="1869387" cy="867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F7EAB-63B7-4A58-B6E9-1C64E8C25924}">
      <dsp:nvSpPr>
        <dsp:cNvPr id="0" name=""/>
        <dsp:cNvSpPr/>
      </dsp:nvSpPr>
      <dsp:spPr>
        <a:xfrm>
          <a:off x="0" y="37540"/>
          <a:ext cx="675640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Confirm overall event rationale and goals through consultation with key stakeholders</a:t>
          </a:r>
        </a:p>
      </dsp:txBody>
      <dsp:txXfrm>
        <a:off x="25757" y="63297"/>
        <a:ext cx="6704886" cy="827909"/>
      </dsp:txXfrm>
    </dsp:sp>
    <dsp:sp modelId="{0361C412-BE37-4E9F-A4C3-A975B5F7E41F}">
      <dsp:nvSpPr>
        <dsp:cNvPr id="0" name=""/>
        <dsp:cNvSpPr/>
      </dsp:nvSpPr>
      <dsp:spPr>
        <a:xfrm rot="5400000">
          <a:off x="3226499" y="921361"/>
          <a:ext cx="303401"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967530"/>
        <a:ext cx="237444" cy="212381"/>
      </dsp:txXfrm>
    </dsp:sp>
    <dsp:sp modelId="{1E1C9D21-7A42-4D53-8F18-889430382A90}">
      <dsp:nvSpPr>
        <dsp:cNvPr id="0" name=""/>
        <dsp:cNvSpPr/>
      </dsp:nvSpPr>
      <dsp:spPr>
        <a:xfrm>
          <a:off x="50042" y="1321499"/>
          <a:ext cx="665631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the proposed event in relation to other events, the industry and the community</a:t>
          </a:r>
        </a:p>
      </dsp:txBody>
      <dsp:txXfrm>
        <a:off x="75799" y="1347256"/>
        <a:ext cx="6604801" cy="827909"/>
      </dsp:txXfrm>
    </dsp:sp>
    <dsp:sp modelId="{9F0FB732-182D-4D9D-91B7-8F547FDE8D44}">
      <dsp:nvSpPr>
        <dsp:cNvPr id="0" name=""/>
        <dsp:cNvSpPr/>
      </dsp:nvSpPr>
      <dsp:spPr>
        <a:xfrm rot="5400000">
          <a:off x="3213308" y="2222908"/>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2255887"/>
        <a:ext cx="237444" cy="230848"/>
      </dsp:txXfrm>
    </dsp:sp>
    <dsp:sp modelId="{89891341-ADD3-43E8-83F5-15B1B87D075C}">
      <dsp:nvSpPr>
        <dsp:cNvPr id="0" name=""/>
        <dsp:cNvSpPr/>
      </dsp:nvSpPr>
      <dsp:spPr>
        <a:xfrm>
          <a:off x="75074" y="2640634"/>
          <a:ext cx="6606250"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Assess and determine the marketability of the proposed event through research and consultation</a:t>
          </a:r>
        </a:p>
      </dsp:txBody>
      <dsp:txXfrm>
        <a:off x="100831" y="2666391"/>
        <a:ext cx="6554736" cy="827909"/>
      </dsp:txXfrm>
    </dsp:sp>
    <dsp:sp modelId="{ECDFFD8D-C91C-4DDE-A06E-B40BCC6DA66E}">
      <dsp:nvSpPr>
        <dsp:cNvPr id="0" name=""/>
        <dsp:cNvSpPr/>
      </dsp:nvSpPr>
      <dsp:spPr>
        <a:xfrm rot="5400000">
          <a:off x="3213308" y="3542044"/>
          <a:ext cx="329783" cy="39574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3259478" y="3575023"/>
        <a:ext cx="237444" cy="230848"/>
      </dsp:txXfrm>
    </dsp:sp>
    <dsp:sp modelId="{508B24BB-5B1A-49C1-AB6D-E6664E6907A3}">
      <dsp:nvSpPr>
        <dsp:cNvPr id="0" name=""/>
        <dsp:cNvSpPr/>
      </dsp:nvSpPr>
      <dsp:spPr>
        <a:xfrm>
          <a:off x="123867" y="3959770"/>
          <a:ext cx="6508665" cy="879423"/>
        </a:xfrm>
        <a:prstGeom prst="roundRect">
          <a:avLst>
            <a:gd name="adj" fmla="val 10000"/>
          </a:avLst>
        </a:prstGeom>
        <a:solidFill>
          <a:schemeClr val="accent3">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Evaluate the internal; and external factors that may impact on the viability of the proposed event</a:t>
          </a:r>
        </a:p>
      </dsp:txBody>
      <dsp:txXfrm>
        <a:off x="149624" y="3985527"/>
        <a:ext cx="6457151" cy="82790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16/10/2025</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5"/>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idx="1"/>
          </p:nvPr>
        </p:nvSpPr>
        <p:spPr>
          <a:xfrm>
            <a:off x="3777607" y="0"/>
            <a:ext cx="2889938" cy="489375"/>
          </a:xfrm>
          <a:prstGeom prst="rect">
            <a:avLst/>
          </a:prstGeom>
        </p:spPr>
        <p:txBody>
          <a:bodyPr vert="horz" lIns="89782" tIns="44891" rIns="89782" bIns="44891" rtlCol="0"/>
          <a:lstStyle>
            <a:lvl1pPr algn="r">
              <a:defRPr sz="1200"/>
            </a:lvl1pPr>
          </a:lstStyle>
          <a:p>
            <a:fld id="{D4D0546C-25D5-441B-A719-570C871FDDA2}" type="datetimeFigureOut">
              <a:rPr lang="en-GB" smtClean="0"/>
              <a:t>16/10/2025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2" tIns="44891" rIns="89782" bIns="44891"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2" tIns="44891" rIns="89782" bIns="4489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9"/>
            <a:ext cx="2889938" cy="489374"/>
          </a:xfrm>
          <a:prstGeom prst="rect">
            <a:avLst/>
          </a:prstGeom>
        </p:spPr>
        <p:txBody>
          <a:bodyPr vert="horz" lIns="89782" tIns="44891" rIns="89782" bIns="44891"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9"/>
            <a:ext cx="2889938" cy="489374"/>
          </a:xfrm>
          <a:prstGeom prst="rect">
            <a:avLst/>
          </a:prstGeom>
        </p:spPr>
        <p:txBody>
          <a:bodyPr vert="horz" lIns="89782" tIns="44891" rIns="89782" bIns="44891"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4232394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a:t>
            </a:fld>
            <a:endParaRPr lang="en-GB"/>
          </a:p>
        </p:txBody>
      </p:sp>
    </p:spTree>
    <p:extLst>
      <p:ext uri="{BB962C8B-B14F-4D97-AF65-F5344CB8AC3E}">
        <p14:creationId xmlns:p14="http://schemas.microsoft.com/office/powerpoint/2010/main" val="3558852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4</a:t>
            </a:fld>
            <a:endParaRPr lang="en-GB"/>
          </a:p>
        </p:txBody>
      </p:sp>
    </p:spTree>
    <p:extLst>
      <p:ext uri="{BB962C8B-B14F-4D97-AF65-F5344CB8AC3E}">
        <p14:creationId xmlns:p14="http://schemas.microsoft.com/office/powerpoint/2010/main" val="11652180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a:t>
            </a:fld>
            <a:endParaRPr lang="en-GB"/>
          </a:p>
        </p:txBody>
      </p:sp>
    </p:spTree>
    <p:extLst>
      <p:ext uri="{BB962C8B-B14F-4D97-AF65-F5344CB8AC3E}">
        <p14:creationId xmlns:p14="http://schemas.microsoft.com/office/powerpoint/2010/main" val="4032310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8</a:t>
            </a:fld>
            <a:endParaRPr lang="en-GB"/>
          </a:p>
        </p:txBody>
      </p:sp>
    </p:spTree>
    <p:extLst>
      <p:ext uri="{BB962C8B-B14F-4D97-AF65-F5344CB8AC3E}">
        <p14:creationId xmlns:p14="http://schemas.microsoft.com/office/powerpoint/2010/main" val="482465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N.b.</a:t>
            </a:r>
            <a:r>
              <a:rPr lang="en-GB" baseline="0" dirty="0"/>
              <a:t>  7 years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2134090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3004894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655262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2075753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13</a:t>
            </a:fld>
            <a:endParaRPr lang="en-GB"/>
          </a:p>
        </p:txBody>
      </p:sp>
    </p:spTree>
    <p:extLst>
      <p:ext uri="{BB962C8B-B14F-4D97-AF65-F5344CB8AC3E}">
        <p14:creationId xmlns:p14="http://schemas.microsoft.com/office/powerpoint/2010/main" val="7564406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14</a:t>
            </a:fld>
            <a:endParaRPr lang="en-GB"/>
          </a:p>
        </p:txBody>
      </p:sp>
    </p:spTree>
    <p:extLst>
      <p:ext uri="{BB962C8B-B14F-4D97-AF65-F5344CB8AC3E}">
        <p14:creationId xmlns:p14="http://schemas.microsoft.com/office/powerpoint/2010/main" val="853741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7773179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16</a:t>
            </a:fld>
            <a:endParaRPr lang="en-GB"/>
          </a:p>
        </p:txBody>
      </p:sp>
    </p:spTree>
    <p:extLst>
      <p:ext uri="{BB962C8B-B14F-4D97-AF65-F5344CB8AC3E}">
        <p14:creationId xmlns:p14="http://schemas.microsoft.com/office/powerpoint/2010/main" val="42027585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1557345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a nutshell – what are you trying to achieve !!</a:t>
            </a:r>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18011902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19</a:t>
            </a:fld>
            <a:endParaRPr lang="en-GB"/>
          </a:p>
        </p:txBody>
      </p:sp>
    </p:spTree>
    <p:extLst>
      <p:ext uri="{BB962C8B-B14F-4D97-AF65-F5344CB8AC3E}">
        <p14:creationId xmlns:p14="http://schemas.microsoft.com/office/powerpoint/2010/main" val="731740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20</a:t>
            </a:fld>
            <a:endParaRPr lang="en-GB"/>
          </a:p>
        </p:txBody>
      </p:sp>
    </p:spTree>
    <p:extLst>
      <p:ext uri="{BB962C8B-B14F-4D97-AF65-F5344CB8AC3E}">
        <p14:creationId xmlns:p14="http://schemas.microsoft.com/office/powerpoint/2010/main" val="2656121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24</a:t>
            </a:fld>
            <a:endParaRPr lang="en-GB"/>
          </a:p>
        </p:txBody>
      </p:sp>
    </p:spTree>
    <p:extLst>
      <p:ext uri="{BB962C8B-B14F-4D97-AF65-F5344CB8AC3E}">
        <p14:creationId xmlns:p14="http://schemas.microsoft.com/office/powerpoint/2010/main" val="1920490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11643747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text book</a:t>
            </a:r>
            <a:r>
              <a:rPr lang="en-GB" baseline="0" dirty="0"/>
              <a:t> you can draw on for your assignments.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1884398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29</a:t>
            </a:fld>
            <a:endParaRPr lang="en-GB"/>
          </a:p>
        </p:txBody>
      </p:sp>
    </p:spTree>
    <p:extLst>
      <p:ext uri="{BB962C8B-B14F-4D97-AF65-F5344CB8AC3E}">
        <p14:creationId xmlns:p14="http://schemas.microsoft.com/office/powerpoint/2010/main" val="28508467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30</a:t>
            </a:fld>
            <a:endParaRPr lang="en-GB"/>
          </a:p>
        </p:txBody>
      </p:sp>
    </p:spTree>
    <p:extLst>
      <p:ext uri="{BB962C8B-B14F-4D97-AF65-F5344CB8AC3E}">
        <p14:creationId xmlns:p14="http://schemas.microsoft.com/office/powerpoint/2010/main" val="20610085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Van der </a:t>
            </a:r>
            <a:r>
              <a:rPr lang="en-GB" dirty="0" err="1"/>
              <a:t>Wagen</a:t>
            </a:r>
            <a:r>
              <a:rPr lang="en-GB" dirty="0"/>
              <a:t> and White’s (2010) is a generic</a:t>
            </a:r>
            <a:r>
              <a:rPr lang="en-GB" baseline="0" dirty="0"/>
              <a:t> events management text book.  Good text to complement Masterman and Foster et al.   </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31</a:t>
            </a:fld>
            <a:endParaRPr lang="en-GB"/>
          </a:p>
        </p:txBody>
      </p:sp>
    </p:spTree>
    <p:extLst>
      <p:ext uri="{BB962C8B-B14F-4D97-AF65-F5344CB8AC3E}">
        <p14:creationId xmlns:p14="http://schemas.microsoft.com/office/powerpoint/2010/main" val="7129014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32</a:t>
            </a:fld>
            <a:endParaRPr lang="en-GB"/>
          </a:p>
        </p:txBody>
      </p:sp>
    </p:spTree>
    <p:extLst>
      <p:ext uri="{BB962C8B-B14F-4D97-AF65-F5344CB8AC3E}">
        <p14:creationId xmlns:p14="http://schemas.microsoft.com/office/powerpoint/2010/main" val="19353489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33</a:t>
            </a:fld>
            <a:endParaRPr lang="en-GB"/>
          </a:p>
        </p:txBody>
      </p:sp>
    </p:spTree>
    <p:extLst>
      <p:ext uri="{BB962C8B-B14F-4D97-AF65-F5344CB8AC3E}">
        <p14:creationId xmlns:p14="http://schemas.microsoft.com/office/powerpoint/2010/main" val="191877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r>
              <a:rPr lang="en-GB" baseline="0" dirty="0"/>
              <a:t> relates to the assignment but vital we look at all stages of the process as part of your education.</a:t>
            </a:r>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34</a:t>
            </a:fld>
            <a:endParaRPr lang="en-GB"/>
          </a:p>
        </p:txBody>
      </p:sp>
    </p:spTree>
    <p:extLst>
      <p:ext uri="{BB962C8B-B14F-4D97-AF65-F5344CB8AC3E}">
        <p14:creationId xmlns:p14="http://schemas.microsoft.com/office/powerpoint/2010/main" val="869206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8718147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36</a:t>
            </a:fld>
            <a:endParaRPr lang="en-GB"/>
          </a:p>
        </p:txBody>
      </p:sp>
    </p:spTree>
    <p:extLst>
      <p:ext uri="{BB962C8B-B14F-4D97-AF65-F5344CB8AC3E}">
        <p14:creationId xmlns:p14="http://schemas.microsoft.com/office/powerpoint/2010/main" val="42511664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47C2D0C-38E8-467C-B792-96B6B7CB159A}" type="slidenum">
              <a:rPr lang="en-GB" smtClean="0"/>
              <a:t>37</a:t>
            </a:fld>
            <a:endParaRPr lang="en-GB"/>
          </a:p>
        </p:txBody>
      </p:sp>
    </p:spTree>
    <p:extLst>
      <p:ext uri="{BB962C8B-B14F-4D97-AF65-F5344CB8AC3E}">
        <p14:creationId xmlns:p14="http://schemas.microsoft.com/office/powerpoint/2010/main" val="4813528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38</a:t>
            </a:fld>
            <a:endParaRPr lang="en-GB"/>
          </a:p>
        </p:txBody>
      </p:sp>
    </p:spTree>
    <p:extLst>
      <p:ext uri="{BB962C8B-B14F-4D97-AF65-F5344CB8AC3E}">
        <p14:creationId xmlns:p14="http://schemas.microsoft.com/office/powerpoint/2010/main" val="41602863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39</a:t>
            </a:fld>
            <a:endParaRPr lang="en-GB"/>
          </a:p>
        </p:txBody>
      </p:sp>
    </p:spTree>
    <p:extLst>
      <p:ext uri="{BB962C8B-B14F-4D97-AF65-F5344CB8AC3E}">
        <p14:creationId xmlns:p14="http://schemas.microsoft.com/office/powerpoint/2010/main" val="38725740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40</a:t>
            </a:fld>
            <a:endParaRPr lang="en-GB"/>
          </a:p>
        </p:txBody>
      </p:sp>
    </p:spTree>
    <p:extLst>
      <p:ext uri="{BB962C8B-B14F-4D97-AF65-F5344CB8AC3E}">
        <p14:creationId xmlns:p14="http://schemas.microsoft.com/office/powerpoint/2010/main" val="341119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41</a:t>
            </a:fld>
            <a:endParaRPr lang="en-GB"/>
          </a:p>
        </p:txBody>
      </p:sp>
    </p:spTree>
    <p:extLst>
      <p:ext uri="{BB962C8B-B14F-4D97-AF65-F5344CB8AC3E}">
        <p14:creationId xmlns:p14="http://schemas.microsoft.com/office/powerpoint/2010/main" val="29678054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8094148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21696448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45</a:t>
            </a:fld>
            <a:endParaRPr lang="en-GB"/>
          </a:p>
        </p:txBody>
      </p:sp>
    </p:spTree>
    <p:extLst>
      <p:ext uri="{BB962C8B-B14F-4D97-AF65-F5344CB8AC3E}">
        <p14:creationId xmlns:p14="http://schemas.microsoft.com/office/powerpoint/2010/main" val="38568419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46</a:t>
            </a:fld>
            <a:endParaRPr lang="en-GB"/>
          </a:p>
        </p:txBody>
      </p:sp>
    </p:spTree>
    <p:extLst>
      <p:ext uri="{BB962C8B-B14F-4D97-AF65-F5344CB8AC3E}">
        <p14:creationId xmlns:p14="http://schemas.microsoft.com/office/powerpoint/2010/main" val="173189104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47</a:t>
            </a:fld>
            <a:endParaRPr lang="en-GB"/>
          </a:p>
        </p:txBody>
      </p:sp>
    </p:spTree>
    <p:extLst>
      <p:ext uri="{BB962C8B-B14F-4D97-AF65-F5344CB8AC3E}">
        <p14:creationId xmlns:p14="http://schemas.microsoft.com/office/powerpoint/2010/main" val="4776462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48</a:t>
            </a:fld>
            <a:endParaRPr lang="en-GB"/>
          </a:p>
        </p:txBody>
      </p:sp>
    </p:spTree>
    <p:extLst>
      <p:ext uri="{BB962C8B-B14F-4D97-AF65-F5344CB8AC3E}">
        <p14:creationId xmlns:p14="http://schemas.microsoft.com/office/powerpoint/2010/main" val="4275320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clubsolutions.wales/organising-events/"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rugbyrelics.com/info/sport-wales/1958-empire-games-cardiff.htm"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embok.org/"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www.epm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05856"/>
          </a:xfrm>
          <a:prstGeom prst="rect">
            <a:avLst/>
          </a:prstGeom>
        </p:spPr>
      </p:pic>
      <p:sp>
        <p:nvSpPr>
          <p:cNvPr id="2" name="Title 1"/>
          <p:cNvSpPr>
            <a:spLocks noGrp="1"/>
          </p:cNvSpPr>
          <p:nvPr>
            <p:ph type="title"/>
          </p:nvPr>
        </p:nvSpPr>
        <p:spPr>
          <a:xfrm>
            <a:off x="125974" y="9144"/>
            <a:ext cx="8597900" cy="1143000"/>
          </a:xfrm>
        </p:spPr>
        <p:txBody>
          <a:bodyPr>
            <a:noAutofit/>
          </a:bodyPr>
          <a:lstStyle/>
          <a:p>
            <a:pPr algn="r"/>
            <a:br>
              <a:rPr lang="en-GB" sz="4000" b="1" dirty="0">
                <a:solidFill>
                  <a:srgbClr val="0070C0"/>
                </a:solidFill>
              </a:rPr>
            </a:br>
            <a:r>
              <a:rPr lang="en-GB" sz="4000" b="1" dirty="0">
                <a:solidFill>
                  <a:srgbClr val="0070C0"/>
                </a:solidFill>
              </a:rPr>
              <a:t>Strategic Sports Events Management</a:t>
            </a:r>
            <a:br>
              <a:rPr lang="en-GB" sz="4000" b="1" dirty="0">
                <a:solidFill>
                  <a:srgbClr val="0070C0"/>
                </a:solidFill>
              </a:rPr>
            </a:br>
            <a:r>
              <a:rPr lang="en-GB" sz="4000" b="1" dirty="0">
                <a:solidFill>
                  <a:srgbClr val="0070C0"/>
                </a:solidFill>
              </a:rPr>
              <a:t>BMSM6006</a:t>
            </a:r>
          </a:p>
        </p:txBody>
      </p:sp>
      <p:sp>
        <p:nvSpPr>
          <p:cNvPr id="3" name="Content Placeholder 2"/>
          <p:cNvSpPr>
            <a:spLocks noGrp="1"/>
          </p:cNvSpPr>
          <p:nvPr>
            <p:ph idx="1"/>
          </p:nvPr>
        </p:nvSpPr>
        <p:spPr>
          <a:xfrm>
            <a:off x="-241714" y="4036339"/>
            <a:ext cx="1571796" cy="1310590"/>
          </a:xfrm>
        </p:spPr>
        <p:txBody>
          <a:bodyPr vert="horz" lIns="91440" tIns="45720" rIns="91440" bIns="45720" rtlCol="0" anchor="t">
            <a:normAutofit fontScale="55000" lnSpcReduction="20000"/>
          </a:bodyPr>
          <a:lstStyle/>
          <a:p>
            <a:pPr marL="0" indent="0" algn="r">
              <a:buNone/>
            </a:pPr>
            <a:r>
              <a:rPr lang="en-GB" b="1" dirty="0"/>
              <a:t>Lecture 3 </a:t>
            </a:r>
          </a:p>
          <a:p>
            <a:pPr marL="0" indent="0" algn="r">
              <a:buNone/>
            </a:pPr>
            <a:r>
              <a:rPr lang="en-GB" b="1" dirty="0"/>
              <a:t>The Sports Event Planning Process</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men running on a track&#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97088" y="1600200"/>
            <a:ext cx="1447800" cy="1920875"/>
          </a:xfrm>
          <a:prstGeom prst="rect">
            <a:avLst/>
          </a:prstGeom>
        </p:spPr>
      </p:pic>
      <p:pic>
        <p:nvPicPr>
          <p:cNvPr id="1028" name="Picture 4" descr="r/Wales - Now: The Millennium Stadium, completed 1999 and still in u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4100" y="1600200"/>
            <a:ext cx="3452813" cy="1920875"/>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r/Wales - Then: The old National Stadium, circa 1985. Demolished 1997.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97088" y="3568700"/>
            <a:ext cx="2814638" cy="1947863"/>
          </a:xfrm>
          <a:prstGeom prst="rect">
            <a:avLst/>
          </a:prstGeom>
          <a:extLst>
            <a:ext uri="{909E8E84-426E-40DD-AFC4-6F175D3DCCD1}">
              <a14:hiddenFill xmlns:a14="http://schemas.microsoft.com/office/drawing/2010/main">
                <a:solidFill>
                  <a:srgbClr val="FFFFFF"/>
                </a:solidFill>
              </a14:hiddenFill>
            </a:ext>
          </a:extLst>
        </p:spPr>
      </p:pic>
      <p:pic>
        <p:nvPicPr>
          <p:cNvPr id="5" name="Picture 4" descr="An aerial view of a stadium&#10;&#10;Description automatically generated"/>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59350" y="3568700"/>
            <a:ext cx="2085975" cy="1947863"/>
          </a:xfrm>
          <a:prstGeom prst="rect">
            <a:avLst/>
          </a:prstGeom>
        </p:spPr>
      </p:pic>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b="1" u="sng"/>
              <a:t>1958 British Empire &amp; Commonwealth Games: Cardiff </a:t>
            </a:r>
          </a:p>
        </p:txBody>
      </p:sp>
    </p:spTree>
    <p:extLst>
      <p:ext uri="{BB962C8B-B14F-4D97-AF65-F5344CB8AC3E}">
        <p14:creationId xmlns:p14="http://schemas.microsoft.com/office/powerpoint/2010/main" val="196709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269856" y="1130299"/>
            <a:ext cx="3674258" cy="1769365"/>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5008" y="1315400"/>
            <a:ext cx="4438708" cy="3887091"/>
          </a:xfrm>
          <a:prstGeom prst="rect">
            <a:avLst/>
          </a:prstGeom>
        </p:spPr>
      </p:pic>
      <p:sp>
        <p:nvSpPr>
          <p:cNvPr id="10" name="Title 1"/>
          <p:cNvSpPr>
            <a:spLocks noGrp="1"/>
          </p:cNvSpPr>
          <p:nvPr>
            <p:ph type="title"/>
          </p:nvPr>
        </p:nvSpPr>
        <p:spPr>
          <a:xfrm>
            <a:off x="269856" y="292692"/>
            <a:ext cx="8229600" cy="639762"/>
          </a:xfrm>
        </p:spPr>
        <p:txBody>
          <a:bodyPr>
            <a:normAutofit/>
          </a:bodyPr>
          <a:lstStyle/>
          <a:p>
            <a:r>
              <a:rPr lang="en-GB" sz="2500" b="1" u="sng" dirty="0"/>
              <a:t>1958 British Empire &amp; Commonwealth Games: Cardiff </a:t>
            </a:r>
          </a:p>
        </p:txBody>
      </p:sp>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353" y="3097510"/>
            <a:ext cx="3413761" cy="2397589"/>
          </a:xfrm>
          <a:prstGeom prst="rect">
            <a:avLst/>
          </a:prstGeom>
        </p:spPr>
      </p:pic>
    </p:spTree>
    <p:extLst>
      <p:ext uri="{BB962C8B-B14F-4D97-AF65-F5344CB8AC3E}">
        <p14:creationId xmlns:p14="http://schemas.microsoft.com/office/powerpoint/2010/main" val="1906704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 y="1235965"/>
            <a:ext cx="1060880" cy="728471"/>
          </a:xfrm>
          <a:prstGeom prst="rect">
            <a:avLst/>
          </a:prstGeom>
        </p:spPr>
      </p:pic>
      <p:sp>
        <p:nvSpPr>
          <p:cNvPr id="2" name="Title 1"/>
          <p:cNvSpPr>
            <a:spLocks noGrp="1"/>
          </p:cNvSpPr>
          <p:nvPr>
            <p:ph type="title"/>
          </p:nvPr>
        </p:nvSpPr>
        <p:spPr>
          <a:xfrm>
            <a:off x="457200" y="85941"/>
            <a:ext cx="8229600" cy="1143000"/>
          </a:xfrm>
        </p:spPr>
        <p:txBody>
          <a:bodyPr>
            <a:normAutofit/>
          </a:bodyPr>
          <a:lstStyle/>
          <a:p>
            <a:r>
              <a:rPr lang="en-GB" sz="3000" b="1" u="sng" dirty="0"/>
              <a:t>Cardiff 1958 and Glasgow 2014 Comparison</a:t>
            </a:r>
          </a:p>
        </p:txBody>
      </p:sp>
      <p:sp>
        <p:nvSpPr>
          <p:cNvPr id="3" name="Content Placeholder 2"/>
          <p:cNvSpPr>
            <a:spLocks noGrp="1"/>
          </p:cNvSpPr>
          <p:nvPr>
            <p:ph idx="1"/>
          </p:nvPr>
        </p:nvSpPr>
        <p:spPr>
          <a:xfrm>
            <a:off x="579120" y="1596688"/>
            <a:ext cx="3675888" cy="3917032"/>
          </a:xfrm>
        </p:spPr>
        <p:txBody>
          <a:bodyPr>
            <a:normAutofit fontScale="85000" lnSpcReduction="10000"/>
          </a:bodyPr>
          <a:lstStyle/>
          <a:p>
            <a:pPr marL="0" indent="0">
              <a:buNone/>
            </a:pPr>
            <a:r>
              <a:rPr lang="en-GB" sz="2500" dirty="0"/>
              <a:t>	</a:t>
            </a:r>
            <a:r>
              <a:rPr lang="en-GB" sz="2500" b="1" u="sng" dirty="0"/>
              <a:t>CARDIFF</a:t>
            </a:r>
          </a:p>
          <a:p>
            <a:pPr>
              <a:buFontTx/>
              <a:buChar char="-"/>
            </a:pPr>
            <a:r>
              <a:rPr lang="en-GB" sz="2500" dirty="0"/>
              <a:t>35 Nations</a:t>
            </a:r>
          </a:p>
          <a:p>
            <a:pPr>
              <a:buFontTx/>
              <a:buChar char="-"/>
            </a:pPr>
            <a:r>
              <a:rPr lang="en-GB" sz="2500" dirty="0"/>
              <a:t>1130 athletes</a:t>
            </a:r>
          </a:p>
          <a:p>
            <a:pPr>
              <a:buFontTx/>
              <a:buChar char="-"/>
            </a:pPr>
            <a:r>
              <a:rPr lang="en-GB" sz="2500" dirty="0"/>
              <a:t>228 officials</a:t>
            </a:r>
          </a:p>
          <a:p>
            <a:pPr>
              <a:buFontTx/>
              <a:buChar char="-"/>
            </a:pPr>
            <a:r>
              <a:rPr lang="en-GB" sz="2500" dirty="0"/>
              <a:t>23 countries &amp; dependencies won medals</a:t>
            </a:r>
          </a:p>
          <a:p>
            <a:pPr>
              <a:buFontTx/>
              <a:buChar char="-"/>
            </a:pPr>
            <a:r>
              <a:rPr lang="en-GB" sz="2500" dirty="0"/>
              <a:t>££ Cost   ?</a:t>
            </a:r>
          </a:p>
          <a:p>
            <a:pPr>
              <a:buFontTx/>
              <a:buChar char="-"/>
            </a:pPr>
            <a:r>
              <a:rPr lang="en-GB" sz="2500" dirty="0"/>
              <a:t>Wales 11</a:t>
            </a:r>
            <a:r>
              <a:rPr lang="en-GB" sz="2500" baseline="30000" dirty="0"/>
              <a:t>th</a:t>
            </a:r>
            <a:r>
              <a:rPr lang="en-GB" sz="2500" dirty="0"/>
              <a:t> in medals table (1G, 3S, 7B)</a:t>
            </a:r>
          </a:p>
          <a:p>
            <a:pPr>
              <a:buFontTx/>
              <a:buChar char="-"/>
            </a:pPr>
            <a:r>
              <a:rPr lang="en-GB" sz="2500" dirty="0"/>
              <a:t>Queen’s Baton Relay introduced (impact?)</a:t>
            </a:r>
          </a:p>
        </p:txBody>
      </p:sp>
      <p:sp>
        <p:nvSpPr>
          <p:cNvPr id="4" name="Content Placeholder 2"/>
          <p:cNvSpPr txBox="1">
            <a:spLocks/>
          </p:cNvSpPr>
          <p:nvPr/>
        </p:nvSpPr>
        <p:spPr>
          <a:xfrm>
            <a:off x="5011088" y="1624121"/>
            <a:ext cx="3802712"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500" dirty="0"/>
              <a:t>	</a:t>
            </a:r>
            <a:r>
              <a:rPr lang="en-GB" sz="2500" b="1" u="sng" dirty="0"/>
              <a:t>GLASGOW</a:t>
            </a:r>
            <a:r>
              <a:rPr lang="en-GB" sz="2500" dirty="0"/>
              <a:t> </a:t>
            </a:r>
          </a:p>
          <a:p>
            <a:pPr>
              <a:buFontTx/>
              <a:buChar char="-"/>
            </a:pPr>
            <a:r>
              <a:rPr lang="en-GB" sz="2500" dirty="0"/>
              <a:t>71 Nations</a:t>
            </a:r>
          </a:p>
          <a:p>
            <a:pPr>
              <a:buFontTx/>
              <a:buChar char="-"/>
            </a:pPr>
            <a:r>
              <a:rPr lang="en-GB" sz="2500" dirty="0"/>
              <a:t>4950 athletes</a:t>
            </a:r>
          </a:p>
          <a:p>
            <a:pPr>
              <a:buFontTx/>
              <a:buChar char="-"/>
            </a:pPr>
            <a:r>
              <a:rPr lang="en-GB" sz="2500" dirty="0"/>
              <a:t>15000 Games volunteers</a:t>
            </a:r>
          </a:p>
          <a:p>
            <a:pPr>
              <a:buFontTx/>
              <a:buChar char="-"/>
            </a:pPr>
            <a:r>
              <a:rPr lang="en-GB" sz="2500" dirty="0"/>
              <a:t>35 countries &amp; dependencies won medals</a:t>
            </a:r>
          </a:p>
          <a:p>
            <a:pPr>
              <a:buFontTx/>
              <a:buChar char="-"/>
            </a:pPr>
            <a:r>
              <a:rPr lang="en-GB" sz="2500" dirty="0"/>
              <a:t>Cost £575m </a:t>
            </a:r>
          </a:p>
          <a:p>
            <a:pPr>
              <a:buFontTx/>
              <a:buChar char="-"/>
            </a:pPr>
            <a:r>
              <a:rPr lang="en-GB" sz="2500" dirty="0"/>
              <a:t>Wales 13</a:t>
            </a:r>
            <a:r>
              <a:rPr lang="en-GB" sz="2500" baseline="30000" dirty="0"/>
              <a:t>th</a:t>
            </a:r>
            <a:r>
              <a:rPr lang="en-GB" sz="2500" dirty="0"/>
              <a:t> in medals table (5G, 11S, 20B)</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669536" y="1228941"/>
            <a:ext cx="1255864" cy="735495"/>
          </a:xfrm>
          <a:prstGeom prst="rect">
            <a:avLst/>
          </a:prstGeom>
        </p:spPr>
      </p:pic>
    </p:spTree>
    <p:extLst>
      <p:ext uri="{BB962C8B-B14F-4D97-AF65-F5344CB8AC3E}">
        <p14:creationId xmlns:p14="http://schemas.microsoft.com/office/powerpoint/2010/main" val="2585860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2022 Commonwealth Games - Wiki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9613" y="558800"/>
            <a:ext cx="3992087" cy="5046663"/>
          </a:xfrm>
          <a:prstGeom prst="rect">
            <a:avLst/>
          </a:prstGeom>
          <a:noFill/>
          <a:extLst>
            <a:ext uri="{909E8E84-426E-40DD-AFC4-6F175D3DCCD1}">
              <a14:hiddenFill xmlns:a14="http://schemas.microsoft.com/office/drawing/2010/main">
                <a:solidFill>
                  <a:srgbClr val="FFFFFF"/>
                </a:solidFill>
              </a14:hiddenFill>
            </a:ext>
          </a:extLst>
        </p:spPr>
      </p:pic>
      <p:sp>
        <p:nvSpPr>
          <p:cNvPr id="6" name="Cloud Callout 5"/>
          <p:cNvSpPr/>
          <p:nvPr/>
        </p:nvSpPr>
        <p:spPr>
          <a:xfrm>
            <a:off x="5283200" y="292100"/>
            <a:ext cx="3644900" cy="4267200"/>
          </a:xfrm>
          <a:prstGeom prst="cloudCallo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500" b="1" i="1" dirty="0">
                <a:solidFill>
                  <a:schemeClr val="tx1"/>
                </a:solidFill>
              </a:rPr>
              <a:t>Where will it take place in 2026?</a:t>
            </a:r>
          </a:p>
        </p:txBody>
      </p:sp>
      <p:pic>
        <p:nvPicPr>
          <p:cNvPr id="1026" name="Picture 2" descr="Flag of Australia - Wikipedia">
            <a:extLst>
              <a:ext uri="{FF2B5EF4-FFF2-40B4-BE49-F238E27FC236}">
                <a16:creationId xmlns:a16="http://schemas.microsoft.com/office/drawing/2014/main" id="{4ECCDFA8-1110-7DDD-0279-E8CA7543A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950" y="4727910"/>
            <a:ext cx="1755106" cy="87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5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9A3989D1-C914-70C8-CE17-D462A6510727}"/>
              </a:ext>
            </a:extLst>
          </p:cNvPr>
          <p:cNvSpPr>
            <a:spLocks noGrp="1"/>
          </p:cNvSpPr>
          <p:nvPr>
            <p:ph type="title"/>
          </p:nvPr>
        </p:nvSpPr>
        <p:spPr>
          <a:xfrm>
            <a:off x="457200" y="274638"/>
            <a:ext cx="8229600" cy="1143000"/>
          </a:xfrm>
        </p:spPr>
        <p:txBody>
          <a:bodyPr>
            <a:normAutofit fontScale="90000"/>
          </a:bodyPr>
          <a:lstStyle/>
          <a:p>
            <a:r>
              <a:rPr lang="en-US" dirty="0"/>
              <a:t>Just 10 Sports (19 in Birmingham)</a:t>
            </a:r>
          </a:p>
        </p:txBody>
      </p:sp>
      <p:sp>
        <p:nvSpPr>
          <p:cNvPr id="3" name="Content Placeholder 2">
            <a:extLst>
              <a:ext uri="{FF2B5EF4-FFF2-40B4-BE49-F238E27FC236}">
                <a16:creationId xmlns:a16="http://schemas.microsoft.com/office/drawing/2014/main" id="{9D9DCF02-047C-E2A7-4887-5268CFE87E51}"/>
              </a:ext>
            </a:extLst>
          </p:cNvPr>
          <p:cNvSpPr>
            <a:spLocks noGrp="1"/>
          </p:cNvSpPr>
          <p:nvPr>
            <p:ph sz="half" idx="1"/>
          </p:nvPr>
        </p:nvSpPr>
        <p:spPr>
          <a:xfrm>
            <a:off x="457200" y="1600201"/>
            <a:ext cx="4038600" cy="3989040"/>
          </a:xfrm>
        </p:spPr>
        <p:txBody>
          <a:bodyPr>
            <a:normAutofit/>
          </a:bodyPr>
          <a:lstStyle/>
          <a:p>
            <a:pPr>
              <a:lnSpc>
                <a:spcPct val="90000"/>
              </a:lnSpc>
            </a:pPr>
            <a:r>
              <a:rPr lang="en-GB" sz="2000" dirty="0"/>
              <a:t>3x3 basketball / Wheelchair 3x3</a:t>
            </a:r>
          </a:p>
          <a:p>
            <a:pPr>
              <a:lnSpc>
                <a:spcPct val="90000"/>
              </a:lnSpc>
            </a:pPr>
            <a:r>
              <a:rPr lang="en-GB" sz="2000" dirty="0"/>
              <a:t>Artistic Gymnastics</a:t>
            </a:r>
          </a:p>
          <a:p>
            <a:pPr>
              <a:lnSpc>
                <a:spcPct val="90000"/>
              </a:lnSpc>
            </a:pPr>
            <a:r>
              <a:rPr lang="en-GB" sz="2000" dirty="0"/>
              <a:t>Athletics  /Para</a:t>
            </a:r>
          </a:p>
          <a:p>
            <a:pPr>
              <a:lnSpc>
                <a:spcPct val="90000"/>
              </a:lnSpc>
            </a:pPr>
            <a:r>
              <a:rPr lang="en-GB" sz="2000" dirty="0"/>
              <a:t>Bowls / Para</a:t>
            </a:r>
          </a:p>
          <a:p>
            <a:pPr>
              <a:lnSpc>
                <a:spcPct val="90000"/>
              </a:lnSpc>
            </a:pPr>
            <a:r>
              <a:rPr lang="en-GB" sz="2000" dirty="0"/>
              <a:t>Boxing</a:t>
            </a:r>
          </a:p>
          <a:p>
            <a:pPr>
              <a:lnSpc>
                <a:spcPct val="90000"/>
              </a:lnSpc>
            </a:pPr>
            <a:r>
              <a:rPr lang="en-GB" sz="2000" dirty="0"/>
              <a:t>Judo</a:t>
            </a:r>
          </a:p>
          <a:p>
            <a:pPr>
              <a:lnSpc>
                <a:spcPct val="90000"/>
              </a:lnSpc>
            </a:pPr>
            <a:r>
              <a:rPr lang="en-GB" sz="2000" dirty="0"/>
              <a:t>Netball</a:t>
            </a:r>
          </a:p>
          <a:p>
            <a:pPr>
              <a:lnSpc>
                <a:spcPct val="90000"/>
              </a:lnSpc>
            </a:pPr>
            <a:r>
              <a:rPr lang="en-GB" sz="2000" dirty="0"/>
              <a:t>Swimming /Para</a:t>
            </a:r>
          </a:p>
          <a:p>
            <a:pPr>
              <a:lnSpc>
                <a:spcPct val="90000"/>
              </a:lnSpc>
            </a:pPr>
            <a:r>
              <a:rPr lang="en-GB" sz="2000" dirty="0"/>
              <a:t>Track cycling /Para</a:t>
            </a:r>
          </a:p>
          <a:p>
            <a:pPr>
              <a:lnSpc>
                <a:spcPct val="90000"/>
              </a:lnSpc>
            </a:pPr>
            <a:r>
              <a:rPr lang="en-GB" sz="2000" dirty="0"/>
              <a:t>Weight lifting /para</a:t>
            </a:r>
          </a:p>
          <a:p>
            <a:pPr>
              <a:lnSpc>
                <a:spcPct val="90000"/>
              </a:lnSpc>
            </a:pPr>
            <a:endParaRPr lang="en-GB" sz="2000" dirty="0"/>
          </a:p>
        </p:txBody>
      </p:sp>
      <p:pic>
        <p:nvPicPr>
          <p:cNvPr id="1026" name="Picture 2" descr="Glasgow 2026 Commonwealth Games">
            <a:extLst>
              <a:ext uri="{FF2B5EF4-FFF2-40B4-BE49-F238E27FC236}">
                <a16:creationId xmlns:a16="http://schemas.microsoft.com/office/drawing/2014/main" id="{43A37112-8697-A397-2676-DF20E130B8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393237"/>
            <a:ext cx="4038600" cy="240296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207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645" y="66408"/>
            <a:ext cx="8229600" cy="721243"/>
          </a:xfrm>
        </p:spPr>
        <p:txBody>
          <a:bodyPr>
            <a:normAutofit fontScale="90000"/>
          </a:bodyPr>
          <a:lstStyle/>
          <a:p>
            <a:r>
              <a:rPr lang="en-GB" b="1" u="sng" dirty="0"/>
              <a:t>Last Week Overview</a:t>
            </a:r>
          </a:p>
        </p:txBody>
      </p:sp>
      <p:sp>
        <p:nvSpPr>
          <p:cNvPr id="4" name="Rectangle 2"/>
          <p:cNvSpPr>
            <a:spLocks noGrp="1" noChangeArrowheads="1"/>
          </p:cNvSpPr>
          <p:nvPr>
            <p:ph idx="1"/>
          </p:nvPr>
        </p:nvSpPr>
        <p:spPr>
          <a:xfrm>
            <a:off x="342645" y="1025059"/>
            <a:ext cx="8633254" cy="4412872"/>
          </a:xfrm>
        </p:spPr>
        <p:txBody>
          <a:bodyPr>
            <a:normAutofit fontScale="85000" lnSpcReduction="20000"/>
          </a:bodyPr>
          <a:lstStyle/>
          <a:p>
            <a:pPr marL="0" indent="0">
              <a:lnSpc>
                <a:spcPct val="80000"/>
              </a:lnSpc>
              <a:buNone/>
            </a:pPr>
            <a:endParaRPr lang="en-GB" altLang="en-US" b="1" dirty="0"/>
          </a:p>
          <a:p>
            <a:pPr marL="0" indent="0">
              <a:lnSpc>
                <a:spcPct val="80000"/>
              </a:lnSpc>
              <a:buNone/>
            </a:pPr>
            <a:r>
              <a:rPr lang="en-GB" altLang="en-US" b="1" dirty="0"/>
              <a:t>Politics and Events </a:t>
            </a:r>
          </a:p>
          <a:p>
            <a:pPr marL="0" indent="0">
              <a:lnSpc>
                <a:spcPct val="80000"/>
              </a:lnSpc>
              <a:buNone/>
            </a:pPr>
            <a:r>
              <a:rPr lang="en-GB" altLang="en-US" dirty="0"/>
              <a:t>	- 	Brief historical perspective</a:t>
            </a:r>
          </a:p>
          <a:p>
            <a:pPr marL="0" indent="0">
              <a:lnSpc>
                <a:spcPct val="80000"/>
              </a:lnSpc>
              <a:buNone/>
            </a:pPr>
            <a:r>
              <a:rPr lang="en-GB" altLang="en-US" dirty="0"/>
              <a:t>	- 	What are the perceived political gains? </a:t>
            </a:r>
          </a:p>
          <a:p>
            <a:pPr marL="0" indent="0">
              <a:lnSpc>
                <a:spcPct val="80000"/>
              </a:lnSpc>
              <a:buNone/>
            </a:pPr>
            <a:endParaRPr lang="en-GB" altLang="en-US" dirty="0"/>
          </a:p>
          <a:p>
            <a:pPr marL="0" indent="0">
              <a:lnSpc>
                <a:spcPct val="80000"/>
              </a:lnSpc>
              <a:buNone/>
            </a:pPr>
            <a:r>
              <a:rPr lang="en-GB" altLang="en-US" b="1" dirty="0"/>
              <a:t>Bidding for Events</a:t>
            </a:r>
          </a:p>
          <a:p>
            <a:pPr marL="0" indent="0">
              <a:buNone/>
            </a:pPr>
            <a:r>
              <a:rPr lang="en-GB" altLang="en-US" dirty="0"/>
              <a:t>	- 	</a:t>
            </a:r>
            <a:r>
              <a:rPr lang="en-GB" dirty="0"/>
              <a:t>Potential benefits of bidding</a:t>
            </a:r>
          </a:p>
          <a:p>
            <a:pPr marL="0" indent="0">
              <a:buNone/>
            </a:pPr>
            <a:r>
              <a:rPr lang="en-GB" dirty="0"/>
              <a:t>	-	The stages of the process </a:t>
            </a:r>
          </a:p>
          <a:p>
            <a:pPr marL="0" indent="0">
              <a:buNone/>
            </a:pPr>
            <a:r>
              <a:rPr lang="en-GB" dirty="0"/>
              <a:t>	-	Olympic Host City bids</a:t>
            </a:r>
          </a:p>
          <a:p>
            <a:pPr marL="0" indent="0">
              <a:buNone/>
            </a:pPr>
            <a:r>
              <a:rPr lang="en-GB" dirty="0"/>
              <a:t>	-	Examples of successful/unsuccessful bids</a:t>
            </a:r>
          </a:p>
          <a:p>
            <a:pPr marL="0" indent="0">
              <a:buNone/>
            </a:pPr>
            <a:r>
              <a:rPr lang="en-GB" dirty="0"/>
              <a:t>	-	Contextual issues e.g. corruption e.g. 				</a:t>
            </a:r>
            <a:r>
              <a:rPr lang="en-GB" dirty="0" err="1"/>
              <a:t>sportswashing</a:t>
            </a:r>
            <a:r>
              <a:rPr lang="en-GB" dirty="0"/>
              <a:t>.</a:t>
            </a:r>
          </a:p>
          <a:p>
            <a:pPr marL="0" indent="0">
              <a:lnSpc>
                <a:spcPct val="80000"/>
              </a:lnSpc>
              <a:buNone/>
            </a:pPr>
            <a:endParaRPr lang="en-GB" altLang="en-US" dirty="0"/>
          </a:p>
        </p:txBody>
      </p:sp>
    </p:spTree>
    <p:extLst>
      <p:ext uri="{BB962C8B-B14F-4D97-AF65-F5344CB8AC3E}">
        <p14:creationId xmlns:p14="http://schemas.microsoft.com/office/powerpoint/2010/main" val="22722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Planning Process</a:t>
            </a:r>
          </a:p>
        </p:txBody>
      </p:sp>
      <p:sp>
        <p:nvSpPr>
          <p:cNvPr id="3" name="Content Placeholder 2"/>
          <p:cNvSpPr>
            <a:spLocks noGrp="1"/>
          </p:cNvSpPr>
          <p:nvPr>
            <p:ph idx="1"/>
          </p:nvPr>
        </p:nvSpPr>
        <p:spPr>
          <a:xfrm>
            <a:off x="599440" y="1468121"/>
            <a:ext cx="8229600" cy="2758439"/>
          </a:xfrm>
        </p:spPr>
        <p:txBody>
          <a:bodyPr>
            <a:noAutofit/>
          </a:bodyPr>
          <a:lstStyle/>
          <a:p>
            <a:pPr>
              <a:buFont typeface="Wingdings" panose="05000000000000000000" pitchFamily="2" charset="2"/>
              <a:buChar char="§"/>
            </a:pPr>
            <a:r>
              <a:rPr lang="en-GB" sz="3000" b="1" dirty="0">
                <a:solidFill>
                  <a:srgbClr val="FF0000"/>
                </a:solidFill>
              </a:rPr>
              <a:t>The major stage in the lifecycle of an event.</a:t>
            </a:r>
          </a:p>
          <a:p>
            <a:pPr>
              <a:buFont typeface="Wingdings" panose="05000000000000000000" pitchFamily="2" charset="2"/>
              <a:buChar char="§"/>
            </a:pPr>
            <a:r>
              <a:rPr lang="en-GB" sz="3000" dirty="0"/>
              <a:t>Event MGT is similar to Project MGT – good planning vital, start and finish points. </a:t>
            </a:r>
          </a:p>
          <a:p>
            <a:pPr>
              <a:buFont typeface="Wingdings" panose="05000000000000000000" pitchFamily="2" charset="2"/>
              <a:buChar char="§"/>
            </a:pPr>
            <a:r>
              <a:rPr lang="en-GB" sz="3000" dirty="0"/>
              <a:t>Events require robust plans that can stand up to pressure – especially MEGA events.  </a:t>
            </a:r>
          </a:p>
          <a:p>
            <a:pPr>
              <a:buFont typeface="Wingdings" panose="05000000000000000000" pitchFamily="2" charset="2"/>
              <a:buChar char="§"/>
            </a:pPr>
            <a:r>
              <a:rPr lang="en-GB" sz="3000" dirty="0"/>
              <a:t>Remember: “failing to plan is planning to fail” (</a:t>
            </a:r>
            <a:r>
              <a:rPr lang="en-GB" sz="3000" dirty="0" err="1"/>
              <a:t>n.b.</a:t>
            </a:r>
            <a:r>
              <a:rPr lang="en-GB" sz="3000" dirty="0"/>
              <a:t> Picketts Lock 2001).</a:t>
            </a:r>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1028626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3201"/>
            <a:ext cx="8229600" cy="1143000"/>
          </a:xfrm>
        </p:spPr>
        <p:txBody>
          <a:bodyPr/>
          <a:lstStyle/>
          <a:p>
            <a:r>
              <a:rPr lang="en-GB" b="1" u="sng" dirty="0"/>
              <a:t>The bid process UK Sport</a:t>
            </a:r>
          </a:p>
        </p:txBody>
      </p:sp>
      <p:sp>
        <p:nvSpPr>
          <p:cNvPr id="3" name="Content Placeholder 2"/>
          <p:cNvSpPr>
            <a:spLocks noGrp="1"/>
          </p:cNvSpPr>
          <p:nvPr>
            <p:ph idx="1"/>
          </p:nvPr>
        </p:nvSpPr>
        <p:spPr>
          <a:xfrm>
            <a:off x="614431" y="2049780"/>
            <a:ext cx="8229600" cy="2758439"/>
          </a:xfrm>
        </p:spPr>
        <p:txBody>
          <a:bodyPr>
            <a:noAutofit/>
          </a:bodyPr>
          <a:lstStyle/>
          <a:p>
            <a:pPr>
              <a:buFont typeface="Wingdings" panose="05000000000000000000" pitchFamily="2" charset="2"/>
              <a:buChar char="§"/>
            </a:pPr>
            <a:r>
              <a:rPr lang="en-GB" sz="3000" b="1" dirty="0">
                <a:solidFill>
                  <a:srgbClr val="FF0000"/>
                </a:solidFill>
              </a:rPr>
              <a:t>Look at the module </a:t>
            </a:r>
            <a:r>
              <a:rPr lang="en-GB" sz="3000" b="1" dirty="0" err="1">
                <a:solidFill>
                  <a:srgbClr val="FF0000"/>
                </a:solidFill>
              </a:rPr>
              <a:t>moodle</a:t>
            </a:r>
            <a:r>
              <a:rPr lang="en-GB" sz="3000" b="1" dirty="0">
                <a:solidFill>
                  <a:srgbClr val="FF0000"/>
                </a:solidFill>
              </a:rPr>
              <a:t> page</a:t>
            </a:r>
          </a:p>
          <a:p>
            <a:pPr>
              <a:buFont typeface="Wingdings" panose="05000000000000000000" pitchFamily="2" charset="2"/>
              <a:buChar char="§"/>
            </a:pPr>
            <a:r>
              <a:rPr lang="en-GB" sz="3000" b="1" dirty="0">
                <a:solidFill>
                  <a:srgbClr val="FF0000"/>
                </a:solidFill>
              </a:rPr>
              <a:t>Resources</a:t>
            </a:r>
          </a:p>
          <a:p>
            <a:pPr>
              <a:buFont typeface="Wingdings" panose="05000000000000000000" pitchFamily="2" charset="2"/>
              <a:buChar char="§"/>
            </a:pPr>
            <a:r>
              <a:rPr lang="en-GB" sz="3000" b="1" dirty="0" err="1">
                <a:solidFill>
                  <a:srgbClr val="FF0000"/>
                </a:solidFill>
              </a:rPr>
              <a:t>Uk</a:t>
            </a:r>
            <a:r>
              <a:rPr lang="en-GB" sz="3000" b="1" dirty="0">
                <a:solidFill>
                  <a:srgbClr val="FF0000"/>
                </a:solidFill>
              </a:rPr>
              <a:t> Sport gold framework</a:t>
            </a:r>
          </a:p>
          <a:p>
            <a:pPr>
              <a:buFont typeface="Wingdings" panose="05000000000000000000" pitchFamily="2" charset="2"/>
              <a:buChar char="§"/>
            </a:pPr>
            <a:r>
              <a:rPr lang="en-GB" sz="3000" b="1" dirty="0">
                <a:solidFill>
                  <a:srgbClr val="FF0000"/>
                </a:solidFill>
              </a:rPr>
              <a:t>Page 8 / 9</a:t>
            </a:r>
            <a:endParaRPr lang="en-GB" sz="3000" dirty="0"/>
          </a:p>
          <a:p>
            <a:pPr>
              <a:buFont typeface="Wingdings" panose="05000000000000000000" pitchFamily="2" charset="2"/>
              <a:buChar char="§"/>
            </a:pPr>
            <a:endParaRPr lang="en-GB" sz="3000" dirty="0"/>
          </a:p>
        </p:txBody>
      </p:sp>
    </p:spTree>
    <p:extLst>
      <p:ext uri="{BB962C8B-B14F-4D97-AF65-F5344CB8AC3E}">
        <p14:creationId xmlns:p14="http://schemas.microsoft.com/office/powerpoint/2010/main" val="3538738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 y="274638"/>
            <a:ext cx="8605520" cy="1143000"/>
          </a:xfrm>
        </p:spPr>
        <p:txBody>
          <a:bodyPr>
            <a:normAutofit fontScale="90000"/>
          </a:bodyPr>
          <a:lstStyle/>
          <a:p>
            <a:r>
              <a:rPr lang="en-GB" b="1" dirty="0"/>
              <a:t>Picketts Lock fiasco: bid for World Athletics Championship 2005 </a:t>
            </a:r>
          </a:p>
        </p:txBody>
      </p:sp>
      <p:pic>
        <p:nvPicPr>
          <p:cNvPr id="4" name="Content Placeholder 3"/>
          <p:cNvPicPr>
            <a:picLocks noGrp="1" noChangeAspect="1"/>
          </p:cNvPicPr>
          <p:nvPr>
            <p:ph idx="1"/>
          </p:nvPr>
        </p:nvPicPr>
        <p:blipFill>
          <a:blip r:embed="rId3"/>
          <a:stretch>
            <a:fillRect/>
          </a:stretch>
        </p:blipFill>
        <p:spPr>
          <a:xfrm>
            <a:off x="1895978" y="1417638"/>
            <a:ext cx="5326644" cy="3072964"/>
          </a:xfrm>
          <a:prstGeom prst="rect">
            <a:avLst/>
          </a:prstGeom>
        </p:spPr>
      </p:pic>
      <p:sp>
        <p:nvSpPr>
          <p:cNvPr id="5" name="Rectangle 4"/>
          <p:cNvSpPr/>
          <p:nvPr/>
        </p:nvSpPr>
        <p:spPr>
          <a:xfrm>
            <a:off x="1104900" y="5398721"/>
            <a:ext cx="7386320" cy="369332"/>
          </a:xfrm>
          <a:prstGeom prst="rect">
            <a:avLst/>
          </a:prstGeom>
        </p:spPr>
        <p:txBody>
          <a:bodyPr wrap="square">
            <a:spAutoFit/>
          </a:bodyPr>
          <a:lstStyle/>
          <a:p>
            <a:r>
              <a:rPr lang="en-GB" dirty="0"/>
              <a:t>For back story visit: http://news.bbc.co.uk/1/hi/uk_politics/1675955.stm</a:t>
            </a:r>
          </a:p>
        </p:txBody>
      </p:sp>
      <p:sp>
        <p:nvSpPr>
          <p:cNvPr id="3" name="Rectangle 2"/>
          <p:cNvSpPr/>
          <p:nvPr/>
        </p:nvSpPr>
        <p:spPr>
          <a:xfrm>
            <a:off x="723900" y="4490602"/>
            <a:ext cx="7909560" cy="923330"/>
          </a:xfrm>
          <a:prstGeom prst="rect">
            <a:avLst/>
          </a:prstGeom>
        </p:spPr>
        <p:txBody>
          <a:bodyPr wrap="square">
            <a:spAutoFit/>
          </a:bodyPr>
          <a:lstStyle/>
          <a:p>
            <a:pPr algn="ctr"/>
            <a:r>
              <a:rPr lang="en-GB" dirty="0">
                <a:latin typeface="sans-serif"/>
              </a:rPr>
              <a:t>"Picketts Lock is a very good example of what happens when you make things up as you go along," Gerald Kaufman, chairman of the Culture, Media and Sport select committee</a:t>
            </a:r>
            <a:endParaRPr lang="en-GB" dirty="0"/>
          </a:p>
        </p:txBody>
      </p:sp>
    </p:spTree>
    <p:extLst>
      <p:ext uri="{BB962C8B-B14F-4D97-AF65-F5344CB8AC3E}">
        <p14:creationId xmlns:p14="http://schemas.microsoft.com/office/powerpoint/2010/main" val="2995078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00" y="264478"/>
            <a:ext cx="8707120" cy="1143000"/>
          </a:xfrm>
        </p:spPr>
        <p:txBody>
          <a:bodyPr>
            <a:normAutofit/>
          </a:bodyPr>
          <a:lstStyle/>
          <a:p>
            <a:r>
              <a:rPr lang="en-GB" sz="3500" i="1" dirty="0"/>
              <a:t>From chumps to champs in 12 years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24342" y="1575276"/>
            <a:ext cx="5857875" cy="3905250"/>
          </a:xfrm>
        </p:spPr>
      </p:pic>
    </p:spTree>
    <p:extLst>
      <p:ext uri="{BB962C8B-B14F-4D97-AF65-F5344CB8AC3E}">
        <p14:creationId xmlns:p14="http://schemas.microsoft.com/office/powerpoint/2010/main" val="752919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8120" y="132399"/>
            <a:ext cx="4790440" cy="2986722"/>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4609" y="136843"/>
            <a:ext cx="3881197" cy="2982278"/>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29775" y="3256916"/>
            <a:ext cx="3767667" cy="226060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0178" y="3166649"/>
            <a:ext cx="4361822" cy="2441134"/>
          </a:xfrm>
          <a:prstGeom prst="rect">
            <a:avLst/>
          </a:prstGeom>
        </p:spPr>
      </p:pic>
    </p:spTree>
    <p:extLst>
      <p:ext uri="{BB962C8B-B14F-4D97-AF65-F5344CB8AC3E}">
        <p14:creationId xmlns:p14="http://schemas.microsoft.com/office/powerpoint/2010/main" val="4022671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223459" y="243359"/>
            <a:ext cx="6499123" cy="4796001"/>
          </a:xfrm>
          <a:prstGeom prst="rect">
            <a:avLst/>
          </a:prstGeom>
        </p:spPr>
      </p:pic>
      <p:sp>
        <p:nvSpPr>
          <p:cNvPr id="6" name="TextBox 5"/>
          <p:cNvSpPr txBox="1"/>
          <p:nvPr/>
        </p:nvSpPr>
        <p:spPr>
          <a:xfrm>
            <a:off x="4216400" y="5171440"/>
            <a:ext cx="4815840" cy="369332"/>
          </a:xfrm>
          <a:prstGeom prst="rect">
            <a:avLst/>
          </a:prstGeom>
          <a:noFill/>
        </p:spPr>
        <p:txBody>
          <a:bodyPr wrap="square" rtlCol="0">
            <a:spAutoFit/>
          </a:bodyPr>
          <a:lstStyle/>
          <a:p>
            <a:r>
              <a:rPr lang="en-GB" dirty="0"/>
              <a:t>Source: Parent and Smith-Swan (2013:11)</a:t>
            </a:r>
          </a:p>
        </p:txBody>
      </p:sp>
      <p:cxnSp>
        <p:nvCxnSpPr>
          <p:cNvPr id="3" name="Straight Connector 2"/>
          <p:cNvCxnSpPr/>
          <p:nvPr/>
        </p:nvCxnSpPr>
        <p:spPr>
          <a:xfrm flipV="1">
            <a:off x="1788160" y="2153920"/>
            <a:ext cx="2834640" cy="20320"/>
          </a:xfrm>
          <a:prstGeom prst="line">
            <a:avLst/>
          </a:prstGeom>
          <a:ln w="666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5727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Timeline of Key Decisions</a:t>
            </a:r>
            <a:br>
              <a:rPr lang="en-GB" b="1" u="sng" dirty="0"/>
            </a:br>
            <a:r>
              <a:rPr lang="en-GB" sz="2200" b="1" u="sng" dirty="0"/>
              <a:t>Foster </a:t>
            </a:r>
            <a:r>
              <a:rPr lang="en-GB" sz="2200" b="1" i="1" u="sng" dirty="0"/>
              <a:t>et al. </a:t>
            </a:r>
            <a:r>
              <a:rPr lang="en-GB" sz="2200" b="1" u="sng" dirty="0"/>
              <a:t>(2016 p.214)</a:t>
            </a:r>
          </a:p>
        </p:txBody>
      </p:sp>
      <p:sp>
        <p:nvSpPr>
          <p:cNvPr id="3" name="Content Placeholder 2"/>
          <p:cNvSpPr>
            <a:spLocks noGrp="1"/>
          </p:cNvSpPr>
          <p:nvPr>
            <p:ph idx="1"/>
          </p:nvPr>
        </p:nvSpPr>
        <p:spPr/>
        <p:txBody>
          <a:bodyPr>
            <a:normAutofit fontScale="92500"/>
          </a:bodyPr>
          <a:lstStyle/>
          <a:p>
            <a:pPr marL="514350" indent="-514350">
              <a:buAutoNum type="arabicPeriod"/>
            </a:pPr>
            <a:r>
              <a:rPr lang="en-GB" dirty="0"/>
              <a:t>Selecting the event location.</a:t>
            </a:r>
          </a:p>
          <a:p>
            <a:pPr marL="514350" indent="-514350">
              <a:buAutoNum type="arabicPeriod"/>
            </a:pPr>
            <a:r>
              <a:rPr lang="en-GB" dirty="0"/>
              <a:t>Creating the event and building the event brand.</a:t>
            </a:r>
          </a:p>
          <a:p>
            <a:pPr marL="514350" indent="-514350">
              <a:buAutoNum type="arabicPeriod"/>
            </a:pPr>
            <a:r>
              <a:rPr lang="en-GB" dirty="0"/>
              <a:t>Planning the event.</a:t>
            </a:r>
          </a:p>
          <a:p>
            <a:pPr marL="514350" indent="-514350">
              <a:buAutoNum type="arabicPeriod"/>
            </a:pPr>
            <a:r>
              <a:rPr lang="en-GB" dirty="0"/>
              <a:t>Preparing the event.</a:t>
            </a:r>
          </a:p>
          <a:p>
            <a:pPr marL="514350" indent="-514350">
              <a:buAutoNum type="arabicPeriod"/>
            </a:pPr>
            <a:r>
              <a:rPr lang="en-GB" dirty="0"/>
              <a:t>Operating the event.</a:t>
            </a:r>
          </a:p>
          <a:p>
            <a:pPr marL="514350" indent="-514350">
              <a:buAutoNum type="arabicPeriod"/>
            </a:pPr>
            <a:r>
              <a:rPr lang="en-GB" dirty="0"/>
              <a:t>Closing the event and post-event evaluation. </a:t>
            </a:r>
          </a:p>
          <a:p>
            <a:pPr marL="514350" indent="-514350">
              <a:buAutoNum type="arabicPeriod"/>
            </a:pPr>
            <a:endParaRPr lang="en-GB" dirty="0"/>
          </a:p>
        </p:txBody>
      </p:sp>
    </p:spTree>
    <p:extLst>
      <p:ext uri="{BB962C8B-B14F-4D97-AF65-F5344CB8AC3E}">
        <p14:creationId xmlns:p14="http://schemas.microsoft.com/office/powerpoint/2010/main" val="1810682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3984217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1-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2" y="914400"/>
            <a:ext cx="8814216" cy="4524315"/>
          </a:xfrm>
          <a:prstGeom prst="rect">
            <a:avLst/>
          </a:prstGeom>
          <a:noFill/>
        </p:spPr>
        <p:txBody>
          <a:bodyPr wrap="square" lIns="91440" tIns="45720" rIns="91440" bIns="45720" rtlCol="0" anchor="t">
            <a:spAutoFit/>
          </a:bodyPr>
          <a:lstStyle/>
          <a:p>
            <a:pPr algn="l" rtl="0" fontAlgn="base"/>
            <a:r>
              <a:rPr lang="en-GB" sz="1800" b="1" i="0" u="sng" dirty="0">
                <a:solidFill>
                  <a:srgbClr val="000000"/>
                </a:solidFill>
                <a:effectLst/>
                <a:latin typeface="Arial" panose="020B0604020202020204" pitchFamily="34" charset="0"/>
              </a:rPr>
              <a:t>Part 1: Event Scoping and Feasibility (1000 words approx.)</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fontAlgn="base"/>
            <a:r>
              <a:rPr lang="en-GB" dirty="0"/>
              <a:t>Your task is to identify a major sport event that a location in Wales could feasibly host.  The event can be either: national or international; irregular or part of an annual cycle of events; a major spectator event generating significant economic impact or a major competitor event generating limited economic activity (e.g. Welsh athletics championships).  </a:t>
            </a:r>
          </a:p>
          <a:p>
            <a:pPr fontAlgn="base"/>
            <a:r>
              <a:rPr lang="en-GB" dirty="0"/>
              <a:t>    </a:t>
            </a:r>
          </a:p>
          <a:p>
            <a:pPr fontAlgn="base"/>
            <a:r>
              <a:rPr lang="en-GB" dirty="0"/>
              <a:t>Students must clarify the event’s objectives and concept, and make a robust case for the event’s feasibility, strategic fit and potential impact.  This requires students to scope out the cost of the event and financing options, plus the market for the event and its competition.  Students will need to consider existing sports event calendars, local and national policy agendas (Wales and UK) and the impact of recent major sporting events held in Wales.   </a:t>
            </a:r>
          </a:p>
          <a:p>
            <a:pPr indent="457200"/>
            <a:endParaRPr lang="en-GB" sz="1800" b="1" u="sng" dirty="0">
              <a:effectLst/>
              <a:latin typeface="Arial"/>
              <a:ea typeface="Times New Roman" panose="02020603050405020304" pitchFamily="18" charset="0"/>
              <a:cs typeface="Arial"/>
            </a:endParaRPr>
          </a:p>
          <a:p>
            <a:endParaRPr lang="en-US" dirty="0"/>
          </a:p>
        </p:txBody>
      </p:sp>
    </p:spTree>
    <p:extLst>
      <p:ext uri="{BB962C8B-B14F-4D97-AF65-F5344CB8AC3E}">
        <p14:creationId xmlns:p14="http://schemas.microsoft.com/office/powerpoint/2010/main" val="46027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67326" y="0"/>
            <a:ext cx="6209347" cy="769441"/>
          </a:xfrm>
          <a:prstGeom prst="rect">
            <a:avLst/>
          </a:prstGeom>
          <a:noFill/>
        </p:spPr>
        <p:txBody>
          <a:bodyPr wrap="square" rtlCol="0">
            <a:spAutoFit/>
          </a:bodyPr>
          <a:lstStyle/>
          <a:p>
            <a:r>
              <a:rPr lang="en-GB" sz="4400" dirty="0"/>
              <a:t>Assignment Part 2- A1</a:t>
            </a:r>
          </a:p>
        </p:txBody>
      </p:sp>
      <p:sp>
        <p:nvSpPr>
          <p:cNvPr id="4" name="TextBox 3">
            <a:extLst>
              <a:ext uri="{FF2B5EF4-FFF2-40B4-BE49-F238E27FC236}">
                <a16:creationId xmlns:a16="http://schemas.microsoft.com/office/drawing/2014/main" id="{2B165F97-7596-83F8-3066-67559C62855C}"/>
              </a:ext>
            </a:extLst>
          </p:cNvPr>
          <p:cNvSpPr txBox="1"/>
          <p:nvPr/>
        </p:nvSpPr>
        <p:spPr>
          <a:xfrm>
            <a:off x="164891" y="1274164"/>
            <a:ext cx="8814216" cy="3970318"/>
          </a:xfrm>
          <a:prstGeom prst="rect">
            <a:avLst/>
          </a:prstGeom>
          <a:noFill/>
        </p:spPr>
        <p:txBody>
          <a:bodyPr wrap="square" rtlCol="0">
            <a:spAutoFit/>
          </a:bodyPr>
          <a:lstStyle/>
          <a:p>
            <a:pPr algn="just" rtl="0" fontAlgn="base"/>
            <a:r>
              <a:rPr lang="en-GB" sz="1800" b="1" i="0" u="sng" dirty="0">
                <a:solidFill>
                  <a:srgbClr val="000000"/>
                </a:solidFill>
                <a:effectLst/>
                <a:latin typeface="Arial" panose="020B0604020202020204" pitchFamily="34" charset="0"/>
              </a:rPr>
              <a:t>Part 2: Strategic Marketing Overview (1000 words approx.)</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To plan and organise a successful sporting event organisers must consider how they will </a:t>
            </a:r>
            <a:r>
              <a:rPr lang="en-GB" sz="1800" b="1" i="0" dirty="0">
                <a:solidFill>
                  <a:srgbClr val="000000"/>
                </a:solidFill>
                <a:effectLst/>
                <a:latin typeface="Arial" panose="020B0604020202020204" pitchFamily="34" charset="0"/>
              </a:rPr>
              <a:t>attract and retain customers/spectators</a:t>
            </a:r>
            <a:r>
              <a:rPr lang="en-GB" sz="1800" b="0" i="0" dirty="0">
                <a:solidFill>
                  <a:srgbClr val="000000"/>
                </a:solidFill>
                <a:effectLst/>
                <a:latin typeface="Arial" panose="020B0604020202020204" pitchFamily="34" charset="0"/>
              </a:rPr>
              <a:t> to the event.  This section should commence by addressing the </a:t>
            </a:r>
            <a:r>
              <a:rPr lang="en-GB" sz="1800" b="1" i="0" dirty="0">
                <a:solidFill>
                  <a:srgbClr val="000000"/>
                </a:solidFill>
                <a:effectLst/>
                <a:latin typeface="Arial" panose="020B0604020202020204" pitchFamily="34" charset="0"/>
              </a:rPr>
              <a:t>market segmentation, targeting and positioning of the event</a:t>
            </a:r>
            <a:r>
              <a:rPr lang="en-GB" sz="1800" b="0" i="0" dirty="0">
                <a:solidFill>
                  <a:srgbClr val="000000"/>
                </a:solidFill>
                <a:effectLst/>
                <a:latin typeface="Arial" panose="020B0604020202020204" pitchFamily="34" charset="0"/>
              </a:rPr>
              <a:t>. It must also detail how the </a:t>
            </a:r>
            <a:r>
              <a:rPr lang="en-GB" sz="1800" b="1" i="0" dirty="0">
                <a:solidFill>
                  <a:srgbClr val="000000"/>
                </a:solidFill>
                <a:effectLst/>
                <a:latin typeface="Arial" panose="020B0604020202020204" pitchFamily="34" charset="0"/>
              </a:rPr>
              <a:t>marketing mix </a:t>
            </a:r>
            <a:r>
              <a:rPr lang="en-GB" sz="1800" b="0" i="0" dirty="0">
                <a:solidFill>
                  <a:srgbClr val="000000"/>
                </a:solidFill>
                <a:effectLst/>
                <a:latin typeface="Arial" panose="020B0604020202020204" pitchFamily="34" charset="0"/>
              </a:rPr>
              <a:t>can be best manipulated to </a:t>
            </a:r>
            <a:r>
              <a:rPr lang="en-GB" sz="1800" b="1" i="0" dirty="0">
                <a:solidFill>
                  <a:srgbClr val="000000"/>
                </a:solidFill>
                <a:effectLst/>
                <a:latin typeface="Arial" panose="020B0604020202020204" pitchFamily="34" charset="0"/>
              </a:rPr>
              <a:t>address the needs and wants of customers</a:t>
            </a:r>
            <a:r>
              <a:rPr lang="en-GB" sz="1800" b="0" i="0" dirty="0">
                <a:solidFill>
                  <a:srgbClr val="000000"/>
                </a:solidFill>
                <a:effectLst/>
                <a:latin typeface="Arial" panose="020B0604020202020204" pitchFamily="34" charset="0"/>
              </a:rPr>
              <a:t>, and conclude by specifying clear </a:t>
            </a:r>
            <a:r>
              <a:rPr lang="en-GB" sz="1800" b="1" i="0" dirty="0">
                <a:solidFill>
                  <a:srgbClr val="000000"/>
                </a:solidFill>
                <a:effectLst/>
                <a:latin typeface="Arial" panose="020B0604020202020204" pitchFamily="34" charset="0"/>
              </a:rPr>
              <a:t>marketing objectives and specific tactics </a:t>
            </a:r>
            <a:r>
              <a:rPr lang="en-GB" sz="1800" b="0" i="0" dirty="0">
                <a:solidFill>
                  <a:srgbClr val="000000"/>
                </a:solidFill>
                <a:effectLst/>
                <a:latin typeface="Arial" panose="020B0604020202020204" pitchFamily="34" charset="0"/>
              </a:rPr>
              <a:t>to help fulfil the objectives.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1" i="0" dirty="0">
                <a:solidFill>
                  <a:srgbClr val="000000"/>
                </a:solidFill>
                <a:effectLst/>
                <a:latin typeface="Arial" panose="020B0604020202020204" pitchFamily="34" charset="0"/>
              </a:rPr>
              <a:t>Both parts must be underpinned with appropriate references to academic theory, industry and government publications and empirical evidence.   </a:t>
            </a:r>
            <a:endParaRPr lang="en-GB" b="1"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Arial" panose="020B0604020202020204" pitchFamily="34" charset="0"/>
              </a:rPr>
              <a:t>50% weighting</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12966103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9400" y="811657"/>
            <a:ext cx="8407400" cy="3917032"/>
          </a:xfrm>
        </p:spPr>
        <p:txBody>
          <a:bodyPr>
            <a:noAutofit/>
          </a:bodyPr>
          <a:lstStyle/>
          <a:p>
            <a:r>
              <a:rPr lang="en-GB" sz="2800" dirty="0"/>
              <a:t>Why bid/stage the event?</a:t>
            </a:r>
          </a:p>
          <a:p>
            <a:r>
              <a:rPr lang="en-GB" sz="2800" dirty="0"/>
              <a:t>What is the </a:t>
            </a:r>
            <a:r>
              <a:rPr lang="en-GB" sz="2800" b="1" u="sng" dirty="0"/>
              <a:t>purpose</a:t>
            </a:r>
            <a:r>
              <a:rPr lang="en-GB" sz="2800" dirty="0"/>
              <a:t> e.g. increased participation. </a:t>
            </a:r>
          </a:p>
          <a:p>
            <a:r>
              <a:rPr lang="en-GB" sz="2800" dirty="0"/>
              <a:t>What and </a:t>
            </a:r>
            <a:r>
              <a:rPr lang="en-GB" sz="2800" b="1" u="sng" dirty="0"/>
              <a:t>who will it benefit </a:t>
            </a:r>
            <a:r>
              <a:rPr lang="en-GB" sz="2800" dirty="0"/>
              <a:t>and how?</a:t>
            </a:r>
          </a:p>
          <a:p>
            <a:r>
              <a:rPr lang="en-GB" sz="2800" dirty="0"/>
              <a:t>What </a:t>
            </a:r>
            <a:r>
              <a:rPr lang="en-GB" sz="2800" b="1" u="sng" dirty="0"/>
              <a:t>type of benefits </a:t>
            </a:r>
            <a:r>
              <a:rPr lang="en-GB" sz="2800" dirty="0"/>
              <a:t>– political, social, cultural, environmental, sports, economic and other benefits?</a:t>
            </a:r>
          </a:p>
          <a:p>
            <a:r>
              <a:rPr lang="en-GB" sz="2800" dirty="0"/>
              <a:t>How long will these benefits last? (Short term, MT, LT)</a:t>
            </a:r>
          </a:p>
          <a:p>
            <a:r>
              <a:rPr lang="en-GB" sz="2800" dirty="0"/>
              <a:t>Bidding processes preferably considered at this stage. </a:t>
            </a:r>
          </a:p>
        </p:txBody>
      </p:sp>
      <p:sp>
        <p:nvSpPr>
          <p:cNvPr id="2" name="Title 1"/>
          <p:cNvSpPr>
            <a:spLocks noGrp="1"/>
          </p:cNvSpPr>
          <p:nvPr>
            <p:ph type="title"/>
          </p:nvPr>
        </p:nvSpPr>
        <p:spPr>
          <a:xfrm>
            <a:off x="457200" y="152718"/>
            <a:ext cx="8229600" cy="690562"/>
          </a:xfrm>
        </p:spPr>
        <p:txBody>
          <a:bodyPr>
            <a:normAutofit fontScale="90000"/>
          </a:bodyPr>
          <a:lstStyle/>
          <a:p>
            <a:r>
              <a:rPr lang="en-GB" b="1" u="sng" dirty="0"/>
              <a:t>Objectives  (</a:t>
            </a:r>
            <a:r>
              <a:rPr lang="en-GB" b="1" u="sng" dirty="0" err="1"/>
              <a:t>n.b.</a:t>
            </a:r>
            <a:r>
              <a:rPr lang="en-GB" b="1" u="sng" dirty="0"/>
              <a:t> SMART)</a:t>
            </a:r>
          </a:p>
        </p:txBody>
      </p:sp>
      <p:sp>
        <p:nvSpPr>
          <p:cNvPr id="4" name="TextBox 3"/>
          <p:cNvSpPr txBox="1"/>
          <p:nvPr/>
        </p:nvSpPr>
        <p:spPr>
          <a:xfrm>
            <a:off x="2804160" y="5202962"/>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1303" y="61751"/>
            <a:ext cx="1073297" cy="1062564"/>
          </a:xfrm>
          <a:prstGeom prst="rect">
            <a:avLst/>
          </a:prstGeom>
        </p:spPr>
      </p:pic>
    </p:spTree>
    <p:extLst>
      <p:ext uri="{BB962C8B-B14F-4D97-AF65-F5344CB8AC3E}">
        <p14:creationId xmlns:p14="http://schemas.microsoft.com/office/powerpoint/2010/main" val="2154645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97627"/>
            <a:ext cx="8229600" cy="786719"/>
          </a:xfrm>
        </p:spPr>
        <p:txBody>
          <a:bodyPr/>
          <a:lstStyle/>
          <a:p>
            <a:r>
              <a:rPr lang="en-GB" b="1" u="sng" dirty="0"/>
              <a:t>Concept</a:t>
            </a:r>
          </a:p>
        </p:txBody>
      </p:sp>
      <p:sp>
        <p:nvSpPr>
          <p:cNvPr id="3" name="Content Placeholder 2"/>
          <p:cNvSpPr>
            <a:spLocks noGrp="1"/>
          </p:cNvSpPr>
          <p:nvPr>
            <p:ph idx="1"/>
          </p:nvPr>
        </p:nvSpPr>
        <p:spPr>
          <a:xfrm>
            <a:off x="619760" y="689092"/>
            <a:ext cx="8229600" cy="3917032"/>
          </a:xfrm>
        </p:spPr>
        <p:txBody>
          <a:bodyPr>
            <a:noAutofit/>
          </a:bodyPr>
          <a:lstStyle/>
          <a:p>
            <a:pPr>
              <a:lnSpc>
                <a:spcPct val="150000"/>
              </a:lnSpc>
            </a:pPr>
            <a:r>
              <a:rPr lang="en-GB" sz="2200" dirty="0"/>
              <a:t>What is the event and what will it look like?</a:t>
            </a:r>
          </a:p>
          <a:p>
            <a:pPr>
              <a:lnSpc>
                <a:spcPct val="150000"/>
              </a:lnSpc>
            </a:pPr>
            <a:r>
              <a:rPr lang="en-GB" sz="2200" dirty="0"/>
              <a:t>Moment to undertake situational analysis (SWOT, PEST) and competitor analysis – especially if a bid is involved.</a:t>
            </a:r>
          </a:p>
          <a:p>
            <a:pPr>
              <a:lnSpc>
                <a:spcPct val="150000"/>
              </a:lnSpc>
            </a:pPr>
            <a:r>
              <a:rPr lang="en-GB" sz="2200" dirty="0"/>
              <a:t>Must consider scale, timings, locations and venues, facilities required, and target markets. </a:t>
            </a:r>
          </a:p>
          <a:p>
            <a:pPr>
              <a:lnSpc>
                <a:spcPct val="150000"/>
              </a:lnSpc>
            </a:pPr>
            <a:r>
              <a:rPr lang="en-GB" sz="2200" dirty="0"/>
              <a:t>Identify strategic partners.</a:t>
            </a:r>
          </a:p>
          <a:p>
            <a:pPr>
              <a:lnSpc>
                <a:spcPct val="150000"/>
              </a:lnSpc>
            </a:pPr>
            <a:r>
              <a:rPr lang="en-GB" sz="2200" dirty="0"/>
              <a:t>Identify all internal and external decision makers.</a:t>
            </a:r>
          </a:p>
          <a:p>
            <a:pPr>
              <a:lnSpc>
                <a:spcPct val="150000"/>
              </a:lnSpc>
            </a:pPr>
            <a:r>
              <a:rPr lang="en-GB" sz="2200" dirty="0"/>
              <a:t>Identify stakeholders and organisers. </a:t>
            </a:r>
          </a:p>
          <a:p>
            <a:pPr>
              <a:lnSpc>
                <a:spcPct val="150000"/>
              </a:lnSpc>
            </a:pPr>
            <a:r>
              <a:rPr lang="en-GB" sz="2200" dirty="0"/>
              <a:t>Ensure concept is aligned with objectives. </a:t>
            </a:r>
          </a:p>
        </p:txBody>
      </p:sp>
      <p:sp>
        <p:nvSpPr>
          <p:cNvPr id="4" name="TextBox 3"/>
          <p:cNvSpPr txBox="1"/>
          <p:nvPr/>
        </p:nvSpPr>
        <p:spPr>
          <a:xfrm>
            <a:off x="2728344" y="5276200"/>
            <a:ext cx="6339840" cy="276999"/>
          </a:xfrm>
          <a:prstGeom prst="rect">
            <a:avLst/>
          </a:prstGeom>
          <a:noFill/>
        </p:spPr>
        <p:txBody>
          <a:bodyPr wrap="square" rtlCol="0">
            <a:spAutoFit/>
          </a:bodyPr>
          <a:lstStyle/>
          <a:p>
            <a:pPr algn="r"/>
            <a:r>
              <a:rPr lang="en-GB" sz="1200" dirty="0"/>
              <a:t>Source: </a:t>
            </a:r>
            <a:r>
              <a:rPr lang="en-GB" sz="1200" dirty="0" err="1"/>
              <a:t>Masterman</a:t>
            </a:r>
            <a:r>
              <a:rPr lang="en-GB" sz="1200" dirty="0"/>
              <a:t> (2014)</a:t>
            </a:r>
          </a:p>
        </p:txBody>
      </p:sp>
    </p:spTree>
    <p:extLst>
      <p:ext uri="{BB962C8B-B14F-4D97-AF65-F5344CB8AC3E}">
        <p14:creationId xmlns:p14="http://schemas.microsoft.com/office/powerpoint/2010/main" val="107911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D8C7C84-EE68-AC38-050D-10DFB5AE3C54}"/>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marL="0" indent="0">
              <a:lnSpc>
                <a:spcPct val="90000"/>
              </a:lnSpc>
            </a:pPr>
            <a:r>
              <a:rPr lang="en-GB" sz="3700"/>
              <a:t>Individual Task- Start thinking about your event:</a:t>
            </a:r>
          </a:p>
        </p:txBody>
      </p:sp>
      <p:pic>
        <p:nvPicPr>
          <p:cNvPr id="2050" name="Picture 2" descr="5 Skills Every Sport Event Manager Needs | AISTS">
            <a:extLst>
              <a:ext uri="{FF2B5EF4-FFF2-40B4-BE49-F238E27FC236}">
                <a16:creationId xmlns:a16="http://schemas.microsoft.com/office/drawing/2014/main" id="{28B4A921-4F32-5D5E-6BFC-1DA91FE3EA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291" r="25087" b="-1"/>
          <a:stretch>
            <a:fillRect/>
          </a:stretch>
        </p:blipFill>
        <p:spPr bwMode="auto">
          <a:xfrm>
            <a:off x="457200" y="1600201"/>
            <a:ext cx="40386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6BD2DF6-F968-EC5C-6B70-407E9771D21F}"/>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dirty="0"/>
              <a:t>Make notes on the following:</a:t>
            </a:r>
          </a:p>
          <a:p>
            <a:pPr marL="342900" indent="-342900">
              <a:lnSpc>
                <a:spcPct val="90000"/>
              </a:lnSpc>
              <a:spcBef>
                <a:spcPct val="20000"/>
              </a:spcBef>
              <a:buFont typeface="Arial" pitchFamily="34" charset="0"/>
              <a:buChar char="•"/>
            </a:pPr>
            <a:endParaRPr lang="en-US" dirty="0"/>
          </a:p>
          <a:p>
            <a:pPr marL="342900" indent="-342900">
              <a:lnSpc>
                <a:spcPct val="90000"/>
              </a:lnSpc>
              <a:spcBef>
                <a:spcPct val="20000"/>
              </a:spcBef>
              <a:buFont typeface="Arial" pitchFamily="34" charset="0"/>
              <a:buChar char="•"/>
            </a:pPr>
            <a:r>
              <a:rPr lang="en-US" b="1" dirty="0"/>
              <a:t>Location</a:t>
            </a:r>
          </a:p>
          <a:p>
            <a:pPr marL="342900" indent="-342900">
              <a:lnSpc>
                <a:spcPct val="90000"/>
              </a:lnSpc>
              <a:spcBef>
                <a:spcPct val="20000"/>
              </a:spcBef>
              <a:buFont typeface="Arial" pitchFamily="34" charset="0"/>
              <a:buChar char="•"/>
            </a:pPr>
            <a:r>
              <a:rPr lang="en-US" b="1" dirty="0"/>
              <a:t>Sport</a:t>
            </a:r>
          </a:p>
          <a:p>
            <a:pPr marL="342900" indent="-342900">
              <a:lnSpc>
                <a:spcPct val="90000"/>
              </a:lnSpc>
              <a:spcBef>
                <a:spcPct val="20000"/>
              </a:spcBef>
              <a:buFont typeface="Arial" pitchFamily="34" charset="0"/>
              <a:buChar char="•"/>
            </a:pPr>
            <a:r>
              <a:rPr lang="en-US" b="1" dirty="0"/>
              <a:t>Purpose</a:t>
            </a:r>
          </a:p>
          <a:p>
            <a:pPr marL="342900" indent="-342900">
              <a:lnSpc>
                <a:spcPct val="90000"/>
              </a:lnSpc>
              <a:spcBef>
                <a:spcPct val="20000"/>
              </a:spcBef>
              <a:buFont typeface="Arial" pitchFamily="34" charset="0"/>
              <a:buChar char="•"/>
            </a:pPr>
            <a:r>
              <a:rPr lang="en-US" b="1" dirty="0"/>
              <a:t>Benefits</a:t>
            </a:r>
          </a:p>
          <a:p>
            <a:pPr marL="342900" indent="-342900">
              <a:lnSpc>
                <a:spcPct val="90000"/>
              </a:lnSpc>
              <a:spcBef>
                <a:spcPct val="20000"/>
              </a:spcBef>
              <a:buFont typeface="Arial" pitchFamily="34" charset="0"/>
              <a:buChar char="•"/>
            </a:pPr>
            <a:r>
              <a:rPr lang="en-US" b="1" dirty="0"/>
              <a:t>Key stakeholders / decision makers</a:t>
            </a:r>
          </a:p>
          <a:p>
            <a:pPr marL="342900" indent="-342900">
              <a:lnSpc>
                <a:spcPct val="90000"/>
              </a:lnSpc>
              <a:spcBef>
                <a:spcPct val="20000"/>
              </a:spcBef>
              <a:buFont typeface="Arial" pitchFamily="34" charset="0"/>
              <a:buChar char="•"/>
            </a:pPr>
            <a:endParaRPr lang="en-US" b="1" dirty="0"/>
          </a:p>
          <a:p>
            <a:pPr marL="342900" indent="-342900">
              <a:lnSpc>
                <a:spcPct val="90000"/>
              </a:lnSpc>
              <a:spcBef>
                <a:spcPct val="20000"/>
              </a:spcBef>
              <a:buFont typeface="Arial" pitchFamily="34" charset="0"/>
              <a:buChar char="•"/>
            </a:pPr>
            <a:r>
              <a:rPr lang="en-US" b="1" dirty="0"/>
              <a:t>Be creative, what is needed. What resources are there to use? What are the growing trends? Base your event on evidence / a need! </a:t>
            </a:r>
          </a:p>
          <a:p>
            <a:pPr marL="342900" indent="-342900">
              <a:lnSpc>
                <a:spcPct val="90000"/>
              </a:lnSpc>
              <a:spcBef>
                <a:spcPct val="20000"/>
              </a:spcBef>
              <a:buFont typeface="Arial" pitchFamily="34" charset="0"/>
              <a:buChar char="•"/>
            </a:pPr>
            <a:endParaRPr lang="en-US" dirty="0"/>
          </a:p>
        </p:txBody>
      </p:sp>
    </p:spTree>
    <p:extLst>
      <p:ext uri="{BB962C8B-B14F-4D97-AF65-F5344CB8AC3E}">
        <p14:creationId xmlns:p14="http://schemas.microsoft.com/office/powerpoint/2010/main" val="2243957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STRATEGIC ANALYSIS</a:t>
            </a:r>
          </a:p>
        </p:txBody>
      </p:sp>
      <p:sp>
        <p:nvSpPr>
          <p:cNvPr id="3" name="Content Placeholder 2"/>
          <p:cNvSpPr>
            <a:spLocks noGrp="1"/>
          </p:cNvSpPr>
          <p:nvPr>
            <p:ph idx="1"/>
          </p:nvPr>
        </p:nvSpPr>
        <p:spPr>
          <a:xfrm>
            <a:off x="457200" y="1417638"/>
            <a:ext cx="8229600" cy="3917032"/>
          </a:xfrm>
        </p:spPr>
        <p:txBody>
          <a:bodyPr>
            <a:normAutofit fontScale="32500" lnSpcReduction="20000"/>
          </a:bodyPr>
          <a:lstStyle/>
          <a:p>
            <a:pPr marL="0" indent="0">
              <a:buNone/>
            </a:pPr>
            <a:r>
              <a:rPr lang="en-GB" sz="10400" i="1" dirty="0"/>
              <a:t>“Like an army general, the sport manager must first make an assessment of the ‘battle’ conditions. </a:t>
            </a:r>
            <a:r>
              <a:rPr lang="en-GB" sz="10400" i="1" dirty="0">
                <a:solidFill>
                  <a:srgbClr val="FF0000"/>
                </a:solidFill>
              </a:rPr>
              <a:t>They do this by studying the capacities and deficiencies of their own organization, competing organizations, stakeholder groups, and the business environment or ‘battlefield’.  </a:t>
            </a:r>
            <a:r>
              <a:rPr lang="en-GB" sz="10400" i="1" dirty="0"/>
              <a:t>This first stage in the strategic management process is known as Strategy Analysis” </a:t>
            </a:r>
            <a:r>
              <a:rPr lang="en-GB" sz="5500" dirty="0" err="1"/>
              <a:t>Hoye</a:t>
            </a:r>
            <a:r>
              <a:rPr lang="en-GB" sz="5500" dirty="0"/>
              <a:t> </a:t>
            </a:r>
            <a:r>
              <a:rPr lang="en-GB" sz="5500" i="1" dirty="0"/>
              <a:t>et al. </a:t>
            </a:r>
            <a:r>
              <a:rPr lang="en-GB" sz="5500" dirty="0"/>
              <a:t>(2018, p. 94)</a:t>
            </a:r>
          </a:p>
        </p:txBody>
      </p:sp>
    </p:spTree>
    <p:extLst>
      <p:ext uri="{BB962C8B-B14F-4D97-AF65-F5344CB8AC3E}">
        <p14:creationId xmlns:p14="http://schemas.microsoft.com/office/powerpoint/2010/main" val="159234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46769" y="319242"/>
            <a:ext cx="7421107" cy="5367879"/>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p.95)</a:t>
            </a:r>
          </a:p>
        </p:txBody>
      </p:sp>
    </p:spTree>
    <p:extLst>
      <p:ext uri="{BB962C8B-B14F-4D97-AF65-F5344CB8AC3E}">
        <p14:creationId xmlns:p14="http://schemas.microsoft.com/office/powerpoint/2010/main" val="3486584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3644" y="508814"/>
            <a:ext cx="8256711" cy="4877225"/>
          </a:xfrm>
          <a:prstGeom prst="rect">
            <a:avLst/>
          </a:prstGeom>
        </p:spPr>
      </p:pic>
      <p:sp>
        <p:nvSpPr>
          <p:cNvPr id="5" name="TextBox 4"/>
          <p:cNvSpPr txBox="1"/>
          <p:nvPr/>
        </p:nvSpPr>
        <p:spPr>
          <a:xfrm>
            <a:off x="5352585" y="5317789"/>
            <a:ext cx="3233854" cy="369332"/>
          </a:xfrm>
          <a:prstGeom prst="rect">
            <a:avLst/>
          </a:prstGeom>
          <a:noFill/>
        </p:spPr>
        <p:txBody>
          <a:bodyPr wrap="square" rtlCol="0">
            <a:spAutoFit/>
          </a:bodyPr>
          <a:lstStyle/>
          <a:p>
            <a:r>
              <a:rPr lang="en-GB" dirty="0" err="1"/>
              <a:t>Hoye</a:t>
            </a:r>
            <a:r>
              <a:rPr lang="en-GB" dirty="0"/>
              <a:t> </a:t>
            </a:r>
            <a:r>
              <a:rPr lang="en-GB" i="1" dirty="0"/>
              <a:t>et al. </a:t>
            </a:r>
            <a:r>
              <a:rPr lang="en-GB" dirty="0"/>
              <a:t>(2018, p.98)</a:t>
            </a:r>
          </a:p>
        </p:txBody>
      </p:sp>
    </p:spTree>
    <p:extLst>
      <p:ext uri="{BB962C8B-B14F-4D97-AF65-F5344CB8AC3E}">
        <p14:creationId xmlns:p14="http://schemas.microsoft.com/office/powerpoint/2010/main" val="1794780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651500"/>
            <a:ext cx="9144000" cy="1206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114300"/>
            <a:ext cx="8229600" cy="1143000"/>
          </a:xfrm>
        </p:spPr>
        <p:txBody>
          <a:bodyPr>
            <a:normAutofit/>
          </a:bodyPr>
          <a:lstStyle/>
          <a:p>
            <a:r>
              <a:rPr lang="en-GB" sz="2400" b="1" dirty="0"/>
              <a:t>Event stakeholders (Van der </a:t>
            </a:r>
            <a:r>
              <a:rPr lang="en-GB" sz="2400" b="1" dirty="0" err="1"/>
              <a:t>Wagen</a:t>
            </a:r>
            <a:r>
              <a:rPr lang="en-GB" sz="2400" b="1" dirty="0"/>
              <a:t> and White, 2010)</a:t>
            </a:r>
          </a:p>
        </p:txBody>
      </p:sp>
      <p:graphicFrame>
        <p:nvGraphicFramePr>
          <p:cNvPr id="4" name="Content Placeholder 3"/>
          <p:cNvGraphicFramePr>
            <a:graphicFrameLocks noGrp="1"/>
          </p:cNvGraphicFramePr>
          <p:nvPr>
            <p:ph idx="1"/>
          </p:nvPr>
        </p:nvGraphicFramePr>
        <p:xfrm>
          <a:off x="-121920" y="1257300"/>
          <a:ext cx="9387840" cy="4724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4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848" y="0"/>
            <a:ext cx="8229600" cy="951261"/>
          </a:xfrm>
        </p:spPr>
        <p:txBody>
          <a:bodyPr/>
          <a:lstStyle/>
          <a:p>
            <a:r>
              <a:rPr lang="en-GB" b="1" u="sng" dirty="0"/>
              <a:t>Situational Analysis (SWOT)</a:t>
            </a:r>
          </a:p>
        </p:txBody>
      </p:sp>
      <p:sp>
        <p:nvSpPr>
          <p:cNvPr id="3" name="Content Placeholder 2"/>
          <p:cNvSpPr>
            <a:spLocks noGrp="1"/>
          </p:cNvSpPr>
          <p:nvPr>
            <p:ph idx="1"/>
          </p:nvPr>
        </p:nvSpPr>
        <p:spPr>
          <a:xfrm>
            <a:off x="594609" y="951261"/>
            <a:ext cx="7976839" cy="5301646"/>
          </a:xfrm>
        </p:spPr>
        <p:txBody>
          <a:bodyPr>
            <a:noAutofit/>
          </a:bodyPr>
          <a:lstStyle/>
          <a:p>
            <a:pPr marL="0" indent="0">
              <a:lnSpc>
                <a:spcPct val="90000"/>
              </a:lnSpc>
              <a:buNone/>
            </a:pPr>
            <a:r>
              <a:rPr lang="en-GB" altLang="en-US" sz="2800" dirty="0"/>
              <a:t>It enables the business to place itself and its products/services into perspective.</a:t>
            </a:r>
          </a:p>
          <a:p>
            <a:pPr marL="0" indent="0">
              <a:lnSpc>
                <a:spcPct val="90000"/>
              </a:lnSpc>
              <a:buNone/>
            </a:pPr>
            <a:endParaRPr lang="en-GB" altLang="en-US" sz="1500" dirty="0"/>
          </a:p>
          <a:p>
            <a:pPr marL="0" indent="0">
              <a:lnSpc>
                <a:spcPct val="90000"/>
              </a:lnSpc>
              <a:buNone/>
            </a:pPr>
            <a:r>
              <a:rPr lang="en-GB" altLang="en-US" sz="2800" b="1" u="sng" dirty="0">
                <a:solidFill>
                  <a:srgbClr val="0070C0"/>
                </a:solidFill>
              </a:rPr>
              <a:t>SWOT analysis</a:t>
            </a:r>
            <a:r>
              <a:rPr lang="en-GB" altLang="en-US" sz="2800" dirty="0"/>
              <a:t> highlights the main</a:t>
            </a:r>
            <a:r>
              <a:rPr lang="en-GB" altLang="en-US" sz="2800" b="1" dirty="0">
                <a:solidFill>
                  <a:srgbClr val="FF0000"/>
                </a:solidFill>
              </a:rPr>
              <a:t> internal strengths and weaknesses</a:t>
            </a:r>
            <a:r>
              <a:rPr lang="en-GB" altLang="en-US" sz="2800" dirty="0"/>
              <a:t> of the business, together with any </a:t>
            </a:r>
            <a:r>
              <a:rPr lang="en-GB" altLang="en-US" sz="2800" b="1" dirty="0">
                <a:solidFill>
                  <a:srgbClr val="FF0000"/>
                </a:solidFill>
              </a:rPr>
              <a:t>external opportunities and threats. </a:t>
            </a:r>
          </a:p>
          <a:p>
            <a:pPr marL="0" indent="0">
              <a:lnSpc>
                <a:spcPct val="90000"/>
              </a:lnSpc>
              <a:buNone/>
            </a:pPr>
            <a:endParaRPr lang="en-GB" altLang="en-US" sz="1500" dirty="0"/>
          </a:p>
          <a:p>
            <a:pPr marL="0" indent="0">
              <a:lnSpc>
                <a:spcPct val="90000"/>
              </a:lnSpc>
              <a:buNone/>
            </a:pPr>
            <a:r>
              <a:rPr lang="en-GB" altLang="en-US" sz="2800" dirty="0"/>
              <a:t>Findings from a SWOT analysis allow a business to identify where it should focus its attention. It can assist in both short-term and long-term objectives.</a:t>
            </a:r>
            <a:endParaRPr lang="en-GB" sz="2800" dirty="0"/>
          </a:p>
        </p:txBody>
      </p:sp>
    </p:spTree>
    <p:extLst>
      <p:ext uri="{BB962C8B-B14F-4D97-AF65-F5344CB8AC3E}">
        <p14:creationId xmlns:p14="http://schemas.microsoft.com/office/powerpoint/2010/main" val="38513116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5571714"/>
              </p:ext>
            </p:extLst>
          </p:nvPr>
        </p:nvGraphicFramePr>
        <p:xfrm>
          <a:off x="457200" y="1295400"/>
          <a:ext cx="8229600" cy="239776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STRENGTHS (internal)</a:t>
                      </a:r>
                    </a:p>
                  </a:txBody>
                  <a:tcPr/>
                </a:tc>
                <a:tc>
                  <a:txBody>
                    <a:bodyPr/>
                    <a:lstStyle/>
                    <a:p>
                      <a:pPr algn="ctr"/>
                      <a:r>
                        <a:rPr lang="en-GB" dirty="0"/>
                        <a:t>WEAKNESSES (internal)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r>
                        <a:rPr lang="en-GB" dirty="0"/>
                        <a:t>Identify strengths – consider how they can be built upon.</a:t>
                      </a:r>
                    </a:p>
                  </a:txBody>
                  <a:tcPr/>
                </a:tc>
                <a:tc>
                  <a:txBody>
                    <a:bodyPr/>
                    <a:lstStyle/>
                    <a:p>
                      <a:pPr algn="ctr"/>
                      <a:r>
                        <a:rPr lang="en-GB" dirty="0"/>
                        <a:t>Identify weaknesses – how can they be minimised and/or converted to strengths. </a:t>
                      </a:r>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659474372"/>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OPPORTUNITIES (external)</a:t>
                      </a:r>
                    </a:p>
                  </a:txBody>
                  <a:tcPr/>
                </a:tc>
                <a:tc>
                  <a:txBody>
                    <a:bodyPr/>
                    <a:lstStyle/>
                    <a:p>
                      <a:pPr algn="ctr"/>
                      <a:r>
                        <a:rPr lang="en-GB" dirty="0"/>
                        <a:t>THREATS (external</a:t>
                      </a:r>
                      <a:r>
                        <a:rPr lang="en-GB" baseline="0" dirty="0"/>
                        <a:t>)</a:t>
                      </a:r>
                      <a:endParaRPr lang="en-GB" dirty="0"/>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6090920" y="534670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Make a start for your own event</a:t>
            </a:r>
          </a:p>
        </p:txBody>
      </p:sp>
    </p:spTree>
    <p:extLst>
      <p:ext uri="{BB962C8B-B14F-4D97-AF65-F5344CB8AC3E}">
        <p14:creationId xmlns:p14="http://schemas.microsoft.com/office/powerpoint/2010/main" val="417499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500" b="1" dirty="0"/>
              <a:t>PEST Analysis – External </a:t>
            </a:r>
            <a:r>
              <a:rPr lang="en-GB" sz="3500" b="1" dirty="0" err="1"/>
              <a:t>Envrionmental</a:t>
            </a:r>
            <a:r>
              <a:rPr lang="en-GB" sz="3500" b="1"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45183770"/>
              </p:ext>
            </p:extLst>
          </p:nvPr>
        </p:nvGraphicFramePr>
        <p:xfrm>
          <a:off x="457200" y="12954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POLITICAL</a:t>
                      </a:r>
                    </a:p>
                  </a:txBody>
                  <a:tcPr/>
                </a:tc>
                <a:tc>
                  <a:txBody>
                    <a:bodyPr/>
                    <a:lstStyle/>
                    <a:p>
                      <a:pPr algn="ctr"/>
                      <a:r>
                        <a:rPr lang="en-GB" dirty="0"/>
                        <a:t>ECONOMIC</a:t>
                      </a:r>
                    </a:p>
                  </a:txBody>
                  <a:tcPr/>
                </a:tc>
                <a:extLst>
                  <a:ext uri="{0D108BD9-81ED-4DB2-BD59-A6C34878D82A}">
                    <a16:rowId xmlns:a16="http://schemas.microsoft.com/office/drawing/2014/main" val="102499898"/>
                  </a:ext>
                </a:extLst>
              </a:tr>
              <a:tr h="370840">
                <a:tc>
                  <a:txBody>
                    <a:bodyPr/>
                    <a:lstStyle/>
                    <a:p>
                      <a:pPr algn="ctr"/>
                      <a:endParaRPr lang="en-GB" dirty="0"/>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825230537"/>
              </p:ext>
            </p:extLst>
          </p:nvPr>
        </p:nvGraphicFramePr>
        <p:xfrm>
          <a:off x="457200" y="3403600"/>
          <a:ext cx="8229600" cy="1854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771036465"/>
                    </a:ext>
                  </a:extLst>
                </a:gridCol>
                <a:gridCol w="4114800">
                  <a:extLst>
                    <a:ext uri="{9D8B030D-6E8A-4147-A177-3AD203B41FA5}">
                      <a16:colId xmlns:a16="http://schemas.microsoft.com/office/drawing/2014/main" val="3455035982"/>
                    </a:ext>
                  </a:extLst>
                </a:gridCol>
              </a:tblGrid>
              <a:tr h="370840">
                <a:tc>
                  <a:txBody>
                    <a:bodyPr/>
                    <a:lstStyle/>
                    <a:p>
                      <a:pPr algn="ctr"/>
                      <a:r>
                        <a:rPr lang="en-GB" dirty="0"/>
                        <a:t>SOCIAL</a:t>
                      </a:r>
                    </a:p>
                  </a:txBody>
                  <a:tcPr/>
                </a:tc>
                <a:tc>
                  <a:txBody>
                    <a:bodyPr/>
                    <a:lstStyle/>
                    <a:p>
                      <a:pPr algn="ctr"/>
                      <a:r>
                        <a:rPr lang="en-GB" dirty="0"/>
                        <a:t>TECHNOLOGICAL</a:t>
                      </a:r>
                    </a:p>
                  </a:txBody>
                  <a:tcPr/>
                </a:tc>
                <a:extLst>
                  <a:ext uri="{0D108BD9-81ED-4DB2-BD59-A6C34878D82A}">
                    <a16:rowId xmlns:a16="http://schemas.microsoft.com/office/drawing/2014/main" val="102499898"/>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170299999"/>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483750877"/>
                  </a:ext>
                </a:extLst>
              </a:tr>
              <a:tr h="370840">
                <a:tc>
                  <a:txBody>
                    <a:bodyPr/>
                    <a:lstStyle/>
                    <a:p>
                      <a:pPr algn="ctr"/>
                      <a:endParaRPr lang="en-GB"/>
                    </a:p>
                  </a:txBody>
                  <a:tcPr/>
                </a:tc>
                <a:tc>
                  <a:txBody>
                    <a:bodyPr/>
                    <a:lstStyle/>
                    <a:p>
                      <a:pPr algn="ctr"/>
                      <a:endParaRPr lang="en-GB"/>
                    </a:p>
                  </a:txBody>
                  <a:tcPr/>
                </a:tc>
                <a:extLst>
                  <a:ext uri="{0D108BD9-81ED-4DB2-BD59-A6C34878D82A}">
                    <a16:rowId xmlns:a16="http://schemas.microsoft.com/office/drawing/2014/main" val="2616170677"/>
                  </a:ext>
                </a:extLst>
              </a:tr>
              <a:tr h="370840">
                <a:tc>
                  <a:txBody>
                    <a:bodyPr/>
                    <a:lstStyle/>
                    <a:p>
                      <a:pPr algn="ctr"/>
                      <a:endParaRPr lang="en-GB"/>
                    </a:p>
                  </a:txBody>
                  <a:tcPr/>
                </a:tc>
                <a:tc>
                  <a:txBody>
                    <a:bodyPr/>
                    <a:lstStyle/>
                    <a:p>
                      <a:pPr algn="ctr"/>
                      <a:endParaRPr lang="en-GB" dirty="0"/>
                    </a:p>
                  </a:txBody>
                  <a:tcPr/>
                </a:tc>
                <a:extLst>
                  <a:ext uri="{0D108BD9-81ED-4DB2-BD59-A6C34878D82A}">
                    <a16:rowId xmlns:a16="http://schemas.microsoft.com/office/drawing/2014/main" val="2695420594"/>
                  </a:ext>
                </a:extLst>
              </a:tr>
            </a:tbl>
          </a:graphicData>
        </a:graphic>
      </p:graphicFrame>
      <p:sp>
        <p:nvSpPr>
          <p:cNvPr id="6" name="Rounded Rectangle 5"/>
          <p:cNvSpPr/>
          <p:nvPr/>
        </p:nvSpPr>
        <p:spPr>
          <a:xfrm>
            <a:off x="5131724" y="4954385"/>
            <a:ext cx="3732876" cy="15861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4x board rotation-10 minute task:</a:t>
            </a:r>
          </a:p>
          <a:p>
            <a:pPr algn="ctr"/>
            <a:r>
              <a:rPr lang="en-GB" dirty="0"/>
              <a:t>- can we name some factors affecting events in this country</a:t>
            </a:r>
          </a:p>
        </p:txBody>
      </p:sp>
    </p:spTree>
    <p:extLst>
      <p:ext uri="{BB962C8B-B14F-4D97-AF65-F5344CB8AC3E}">
        <p14:creationId xmlns:p14="http://schemas.microsoft.com/office/powerpoint/2010/main" val="13718198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92722"/>
            <a:ext cx="8575040" cy="1143000"/>
          </a:xfrm>
        </p:spPr>
        <p:txBody>
          <a:bodyPr>
            <a:normAutofit/>
          </a:bodyPr>
          <a:lstStyle/>
          <a:p>
            <a:r>
              <a:rPr lang="en-GB" sz="3000" b="1" u="sng" dirty="0"/>
              <a:t>See also Van der </a:t>
            </a:r>
            <a:r>
              <a:rPr lang="en-GB" sz="3000" b="1" u="sng" dirty="0" err="1"/>
              <a:t>Wagen</a:t>
            </a:r>
            <a:r>
              <a:rPr lang="en-GB" sz="3000" b="1" u="sng" dirty="0"/>
              <a:t> and White (2010), ch2 </a:t>
            </a:r>
          </a:p>
        </p:txBody>
      </p:sp>
      <p:sp>
        <p:nvSpPr>
          <p:cNvPr id="3" name="Content Placeholder 2"/>
          <p:cNvSpPr>
            <a:spLocks noGrp="1"/>
          </p:cNvSpPr>
          <p:nvPr>
            <p:ph idx="1"/>
          </p:nvPr>
        </p:nvSpPr>
        <p:spPr>
          <a:xfrm>
            <a:off x="457200" y="706438"/>
            <a:ext cx="8686800" cy="3917032"/>
          </a:xfrm>
        </p:spPr>
        <p:txBody>
          <a:bodyPr>
            <a:noAutofit/>
          </a:bodyPr>
          <a:lstStyle/>
          <a:p>
            <a:pPr>
              <a:lnSpc>
                <a:spcPct val="170000"/>
              </a:lnSpc>
              <a:buFont typeface="Wingdings" panose="05000000000000000000" pitchFamily="2" charset="2"/>
              <a:buChar char="§"/>
            </a:pPr>
            <a:r>
              <a:rPr lang="en-GB" sz="1800" dirty="0"/>
              <a:t>Starting point: </a:t>
            </a:r>
            <a:r>
              <a:rPr lang="en-GB" sz="1800" b="1" u="sng" dirty="0">
                <a:solidFill>
                  <a:srgbClr val="FF0000"/>
                </a:solidFill>
              </a:rPr>
              <a:t>Stakeholder consultation </a:t>
            </a:r>
            <a:r>
              <a:rPr lang="en-GB" sz="1800" dirty="0"/>
              <a:t>– take into account different stakeholder perspectives.</a:t>
            </a:r>
          </a:p>
          <a:p>
            <a:pPr>
              <a:lnSpc>
                <a:spcPct val="170000"/>
              </a:lnSpc>
              <a:buFont typeface="Wingdings" panose="05000000000000000000" pitchFamily="2" charset="2"/>
              <a:buChar char="§"/>
            </a:pPr>
            <a:r>
              <a:rPr lang="en-GB" sz="1800" dirty="0"/>
              <a:t>Next: Concept or the purpose of the event.</a:t>
            </a:r>
          </a:p>
          <a:p>
            <a:pPr>
              <a:lnSpc>
                <a:spcPct val="170000"/>
              </a:lnSpc>
              <a:buFont typeface="Wingdings" panose="05000000000000000000" pitchFamily="2" charset="2"/>
              <a:buChar char="§"/>
            </a:pPr>
            <a:r>
              <a:rPr lang="en-GB" sz="1800" dirty="0"/>
              <a:t>Location can be found once the concept is clear.</a:t>
            </a:r>
          </a:p>
          <a:p>
            <a:pPr>
              <a:lnSpc>
                <a:spcPct val="170000"/>
              </a:lnSpc>
              <a:buFont typeface="Wingdings" panose="05000000000000000000" pitchFamily="2" charset="2"/>
              <a:buChar char="§"/>
            </a:pPr>
            <a:r>
              <a:rPr lang="en-GB" sz="1800" dirty="0"/>
              <a:t>Objectives – </a:t>
            </a:r>
            <a:r>
              <a:rPr lang="en-GB" sz="1800" b="1" u="sng" dirty="0"/>
              <a:t>SMART</a:t>
            </a:r>
            <a:r>
              <a:rPr lang="en-GB" sz="1800" dirty="0"/>
              <a:t> e.g. number of participants e.g. break-even point or profit target. </a:t>
            </a:r>
          </a:p>
          <a:p>
            <a:pPr>
              <a:lnSpc>
                <a:spcPct val="170000"/>
              </a:lnSpc>
              <a:buFont typeface="Wingdings" panose="05000000000000000000" pitchFamily="2" charset="2"/>
              <a:buChar char="§"/>
            </a:pPr>
            <a:r>
              <a:rPr lang="en-GB" sz="1800" dirty="0"/>
              <a:t>Scope of the event – date, time &amp; duration, size. </a:t>
            </a:r>
          </a:p>
          <a:p>
            <a:pPr>
              <a:lnSpc>
                <a:spcPct val="170000"/>
              </a:lnSpc>
              <a:buFont typeface="Wingdings" panose="05000000000000000000" pitchFamily="2" charset="2"/>
              <a:buChar char="§"/>
            </a:pPr>
            <a:r>
              <a:rPr lang="en-GB" sz="1800" dirty="0"/>
              <a:t>Risk management – likelihood and consequence.</a:t>
            </a:r>
          </a:p>
          <a:p>
            <a:pPr>
              <a:lnSpc>
                <a:spcPct val="170000"/>
              </a:lnSpc>
              <a:buFont typeface="Wingdings" panose="05000000000000000000" pitchFamily="2" charset="2"/>
              <a:buChar char="§"/>
            </a:pPr>
            <a:r>
              <a:rPr lang="en-GB" sz="1800" dirty="0"/>
              <a:t>Implementation factors:  theme, venue, audience, finance, timing, staff and contractors.  </a:t>
            </a:r>
          </a:p>
          <a:p>
            <a:pPr>
              <a:buFont typeface="Wingdings" panose="05000000000000000000" pitchFamily="2" charset="2"/>
              <a:buChar char="§"/>
            </a:pPr>
            <a:endParaRPr lang="en-GB" sz="1800" dirty="0"/>
          </a:p>
        </p:txBody>
      </p:sp>
    </p:spTree>
    <p:extLst>
      <p:ext uri="{BB962C8B-B14F-4D97-AF65-F5344CB8AC3E}">
        <p14:creationId xmlns:p14="http://schemas.microsoft.com/office/powerpoint/2010/main" val="2470268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920" y="839597"/>
            <a:ext cx="8229600" cy="697047"/>
          </a:xfrm>
        </p:spPr>
        <p:txBody>
          <a:bodyPr>
            <a:normAutofit fontScale="90000"/>
          </a:bodyPr>
          <a:lstStyle/>
          <a:p>
            <a:pPr algn="l"/>
            <a:r>
              <a:rPr lang="en-GB" b="1" dirty="0"/>
              <a:t>Event Feasibility</a:t>
            </a:r>
          </a:p>
        </p:txBody>
      </p:sp>
      <p:sp>
        <p:nvSpPr>
          <p:cNvPr id="3" name="Content Placeholder 2"/>
          <p:cNvSpPr>
            <a:spLocks noGrp="1"/>
          </p:cNvSpPr>
          <p:nvPr>
            <p:ph idx="1"/>
          </p:nvPr>
        </p:nvSpPr>
        <p:spPr>
          <a:xfrm>
            <a:off x="629920" y="1188121"/>
            <a:ext cx="8229600" cy="4211672"/>
          </a:xfrm>
        </p:spPr>
        <p:txBody>
          <a:bodyPr>
            <a:noAutofit/>
          </a:bodyPr>
          <a:lstStyle/>
          <a:p>
            <a:pPr marL="0" indent="0">
              <a:buNone/>
            </a:pPr>
            <a:endParaRPr lang="en-GB" sz="1500" dirty="0"/>
          </a:p>
          <a:p>
            <a:pPr marL="0" indent="0">
              <a:buNone/>
            </a:pPr>
            <a:r>
              <a:rPr lang="en-GB" sz="3000" dirty="0"/>
              <a:t>Basically….  the feasibility stage determines whether the event can deliver the objectives.  It tests the concept.  (</a:t>
            </a:r>
            <a:r>
              <a:rPr lang="en-GB" sz="3000" dirty="0" err="1"/>
              <a:t>Masterman</a:t>
            </a:r>
            <a:r>
              <a:rPr lang="en-GB" sz="3000" dirty="0"/>
              <a:t>, 2014:85).  </a:t>
            </a:r>
          </a:p>
          <a:p>
            <a:pPr marL="0" indent="0">
              <a:buNone/>
            </a:pPr>
            <a:endParaRPr lang="en-GB" sz="1500" dirty="0"/>
          </a:p>
          <a:p>
            <a:pPr marL="0" indent="0">
              <a:buNone/>
            </a:pPr>
            <a:endParaRPr lang="en-GB" sz="30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31000" y="3541899"/>
            <a:ext cx="1857894" cy="1857894"/>
          </a:xfrm>
          <a:prstGeom prst="rect">
            <a:avLst/>
          </a:prstGeom>
        </p:spPr>
      </p:pic>
    </p:spTree>
    <p:extLst>
      <p:ext uri="{BB962C8B-B14F-4D97-AF65-F5344CB8AC3E}">
        <p14:creationId xmlns:p14="http://schemas.microsoft.com/office/powerpoint/2010/main" val="300847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90478"/>
            <a:ext cx="8229600" cy="426402"/>
          </a:xfrm>
        </p:spPr>
        <p:txBody>
          <a:bodyPr>
            <a:normAutofit/>
          </a:bodyPr>
          <a:lstStyle/>
          <a:p>
            <a:r>
              <a:rPr lang="en-GB" sz="1500" i="1" dirty="0"/>
              <a:t>Analysis of event context and rationale (van der </a:t>
            </a:r>
            <a:r>
              <a:rPr lang="en-GB" sz="1500" i="1" dirty="0" err="1"/>
              <a:t>Wagen</a:t>
            </a:r>
            <a:r>
              <a:rPr lang="en-GB" sz="1500" i="1" dirty="0"/>
              <a:t> and White, 2010: 398)</a:t>
            </a:r>
          </a:p>
        </p:txBody>
      </p:sp>
      <p:graphicFrame>
        <p:nvGraphicFramePr>
          <p:cNvPr id="4" name="Diagram 3"/>
          <p:cNvGraphicFramePr/>
          <p:nvPr>
            <p:extLst>
              <p:ext uri="{D42A27DB-BD31-4B8C-83A1-F6EECF244321}">
                <p14:modId xmlns:p14="http://schemas.microsoft.com/office/powerpoint/2010/main" val="2639002016"/>
              </p:ext>
            </p:extLst>
          </p:nvPr>
        </p:nvGraphicFramePr>
        <p:xfrm>
          <a:off x="1381760" y="127000"/>
          <a:ext cx="6756400" cy="4841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6116320" y="5516880"/>
            <a:ext cx="2773680" cy="119380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Independent Study Task:</a:t>
            </a:r>
          </a:p>
          <a:p>
            <a:pPr algn="ctr"/>
            <a:r>
              <a:rPr lang="en-GB" dirty="0"/>
              <a:t>Apply these steps to your event</a:t>
            </a:r>
          </a:p>
        </p:txBody>
      </p:sp>
    </p:spTree>
    <p:extLst>
      <p:ext uri="{BB962C8B-B14F-4D97-AF65-F5344CB8AC3E}">
        <p14:creationId xmlns:p14="http://schemas.microsoft.com/office/powerpoint/2010/main" val="1783238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948" y="0"/>
            <a:ext cx="8229600" cy="1143000"/>
          </a:xfrm>
        </p:spPr>
        <p:txBody>
          <a:bodyPr/>
          <a:lstStyle/>
          <a:p>
            <a:r>
              <a:rPr lang="en-GB" b="1" u="sng" dirty="0"/>
              <a:t>Event Differentiation</a:t>
            </a:r>
          </a:p>
        </p:txBody>
      </p:sp>
      <p:sp>
        <p:nvSpPr>
          <p:cNvPr id="3" name="Content Placeholder 2"/>
          <p:cNvSpPr>
            <a:spLocks noGrp="1"/>
          </p:cNvSpPr>
          <p:nvPr>
            <p:ph idx="1"/>
          </p:nvPr>
        </p:nvSpPr>
        <p:spPr>
          <a:xfrm>
            <a:off x="504658" y="1143000"/>
            <a:ext cx="8229600" cy="4439652"/>
          </a:xfrm>
        </p:spPr>
        <p:txBody>
          <a:bodyPr>
            <a:normAutofit fontScale="77500" lnSpcReduction="20000"/>
          </a:bodyPr>
          <a:lstStyle/>
          <a:p>
            <a:pPr marL="0" indent="0">
              <a:buNone/>
            </a:pPr>
            <a:r>
              <a:rPr lang="en-GB" dirty="0"/>
              <a:t>When differentiating events, consider these variables:</a:t>
            </a:r>
          </a:p>
          <a:p>
            <a:pPr>
              <a:buFont typeface="Wingdings" panose="05000000000000000000" pitchFamily="2" charset="2"/>
              <a:buChar char="§"/>
            </a:pPr>
            <a:r>
              <a:rPr lang="en-GB" dirty="0"/>
              <a:t>Purpose and objectives of the event;</a:t>
            </a:r>
          </a:p>
          <a:p>
            <a:pPr>
              <a:buFont typeface="Wingdings" panose="05000000000000000000" pitchFamily="2" charset="2"/>
              <a:buChar char="§"/>
            </a:pPr>
            <a:r>
              <a:rPr lang="en-GB" dirty="0"/>
              <a:t>Scope of the event (e.g. single or multiple venues, road show);</a:t>
            </a:r>
          </a:p>
          <a:p>
            <a:pPr>
              <a:buFont typeface="Wingdings" panose="05000000000000000000" pitchFamily="2" charset="2"/>
              <a:buChar char="§"/>
            </a:pPr>
            <a:r>
              <a:rPr lang="en-GB" dirty="0"/>
              <a:t>Nature of the audience (e.g. business people, sports fans, tourists);</a:t>
            </a:r>
          </a:p>
          <a:p>
            <a:pPr>
              <a:buFont typeface="Wingdings" panose="05000000000000000000" pitchFamily="2" charset="2"/>
              <a:buChar char="§"/>
            </a:pPr>
            <a:r>
              <a:rPr lang="en-GB" dirty="0"/>
              <a:t>Marketing and distribution channels;</a:t>
            </a:r>
          </a:p>
          <a:p>
            <a:pPr>
              <a:buFont typeface="Wingdings" panose="05000000000000000000" pitchFamily="2" charset="2"/>
              <a:buChar char="§"/>
            </a:pPr>
            <a:r>
              <a:rPr lang="en-GB" dirty="0"/>
              <a:t>Key stakeholders;</a:t>
            </a:r>
          </a:p>
          <a:p>
            <a:pPr>
              <a:buFont typeface="Wingdings" panose="05000000000000000000" pitchFamily="2" charset="2"/>
              <a:buChar char="§"/>
            </a:pPr>
            <a:r>
              <a:rPr lang="en-GB" dirty="0"/>
              <a:t>Key elements of staging (e.g. competition, display, parade, conference).</a:t>
            </a:r>
          </a:p>
          <a:p>
            <a:pPr marL="0" indent="0">
              <a:buNone/>
            </a:pPr>
            <a:endParaRPr lang="en-GB" dirty="0"/>
          </a:p>
          <a:p>
            <a:pPr marL="0" indent="0">
              <a:buNone/>
            </a:pPr>
            <a:r>
              <a:rPr lang="en-GB" dirty="0"/>
              <a:t>Van der </a:t>
            </a:r>
            <a:r>
              <a:rPr lang="en-GB" dirty="0" err="1"/>
              <a:t>Wagen</a:t>
            </a:r>
            <a:r>
              <a:rPr lang="en-GB" dirty="0"/>
              <a:t> and White (2010: 14). </a:t>
            </a:r>
          </a:p>
          <a:p>
            <a:pPr marL="0" indent="0">
              <a:buNone/>
            </a:pPr>
            <a:endParaRPr lang="en-GB" dirty="0"/>
          </a:p>
        </p:txBody>
      </p:sp>
    </p:spTree>
    <p:extLst>
      <p:ext uri="{BB962C8B-B14F-4D97-AF65-F5344CB8AC3E}">
        <p14:creationId xmlns:p14="http://schemas.microsoft.com/office/powerpoint/2010/main" val="28978882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448" y="254449"/>
            <a:ext cx="8487103" cy="723845"/>
          </a:xfrm>
        </p:spPr>
        <p:txBody>
          <a:bodyPr>
            <a:normAutofit/>
          </a:bodyPr>
          <a:lstStyle/>
          <a:p>
            <a:r>
              <a:rPr lang="en-GB" sz="3000" b="1" u="sng" dirty="0"/>
              <a:t>Key Elements of the Feasibility Stage</a:t>
            </a:r>
          </a:p>
        </p:txBody>
      </p:sp>
      <p:sp>
        <p:nvSpPr>
          <p:cNvPr id="3" name="Content Placeholder 2"/>
          <p:cNvSpPr>
            <a:spLocks noGrp="1"/>
          </p:cNvSpPr>
          <p:nvPr>
            <p:ph idx="1"/>
          </p:nvPr>
        </p:nvSpPr>
        <p:spPr>
          <a:xfrm>
            <a:off x="457200" y="1105252"/>
            <a:ext cx="8229600" cy="4170948"/>
          </a:xfrm>
        </p:spPr>
        <p:txBody>
          <a:bodyPr>
            <a:noAutofit/>
          </a:bodyPr>
          <a:lstStyle/>
          <a:p>
            <a:pPr>
              <a:buFont typeface="Wingdings" panose="05000000000000000000" pitchFamily="2" charset="2"/>
              <a:buChar char="ü"/>
            </a:pPr>
            <a:r>
              <a:rPr lang="en-GB" sz="1800" dirty="0"/>
              <a:t>Identify who is responsible for the delivery of short and long term objectives.</a:t>
            </a:r>
          </a:p>
          <a:p>
            <a:pPr>
              <a:buFont typeface="Wingdings" panose="05000000000000000000" pitchFamily="2" charset="2"/>
              <a:buChar char="ü"/>
            </a:pPr>
            <a:r>
              <a:rPr lang="en-GB" sz="1800" dirty="0"/>
              <a:t>Identifies the resources required: HR (incl. volunteers), facilities, equipment, marketing, services, etc. </a:t>
            </a:r>
          </a:p>
          <a:p>
            <a:pPr>
              <a:buFont typeface="Wingdings" panose="05000000000000000000" pitchFamily="2" charset="2"/>
              <a:buChar char="ü"/>
            </a:pPr>
            <a:r>
              <a:rPr lang="en-GB" sz="1800" dirty="0"/>
              <a:t>Considers the coordination of any bidding process, the event’s implementation and the handover of legacies/facilities/venues/equipment.</a:t>
            </a:r>
          </a:p>
          <a:p>
            <a:pPr>
              <a:buFont typeface="Wingdings" panose="05000000000000000000" pitchFamily="2" charset="2"/>
              <a:buChar char="ü"/>
            </a:pPr>
            <a:r>
              <a:rPr lang="en-GB" sz="1800" dirty="0"/>
              <a:t>Considers long term usage of facilities and their future management.</a:t>
            </a:r>
          </a:p>
          <a:p>
            <a:pPr>
              <a:buFont typeface="Wingdings" panose="05000000000000000000" pitchFamily="2" charset="2"/>
              <a:buChar char="ü"/>
            </a:pPr>
            <a:r>
              <a:rPr lang="en-GB" sz="1800" dirty="0"/>
              <a:t>Determines the nature and timing of partnerships involved e.g. bidding finance e.g. finance to underwrite the event.</a:t>
            </a:r>
          </a:p>
          <a:p>
            <a:pPr>
              <a:buFont typeface="Wingdings" panose="05000000000000000000" pitchFamily="2" charset="2"/>
              <a:buChar char="ü"/>
            </a:pPr>
            <a:r>
              <a:rPr lang="en-GB" sz="1800" dirty="0"/>
              <a:t>Identifies any partners not previously identified (especially financial ones).</a:t>
            </a:r>
          </a:p>
          <a:p>
            <a:pPr>
              <a:buFont typeface="Wingdings" panose="05000000000000000000" pitchFamily="2" charset="2"/>
              <a:buChar char="ü"/>
            </a:pPr>
            <a:r>
              <a:rPr lang="en-GB" sz="1800" dirty="0"/>
              <a:t>Budget as per these requirements.</a:t>
            </a:r>
          </a:p>
          <a:p>
            <a:pPr>
              <a:buFont typeface="Wingdings" panose="05000000000000000000" pitchFamily="2" charset="2"/>
              <a:buChar char="ü"/>
            </a:pPr>
            <a:r>
              <a:rPr lang="en-GB" sz="1800" dirty="0"/>
              <a:t>Cost-benefit analysis for the event and for long term objectives.</a:t>
            </a:r>
          </a:p>
          <a:p>
            <a:pPr>
              <a:buFont typeface="Wingdings" panose="05000000000000000000" pitchFamily="2" charset="2"/>
              <a:buChar char="ü"/>
            </a:pPr>
            <a:r>
              <a:rPr lang="en-GB" sz="1800" dirty="0"/>
              <a:t>Determines the critical path required – short and long term. </a:t>
            </a:r>
          </a:p>
          <a:p>
            <a:pPr>
              <a:buFont typeface="Wingdings" panose="05000000000000000000" pitchFamily="2" charset="2"/>
              <a:buChar char="ü"/>
            </a:pPr>
            <a:r>
              <a:rPr lang="en-GB" sz="1800" dirty="0"/>
              <a:t>Ensures alignments with short and long term objectives.  </a:t>
            </a:r>
          </a:p>
        </p:txBody>
      </p:sp>
      <p:sp>
        <p:nvSpPr>
          <p:cNvPr id="4" name="TextBox 3"/>
          <p:cNvSpPr txBox="1"/>
          <p:nvPr/>
        </p:nvSpPr>
        <p:spPr>
          <a:xfrm>
            <a:off x="2728344" y="5276200"/>
            <a:ext cx="6339840" cy="338554"/>
          </a:xfrm>
          <a:prstGeom prst="rect">
            <a:avLst/>
          </a:prstGeom>
          <a:noFill/>
        </p:spPr>
        <p:txBody>
          <a:bodyPr wrap="square" rtlCol="0">
            <a:spAutoFit/>
          </a:bodyPr>
          <a:lstStyle/>
          <a:p>
            <a:pPr algn="r"/>
            <a:r>
              <a:rPr lang="en-GB" sz="1600" dirty="0"/>
              <a:t>Source: </a:t>
            </a:r>
            <a:r>
              <a:rPr lang="en-GB" sz="1600" dirty="0" err="1"/>
              <a:t>Masterman</a:t>
            </a:r>
            <a:r>
              <a:rPr lang="en-GB" sz="1600" dirty="0"/>
              <a:t> (2014)</a:t>
            </a:r>
          </a:p>
        </p:txBody>
      </p:sp>
    </p:spTree>
    <p:extLst>
      <p:ext uri="{BB962C8B-B14F-4D97-AF65-F5344CB8AC3E}">
        <p14:creationId xmlns:p14="http://schemas.microsoft.com/office/powerpoint/2010/main" val="423072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 calcmode="lin" valueType="num">
                                      <p:cBhvr additive="base">
                                        <p:cTn id="4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047" y="206772"/>
            <a:ext cx="7851575" cy="776513"/>
          </a:xfrm>
        </p:spPr>
        <p:txBody>
          <a:bodyPr>
            <a:normAutofit/>
          </a:bodyPr>
          <a:lstStyle/>
          <a:p>
            <a:pPr algn="l"/>
            <a:r>
              <a:rPr lang="en-GB" sz="3000" b="1" u="sng" dirty="0"/>
              <a:t>Event “Pitch”</a:t>
            </a:r>
          </a:p>
        </p:txBody>
      </p:sp>
      <p:sp>
        <p:nvSpPr>
          <p:cNvPr id="3" name="Content Placeholder 2"/>
          <p:cNvSpPr>
            <a:spLocks noGrp="1"/>
          </p:cNvSpPr>
          <p:nvPr>
            <p:ph idx="1"/>
          </p:nvPr>
        </p:nvSpPr>
        <p:spPr>
          <a:xfrm>
            <a:off x="457200" y="1059547"/>
            <a:ext cx="8229600" cy="411902"/>
          </a:xfrm>
        </p:spPr>
        <p:txBody>
          <a:bodyPr>
            <a:noAutofit/>
          </a:bodyPr>
          <a:lstStyle/>
          <a:p>
            <a:pPr marL="0" indent="0">
              <a:buNone/>
            </a:pPr>
            <a:endParaRPr lang="en-GB" sz="1600" b="1" dirty="0">
              <a:solidFill>
                <a:srgbClr val="FF0000"/>
              </a:solidFill>
            </a:endParaRPr>
          </a:p>
          <a:p>
            <a:pPr marL="0" indent="0">
              <a:buNone/>
            </a:pPr>
            <a:endParaRPr lang="en-GB" sz="1600" b="1" dirty="0">
              <a:solidFill>
                <a:srgbClr val="FF0000"/>
              </a:solidFill>
            </a:endParaRPr>
          </a:p>
          <a:p>
            <a:pPr marL="0" indent="0">
              <a:buNone/>
            </a:pPr>
            <a:r>
              <a:rPr lang="en-GB" sz="1600" b="1" dirty="0">
                <a:solidFill>
                  <a:srgbClr val="FF0000"/>
                </a:solidFill>
              </a:rPr>
              <a:t>Individual task. Prepare a 2 minute pitch for your event</a:t>
            </a:r>
          </a:p>
          <a:p>
            <a:pPr marL="0" indent="0">
              <a:buNone/>
            </a:pPr>
            <a:r>
              <a:rPr lang="en-GB" sz="1600" b="1" dirty="0">
                <a:solidFill>
                  <a:srgbClr val="FF0000"/>
                </a:solidFill>
              </a:rPr>
              <a:t>Time  20 mins prep  </a:t>
            </a:r>
          </a:p>
          <a:p>
            <a:pPr marL="0" indent="0">
              <a:buNone/>
            </a:pPr>
            <a:endParaRPr lang="en-GB" sz="1600" b="1" dirty="0"/>
          </a:p>
          <a:p>
            <a:pPr>
              <a:lnSpc>
                <a:spcPct val="90000"/>
              </a:lnSpc>
            </a:pPr>
            <a:r>
              <a:rPr lang="en-GB" sz="1600" b="1" dirty="0"/>
              <a:t>You must present your event’s objectives and concept along with </a:t>
            </a:r>
            <a:r>
              <a:rPr lang="en-US" sz="1600" b="1" dirty="0"/>
              <a:t>Location,  Purpose, Benefits, Key stakeholders / decision makers and </a:t>
            </a:r>
            <a:r>
              <a:rPr lang="en-US" sz="1600" b="1" dirty="0" err="1"/>
              <a:t>summarise</a:t>
            </a:r>
            <a:r>
              <a:rPr lang="en-US" sz="1600" b="1" dirty="0"/>
              <a:t> some key points from SWOT </a:t>
            </a:r>
          </a:p>
          <a:p>
            <a:pPr marL="0" indent="0">
              <a:lnSpc>
                <a:spcPct val="90000"/>
              </a:lnSpc>
              <a:buNone/>
            </a:pPr>
            <a:endParaRPr lang="en-US" sz="1600" b="1" dirty="0"/>
          </a:p>
          <a:p>
            <a:pPr marL="0" indent="0">
              <a:buNone/>
            </a:pPr>
            <a:r>
              <a:rPr lang="en-GB" sz="1600" b="1" dirty="0"/>
              <a:t>Try to provide as much detail as possible in 2 minutes</a:t>
            </a:r>
          </a:p>
          <a:p>
            <a:pPr marL="0" indent="0">
              <a:buNone/>
            </a:pPr>
            <a:endParaRPr lang="en-GB" sz="1600" b="1" dirty="0"/>
          </a:p>
          <a:p>
            <a:pPr marL="0" indent="0">
              <a:buNone/>
            </a:pPr>
            <a:r>
              <a:rPr lang="en-GB" sz="1600" b="1" dirty="0"/>
              <a:t>Refer to </a:t>
            </a:r>
            <a:r>
              <a:rPr lang="en-GB" sz="1600" b="1" dirty="0" err="1"/>
              <a:t>Masterman</a:t>
            </a:r>
            <a:r>
              <a:rPr lang="en-GB" sz="1600" b="1" dirty="0"/>
              <a:t> (2014) chapter 3, WG Event’s Assessment Criteria,  any other recommending reading and your lecture notes. </a:t>
            </a:r>
          </a:p>
          <a:p>
            <a:pPr marL="0" indent="0">
              <a:buNone/>
            </a:pPr>
            <a:endParaRPr lang="en-GB" sz="1600" b="1" dirty="0"/>
          </a:p>
          <a:p>
            <a:pPr marL="0" indent="0">
              <a:buNone/>
            </a:pPr>
            <a:endParaRPr lang="en-GB" sz="1600" b="1" dirty="0"/>
          </a:p>
          <a:p>
            <a:pPr marL="0" indent="0">
              <a:buNone/>
            </a:pPr>
            <a:endParaRPr lang="en-GB" sz="1600" b="1"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00800" y="91121"/>
            <a:ext cx="2635623" cy="1540455"/>
          </a:xfrm>
          <a:prstGeom prst="rect">
            <a:avLst/>
          </a:prstGeom>
        </p:spPr>
      </p:pic>
    </p:spTree>
    <p:extLst>
      <p:ext uri="{BB962C8B-B14F-4D97-AF65-F5344CB8AC3E}">
        <p14:creationId xmlns:p14="http://schemas.microsoft.com/office/powerpoint/2010/main" val="3113346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698171" y="146957"/>
            <a:ext cx="5878285" cy="5406242"/>
          </a:xfrm>
          <a:prstGeom prst="rect">
            <a:avLst/>
          </a:prstGeom>
        </p:spPr>
      </p:pic>
      <p:sp>
        <p:nvSpPr>
          <p:cNvPr id="6" name="TextBox 5"/>
          <p:cNvSpPr txBox="1"/>
          <p:nvPr/>
        </p:nvSpPr>
        <p:spPr>
          <a:xfrm>
            <a:off x="2728344" y="5276200"/>
            <a:ext cx="6339840" cy="276999"/>
          </a:xfrm>
          <a:prstGeom prst="rect">
            <a:avLst/>
          </a:prstGeom>
          <a:noFill/>
        </p:spPr>
        <p:txBody>
          <a:bodyPr wrap="square" rtlCol="0">
            <a:spAutoFit/>
          </a:bodyPr>
          <a:lstStyle/>
          <a:p>
            <a:pPr algn="r"/>
            <a:r>
              <a:rPr lang="en-GB" sz="1200" dirty="0" err="1"/>
              <a:t>Masterman</a:t>
            </a:r>
            <a:r>
              <a:rPr lang="en-GB" sz="1200" dirty="0"/>
              <a:t> (2014, 2011, 2004, 2003a, b) Event Planning Process</a:t>
            </a:r>
          </a:p>
        </p:txBody>
      </p:sp>
      <p:sp>
        <p:nvSpPr>
          <p:cNvPr id="2" name="Left Brace 1"/>
          <p:cNvSpPr/>
          <p:nvPr/>
        </p:nvSpPr>
        <p:spPr>
          <a:xfrm>
            <a:off x="1320800" y="325120"/>
            <a:ext cx="377371" cy="1493520"/>
          </a:xfrm>
          <a:prstGeom prst="leftBrace">
            <a:avLst/>
          </a:prstGeom>
          <a:ln w="3492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TextBox 2"/>
          <p:cNvSpPr txBox="1"/>
          <p:nvPr/>
        </p:nvSpPr>
        <p:spPr>
          <a:xfrm>
            <a:off x="206443" y="887214"/>
            <a:ext cx="1065281" cy="523220"/>
          </a:xfrm>
          <a:prstGeom prst="rect">
            <a:avLst/>
          </a:prstGeom>
          <a:noFill/>
        </p:spPr>
        <p:txBody>
          <a:bodyPr wrap="square" rtlCol="0">
            <a:spAutoFit/>
          </a:bodyPr>
          <a:lstStyle/>
          <a:p>
            <a:r>
              <a:rPr lang="en-GB" sz="1400" dirty="0"/>
              <a:t>Assignment Part 1</a:t>
            </a:r>
          </a:p>
        </p:txBody>
      </p:sp>
    </p:spTree>
    <p:extLst>
      <p:ext uri="{BB962C8B-B14F-4D97-AF65-F5344CB8AC3E}">
        <p14:creationId xmlns:p14="http://schemas.microsoft.com/office/powerpoint/2010/main" val="2998541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8320" y="1359168"/>
            <a:ext cx="8229600" cy="3917032"/>
          </a:xfrm>
        </p:spPr>
        <p:txBody>
          <a:bodyPr>
            <a:normAutofit fontScale="92500" lnSpcReduction="20000"/>
          </a:bodyPr>
          <a:lstStyle/>
          <a:p>
            <a:pPr marL="514350" indent="-514350">
              <a:buFont typeface="+mj-lt"/>
              <a:buAutoNum type="arabicPeriod"/>
            </a:pPr>
            <a:r>
              <a:rPr lang="en-GB" dirty="0"/>
              <a:t>“Involves the </a:t>
            </a:r>
            <a:r>
              <a:rPr lang="en-GB" u="sng" dirty="0"/>
              <a:t>determination of strategies </a:t>
            </a:r>
            <a:r>
              <a:rPr lang="en-GB" dirty="0"/>
              <a:t>that can achieve the objectives,” </a:t>
            </a:r>
            <a:r>
              <a:rPr lang="en-GB" dirty="0" err="1"/>
              <a:t>Masterman</a:t>
            </a:r>
            <a:r>
              <a:rPr lang="en-GB" dirty="0"/>
              <a:t> (2014: 86). </a:t>
            </a:r>
          </a:p>
          <a:p>
            <a:pPr marL="514350" indent="-514350">
              <a:buFont typeface="+mj-lt"/>
              <a:buAutoNum type="arabicPeriod"/>
            </a:pPr>
            <a:endParaRPr lang="en-GB" dirty="0"/>
          </a:p>
          <a:p>
            <a:pPr marL="514350" indent="-514350">
              <a:buFont typeface="+mj-lt"/>
              <a:buAutoNum type="arabicPeriod"/>
            </a:pPr>
            <a:r>
              <a:rPr lang="en-GB" dirty="0"/>
              <a:t>Develops critical path and the performance indicators.</a:t>
            </a:r>
          </a:p>
          <a:p>
            <a:pPr marL="514350" indent="-514350">
              <a:buFont typeface="+mj-lt"/>
              <a:buAutoNum type="arabicPeriod"/>
            </a:pPr>
            <a:endParaRPr lang="en-GB" dirty="0"/>
          </a:p>
          <a:p>
            <a:pPr marL="514350" indent="-514350">
              <a:buFont typeface="+mj-lt"/>
              <a:buAutoNum type="arabicPeriod"/>
            </a:pPr>
            <a:r>
              <a:rPr lang="en-GB" dirty="0"/>
              <a:t>Alignment with short and long term objectives. </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
        <p:nvSpPr>
          <p:cNvPr id="2" name="Title 1"/>
          <p:cNvSpPr>
            <a:spLocks noGrp="1"/>
          </p:cNvSpPr>
          <p:nvPr>
            <p:ph type="title"/>
          </p:nvPr>
        </p:nvSpPr>
        <p:spPr>
          <a:xfrm>
            <a:off x="457200" y="223838"/>
            <a:ext cx="8229600" cy="812482"/>
          </a:xfrm>
        </p:spPr>
        <p:txBody>
          <a:bodyPr>
            <a:normAutofit fontScale="90000"/>
          </a:bodyPr>
          <a:lstStyle/>
          <a:p>
            <a:r>
              <a:rPr lang="en-GB" b="1" u="sng" dirty="0"/>
              <a:t>Implementation Planning Stage</a:t>
            </a:r>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18967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2662"/>
          </a:xfrm>
        </p:spPr>
        <p:txBody>
          <a:bodyPr>
            <a:normAutofit fontScale="90000"/>
          </a:bodyPr>
          <a:lstStyle/>
          <a:p>
            <a:r>
              <a:rPr lang="en-GB" b="1" u="sng" dirty="0"/>
              <a:t>Strategies </a:t>
            </a:r>
            <a:br>
              <a:rPr lang="en-GB" b="1" u="sng" dirty="0"/>
            </a:br>
            <a:endParaRPr lang="en-GB" sz="3300" b="1" u="sng" dirty="0">
              <a:solidFill>
                <a:srgbClr val="FF0000"/>
              </a:solidFill>
            </a:endParaRPr>
          </a:p>
        </p:txBody>
      </p:sp>
      <p:sp>
        <p:nvSpPr>
          <p:cNvPr id="3" name="Content Placeholder 2"/>
          <p:cNvSpPr>
            <a:spLocks noGrp="1"/>
          </p:cNvSpPr>
          <p:nvPr>
            <p:ph idx="1"/>
          </p:nvPr>
        </p:nvSpPr>
        <p:spPr>
          <a:xfrm>
            <a:off x="457200" y="1308234"/>
            <a:ext cx="8229600" cy="3917032"/>
          </a:xfrm>
        </p:spPr>
        <p:txBody>
          <a:bodyPr>
            <a:normAutofit fontScale="92500" lnSpcReduction="20000"/>
          </a:bodyPr>
          <a:lstStyle/>
          <a:p>
            <a:pPr lvl="1"/>
            <a:r>
              <a:rPr lang="en-GB" dirty="0"/>
              <a:t>Financial strategy (income &amp; exp., </a:t>
            </a:r>
            <a:r>
              <a:rPr lang="en-GB" dirty="0" err="1"/>
              <a:t>cashflow</a:t>
            </a:r>
            <a:r>
              <a:rPr lang="en-GB" dirty="0"/>
              <a:t> forecast, break even analysis, sponsorship) </a:t>
            </a:r>
          </a:p>
          <a:p>
            <a:pPr lvl="1"/>
            <a:r>
              <a:rPr lang="en-GB" dirty="0"/>
              <a:t>HR Strategy  e.g. volunteer recruitment, training and deployment</a:t>
            </a:r>
          </a:p>
          <a:p>
            <a:pPr lvl="1"/>
            <a:r>
              <a:rPr lang="en-GB" dirty="0"/>
              <a:t>Partnerships (e.g. strategic, delivery)</a:t>
            </a:r>
          </a:p>
          <a:p>
            <a:pPr lvl="1"/>
            <a:r>
              <a:rPr lang="en-GB" dirty="0"/>
              <a:t>Suppliers e.g. catering.</a:t>
            </a:r>
          </a:p>
          <a:p>
            <a:pPr lvl="1"/>
            <a:r>
              <a:rPr lang="en-GB" dirty="0"/>
              <a:t>Services e.g. security.</a:t>
            </a:r>
          </a:p>
          <a:p>
            <a:pPr lvl="1"/>
            <a:r>
              <a:rPr lang="en-GB" dirty="0"/>
              <a:t>Facilities </a:t>
            </a:r>
          </a:p>
          <a:p>
            <a:pPr lvl="1"/>
            <a:r>
              <a:rPr lang="en-GB" dirty="0"/>
              <a:t>Equipment e.g. I.T.  </a:t>
            </a:r>
          </a:p>
          <a:p>
            <a:pPr lvl="1"/>
            <a:r>
              <a:rPr lang="en-GB" b="1" dirty="0">
                <a:solidFill>
                  <a:srgbClr val="FF0000"/>
                </a:solidFill>
              </a:rPr>
              <a:t>Sales and marketing.</a:t>
            </a:r>
          </a:p>
          <a:p>
            <a:endParaRPr lang="en-GB" dirty="0"/>
          </a:p>
        </p:txBody>
      </p:sp>
      <p:sp>
        <p:nvSpPr>
          <p:cNvPr id="4" name="TextBox 3"/>
          <p:cNvSpPr txBox="1"/>
          <p:nvPr/>
        </p:nvSpPr>
        <p:spPr>
          <a:xfrm>
            <a:off x="2728344" y="5276200"/>
            <a:ext cx="6339840" cy="369332"/>
          </a:xfrm>
          <a:prstGeom prst="rect">
            <a:avLst/>
          </a:prstGeom>
          <a:noFill/>
        </p:spPr>
        <p:txBody>
          <a:bodyPr wrap="square" rtlCol="0">
            <a:spAutoFit/>
          </a:bodyPr>
          <a:lstStyle/>
          <a:p>
            <a:pPr algn="r"/>
            <a:r>
              <a:rPr lang="en-GB" dirty="0"/>
              <a:t>Source: </a:t>
            </a:r>
            <a:r>
              <a:rPr lang="en-GB" dirty="0" err="1"/>
              <a:t>Masterman</a:t>
            </a:r>
            <a:r>
              <a:rPr lang="en-GB" dirty="0"/>
              <a:t> (2014)</a:t>
            </a:r>
          </a:p>
        </p:txBody>
      </p:sp>
    </p:spTree>
    <p:extLst>
      <p:ext uri="{BB962C8B-B14F-4D97-AF65-F5344CB8AC3E}">
        <p14:creationId xmlns:p14="http://schemas.microsoft.com/office/powerpoint/2010/main" val="204263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51672" y="853440"/>
            <a:ext cx="7887528" cy="4643120"/>
          </a:xfrm>
          <a:ln>
            <a:solidFill>
              <a:schemeClr val="accent1"/>
            </a:solidFill>
          </a:ln>
        </p:spPr>
        <p:txBody>
          <a:bodyPr>
            <a:noAutofit/>
          </a:bodyPr>
          <a:lstStyle/>
          <a:p>
            <a:pPr marL="0" indent="0">
              <a:buNone/>
            </a:pPr>
            <a:r>
              <a:rPr lang="en-GB" sz="1800" b="1" dirty="0"/>
              <a:t>Step 1 Scope of work</a:t>
            </a:r>
            <a:r>
              <a:rPr lang="en-GB" sz="1800" dirty="0"/>
              <a:t>: amount of work required.</a:t>
            </a:r>
          </a:p>
          <a:p>
            <a:pPr marL="0" indent="0">
              <a:buNone/>
            </a:pPr>
            <a:endParaRPr lang="en-GB" sz="1800" dirty="0"/>
          </a:p>
          <a:p>
            <a:pPr marL="0" indent="0">
              <a:buNone/>
            </a:pPr>
            <a:r>
              <a:rPr lang="en-GB" sz="1800" b="1" dirty="0"/>
              <a:t>Step 2 Work Breakdown: </a:t>
            </a:r>
            <a:r>
              <a:rPr lang="en-GB" sz="1800" dirty="0"/>
              <a:t>personnel, communication, venues/equipment, legal and licencing, financial control, marketing, services, health &amp; safety.</a:t>
            </a:r>
          </a:p>
          <a:p>
            <a:pPr marL="0" indent="0">
              <a:buNone/>
            </a:pPr>
            <a:endParaRPr lang="en-GB" sz="1800" dirty="0"/>
          </a:p>
          <a:p>
            <a:pPr marL="0" indent="0">
              <a:buNone/>
            </a:pPr>
            <a:r>
              <a:rPr lang="en-GB" sz="1800" b="1" dirty="0"/>
              <a:t>Step 3 Task Analysis</a:t>
            </a:r>
            <a:r>
              <a:rPr lang="en-GB" sz="1800" dirty="0"/>
              <a:t>: resourcing and costing for each Work Breakdown category; budgets.</a:t>
            </a:r>
          </a:p>
          <a:p>
            <a:pPr marL="0" indent="0">
              <a:buNone/>
            </a:pPr>
            <a:endParaRPr lang="en-GB" sz="1800" dirty="0"/>
          </a:p>
          <a:p>
            <a:pPr marL="0" indent="0">
              <a:buNone/>
            </a:pPr>
            <a:r>
              <a:rPr lang="en-GB" sz="1800" b="1" dirty="0"/>
              <a:t>Step 4 Scheduling</a:t>
            </a:r>
            <a:r>
              <a:rPr lang="en-GB" sz="1800" dirty="0"/>
              <a:t>: timelines.</a:t>
            </a:r>
          </a:p>
          <a:p>
            <a:pPr marL="0" indent="0">
              <a:buNone/>
            </a:pPr>
            <a:endParaRPr lang="en-GB" sz="1800" dirty="0"/>
          </a:p>
          <a:p>
            <a:pPr marL="0" indent="0">
              <a:buNone/>
            </a:pPr>
            <a:r>
              <a:rPr lang="en-GB" sz="1800" b="1" dirty="0"/>
              <a:t>Step 5 Critical Path: </a:t>
            </a:r>
            <a:r>
              <a:rPr lang="en-GB" sz="1800" dirty="0"/>
              <a:t>timelines combined into a </a:t>
            </a:r>
            <a:r>
              <a:rPr lang="en-GB" sz="1800" dirty="0" err="1"/>
              <a:t>Gannt</a:t>
            </a:r>
            <a:r>
              <a:rPr lang="en-GB" sz="1800" dirty="0"/>
              <a:t> Chart, and deadlines set.</a:t>
            </a:r>
          </a:p>
          <a:p>
            <a:pPr marL="0" indent="0">
              <a:buNone/>
            </a:pPr>
            <a:endParaRPr lang="en-GB" sz="1800" dirty="0"/>
          </a:p>
          <a:p>
            <a:pPr marL="0" indent="0">
              <a:buNone/>
            </a:pPr>
            <a:r>
              <a:rPr lang="en-GB" sz="1800" b="1" dirty="0"/>
              <a:t>Step 6 Responsibility Allocation</a:t>
            </a:r>
            <a:r>
              <a:rPr lang="en-GB" sz="1800" dirty="0"/>
              <a:t>: organisational structures; communication lines. </a:t>
            </a:r>
          </a:p>
        </p:txBody>
      </p:sp>
      <p:sp>
        <p:nvSpPr>
          <p:cNvPr id="2" name="Title 1"/>
          <p:cNvSpPr>
            <a:spLocks noGrp="1"/>
          </p:cNvSpPr>
          <p:nvPr>
            <p:ph type="title"/>
          </p:nvPr>
        </p:nvSpPr>
        <p:spPr>
          <a:xfrm>
            <a:off x="457200" y="116632"/>
            <a:ext cx="8229600" cy="665688"/>
          </a:xfrm>
        </p:spPr>
        <p:txBody>
          <a:bodyPr>
            <a:normAutofit fontScale="90000"/>
          </a:bodyPr>
          <a:lstStyle/>
          <a:p>
            <a:r>
              <a:rPr lang="en-GB" b="1" u="sng" dirty="0"/>
              <a:t>Event Management</a:t>
            </a:r>
          </a:p>
        </p:txBody>
      </p:sp>
    </p:spTree>
    <p:extLst>
      <p:ext uri="{BB962C8B-B14F-4D97-AF65-F5344CB8AC3E}">
        <p14:creationId xmlns:p14="http://schemas.microsoft.com/office/powerpoint/2010/main" val="190124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additive="base">
                                        <p:cTn id="12"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additive="base">
                                        <p:cTn id="4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 calcmode="lin" valueType="num">
                                      <p:cBhvr additive="base">
                                        <p:cTn id="48"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8229600" cy="4099595"/>
          </a:xfrm>
        </p:spPr>
        <p:txBody>
          <a:bodyPr>
            <a:normAutofit fontScale="70000" lnSpcReduction="20000"/>
          </a:bodyPr>
          <a:lstStyle/>
          <a:p>
            <a:r>
              <a:rPr lang="en-GB" dirty="0"/>
              <a:t>Handover of event</a:t>
            </a:r>
          </a:p>
          <a:p>
            <a:r>
              <a:rPr lang="en-GB" dirty="0"/>
              <a:t>Handover / reuse of facilities</a:t>
            </a:r>
          </a:p>
          <a:p>
            <a:r>
              <a:rPr lang="en-GB" dirty="0"/>
              <a:t>Post event use</a:t>
            </a:r>
          </a:p>
          <a:p>
            <a:r>
              <a:rPr lang="en-GB" dirty="0"/>
              <a:t>Legacy</a:t>
            </a:r>
          </a:p>
          <a:p>
            <a:r>
              <a:rPr lang="en-GB" dirty="0"/>
              <a:t>Evaluation</a:t>
            </a:r>
          </a:p>
          <a:p>
            <a:r>
              <a:rPr lang="en-GB" dirty="0"/>
              <a:t>Short term Research – Impacts</a:t>
            </a:r>
          </a:p>
          <a:p>
            <a:r>
              <a:rPr lang="en-GB" dirty="0"/>
              <a:t>Costs, benefits, economic impacts, performance, </a:t>
            </a:r>
          </a:p>
          <a:p>
            <a:r>
              <a:rPr lang="en-GB" dirty="0"/>
              <a:t>Medium and long term legacies and impacts</a:t>
            </a:r>
          </a:p>
          <a:p>
            <a:r>
              <a:rPr lang="en-GB" dirty="0"/>
              <a:t>Continual evaluation</a:t>
            </a:r>
          </a:p>
          <a:p>
            <a:r>
              <a:rPr lang="en-GB" dirty="0"/>
              <a:t>Feedback</a:t>
            </a:r>
          </a:p>
          <a:p>
            <a:r>
              <a:rPr lang="en-GB" dirty="0"/>
              <a:t>Recommendations</a:t>
            </a:r>
          </a:p>
          <a:p>
            <a:r>
              <a:rPr lang="en-GB" dirty="0"/>
              <a:t>Future event support</a:t>
            </a:r>
          </a:p>
          <a:p>
            <a:endParaRPr lang="en-GB" dirty="0"/>
          </a:p>
        </p:txBody>
      </p:sp>
      <p:sp>
        <p:nvSpPr>
          <p:cNvPr id="2" name="Title 1"/>
          <p:cNvSpPr>
            <a:spLocks noGrp="1"/>
          </p:cNvSpPr>
          <p:nvPr>
            <p:ph type="title"/>
          </p:nvPr>
        </p:nvSpPr>
        <p:spPr/>
        <p:txBody>
          <a:bodyPr>
            <a:normAutofit/>
          </a:bodyPr>
          <a:lstStyle/>
          <a:p>
            <a:r>
              <a:rPr lang="en-GB" b="1" u="sng" dirty="0"/>
              <a:t>During and After Event Stages</a:t>
            </a:r>
          </a:p>
        </p:txBody>
      </p:sp>
    </p:spTree>
    <p:extLst>
      <p:ext uri="{BB962C8B-B14F-4D97-AF65-F5344CB8AC3E}">
        <p14:creationId xmlns:p14="http://schemas.microsoft.com/office/powerpoint/2010/main" val="133177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8" dur="500"/>
                                        <p:tgtEl>
                                          <p:spTgt spid="3">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5" dur="500"/>
                                        <p:tgtEl>
                                          <p:spTgt spid="3">
                                            <p:txEl>
                                              <p:pRg st="4" end="4"/>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0" nodeType="clickEffect">
                                  <p:stCondLst>
                                    <p:cond delay="0"/>
                                  </p:stCondLst>
                                  <p:childTnLst>
                                    <p:set>
                                      <p:cBhvr>
                                        <p:cTn id="49" dur="1" fill="hold">
                                          <p:stCondLst>
                                            <p:cond delay="0"/>
                                          </p:stCondLst>
                                        </p:cTn>
                                        <p:tgtEl>
                                          <p:spTgt spid="3">
                                            <p:txEl>
                                              <p:pRg st="5" end="5"/>
                                            </p:txEl>
                                          </p:spTgt>
                                        </p:tgtEl>
                                        <p:attrNameLst>
                                          <p:attrName>style.visibility</p:attrName>
                                        </p:attrNameLst>
                                      </p:cBhvr>
                                      <p:to>
                                        <p:strVal val="visible"/>
                                      </p:to>
                                    </p:set>
                                    <p:anim calcmode="lin" valueType="num">
                                      <p:cBhvr>
                                        <p:cTn id="5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2" dur="500"/>
                                        <p:tgtEl>
                                          <p:spTgt spid="3">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grpId="0" nodeType="click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anim calcmode="lin" valueType="num">
                                      <p:cBhvr>
                                        <p:cTn id="57"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8"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9" dur="500"/>
                                        <p:tgtEl>
                                          <p:spTgt spid="3">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grpId="0" nodeType="click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6" dur="5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grpId="0"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p:cTn id="71"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2"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73" dur="500"/>
                                        <p:tgtEl>
                                          <p:spTgt spid="3">
                                            <p:txEl>
                                              <p:pRg st="8" end="8"/>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grpId="0" nodeType="clickEffect">
                                  <p:stCondLst>
                                    <p:cond delay="0"/>
                                  </p:stCondLst>
                                  <p:childTnLst>
                                    <p:set>
                                      <p:cBhvr>
                                        <p:cTn id="77" dur="1" fill="hold">
                                          <p:stCondLst>
                                            <p:cond delay="0"/>
                                          </p:stCondLst>
                                        </p:cTn>
                                        <p:tgtEl>
                                          <p:spTgt spid="3">
                                            <p:txEl>
                                              <p:pRg st="9" end="9"/>
                                            </p:txEl>
                                          </p:spTgt>
                                        </p:tgtEl>
                                        <p:attrNameLst>
                                          <p:attrName>style.visibility</p:attrName>
                                        </p:attrNameLst>
                                      </p:cBhvr>
                                      <p:to>
                                        <p:strVal val="visible"/>
                                      </p:to>
                                    </p:set>
                                    <p:anim calcmode="lin" valueType="num">
                                      <p:cBhvr>
                                        <p:cTn id="78"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9"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80" dur="500"/>
                                        <p:tgtEl>
                                          <p:spTgt spid="3">
                                            <p:txEl>
                                              <p:pRg st="9" end="9"/>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53" presetClass="entr" presetSubtype="16" fill="hold" grpId="0" nodeType="click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87" dur="500"/>
                                        <p:tgtEl>
                                          <p:spTgt spid="3">
                                            <p:txEl>
                                              <p:pRg st="10" end="10"/>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53" presetClass="entr" presetSubtype="16" fill="hold" grpId="0" nodeType="clickEffect">
                                  <p:stCondLst>
                                    <p:cond delay="0"/>
                                  </p:stCondLst>
                                  <p:childTnLst>
                                    <p:set>
                                      <p:cBhvr>
                                        <p:cTn id="91" dur="1" fill="hold">
                                          <p:stCondLst>
                                            <p:cond delay="0"/>
                                          </p:stCondLst>
                                        </p:cTn>
                                        <p:tgtEl>
                                          <p:spTgt spid="3">
                                            <p:txEl>
                                              <p:pRg st="11" end="11"/>
                                            </p:txEl>
                                          </p:spTgt>
                                        </p:tgtEl>
                                        <p:attrNameLst>
                                          <p:attrName>style.visibility</p:attrName>
                                        </p:attrNameLst>
                                      </p:cBhvr>
                                      <p:to>
                                        <p:strVal val="visible"/>
                                      </p:to>
                                    </p:set>
                                    <p:anim calcmode="lin" valueType="num">
                                      <p:cBhvr>
                                        <p:cTn id="9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9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Planning Tools- Tracking progress</a:t>
            </a:r>
          </a:p>
        </p:txBody>
      </p:sp>
      <p:sp>
        <p:nvSpPr>
          <p:cNvPr id="5" name="Content Placeholder 4"/>
          <p:cNvSpPr>
            <a:spLocks noGrp="1"/>
          </p:cNvSpPr>
          <p:nvPr>
            <p:ph sz="half" idx="2"/>
          </p:nvPr>
        </p:nvSpPr>
        <p:spPr>
          <a:xfrm>
            <a:off x="4841240" y="2057401"/>
            <a:ext cx="4038600" cy="2545079"/>
          </a:xfrm>
        </p:spPr>
        <p:txBody>
          <a:bodyPr>
            <a:normAutofit/>
          </a:bodyPr>
          <a:lstStyle/>
          <a:p>
            <a:r>
              <a:rPr lang="en-GB" dirty="0">
                <a:solidFill>
                  <a:srgbClr val="0070C0"/>
                </a:solidFill>
              </a:rPr>
              <a:t>Work Breakdown Structure</a:t>
            </a:r>
          </a:p>
          <a:p>
            <a:r>
              <a:rPr lang="en-GB" dirty="0">
                <a:solidFill>
                  <a:srgbClr val="0070C0"/>
                </a:solidFill>
              </a:rPr>
              <a:t>Flowcharts</a:t>
            </a:r>
          </a:p>
          <a:p>
            <a:r>
              <a:rPr lang="en-GB" dirty="0">
                <a:solidFill>
                  <a:srgbClr val="0070C0"/>
                </a:solidFill>
              </a:rPr>
              <a:t>Gantt Charts</a:t>
            </a:r>
          </a:p>
          <a:p>
            <a:pPr marL="0" indent="0">
              <a:buNone/>
            </a:pPr>
            <a:endParaRPr lang="en-GB" dirty="0"/>
          </a:p>
          <a:p>
            <a:pPr marL="0" indent="0">
              <a:buNone/>
            </a:pPr>
            <a:endParaRPr lang="en-GB" dirty="0"/>
          </a:p>
          <a:p>
            <a:endParaRPr lang="en-GB" dirty="0"/>
          </a:p>
        </p:txBody>
      </p:sp>
      <p:pic>
        <p:nvPicPr>
          <p:cNvPr id="4098" name="Picture 2" descr="http://thewisdompearls.com/wp-content/uploads/2014/01/project_manage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963" y="2226469"/>
            <a:ext cx="4190038" cy="2785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116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t>Work Breakdown Structure</a:t>
            </a:r>
          </a:p>
        </p:txBody>
      </p:sp>
      <p:sp>
        <p:nvSpPr>
          <p:cNvPr id="6" name="TextBox 5"/>
          <p:cNvSpPr txBox="1"/>
          <p:nvPr/>
        </p:nvSpPr>
        <p:spPr>
          <a:xfrm>
            <a:off x="3397234" y="1727062"/>
            <a:ext cx="1674186" cy="300082"/>
          </a:xfrm>
          <a:prstGeom prst="rect">
            <a:avLst/>
          </a:prstGeom>
          <a:noFill/>
        </p:spPr>
        <p:txBody>
          <a:bodyPr wrap="square" rtlCol="0">
            <a:spAutoFit/>
          </a:bodyPr>
          <a:lstStyle/>
          <a:p>
            <a:r>
              <a:rPr lang="en-GB" sz="1350" dirty="0"/>
              <a:t>Marketing brochure</a:t>
            </a:r>
          </a:p>
        </p:txBody>
      </p:sp>
      <p:sp>
        <p:nvSpPr>
          <p:cNvPr id="10" name="TextBox 9"/>
          <p:cNvSpPr txBox="1"/>
          <p:nvPr/>
        </p:nvSpPr>
        <p:spPr>
          <a:xfrm>
            <a:off x="1615036" y="2375134"/>
            <a:ext cx="1134126" cy="300082"/>
          </a:xfrm>
          <a:prstGeom prst="rect">
            <a:avLst/>
          </a:prstGeom>
          <a:noFill/>
        </p:spPr>
        <p:txBody>
          <a:bodyPr wrap="square" rtlCol="0">
            <a:spAutoFit/>
          </a:bodyPr>
          <a:lstStyle/>
          <a:p>
            <a:r>
              <a:rPr lang="en-GB" sz="1350" dirty="0"/>
              <a:t>Cost/budget</a:t>
            </a:r>
          </a:p>
        </p:txBody>
      </p:sp>
      <p:sp>
        <p:nvSpPr>
          <p:cNvPr id="11" name="TextBox 10"/>
          <p:cNvSpPr txBox="1"/>
          <p:nvPr/>
        </p:nvSpPr>
        <p:spPr>
          <a:xfrm>
            <a:off x="2992189" y="2375134"/>
            <a:ext cx="783087" cy="300082"/>
          </a:xfrm>
          <a:prstGeom prst="rect">
            <a:avLst/>
          </a:prstGeom>
          <a:noFill/>
        </p:spPr>
        <p:txBody>
          <a:bodyPr wrap="square" rtlCol="0">
            <a:spAutoFit/>
          </a:bodyPr>
          <a:lstStyle/>
          <a:p>
            <a:r>
              <a:rPr lang="en-GB" sz="1350" dirty="0"/>
              <a:t>Design</a:t>
            </a:r>
          </a:p>
        </p:txBody>
      </p:sp>
      <p:sp>
        <p:nvSpPr>
          <p:cNvPr id="12" name="TextBox 11"/>
          <p:cNvSpPr txBox="1"/>
          <p:nvPr/>
        </p:nvSpPr>
        <p:spPr>
          <a:xfrm>
            <a:off x="4099312" y="2375134"/>
            <a:ext cx="918102" cy="300082"/>
          </a:xfrm>
          <a:prstGeom prst="rect">
            <a:avLst/>
          </a:prstGeom>
          <a:noFill/>
        </p:spPr>
        <p:txBody>
          <a:bodyPr wrap="square" rtlCol="0">
            <a:spAutoFit/>
          </a:bodyPr>
          <a:lstStyle/>
          <a:p>
            <a:r>
              <a:rPr lang="en-GB" sz="1350" dirty="0"/>
              <a:t>Printing</a:t>
            </a:r>
          </a:p>
        </p:txBody>
      </p:sp>
      <p:sp>
        <p:nvSpPr>
          <p:cNvPr id="13" name="TextBox 12"/>
          <p:cNvSpPr txBox="1"/>
          <p:nvPr/>
        </p:nvSpPr>
        <p:spPr>
          <a:xfrm>
            <a:off x="5611480" y="2375134"/>
            <a:ext cx="1674186" cy="300082"/>
          </a:xfrm>
          <a:prstGeom prst="rect">
            <a:avLst/>
          </a:prstGeom>
          <a:noFill/>
        </p:spPr>
        <p:txBody>
          <a:bodyPr wrap="square" rtlCol="0">
            <a:spAutoFit/>
          </a:bodyPr>
          <a:lstStyle/>
          <a:p>
            <a:r>
              <a:rPr lang="en-GB" sz="1350" dirty="0"/>
              <a:t>Mailing/distribution</a:t>
            </a:r>
          </a:p>
        </p:txBody>
      </p:sp>
      <p:sp>
        <p:nvSpPr>
          <p:cNvPr id="15" name="TextBox 14"/>
          <p:cNvSpPr txBox="1"/>
          <p:nvPr/>
        </p:nvSpPr>
        <p:spPr>
          <a:xfrm>
            <a:off x="1431427" y="2969201"/>
            <a:ext cx="1240946" cy="1338828"/>
          </a:xfrm>
          <a:prstGeom prst="rect">
            <a:avLst/>
          </a:prstGeom>
          <a:noFill/>
        </p:spPr>
        <p:txBody>
          <a:bodyPr wrap="square" rtlCol="0">
            <a:spAutoFit/>
          </a:bodyPr>
          <a:lstStyle/>
          <a:p>
            <a:pPr>
              <a:buFont typeface="Arial" pitchFamily="34" charset="0"/>
              <a:buChar char="•"/>
            </a:pPr>
            <a:r>
              <a:rPr lang="en-GB" sz="1350" dirty="0"/>
              <a:t>Price per brochure</a:t>
            </a:r>
          </a:p>
          <a:p>
            <a:pPr>
              <a:buFont typeface="Arial" pitchFamily="34" charset="0"/>
              <a:buChar char="•"/>
            </a:pPr>
            <a:r>
              <a:rPr lang="en-GB" sz="1350" dirty="0"/>
              <a:t>No. of brochures required</a:t>
            </a:r>
          </a:p>
          <a:p>
            <a:pPr>
              <a:buFont typeface="Arial" pitchFamily="34" charset="0"/>
              <a:buChar char="•"/>
            </a:pPr>
            <a:r>
              <a:rPr lang="en-GB" sz="1350" dirty="0"/>
              <a:t>No pages</a:t>
            </a:r>
          </a:p>
        </p:txBody>
      </p:sp>
      <p:sp>
        <p:nvSpPr>
          <p:cNvPr id="16" name="TextBox 15"/>
          <p:cNvSpPr txBox="1"/>
          <p:nvPr/>
        </p:nvSpPr>
        <p:spPr>
          <a:xfrm>
            <a:off x="2992189" y="3088914"/>
            <a:ext cx="864096" cy="1131079"/>
          </a:xfrm>
          <a:prstGeom prst="rect">
            <a:avLst/>
          </a:prstGeom>
          <a:noFill/>
        </p:spPr>
        <p:txBody>
          <a:bodyPr wrap="square" rtlCol="0">
            <a:spAutoFit/>
          </a:bodyPr>
          <a:lstStyle/>
          <a:p>
            <a:pPr>
              <a:buFont typeface="Arial" pitchFamily="34" charset="0"/>
              <a:buChar char="•"/>
            </a:pPr>
            <a:r>
              <a:rPr lang="en-GB" sz="1350" dirty="0"/>
              <a:t>Full colour</a:t>
            </a:r>
          </a:p>
          <a:p>
            <a:pPr>
              <a:buFont typeface="Arial" pitchFamily="34" charset="0"/>
              <a:buChar char="•"/>
            </a:pPr>
            <a:r>
              <a:rPr lang="en-GB" sz="1350" dirty="0"/>
              <a:t>Size</a:t>
            </a:r>
          </a:p>
          <a:p>
            <a:pPr>
              <a:buFont typeface="Arial" pitchFamily="34" charset="0"/>
              <a:buChar char="•"/>
            </a:pPr>
            <a:r>
              <a:rPr lang="en-GB" sz="1350" dirty="0"/>
              <a:t>Layout</a:t>
            </a:r>
          </a:p>
          <a:p>
            <a:pPr>
              <a:buFont typeface="Arial" pitchFamily="34" charset="0"/>
              <a:buChar char="•"/>
            </a:pPr>
            <a:r>
              <a:rPr lang="en-GB" sz="1350" dirty="0"/>
              <a:t>Content</a:t>
            </a:r>
          </a:p>
        </p:txBody>
      </p:sp>
      <p:sp>
        <p:nvSpPr>
          <p:cNvPr id="17" name="TextBox 16"/>
          <p:cNvSpPr txBox="1"/>
          <p:nvPr/>
        </p:nvSpPr>
        <p:spPr>
          <a:xfrm>
            <a:off x="4045306" y="2915194"/>
            <a:ext cx="1296144" cy="715581"/>
          </a:xfrm>
          <a:prstGeom prst="rect">
            <a:avLst/>
          </a:prstGeom>
          <a:noFill/>
        </p:spPr>
        <p:txBody>
          <a:bodyPr wrap="square" rtlCol="0">
            <a:spAutoFit/>
          </a:bodyPr>
          <a:lstStyle/>
          <a:p>
            <a:pPr>
              <a:buFont typeface="Arial" pitchFamily="34" charset="0"/>
              <a:buChar char="•"/>
            </a:pPr>
            <a:r>
              <a:rPr lang="en-GB" sz="1350" dirty="0"/>
              <a:t>Procurement</a:t>
            </a:r>
          </a:p>
          <a:p>
            <a:pPr>
              <a:buFont typeface="Arial" pitchFamily="34" charset="0"/>
              <a:buChar char="•"/>
            </a:pPr>
            <a:r>
              <a:rPr lang="en-GB" sz="1350" dirty="0"/>
              <a:t>Timings</a:t>
            </a:r>
          </a:p>
          <a:p>
            <a:pPr>
              <a:buFont typeface="Arial" pitchFamily="34" charset="0"/>
              <a:buChar char="•"/>
            </a:pPr>
            <a:r>
              <a:rPr lang="en-GB" sz="1350" dirty="0"/>
              <a:t>Storage</a:t>
            </a:r>
          </a:p>
        </p:txBody>
      </p:sp>
      <p:sp>
        <p:nvSpPr>
          <p:cNvPr id="18" name="TextBox 17"/>
          <p:cNvSpPr txBox="1"/>
          <p:nvPr/>
        </p:nvSpPr>
        <p:spPr>
          <a:xfrm>
            <a:off x="5827504" y="2915195"/>
            <a:ext cx="1242138" cy="1338828"/>
          </a:xfrm>
          <a:prstGeom prst="rect">
            <a:avLst/>
          </a:prstGeom>
          <a:noFill/>
        </p:spPr>
        <p:txBody>
          <a:bodyPr wrap="square" rtlCol="0">
            <a:spAutoFit/>
          </a:bodyPr>
          <a:lstStyle/>
          <a:p>
            <a:pPr>
              <a:buFont typeface="Arial" pitchFamily="34" charset="0"/>
              <a:buChar char="•"/>
            </a:pPr>
            <a:r>
              <a:rPr lang="en-GB" sz="1350" dirty="0"/>
              <a:t>In-house or mail house</a:t>
            </a:r>
          </a:p>
          <a:p>
            <a:pPr>
              <a:buFont typeface="Arial" pitchFamily="34" charset="0"/>
              <a:buChar char="•"/>
            </a:pPr>
            <a:r>
              <a:rPr lang="en-GB" sz="1350" dirty="0"/>
              <a:t>Distribution points</a:t>
            </a:r>
          </a:p>
          <a:p>
            <a:pPr>
              <a:buFont typeface="Arial" pitchFamily="34" charset="0"/>
              <a:buChar char="•"/>
            </a:pPr>
            <a:r>
              <a:rPr lang="en-GB" sz="1350" dirty="0"/>
              <a:t>Door to door</a:t>
            </a:r>
          </a:p>
          <a:p>
            <a:pPr>
              <a:buFont typeface="Arial" pitchFamily="34" charset="0"/>
              <a:buChar char="•"/>
            </a:pPr>
            <a:endParaRPr lang="en-GB" sz="1350" dirty="0"/>
          </a:p>
        </p:txBody>
      </p:sp>
      <p:cxnSp>
        <p:nvCxnSpPr>
          <p:cNvPr id="20" name="Straight Connector 19"/>
          <p:cNvCxnSpPr/>
          <p:nvPr/>
        </p:nvCxnSpPr>
        <p:spPr>
          <a:xfrm>
            <a:off x="2101090" y="2267122"/>
            <a:ext cx="421246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5400000">
            <a:off x="4072309" y="2132107"/>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020081"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3289222"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4477354" y="2375134"/>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5400000">
            <a:off x="6232549" y="2348131"/>
            <a:ext cx="162018"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1966670" y="2834185"/>
            <a:ext cx="269435" cy="596"/>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3235216" y="2753176"/>
            <a:ext cx="216024"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450351" y="2834185"/>
            <a:ext cx="270030" cy="1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5400000">
            <a:off x="6151540" y="2807182"/>
            <a:ext cx="324036" cy="119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11300" y="5009236"/>
            <a:ext cx="7946939" cy="300082"/>
          </a:xfrm>
          <a:prstGeom prst="rect">
            <a:avLst/>
          </a:prstGeom>
          <a:noFill/>
        </p:spPr>
        <p:txBody>
          <a:bodyPr wrap="square" rtlCol="0">
            <a:spAutoFit/>
          </a:bodyPr>
          <a:lstStyle/>
          <a:p>
            <a:pPr algn="ctr"/>
            <a:r>
              <a:rPr lang="en-GB" sz="1350" b="1" u="sng" dirty="0"/>
              <a:t>Shows the component parts of the project and the relationship between them.</a:t>
            </a:r>
          </a:p>
        </p:txBody>
      </p:sp>
    </p:spTree>
    <p:extLst>
      <p:ext uri="{BB962C8B-B14F-4D97-AF65-F5344CB8AC3E}">
        <p14:creationId xmlns:p14="http://schemas.microsoft.com/office/powerpoint/2010/main" val="25540377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886110"/>
          </a:xfrm>
        </p:spPr>
        <p:txBody>
          <a:bodyPr/>
          <a:lstStyle/>
          <a:p>
            <a:r>
              <a:rPr lang="en-GB" b="1" u="sng" dirty="0"/>
              <a:t>Flowcharts</a:t>
            </a:r>
          </a:p>
        </p:txBody>
      </p:sp>
      <p:sp>
        <p:nvSpPr>
          <p:cNvPr id="6" name="Rectangle 5"/>
          <p:cNvSpPr/>
          <p:nvPr/>
        </p:nvSpPr>
        <p:spPr>
          <a:xfrm>
            <a:off x="3662524" y="134078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Collect post from tray</a:t>
            </a:r>
          </a:p>
        </p:txBody>
      </p:sp>
      <p:sp>
        <p:nvSpPr>
          <p:cNvPr id="7" name="Flowchart: Decision 6"/>
          <p:cNvSpPr/>
          <p:nvPr/>
        </p:nvSpPr>
        <p:spPr>
          <a:xfrm>
            <a:off x="3554512" y="2258885"/>
            <a:ext cx="1404156" cy="1134126"/>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tx1"/>
                </a:solidFill>
              </a:rPr>
              <a:t>Is envelope marked urgent?</a:t>
            </a:r>
          </a:p>
        </p:txBody>
      </p:sp>
      <p:sp>
        <p:nvSpPr>
          <p:cNvPr id="8" name="Rectangle 7"/>
          <p:cNvSpPr/>
          <p:nvPr/>
        </p:nvSpPr>
        <p:spPr>
          <a:xfrm>
            <a:off x="5606740" y="2528915"/>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second class stamp</a:t>
            </a:r>
          </a:p>
        </p:txBody>
      </p:sp>
      <p:sp>
        <p:nvSpPr>
          <p:cNvPr id="9" name="Rectangle 8"/>
          <p:cNvSpPr/>
          <p:nvPr/>
        </p:nvSpPr>
        <p:spPr>
          <a:xfrm>
            <a:off x="3662524" y="3717047"/>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Use first class stamp</a:t>
            </a:r>
          </a:p>
        </p:txBody>
      </p:sp>
      <p:sp>
        <p:nvSpPr>
          <p:cNvPr id="10" name="Rectangle 9"/>
          <p:cNvSpPr/>
          <p:nvPr/>
        </p:nvSpPr>
        <p:spPr>
          <a:xfrm>
            <a:off x="3662524" y="4581143"/>
            <a:ext cx="1188132"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Take letters to post</a:t>
            </a:r>
          </a:p>
        </p:txBody>
      </p:sp>
      <p:cxnSp>
        <p:nvCxnSpPr>
          <p:cNvPr id="12" name="Straight Arrow Connector 11"/>
          <p:cNvCxnSpPr>
            <a:stCxn id="6" idx="2"/>
            <a:endCxn id="7" idx="0"/>
          </p:cNvCxnSpPr>
          <p:nvPr/>
        </p:nvCxnSpPr>
        <p:spPr>
          <a:xfrm rot="5400000">
            <a:off x="4121575" y="2123870"/>
            <a:ext cx="270030"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7" idx="3"/>
            <a:endCxn id="8" idx="1"/>
          </p:cNvCxnSpPr>
          <p:nvPr/>
        </p:nvCxnSpPr>
        <p:spPr>
          <a:xfrm>
            <a:off x="4958668" y="2825948"/>
            <a:ext cx="648072" cy="2700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9" idx="0"/>
          </p:cNvCxnSpPr>
          <p:nvPr/>
        </p:nvCxnSpPr>
        <p:spPr>
          <a:xfrm rot="5400000">
            <a:off x="4094572" y="3555029"/>
            <a:ext cx="324036"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stCxn id="9" idx="2"/>
            <a:endCxn id="10" idx="0"/>
          </p:cNvCxnSpPr>
          <p:nvPr/>
        </p:nvCxnSpPr>
        <p:spPr>
          <a:xfrm rot="5400000">
            <a:off x="4148578" y="4473131"/>
            <a:ext cx="216024" cy="1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hape 27"/>
          <p:cNvCxnSpPr>
            <a:stCxn id="8" idx="2"/>
            <a:endCxn id="10" idx="3"/>
          </p:cNvCxnSpPr>
          <p:nvPr/>
        </p:nvCxnSpPr>
        <p:spPr>
          <a:xfrm rot="5400000">
            <a:off x="4661635" y="3366008"/>
            <a:ext cx="1728192" cy="1350150"/>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5012674" y="2528915"/>
            <a:ext cx="432048" cy="300082"/>
          </a:xfrm>
          <a:prstGeom prst="rect">
            <a:avLst/>
          </a:prstGeom>
          <a:noFill/>
        </p:spPr>
        <p:txBody>
          <a:bodyPr wrap="square" rtlCol="0">
            <a:spAutoFit/>
          </a:bodyPr>
          <a:lstStyle/>
          <a:p>
            <a:r>
              <a:rPr lang="en-GB" sz="1350" dirty="0"/>
              <a:t>No</a:t>
            </a:r>
          </a:p>
        </p:txBody>
      </p:sp>
      <p:sp>
        <p:nvSpPr>
          <p:cNvPr id="49" name="TextBox 48"/>
          <p:cNvSpPr txBox="1"/>
          <p:nvPr/>
        </p:nvSpPr>
        <p:spPr>
          <a:xfrm>
            <a:off x="4364602" y="3393011"/>
            <a:ext cx="432048" cy="507831"/>
          </a:xfrm>
          <a:prstGeom prst="rect">
            <a:avLst/>
          </a:prstGeom>
          <a:noFill/>
        </p:spPr>
        <p:txBody>
          <a:bodyPr wrap="square" rtlCol="0">
            <a:spAutoFit/>
          </a:bodyPr>
          <a:lstStyle/>
          <a:p>
            <a:r>
              <a:rPr lang="en-GB" sz="1350" dirty="0"/>
              <a:t>Yes</a:t>
            </a:r>
          </a:p>
        </p:txBody>
      </p:sp>
      <p:sp>
        <p:nvSpPr>
          <p:cNvPr id="13" name="TextBox 12"/>
          <p:cNvSpPr txBox="1"/>
          <p:nvPr/>
        </p:nvSpPr>
        <p:spPr>
          <a:xfrm>
            <a:off x="267419" y="1468827"/>
            <a:ext cx="2234241" cy="1708160"/>
          </a:xfrm>
          <a:prstGeom prst="rect">
            <a:avLst/>
          </a:prstGeom>
          <a:noFill/>
        </p:spPr>
        <p:txBody>
          <a:bodyPr wrap="square" rtlCol="0">
            <a:spAutoFit/>
          </a:bodyPr>
          <a:lstStyle/>
          <a:p>
            <a:r>
              <a:rPr lang="en-GB" sz="2100" b="1" u="sng" dirty="0"/>
              <a:t>Shows the sequence of events/activities/tasks that have to take place.</a:t>
            </a:r>
          </a:p>
        </p:txBody>
      </p:sp>
    </p:spTree>
    <p:extLst>
      <p:ext uri="{BB962C8B-B14F-4D97-AF65-F5344CB8AC3E}">
        <p14:creationId xmlns:p14="http://schemas.microsoft.com/office/powerpoint/2010/main" val="1622733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Gantt Charts</a:t>
            </a:r>
          </a:p>
        </p:txBody>
      </p:sp>
      <p:graphicFrame>
        <p:nvGraphicFramePr>
          <p:cNvPr id="3" name="Table 2"/>
          <p:cNvGraphicFramePr>
            <a:graphicFrameLocks noGrp="1"/>
          </p:cNvGraphicFramePr>
          <p:nvPr>
            <p:extLst>
              <p:ext uri="{D42A27DB-BD31-4B8C-83A1-F6EECF244321}">
                <p14:modId xmlns:p14="http://schemas.microsoft.com/office/powerpoint/2010/main" val="3531118662"/>
              </p:ext>
            </p:extLst>
          </p:nvPr>
        </p:nvGraphicFramePr>
        <p:xfrm>
          <a:off x="2286000" y="1849037"/>
          <a:ext cx="5461686" cy="2629830"/>
        </p:xfrm>
        <a:graphic>
          <a:graphicData uri="http://schemas.openxmlformats.org/drawingml/2006/table">
            <a:tbl>
              <a:tblPr firstRow="1" bandRow="1">
                <a:tableStyleId>{5C22544A-7EE6-4342-B048-85BDC9FD1C3A}</a:tableStyleId>
              </a:tblPr>
              <a:tblGrid>
                <a:gridCol w="606854">
                  <a:extLst>
                    <a:ext uri="{9D8B030D-6E8A-4147-A177-3AD203B41FA5}">
                      <a16:colId xmlns:a16="http://schemas.microsoft.com/office/drawing/2014/main" val="20000"/>
                    </a:ext>
                  </a:extLst>
                </a:gridCol>
                <a:gridCol w="606854">
                  <a:extLst>
                    <a:ext uri="{9D8B030D-6E8A-4147-A177-3AD203B41FA5}">
                      <a16:colId xmlns:a16="http://schemas.microsoft.com/office/drawing/2014/main" val="20001"/>
                    </a:ext>
                  </a:extLst>
                </a:gridCol>
                <a:gridCol w="606854">
                  <a:extLst>
                    <a:ext uri="{9D8B030D-6E8A-4147-A177-3AD203B41FA5}">
                      <a16:colId xmlns:a16="http://schemas.microsoft.com/office/drawing/2014/main" val="20002"/>
                    </a:ext>
                  </a:extLst>
                </a:gridCol>
                <a:gridCol w="606854">
                  <a:extLst>
                    <a:ext uri="{9D8B030D-6E8A-4147-A177-3AD203B41FA5}">
                      <a16:colId xmlns:a16="http://schemas.microsoft.com/office/drawing/2014/main" val="20003"/>
                    </a:ext>
                  </a:extLst>
                </a:gridCol>
                <a:gridCol w="606854">
                  <a:extLst>
                    <a:ext uri="{9D8B030D-6E8A-4147-A177-3AD203B41FA5}">
                      <a16:colId xmlns:a16="http://schemas.microsoft.com/office/drawing/2014/main" val="20004"/>
                    </a:ext>
                  </a:extLst>
                </a:gridCol>
                <a:gridCol w="606854">
                  <a:extLst>
                    <a:ext uri="{9D8B030D-6E8A-4147-A177-3AD203B41FA5}">
                      <a16:colId xmlns:a16="http://schemas.microsoft.com/office/drawing/2014/main" val="20005"/>
                    </a:ext>
                  </a:extLst>
                </a:gridCol>
                <a:gridCol w="606854">
                  <a:extLst>
                    <a:ext uri="{9D8B030D-6E8A-4147-A177-3AD203B41FA5}">
                      <a16:colId xmlns:a16="http://schemas.microsoft.com/office/drawing/2014/main" val="20006"/>
                    </a:ext>
                  </a:extLst>
                </a:gridCol>
                <a:gridCol w="606854">
                  <a:extLst>
                    <a:ext uri="{9D8B030D-6E8A-4147-A177-3AD203B41FA5}">
                      <a16:colId xmlns:a16="http://schemas.microsoft.com/office/drawing/2014/main" val="20007"/>
                    </a:ext>
                  </a:extLst>
                </a:gridCol>
                <a:gridCol w="606854">
                  <a:extLst>
                    <a:ext uri="{9D8B030D-6E8A-4147-A177-3AD203B41FA5}">
                      <a16:colId xmlns:a16="http://schemas.microsoft.com/office/drawing/2014/main" val="20008"/>
                    </a:ext>
                  </a:extLst>
                </a:gridCol>
              </a:tblGrid>
              <a:tr h="438305">
                <a:tc>
                  <a:txBody>
                    <a:bodyPr/>
                    <a:lstStyle/>
                    <a:p>
                      <a:endParaRPr lang="en-GB" sz="1400" dirty="0"/>
                    </a:p>
                  </a:txBody>
                  <a:tcPr marL="68580" marR="68580" marT="34290" marB="34290">
                    <a:solidFill>
                      <a:schemeClr val="tx2">
                        <a:lumMod val="40000"/>
                        <a:lumOff val="60000"/>
                      </a:schemeClr>
                    </a:solidFill>
                  </a:tcPr>
                </a:tc>
                <a:tc>
                  <a:txBody>
                    <a:bodyPr/>
                    <a:lstStyle/>
                    <a:p>
                      <a:r>
                        <a:rPr lang="en-GB" sz="1400" dirty="0"/>
                        <a:t>1</a:t>
                      </a:r>
                    </a:p>
                  </a:txBody>
                  <a:tcPr marL="68580" marR="68580" marT="34290" marB="34290">
                    <a:solidFill>
                      <a:schemeClr val="tx2">
                        <a:lumMod val="40000"/>
                        <a:lumOff val="60000"/>
                      </a:schemeClr>
                    </a:solidFill>
                  </a:tcPr>
                </a:tc>
                <a:tc>
                  <a:txBody>
                    <a:bodyPr/>
                    <a:lstStyle/>
                    <a:p>
                      <a:r>
                        <a:rPr lang="en-GB" sz="1400" dirty="0"/>
                        <a:t>2</a:t>
                      </a:r>
                    </a:p>
                  </a:txBody>
                  <a:tcPr marL="68580" marR="68580" marT="34290" marB="34290">
                    <a:solidFill>
                      <a:schemeClr val="tx2">
                        <a:lumMod val="40000"/>
                        <a:lumOff val="60000"/>
                      </a:schemeClr>
                    </a:solidFill>
                  </a:tcPr>
                </a:tc>
                <a:tc>
                  <a:txBody>
                    <a:bodyPr/>
                    <a:lstStyle/>
                    <a:p>
                      <a:r>
                        <a:rPr lang="en-GB" sz="1400" dirty="0"/>
                        <a:t>3</a:t>
                      </a:r>
                    </a:p>
                  </a:txBody>
                  <a:tcPr marL="68580" marR="68580" marT="34290" marB="34290">
                    <a:solidFill>
                      <a:schemeClr val="tx2">
                        <a:lumMod val="40000"/>
                        <a:lumOff val="60000"/>
                      </a:schemeClr>
                    </a:solidFill>
                  </a:tcPr>
                </a:tc>
                <a:tc>
                  <a:txBody>
                    <a:bodyPr/>
                    <a:lstStyle/>
                    <a:p>
                      <a:r>
                        <a:rPr lang="en-GB" sz="1400" dirty="0"/>
                        <a:t>4</a:t>
                      </a:r>
                    </a:p>
                  </a:txBody>
                  <a:tcPr marL="68580" marR="68580" marT="34290" marB="34290">
                    <a:solidFill>
                      <a:schemeClr val="tx2">
                        <a:lumMod val="40000"/>
                        <a:lumOff val="60000"/>
                      </a:schemeClr>
                    </a:solidFill>
                  </a:tcPr>
                </a:tc>
                <a:tc>
                  <a:txBody>
                    <a:bodyPr/>
                    <a:lstStyle/>
                    <a:p>
                      <a:r>
                        <a:rPr lang="en-GB" sz="1400" dirty="0"/>
                        <a:t>5</a:t>
                      </a:r>
                    </a:p>
                  </a:txBody>
                  <a:tcPr marL="68580" marR="68580" marT="34290" marB="34290">
                    <a:solidFill>
                      <a:schemeClr val="tx2">
                        <a:lumMod val="40000"/>
                        <a:lumOff val="60000"/>
                      </a:schemeClr>
                    </a:solidFill>
                  </a:tcPr>
                </a:tc>
                <a:tc>
                  <a:txBody>
                    <a:bodyPr/>
                    <a:lstStyle/>
                    <a:p>
                      <a:r>
                        <a:rPr lang="en-GB" sz="1400" dirty="0"/>
                        <a:t>6</a:t>
                      </a:r>
                    </a:p>
                  </a:txBody>
                  <a:tcPr marL="68580" marR="68580" marT="34290" marB="34290">
                    <a:solidFill>
                      <a:schemeClr val="tx2">
                        <a:lumMod val="40000"/>
                        <a:lumOff val="60000"/>
                      </a:schemeClr>
                    </a:solidFill>
                  </a:tcPr>
                </a:tc>
                <a:tc>
                  <a:txBody>
                    <a:bodyPr/>
                    <a:lstStyle/>
                    <a:p>
                      <a:r>
                        <a:rPr lang="en-GB" sz="1400" dirty="0"/>
                        <a:t>7</a:t>
                      </a:r>
                    </a:p>
                  </a:txBody>
                  <a:tcPr marL="68580" marR="68580" marT="34290" marB="34290">
                    <a:solidFill>
                      <a:schemeClr val="tx2">
                        <a:lumMod val="40000"/>
                        <a:lumOff val="60000"/>
                      </a:schemeClr>
                    </a:solidFill>
                  </a:tcPr>
                </a:tc>
                <a:tc>
                  <a:txBody>
                    <a:bodyPr/>
                    <a:lstStyle/>
                    <a:p>
                      <a:r>
                        <a:rPr lang="en-GB" sz="1400" dirty="0"/>
                        <a:t>8</a:t>
                      </a:r>
                    </a:p>
                  </a:txBody>
                  <a:tcPr marL="68580" marR="68580" marT="34290" marB="34290">
                    <a:solidFill>
                      <a:schemeClr val="tx2">
                        <a:lumMod val="40000"/>
                        <a:lumOff val="60000"/>
                      </a:schemeClr>
                    </a:solidFill>
                  </a:tcPr>
                </a:tc>
                <a:extLst>
                  <a:ext uri="{0D108BD9-81ED-4DB2-BD59-A6C34878D82A}">
                    <a16:rowId xmlns:a16="http://schemas.microsoft.com/office/drawing/2014/main" val="10000"/>
                  </a:ext>
                </a:extLst>
              </a:tr>
              <a:tr h="438305">
                <a:tc>
                  <a:txBody>
                    <a:bodyPr/>
                    <a:lstStyle/>
                    <a:p>
                      <a:r>
                        <a:rPr lang="en-GB" sz="1400" dirty="0"/>
                        <a:t>A</a:t>
                      </a:r>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1"/>
                  </a:ext>
                </a:extLst>
              </a:tr>
              <a:tr h="438305">
                <a:tc>
                  <a:txBody>
                    <a:bodyPr/>
                    <a:lstStyle/>
                    <a:p>
                      <a:r>
                        <a:rPr lang="en-GB" sz="1400" dirty="0"/>
                        <a:t>B</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2"/>
                  </a:ext>
                </a:extLst>
              </a:tr>
              <a:tr h="438305">
                <a:tc>
                  <a:txBody>
                    <a:bodyPr/>
                    <a:lstStyle/>
                    <a:p>
                      <a:r>
                        <a:rPr lang="en-GB" sz="1400" dirty="0"/>
                        <a:t>C</a:t>
                      </a:r>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tc>
                  <a:txBody>
                    <a:bodyPr/>
                    <a:lstStyle/>
                    <a:p>
                      <a:endParaRPr lang="en-GB" sz="1400"/>
                    </a:p>
                  </a:txBody>
                  <a:tcPr marL="68580" marR="68580" marT="34290" marB="34290"/>
                </a:tc>
                <a:extLst>
                  <a:ext uri="{0D108BD9-81ED-4DB2-BD59-A6C34878D82A}">
                    <a16:rowId xmlns:a16="http://schemas.microsoft.com/office/drawing/2014/main" val="10003"/>
                  </a:ext>
                </a:extLst>
              </a:tr>
              <a:tr h="438305">
                <a:tc>
                  <a:txBody>
                    <a:bodyPr/>
                    <a:lstStyle/>
                    <a:p>
                      <a:r>
                        <a:rPr lang="en-GB" sz="1400" dirty="0"/>
                        <a:t>D</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tc>
                  <a:txBody>
                    <a:bodyPr/>
                    <a:lstStyle/>
                    <a:p>
                      <a:endParaRPr lang="en-GB" sz="1400"/>
                    </a:p>
                  </a:txBody>
                  <a:tcPr marL="68580" marR="68580" marT="34290" marB="34290"/>
                </a:tc>
                <a:extLst>
                  <a:ext uri="{0D108BD9-81ED-4DB2-BD59-A6C34878D82A}">
                    <a16:rowId xmlns:a16="http://schemas.microsoft.com/office/drawing/2014/main" val="10004"/>
                  </a:ext>
                </a:extLst>
              </a:tr>
              <a:tr h="438305">
                <a:tc>
                  <a:txBody>
                    <a:bodyPr/>
                    <a:lstStyle/>
                    <a:p>
                      <a:r>
                        <a:rPr lang="en-GB" sz="1400" dirty="0"/>
                        <a:t>E</a:t>
                      </a:r>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a:p>
                  </a:txBody>
                  <a:tcPr marL="68580" marR="68580" marT="34290" marB="34290"/>
                </a:tc>
                <a:tc>
                  <a:txBody>
                    <a:bodyPr/>
                    <a:lstStyle/>
                    <a:p>
                      <a:endParaRPr lang="en-GB" sz="1400" dirty="0"/>
                    </a:p>
                  </a:txBody>
                  <a:tcPr marL="68580" marR="68580" marT="34290" marB="34290">
                    <a:solidFill>
                      <a:schemeClr val="tx2">
                        <a:lumMod val="75000"/>
                      </a:schemeClr>
                    </a:solidFill>
                  </a:tcPr>
                </a:tc>
                <a:tc>
                  <a:txBody>
                    <a:bodyPr/>
                    <a:lstStyle/>
                    <a:p>
                      <a:endParaRPr lang="en-GB" sz="1400" dirty="0"/>
                    </a:p>
                  </a:txBody>
                  <a:tcPr marL="68580" marR="68580" marT="34290" marB="34290">
                    <a:solidFill>
                      <a:schemeClr val="tx2">
                        <a:lumMod val="75000"/>
                      </a:schemeClr>
                    </a:solidFill>
                  </a:tcPr>
                </a:tc>
                <a:extLst>
                  <a:ext uri="{0D108BD9-81ED-4DB2-BD59-A6C34878D82A}">
                    <a16:rowId xmlns:a16="http://schemas.microsoft.com/office/drawing/2014/main" val="10005"/>
                  </a:ext>
                </a:extLst>
              </a:tr>
            </a:tbl>
          </a:graphicData>
        </a:graphic>
      </p:graphicFrame>
      <p:sp>
        <p:nvSpPr>
          <p:cNvPr id="4" name="TextBox 3"/>
          <p:cNvSpPr txBox="1"/>
          <p:nvPr/>
        </p:nvSpPr>
        <p:spPr>
          <a:xfrm>
            <a:off x="3781688" y="1548956"/>
            <a:ext cx="1296144" cy="300082"/>
          </a:xfrm>
          <a:prstGeom prst="rect">
            <a:avLst/>
          </a:prstGeom>
          <a:noFill/>
        </p:spPr>
        <p:txBody>
          <a:bodyPr wrap="square" rtlCol="0">
            <a:spAutoFit/>
          </a:bodyPr>
          <a:lstStyle/>
          <a:p>
            <a:r>
              <a:rPr lang="en-GB" sz="1350" dirty="0"/>
              <a:t>Days/weeks</a:t>
            </a:r>
          </a:p>
        </p:txBody>
      </p:sp>
      <p:sp>
        <p:nvSpPr>
          <p:cNvPr id="5" name="TextBox 4"/>
          <p:cNvSpPr txBox="1"/>
          <p:nvPr/>
        </p:nvSpPr>
        <p:spPr>
          <a:xfrm>
            <a:off x="964265" y="2863870"/>
            <a:ext cx="864096" cy="300082"/>
          </a:xfrm>
          <a:prstGeom prst="rect">
            <a:avLst/>
          </a:prstGeom>
          <a:noFill/>
        </p:spPr>
        <p:txBody>
          <a:bodyPr wrap="square" rtlCol="0">
            <a:spAutoFit/>
          </a:bodyPr>
          <a:lstStyle/>
          <a:p>
            <a:r>
              <a:rPr lang="en-GB" sz="1350" dirty="0"/>
              <a:t>Activities</a:t>
            </a:r>
          </a:p>
        </p:txBody>
      </p:sp>
      <p:sp>
        <p:nvSpPr>
          <p:cNvPr id="6" name="TextBox 5"/>
          <p:cNvSpPr txBox="1"/>
          <p:nvPr/>
        </p:nvSpPr>
        <p:spPr>
          <a:xfrm>
            <a:off x="1396313" y="4910267"/>
            <a:ext cx="6351374" cy="507831"/>
          </a:xfrm>
          <a:prstGeom prst="rect">
            <a:avLst/>
          </a:prstGeom>
          <a:noFill/>
        </p:spPr>
        <p:txBody>
          <a:bodyPr wrap="square" rtlCol="0">
            <a:spAutoFit/>
          </a:bodyPr>
          <a:lstStyle/>
          <a:p>
            <a:pPr algn="ctr"/>
            <a:r>
              <a:rPr lang="en-GB" sz="1350" b="1" u="sng" dirty="0"/>
              <a:t>Shows the timings and scheduling of events/activities/tasks, the sequencing of those activities and the overall project length.</a:t>
            </a:r>
          </a:p>
        </p:txBody>
      </p:sp>
      <p:sp>
        <p:nvSpPr>
          <p:cNvPr id="7" name="Rounded Rectangle 6"/>
          <p:cNvSpPr/>
          <p:nvPr/>
        </p:nvSpPr>
        <p:spPr>
          <a:xfrm>
            <a:off x="6116320" y="5516880"/>
            <a:ext cx="2773680" cy="1193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10 minute task:</a:t>
            </a:r>
          </a:p>
          <a:p>
            <a:pPr algn="ctr"/>
            <a:r>
              <a:rPr lang="en-GB" dirty="0"/>
              <a:t>Create a Gantt chart template for your event</a:t>
            </a:r>
          </a:p>
        </p:txBody>
      </p:sp>
    </p:spTree>
    <p:extLst>
      <p:ext uri="{BB962C8B-B14F-4D97-AF65-F5344CB8AC3E}">
        <p14:creationId xmlns:p14="http://schemas.microsoft.com/office/powerpoint/2010/main" val="551585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2754" y="400816"/>
            <a:ext cx="7776044" cy="4841667"/>
          </a:xfrm>
        </p:spPr>
      </p:pic>
    </p:spTree>
    <p:extLst>
      <p:ext uri="{BB962C8B-B14F-4D97-AF65-F5344CB8AC3E}">
        <p14:creationId xmlns:p14="http://schemas.microsoft.com/office/powerpoint/2010/main" val="23531229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1538"/>
            <a:ext cx="8229600" cy="1143000"/>
          </a:xfrm>
        </p:spPr>
        <p:txBody>
          <a:bodyPr/>
          <a:lstStyle/>
          <a:p>
            <a:r>
              <a:rPr lang="en-GB" dirty="0"/>
              <a:t>Clubs Solutions Wales</a:t>
            </a:r>
          </a:p>
        </p:txBody>
      </p:sp>
      <p:sp>
        <p:nvSpPr>
          <p:cNvPr id="3" name="Content Placeholder 2"/>
          <p:cNvSpPr>
            <a:spLocks noGrp="1"/>
          </p:cNvSpPr>
          <p:nvPr>
            <p:ph idx="1"/>
          </p:nvPr>
        </p:nvSpPr>
        <p:spPr>
          <a:xfrm>
            <a:off x="571500" y="2235201"/>
            <a:ext cx="8229600" cy="3917032"/>
          </a:xfrm>
        </p:spPr>
        <p:txBody>
          <a:bodyPr/>
          <a:lstStyle/>
          <a:p>
            <a:pPr marL="0" indent="0">
              <a:buNone/>
            </a:pPr>
            <a:r>
              <a:rPr lang="en-GB" dirty="0"/>
              <a:t>Visit this website for some handy tips:</a:t>
            </a:r>
            <a:endParaRPr lang="en-GB" dirty="0">
              <a:hlinkClick r:id="rId2"/>
            </a:endParaRPr>
          </a:p>
          <a:p>
            <a:pPr marL="0" indent="0">
              <a:buNone/>
            </a:pPr>
            <a:endParaRPr lang="en-GB" dirty="0">
              <a:hlinkClick r:id="rId2"/>
            </a:endParaRPr>
          </a:p>
          <a:p>
            <a:pPr marL="0" indent="0">
              <a:buNone/>
            </a:pPr>
            <a:r>
              <a:rPr lang="en-GB" dirty="0">
                <a:hlinkClick r:id="rId2"/>
              </a:rPr>
              <a:t>https://www.clubsolutions.wales/organising-events/</a:t>
            </a:r>
            <a:endParaRPr lang="en-GB" dirty="0"/>
          </a:p>
          <a:p>
            <a:endParaRPr lang="en-GB" dirty="0"/>
          </a:p>
        </p:txBody>
      </p:sp>
    </p:spTree>
    <p:extLst>
      <p:ext uri="{BB962C8B-B14F-4D97-AF65-F5344CB8AC3E}">
        <p14:creationId xmlns:p14="http://schemas.microsoft.com/office/powerpoint/2010/main" val="39004527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3" y="586015"/>
            <a:ext cx="9261565" cy="1143000"/>
          </a:xfrm>
        </p:spPr>
        <p:txBody>
          <a:bodyPr>
            <a:normAutofit fontScale="90000"/>
          </a:bodyPr>
          <a:lstStyle/>
          <a:p>
            <a:r>
              <a:rPr lang="en-GB" b="1" dirty="0"/>
              <a:t>Week 3 Independent Study </a:t>
            </a:r>
            <a:br>
              <a:rPr lang="en-GB" b="1" dirty="0"/>
            </a:br>
            <a:r>
              <a:rPr lang="en-GB" b="1" dirty="0"/>
              <a:t>Tasks</a:t>
            </a:r>
            <a:endParaRPr lang="en-GB" dirty="0"/>
          </a:p>
        </p:txBody>
      </p:sp>
      <p:sp>
        <p:nvSpPr>
          <p:cNvPr id="3" name="Content Placeholder 2"/>
          <p:cNvSpPr>
            <a:spLocks noGrp="1"/>
          </p:cNvSpPr>
          <p:nvPr>
            <p:ph idx="1"/>
          </p:nvPr>
        </p:nvSpPr>
        <p:spPr>
          <a:xfrm>
            <a:off x="501803" y="1858080"/>
            <a:ext cx="8229600" cy="4136560"/>
          </a:xfrm>
        </p:spPr>
        <p:txBody>
          <a:bodyPr>
            <a:normAutofit fontScale="70000" lnSpcReduction="20000"/>
          </a:bodyPr>
          <a:lstStyle/>
          <a:p>
            <a:pPr marL="514350" indent="-514350">
              <a:buFont typeface="+mj-lt"/>
              <a:buAutoNum type="arabicPeriod"/>
            </a:pPr>
            <a:r>
              <a:rPr lang="en-GB" dirty="0"/>
              <a:t>Draft a </a:t>
            </a:r>
            <a:r>
              <a:rPr lang="en-GB" b="1" u="sng" dirty="0"/>
              <a:t>Mission Statement </a:t>
            </a:r>
            <a:r>
              <a:rPr lang="en-GB" dirty="0"/>
              <a:t>for your event</a:t>
            </a:r>
          </a:p>
          <a:p>
            <a:pPr marL="0" indent="0">
              <a:buNone/>
            </a:pPr>
            <a:endParaRPr lang="en-GB" dirty="0"/>
          </a:p>
          <a:p>
            <a:pPr marL="0" indent="0">
              <a:buNone/>
            </a:pPr>
            <a:r>
              <a:rPr lang="en-GB" dirty="0"/>
              <a:t>A mission statement should be a central statement that defines what the business is and what will become.  A well defined mission statement should be the starting point for formulating marketing strategy.   E.g. Reebok  “to be the best fitness brand in the World”.</a:t>
            </a:r>
          </a:p>
          <a:p>
            <a:pPr marL="0" indent="0">
              <a:buNone/>
            </a:pPr>
            <a:endParaRPr lang="en-GB" dirty="0"/>
          </a:p>
          <a:p>
            <a:pPr marL="514350" indent="-514350">
              <a:buFont typeface="+mj-lt"/>
              <a:buAutoNum type="arabicPeriod" startAt="2"/>
            </a:pPr>
            <a:r>
              <a:rPr lang="en-GB" dirty="0"/>
              <a:t>Draft the </a:t>
            </a:r>
            <a:r>
              <a:rPr lang="en-GB" b="1" u="sng" dirty="0"/>
              <a:t>main objectives </a:t>
            </a:r>
            <a:r>
              <a:rPr lang="en-GB" dirty="0"/>
              <a:t>for your event</a:t>
            </a:r>
          </a:p>
          <a:p>
            <a:pPr marL="514350" indent="-514350">
              <a:buFont typeface="+mj-lt"/>
              <a:buAutoNum type="arabicPeriod" startAt="2"/>
            </a:pPr>
            <a:r>
              <a:rPr lang="en-GB" dirty="0"/>
              <a:t>Identify your event’s </a:t>
            </a:r>
            <a:r>
              <a:rPr lang="en-GB" b="1" u="sng" dirty="0"/>
              <a:t>strategic partners &amp; stakeholders</a:t>
            </a:r>
            <a:r>
              <a:rPr lang="en-GB" dirty="0"/>
              <a:t>. </a:t>
            </a:r>
          </a:p>
          <a:p>
            <a:pPr marL="514350" indent="-514350">
              <a:buFont typeface="+mj-lt"/>
              <a:buAutoNum type="arabicPeriod" startAt="2"/>
            </a:pPr>
            <a:endParaRPr lang="en-GB" dirty="0"/>
          </a:p>
          <a:p>
            <a:pPr marL="0" indent="0">
              <a:buNone/>
            </a:pPr>
            <a:r>
              <a:rPr lang="en-GB" b="1" dirty="0"/>
              <a:t>Please complete &amp; feedback in Lecture 4.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1425" y="1157515"/>
            <a:ext cx="953193" cy="953193"/>
          </a:xfrm>
          <a:prstGeom prst="rect">
            <a:avLst/>
          </a:prstGeom>
        </p:spPr>
      </p:pic>
    </p:spTree>
    <p:extLst>
      <p:ext uri="{BB962C8B-B14F-4D97-AF65-F5344CB8AC3E}">
        <p14:creationId xmlns:p14="http://schemas.microsoft.com/office/powerpoint/2010/main" val="22572735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Recommended Reading</a:t>
            </a:r>
          </a:p>
        </p:txBody>
      </p:sp>
      <p:sp>
        <p:nvSpPr>
          <p:cNvPr id="3" name="Content Placeholder 2"/>
          <p:cNvSpPr>
            <a:spLocks noGrp="1"/>
          </p:cNvSpPr>
          <p:nvPr>
            <p:ph idx="1"/>
          </p:nvPr>
        </p:nvSpPr>
        <p:spPr>
          <a:xfrm>
            <a:off x="528320" y="1508761"/>
            <a:ext cx="8229600" cy="3917032"/>
          </a:xfrm>
        </p:spPr>
        <p:txBody>
          <a:bodyPr>
            <a:normAutofit fontScale="55000" lnSpcReduction="20000"/>
          </a:bodyPr>
          <a:lstStyle/>
          <a:p>
            <a:pPr marL="514350" indent="-457200"/>
            <a:r>
              <a:rPr lang="en-GB" dirty="0"/>
              <a:t>Beech, J., and Chadwick, S. (2004). </a:t>
            </a:r>
            <a:r>
              <a:rPr lang="en-GB" i="1" dirty="0"/>
              <a:t>The Business of Sport Management</a:t>
            </a:r>
            <a:r>
              <a:rPr lang="en-GB" dirty="0"/>
              <a:t>. London: Pearson Education Ltd. </a:t>
            </a:r>
          </a:p>
          <a:p>
            <a:pPr marL="514350" indent="-457200"/>
            <a:r>
              <a:rPr lang="en-GB" dirty="0"/>
              <a:t>Foster, G,. O’Reilly, N., and Davila, A. (2016). </a:t>
            </a:r>
            <a:r>
              <a:rPr lang="en-GB" i="1" dirty="0"/>
              <a:t>Sports Business Management – Decision Making Around the Globe.  </a:t>
            </a:r>
            <a:r>
              <a:rPr lang="en-GB" dirty="0"/>
              <a:t>Routledge. </a:t>
            </a:r>
          </a:p>
          <a:p>
            <a:pPr marL="514350" indent="-457200"/>
            <a:r>
              <a:rPr lang="en-GB" dirty="0" err="1"/>
              <a:t>Hoye</a:t>
            </a:r>
            <a:r>
              <a:rPr lang="en-GB" dirty="0"/>
              <a:t>, R., Smith, A.C.T., Nicholson, M., and Stewart, B. (2018). </a:t>
            </a:r>
            <a:r>
              <a:rPr lang="en-GB" i="1" dirty="0"/>
              <a:t>Sport Management – Principles and Applications,</a:t>
            </a:r>
            <a:r>
              <a:rPr lang="en-GB" dirty="0"/>
              <a:t> Fifth Edition. London: Routledge.</a:t>
            </a:r>
          </a:p>
          <a:p>
            <a:pPr marL="514350" indent="-457200"/>
            <a:r>
              <a:rPr lang="en-GB" dirty="0"/>
              <a:t>Parent, M.M, and Smith-Swan, S. (2013). </a:t>
            </a:r>
            <a:r>
              <a:rPr lang="en-GB" i="1" dirty="0"/>
              <a:t>Managing Major Sports Events – Theory and Practice.</a:t>
            </a:r>
            <a:r>
              <a:rPr lang="en-GB" dirty="0"/>
              <a:t> Routledge. </a:t>
            </a:r>
          </a:p>
          <a:p>
            <a:pPr marL="514350" indent="-457200"/>
            <a:r>
              <a:rPr lang="en-GB" dirty="0"/>
              <a:t>Masterman, G. (2014). </a:t>
            </a:r>
            <a:r>
              <a:rPr lang="en-GB" i="1" dirty="0"/>
              <a:t>Strategic Sports Event Management</a:t>
            </a:r>
            <a:r>
              <a:rPr lang="en-GB" dirty="0"/>
              <a:t>, Third Edition. </a:t>
            </a:r>
          </a:p>
          <a:p>
            <a:pPr marL="514350" indent="-457200"/>
            <a:r>
              <a:rPr lang="en-GB" dirty="0" err="1"/>
              <a:t>Torkildsen</a:t>
            </a:r>
            <a:r>
              <a:rPr lang="en-GB" dirty="0"/>
              <a:t>, G. (2000). </a:t>
            </a:r>
            <a:r>
              <a:rPr lang="en-GB" i="1" dirty="0"/>
              <a:t>Leisure and Recreation Management.</a:t>
            </a:r>
            <a:r>
              <a:rPr lang="en-GB" dirty="0"/>
              <a:t> London: E&amp;FN </a:t>
            </a:r>
            <a:r>
              <a:rPr lang="en-GB" dirty="0" err="1"/>
              <a:t>Spon</a:t>
            </a:r>
            <a:r>
              <a:rPr lang="en-GB" dirty="0"/>
              <a:t>.</a:t>
            </a:r>
          </a:p>
          <a:p>
            <a:pPr marL="514350" indent="-457200"/>
            <a:r>
              <a:rPr lang="en-GB" dirty="0"/>
              <a:t>Van der </a:t>
            </a:r>
            <a:r>
              <a:rPr lang="en-GB" dirty="0" err="1"/>
              <a:t>Wagen</a:t>
            </a:r>
            <a:r>
              <a:rPr lang="en-GB" dirty="0"/>
              <a:t> and White (2010) </a:t>
            </a:r>
            <a:r>
              <a:rPr lang="en-GB" i="1" dirty="0"/>
              <a:t>Events Management for tourism, cultural, business and sporting events. </a:t>
            </a:r>
            <a:r>
              <a:rPr lang="en-GB" dirty="0"/>
              <a:t>Melbourne, Australia: Pearson.</a:t>
            </a:r>
          </a:p>
        </p:txBody>
      </p:sp>
    </p:spTree>
    <p:extLst>
      <p:ext uri="{BB962C8B-B14F-4D97-AF65-F5344CB8AC3E}">
        <p14:creationId xmlns:p14="http://schemas.microsoft.com/office/powerpoint/2010/main" val="3993009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References</a:t>
            </a:r>
          </a:p>
        </p:txBody>
      </p:sp>
      <p:sp>
        <p:nvSpPr>
          <p:cNvPr id="3" name="Content Placeholder 2"/>
          <p:cNvSpPr>
            <a:spLocks noGrp="1"/>
          </p:cNvSpPr>
          <p:nvPr>
            <p:ph idx="1"/>
          </p:nvPr>
        </p:nvSpPr>
        <p:spPr>
          <a:xfrm>
            <a:off x="347472" y="1417638"/>
            <a:ext cx="8229600" cy="3917032"/>
          </a:xfrm>
        </p:spPr>
        <p:txBody>
          <a:bodyPr vert="horz" lIns="91440" tIns="45720" rIns="91440" bIns="45720" rtlCol="0" anchor="t">
            <a:normAutofit fontScale="55000" lnSpcReduction="20000"/>
          </a:bodyPr>
          <a:lstStyle/>
          <a:p>
            <a:pPr marL="57150" indent="0">
              <a:buNone/>
            </a:pPr>
            <a:r>
              <a:rPr lang="en-GB" dirty="0"/>
              <a:t>Foster, G,. O’Reilly, N., and Davila, A. (2016). Sports Business Management – Decision Making Around the Globe.  Routledge. </a:t>
            </a:r>
          </a:p>
          <a:p>
            <a:pPr marL="57150" indent="0">
              <a:buNone/>
            </a:pPr>
            <a:r>
              <a:rPr lang="en-GB" dirty="0" err="1"/>
              <a:t>Hoye</a:t>
            </a:r>
            <a:r>
              <a:rPr lang="en-GB" dirty="0"/>
              <a:t>, R., Smith, A.C.T., Nicholson, M., and Stewart, B. (2018). </a:t>
            </a:r>
            <a:r>
              <a:rPr lang="en-GB" i="1" dirty="0"/>
              <a:t>Sport Management – Principles and Applications,</a:t>
            </a:r>
            <a:r>
              <a:rPr lang="en-GB" dirty="0"/>
              <a:t> Fifth Edition. London: Routledge.</a:t>
            </a:r>
          </a:p>
          <a:p>
            <a:pPr marL="57150" indent="0">
              <a:buNone/>
            </a:pPr>
            <a:r>
              <a:rPr lang="en-GB" dirty="0"/>
              <a:t>Parent, M.M, and Smith-Swan, S. (2013). Managing Major Sports Events – Theory and Practice. Routledge. </a:t>
            </a:r>
          </a:p>
          <a:p>
            <a:pPr marL="57150" indent="0">
              <a:buNone/>
            </a:pPr>
            <a:r>
              <a:rPr lang="en-GB" dirty="0"/>
              <a:t>Masterman, G. (2014). Strategic Sports Event Management, Third Edition. </a:t>
            </a:r>
          </a:p>
          <a:p>
            <a:pPr marL="57150" indent="0">
              <a:buNone/>
            </a:pPr>
            <a:r>
              <a:rPr lang="en-GB" dirty="0"/>
              <a:t>Van der </a:t>
            </a:r>
            <a:r>
              <a:rPr lang="en-GB" dirty="0" err="1"/>
              <a:t>Wagen</a:t>
            </a:r>
            <a:r>
              <a:rPr lang="en-GB" dirty="0"/>
              <a:t> and White (2010) </a:t>
            </a:r>
            <a:r>
              <a:rPr lang="en-GB" i="1" dirty="0"/>
              <a:t>Events Management for tourism, cultural, business and sporting events </a:t>
            </a:r>
            <a:r>
              <a:rPr lang="en-GB" dirty="0"/>
              <a:t>(Ch25)</a:t>
            </a:r>
          </a:p>
          <a:p>
            <a:pPr marL="57150" indent="0">
              <a:buNone/>
            </a:pPr>
            <a:endParaRPr lang="en-GB" b="1" dirty="0"/>
          </a:p>
          <a:p>
            <a:pPr marL="57150" indent="0">
              <a:buNone/>
            </a:pPr>
            <a:r>
              <a:rPr lang="en-GB" b="1" dirty="0"/>
              <a:t>More info here on Cardiff 1958 Games:</a:t>
            </a:r>
          </a:p>
          <a:p>
            <a:pPr marL="57150" indent="0">
              <a:buNone/>
            </a:pPr>
            <a:r>
              <a:rPr lang="en-GB" dirty="0">
                <a:hlinkClick r:id="rId3"/>
              </a:rPr>
              <a:t>http://www.rugbyrelics.com/info/sport-wales/1958-empire-games-cardiff.htm</a:t>
            </a:r>
            <a:endParaRPr lang="en-GB" dirty="0"/>
          </a:p>
          <a:p>
            <a:pPr marL="514350" indent="-457200"/>
            <a:endParaRPr lang="en-GB" b="1" dirty="0"/>
          </a:p>
        </p:txBody>
      </p:sp>
    </p:spTree>
    <p:extLst>
      <p:ext uri="{BB962C8B-B14F-4D97-AF65-F5344CB8AC3E}">
        <p14:creationId xmlns:p14="http://schemas.microsoft.com/office/powerpoint/2010/main" val="32233198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1598"/>
            <a:ext cx="8229600" cy="1143000"/>
          </a:xfrm>
        </p:spPr>
        <p:txBody>
          <a:bodyPr>
            <a:normAutofit fontScale="90000"/>
          </a:bodyPr>
          <a:lstStyle/>
          <a:p>
            <a:r>
              <a:rPr lang="en-GB" b="1" u="sng" dirty="0"/>
              <a:t>Event MGT Bodies of Knowledge</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dirty="0"/>
              <a:t>Event MGT Body of Knowledge – EMBOK</a:t>
            </a:r>
          </a:p>
          <a:p>
            <a:pPr marL="0" indent="0">
              <a:buNone/>
            </a:pPr>
            <a:r>
              <a:rPr lang="en-GB" dirty="0">
                <a:hlinkClick r:id="rId3"/>
              </a:rPr>
              <a:t>www.embok.org</a:t>
            </a:r>
            <a:endParaRPr lang="en-GB" dirty="0"/>
          </a:p>
          <a:p>
            <a:pPr marL="0" indent="0">
              <a:buNone/>
            </a:pPr>
            <a:r>
              <a:rPr lang="en-GB" dirty="0"/>
              <a:t>Event Project Management System </a:t>
            </a:r>
          </a:p>
          <a:p>
            <a:pPr marL="0" indent="0">
              <a:buNone/>
            </a:pPr>
            <a:r>
              <a:rPr lang="en-GB" dirty="0">
                <a:hlinkClick r:id="rId4"/>
              </a:rPr>
              <a:t>www.epms.net</a:t>
            </a:r>
            <a:endParaRPr lang="en-GB" dirty="0"/>
          </a:p>
          <a:p>
            <a:pPr marL="0" indent="0">
              <a:buNone/>
            </a:pPr>
            <a:endParaRPr lang="en-GB" dirty="0"/>
          </a:p>
          <a:p>
            <a:pPr marL="0" indent="0">
              <a:buNone/>
            </a:pPr>
            <a:r>
              <a:rPr lang="en-GB" dirty="0">
                <a:solidFill>
                  <a:srgbClr val="FF0000"/>
                </a:solidFill>
              </a:rPr>
              <a:t>Project Management Book of Knowledge (PMBOK) provides a set of standardised terms and guidelines for project management.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781239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elements/1.1/"/>
    <ds:schemaRef ds:uri="http://schemas.microsoft.com/office/infopath/2007/PartnerControls"/>
    <ds:schemaRef ds:uri="http://purl.org/dc/terms/"/>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2875</Words>
  <Application>Microsoft Office PowerPoint</Application>
  <PresentationFormat>On-screen Show (4:3)</PresentationFormat>
  <Paragraphs>391</Paragraphs>
  <Slides>48</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Myriad Pro</vt:lpstr>
      <vt:lpstr>sans-serif</vt:lpstr>
      <vt:lpstr>Arial</vt:lpstr>
      <vt:lpstr>Calibri</vt:lpstr>
      <vt:lpstr>Segoe UI</vt:lpstr>
      <vt:lpstr>Wingdings</vt:lpstr>
      <vt:lpstr>20140311PresentationUWTSDTemplate</vt:lpstr>
      <vt:lpstr> Strategic Sports Events Management BMSM6006</vt:lpstr>
      <vt:lpstr>1958 British Empire &amp; Commonwealth Games: Cardiff </vt:lpstr>
      <vt:lpstr>1958 British Empire &amp; Commonwealth Games: Cardiff </vt:lpstr>
      <vt:lpstr>Cardiff 1958 and Glasgow 2014 Comparison</vt:lpstr>
      <vt:lpstr>PowerPoint Presentation</vt:lpstr>
      <vt:lpstr>Just 10 Sports (19 in Birmingham)</vt:lpstr>
      <vt:lpstr>Last Week Overview</vt:lpstr>
      <vt:lpstr>The Planning Process</vt:lpstr>
      <vt:lpstr>The bid process UK Sport</vt:lpstr>
      <vt:lpstr>Picketts Lock fiasco: bid for World Athletics Championship 2005 </vt:lpstr>
      <vt:lpstr>From chumps to champs in 12 years</vt:lpstr>
      <vt:lpstr>PowerPoint Presentation</vt:lpstr>
      <vt:lpstr>PowerPoint Presentation</vt:lpstr>
      <vt:lpstr>Timeline of Key Decisions Foster et al. (2016 p.214)</vt:lpstr>
      <vt:lpstr>PowerPoint Presentation</vt:lpstr>
      <vt:lpstr>PowerPoint Presentation</vt:lpstr>
      <vt:lpstr>PowerPoint Presentation</vt:lpstr>
      <vt:lpstr>Objectives  (n.b. SMART)</vt:lpstr>
      <vt:lpstr>Concept</vt:lpstr>
      <vt:lpstr>Individual Task- Start thinking about your event:</vt:lpstr>
      <vt:lpstr>STRATEGIC ANALYSIS</vt:lpstr>
      <vt:lpstr>PowerPoint Presentation</vt:lpstr>
      <vt:lpstr>PowerPoint Presentation</vt:lpstr>
      <vt:lpstr>Event stakeholders (Van der Wagen and White, 2010)</vt:lpstr>
      <vt:lpstr>Situational Analysis (SWOT)</vt:lpstr>
      <vt:lpstr>SWOT Analysis</vt:lpstr>
      <vt:lpstr>PEST Analysis – External Envrionmental </vt:lpstr>
      <vt:lpstr>See also Van der Wagen and White (2010), ch2 </vt:lpstr>
      <vt:lpstr>Event Feasibility</vt:lpstr>
      <vt:lpstr>Analysis of event context and rationale (van der Wagen and White, 2010: 398)</vt:lpstr>
      <vt:lpstr>Event Differentiation</vt:lpstr>
      <vt:lpstr>Key Elements of the Feasibility Stage</vt:lpstr>
      <vt:lpstr>Event “Pitch”</vt:lpstr>
      <vt:lpstr>PowerPoint Presentation</vt:lpstr>
      <vt:lpstr>Implementation Planning Stage</vt:lpstr>
      <vt:lpstr>Strategies  </vt:lpstr>
      <vt:lpstr>Event Management</vt:lpstr>
      <vt:lpstr>During and After Event Stages</vt:lpstr>
      <vt:lpstr>Planning Tools- Tracking progress</vt:lpstr>
      <vt:lpstr>Work Breakdown Structure</vt:lpstr>
      <vt:lpstr>Flowcharts</vt:lpstr>
      <vt:lpstr>Gantt Charts</vt:lpstr>
      <vt:lpstr>PowerPoint Presentation</vt:lpstr>
      <vt:lpstr>Clubs Solutions Wales</vt:lpstr>
      <vt:lpstr>Week 3 Independent Study  Tasks</vt:lpstr>
      <vt:lpstr>Recommended Reading</vt:lpstr>
      <vt:lpstr>References</vt:lpstr>
      <vt:lpstr>Event MGT Bodies of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112</cp:revision>
  <cp:lastPrinted>2018-10-18T10:22:21Z</cp:lastPrinted>
  <dcterms:modified xsi:type="dcterms:W3CDTF">2025-10-16T20:39:13Z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