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0" r:id="rId2"/>
    <p:sldId id="356" r:id="rId3"/>
    <p:sldId id="351" r:id="rId4"/>
    <p:sldId id="352" r:id="rId5"/>
    <p:sldId id="353" r:id="rId6"/>
    <p:sldId id="354" r:id="rId7"/>
    <p:sldId id="355" r:id="rId8"/>
    <p:sldId id="357" r:id="rId9"/>
    <p:sldId id="35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20" d="100"/>
          <a:sy n="120" d="100"/>
        </p:scale>
        <p:origin x="13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FD50B-23FD-7004-FFEA-CAAB1FF00F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7D92D7-66A9-F5C5-0D7A-4449AAC818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4B1668-A6D5-7BDA-08A8-45B3D91FCD7E}"/>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BB654AA7-7EE2-A990-1F45-5776340C0D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161553-005E-6D6D-DA6D-0995F967CF8F}"/>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3429140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5A7AD-0CC4-5399-FFFF-C5614F73D2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740619-8646-C703-C5B6-3B137887F5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BCFED6-734A-8A09-4C41-57D05917EFA9}"/>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92506DA3-080A-B94C-9C7B-03E502C92C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8F15CA-3C72-7471-F632-A60E6D4E6E9F}"/>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56553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C5E6C-8199-1C8B-B2D8-87A8B2DA4D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2C14B7-38E9-39DA-7BC6-28162C22F30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1689D-2B0E-6D81-372F-7851D297B654}"/>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31A1653F-A622-3670-E893-812DF5B893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3ABDF1-D230-9FD2-BBF8-2121588B3686}"/>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817409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AD0B0-8CE5-C0FC-B724-A98A9BD40D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EF8B1F-9A6C-8E3B-4176-6E020D13BBD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991404-A4E8-B903-BE34-5B02EFC807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3025E6-E91C-C284-564B-C68B10FFD6B3}"/>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6" name="Footer Placeholder 5">
            <a:extLst>
              <a:ext uri="{FF2B5EF4-FFF2-40B4-BE49-F238E27FC236}">
                <a16:creationId xmlns:a16="http://schemas.microsoft.com/office/drawing/2014/main" id="{477A5BC3-F1BD-0AA8-4E27-C3A0B159E8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BF44CE-B162-E4B2-0DD2-B7340B2E2293}"/>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3708548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E405C-A1B7-BE3D-3A38-5AA3889052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340701-7027-A5F5-366E-752255D4EF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FFF6F0A-43C5-C402-F549-F1DC15B30E7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818059-A724-1C5F-BE0A-6C83DE438C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002889-1886-9D69-7340-C100510C02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0E2561-C4BB-1D92-9AF8-B72CB27C397B}"/>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8" name="Footer Placeholder 7">
            <a:extLst>
              <a:ext uri="{FF2B5EF4-FFF2-40B4-BE49-F238E27FC236}">
                <a16:creationId xmlns:a16="http://schemas.microsoft.com/office/drawing/2014/main" id="{5FC2FCEF-2E07-AB15-4704-F339129B377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9AB896-8FD3-117C-2D0A-596613478423}"/>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4018551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3245F-C56F-F178-085D-24935D7932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3618E5-D557-E447-1AAD-C88CE0D11D17}"/>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4" name="Footer Placeholder 3">
            <a:extLst>
              <a:ext uri="{FF2B5EF4-FFF2-40B4-BE49-F238E27FC236}">
                <a16:creationId xmlns:a16="http://schemas.microsoft.com/office/drawing/2014/main" id="{C7AAE58F-5DEF-09C7-1681-1A1A8DBB9E9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7E0210-1560-969F-CB88-00A30C7B3099}"/>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60717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7B8C6C-EB2B-972A-3333-8D0D195A4D1E}"/>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3" name="Footer Placeholder 2">
            <a:extLst>
              <a:ext uri="{FF2B5EF4-FFF2-40B4-BE49-F238E27FC236}">
                <a16:creationId xmlns:a16="http://schemas.microsoft.com/office/drawing/2014/main" id="{AE4BC6DE-05F9-BDEC-171D-3EA7D33EB1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FBC800-0FAA-E62D-131F-1E42DBF9E539}"/>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7683679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C5984-BD7B-8D51-D943-3B6F1FF1BB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E8EAB0-373F-BF30-7019-F35741709B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7CE2FA1-B1DE-CF1A-E6D8-3C20D1849E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E4A940-1EF4-E8BB-77FA-FF4C6B0433B0}"/>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6" name="Footer Placeholder 5">
            <a:extLst>
              <a:ext uri="{FF2B5EF4-FFF2-40B4-BE49-F238E27FC236}">
                <a16:creationId xmlns:a16="http://schemas.microsoft.com/office/drawing/2014/main" id="{784C0559-2CEC-433B-641D-7A078BF9EE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3A9C4E-D61A-9CF9-F667-FFCDEE9820C0}"/>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3247604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BE1C-C77E-BD8D-63AC-42FFD4F8DE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A3239F7-33BD-029F-858B-B666CBD8E4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FDAA45-EF8C-67EB-D63E-9FB2E9999E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C00202-0423-4915-314E-505587FEAEE4}"/>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6" name="Footer Placeholder 5">
            <a:extLst>
              <a:ext uri="{FF2B5EF4-FFF2-40B4-BE49-F238E27FC236}">
                <a16:creationId xmlns:a16="http://schemas.microsoft.com/office/drawing/2014/main" id="{0BECF73C-E20A-0E03-744F-AA0BC984DD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8FFDB1-AD35-BA2A-F8C7-9B81E9183443}"/>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2080152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BA255-DBB4-E4E7-3F09-8D404D59E5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FE49B4-A132-5763-87B4-6EE8698F6EE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C03368-DB30-BAFA-F6CE-B759E8F8D047}"/>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44F7875B-A254-D588-B015-BFDB13A50D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95D58C-3A16-ECFE-E566-2D3A4C2930CE}"/>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351237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364295E-EA8E-88D2-DCB8-47FA6FD826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33C27F-929C-4E00-0AE4-8EE6C6AB5A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8BB879-0470-44A5-D3C4-0762BE146E60}"/>
              </a:ext>
            </a:extLst>
          </p:cNvPr>
          <p:cNvSpPr>
            <a:spLocks noGrp="1"/>
          </p:cNvSpPr>
          <p:nvPr>
            <p:ph type="dt" sz="half" idx="10"/>
          </p:nvPr>
        </p:nvSpPr>
        <p:spPr/>
        <p:txBody>
          <a:body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025D505D-AC09-2D59-C5AB-E50B7BE282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DDB633-0E57-199F-A1D0-718842CF8F8B}"/>
              </a:ext>
            </a:extLst>
          </p:cNvPr>
          <p:cNvSpPr>
            <a:spLocks noGrp="1"/>
          </p:cNvSpPr>
          <p:nvPr>
            <p:ph type="sldNum" sz="quarter" idx="12"/>
          </p:nvPr>
        </p:nvSpPr>
        <p:spPr/>
        <p:txBody>
          <a:bodyPr/>
          <a:lstStyle/>
          <a:p>
            <a:fld id="{588B75FF-4C82-4D2E-8267-E373513708DF}" type="slidenum">
              <a:rPr lang="en-GB" smtClean="0"/>
              <a:t>‹#›</a:t>
            </a:fld>
            <a:endParaRPr lang="en-GB"/>
          </a:p>
        </p:txBody>
      </p:sp>
    </p:spTree>
    <p:extLst>
      <p:ext uri="{BB962C8B-B14F-4D97-AF65-F5344CB8AC3E}">
        <p14:creationId xmlns:p14="http://schemas.microsoft.com/office/powerpoint/2010/main" val="1265176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7B9995-76A8-380C-51DD-8B28BC596C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D8F01D-8FCB-2F03-9A72-D092A6E3F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4A27A0-7307-1145-02EC-BF3FD907CD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37CAC83-204E-4F3A-81FC-207BABE390B7}" type="datetimeFigureOut">
              <a:rPr lang="en-GB" smtClean="0"/>
              <a:t>09/10/2024</a:t>
            </a:fld>
            <a:endParaRPr lang="en-GB"/>
          </a:p>
        </p:txBody>
      </p:sp>
      <p:sp>
        <p:nvSpPr>
          <p:cNvPr id="5" name="Footer Placeholder 4">
            <a:extLst>
              <a:ext uri="{FF2B5EF4-FFF2-40B4-BE49-F238E27FC236}">
                <a16:creationId xmlns:a16="http://schemas.microsoft.com/office/drawing/2014/main" id="{335D2AD0-FB07-308B-FDC5-AA12F854C1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D2ED2B0-2317-4A9A-61D8-E492E6A4DD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88B75FF-4C82-4D2E-8267-E373513708DF}" type="slidenum">
              <a:rPr lang="en-GB" smtClean="0"/>
              <a:t>‹#›</a:t>
            </a:fld>
            <a:endParaRPr lang="en-GB"/>
          </a:p>
        </p:txBody>
      </p:sp>
    </p:spTree>
    <p:extLst>
      <p:ext uri="{BB962C8B-B14F-4D97-AF65-F5344CB8AC3E}">
        <p14:creationId xmlns:p14="http://schemas.microsoft.com/office/powerpoint/2010/main" val="1945654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ys Roads Policing (@PowysRPU) / X">
            <a:extLst>
              <a:ext uri="{FF2B5EF4-FFF2-40B4-BE49-F238E27FC236}">
                <a16:creationId xmlns:a16="http://schemas.microsoft.com/office/drawing/2014/main" id="{D18A196A-F6B8-013C-F85B-740CA1544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436"/>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DC879E0-96A3-867B-009B-A3F512AA6710}"/>
              </a:ext>
            </a:extLst>
          </p:cNvPr>
          <p:cNvSpPr>
            <a:spLocks noGrp="1"/>
          </p:cNvSpPr>
          <p:nvPr>
            <p:ph type="ctrTitle"/>
          </p:nvPr>
        </p:nvSpPr>
        <p:spPr>
          <a:xfrm>
            <a:off x="7935402" y="743447"/>
            <a:ext cx="3445765" cy="1485319"/>
          </a:xfrm>
          <a:noFill/>
        </p:spPr>
        <p:txBody>
          <a:bodyPr>
            <a:normAutofit fontScale="90000"/>
          </a:bodyPr>
          <a:lstStyle/>
          <a:p>
            <a:pPr algn="l"/>
            <a:r>
              <a:rPr lang="en-GB" sz="5200" dirty="0"/>
              <a:t>Roads Policing.</a:t>
            </a:r>
          </a:p>
        </p:txBody>
      </p:sp>
      <p:sp>
        <p:nvSpPr>
          <p:cNvPr id="3" name="Subtitle 2">
            <a:extLst>
              <a:ext uri="{FF2B5EF4-FFF2-40B4-BE49-F238E27FC236}">
                <a16:creationId xmlns:a16="http://schemas.microsoft.com/office/drawing/2014/main" id="{91ED9155-E3B3-0C4C-2F11-5F472F7EF18A}"/>
              </a:ext>
            </a:extLst>
          </p:cNvPr>
          <p:cNvSpPr>
            <a:spLocks noGrp="1"/>
          </p:cNvSpPr>
          <p:nvPr>
            <p:ph type="subTitle" idx="1"/>
          </p:nvPr>
        </p:nvSpPr>
        <p:spPr>
          <a:xfrm>
            <a:off x="7935403" y="4629234"/>
            <a:ext cx="3445766" cy="1485319"/>
          </a:xfrm>
          <a:noFill/>
        </p:spPr>
        <p:txBody>
          <a:bodyPr>
            <a:normAutofit fontScale="85000" lnSpcReduction="20000"/>
          </a:bodyPr>
          <a:lstStyle/>
          <a:p>
            <a:pPr algn="l"/>
            <a:r>
              <a:rPr lang="en-GB" b="1" dirty="0"/>
              <a:t>15.10.24</a:t>
            </a:r>
          </a:p>
          <a:p>
            <a:pPr algn="l"/>
            <a:r>
              <a:rPr lang="en-GB" b="1" dirty="0"/>
              <a:t>9</a:t>
            </a:r>
          </a:p>
          <a:p>
            <a:pPr algn="l"/>
            <a:r>
              <a:rPr lang="en-GB" b="1" dirty="0"/>
              <a:t>Careless driving and causing Death by Careless driving (drink or drugs).</a:t>
            </a:r>
          </a:p>
        </p:txBody>
      </p:sp>
    </p:spTree>
    <p:extLst>
      <p:ext uri="{BB962C8B-B14F-4D97-AF65-F5344CB8AC3E}">
        <p14:creationId xmlns:p14="http://schemas.microsoft.com/office/powerpoint/2010/main" val="377079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ys Roads Policing (@PowysRPU) / X">
            <a:extLst>
              <a:ext uri="{FF2B5EF4-FFF2-40B4-BE49-F238E27FC236}">
                <a16:creationId xmlns:a16="http://schemas.microsoft.com/office/drawing/2014/main" id="{D18A196A-F6B8-013C-F85B-740CA1544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436"/>
          <a:stretch/>
        </p:blipFill>
        <p:spPr bwMode="auto">
          <a:xfrm>
            <a:off x="1" y="10"/>
            <a:ext cx="494571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DC879E0-96A3-867B-009B-A3F512AA6710}"/>
              </a:ext>
            </a:extLst>
          </p:cNvPr>
          <p:cNvSpPr>
            <a:spLocks noGrp="1"/>
          </p:cNvSpPr>
          <p:nvPr>
            <p:ph type="ctrTitle"/>
          </p:nvPr>
        </p:nvSpPr>
        <p:spPr>
          <a:xfrm>
            <a:off x="5573864" y="743447"/>
            <a:ext cx="5807303" cy="1485319"/>
          </a:xfrm>
          <a:noFill/>
        </p:spPr>
        <p:txBody>
          <a:bodyPr>
            <a:normAutofit/>
          </a:bodyPr>
          <a:lstStyle/>
          <a:p>
            <a:pPr algn="l"/>
            <a:r>
              <a:rPr lang="en-GB" sz="3600" dirty="0"/>
              <a:t>By the end of the session, students will be able to:</a:t>
            </a:r>
          </a:p>
        </p:txBody>
      </p:sp>
      <p:sp>
        <p:nvSpPr>
          <p:cNvPr id="3" name="Subtitle 2">
            <a:extLst>
              <a:ext uri="{FF2B5EF4-FFF2-40B4-BE49-F238E27FC236}">
                <a16:creationId xmlns:a16="http://schemas.microsoft.com/office/drawing/2014/main" id="{91ED9155-E3B3-0C4C-2F11-5F472F7EF18A}"/>
              </a:ext>
            </a:extLst>
          </p:cNvPr>
          <p:cNvSpPr>
            <a:spLocks noGrp="1"/>
          </p:cNvSpPr>
          <p:nvPr>
            <p:ph type="subTitle" idx="1"/>
          </p:nvPr>
        </p:nvSpPr>
        <p:spPr>
          <a:xfrm>
            <a:off x="5669281" y="2663688"/>
            <a:ext cx="5597718" cy="3450866"/>
          </a:xfrm>
          <a:noFill/>
        </p:spPr>
        <p:txBody>
          <a:bodyPr>
            <a:normAutofit/>
          </a:bodyPr>
          <a:lstStyle/>
          <a:p>
            <a:pPr algn="l"/>
            <a:r>
              <a:rPr lang="en-GB" dirty="0"/>
              <a:t>Identify the offences of:</a:t>
            </a:r>
          </a:p>
          <a:p>
            <a:pPr algn="l"/>
            <a:r>
              <a:rPr lang="en-GB" dirty="0"/>
              <a:t>Careless driving</a:t>
            </a:r>
          </a:p>
          <a:p>
            <a:pPr algn="l"/>
            <a:r>
              <a:rPr lang="en-GB" dirty="0"/>
              <a:t>Death by careless driving whilst under the influence of drink or drugs.</a:t>
            </a:r>
          </a:p>
        </p:txBody>
      </p:sp>
    </p:spTree>
    <p:extLst>
      <p:ext uri="{BB962C8B-B14F-4D97-AF65-F5344CB8AC3E}">
        <p14:creationId xmlns:p14="http://schemas.microsoft.com/office/powerpoint/2010/main" val="2149836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4A488-2A3E-85BE-4C63-E45085B4F34C}"/>
              </a:ext>
            </a:extLst>
          </p:cNvPr>
          <p:cNvSpPr>
            <a:spLocks noGrp="1"/>
          </p:cNvSpPr>
          <p:nvPr>
            <p:ph type="title"/>
          </p:nvPr>
        </p:nvSpPr>
        <p:spPr/>
        <p:txBody>
          <a:bodyPr/>
          <a:lstStyle/>
          <a:p>
            <a:r>
              <a:rPr lang="en-GB" dirty="0"/>
              <a:t>Sec 3.  Road Traffic Act 1988</a:t>
            </a:r>
          </a:p>
        </p:txBody>
      </p:sp>
      <p:sp>
        <p:nvSpPr>
          <p:cNvPr id="3" name="Content Placeholder 2">
            <a:extLst>
              <a:ext uri="{FF2B5EF4-FFF2-40B4-BE49-F238E27FC236}">
                <a16:creationId xmlns:a16="http://schemas.microsoft.com/office/drawing/2014/main" id="{3FF9FDA2-114F-652C-FE05-411147680FEA}"/>
              </a:ext>
            </a:extLst>
          </p:cNvPr>
          <p:cNvSpPr>
            <a:spLocks noGrp="1"/>
          </p:cNvSpPr>
          <p:nvPr>
            <p:ph idx="1"/>
          </p:nvPr>
        </p:nvSpPr>
        <p:spPr/>
        <p:txBody>
          <a:bodyPr/>
          <a:lstStyle/>
          <a:p>
            <a:pPr algn="l"/>
            <a:r>
              <a:rPr lang="en-GB" b="1" i="0" dirty="0">
                <a:solidFill>
                  <a:srgbClr val="000000"/>
                </a:solidFill>
                <a:effectLst/>
                <a:highlight>
                  <a:srgbClr val="FFFFFF"/>
                </a:highlight>
                <a:latin typeface="arial" panose="020B0604020202020204" pitchFamily="34" charset="0"/>
              </a:rPr>
              <a:t>Careless, and inconsiderate, driving.</a:t>
            </a:r>
          </a:p>
          <a:p>
            <a:pPr algn="just"/>
            <a:r>
              <a:rPr lang="en-GB" b="0" i="0" dirty="0">
                <a:solidFill>
                  <a:srgbClr val="1E1E1E"/>
                </a:solidFill>
                <a:effectLst/>
                <a:highlight>
                  <a:srgbClr val="FFFFFF"/>
                </a:highlight>
                <a:latin typeface="arial" panose="020B0604020202020204" pitchFamily="34" charset="0"/>
              </a:rPr>
              <a:t>If a person drives a mechanically propelled vehicle on a road or other public place without due care and attention, or without reasonable consideration for other persons using the road or place, he is guilty of an offence</a:t>
            </a:r>
          </a:p>
          <a:p>
            <a:endParaRPr lang="en-GB" dirty="0"/>
          </a:p>
        </p:txBody>
      </p:sp>
      <p:pic>
        <p:nvPicPr>
          <p:cNvPr id="5" name="Picture 4">
            <a:extLst>
              <a:ext uri="{FF2B5EF4-FFF2-40B4-BE49-F238E27FC236}">
                <a16:creationId xmlns:a16="http://schemas.microsoft.com/office/drawing/2014/main" id="{87064F41-48DE-6378-AEAE-BBAF8389E861}"/>
              </a:ext>
            </a:extLst>
          </p:cNvPr>
          <p:cNvPicPr>
            <a:picLocks noChangeAspect="1"/>
          </p:cNvPicPr>
          <p:nvPr/>
        </p:nvPicPr>
        <p:blipFill>
          <a:blip r:embed="rId2"/>
          <a:stretch>
            <a:fillRect/>
          </a:stretch>
        </p:blipFill>
        <p:spPr>
          <a:xfrm>
            <a:off x="744644" y="4859649"/>
            <a:ext cx="1829055" cy="1257475"/>
          </a:xfrm>
          <a:prstGeom prst="rect">
            <a:avLst/>
          </a:prstGeom>
        </p:spPr>
      </p:pic>
      <p:pic>
        <p:nvPicPr>
          <p:cNvPr id="7" name="Picture 6">
            <a:extLst>
              <a:ext uri="{FF2B5EF4-FFF2-40B4-BE49-F238E27FC236}">
                <a16:creationId xmlns:a16="http://schemas.microsoft.com/office/drawing/2014/main" id="{AEC30189-6C72-6A2B-2FA2-4C5673620437}"/>
              </a:ext>
            </a:extLst>
          </p:cNvPr>
          <p:cNvPicPr>
            <a:picLocks noChangeAspect="1"/>
          </p:cNvPicPr>
          <p:nvPr/>
        </p:nvPicPr>
        <p:blipFill>
          <a:blip r:embed="rId3"/>
          <a:stretch>
            <a:fillRect/>
          </a:stretch>
        </p:blipFill>
        <p:spPr>
          <a:xfrm>
            <a:off x="3257400" y="4859648"/>
            <a:ext cx="1829055" cy="1257475"/>
          </a:xfrm>
          <a:prstGeom prst="rect">
            <a:avLst/>
          </a:prstGeom>
        </p:spPr>
      </p:pic>
      <p:pic>
        <p:nvPicPr>
          <p:cNvPr id="9" name="Picture 8">
            <a:extLst>
              <a:ext uri="{FF2B5EF4-FFF2-40B4-BE49-F238E27FC236}">
                <a16:creationId xmlns:a16="http://schemas.microsoft.com/office/drawing/2014/main" id="{39F8B133-4842-1A3E-399D-0E49DD0DB065}"/>
              </a:ext>
            </a:extLst>
          </p:cNvPr>
          <p:cNvPicPr>
            <a:picLocks noChangeAspect="1"/>
          </p:cNvPicPr>
          <p:nvPr/>
        </p:nvPicPr>
        <p:blipFill>
          <a:blip r:embed="rId4"/>
          <a:stretch>
            <a:fillRect/>
          </a:stretch>
        </p:blipFill>
        <p:spPr>
          <a:xfrm>
            <a:off x="5467029" y="4859647"/>
            <a:ext cx="2210121" cy="1317315"/>
          </a:xfrm>
          <a:prstGeom prst="rect">
            <a:avLst/>
          </a:prstGeom>
        </p:spPr>
      </p:pic>
    </p:spTree>
    <p:extLst>
      <p:ext uri="{BB962C8B-B14F-4D97-AF65-F5344CB8AC3E}">
        <p14:creationId xmlns:p14="http://schemas.microsoft.com/office/powerpoint/2010/main" val="2861439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F1C59-1176-091F-6EC4-095451BF4B61}"/>
              </a:ext>
            </a:extLst>
          </p:cNvPr>
          <p:cNvSpPr>
            <a:spLocks noGrp="1"/>
          </p:cNvSpPr>
          <p:nvPr>
            <p:ph type="title"/>
          </p:nvPr>
        </p:nvSpPr>
        <p:spPr/>
        <p:txBody>
          <a:bodyPr/>
          <a:lstStyle/>
          <a:p>
            <a:r>
              <a:rPr lang="en-GB" dirty="0"/>
              <a:t>Sec 3(a). Road Traffic Act 1988</a:t>
            </a:r>
          </a:p>
        </p:txBody>
      </p:sp>
      <p:sp>
        <p:nvSpPr>
          <p:cNvPr id="3" name="Content Placeholder 2">
            <a:extLst>
              <a:ext uri="{FF2B5EF4-FFF2-40B4-BE49-F238E27FC236}">
                <a16:creationId xmlns:a16="http://schemas.microsoft.com/office/drawing/2014/main" id="{7560A2F5-C925-D194-45C0-0EEC7806984D}"/>
              </a:ext>
            </a:extLst>
          </p:cNvPr>
          <p:cNvSpPr>
            <a:spLocks noGrp="1"/>
          </p:cNvSpPr>
          <p:nvPr>
            <p:ph sz="half" idx="1"/>
          </p:nvPr>
        </p:nvSpPr>
        <p:spPr/>
        <p:txBody>
          <a:bodyPr>
            <a:normAutofit fontScale="47500" lnSpcReduction="20000"/>
          </a:bodyPr>
          <a:lstStyle/>
          <a:p>
            <a:pPr algn="l"/>
            <a:r>
              <a:rPr lang="en-GB" b="1" i="0" dirty="0">
                <a:solidFill>
                  <a:srgbClr val="000000"/>
                </a:solidFill>
                <a:effectLst/>
                <a:highlight>
                  <a:srgbClr val="FFFFFF"/>
                </a:highlight>
                <a:latin typeface="arial" panose="020B0604020202020204" pitchFamily="34" charset="0"/>
              </a:rPr>
              <a:t>Causing death by careless driving when under influence of drink or drugs.</a:t>
            </a:r>
          </a:p>
          <a:p>
            <a:pPr algn="l"/>
            <a:r>
              <a:rPr lang="en-GB" b="0" i="0" dirty="0">
                <a:solidFill>
                  <a:srgbClr val="1E1E1E"/>
                </a:solidFill>
                <a:effectLst/>
                <a:highlight>
                  <a:srgbClr val="FFFFFF"/>
                </a:highlight>
                <a:latin typeface="arial" panose="020B0604020202020204" pitchFamily="34" charset="0"/>
              </a:rPr>
              <a:t>(1)If a person causes the death of another person by driving a mechanically propelled vehicle on a road or other public place without due care and attention, or without reasonable consideration for other persons using the road or place, and—</a:t>
            </a:r>
          </a:p>
          <a:p>
            <a:pPr algn="l"/>
            <a:r>
              <a:rPr lang="en-GB" b="0" i="0" dirty="0">
                <a:solidFill>
                  <a:srgbClr val="1E1E1E"/>
                </a:solidFill>
                <a:effectLst/>
                <a:highlight>
                  <a:srgbClr val="FFFFFF"/>
                </a:highlight>
                <a:latin typeface="arial" panose="020B0604020202020204" pitchFamily="34" charset="0"/>
              </a:rPr>
              <a:t>(a)he is, at the time when he is driving, unfit to drive through drink or drugs, or</a:t>
            </a:r>
          </a:p>
          <a:p>
            <a:pPr algn="l"/>
            <a:r>
              <a:rPr lang="en-GB" b="0" i="0" dirty="0">
                <a:solidFill>
                  <a:srgbClr val="1E1E1E"/>
                </a:solidFill>
                <a:effectLst/>
                <a:highlight>
                  <a:srgbClr val="FFFFFF"/>
                </a:highlight>
                <a:latin typeface="arial" panose="020B0604020202020204" pitchFamily="34" charset="0"/>
              </a:rPr>
              <a:t>(b)he has consumed so much alcohol that the proportion of it in his breath, blood or urine at that time exceeds the prescribed limit, or</a:t>
            </a:r>
          </a:p>
          <a:p>
            <a:pPr algn="l"/>
            <a:r>
              <a:rPr lang="en-GB" b="0" i="0" dirty="0">
                <a:solidFill>
                  <a:srgbClr val="1E1E1E"/>
                </a:solidFill>
                <a:effectLst/>
                <a:highlight>
                  <a:srgbClr val="FFFFFF"/>
                </a:highlight>
                <a:latin typeface="arial" panose="020B0604020202020204" pitchFamily="34" charset="0"/>
              </a:rPr>
              <a:t>(c)he is, within 18 hours after that time, required to provide a specimen in pursuance of section 7 of this Act, but without reasonable excuse fails to provide it,</a:t>
            </a:r>
          </a:p>
          <a:p>
            <a:pPr algn="just"/>
            <a:r>
              <a:rPr lang="en-GB" b="0" i="0" dirty="0">
                <a:solidFill>
                  <a:srgbClr val="1E1E1E"/>
                </a:solidFill>
                <a:effectLst/>
                <a:highlight>
                  <a:srgbClr val="FFFFFF"/>
                </a:highlight>
                <a:latin typeface="arial" panose="020B0604020202020204" pitchFamily="34" charset="0"/>
              </a:rPr>
              <a:t>he is guilty of an offence.</a:t>
            </a:r>
          </a:p>
          <a:p>
            <a:pPr algn="l"/>
            <a:r>
              <a:rPr lang="en-GB" b="0" i="0" dirty="0">
                <a:solidFill>
                  <a:srgbClr val="1E1E1E"/>
                </a:solidFill>
                <a:effectLst/>
                <a:highlight>
                  <a:srgbClr val="FFFFFF"/>
                </a:highlight>
                <a:latin typeface="arial" panose="020B0604020202020204" pitchFamily="34" charset="0"/>
              </a:rPr>
              <a:t>(2)For the purposes of this section a person shall be taken to be unfit to drive at any time when his ability to drive properly is impaired.</a:t>
            </a:r>
          </a:p>
          <a:p>
            <a:pPr algn="l"/>
            <a:r>
              <a:rPr lang="en-GB" b="0" i="0" dirty="0">
                <a:solidFill>
                  <a:srgbClr val="1E1E1E"/>
                </a:solidFill>
                <a:effectLst/>
                <a:highlight>
                  <a:srgbClr val="FFFFFF"/>
                </a:highlight>
                <a:latin typeface="arial" panose="020B0604020202020204" pitchFamily="34" charset="0"/>
              </a:rPr>
              <a:t>(3)Subsection (1)(b) and (c) above shall not apply in relation to a person driving a mechanically propelled vehicle other than a motor vehicle.”</a:t>
            </a:r>
          </a:p>
          <a:p>
            <a:endParaRPr lang="en-GB" dirty="0"/>
          </a:p>
        </p:txBody>
      </p:sp>
      <p:pic>
        <p:nvPicPr>
          <p:cNvPr id="6" name="Content Placeholder 5">
            <a:extLst>
              <a:ext uri="{FF2B5EF4-FFF2-40B4-BE49-F238E27FC236}">
                <a16:creationId xmlns:a16="http://schemas.microsoft.com/office/drawing/2014/main" id="{A28E03D1-EA4A-A9DF-A05A-7EB9239D0CCE}"/>
              </a:ext>
            </a:extLst>
          </p:cNvPr>
          <p:cNvPicPr>
            <a:picLocks noGrp="1" noChangeAspect="1"/>
          </p:cNvPicPr>
          <p:nvPr>
            <p:ph sz="half" idx="2"/>
          </p:nvPr>
        </p:nvPicPr>
        <p:blipFill>
          <a:blip r:embed="rId2"/>
          <a:stretch>
            <a:fillRect/>
          </a:stretch>
        </p:blipFill>
        <p:spPr>
          <a:xfrm>
            <a:off x="7803190" y="1761439"/>
            <a:ext cx="885949" cy="1028844"/>
          </a:xfrm>
        </p:spPr>
      </p:pic>
      <p:pic>
        <p:nvPicPr>
          <p:cNvPr id="8" name="Picture 7">
            <a:extLst>
              <a:ext uri="{FF2B5EF4-FFF2-40B4-BE49-F238E27FC236}">
                <a16:creationId xmlns:a16="http://schemas.microsoft.com/office/drawing/2014/main" id="{9836DCAE-F660-2CE5-D6D6-9053DF4ECABE}"/>
              </a:ext>
            </a:extLst>
          </p:cNvPr>
          <p:cNvPicPr>
            <a:picLocks noChangeAspect="1"/>
          </p:cNvPicPr>
          <p:nvPr/>
        </p:nvPicPr>
        <p:blipFill>
          <a:blip r:embed="rId3"/>
          <a:stretch>
            <a:fillRect/>
          </a:stretch>
        </p:blipFill>
        <p:spPr>
          <a:xfrm>
            <a:off x="7803190" y="2918128"/>
            <a:ext cx="885949" cy="1149589"/>
          </a:xfrm>
          <a:prstGeom prst="rect">
            <a:avLst/>
          </a:prstGeom>
        </p:spPr>
      </p:pic>
      <p:pic>
        <p:nvPicPr>
          <p:cNvPr id="10" name="Picture 9">
            <a:extLst>
              <a:ext uri="{FF2B5EF4-FFF2-40B4-BE49-F238E27FC236}">
                <a16:creationId xmlns:a16="http://schemas.microsoft.com/office/drawing/2014/main" id="{F49FEDB5-4FEB-4103-C2B5-F5845385EC11}"/>
              </a:ext>
            </a:extLst>
          </p:cNvPr>
          <p:cNvPicPr>
            <a:picLocks noChangeAspect="1"/>
          </p:cNvPicPr>
          <p:nvPr/>
        </p:nvPicPr>
        <p:blipFill>
          <a:blip r:embed="rId4"/>
          <a:stretch>
            <a:fillRect/>
          </a:stretch>
        </p:blipFill>
        <p:spPr>
          <a:xfrm>
            <a:off x="7803190" y="4272155"/>
            <a:ext cx="1110222" cy="1325563"/>
          </a:xfrm>
          <a:prstGeom prst="rect">
            <a:avLst/>
          </a:prstGeom>
        </p:spPr>
      </p:pic>
      <p:pic>
        <p:nvPicPr>
          <p:cNvPr id="12" name="Picture 11">
            <a:extLst>
              <a:ext uri="{FF2B5EF4-FFF2-40B4-BE49-F238E27FC236}">
                <a16:creationId xmlns:a16="http://schemas.microsoft.com/office/drawing/2014/main" id="{DFB597B4-3A55-8C6F-DDB5-18232DB42032}"/>
              </a:ext>
            </a:extLst>
          </p:cNvPr>
          <p:cNvPicPr>
            <a:picLocks noChangeAspect="1"/>
          </p:cNvPicPr>
          <p:nvPr/>
        </p:nvPicPr>
        <p:blipFill>
          <a:blip r:embed="rId5"/>
          <a:stretch>
            <a:fillRect/>
          </a:stretch>
        </p:blipFill>
        <p:spPr>
          <a:xfrm>
            <a:off x="9592947" y="2918127"/>
            <a:ext cx="1308291" cy="1149589"/>
          </a:xfrm>
          <a:prstGeom prst="rect">
            <a:avLst/>
          </a:prstGeom>
        </p:spPr>
      </p:pic>
    </p:spTree>
    <p:extLst>
      <p:ext uri="{BB962C8B-B14F-4D97-AF65-F5344CB8AC3E}">
        <p14:creationId xmlns:p14="http://schemas.microsoft.com/office/powerpoint/2010/main" val="4046653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14075-5ACD-2AA0-4BE7-C6EC91E08C00}"/>
              </a:ext>
            </a:extLst>
          </p:cNvPr>
          <p:cNvSpPr>
            <a:spLocks noGrp="1"/>
          </p:cNvSpPr>
          <p:nvPr>
            <p:ph type="title"/>
          </p:nvPr>
        </p:nvSpPr>
        <p:spPr/>
        <p:txBody>
          <a:bodyPr/>
          <a:lstStyle/>
          <a:p>
            <a:r>
              <a:rPr lang="en-GB" dirty="0"/>
              <a:t>Case exercise 1</a:t>
            </a:r>
          </a:p>
        </p:txBody>
      </p:sp>
      <p:sp>
        <p:nvSpPr>
          <p:cNvPr id="3" name="Content Placeholder 2">
            <a:extLst>
              <a:ext uri="{FF2B5EF4-FFF2-40B4-BE49-F238E27FC236}">
                <a16:creationId xmlns:a16="http://schemas.microsoft.com/office/drawing/2014/main" id="{04C67608-7481-35EC-14C3-57FCB8853D43}"/>
              </a:ext>
            </a:extLst>
          </p:cNvPr>
          <p:cNvSpPr>
            <a:spLocks noGrp="1"/>
          </p:cNvSpPr>
          <p:nvPr>
            <p:ph sz="half" idx="1"/>
          </p:nvPr>
        </p:nvSpPr>
        <p:spPr/>
        <p:txBody>
          <a:bodyPr>
            <a:normAutofit fontScale="92500" lnSpcReduction="20000"/>
          </a:bodyPr>
          <a:lstStyle/>
          <a:p>
            <a:r>
              <a:rPr lang="en-GB" dirty="0"/>
              <a:t>John goes for a night out with college and consumes six pints, returns home at midnight.</a:t>
            </a:r>
          </a:p>
          <a:p>
            <a:r>
              <a:rPr lang="en-GB" dirty="0"/>
              <a:t>The following morning, he is running later for his class.  It is eight am and he decides to jump into the car and drive, rather than walk the two miles as he usually does to keep fit.  On his way in he runs into a pedestrian who later dies from her injuries.</a:t>
            </a:r>
          </a:p>
          <a:p>
            <a:endParaRPr lang="en-GB" dirty="0"/>
          </a:p>
          <a:p>
            <a:r>
              <a:rPr lang="en-GB" dirty="0"/>
              <a:t>Discuss.</a:t>
            </a:r>
          </a:p>
        </p:txBody>
      </p:sp>
    </p:spTree>
    <p:extLst>
      <p:ext uri="{BB962C8B-B14F-4D97-AF65-F5344CB8AC3E}">
        <p14:creationId xmlns:p14="http://schemas.microsoft.com/office/powerpoint/2010/main" val="726321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9463F-359F-646C-80FF-14F5EFCCC75F}"/>
              </a:ext>
            </a:extLst>
          </p:cNvPr>
          <p:cNvSpPr>
            <a:spLocks noGrp="1"/>
          </p:cNvSpPr>
          <p:nvPr>
            <p:ph type="title"/>
          </p:nvPr>
        </p:nvSpPr>
        <p:spPr/>
        <p:txBody>
          <a:bodyPr/>
          <a:lstStyle/>
          <a:p>
            <a:r>
              <a:rPr lang="en-GB" dirty="0"/>
              <a:t>Case exercise 2</a:t>
            </a:r>
          </a:p>
        </p:txBody>
      </p:sp>
      <p:sp>
        <p:nvSpPr>
          <p:cNvPr id="3" name="Content Placeholder 2">
            <a:extLst>
              <a:ext uri="{FF2B5EF4-FFF2-40B4-BE49-F238E27FC236}">
                <a16:creationId xmlns:a16="http://schemas.microsoft.com/office/drawing/2014/main" id="{D8F501D0-F053-009F-15C4-96CA205715ED}"/>
              </a:ext>
            </a:extLst>
          </p:cNvPr>
          <p:cNvSpPr>
            <a:spLocks noGrp="1"/>
          </p:cNvSpPr>
          <p:nvPr>
            <p:ph sz="half" idx="1"/>
          </p:nvPr>
        </p:nvSpPr>
        <p:spPr/>
        <p:txBody>
          <a:bodyPr>
            <a:normAutofit fontScale="92500" lnSpcReduction="10000"/>
          </a:bodyPr>
          <a:lstStyle/>
          <a:p>
            <a:r>
              <a:rPr lang="en-GB" dirty="0"/>
              <a:t>Adil, whilst driving to work, suffers from a seizure.  He has no previous medical history.  During the seizure, he loses consciousness, collides with another vehicle and the occupant of the vehicle dies as a result of their injuries.</a:t>
            </a:r>
          </a:p>
          <a:p>
            <a:endParaRPr lang="en-GB" dirty="0"/>
          </a:p>
          <a:p>
            <a:r>
              <a:rPr lang="en-GB" dirty="0"/>
              <a:t>Does he commit an offence?</a:t>
            </a:r>
          </a:p>
          <a:p>
            <a:r>
              <a:rPr lang="en-GB" dirty="0"/>
              <a:t>What if he had known about his medical condition prior to this?</a:t>
            </a:r>
          </a:p>
        </p:txBody>
      </p:sp>
    </p:spTree>
    <p:extLst>
      <p:ext uri="{BB962C8B-B14F-4D97-AF65-F5344CB8AC3E}">
        <p14:creationId xmlns:p14="http://schemas.microsoft.com/office/powerpoint/2010/main" val="3791377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168A0-52BF-771F-E31F-D560CC9F3044}"/>
              </a:ext>
            </a:extLst>
          </p:cNvPr>
          <p:cNvSpPr>
            <a:spLocks noGrp="1"/>
          </p:cNvSpPr>
          <p:nvPr>
            <p:ph type="title"/>
          </p:nvPr>
        </p:nvSpPr>
        <p:spPr/>
        <p:txBody>
          <a:bodyPr/>
          <a:lstStyle/>
          <a:p>
            <a:r>
              <a:rPr lang="en-GB" dirty="0"/>
              <a:t>Case exercise 3</a:t>
            </a:r>
          </a:p>
        </p:txBody>
      </p:sp>
      <p:sp>
        <p:nvSpPr>
          <p:cNvPr id="3" name="Content Placeholder 2">
            <a:extLst>
              <a:ext uri="{FF2B5EF4-FFF2-40B4-BE49-F238E27FC236}">
                <a16:creationId xmlns:a16="http://schemas.microsoft.com/office/drawing/2014/main" id="{7C1BCDDC-60D2-BDB5-41F1-9F40A4B8AF08}"/>
              </a:ext>
            </a:extLst>
          </p:cNvPr>
          <p:cNvSpPr>
            <a:spLocks noGrp="1"/>
          </p:cNvSpPr>
          <p:nvPr>
            <p:ph sz="half" idx="1"/>
          </p:nvPr>
        </p:nvSpPr>
        <p:spPr/>
        <p:txBody>
          <a:bodyPr>
            <a:normAutofit fontScale="85000" lnSpcReduction="20000"/>
          </a:bodyPr>
          <a:lstStyle/>
          <a:p>
            <a:r>
              <a:rPr lang="en-GB" dirty="0"/>
              <a:t>Candy, suffers from depression and is on medication.  They know that the medication makes them feel a little sleepy in the evening after taking it and usually avoid driving, but tonight, they feel fine and have chosen to undertake a long drive during which they have become very sleepy.  Their standard of driving drops and they unfortunately drive into a parked car on the side of the motorway, killing the occupant.  Do they commit an offence under Sec 3(a).  The medication is prescribed to them.</a:t>
            </a:r>
          </a:p>
        </p:txBody>
      </p:sp>
    </p:spTree>
    <p:extLst>
      <p:ext uri="{BB962C8B-B14F-4D97-AF65-F5344CB8AC3E}">
        <p14:creationId xmlns:p14="http://schemas.microsoft.com/office/powerpoint/2010/main" val="2989943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A421B-DE62-3495-D5F6-111FE5C53689}"/>
              </a:ext>
            </a:extLst>
          </p:cNvPr>
          <p:cNvSpPr>
            <a:spLocks noGrp="1"/>
          </p:cNvSpPr>
          <p:nvPr>
            <p:ph type="title"/>
          </p:nvPr>
        </p:nvSpPr>
        <p:spPr/>
        <p:txBody>
          <a:bodyPr/>
          <a:lstStyle/>
          <a:p>
            <a:r>
              <a:rPr lang="en-GB" dirty="0"/>
              <a:t>Case exercise 4</a:t>
            </a:r>
          </a:p>
        </p:txBody>
      </p:sp>
      <p:sp>
        <p:nvSpPr>
          <p:cNvPr id="3" name="Content Placeholder 2">
            <a:extLst>
              <a:ext uri="{FF2B5EF4-FFF2-40B4-BE49-F238E27FC236}">
                <a16:creationId xmlns:a16="http://schemas.microsoft.com/office/drawing/2014/main" id="{A0F0D2AA-4428-72EA-4BB7-88F0A5084DAF}"/>
              </a:ext>
            </a:extLst>
          </p:cNvPr>
          <p:cNvSpPr>
            <a:spLocks noGrp="1"/>
          </p:cNvSpPr>
          <p:nvPr>
            <p:ph sz="half" idx="1"/>
          </p:nvPr>
        </p:nvSpPr>
        <p:spPr/>
        <p:txBody>
          <a:bodyPr>
            <a:normAutofit fontScale="77500" lnSpcReduction="20000"/>
          </a:bodyPr>
          <a:lstStyle/>
          <a:p>
            <a:r>
              <a:rPr lang="en-GB" dirty="0"/>
              <a:t>Hannah, is eighteen years old, has been driving for one year and is very careful not to drink and drive.  Today as it is her eighteenth birthday, she has succumbed to having one glass of wine with her lunch at work.  Her boss told her that she could finish early, and she is now driving home when she is stopped by a police officer and asked to provide a sample of breath for analysis.  The specimen provided shows that she has 40 microgrammes of alcohol in 100 millilitres of breath.  Has she committed any offences and if so, does she have any defence to that offence? </a:t>
            </a:r>
          </a:p>
        </p:txBody>
      </p:sp>
    </p:spTree>
    <p:extLst>
      <p:ext uri="{BB962C8B-B14F-4D97-AF65-F5344CB8AC3E}">
        <p14:creationId xmlns:p14="http://schemas.microsoft.com/office/powerpoint/2010/main" val="1200842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AE71A-DCD8-032F-5251-ABFAA3D9C4B5}"/>
              </a:ext>
            </a:extLst>
          </p:cNvPr>
          <p:cNvSpPr>
            <a:spLocks noGrp="1"/>
          </p:cNvSpPr>
          <p:nvPr>
            <p:ph type="title"/>
          </p:nvPr>
        </p:nvSpPr>
        <p:spPr/>
        <p:txBody>
          <a:bodyPr/>
          <a:lstStyle/>
          <a:p>
            <a:r>
              <a:rPr lang="en-GB" dirty="0"/>
              <a:t>Limits</a:t>
            </a:r>
          </a:p>
        </p:txBody>
      </p:sp>
      <p:pic>
        <p:nvPicPr>
          <p:cNvPr id="6" name="Content Placeholder 5">
            <a:extLst>
              <a:ext uri="{FF2B5EF4-FFF2-40B4-BE49-F238E27FC236}">
                <a16:creationId xmlns:a16="http://schemas.microsoft.com/office/drawing/2014/main" id="{92BCB6BC-A9ED-A8F9-6D3F-F55B45F58763}"/>
              </a:ext>
            </a:extLst>
          </p:cNvPr>
          <p:cNvPicPr>
            <a:picLocks noGrp="1" noChangeAspect="1"/>
          </p:cNvPicPr>
          <p:nvPr>
            <p:ph sz="half" idx="1"/>
          </p:nvPr>
        </p:nvPicPr>
        <p:blipFill>
          <a:blip r:embed="rId2"/>
          <a:stretch>
            <a:fillRect/>
          </a:stretch>
        </p:blipFill>
        <p:spPr>
          <a:xfrm>
            <a:off x="1152208" y="1542553"/>
            <a:ext cx="2974519" cy="3778137"/>
          </a:xfrm>
        </p:spPr>
      </p:pic>
      <p:graphicFrame>
        <p:nvGraphicFramePr>
          <p:cNvPr id="7" name="Content Placeholder 6">
            <a:extLst>
              <a:ext uri="{FF2B5EF4-FFF2-40B4-BE49-F238E27FC236}">
                <a16:creationId xmlns:a16="http://schemas.microsoft.com/office/drawing/2014/main" id="{979EA631-AB7D-04DB-4AAC-A1589C73D623}"/>
              </a:ext>
            </a:extLst>
          </p:cNvPr>
          <p:cNvGraphicFramePr>
            <a:graphicFrameLocks noGrp="1"/>
          </p:cNvGraphicFramePr>
          <p:nvPr>
            <p:ph sz="half" idx="2"/>
          </p:nvPr>
        </p:nvGraphicFramePr>
        <p:xfrm>
          <a:off x="5330688" y="1542553"/>
          <a:ext cx="2521470" cy="4351338"/>
        </p:xfrm>
        <a:graphic>
          <a:graphicData uri="http://schemas.openxmlformats.org/drawingml/2006/table">
            <a:tbl>
              <a:tblPr/>
              <a:tblGrid>
                <a:gridCol w="1260735">
                  <a:extLst>
                    <a:ext uri="{9D8B030D-6E8A-4147-A177-3AD203B41FA5}">
                      <a16:colId xmlns:a16="http://schemas.microsoft.com/office/drawing/2014/main" val="1083237286"/>
                    </a:ext>
                  </a:extLst>
                </a:gridCol>
                <a:gridCol w="1260735">
                  <a:extLst>
                    <a:ext uri="{9D8B030D-6E8A-4147-A177-3AD203B41FA5}">
                      <a16:colId xmlns:a16="http://schemas.microsoft.com/office/drawing/2014/main" val="2445877932"/>
                    </a:ext>
                  </a:extLst>
                </a:gridCol>
              </a:tblGrid>
              <a:tr h="944551">
                <a:tc>
                  <a:txBody>
                    <a:bodyPr/>
                    <a:lstStyle/>
                    <a:p>
                      <a:pPr algn="l" fontAlgn="t"/>
                      <a:r>
                        <a:rPr lang="en-GB" sz="1100" b="1" dirty="0">
                          <a:solidFill>
                            <a:srgbClr val="0B0C0C"/>
                          </a:solidFill>
                          <a:effectLst/>
                          <a:latin typeface="GDS Transport"/>
                        </a:rPr>
                        <a:t>‘Illegal’ drugs (‘accidental exposure’ – zero tolerance approach)</a:t>
                      </a:r>
                    </a:p>
                  </a:txBody>
                  <a:tcPr marL="57634" marR="80047" marT="40023" marB="40023">
                    <a:lnL>
                      <a:noFill/>
                    </a:lnL>
                    <a:lnR>
                      <a:noFill/>
                    </a:lnR>
                    <a:lnT>
                      <a:noFill/>
                    </a:lnT>
                    <a:lnB w="6350" cap="flat" cmpd="sng" algn="ctr">
                      <a:solidFill>
                        <a:srgbClr val="B1B4B6"/>
                      </a:solidFill>
                      <a:prstDash val="solid"/>
                      <a:round/>
                      <a:headEnd type="none" w="med" len="med"/>
                      <a:tailEnd type="none" w="med" len="med"/>
                    </a:lnB>
                    <a:solidFill>
                      <a:srgbClr val="FFFFFF"/>
                    </a:solidFill>
                  </a:tcPr>
                </a:tc>
                <a:tc>
                  <a:txBody>
                    <a:bodyPr/>
                    <a:lstStyle/>
                    <a:p>
                      <a:pPr algn="l" fontAlgn="t"/>
                      <a:r>
                        <a:rPr lang="en-GB" sz="1100" b="1">
                          <a:solidFill>
                            <a:srgbClr val="0B0C0C"/>
                          </a:solidFill>
                          <a:effectLst/>
                          <a:latin typeface="GDS Transport"/>
                        </a:rPr>
                        <a:t>Threshold limit in microgrammes per litre of blood (µg/L)</a:t>
                      </a:r>
                    </a:p>
                  </a:txBody>
                  <a:tcPr marL="57634" marR="57634" marT="40023" marB="40023">
                    <a:lnL>
                      <a:noFill/>
                    </a:lnL>
                    <a:lnR>
                      <a:noFill/>
                    </a:lnR>
                    <a:lnT>
                      <a:noFill/>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09698452"/>
                  </a:ext>
                </a:extLst>
              </a:tr>
              <a:tr h="252948">
                <a:tc>
                  <a:txBody>
                    <a:bodyPr/>
                    <a:lstStyle/>
                    <a:p>
                      <a:pPr fontAlgn="t"/>
                      <a:r>
                        <a:rPr lang="en-GB" sz="1100">
                          <a:effectLst/>
                        </a:rPr>
                        <a:t>benzoylecgonine</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50µg/L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973953883"/>
                  </a:ext>
                </a:extLst>
              </a:tr>
              <a:tr h="252948">
                <a:tc>
                  <a:txBody>
                    <a:bodyPr/>
                    <a:lstStyle/>
                    <a:p>
                      <a:pPr fontAlgn="t"/>
                      <a:r>
                        <a:rPr lang="en-GB" sz="1100">
                          <a:effectLst/>
                        </a:rPr>
                        <a:t>cocaine</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10µg/L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9389720"/>
                  </a:ext>
                </a:extLst>
              </a:tr>
              <a:tr h="598749">
                <a:tc>
                  <a:txBody>
                    <a:bodyPr/>
                    <a:lstStyle/>
                    <a:p>
                      <a:pPr fontAlgn="t"/>
                      <a:r>
                        <a:rPr lang="en-GB" sz="1100">
                          <a:effectLst/>
                        </a:rPr>
                        <a:t>delta-9-tetrahydrocannabinol (cannabis)</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2µg/L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804541711"/>
                  </a:ext>
                </a:extLst>
              </a:tr>
              <a:tr h="252948">
                <a:tc>
                  <a:txBody>
                    <a:bodyPr/>
                    <a:lstStyle/>
                    <a:p>
                      <a:pPr fontAlgn="t"/>
                      <a:r>
                        <a:rPr lang="en-GB" sz="1100">
                          <a:effectLst/>
                        </a:rPr>
                        <a:t>ketamine</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20µg/L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009271463"/>
                  </a:ext>
                </a:extLst>
              </a:tr>
              <a:tr h="425848">
                <a:tc>
                  <a:txBody>
                    <a:bodyPr/>
                    <a:lstStyle/>
                    <a:p>
                      <a:pPr fontAlgn="t"/>
                      <a:r>
                        <a:rPr lang="en-GB" sz="1100">
                          <a:effectLst/>
                        </a:rPr>
                        <a:t>lysergic acid diethylamide</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1µg/L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96171637"/>
                  </a:ext>
                </a:extLst>
              </a:tr>
              <a:tr h="425848">
                <a:tc>
                  <a:txBody>
                    <a:bodyPr/>
                    <a:lstStyle/>
                    <a:p>
                      <a:pPr fontAlgn="t"/>
                      <a:r>
                        <a:rPr lang="en-GB" sz="1100">
                          <a:effectLst/>
                        </a:rPr>
                        <a:t>methylamphetamine</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dirty="0">
                          <a:effectLst/>
                        </a:rPr>
                        <a:t>10µg/L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794836752"/>
                  </a:ext>
                </a:extLst>
              </a:tr>
              <a:tr h="598749">
                <a:tc>
                  <a:txBody>
                    <a:bodyPr/>
                    <a:lstStyle/>
                    <a:p>
                      <a:pPr fontAlgn="t"/>
                      <a:r>
                        <a:rPr lang="en-GB" sz="1100">
                          <a:effectLst/>
                        </a:rPr>
                        <a:t>Methylenedioxymethamphetamine (MDMA)</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a:effectLst/>
                        </a:rPr>
                        <a:t>10µg/L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127523372"/>
                  </a:ext>
                </a:extLst>
              </a:tr>
              <a:tr h="598749">
                <a:tc>
                  <a:txBody>
                    <a:bodyPr/>
                    <a:lstStyle/>
                    <a:p>
                      <a:pPr fontAlgn="t"/>
                      <a:r>
                        <a:rPr lang="en-GB" sz="1100">
                          <a:effectLst/>
                        </a:rPr>
                        <a:t>6-monoacetylmorphine (heroin)</a:t>
                      </a:r>
                    </a:p>
                  </a:txBody>
                  <a:tcPr marL="57634" marR="80047"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100" dirty="0">
                          <a:effectLst/>
                        </a:rPr>
                        <a:t>5µg/L</a:t>
                      </a:r>
                    </a:p>
                  </a:txBody>
                  <a:tcPr marL="57634" marR="57634" marT="40023" marB="40023">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381018776"/>
                  </a:ext>
                </a:extLst>
              </a:tr>
            </a:tbl>
          </a:graphicData>
        </a:graphic>
      </p:graphicFrame>
      <p:sp>
        <p:nvSpPr>
          <p:cNvPr id="8" name="Rectangle 1">
            <a:extLst>
              <a:ext uri="{FF2B5EF4-FFF2-40B4-BE49-F238E27FC236}">
                <a16:creationId xmlns:a16="http://schemas.microsoft.com/office/drawing/2014/main" id="{CAC02927-BC58-2BE1-9018-BBAC572331B5}"/>
              </a:ext>
            </a:extLst>
          </p:cNvPr>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69809"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700" b="1" i="0" u="none" strike="noStrike" cap="none" normalizeH="0" baseline="0">
                <a:ln>
                  <a:noFill/>
                </a:ln>
                <a:solidFill>
                  <a:srgbClr val="0B0C0C"/>
                </a:solidFill>
                <a:effectLst/>
                <a:latin typeface="Arial" panose="020B0604020202020204" pitchFamily="34" charset="0"/>
                <a:ea typeface="GDS Transport"/>
              </a:rPr>
              <a:t>Table of drugs and limits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9" name="Table 8">
            <a:extLst>
              <a:ext uri="{FF2B5EF4-FFF2-40B4-BE49-F238E27FC236}">
                <a16:creationId xmlns:a16="http://schemas.microsoft.com/office/drawing/2014/main" id="{03D5B752-F99B-5A42-52C9-B6613EF518EB}"/>
              </a:ext>
            </a:extLst>
          </p:cNvPr>
          <p:cNvGraphicFramePr>
            <a:graphicFrameLocks noGrp="1"/>
          </p:cNvGraphicFramePr>
          <p:nvPr/>
        </p:nvGraphicFramePr>
        <p:xfrm>
          <a:off x="8499945" y="1542550"/>
          <a:ext cx="2759102" cy="4364336"/>
        </p:xfrm>
        <a:graphic>
          <a:graphicData uri="http://schemas.openxmlformats.org/drawingml/2006/table">
            <a:tbl>
              <a:tblPr/>
              <a:tblGrid>
                <a:gridCol w="1363619">
                  <a:extLst>
                    <a:ext uri="{9D8B030D-6E8A-4147-A177-3AD203B41FA5}">
                      <a16:colId xmlns:a16="http://schemas.microsoft.com/office/drawing/2014/main" val="1392068586"/>
                    </a:ext>
                  </a:extLst>
                </a:gridCol>
                <a:gridCol w="1395483">
                  <a:extLst>
                    <a:ext uri="{9D8B030D-6E8A-4147-A177-3AD203B41FA5}">
                      <a16:colId xmlns:a16="http://schemas.microsoft.com/office/drawing/2014/main" val="51810083"/>
                    </a:ext>
                  </a:extLst>
                </a:gridCol>
              </a:tblGrid>
              <a:tr h="991934">
                <a:tc>
                  <a:txBody>
                    <a:bodyPr/>
                    <a:lstStyle/>
                    <a:p>
                      <a:pPr algn="l" fontAlgn="t"/>
                      <a:r>
                        <a:rPr lang="en-GB" sz="1400" b="1" dirty="0">
                          <a:solidFill>
                            <a:srgbClr val="0B0C0C"/>
                          </a:solidFill>
                          <a:effectLst/>
                          <a:latin typeface="GDS Transport"/>
                        </a:rPr>
                        <a:t>‘Medicinal’ drugs (risk based approach)</a:t>
                      </a:r>
                    </a:p>
                  </a:txBody>
                  <a:tcPr marR="127000" marT="63500" marB="63500">
                    <a:lnL>
                      <a:noFill/>
                    </a:lnL>
                    <a:lnR>
                      <a:noFill/>
                    </a:lnR>
                    <a:lnT>
                      <a:noFill/>
                    </a:lnT>
                    <a:lnB w="6350" cap="flat" cmpd="sng" algn="ctr">
                      <a:solidFill>
                        <a:srgbClr val="B1B4B6"/>
                      </a:solidFill>
                      <a:prstDash val="solid"/>
                      <a:round/>
                      <a:headEnd type="none" w="med" len="med"/>
                      <a:tailEnd type="none" w="med" len="med"/>
                    </a:lnB>
                    <a:solidFill>
                      <a:srgbClr val="FFFFFF"/>
                    </a:solidFill>
                  </a:tcPr>
                </a:tc>
                <a:tc>
                  <a:txBody>
                    <a:bodyPr/>
                    <a:lstStyle/>
                    <a:p>
                      <a:pPr algn="l" fontAlgn="t"/>
                      <a:r>
                        <a:rPr lang="en-GB" sz="1400" b="1" dirty="0">
                          <a:solidFill>
                            <a:srgbClr val="0B0C0C"/>
                          </a:solidFill>
                          <a:effectLst/>
                          <a:latin typeface="GDS Transport"/>
                        </a:rPr>
                        <a:t>Threshold limit in blood</a:t>
                      </a:r>
                    </a:p>
                  </a:txBody>
                  <a:tcPr marT="63500" marB="63500">
                    <a:lnL>
                      <a:noFill/>
                    </a:lnL>
                    <a:lnR>
                      <a:noFill/>
                    </a:lnR>
                    <a:lnT>
                      <a:noFill/>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998419027"/>
                  </a:ext>
                </a:extLst>
              </a:tr>
              <a:tr h="381434">
                <a:tc>
                  <a:txBody>
                    <a:bodyPr/>
                    <a:lstStyle/>
                    <a:p>
                      <a:pPr fontAlgn="t"/>
                      <a:r>
                        <a:rPr lang="en-GB" sz="1400" dirty="0">
                          <a:effectLst/>
                        </a:rPr>
                        <a:t>clonazepam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50µg/L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780600268"/>
                  </a:ext>
                </a:extLst>
              </a:tr>
              <a:tr h="327363">
                <a:tc>
                  <a:txBody>
                    <a:bodyPr/>
                    <a:lstStyle/>
                    <a:p>
                      <a:pPr fontAlgn="t"/>
                      <a:r>
                        <a:rPr lang="en-GB" sz="1400">
                          <a:effectLst/>
                        </a:rPr>
                        <a:t>diazepam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550µg/L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017363894"/>
                  </a:ext>
                </a:extLst>
              </a:tr>
              <a:tr h="381434">
                <a:tc>
                  <a:txBody>
                    <a:bodyPr/>
                    <a:lstStyle/>
                    <a:p>
                      <a:pPr fontAlgn="t"/>
                      <a:r>
                        <a:rPr lang="en-GB" sz="1400">
                          <a:effectLst/>
                        </a:rPr>
                        <a:t>flunitrazepam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300µg/L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027016889"/>
                  </a:ext>
                </a:extLst>
              </a:tr>
              <a:tr h="381434">
                <a:tc>
                  <a:txBody>
                    <a:bodyPr/>
                    <a:lstStyle/>
                    <a:p>
                      <a:pPr fontAlgn="t"/>
                      <a:r>
                        <a:rPr lang="en-GB" sz="1400">
                          <a:effectLst/>
                        </a:rPr>
                        <a:t>lorazepam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100µg/L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549930465"/>
                  </a:ext>
                </a:extLst>
              </a:tr>
              <a:tr h="381434">
                <a:tc>
                  <a:txBody>
                    <a:bodyPr/>
                    <a:lstStyle/>
                    <a:p>
                      <a:pPr fontAlgn="t"/>
                      <a:r>
                        <a:rPr lang="en-GB" sz="1400">
                          <a:effectLst/>
                        </a:rPr>
                        <a:t>methadone</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500µg/L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678370958"/>
                  </a:ext>
                </a:extLst>
              </a:tr>
              <a:tr h="465419">
                <a:tc>
                  <a:txBody>
                    <a:bodyPr/>
                    <a:lstStyle/>
                    <a:p>
                      <a:pPr fontAlgn="t"/>
                      <a:r>
                        <a:rPr lang="en-GB" sz="1400">
                          <a:effectLst/>
                        </a:rPr>
                        <a:t>morphine</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80µg/L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593379587"/>
                  </a:ext>
                </a:extLst>
              </a:tr>
              <a:tr h="465419">
                <a:tc>
                  <a:txBody>
                    <a:bodyPr/>
                    <a:lstStyle/>
                    <a:p>
                      <a:pPr fontAlgn="t"/>
                      <a:r>
                        <a:rPr lang="en-GB" sz="1400">
                          <a:effectLst/>
                        </a:rPr>
                        <a:t>oxazepam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a:effectLst/>
                        </a:rPr>
                        <a:t>300µg/L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110070155"/>
                  </a:ext>
                </a:extLst>
              </a:tr>
              <a:tr h="575468">
                <a:tc>
                  <a:txBody>
                    <a:bodyPr/>
                    <a:lstStyle/>
                    <a:p>
                      <a:pPr fontAlgn="t"/>
                      <a:r>
                        <a:rPr lang="en-GB" sz="1400" dirty="0">
                          <a:effectLst/>
                        </a:rPr>
                        <a:t>temazepam</a:t>
                      </a:r>
                    </a:p>
                  </a:txBody>
                  <a:tcPr marR="127000"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tc>
                  <a:txBody>
                    <a:bodyPr/>
                    <a:lstStyle/>
                    <a:p>
                      <a:pPr fontAlgn="t"/>
                      <a:r>
                        <a:rPr lang="en-GB" sz="1400" dirty="0">
                          <a:effectLst/>
                        </a:rPr>
                        <a:t>1,000µg/L</a:t>
                      </a:r>
                    </a:p>
                  </a:txBody>
                  <a:tcPr marT="63500" marB="63500">
                    <a:lnL>
                      <a:noFill/>
                    </a:lnL>
                    <a:lnR>
                      <a:noFill/>
                    </a:lnR>
                    <a:lnT w="6350" cap="flat" cmpd="sng" algn="ctr">
                      <a:solidFill>
                        <a:srgbClr val="B1B4B6"/>
                      </a:solidFill>
                      <a:prstDash val="solid"/>
                      <a:round/>
                      <a:headEnd type="none" w="med" len="med"/>
                      <a:tailEnd type="none" w="med" len="med"/>
                    </a:lnT>
                    <a:lnB w="6350"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598820235"/>
                  </a:ext>
                </a:extLst>
              </a:tr>
            </a:tbl>
          </a:graphicData>
        </a:graphic>
      </p:graphicFrame>
    </p:spTree>
    <p:extLst>
      <p:ext uri="{BB962C8B-B14F-4D97-AF65-F5344CB8AC3E}">
        <p14:creationId xmlns:p14="http://schemas.microsoft.com/office/powerpoint/2010/main" val="1948685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818</Words>
  <Application>Microsoft Office PowerPoint</Application>
  <PresentationFormat>Widescreen</PresentationFormat>
  <Paragraphs>72</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GDS Transport</vt:lpstr>
      <vt:lpstr>Aptos</vt:lpstr>
      <vt:lpstr>Aptos Display</vt:lpstr>
      <vt:lpstr>arial</vt:lpstr>
      <vt:lpstr>arial</vt:lpstr>
      <vt:lpstr>Office Theme</vt:lpstr>
      <vt:lpstr>Roads Policing.</vt:lpstr>
      <vt:lpstr>By the end of the session, students will be able to:</vt:lpstr>
      <vt:lpstr>Sec 3.  Road Traffic Act 1988</vt:lpstr>
      <vt:lpstr>Sec 3(a). Road Traffic Act 1988</vt:lpstr>
      <vt:lpstr>Case exercise 1</vt:lpstr>
      <vt:lpstr>Case exercise 2</vt:lpstr>
      <vt:lpstr>Case exercise 3</vt:lpstr>
      <vt:lpstr>Case exercise 4</vt:lpstr>
      <vt:lpstr>Limits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Melanie Thomas</cp:lastModifiedBy>
  <cp:revision>2</cp:revision>
  <dcterms:created xsi:type="dcterms:W3CDTF">2024-09-18T21:18:23Z</dcterms:created>
  <dcterms:modified xsi:type="dcterms:W3CDTF">2024-10-09T15:04:05Z</dcterms:modified>
</cp:coreProperties>
</file>