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3285" autoAdjust="0"/>
  </p:normalViewPr>
  <p:slideViewPr>
    <p:cSldViewPr snapToGrid="0">
      <p:cViewPr varScale="1">
        <p:scale>
          <a:sx n="35" d="100"/>
          <a:sy n="35" d="100"/>
        </p:scale>
        <p:origin x="32"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nishka Tambi" userId="71639be45d70063a" providerId="LiveId" clId="{78305E79-8631-41FD-B87C-02CF5100B42E}"/>
    <pc:docChg chg="undo custSel addSld modSld">
      <pc:chgData name="Kanishka Tambi" userId="71639be45d70063a" providerId="LiveId" clId="{78305E79-8631-41FD-B87C-02CF5100B42E}" dt="2021-11-23T15:56:31.769" v="1654" actId="1076"/>
      <pc:docMkLst>
        <pc:docMk/>
      </pc:docMkLst>
      <pc:sldChg chg="addSp modSp new mod modNotesTx">
        <pc:chgData name="Kanishka Tambi" userId="71639be45d70063a" providerId="LiveId" clId="{78305E79-8631-41FD-B87C-02CF5100B42E}" dt="2021-11-23T15:50:43.031" v="503" actId="20577"/>
        <pc:sldMkLst>
          <pc:docMk/>
          <pc:sldMk cId="811215014" sldId="257"/>
        </pc:sldMkLst>
        <pc:spChg chg="mod">
          <ac:chgData name="Kanishka Tambi" userId="71639be45d70063a" providerId="LiveId" clId="{78305E79-8631-41FD-B87C-02CF5100B42E}" dt="2021-11-23T15:38:14.921" v="23" actId="20577"/>
          <ac:spMkLst>
            <pc:docMk/>
            <pc:sldMk cId="811215014" sldId="257"/>
            <ac:spMk id="2" creationId="{1CA6F5D7-E5FB-48A4-9E1B-752D8229DB6B}"/>
          </ac:spMkLst>
        </pc:spChg>
        <pc:spChg chg="mod">
          <ac:chgData name="Kanishka Tambi" userId="71639be45d70063a" providerId="LiveId" clId="{78305E79-8631-41FD-B87C-02CF5100B42E}" dt="2021-11-23T15:47:58.135" v="212" actId="123"/>
          <ac:spMkLst>
            <pc:docMk/>
            <pc:sldMk cId="811215014" sldId="257"/>
            <ac:spMk id="3" creationId="{5E964B76-ABA6-424A-AA53-A686BC626DAF}"/>
          </ac:spMkLst>
        </pc:spChg>
        <pc:picChg chg="add mod">
          <ac:chgData name="Kanishka Tambi" userId="71639be45d70063a" providerId="LiveId" clId="{78305E79-8631-41FD-B87C-02CF5100B42E}" dt="2021-11-23T15:41:45.770" v="32" actId="1076"/>
          <ac:picMkLst>
            <pc:docMk/>
            <pc:sldMk cId="811215014" sldId="257"/>
            <ac:picMk id="1026" creationId="{FD949DF9-343D-4539-A1D9-38A8BB61EE2A}"/>
          </ac:picMkLst>
        </pc:picChg>
      </pc:sldChg>
      <pc:sldChg chg="addSp delSp modSp new mod modNotesTx">
        <pc:chgData name="Kanishka Tambi" userId="71639be45d70063a" providerId="LiveId" clId="{78305E79-8631-41FD-B87C-02CF5100B42E}" dt="2021-11-23T15:51:47.791" v="831" actId="20577"/>
        <pc:sldMkLst>
          <pc:docMk/>
          <pc:sldMk cId="2106888881" sldId="258"/>
        </pc:sldMkLst>
        <pc:spChg chg="mod">
          <ac:chgData name="Kanishka Tambi" userId="71639be45d70063a" providerId="LiveId" clId="{78305E79-8631-41FD-B87C-02CF5100B42E}" dt="2021-11-23T15:41:57.648" v="54" actId="20577"/>
          <ac:spMkLst>
            <pc:docMk/>
            <pc:sldMk cId="2106888881" sldId="258"/>
            <ac:spMk id="2" creationId="{23FEE678-6AF1-429C-ABE5-9646D33682A9}"/>
          </ac:spMkLst>
        </pc:spChg>
        <pc:spChg chg="del">
          <ac:chgData name="Kanishka Tambi" userId="71639be45d70063a" providerId="LiveId" clId="{78305E79-8631-41FD-B87C-02CF5100B42E}" dt="2021-11-23T15:43:11.924" v="55"/>
          <ac:spMkLst>
            <pc:docMk/>
            <pc:sldMk cId="2106888881" sldId="258"/>
            <ac:spMk id="3" creationId="{D14D0E65-C785-4576-A340-1C8CF5C6BA12}"/>
          </ac:spMkLst>
        </pc:spChg>
        <pc:graphicFrameChg chg="add mod modGraphic">
          <ac:chgData name="Kanishka Tambi" userId="71639be45d70063a" providerId="LiveId" clId="{78305E79-8631-41FD-B87C-02CF5100B42E}" dt="2021-11-23T15:44:03.336" v="57" actId="14100"/>
          <ac:graphicFrameMkLst>
            <pc:docMk/>
            <pc:sldMk cId="2106888881" sldId="258"/>
            <ac:graphicFrameMk id="4" creationId="{C2F3E6FE-E704-4DEA-BB4A-E49794AF524C}"/>
          </ac:graphicFrameMkLst>
        </pc:graphicFrameChg>
      </pc:sldChg>
      <pc:sldChg chg="addSp modSp new mod modNotesTx">
        <pc:chgData name="Kanishka Tambi" userId="71639be45d70063a" providerId="LiveId" clId="{78305E79-8631-41FD-B87C-02CF5100B42E}" dt="2021-11-23T15:52:35.295" v="1052" actId="313"/>
        <pc:sldMkLst>
          <pc:docMk/>
          <pc:sldMk cId="844210629" sldId="259"/>
        </pc:sldMkLst>
        <pc:spChg chg="mod">
          <ac:chgData name="Kanishka Tambi" userId="71639be45d70063a" providerId="LiveId" clId="{78305E79-8631-41FD-B87C-02CF5100B42E}" dt="2021-11-23T15:44:24.248" v="85" actId="20577"/>
          <ac:spMkLst>
            <pc:docMk/>
            <pc:sldMk cId="844210629" sldId="259"/>
            <ac:spMk id="2" creationId="{C7D30BD1-8F79-4AE3-A611-B7D23BA49425}"/>
          </ac:spMkLst>
        </pc:spChg>
        <pc:picChg chg="add mod">
          <ac:chgData name="Kanishka Tambi" userId="71639be45d70063a" providerId="LiveId" clId="{78305E79-8631-41FD-B87C-02CF5100B42E}" dt="2021-11-23T15:44:43.425" v="89" actId="14100"/>
          <ac:picMkLst>
            <pc:docMk/>
            <pc:sldMk cId="844210629" sldId="259"/>
            <ac:picMk id="4" creationId="{F11F936F-9B9E-414E-AA11-D0CC42AFBBA5}"/>
          </ac:picMkLst>
        </pc:picChg>
      </pc:sldChg>
      <pc:sldChg chg="addSp modSp new mod modNotesTx">
        <pc:chgData name="Kanishka Tambi" userId="71639be45d70063a" providerId="LiveId" clId="{78305E79-8631-41FD-B87C-02CF5100B42E}" dt="2021-11-23T15:55:45.412" v="1651" actId="1076"/>
        <pc:sldMkLst>
          <pc:docMk/>
          <pc:sldMk cId="2829931433" sldId="260"/>
        </pc:sldMkLst>
        <pc:spChg chg="mod">
          <ac:chgData name="Kanishka Tambi" userId="71639be45d70063a" providerId="LiveId" clId="{78305E79-8631-41FD-B87C-02CF5100B42E}" dt="2021-11-23T15:44:59.321" v="112" actId="20577"/>
          <ac:spMkLst>
            <pc:docMk/>
            <pc:sldMk cId="2829931433" sldId="260"/>
            <ac:spMk id="2" creationId="{45930A20-0E9B-4C60-9EA4-793638430565}"/>
          </ac:spMkLst>
        </pc:spChg>
        <pc:spChg chg="mod">
          <ac:chgData name="Kanishka Tambi" userId="71639be45d70063a" providerId="LiveId" clId="{78305E79-8631-41FD-B87C-02CF5100B42E}" dt="2021-11-23T15:45:39.015" v="113"/>
          <ac:spMkLst>
            <pc:docMk/>
            <pc:sldMk cId="2829931433" sldId="260"/>
            <ac:spMk id="3" creationId="{ABAECB3C-8883-438F-86F4-72CB96057DE9}"/>
          </ac:spMkLst>
        </pc:spChg>
        <pc:picChg chg="add mod">
          <ac:chgData name="Kanishka Tambi" userId="71639be45d70063a" providerId="LiveId" clId="{78305E79-8631-41FD-B87C-02CF5100B42E}" dt="2021-11-23T15:55:45.412" v="1651" actId="1076"/>
          <ac:picMkLst>
            <pc:docMk/>
            <pc:sldMk cId="2829931433" sldId="260"/>
            <ac:picMk id="4098" creationId="{DC2B7CBE-B466-4A52-8BE3-35C349CC932E}"/>
          </ac:picMkLst>
        </pc:picChg>
      </pc:sldChg>
      <pc:sldChg chg="addSp modSp new mod modNotesTx">
        <pc:chgData name="Kanishka Tambi" userId="71639be45d70063a" providerId="LiveId" clId="{78305E79-8631-41FD-B87C-02CF5100B42E}" dt="2021-11-23T15:56:31.769" v="1654" actId="1076"/>
        <pc:sldMkLst>
          <pc:docMk/>
          <pc:sldMk cId="2279008536" sldId="261"/>
        </pc:sldMkLst>
        <pc:spChg chg="mod">
          <ac:chgData name="Kanishka Tambi" userId="71639be45d70063a" providerId="LiveId" clId="{78305E79-8631-41FD-B87C-02CF5100B42E}" dt="2021-11-23T15:45:58.391" v="145" actId="20577"/>
          <ac:spMkLst>
            <pc:docMk/>
            <pc:sldMk cId="2279008536" sldId="261"/>
            <ac:spMk id="2" creationId="{8417CC3B-ECA2-48F4-9076-71B90E6D06A2}"/>
          </ac:spMkLst>
        </pc:spChg>
        <pc:spChg chg="mod">
          <ac:chgData name="Kanishka Tambi" userId="71639be45d70063a" providerId="LiveId" clId="{78305E79-8631-41FD-B87C-02CF5100B42E}" dt="2021-11-23T15:46:31.535" v="166" actId="20577"/>
          <ac:spMkLst>
            <pc:docMk/>
            <pc:sldMk cId="2279008536" sldId="261"/>
            <ac:spMk id="3" creationId="{8419C2FA-B74F-4B00-8028-A96981DA8502}"/>
          </ac:spMkLst>
        </pc:spChg>
        <pc:picChg chg="add mod">
          <ac:chgData name="Kanishka Tambi" userId="71639be45d70063a" providerId="LiveId" clId="{78305E79-8631-41FD-B87C-02CF5100B42E}" dt="2021-11-23T15:56:31.769" v="1654" actId="1076"/>
          <ac:picMkLst>
            <pc:docMk/>
            <pc:sldMk cId="2279008536" sldId="261"/>
            <ac:picMk id="5122" creationId="{65A6EE6B-C369-4543-B110-15CF486E0577}"/>
          </ac:picMkLst>
        </pc:picChg>
      </pc:sldChg>
      <pc:sldChg chg="addSp delSp modSp new mod modNotesTx">
        <pc:chgData name="Kanishka Tambi" userId="71639be45d70063a" providerId="LiveId" clId="{78305E79-8631-41FD-B87C-02CF5100B42E}" dt="2021-11-23T15:55:13.039" v="1648" actId="20577"/>
        <pc:sldMkLst>
          <pc:docMk/>
          <pc:sldMk cId="540597319" sldId="262"/>
        </pc:sldMkLst>
        <pc:spChg chg="mod">
          <ac:chgData name="Kanishka Tambi" userId="71639be45d70063a" providerId="LiveId" clId="{78305E79-8631-41FD-B87C-02CF5100B42E}" dt="2021-11-23T15:46:57.789" v="183" actId="20577"/>
          <ac:spMkLst>
            <pc:docMk/>
            <pc:sldMk cId="540597319" sldId="262"/>
            <ac:spMk id="2" creationId="{14DE6BD8-EB37-4A5F-BD37-2721C65F8A83}"/>
          </ac:spMkLst>
        </pc:spChg>
        <pc:spChg chg="del">
          <ac:chgData name="Kanishka Tambi" userId="71639be45d70063a" providerId="LiveId" clId="{78305E79-8631-41FD-B87C-02CF5100B42E}" dt="2021-11-23T15:47:11.281" v="184"/>
          <ac:spMkLst>
            <pc:docMk/>
            <pc:sldMk cId="540597319" sldId="262"/>
            <ac:spMk id="3" creationId="{62161626-B290-42AA-9704-CCE8E597034C}"/>
          </ac:spMkLst>
        </pc:spChg>
        <pc:graphicFrameChg chg="add mod modGraphic">
          <ac:chgData name="Kanishka Tambi" userId="71639be45d70063a" providerId="LiveId" clId="{78305E79-8631-41FD-B87C-02CF5100B42E}" dt="2021-11-23T15:47:22.219" v="195" actId="403"/>
          <ac:graphicFrameMkLst>
            <pc:docMk/>
            <pc:sldMk cId="540597319" sldId="262"/>
            <ac:graphicFrameMk id="4" creationId="{0F1A7D38-DCAD-4674-8C8C-7A46A40CA362}"/>
          </ac:graphicFrameMkLst>
        </pc:graphicFrameChg>
      </pc:sldChg>
      <pc:sldChg chg="modSp new mod">
        <pc:chgData name="Kanishka Tambi" userId="71639be45d70063a" providerId="LiveId" clId="{78305E79-8631-41FD-B87C-02CF5100B42E}" dt="2021-11-23T15:47:47.175" v="211" actId="27636"/>
        <pc:sldMkLst>
          <pc:docMk/>
          <pc:sldMk cId="3388313305" sldId="263"/>
        </pc:sldMkLst>
        <pc:spChg chg="mod">
          <ac:chgData name="Kanishka Tambi" userId="71639be45d70063a" providerId="LiveId" clId="{78305E79-8631-41FD-B87C-02CF5100B42E}" dt="2021-11-23T15:47:40.480" v="209" actId="20577"/>
          <ac:spMkLst>
            <pc:docMk/>
            <pc:sldMk cId="3388313305" sldId="263"/>
            <ac:spMk id="2" creationId="{75DE286D-2474-466A-8A51-44480FB3E6E7}"/>
          </ac:spMkLst>
        </pc:spChg>
        <pc:spChg chg="mod">
          <ac:chgData name="Kanishka Tambi" userId="71639be45d70063a" providerId="LiveId" clId="{78305E79-8631-41FD-B87C-02CF5100B42E}" dt="2021-11-23T15:47:47.175" v="211" actId="27636"/>
          <ac:spMkLst>
            <pc:docMk/>
            <pc:sldMk cId="3388313305" sldId="263"/>
            <ac:spMk id="3" creationId="{6A88904C-4E9F-4C2A-A234-E8CE1545541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955EC4-3AA7-4BE4-8BDB-E3BE0748A502}" type="datetimeFigureOut">
              <a:rPr lang="en-IN" smtClean="0"/>
              <a:t>23-11-2021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BCA568-BC76-41D4-8B9E-D8FD023D920A}" type="slidenum">
              <a:rPr lang="en-IN" smtClean="0"/>
              <a:t>‹#›</a:t>
            </a:fld>
            <a:endParaRPr lang="en-IN"/>
          </a:p>
        </p:txBody>
      </p:sp>
    </p:spTree>
    <p:extLst>
      <p:ext uri="{BB962C8B-B14F-4D97-AF65-F5344CB8AC3E}">
        <p14:creationId xmlns:p14="http://schemas.microsoft.com/office/powerpoint/2010/main" val="1102099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company TTM is planning to launch the new product line of face washes in its business that will be focusing on the target market of women. The beauty product range will focus on employing the product and penetrating the market with a successful launch. </a:t>
            </a:r>
          </a:p>
        </p:txBody>
      </p:sp>
      <p:sp>
        <p:nvSpPr>
          <p:cNvPr id="4" name="Slide Number Placeholder 3"/>
          <p:cNvSpPr>
            <a:spLocks noGrp="1"/>
          </p:cNvSpPr>
          <p:nvPr>
            <p:ph type="sldNum" sz="quarter" idx="5"/>
          </p:nvPr>
        </p:nvSpPr>
        <p:spPr/>
        <p:txBody>
          <a:bodyPr/>
          <a:lstStyle/>
          <a:p>
            <a:fld id="{ECBCA568-BC76-41D4-8B9E-D8FD023D920A}" type="slidenum">
              <a:rPr lang="en-IN" smtClean="0"/>
              <a:t>2</a:t>
            </a:fld>
            <a:endParaRPr lang="en-IN"/>
          </a:p>
        </p:txBody>
      </p:sp>
    </p:spTree>
    <p:extLst>
      <p:ext uri="{BB962C8B-B14F-4D97-AF65-F5344CB8AC3E}">
        <p14:creationId xmlns:p14="http://schemas.microsoft.com/office/powerpoint/2010/main" val="3133655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business has these major stakeholders who are impacted with the business operations and thus the company shall focus on offering the true and fair financials to them and also having the completed feasibility study from their side and then making the investment position in the new product line. </a:t>
            </a:r>
          </a:p>
        </p:txBody>
      </p:sp>
      <p:sp>
        <p:nvSpPr>
          <p:cNvPr id="4" name="Slide Number Placeholder 3"/>
          <p:cNvSpPr>
            <a:spLocks noGrp="1"/>
          </p:cNvSpPr>
          <p:nvPr>
            <p:ph type="sldNum" sz="quarter" idx="5"/>
          </p:nvPr>
        </p:nvSpPr>
        <p:spPr/>
        <p:txBody>
          <a:bodyPr/>
          <a:lstStyle/>
          <a:p>
            <a:fld id="{ECBCA568-BC76-41D4-8B9E-D8FD023D920A}" type="slidenum">
              <a:rPr lang="en-IN" smtClean="0"/>
              <a:t>3</a:t>
            </a:fld>
            <a:endParaRPr lang="en-IN"/>
          </a:p>
        </p:txBody>
      </p:sp>
    </p:spTree>
    <p:extLst>
      <p:ext uri="{BB962C8B-B14F-4D97-AF65-F5344CB8AC3E}">
        <p14:creationId xmlns:p14="http://schemas.microsoft.com/office/powerpoint/2010/main" val="4140684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breakdown structure will be showing the team of the people within the entity who will be employed at various positions and also will be focusing on making the plan to be successfully implemented. </a:t>
            </a:r>
          </a:p>
        </p:txBody>
      </p:sp>
      <p:sp>
        <p:nvSpPr>
          <p:cNvPr id="4" name="Slide Number Placeholder 3"/>
          <p:cNvSpPr>
            <a:spLocks noGrp="1"/>
          </p:cNvSpPr>
          <p:nvPr>
            <p:ph type="sldNum" sz="quarter" idx="5"/>
          </p:nvPr>
        </p:nvSpPr>
        <p:spPr/>
        <p:txBody>
          <a:bodyPr/>
          <a:lstStyle/>
          <a:p>
            <a:fld id="{ECBCA568-BC76-41D4-8B9E-D8FD023D920A}" type="slidenum">
              <a:rPr lang="en-IN" smtClean="0"/>
              <a:t>4</a:t>
            </a:fld>
            <a:endParaRPr lang="en-IN"/>
          </a:p>
        </p:txBody>
      </p:sp>
    </p:spTree>
    <p:extLst>
      <p:ext uri="{BB962C8B-B14F-4D97-AF65-F5344CB8AC3E}">
        <p14:creationId xmlns:p14="http://schemas.microsoft.com/office/powerpoint/2010/main" val="551210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fixed expense will be incurred on all these proportions and also making the expenditure that is necessary for the product launch. </a:t>
            </a:r>
          </a:p>
        </p:txBody>
      </p:sp>
      <p:sp>
        <p:nvSpPr>
          <p:cNvPr id="4" name="Slide Number Placeholder 3"/>
          <p:cNvSpPr>
            <a:spLocks noGrp="1"/>
          </p:cNvSpPr>
          <p:nvPr>
            <p:ph type="sldNum" sz="quarter" idx="5"/>
          </p:nvPr>
        </p:nvSpPr>
        <p:spPr/>
        <p:txBody>
          <a:bodyPr/>
          <a:lstStyle/>
          <a:p>
            <a:fld id="{ECBCA568-BC76-41D4-8B9E-D8FD023D920A}" type="slidenum">
              <a:rPr lang="en-IN" smtClean="0"/>
              <a:t>5</a:t>
            </a:fld>
            <a:endParaRPr lang="en-IN"/>
          </a:p>
        </p:txBody>
      </p:sp>
    </p:spTree>
    <p:extLst>
      <p:ext uri="{BB962C8B-B14F-4D97-AF65-F5344CB8AC3E}">
        <p14:creationId xmlns:p14="http://schemas.microsoft.com/office/powerpoint/2010/main" val="2232885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variable costs are necessary for making the product and launching it. the company shall focus on making the minimal costs and also focusing on reducing the level of the costs and enhancing the resource usage and enhancing profits.</a:t>
            </a:r>
          </a:p>
        </p:txBody>
      </p:sp>
      <p:sp>
        <p:nvSpPr>
          <p:cNvPr id="4" name="Slide Number Placeholder 3"/>
          <p:cNvSpPr>
            <a:spLocks noGrp="1"/>
          </p:cNvSpPr>
          <p:nvPr>
            <p:ph type="sldNum" sz="quarter" idx="5"/>
          </p:nvPr>
        </p:nvSpPr>
        <p:spPr/>
        <p:txBody>
          <a:bodyPr/>
          <a:lstStyle/>
          <a:p>
            <a:fld id="{ECBCA568-BC76-41D4-8B9E-D8FD023D920A}" type="slidenum">
              <a:rPr lang="en-IN" smtClean="0"/>
              <a:t>6</a:t>
            </a:fld>
            <a:endParaRPr lang="en-IN"/>
          </a:p>
        </p:txBody>
      </p:sp>
    </p:spTree>
    <p:extLst>
      <p:ext uri="{BB962C8B-B14F-4D97-AF65-F5344CB8AC3E}">
        <p14:creationId xmlns:p14="http://schemas.microsoft.com/office/powerpoint/2010/main" val="1879020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above are some of the identified risks for which the feasibility study is undertaken and also the risk register analysis are drawn closely for removing these from the business. </a:t>
            </a:r>
          </a:p>
        </p:txBody>
      </p:sp>
      <p:sp>
        <p:nvSpPr>
          <p:cNvPr id="4" name="Slide Number Placeholder 3"/>
          <p:cNvSpPr>
            <a:spLocks noGrp="1"/>
          </p:cNvSpPr>
          <p:nvPr>
            <p:ph type="sldNum" sz="quarter" idx="5"/>
          </p:nvPr>
        </p:nvSpPr>
        <p:spPr/>
        <p:txBody>
          <a:bodyPr/>
          <a:lstStyle/>
          <a:p>
            <a:fld id="{ECBCA568-BC76-41D4-8B9E-D8FD023D920A}" type="slidenum">
              <a:rPr lang="en-IN" smtClean="0"/>
              <a:t>7</a:t>
            </a:fld>
            <a:endParaRPr lang="en-IN"/>
          </a:p>
        </p:txBody>
      </p:sp>
    </p:spTree>
    <p:extLst>
      <p:ext uri="{BB962C8B-B14F-4D97-AF65-F5344CB8AC3E}">
        <p14:creationId xmlns:p14="http://schemas.microsoft.com/office/powerpoint/2010/main" val="2786382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CBCA568-BC76-41D4-8B9E-D8FD023D920A}" type="slidenum">
              <a:rPr lang="en-IN" smtClean="0"/>
              <a:t>8</a:t>
            </a:fld>
            <a:endParaRPr lang="en-IN"/>
          </a:p>
        </p:txBody>
      </p:sp>
    </p:spTree>
    <p:extLst>
      <p:ext uri="{BB962C8B-B14F-4D97-AF65-F5344CB8AC3E}">
        <p14:creationId xmlns:p14="http://schemas.microsoft.com/office/powerpoint/2010/main" val="1548140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82861-BC48-4CF6-A4A9-2BA2021C9F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E8DBBFC-39BF-4AD8-A6EA-597F6C30F8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3B88B10-3CAC-4057-B9BE-24DD0399B070}"/>
              </a:ext>
            </a:extLst>
          </p:cNvPr>
          <p:cNvSpPr>
            <a:spLocks noGrp="1"/>
          </p:cNvSpPr>
          <p:nvPr>
            <p:ph type="dt" sz="half" idx="10"/>
          </p:nvPr>
        </p:nvSpPr>
        <p:spPr/>
        <p:txBody>
          <a:bodyPr/>
          <a:lstStyle/>
          <a:p>
            <a:fld id="{FEA8BD30-FB80-41FA-B8F2-5ED093C292D7}" type="datetimeFigureOut">
              <a:rPr lang="en-IN" smtClean="0"/>
              <a:t>23-11-2021</a:t>
            </a:fld>
            <a:endParaRPr lang="en-IN"/>
          </a:p>
        </p:txBody>
      </p:sp>
      <p:sp>
        <p:nvSpPr>
          <p:cNvPr id="5" name="Footer Placeholder 4">
            <a:extLst>
              <a:ext uri="{FF2B5EF4-FFF2-40B4-BE49-F238E27FC236}">
                <a16:creationId xmlns:a16="http://schemas.microsoft.com/office/drawing/2014/main" id="{5871179B-4545-4C3D-BDC9-28452CE9484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0F41DC5-224C-4F2F-8D01-31A838227308}"/>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3600841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023F2-A13C-421C-B89D-327A33CA61D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D741D54-5262-485B-953C-FAB018EDBF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8E57449-0785-4400-80FA-ED71A4049CED}"/>
              </a:ext>
            </a:extLst>
          </p:cNvPr>
          <p:cNvSpPr>
            <a:spLocks noGrp="1"/>
          </p:cNvSpPr>
          <p:nvPr>
            <p:ph type="dt" sz="half" idx="10"/>
          </p:nvPr>
        </p:nvSpPr>
        <p:spPr/>
        <p:txBody>
          <a:bodyPr/>
          <a:lstStyle/>
          <a:p>
            <a:fld id="{FEA8BD30-FB80-41FA-B8F2-5ED093C292D7}" type="datetimeFigureOut">
              <a:rPr lang="en-IN" smtClean="0"/>
              <a:t>23-11-2021</a:t>
            </a:fld>
            <a:endParaRPr lang="en-IN"/>
          </a:p>
        </p:txBody>
      </p:sp>
      <p:sp>
        <p:nvSpPr>
          <p:cNvPr id="5" name="Footer Placeholder 4">
            <a:extLst>
              <a:ext uri="{FF2B5EF4-FFF2-40B4-BE49-F238E27FC236}">
                <a16:creationId xmlns:a16="http://schemas.microsoft.com/office/drawing/2014/main" id="{897E5328-828D-4FB7-A18D-A4AC2A5488D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5F4444C-C23C-4CC0-A089-F5B8739E62BE}"/>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3936113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7410A-628B-4E7D-92AC-13EC9BAED2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1026CFC3-CC8B-4C68-B3EC-4D38932098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7D32AC-7CCC-4D1F-A9CE-2C7A1F11C292}"/>
              </a:ext>
            </a:extLst>
          </p:cNvPr>
          <p:cNvSpPr>
            <a:spLocks noGrp="1"/>
          </p:cNvSpPr>
          <p:nvPr>
            <p:ph type="dt" sz="half" idx="10"/>
          </p:nvPr>
        </p:nvSpPr>
        <p:spPr/>
        <p:txBody>
          <a:bodyPr/>
          <a:lstStyle/>
          <a:p>
            <a:fld id="{FEA8BD30-FB80-41FA-B8F2-5ED093C292D7}" type="datetimeFigureOut">
              <a:rPr lang="en-IN" smtClean="0"/>
              <a:t>23-11-2021</a:t>
            </a:fld>
            <a:endParaRPr lang="en-IN"/>
          </a:p>
        </p:txBody>
      </p:sp>
      <p:sp>
        <p:nvSpPr>
          <p:cNvPr id="5" name="Footer Placeholder 4">
            <a:extLst>
              <a:ext uri="{FF2B5EF4-FFF2-40B4-BE49-F238E27FC236}">
                <a16:creationId xmlns:a16="http://schemas.microsoft.com/office/drawing/2014/main" id="{9374167F-2108-434A-881E-41CF92053E8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6B303DE-3093-4656-8A49-D954DED73A83}"/>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792062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ABC4C-EB6F-42E6-A188-047BCC911AA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01ABC46-C02D-43A9-89A6-E0E584519E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9C0A434F-28E8-4C78-B3BD-654AF93F8F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931A6B6-141C-491E-B1C8-99478F0506D4}"/>
              </a:ext>
            </a:extLst>
          </p:cNvPr>
          <p:cNvSpPr>
            <a:spLocks noGrp="1"/>
          </p:cNvSpPr>
          <p:nvPr>
            <p:ph type="dt" sz="half" idx="10"/>
          </p:nvPr>
        </p:nvSpPr>
        <p:spPr/>
        <p:txBody>
          <a:bodyPr/>
          <a:lstStyle/>
          <a:p>
            <a:fld id="{FEA8BD30-FB80-41FA-B8F2-5ED093C292D7}" type="datetimeFigureOut">
              <a:rPr lang="en-IN" smtClean="0"/>
              <a:t>23-11-2021</a:t>
            </a:fld>
            <a:endParaRPr lang="en-IN"/>
          </a:p>
        </p:txBody>
      </p:sp>
      <p:sp>
        <p:nvSpPr>
          <p:cNvPr id="6" name="Footer Placeholder 5">
            <a:extLst>
              <a:ext uri="{FF2B5EF4-FFF2-40B4-BE49-F238E27FC236}">
                <a16:creationId xmlns:a16="http://schemas.microsoft.com/office/drawing/2014/main" id="{0C44414D-88D2-4C20-BC0A-B354777ED8C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6D31865-AEEF-4A31-9E72-3003565C178B}"/>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1130848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A7B97-65D7-4ADE-A94D-D718B9BE107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2A7DD84-01DD-4911-B8D5-72E6490A1E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EEABB1-FA38-4A66-A136-2F9EDE8E53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AA54645-E585-4860-B97B-F1B6763984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64D66B-3730-4CD2-AB37-196D7C13E8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BD67EDE0-D41C-4896-84E0-8970132A1F86}"/>
              </a:ext>
            </a:extLst>
          </p:cNvPr>
          <p:cNvSpPr>
            <a:spLocks noGrp="1"/>
          </p:cNvSpPr>
          <p:nvPr>
            <p:ph type="dt" sz="half" idx="10"/>
          </p:nvPr>
        </p:nvSpPr>
        <p:spPr/>
        <p:txBody>
          <a:bodyPr/>
          <a:lstStyle/>
          <a:p>
            <a:fld id="{FEA8BD30-FB80-41FA-B8F2-5ED093C292D7}" type="datetimeFigureOut">
              <a:rPr lang="en-IN" smtClean="0"/>
              <a:t>23-11-2021</a:t>
            </a:fld>
            <a:endParaRPr lang="en-IN"/>
          </a:p>
        </p:txBody>
      </p:sp>
      <p:sp>
        <p:nvSpPr>
          <p:cNvPr id="8" name="Footer Placeholder 7">
            <a:extLst>
              <a:ext uri="{FF2B5EF4-FFF2-40B4-BE49-F238E27FC236}">
                <a16:creationId xmlns:a16="http://schemas.microsoft.com/office/drawing/2014/main" id="{AAF7F592-C526-43BB-8B47-6669B909099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4A8A99C7-01B3-4A22-95A9-315C283B93D2}"/>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789640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9B60A-EFEF-4507-BD60-1919B2EC45FC}"/>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38D27031-A7F5-4E27-BA8A-0C31262BD3DC}"/>
              </a:ext>
            </a:extLst>
          </p:cNvPr>
          <p:cNvSpPr>
            <a:spLocks noGrp="1"/>
          </p:cNvSpPr>
          <p:nvPr>
            <p:ph type="dt" sz="half" idx="10"/>
          </p:nvPr>
        </p:nvSpPr>
        <p:spPr/>
        <p:txBody>
          <a:bodyPr/>
          <a:lstStyle/>
          <a:p>
            <a:fld id="{FEA8BD30-FB80-41FA-B8F2-5ED093C292D7}" type="datetimeFigureOut">
              <a:rPr lang="en-IN" smtClean="0"/>
              <a:t>23-11-2021</a:t>
            </a:fld>
            <a:endParaRPr lang="en-IN"/>
          </a:p>
        </p:txBody>
      </p:sp>
      <p:sp>
        <p:nvSpPr>
          <p:cNvPr id="4" name="Footer Placeholder 3">
            <a:extLst>
              <a:ext uri="{FF2B5EF4-FFF2-40B4-BE49-F238E27FC236}">
                <a16:creationId xmlns:a16="http://schemas.microsoft.com/office/drawing/2014/main" id="{E78D1528-9156-43EC-B122-415E189DD987}"/>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C4E356DC-63D3-41CE-8803-34694A7F67AD}"/>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1151676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249BCD-E6B6-436F-A6BF-D66F4B2A70B1}"/>
              </a:ext>
            </a:extLst>
          </p:cNvPr>
          <p:cNvSpPr>
            <a:spLocks noGrp="1"/>
          </p:cNvSpPr>
          <p:nvPr>
            <p:ph type="dt" sz="half" idx="10"/>
          </p:nvPr>
        </p:nvSpPr>
        <p:spPr/>
        <p:txBody>
          <a:bodyPr/>
          <a:lstStyle/>
          <a:p>
            <a:fld id="{FEA8BD30-FB80-41FA-B8F2-5ED093C292D7}" type="datetimeFigureOut">
              <a:rPr lang="en-IN" smtClean="0"/>
              <a:t>23-11-2021</a:t>
            </a:fld>
            <a:endParaRPr lang="en-IN"/>
          </a:p>
        </p:txBody>
      </p:sp>
      <p:sp>
        <p:nvSpPr>
          <p:cNvPr id="3" name="Footer Placeholder 2">
            <a:extLst>
              <a:ext uri="{FF2B5EF4-FFF2-40B4-BE49-F238E27FC236}">
                <a16:creationId xmlns:a16="http://schemas.microsoft.com/office/drawing/2014/main" id="{3E96D80B-3974-4A59-9473-3A1BBC2FD50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430E7C5-194F-490D-8B88-938CBE095B38}"/>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2673103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E1020-A236-4003-AC6B-AB984A23ED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FF5914CC-8700-4D21-AD07-8A1ED761DA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1885B7E3-DE14-436F-AED8-601C36BE4B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66F12C-E914-4203-8C58-27C0A3BCD3D2}"/>
              </a:ext>
            </a:extLst>
          </p:cNvPr>
          <p:cNvSpPr>
            <a:spLocks noGrp="1"/>
          </p:cNvSpPr>
          <p:nvPr>
            <p:ph type="dt" sz="half" idx="10"/>
          </p:nvPr>
        </p:nvSpPr>
        <p:spPr/>
        <p:txBody>
          <a:bodyPr/>
          <a:lstStyle/>
          <a:p>
            <a:fld id="{FEA8BD30-FB80-41FA-B8F2-5ED093C292D7}" type="datetimeFigureOut">
              <a:rPr lang="en-IN" smtClean="0"/>
              <a:t>23-11-2021</a:t>
            </a:fld>
            <a:endParaRPr lang="en-IN"/>
          </a:p>
        </p:txBody>
      </p:sp>
      <p:sp>
        <p:nvSpPr>
          <p:cNvPr id="6" name="Footer Placeholder 5">
            <a:extLst>
              <a:ext uri="{FF2B5EF4-FFF2-40B4-BE49-F238E27FC236}">
                <a16:creationId xmlns:a16="http://schemas.microsoft.com/office/drawing/2014/main" id="{B40626CD-BF73-4E2C-BFD2-33F16CB8D7E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68D2E57-52AE-4A8B-B8B7-44EBFAF37DBD}"/>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2800681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79601-C4C3-4C4A-BD56-BA92256FDF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B5848146-1435-41FA-8D81-3611F4A8D8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E5A9A4A-B1F5-4012-821C-AB69D9C2CE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470AF8-2CC9-47CD-8792-A92685D9BB78}"/>
              </a:ext>
            </a:extLst>
          </p:cNvPr>
          <p:cNvSpPr>
            <a:spLocks noGrp="1"/>
          </p:cNvSpPr>
          <p:nvPr>
            <p:ph type="dt" sz="half" idx="10"/>
          </p:nvPr>
        </p:nvSpPr>
        <p:spPr/>
        <p:txBody>
          <a:bodyPr/>
          <a:lstStyle/>
          <a:p>
            <a:fld id="{FEA8BD30-FB80-41FA-B8F2-5ED093C292D7}" type="datetimeFigureOut">
              <a:rPr lang="en-IN" smtClean="0"/>
              <a:t>23-11-2021</a:t>
            </a:fld>
            <a:endParaRPr lang="en-IN"/>
          </a:p>
        </p:txBody>
      </p:sp>
      <p:sp>
        <p:nvSpPr>
          <p:cNvPr id="6" name="Footer Placeholder 5">
            <a:extLst>
              <a:ext uri="{FF2B5EF4-FFF2-40B4-BE49-F238E27FC236}">
                <a16:creationId xmlns:a16="http://schemas.microsoft.com/office/drawing/2014/main" id="{125955D1-0535-441E-858F-F9EB7F4770E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FEA1B2F-4636-40E4-B5A2-387773490E85}"/>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1946336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2708B-3C5C-475F-8B38-E724992D185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B28545C-2EBA-44A7-9A29-49F4C71D12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B2FD360-35BF-4EDB-8E7B-F2D331F1DAC2}"/>
              </a:ext>
            </a:extLst>
          </p:cNvPr>
          <p:cNvSpPr>
            <a:spLocks noGrp="1"/>
          </p:cNvSpPr>
          <p:nvPr>
            <p:ph type="dt" sz="half" idx="10"/>
          </p:nvPr>
        </p:nvSpPr>
        <p:spPr/>
        <p:txBody>
          <a:bodyPr/>
          <a:lstStyle/>
          <a:p>
            <a:fld id="{FEA8BD30-FB80-41FA-B8F2-5ED093C292D7}" type="datetimeFigureOut">
              <a:rPr lang="en-IN" smtClean="0"/>
              <a:t>23-11-2021</a:t>
            </a:fld>
            <a:endParaRPr lang="en-IN"/>
          </a:p>
        </p:txBody>
      </p:sp>
      <p:sp>
        <p:nvSpPr>
          <p:cNvPr id="5" name="Footer Placeholder 4">
            <a:extLst>
              <a:ext uri="{FF2B5EF4-FFF2-40B4-BE49-F238E27FC236}">
                <a16:creationId xmlns:a16="http://schemas.microsoft.com/office/drawing/2014/main" id="{5B067C71-78C9-49F8-8EB0-73FA0F2F6EC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ACDF904-7069-4FBD-AA6A-2B17FA77F080}"/>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5752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42956-E5E8-47FA-8C06-7D891966BD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BD42313-EBF1-4B48-89B8-028417053F6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8E78502-98A0-4A36-A78F-66F5904C62C0}"/>
              </a:ext>
            </a:extLst>
          </p:cNvPr>
          <p:cNvSpPr>
            <a:spLocks noGrp="1"/>
          </p:cNvSpPr>
          <p:nvPr>
            <p:ph type="dt" sz="half" idx="10"/>
          </p:nvPr>
        </p:nvSpPr>
        <p:spPr/>
        <p:txBody>
          <a:bodyPr/>
          <a:lstStyle/>
          <a:p>
            <a:fld id="{FEA8BD30-FB80-41FA-B8F2-5ED093C292D7}" type="datetimeFigureOut">
              <a:rPr lang="en-IN" smtClean="0"/>
              <a:t>23-11-2021</a:t>
            </a:fld>
            <a:endParaRPr lang="en-IN"/>
          </a:p>
        </p:txBody>
      </p:sp>
      <p:sp>
        <p:nvSpPr>
          <p:cNvPr id="5" name="Footer Placeholder 4">
            <a:extLst>
              <a:ext uri="{FF2B5EF4-FFF2-40B4-BE49-F238E27FC236}">
                <a16:creationId xmlns:a16="http://schemas.microsoft.com/office/drawing/2014/main" id="{4BDFA55E-6609-4227-B880-9706F9129DE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FEF49D5-E882-4EAA-B403-2AAE62BD96B6}"/>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4144360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ABAC3A-90D7-4C0E-9E3F-CC0609C28F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635A1CE-1B78-4BB1-B99A-EA89880F20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8D96278-E016-4EAC-9850-2BCADC6843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A8BD30-FB80-41FA-B8F2-5ED093C292D7}" type="datetimeFigureOut">
              <a:rPr lang="en-IN" smtClean="0"/>
              <a:t>23-11-2021</a:t>
            </a:fld>
            <a:endParaRPr lang="en-IN"/>
          </a:p>
        </p:txBody>
      </p:sp>
      <p:sp>
        <p:nvSpPr>
          <p:cNvPr id="5" name="Footer Placeholder 4">
            <a:extLst>
              <a:ext uri="{FF2B5EF4-FFF2-40B4-BE49-F238E27FC236}">
                <a16:creationId xmlns:a16="http://schemas.microsoft.com/office/drawing/2014/main" id="{04BF63E3-B0A7-4978-9708-5B575DA430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32E74F01-FD7D-4EA4-AE5F-0B5EA383A0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99CEB3-186D-458A-B6AD-B15D797031C6}" type="slidenum">
              <a:rPr lang="en-IN" smtClean="0"/>
              <a:t>‹#›</a:t>
            </a:fld>
            <a:endParaRPr lang="en-IN"/>
          </a:p>
        </p:txBody>
      </p:sp>
    </p:spTree>
    <p:extLst>
      <p:ext uri="{BB962C8B-B14F-4D97-AF65-F5344CB8AC3E}">
        <p14:creationId xmlns:p14="http://schemas.microsoft.com/office/powerpoint/2010/main" val="26061145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5D909-D892-4A37-A153-6BA9ACAF1E31}"/>
              </a:ext>
            </a:extLst>
          </p:cNvPr>
          <p:cNvSpPr>
            <a:spLocks noGrp="1"/>
          </p:cNvSpPr>
          <p:nvPr>
            <p:ph type="ctrTitle"/>
          </p:nvPr>
        </p:nvSpPr>
        <p:spPr/>
        <p:txBody>
          <a:bodyPr/>
          <a:lstStyle/>
          <a:p>
            <a:r>
              <a:rPr lang="en-IN" dirty="0"/>
              <a:t>Project A</a:t>
            </a:r>
          </a:p>
        </p:txBody>
      </p:sp>
      <p:sp>
        <p:nvSpPr>
          <p:cNvPr id="3" name="Subtitle 2">
            <a:extLst>
              <a:ext uri="{FF2B5EF4-FFF2-40B4-BE49-F238E27FC236}">
                <a16:creationId xmlns:a16="http://schemas.microsoft.com/office/drawing/2014/main" id="{7677714F-8861-41E5-AE3E-BB09012ED145}"/>
              </a:ext>
            </a:extLst>
          </p:cNvPr>
          <p:cNvSpPr>
            <a:spLocks noGrp="1"/>
          </p:cNvSpPr>
          <p:nvPr>
            <p:ph type="subTitle" idx="1"/>
          </p:nvPr>
        </p:nvSpPr>
        <p:spPr/>
        <p:txBody>
          <a:bodyPr/>
          <a:lstStyle/>
          <a:p>
            <a:r>
              <a:rPr lang="en-IN" dirty="0"/>
              <a:t>Product Launch by TTM </a:t>
            </a:r>
          </a:p>
        </p:txBody>
      </p:sp>
    </p:spTree>
    <p:extLst>
      <p:ext uri="{BB962C8B-B14F-4D97-AF65-F5344CB8AC3E}">
        <p14:creationId xmlns:p14="http://schemas.microsoft.com/office/powerpoint/2010/main" val="3956115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6F5D7-E5FB-48A4-9E1B-752D8229DB6B}"/>
              </a:ext>
            </a:extLst>
          </p:cNvPr>
          <p:cNvSpPr>
            <a:spLocks noGrp="1"/>
          </p:cNvSpPr>
          <p:nvPr>
            <p:ph type="title"/>
          </p:nvPr>
        </p:nvSpPr>
        <p:spPr/>
        <p:txBody>
          <a:bodyPr/>
          <a:lstStyle/>
          <a:p>
            <a:r>
              <a:rPr lang="en-IN" dirty="0"/>
              <a:t>Scope of the project </a:t>
            </a:r>
          </a:p>
        </p:txBody>
      </p:sp>
      <p:sp>
        <p:nvSpPr>
          <p:cNvPr id="3" name="Content Placeholder 2">
            <a:extLst>
              <a:ext uri="{FF2B5EF4-FFF2-40B4-BE49-F238E27FC236}">
                <a16:creationId xmlns:a16="http://schemas.microsoft.com/office/drawing/2014/main" id="{5E964B76-ABA6-424A-AA53-A686BC626DAF}"/>
              </a:ext>
            </a:extLst>
          </p:cNvPr>
          <p:cNvSpPr>
            <a:spLocks noGrp="1"/>
          </p:cNvSpPr>
          <p:nvPr>
            <p:ph idx="1"/>
          </p:nvPr>
        </p:nvSpPr>
        <p:spPr>
          <a:xfrm>
            <a:off x="838200" y="1825625"/>
            <a:ext cx="4721352" cy="4351338"/>
          </a:xfrm>
        </p:spPr>
        <p:txBody>
          <a:bodyPr/>
          <a:lstStyle/>
          <a:p>
            <a:pPr algn="just"/>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launched product is the face washes range with variants of aloe vera, Vitamin C and Citrus Component. The beauty product will be 100% natural, organic and vegan that will make the outperforming image of the brand and also developing the harmless facewashes range. </a:t>
            </a:r>
          </a:p>
          <a:p>
            <a:pPr algn="just"/>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Product Launch Checklist to Accelerate New Product Adoption VisionEdge  Marketing">
            <a:extLst>
              <a:ext uri="{FF2B5EF4-FFF2-40B4-BE49-F238E27FC236}">
                <a16:creationId xmlns:a16="http://schemas.microsoft.com/office/drawing/2014/main" id="{FD949DF9-343D-4539-A1D9-38A8BB61EE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251" y="1378871"/>
            <a:ext cx="6001749" cy="5244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1215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EE678-6AF1-429C-ABE5-9646D33682A9}"/>
              </a:ext>
            </a:extLst>
          </p:cNvPr>
          <p:cNvSpPr>
            <a:spLocks noGrp="1"/>
          </p:cNvSpPr>
          <p:nvPr>
            <p:ph type="title"/>
          </p:nvPr>
        </p:nvSpPr>
        <p:spPr/>
        <p:txBody>
          <a:bodyPr/>
          <a:lstStyle/>
          <a:p>
            <a:r>
              <a:rPr lang="en-IN" dirty="0"/>
              <a:t>Stakeholder Analysis </a:t>
            </a:r>
          </a:p>
        </p:txBody>
      </p:sp>
      <p:graphicFrame>
        <p:nvGraphicFramePr>
          <p:cNvPr id="4" name="Content Placeholder 3">
            <a:extLst>
              <a:ext uri="{FF2B5EF4-FFF2-40B4-BE49-F238E27FC236}">
                <a16:creationId xmlns:a16="http://schemas.microsoft.com/office/drawing/2014/main" id="{C2F3E6FE-E704-4DEA-BB4A-E49794AF524C}"/>
              </a:ext>
            </a:extLst>
          </p:cNvPr>
          <p:cNvGraphicFramePr>
            <a:graphicFrameLocks noGrp="1"/>
          </p:cNvGraphicFramePr>
          <p:nvPr>
            <p:ph idx="1"/>
            <p:extLst>
              <p:ext uri="{D42A27DB-BD31-4B8C-83A1-F6EECF244321}">
                <p14:modId xmlns:p14="http://schemas.microsoft.com/office/powerpoint/2010/main" val="1436214041"/>
              </p:ext>
            </p:extLst>
          </p:nvPr>
        </p:nvGraphicFramePr>
        <p:xfrm>
          <a:off x="838201" y="1823593"/>
          <a:ext cx="9970006" cy="4352815"/>
        </p:xfrm>
        <a:graphic>
          <a:graphicData uri="http://schemas.openxmlformats.org/drawingml/2006/table">
            <a:tbl>
              <a:tblPr firstRow="1" firstCol="1" bandRow="1">
                <a:tableStyleId>{5C22544A-7EE6-4342-B048-85BDC9FD1C3A}</a:tableStyleId>
              </a:tblPr>
              <a:tblGrid>
                <a:gridCol w="3322967">
                  <a:extLst>
                    <a:ext uri="{9D8B030D-6E8A-4147-A177-3AD203B41FA5}">
                      <a16:colId xmlns:a16="http://schemas.microsoft.com/office/drawing/2014/main" val="1102594899"/>
                    </a:ext>
                  </a:extLst>
                </a:gridCol>
                <a:gridCol w="3322967">
                  <a:extLst>
                    <a:ext uri="{9D8B030D-6E8A-4147-A177-3AD203B41FA5}">
                      <a16:colId xmlns:a16="http://schemas.microsoft.com/office/drawing/2014/main" val="309291216"/>
                    </a:ext>
                  </a:extLst>
                </a:gridCol>
                <a:gridCol w="3324072">
                  <a:extLst>
                    <a:ext uri="{9D8B030D-6E8A-4147-A177-3AD203B41FA5}">
                      <a16:colId xmlns:a16="http://schemas.microsoft.com/office/drawing/2014/main" val="1936946887"/>
                    </a:ext>
                  </a:extLst>
                </a:gridCol>
              </a:tblGrid>
              <a:tr h="224421">
                <a:tc>
                  <a:txBody>
                    <a:bodyPr/>
                    <a:lstStyle/>
                    <a:p>
                      <a:pPr algn="just">
                        <a:lnSpc>
                          <a:spcPct val="150000"/>
                        </a:lnSpc>
                        <a:spcAft>
                          <a:spcPts val="800"/>
                        </a:spcAft>
                      </a:pPr>
                      <a:r>
                        <a:rPr lang="en-IN" sz="1100">
                          <a:effectLst/>
                        </a:rPr>
                        <a:t>Stakeholders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algn="just">
                        <a:lnSpc>
                          <a:spcPct val="150000"/>
                        </a:lnSpc>
                        <a:spcAft>
                          <a:spcPts val="800"/>
                        </a:spcAft>
                      </a:pPr>
                      <a:r>
                        <a:rPr lang="en-IN" sz="1100">
                          <a:effectLst/>
                        </a:rPr>
                        <a:t>Role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algn="just">
                        <a:lnSpc>
                          <a:spcPct val="150000"/>
                        </a:lnSpc>
                        <a:spcAft>
                          <a:spcPts val="800"/>
                        </a:spcAft>
                      </a:pPr>
                      <a:r>
                        <a:rPr lang="en-IN" sz="1100">
                          <a:effectLst/>
                        </a:rPr>
                        <a:t>Responsibilities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extLst>
                  <a:ext uri="{0D108BD9-81ED-4DB2-BD59-A6C34878D82A}">
                    <a16:rowId xmlns:a16="http://schemas.microsoft.com/office/drawing/2014/main" val="2778019502"/>
                  </a:ext>
                </a:extLst>
              </a:tr>
              <a:tr h="1226025">
                <a:tc>
                  <a:txBody>
                    <a:bodyPr/>
                    <a:lstStyle/>
                    <a:p>
                      <a:pPr algn="just">
                        <a:lnSpc>
                          <a:spcPct val="150000"/>
                        </a:lnSpc>
                        <a:spcAft>
                          <a:spcPts val="800"/>
                        </a:spcAft>
                      </a:pPr>
                      <a:r>
                        <a:rPr lang="en-IN" sz="1100">
                          <a:effectLst/>
                        </a:rPr>
                        <a:t>Suppliers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algn="just">
                        <a:lnSpc>
                          <a:spcPct val="150000"/>
                        </a:lnSpc>
                        <a:spcAft>
                          <a:spcPts val="800"/>
                        </a:spcAft>
                      </a:pPr>
                      <a:r>
                        <a:rPr lang="en-IN" sz="1100">
                          <a:effectLst/>
                        </a:rPr>
                        <a:t>Supply raw material and essentials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marL="342900" lvl="0" indent="-342900" algn="just">
                        <a:lnSpc>
                          <a:spcPct val="150000"/>
                        </a:lnSpc>
                        <a:buFont typeface="+mj-lt"/>
                        <a:buAutoNum type="arabicPeriod"/>
                      </a:pPr>
                      <a:r>
                        <a:rPr lang="en-US" sz="1100">
                          <a:effectLst/>
                        </a:rPr>
                        <a:t>To ensure quality </a:t>
                      </a:r>
                      <a:endParaRPr lang="en-IN" sz="1100">
                        <a:effectLst/>
                      </a:endParaRPr>
                    </a:p>
                    <a:p>
                      <a:pPr marL="342900" lvl="0" indent="-342900" algn="just">
                        <a:lnSpc>
                          <a:spcPct val="150000"/>
                        </a:lnSpc>
                        <a:buFont typeface="+mj-lt"/>
                        <a:buAutoNum type="arabicPeriod"/>
                      </a:pPr>
                      <a:r>
                        <a:rPr lang="en-US" sz="1100">
                          <a:effectLst/>
                        </a:rPr>
                        <a:t>To offer the products timely </a:t>
                      </a:r>
                      <a:endParaRPr lang="en-IN" sz="1100">
                        <a:effectLst/>
                      </a:endParaRPr>
                    </a:p>
                    <a:p>
                      <a:pPr marL="342900" lvl="0" indent="-342900" algn="just">
                        <a:lnSpc>
                          <a:spcPct val="150000"/>
                        </a:lnSpc>
                        <a:spcAft>
                          <a:spcPts val="1000"/>
                        </a:spcAft>
                        <a:buFont typeface="+mj-lt"/>
                        <a:buAutoNum type="arabicPeriod"/>
                      </a:pPr>
                      <a:r>
                        <a:rPr lang="en-US" sz="1100">
                          <a:effectLst/>
                        </a:rPr>
                        <a:t>Maintenance of a sound credit period </a:t>
                      </a:r>
                      <a:endParaRPr lang="en-IN"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2807" marR="62807" marT="0" marB="0"/>
                </a:tc>
                <a:extLst>
                  <a:ext uri="{0D108BD9-81ED-4DB2-BD59-A6C34878D82A}">
                    <a16:rowId xmlns:a16="http://schemas.microsoft.com/office/drawing/2014/main" val="2887254255"/>
                  </a:ext>
                </a:extLst>
              </a:tr>
              <a:tr h="726881">
                <a:tc>
                  <a:txBody>
                    <a:bodyPr/>
                    <a:lstStyle/>
                    <a:p>
                      <a:pPr algn="just">
                        <a:lnSpc>
                          <a:spcPct val="150000"/>
                        </a:lnSpc>
                        <a:spcAft>
                          <a:spcPts val="800"/>
                        </a:spcAft>
                      </a:pPr>
                      <a:r>
                        <a:rPr lang="en-IN" sz="1100">
                          <a:effectLst/>
                        </a:rPr>
                        <a:t>Investors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algn="just">
                        <a:lnSpc>
                          <a:spcPct val="150000"/>
                        </a:lnSpc>
                        <a:spcAft>
                          <a:spcPts val="800"/>
                        </a:spcAft>
                      </a:pPr>
                      <a:r>
                        <a:rPr lang="en-IN" sz="1100">
                          <a:effectLst/>
                        </a:rPr>
                        <a:t>Maintaining the flow on investment and be the key personnel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marL="342900" lvl="0" indent="-342900" algn="just">
                        <a:lnSpc>
                          <a:spcPct val="150000"/>
                        </a:lnSpc>
                        <a:buFont typeface="+mj-lt"/>
                        <a:buAutoNum type="arabicPeriod"/>
                      </a:pPr>
                      <a:r>
                        <a:rPr lang="en-US" sz="1100">
                          <a:effectLst/>
                        </a:rPr>
                        <a:t>Ensuring the money </a:t>
                      </a:r>
                      <a:endParaRPr lang="en-IN" sz="1100">
                        <a:effectLst/>
                      </a:endParaRPr>
                    </a:p>
                    <a:p>
                      <a:pPr marL="342900" lvl="0" indent="-342900" algn="just">
                        <a:lnSpc>
                          <a:spcPct val="150000"/>
                        </a:lnSpc>
                        <a:spcAft>
                          <a:spcPts val="1000"/>
                        </a:spcAft>
                        <a:buFont typeface="+mj-lt"/>
                        <a:buAutoNum type="arabicPeriod"/>
                      </a:pPr>
                      <a:r>
                        <a:rPr lang="en-US" sz="1100">
                          <a:effectLst/>
                        </a:rPr>
                        <a:t>Accepting the returns if offered less </a:t>
                      </a:r>
                      <a:endParaRPr lang="en-IN"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2807" marR="62807" marT="0" marB="0"/>
                </a:tc>
                <a:extLst>
                  <a:ext uri="{0D108BD9-81ED-4DB2-BD59-A6C34878D82A}">
                    <a16:rowId xmlns:a16="http://schemas.microsoft.com/office/drawing/2014/main" val="584964074"/>
                  </a:ext>
                </a:extLst>
              </a:tr>
              <a:tr h="974795">
                <a:tc>
                  <a:txBody>
                    <a:bodyPr/>
                    <a:lstStyle/>
                    <a:p>
                      <a:pPr algn="just">
                        <a:lnSpc>
                          <a:spcPct val="150000"/>
                        </a:lnSpc>
                        <a:spcAft>
                          <a:spcPts val="800"/>
                        </a:spcAft>
                      </a:pPr>
                      <a:r>
                        <a:rPr lang="en-IN" sz="1100">
                          <a:effectLst/>
                        </a:rPr>
                        <a:t>Consumers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algn="just">
                        <a:lnSpc>
                          <a:spcPct val="150000"/>
                        </a:lnSpc>
                        <a:spcAft>
                          <a:spcPts val="800"/>
                        </a:spcAft>
                      </a:pPr>
                      <a:r>
                        <a:rPr lang="en-IN" sz="1100">
                          <a:effectLst/>
                        </a:rPr>
                        <a:t>For accepting the product</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marL="342900" lvl="0" indent="-342900" algn="just">
                        <a:lnSpc>
                          <a:spcPct val="150000"/>
                        </a:lnSpc>
                        <a:buFont typeface="+mj-lt"/>
                        <a:buAutoNum type="arabicPeriod"/>
                      </a:pPr>
                      <a:r>
                        <a:rPr lang="en-US" sz="1100">
                          <a:effectLst/>
                        </a:rPr>
                        <a:t>Brand loyalty to be maintained </a:t>
                      </a:r>
                      <a:endParaRPr lang="en-IN" sz="1100">
                        <a:effectLst/>
                      </a:endParaRPr>
                    </a:p>
                    <a:p>
                      <a:pPr marL="342900" lvl="0" indent="-342900" algn="just">
                        <a:lnSpc>
                          <a:spcPct val="150000"/>
                        </a:lnSpc>
                        <a:spcAft>
                          <a:spcPts val="1000"/>
                        </a:spcAft>
                        <a:buFont typeface="+mj-lt"/>
                        <a:buAutoNum type="arabicPeriod"/>
                      </a:pPr>
                      <a:r>
                        <a:rPr lang="en-US" sz="1100">
                          <a:effectLst/>
                        </a:rPr>
                        <a:t>Keeping loyalty with the products </a:t>
                      </a:r>
                      <a:endParaRPr lang="en-IN"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2807" marR="62807" marT="0" marB="0"/>
                </a:tc>
                <a:extLst>
                  <a:ext uri="{0D108BD9-81ED-4DB2-BD59-A6C34878D82A}">
                    <a16:rowId xmlns:a16="http://schemas.microsoft.com/office/drawing/2014/main" val="358146575"/>
                  </a:ext>
                </a:extLst>
              </a:tr>
              <a:tr h="475651">
                <a:tc>
                  <a:txBody>
                    <a:bodyPr/>
                    <a:lstStyle/>
                    <a:p>
                      <a:pPr algn="just">
                        <a:lnSpc>
                          <a:spcPct val="150000"/>
                        </a:lnSpc>
                        <a:spcAft>
                          <a:spcPts val="800"/>
                        </a:spcAft>
                      </a:pPr>
                      <a:r>
                        <a:rPr lang="en-IN" sz="1100">
                          <a:effectLst/>
                        </a:rPr>
                        <a:t>Retailers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algn="just">
                        <a:lnSpc>
                          <a:spcPct val="150000"/>
                        </a:lnSpc>
                        <a:spcAft>
                          <a:spcPts val="800"/>
                        </a:spcAft>
                      </a:pPr>
                      <a:r>
                        <a:rPr lang="en-IN" sz="1100">
                          <a:effectLst/>
                        </a:rPr>
                        <a:t>For making the effective sales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marL="342900" lvl="0" indent="-342900" algn="just">
                        <a:lnSpc>
                          <a:spcPct val="150000"/>
                        </a:lnSpc>
                        <a:buFont typeface="+mj-lt"/>
                        <a:buAutoNum type="arabicPeriod"/>
                      </a:pPr>
                      <a:r>
                        <a:rPr lang="en-US" sz="1100">
                          <a:effectLst/>
                        </a:rPr>
                        <a:t>Promoting the product </a:t>
                      </a:r>
                      <a:endParaRPr lang="en-IN" sz="1100">
                        <a:effectLst/>
                      </a:endParaRPr>
                    </a:p>
                    <a:p>
                      <a:pPr marL="342900" lvl="0" indent="-342900" algn="just">
                        <a:lnSpc>
                          <a:spcPct val="150000"/>
                        </a:lnSpc>
                        <a:spcAft>
                          <a:spcPts val="1000"/>
                        </a:spcAft>
                        <a:buFont typeface="+mj-lt"/>
                        <a:buAutoNum type="arabicPeriod"/>
                      </a:pPr>
                      <a:r>
                        <a:rPr lang="en-US" sz="1100">
                          <a:effectLst/>
                        </a:rPr>
                        <a:t>Ensuring better sales </a:t>
                      </a:r>
                      <a:endParaRPr lang="en-IN"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2807" marR="62807" marT="0" marB="0"/>
                </a:tc>
                <a:extLst>
                  <a:ext uri="{0D108BD9-81ED-4DB2-BD59-A6C34878D82A}">
                    <a16:rowId xmlns:a16="http://schemas.microsoft.com/office/drawing/2014/main" val="808069993"/>
                  </a:ext>
                </a:extLst>
              </a:tr>
              <a:tr h="723565">
                <a:tc>
                  <a:txBody>
                    <a:bodyPr/>
                    <a:lstStyle/>
                    <a:p>
                      <a:pPr algn="just">
                        <a:lnSpc>
                          <a:spcPct val="150000"/>
                        </a:lnSpc>
                        <a:spcAft>
                          <a:spcPts val="800"/>
                        </a:spcAft>
                      </a:pPr>
                      <a:r>
                        <a:rPr lang="en-IN" sz="1100">
                          <a:effectLst/>
                        </a:rPr>
                        <a:t>Government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algn="just">
                        <a:lnSpc>
                          <a:spcPct val="150000"/>
                        </a:lnSpc>
                        <a:spcAft>
                          <a:spcPts val="800"/>
                        </a:spcAft>
                      </a:pPr>
                      <a:r>
                        <a:rPr lang="en-IN" sz="1100">
                          <a:effectLst/>
                        </a:rPr>
                        <a:t>For ensuring taxation and legal compliances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marL="342900" lvl="0" indent="-342900" algn="just">
                        <a:lnSpc>
                          <a:spcPct val="150000"/>
                        </a:lnSpc>
                        <a:buFont typeface="+mj-lt"/>
                        <a:buAutoNum type="arabicPeriod"/>
                      </a:pPr>
                      <a:r>
                        <a:rPr lang="en-US" sz="1100" dirty="0">
                          <a:effectLst/>
                        </a:rPr>
                        <a:t>Taxation compliances </a:t>
                      </a:r>
                      <a:endParaRPr lang="en-IN" sz="1100" dirty="0">
                        <a:effectLst/>
                      </a:endParaRPr>
                    </a:p>
                    <a:p>
                      <a:pPr marL="342900" lvl="0" indent="-342900" algn="just">
                        <a:lnSpc>
                          <a:spcPct val="150000"/>
                        </a:lnSpc>
                        <a:spcAft>
                          <a:spcPts val="1000"/>
                        </a:spcAft>
                        <a:buFont typeface="+mj-lt"/>
                        <a:buAutoNum type="arabicPeriod"/>
                      </a:pPr>
                      <a:r>
                        <a:rPr lang="en-US" sz="1100" dirty="0">
                          <a:effectLst/>
                        </a:rPr>
                        <a:t>Legalities to be fulfilled </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2807" marR="62807" marT="0" marB="0"/>
                </a:tc>
                <a:extLst>
                  <a:ext uri="{0D108BD9-81ED-4DB2-BD59-A6C34878D82A}">
                    <a16:rowId xmlns:a16="http://schemas.microsoft.com/office/drawing/2014/main" val="715618044"/>
                  </a:ext>
                </a:extLst>
              </a:tr>
            </a:tbl>
          </a:graphicData>
        </a:graphic>
      </p:graphicFrame>
    </p:spTree>
    <p:extLst>
      <p:ext uri="{BB962C8B-B14F-4D97-AF65-F5344CB8AC3E}">
        <p14:creationId xmlns:p14="http://schemas.microsoft.com/office/powerpoint/2010/main" val="2106888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30BD1-8F79-4AE3-A611-B7D23BA49425}"/>
              </a:ext>
            </a:extLst>
          </p:cNvPr>
          <p:cNvSpPr>
            <a:spLocks noGrp="1"/>
          </p:cNvSpPr>
          <p:nvPr>
            <p:ph type="title"/>
          </p:nvPr>
        </p:nvSpPr>
        <p:spPr/>
        <p:txBody>
          <a:bodyPr/>
          <a:lstStyle/>
          <a:p>
            <a:r>
              <a:rPr lang="en-IN" dirty="0"/>
              <a:t>Work Breakdown Structure </a:t>
            </a:r>
          </a:p>
        </p:txBody>
      </p:sp>
      <p:sp>
        <p:nvSpPr>
          <p:cNvPr id="3" name="Content Placeholder 2">
            <a:extLst>
              <a:ext uri="{FF2B5EF4-FFF2-40B4-BE49-F238E27FC236}">
                <a16:creationId xmlns:a16="http://schemas.microsoft.com/office/drawing/2014/main" id="{8938973D-4763-429E-80DA-9CBD477DA55F}"/>
              </a:ext>
            </a:extLst>
          </p:cNvPr>
          <p:cNvSpPr>
            <a:spLocks noGrp="1"/>
          </p:cNvSpPr>
          <p:nvPr>
            <p:ph idx="1"/>
          </p:nvPr>
        </p:nvSpPr>
        <p:spPr/>
        <p:txBody>
          <a:bodyPr/>
          <a:lstStyle/>
          <a:p>
            <a:endParaRPr lang="en-IN"/>
          </a:p>
        </p:txBody>
      </p:sp>
      <p:pic>
        <p:nvPicPr>
          <p:cNvPr id="4" name="Picture 3">
            <a:extLst>
              <a:ext uri="{FF2B5EF4-FFF2-40B4-BE49-F238E27FC236}">
                <a16:creationId xmlns:a16="http://schemas.microsoft.com/office/drawing/2014/main" id="{F11F936F-9B9E-414E-AA11-D0CC42AFBBA5}"/>
              </a:ext>
            </a:extLst>
          </p:cNvPr>
          <p:cNvPicPr>
            <a:picLocks noChangeAspect="1"/>
          </p:cNvPicPr>
          <p:nvPr/>
        </p:nvPicPr>
        <p:blipFill>
          <a:blip r:embed="rId3"/>
          <a:srcRect l="3437" t="28872" r="3140" b="13002"/>
          <a:stretch>
            <a:fillRect/>
          </a:stretch>
        </p:blipFill>
        <p:spPr bwMode="auto">
          <a:xfrm>
            <a:off x="838200" y="1920081"/>
            <a:ext cx="10515599" cy="4162425"/>
          </a:xfrm>
          <a:prstGeom prst="rect">
            <a:avLst/>
          </a:prstGeom>
          <a:noFill/>
          <a:ln w="9525">
            <a:noFill/>
            <a:miter lim="800000"/>
            <a:headEnd/>
            <a:tailEnd/>
          </a:ln>
        </p:spPr>
      </p:pic>
    </p:spTree>
    <p:extLst>
      <p:ext uri="{BB962C8B-B14F-4D97-AF65-F5344CB8AC3E}">
        <p14:creationId xmlns:p14="http://schemas.microsoft.com/office/powerpoint/2010/main" val="844210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30A20-0E9B-4C60-9EA4-793638430565}"/>
              </a:ext>
            </a:extLst>
          </p:cNvPr>
          <p:cNvSpPr>
            <a:spLocks noGrp="1"/>
          </p:cNvSpPr>
          <p:nvPr>
            <p:ph type="title"/>
          </p:nvPr>
        </p:nvSpPr>
        <p:spPr/>
        <p:txBody>
          <a:bodyPr/>
          <a:lstStyle/>
          <a:p>
            <a:r>
              <a:rPr lang="en-IN" dirty="0"/>
              <a:t>Cost and Resource Use </a:t>
            </a:r>
          </a:p>
        </p:txBody>
      </p:sp>
      <p:sp>
        <p:nvSpPr>
          <p:cNvPr id="3" name="Content Placeholder 2">
            <a:extLst>
              <a:ext uri="{FF2B5EF4-FFF2-40B4-BE49-F238E27FC236}">
                <a16:creationId xmlns:a16="http://schemas.microsoft.com/office/drawing/2014/main" id="{ABAECB3C-8883-438F-86F4-72CB96057DE9}"/>
              </a:ext>
            </a:extLst>
          </p:cNvPr>
          <p:cNvSpPr>
            <a:spLocks noGrp="1"/>
          </p:cNvSpPr>
          <p:nvPr>
            <p:ph idx="1"/>
          </p:nvPr>
        </p:nvSpPr>
        <p:spPr/>
        <p:txBody>
          <a:bodyPr/>
          <a:lstStyle/>
          <a:p>
            <a:pPr algn="just">
              <a:lnSpc>
                <a:spcPct val="150000"/>
              </a:lnSpc>
              <a:spcAft>
                <a:spcPts val="800"/>
              </a:spcAft>
            </a:pPr>
            <a:r>
              <a:rPr lang="en-IN" sz="1800" b="1" i="1" u="sng" dirty="0">
                <a:effectLst/>
                <a:latin typeface="Times New Roman" panose="02020603050405020304" pitchFamily="18" charset="0"/>
                <a:ea typeface="Calibri" panose="020F0502020204030204" pitchFamily="34" charset="0"/>
                <a:cs typeface="Times New Roman" panose="02020603050405020304" pitchFamily="18" charset="0"/>
              </a:rPr>
              <a:t>Fixed expenses of the business include the accompanying: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Rent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Paying interest charges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Salary installment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Insurance sum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Taxation installment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Depreciation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098" name="Picture 2" descr="Market Penetration (meaning, example)| Top 7 Market Penetration Strategy">
            <a:extLst>
              <a:ext uri="{FF2B5EF4-FFF2-40B4-BE49-F238E27FC236}">
                <a16:creationId xmlns:a16="http://schemas.microsoft.com/office/drawing/2014/main" id="{DC2B7CBE-B466-4A52-8BE3-35C349CC93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1188" y="2535936"/>
            <a:ext cx="6296025" cy="4120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9931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7CC3B-ECA2-48F4-9076-71B90E6D06A2}"/>
              </a:ext>
            </a:extLst>
          </p:cNvPr>
          <p:cNvSpPr>
            <a:spLocks noGrp="1"/>
          </p:cNvSpPr>
          <p:nvPr>
            <p:ph type="title"/>
          </p:nvPr>
        </p:nvSpPr>
        <p:spPr/>
        <p:txBody>
          <a:bodyPr/>
          <a:lstStyle/>
          <a:p>
            <a:r>
              <a:rPr lang="en-IN" dirty="0"/>
              <a:t>Cost and Resource Use</a:t>
            </a:r>
          </a:p>
        </p:txBody>
      </p:sp>
      <p:sp>
        <p:nvSpPr>
          <p:cNvPr id="3" name="Content Placeholder 2">
            <a:extLst>
              <a:ext uri="{FF2B5EF4-FFF2-40B4-BE49-F238E27FC236}">
                <a16:creationId xmlns:a16="http://schemas.microsoft.com/office/drawing/2014/main" id="{8419C2FA-B74F-4B00-8028-A96981DA8502}"/>
              </a:ext>
            </a:extLst>
          </p:cNvPr>
          <p:cNvSpPr>
            <a:spLocks noGrp="1"/>
          </p:cNvSpPr>
          <p:nvPr>
            <p:ph idx="1"/>
          </p:nvPr>
        </p:nvSpPr>
        <p:spPr/>
        <p:txBody>
          <a:bodyPr>
            <a:normAutofit fontScale="92500" lnSpcReduction="20000"/>
          </a:bodyPr>
          <a:lstStyle/>
          <a:p>
            <a:pPr marL="0" lvl="0" indent="0" algn="just">
              <a:lnSpc>
                <a:spcPct val="150000"/>
              </a:lnSpc>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Variable Costs </a:t>
            </a: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Sales commission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Raw material use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Utility expenses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Labor expenses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Research and improvement costs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Transportation and conveyance charges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Discounts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Packaging and conveying charges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5122" name="Picture 2" descr="Advanced Level Marketing - My DigitalBackPack">
            <a:extLst>
              <a:ext uri="{FF2B5EF4-FFF2-40B4-BE49-F238E27FC236}">
                <a16:creationId xmlns:a16="http://schemas.microsoft.com/office/drawing/2014/main" id="{65A6EE6B-C369-4543-B110-15CF486E05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3149" y="2129601"/>
            <a:ext cx="6968851" cy="3137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9008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E6BD8-EB37-4A5F-BD37-2721C65F8A83}"/>
              </a:ext>
            </a:extLst>
          </p:cNvPr>
          <p:cNvSpPr>
            <a:spLocks noGrp="1"/>
          </p:cNvSpPr>
          <p:nvPr>
            <p:ph type="title"/>
          </p:nvPr>
        </p:nvSpPr>
        <p:spPr/>
        <p:txBody>
          <a:bodyPr/>
          <a:lstStyle/>
          <a:p>
            <a:r>
              <a:rPr lang="en-IN" dirty="0"/>
              <a:t>Risk Register </a:t>
            </a:r>
          </a:p>
        </p:txBody>
      </p:sp>
      <p:graphicFrame>
        <p:nvGraphicFramePr>
          <p:cNvPr id="4" name="Content Placeholder 3">
            <a:extLst>
              <a:ext uri="{FF2B5EF4-FFF2-40B4-BE49-F238E27FC236}">
                <a16:creationId xmlns:a16="http://schemas.microsoft.com/office/drawing/2014/main" id="{0F1A7D38-DCAD-4674-8C8C-7A46A40CA362}"/>
              </a:ext>
            </a:extLst>
          </p:cNvPr>
          <p:cNvGraphicFramePr>
            <a:graphicFrameLocks noGrp="1"/>
          </p:cNvGraphicFramePr>
          <p:nvPr>
            <p:ph idx="1"/>
            <p:extLst>
              <p:ext uri="{D42A27DB-BD31-4B8C-83A1-F6EECF244321}">
                <p14:modId xmlns:p14="http://schemas.microsoft.com/office/powerpoint/2010/main" val="4013476646"/>
              </p:ext>
            </p:extLst>
          </p:nvPr>
        </p:nvGraphicFramePr>
        <p:xfrm>
          <a:off x="1554480" y="1818005"/>
          <a:ext cx="8028432" cy="4351339"/>
        </p:xfrm>
        <a:graphic>
          <a:graphicData uri="http://schemas.openxmlformats.org/drawingml/2006/table">
            <a:tbl>
              <a:tblPr firstRow="1" firstCol="1" bandRow="1">
                <a:tableStyleId>{5C22544A-7EE6-4342-B048-85BDC9FD1C3A}</a:tableStyleId>
              </a:tblPr>
              <a:tblGrid>
                <a:gridCol w="2229489">
                  <a:extLst>
                    <a:ext uri="{9D8B030D-6E8A-4147-A177-3AD203B41FA5}">
                      <a16:colId xmlns:a16="http://schemas.microsoft.com/office/drawing/2014/main" val="4062082135"/>
                    </a:ext>
                  </a:extLst>
                </a:gridCol>
                <a:gridCol w="5798943">
                  <a:extLst>
                    <a:ext uri="{9D8B030D-6E8A-4147-A177-3AD203B41FA5}">
                      <a16:colId xmlns:a16="http://schemas.microsoft.com/office/drawing/2014/main" val="398911357"/>
                    </a:ext>
                  </a:extLst>
                </a:gridCol>
              </a:tblGrid>
              <a:tr h="285313">
                <a:tc>
                  <a:txBody>
                    <a:bodyPr/>
                    <a:lstStyle/>
                    <a:p>
                      <a:pPr>
                        <a:lnSpc>
                          <a:spcPct val="107000"/>
                        </a:lnSpc>
                        <a:spcAft>
                          <a:spcPts val="800"/>
                        </a:spcAft>
                        <a:tabLst>
                          <a:tab pos="2865755" algn="ctr"/>
                          <a:tab pos="4657725" algn="l"/>
                        </a:tabLst>
                      </a:pPr>
                      <a:r>
                        <a:rPr lang="en-IN" sz="900">
                          <a:effectLst/>
                        </a:rPr>
                        <a:t>ID</a:t>
                      </a:r>
                      <a:endParaRPr lang="en-IN" sz="8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tc>
                  <a:txBody>
                    <a:bodyPr/>
                    <a:lstStyle/>
                    <a:p>
                      <a:pPr>
                        <a:lnSpc>
                          <a:spcPct val="107000"/>
                        </a:lnSpc>
                        <a:spcAft>
                          <a:spcPts val="800"/>
                        </a:spcAft>
                        <a:tabLst>
                          <a:tab pos="2865755" algn="ctr"/>
                          <a:tab pos="4657725" algn="l"/>
                        </a:tabLst>
                      </a:pPr>
                      <a:r>
                        <a:rPr lang="en-IN" sz="900">
                          <a:effectLst/>
                        </a:rPr>
                        <a:t>Risk</a:t>
                      </a:r>
                      <a:endParaRPr lang="en-IN" sz="8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extLst>
                  <a:ext uri="{0D108BD9-81ED-4DB2-BD59-A6C34878D82A}">
                    <a16:rowId xmlns:a16="http://schemas.microsoft.com/office/drawing/2014/main" val="1109546406"/>
                  </a:ext>
                </a:extLst>
              </a:tr>
              <a:tr h="577790">
                <a:tc>
                  <a:txBody>
                    <a:bodyPr/>
                    <a:lstStyle/>
                    <a:p>
                      <a:pPr>
                        <a:lnSpc>
                          <a:spcPct val="107000"/>
                        </a:lnSpc>
                        <a:spcAft>
                          <a:spcPts val="800"/>
                        </a:spcAft>
                        <a:tabLst>
                          <a:tab pos="2865755" algn="ctr"/>
                          <a:tab pos="4657725" algn="l"/>
                        </a:tabLst>
                      </a:pPr>
                      <a:r>
                        <a:rPr lang="en-IN" sz="2400">
                          <a:effectLst/>
                        </a:rPr>
                        <a:t>1</a:t>
                      </a:r>
                      <a:endParaRPr lang="en-IN" sz="20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tc>
                  <a:txBody>
                    <a:bodyPr/>
                    <a:lstStyle/>
                    <a:p>
                      <a:pPr>
                        <a:lnSpc>
                          <a:spcPct val="107000"/>
                        </a:lnSpc>
                        <a:spcAft>
                          <a:spcPts val="800"/>
                        </a:spcAft>
                        <a:tabLst>
                          <a:tab pos="2865755" algn="ctr"/>
                          <a:tab pos="4657725" algn="l"/>
                        </a:tabLst>
                      </a:pPr>
                      <a:r>
                        <a:rPr lang="en-IN" sz="2400">
                          <a:effectLst/>
                        </a:rPr>
                        <a:t>Recruiting a wrong team </a:t>
                      </a:r>
                      <a:endParaRPr lang="en-IN" sz="20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extLst>
                  <a:ext uri="{0D108BD9-81ED-4DB2-BD59-A6C34878D82A}">
                    <a16:rowId xmlns:a16="http://schemas.microsoft.com/office/drawing/2014/main" val="2687779917"/>
                  </a:ext>
                </a:extLst>
              </a:tr>
              <a:tr h="1308984">
                <a:tc>
                  <a:txBody>
                    <a:bodyPr/>
                    <a:lstStyle/>
                    <a:p>
                      <a:pPr>
                        <a:lnSpc>
                          <a:spcPct val="107000"/>
                        </a:lnSpc>
                        <a:spcAft>
                          <a:spcPts val="800"/>
                        </a:spcAft>
                        <a:tabLst>
                          <a:tab pos="2865755" algn="ctr"/>
                          <a:tab pos="4657725" algn="l"/>
                        </a:tabLst>
                      </a:pPr>
                      <a:r>
                        <a:rPr lang="en-IN" sz="2400">
                          <a:effectLst/>
                        </a:rPr>
                        <a:t>2</a:t>
                      </a:r>
                      <a:endParaRPr lang="en-IN" sz="20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tc>
                  <a:txBody>
                    <a:bodyPr/>
                    <a:lstStyle/>
                    <a:p>
                      <a:pPr>
                        <a:lnSpc>
                          <a:spcPct val="107000"/>
                        </a:lnSpc>
                        <a:spcAft>
                          <a:spcPts val="800"/>
                        </a:spcAft>
                        <a:tabLst>
                          <a:tab pos="2865755" algn="ctr"/>
                          <a:tab pos="4657725" algn="l"/>
                        </a:tabLst>
                      </a:pPr>
                      <a:r>
                        <a:rPr lang="en-IN" sz="2400">
                          <a:effectLst/>
                        </a:rPr>
                        <a:t>Reduced budget position and the shortfall in cashflow</a:t>
                      </a:r>
                      <a:endParaRPr lang="en-IN" sz="20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extLst>
                  <a:ext uri="{0D108BD9-81ED-4DB2-BD59-A6C34878D82A}">
                    <a16:rowId xmlns:a16="http://schemas.microsoft.com/office/drawing/2014/main" val="277426129"/>
                  </a:ext>
                </a:extLst>
              </a:tr>
              <a:tr h="870268">
                <a:tc>
                  <a:txBody>
                    <a:bodyPr/>
                    <a:lstStyle/>
                    <a:p>
                      <a:pPr>
                        <a:lnSpc>
                          <a:spcPct val="107000"/>
                        </a:lnSpc>
                        <a:spcAft>
                          <a:spcPts val="800"/>
                        </a:spcAft>
                        <a:tabLst>
                          <a:tab pos="2865755" algn="ctr"/>
                          <a:tab pos="4657725" algn="l"/>
                        </a:tabLst>
                      </a:pPr>
                      <a:r>
                        <a:rPr lang="en-IN" sz="2400">
                          <a:effectLst/>
                        </a:rPr>
                        <a:t>3</a:t>
                      </a:r>
                      <a:endParaRPr lang="en-IN" sz="20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tc>
                  <a:txBody>
                    <a:bodyPr/>
                    <a:lstStyle/>
                    <a:p>
                      <a:pPr>
                        <a:lnSpc>
                          <a:spcPct val="107000"/>
                        </a:lnSpc>
                        <a:spcAft>
                          <a:spcPts val="800"/>
                        </a:spcAft>
                        <a:tabLst>
                          <a:tab pos="2865755" algn="ctr"/>
                          <a:tab pos="4657725" algn="l"/>
                        </a:tabLst>
                      </a:pPr>
                      <a:r>
                        <a:rPr lang="en-IN" sz="2400">
                          <a:effectLst/>
                        </a:rPr>
                        <a:t>The consumer base is not satisfied </a:t>
                      </a:r>
                      <a:endParaRPr lang="en-IN" sz="20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extLst>
                  <a:ext uri="{0D108BD9-81ED-4DB2-BD59-A6C34878D82A}">
                    <a16:rowId xmlns:a16="http://schemas.microsoft.com/office/drawing/2014/main" val="827344508"/>
                  </a:ext>
                </a:extLst>
              </a:tr>
              <a:tr h="1308984">
                <a:tc>
                  <a:txBody>
                    <a:bodyPr/>
                    <a:lstStyle/>
                    <a:p>
                      <a:pPr>
                        <a:lnSpc>
                          <a:spcPct val="107000"/>
                        </a:lnSpc>
                        <a:spcAft>
                          <a:spcPts val="800"/>
                        </a:spcAft>
                        <a:tabLst>
                          <a:tab pos="2865755" algn="ctr"/>
                          <a:tab pos="4657725" algn="l"/>
                        </a:tabLst>
                      </a:pPr>
                      <a:r>
                        <a:rPr lang="en-IN" sz="2400">
                          <a:effectLst/>
                        </a:rPr>
                        <a:t>4</a:t>
                      </a:r>
                      <a:endParaRPr lang="en-IN" sz="20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tc>
                  <a:txBody>
                    <a:bodyPr/>
                    <a:lstStyle/>
                    <a:p>
                      <a:pPr>
                        <a:lnSpc>
                          <a:spcPct val="107000"/>
                        </a:lnSpc>
                        <a:spcAft>
                          <a:spcPts val="800"/>
                        </a:spcAft>
                        <a:tabLst>
                          <a:tab pos="2865755" algn="ctr"/>
                          <a:tab pos="4657725" algn="l"/>
                        </a:tabLst>
                      </a:pPr>
                      <a:r>
                        <a:rPr lang="en-IN" sz="2400" dirty="0">
                          <a:effectLst/>
                        </a:rPr>
                        <a:t>Inefficiency in product designs and positioning of the brand </a:t>
                      </a:r>
                      <a:endParaRPr lang="en-IN"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extLst>
                  <a:ext uri="{0D108BD9-81ED-4DB2-BD59-A6C34878D82A}">
                    <a16:rowId xmlns:a16="http://schemas.microsoft.com/office/drawing/2014/main" val="1466203027"/>
                  </a:ext>
                </a:extLst>
              </a:tr>
            </a:tbl>
          </a:graphicData>
        </a:graphic>
      </p:graphicFrame>
    </p:spTree>
    <p:extLst>
      <p:ext uri="{BB962C8B-B14F-4D97-AF65-F5344CB8AC3E}">
        <p14:creationId xmlns:p14="http://schemas.microsoft.com/office/powerpoint/2010/main" val="540597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E286D-2474-466A-8A51-44480FB3E6E7}"/>
              </a:ext>
            </a:extLst>
          </p:cNvPr>
          <p:cNvSpPr>
            <a:spLocks noGrp="1"/>
          </p:cNvSpPr>
          <p:nvPr>
            <p:ph type="title"/>
          </p:nvPr>
        </p:nvSpPr>
        <p:spPr/>
        <p:txBody>
          <a:bodyPr/>
          <a:lstStyle/>
          <a:p>
            <a:r>
              <a:rPr lang="en-IN" dirty="0"/>
              <a:t>References </a:t>
            </a:r>
          </a:p>
        </p:txBody>
      </p:sp>
      <p:sp>
        <p:nvSpPr>
          <p:cNvPr id="3" name="Content Placeholder 2">
            <a:extLst>
              <a:ext uri="{FF2B5EF4-FFF2-40B4-BE49-F238E27FC236}">
                <a16:creationId xmlns:a16="http://schemas.microsoft.com/office/drawing/2014/main" id="{6A88904C-4E9F-4C2A-A234-E8CE15455411}"/>
              </a:ext>
            </a:extLst>
          </p:cNvPr>
          <p:cNvSpPr>
            <a:spLocks noGrp="1"/>
          </p:cNvSpPr>
          <p:nvPr>
            <p:ph idx="1"/>
          </p:nvPr>
        </p:nvSpPr>
        <p:spPr/>
        <p:txBody>
          <a:bodyPr>
            <a:normAutofit lnSpcReduction="10000"/>
          </a:bodyPr>
          <a:lstStyle/>
          <a:p>
            <a:pPr marL="342900" lvl="0" indent="-342900" algn="l">
              <a:lnSpc>
                <a:spcPct val="150000"/>
              </a:lnSpc>
              <a:spcAft>
                <a:spcPts val="800"/>
              </a:spcAft>
              <a:buFont typeface="Symbol" panose="05050102010706020507" pitchFamily="18" charset="2"/>
              <a:buChar char=""/>
            </a:pPr>
            <a:r>
              <a:rPr lang="en-US" sz="18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Burns, P., 2020. Entrepreneurship and small business: Start-up. Growth and maturity. Palgrave Macmillan.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Symbol" panose="05050102010706020507" pitchFamily="18" charset="2"/>
              <a:buChar char=""/>
            </a:pPr>
            <a:r>
              <a:rPr lang="en-US" sz="18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Blank, S., 2013. Why the lean start-up changes everything. Harvard business review, 91(5), 63-72.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Symbol" panose="05050102010706020507" pitchFamily="18" charset="2"/>
              <a:buChar char=""/>
            </a:pPr>
            <a:r>
              <a:rPr lang="en-US" sz="18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Chen, Y., &amp; Duong, T. Q. (Eds.)., 2018. Industrial Networks and Intelligent Systems: 3rd International Conference, </a:t>
            </a:r>
            <a:r>
              <a:rPr lang="en-US" sz="1800" dirty="0" err="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Iniscom</a:t>
            </a:r>
            <a:r>
              <a:rPr lang="en-US" sz="18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2017, Ho Chi Minh City, Vietnam, September 4, 2017, Proceedings (Vol. 221). Springer.</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Symbol" panose="05050102010706020507" pitchFamily="18" charset="2"/>
              <a:buChar char=""/>
            </a:pPr>
            <a:r>
              <a:rPr lang="en-US" sz="1800" dirty="0" err="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Frodey</a:t>
            </a:r>
            <a:r>
              <a:rPr lang="en-US" sz="18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C. A., &amp; Yamini, N., 2018. Pure Fiji Export Limited: a skin care company in harmony with nature and culture. Journal of Business Case Studies, 4(2), 19-30.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Symbol" panose="05050102010706020507" pitchFamily="18" charset="2"/>
              <a:buChar char=""/>
            </a:pPr>
            <a:r>
              <a:rPr lang="en-US" sz="18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Hoffman, L., 2020. U.S. Patent No. 6,820,744. Washington, DC: U.S. Patent and Trademark Office.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3883133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626</Words>
  <Application>Microsoft Office PowerPoint</Application>
  <PresentationFormat>Widescreen</PresentationFormat>
  <Paragraphs>78</Paragraphs>
  <Slides>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Symbol</vt:lpstr>
      <vt:lpstr>Times New Roman</vt:lpstr>
      <vt:lpstr>Office Theme</vt:lpstr>
      <vt:lpstr>Project A</vt:lpstr>
      <vt:lpstr>Scope of the project </vt:lpstr>
      <vt:lpstr>Stakeholder Analysis </vt:lpstr>
      <vt:lpstr>Work Breakdown Structure </vt:lpstr>
      <vt:lpstr>Cost and Resource Use </vt:lpstr>
      <vt:lpstr>Cost and Resource Use</vt:lpstr>
      <vt:lpstr>Risk Register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A</dc:title>
  <dc:creator>Kanishka Tambi</dc:creator>
  <cp:lastModifiedBy>Kanishka Tambi</cp:lastModifiedBy>
  <cp:revision>2</cp:revision>
  <dcterms:created xsi:type="dcterms:W3CDTF">2021-11-23T15:37:56Z</dcterms:created>
  <dcterms:modified xsi:type="dcterms:W3CDTF">2021-11-23T15:56:33Z</dcterms:modified>
</cp:coreProperties>
</file>