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1560B0-551B-47AF-9335-B5796D1D6CB8}" v="153" dt="2019-01-10T10:07:33.6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Rahman (1713140)" userId="S::1713140@student.uwtsd.ac.uk::855ff7c2-82aa-4dba-a13b-fd4008818d3d" providerId="AD" clId="Web-{C81560B0-551B-47AF-9335-B5796D1D6CB8}"/>
    <pc:docChg chg="addSld modSld">
      <pc:chgData name="Muhammad Rahman (1713140)" userId="S::1713140@student.uwtsd.ac.uk::855ff7c2-82aa-4dba-a13b-fd4008818d3d" providerId="AD" clId="Web-{C81560B0-551B-47AF-9335-B5796D1D6CB8}" dt="2019-01-10T12:11:40.852" v="1292" actId="20577"/>
      <pc:docMkLst>
        <pc:docMk/>
      </pc:docMkLst>
      <pc:sldChg chg="modSp">
        <pc:chgData name="Muhammad Rahman (1713140)" userId="S::1713140@student.uwtsd.ac.uk::855ff7c2-82aa-4dba-a13b-fd4008818d3d" providerId="AD" clId="Web-{C81560B0-551B-47AF-9335-B5796D1D6CB8}" dt="2019-01-10T11:40:01.277" v="521" actId="20577"/>
        <pc:sldMkLst>
          <pc:docMk/>
          <pc:sldMk cId="988892040" sldId="257"/>
        </pc:sldMkLst>
        <pc:spChg chg="mod">
          <ac:chgData name="Muhammad Rahman (1713140)" userId="S::1713140@student.uwtsd.ac.uk::855ff7c2-82aa-4dba-a13b-fd4008818d3d" providerId="AD" clId="Web-{C81560B0-551B-47AF-9335-B5796D1D6CB8}" dt="2019-01-10T11:40:01.277" v="521" actId="20577"/>
          <ac:spMkLst>
            <pc:docMk/>
            <pc:sldMk cId="988892040" sldId="257"/>
            <ac:spMk id="33" creationId="{EA73CD34-83AA-4983-B37D-E4E9D21A7DBF}"/>
          </ac:spMkLst>
        </pc:spChg>
      </pc:sldChg>
      <pc:sldChg chg="modSp">
        <pc:chgData name="Muhammad Rahman (1713140)" userId="S::1713140@student.uwtsd.ac.uk::855ff7c2-82aa-4dba-a13b-fd4008818d3d" providerId="AD" clId="Web-{C81560B0-551B-47AF-9335-B5796D1D6CB8}" dt="2019-01-10T11:41:28.762" v="533" actId="20577"/>
        <pc:sldMkLst>
          <pc:docMk/>
          <pc:sldMk cId="3020597929" sldId="258"/>
        </pc:sldMkLst>
        <pc:spChg chg="mod">
          <ac:chgData name="Muhammad Rahman (1713140)" userId="S::1713140@student.uwtsd.ac.uk::855ff7c2-82aa-4dba-a13b-fd4008818d3d" providerId="AD" clId="Web-{C81560B0-551B-47AF-9335-B5796D1D6CB8}" dt="2019-01-10T11:41:28.762" v="533" actId="20577"/>
          <ac:spMkLst>
            <pc:docMk/>
            <pc:sldMk cId="3020597929" sldId="258"/>
            <ac:spMk id="3" creationId="{09D34D5C-E4CE-4465-A8AB-982BD5B3D7E3}"/>
          </ac:spMkLst>
        </pc:spChg>
      </pc:sldChg>
      <pc:sldChg chg="modSp">
        <pc:chgData name="Muhammad Rahman (1713140)" userId="S::1713140@student.uwtsd.ac.uk::855ff7c2-82aa-4dba-a13b-fd4008818d3d" providerId="AD" clId="Web-{C81560B0-551B-47AF-9335-B5796D1D6CB8}" dt="2019-01-10T11:42:54.497" v="555" actId="14100"/>
        <pc:sldMkLst>
          <pc:docMk/>
          <pc:sldMk cId="682233432" sldId="259"/>
        </pc:sldMkLst>
        <pc:spChg chg="mod">
          <ac:chgData name="Muhammad Rahman (1713140)" userId="S::1713140@student.uwtsd.ac.uk::855ff7c2-82aa-4dba-a13b-fd4008818d3d" providerId="AD" clId="Web-{C81560B0-551B-47AF-9335-B5796D1D6CB8}" dt="2019-01-10T11:42:54.497" v="555" actId="14100"/>
          <ac:spMkLst>
            <pc:docMk/>
            <pc:sldMk cId="682233432" sldId="259"/>
            <ac:spMk id="3" creationId="{59D1767E-D5EE-4828-A53C-DD3F31C9768B}"/>
          </ac:spMkLst>
        </pc:spChg>
      </pc:sldChg>
      <pc:sldChg chg="modSp">
        <pc:chgData name="Muhammad Rahman (1713140)" userId="S::1713140@student.uwtsd.ac.uk::855ff7c2-82aa-4dba-a13b-fd4008818d3d" providerId="AD" clId="Web-{C81560B0-551B-47AF-9335-B5796D1D6CB8}" dt="2019-01-10T11:43:29.013" v="558" actId="20577"/>
        <pc:sldMkLst>
          <pc:docMk/>
          <pc:sldMk cId="2703497963" sldId="260"/>
        </pc:sldMkLst>
        <pc:spChg chg="mod">
          <ac:chgData name="Muhammad Rahman (1713140)" userId="S::1713140@student.uwtsd.ac.uk::855ff7c2-82aa-4dba-a13b-fd4008818d3d" providerId="AD" clId="Web-{C81560B0-551B-47AF-9335-B5796D1D6CB8}" dt="2019-01-10T11:43:29.013" v="558" actId="20577"/>
          <ac:spMkLst>
            <pc:docMk/>
            <pc:sldMk cId="2703497963" sldId="260"/>
            <ac:spMk id="3" creationId="{51650608-E932-4D61-9D56-320502821459}"/>
          </ac:spMkLst>
        </pc:spChg>
        <pc:picChg chg="mod">
          <ac:chgData name="Muhammad Rahman (1713140)" userId="S::1713140@student.uwtsd.ac.uk::855ff7c2-82aa-4dba-a13b-fd4008818d3d" providerId="AD" clId="Web-{C81560B0-551B-47AF-9335-B5796D1D6CB8}" dt="2019-01-10T11:31:56.352" v="488" actId="1076"/>
          <ac:picMkLst>
            <pc:docMk/>
            <pc:sldMk cId="2703497963" sldId="260"/>
            <ac:picMk id="4" creationId="{61E143F6-8B68-4BFE-9FAE-ECC88E0DD4C8}"/>
          </ac:picMkLst>
        </pc:picChg>
        <pc:picChg chg="mod">
          <ac:chgData name="Muhammad Rahman (1713140)" userId="S::1713140@student.uwtsd.ac.uk::855ff7c2-82aa-4dba-a13b-fd4008818d3d" providerId="AD" clId="Web-{C81560B0-551B-47AF-9335-B5796D1D6CB8}" dt="2019-01-10T11:33:05.431" v="503" actId="14100"/>
          <ac:picMkLst>
            <pc:docMk/>
            <pc:sldMk cId="2703497963" sldId="260"/>
            <ac:picMk id="5" creationId="{D2319BAB-035C-4971-8AEF-30C96929D448}"/>
          </ac:picMkLst>
        </pc:picChg>
        <pc:picChg chg="mod">
          <ac:chgData name="Muhammad Rahman (1713140)" userId="S::1713140@student.uwtsd.ac.uk::855ff7c2-82aa-4dba-a13b-fd4008818d3d" providerId="AD" clId="Web-{C81560B0-551B-47AF-9335-B5796D1D6CB8}" dt="2019-01-10T11:31:52.227" v="487" actId="1076"/>
          <ac:picMkLst>
            <pc:docMk/>
            <pc:sldMk cId="2703497963" sldId="260"/>
            <ac:picMk id="6" creationId="{A4E3CE40-662E-4069-A839-44275BB44552}"/>
          </ac:picMkLst>
        </pc:picChg>
        <pc:picChg chg="mod">
          <ac:chgData name="Muhammad Rahman (1713140)" userId="S::1713140@student.uwtsd.ac.uk::855ff7c2-82aa-4dba-a13b-fd4008818d3d" providerId="AD" clId="Web-{C81560B0-551B-47AF-9335-B5796D1D6CB8}" dt="2019-01-10T11:32:08.477" v="491" actId="14100"/>
          <ac:picMkLst>
            <pc:docMk/>
            <pc:sldMk cId="2703497963" sldId="260"/>
            <ac:picMk id="7" creationId="{20AA7E50-0476-4894-817A-6670BE62D13A}"/>
          </ac:picMkLst>
        </pc:picChg>
      </pc:sldChg>
      <pc:sldChg chg="modSp">
        <pc:chgData name="Muhammad Rahman (1713140)" userId="S::1713140@student.uwtsd.ac.uk::855ff7c2-82aa-4dba-a13b-fd4008818d3d" providerId="AD" clId="Web-{C81560B0-551B-47AF-9335-B5796D1D6CB8}" dt="2019-01-10T11:44:14.404" v="562" actId="20577"/>
        <pc:sldMkLst>
          <pc:docMk/>
          <pc:sldMk cId="2310443146" sldId="261"/>
        </pc:sldMkLst>
        <pc:spChg chg="mod">
          <ac:chgData name="Muhammad Rahman (1713140)" userId="S::1713140@student.uwtsd.ac.uk::855ff7c2-82aa-4dba-a13b-fd4008818d3d" providerId="AD" clId="Web-{C81560B0-551B-47AF-9335-B5796D1D6CB8}" dt="2019-01-10T11:44:14.404" v="562" actId="20577"/>
          <ac:spMkLst>
            <pc:docMk/>
            <pc:sldMk cId="2310443146" sldId="261"/>
            <ac:spMk id="3" creationId="{AAA5F8C6-7F69-4E2C-9BDD-6A79E7257636}"/>
          </ac:spMkLst>
        </pc:spChg>
      </pc:sldChg>
      <pc:sldChg chg="addSp modSp new">
        <pc:chgData name="Muhammad Rahman (1713140)" userId="S::1713140@student.uwtsd.ac.uk::855ff7c2-82aa-4dba-a13b-fd4008818d3d" providerId="AD" clId="Web-{C81560B0-551B-47AF-9335-B5796D1D6CB8}" dt="2019-01-10T11:46:36.749" v="581" actId="20577"/>
        <pc:sldMkLst>
          <pc:docMk/>
          <pc:sldMk cId="2281132220" sldId="262"/>
        </pc:sldMkLst>
        <pc:spChg chg="mod">
          <ac:chgData name="Muhammad Rahman (1713140)" userId="S::1713140@student.uwtsd.ac.uk::855ff7c2-82aa-4dba-a13b-fd4008818d3d" providerId="AD" clId="Web-{C81560B0-551B-47AF-9335-B5796D1D6CB8}" dt="2019-01-10T11:46:36.749" v="581" actId="20577"/>
          <ac:spMkLst>
            <pc:docMk/>
            <pc:sldMk cId="2281132220" sldId="262"/>
            <ac:spMk id="2" creationId="{7B8B3392-BFAC-45EF-A5E1-2D37312DCFC2}"/>
          </ac:spMkLst>
        </pc:spChg>
        <pc:spChg chg="add mod">
          <ac:chgData name="Muhammad Rahman (1713140)" userId="S::1713140@student.uwtsd.ac.uk::855ff7c2-82aa-4dba-a13b-fd4008818d3d" providerId="AD" clId="Web-{C81560B0-551B-47AF-9335-B5796D1D6CB8}" dt="2019-01-10T11:44:54.342" v="568" actId="20577"/>
          <ac:spMkLst>
            <pc:docMk/>
            <pc:sldMk cId="2281132220" sldId="262"/>
            <ac:spMk id="3" creationId="{C3142859-56C2-4F10-99B4-E408135C17D0}"/>
          </ac:spMkLst>
        </pc:spChg>
      </pc:sldChg>
      <pc:sldChg chg="modSp new">
        <pc:chgData name="Muhammad Rahman (1713140)" userId="S::1713140@student.uwtsd.ac.uk::855ff7c2-82aa-4dba-a13b-fd4008818d3d" providerId="AD" clId="Web-{C81560B0-551B-47AF-9335-B5796D1D6CB8}" dt="2019-01-10T11:58:21.347" v="947" actId="20577"/>
        <pc:sldMkLst>
          <pc:docMk/>
          <pc:sldMk cId="1626767794" sldId="263"/>
        </pc:sldMkLst>
        <pc:spChg chg="mod">
          <ac:chgData name="Muhammad Rahman (1713140)" userId="S::1713140@student.uwtsd.ac.uk::855ff7c2-82aa-4dba-a13b-fd4008818d3d" providerId="AD" clId="Web-{C81560B0-551B-47AF-9335-B5796D1D6CB8}" dt="2019-01-10T11:58:21.347" v="947" actId="20577"/>
          <ac:spMkLst>
            <pc:docMk/>
            <pc:sldMk cId="1626767794" sldId="263"/>
            <ac:spMk id="2" creationId="{18EB0FD4-6574-41F5-8752-CBA4BD62E284}"/>
          </ac:spMkLst>
        </pc:spChg>
        <pc:spChg chg="mod">
          <ac:chgData name="Muhammad Rahman (1713140)" userId="S::1713140@student.uwtsd.ac.uk::855ff7c2-82aa-4dba-a13b-fd4008818d3d" providerId="AD" clId="Web-{C81560B0-551B-47AF-9335-B5796D1D6CB8}" dt="2019-01-10T11:56:59.409" v="938" actId="20577"/>
          <ac:spMkLst>
            <pc:docMk/>
            <pc:sldMk cId="1626767794" sldId="263"/>
            <ac:spMk id="3" creationId="{ECDFC119-F9C7-49A1-9379-C32DC0745883}"/>
          </ac:spMkLst>
        </pc:spChg>
      </pc:sldChg>
      <pc:sldChg chg="modSp new">
        <pc:chgData name="Muhammad Rahman (1713140)" userId="S::1713140@student.uwtsd.ac.uk::855ff7c2-82aa-4dba-a13b-fd4008818d3d" providerId="AD" clId="Web-{C81560B0-551B-47AF-9335-B5796D1D6CB8}" dt="2019-01-10T12:07:25.116" v="1254" actId="20577"/>
        <pc:sldMkLst>
          <pc:docMk/>
          <pc:sldMk cId="1520701045" sldId="264"/>
        </pc:sldMkLst>
        <pc:spChg chg="mod">
          <ac:chgData name="Muhammad Rahman (1713140)" userId="S::1713140@student.uwtsd.ac.uk::855ff7c2-82aa-4dba-a13b-fd4008818d3d" providerId="AD" clId="Web-{C81560B0-551B-47AF-9335-B5796D1D6CB8}" dt="2019-01-10T11:58:39.332" v="953" actId="20577"/>
          <ac:spMkLst>
            <pc:docMk/>
            <pc:sldMk cId="1520701045" sldId="264"/>
            <ac:spMk id="2" creationId="{B635BA1C-1A94-4656-B53C-7904775A34B5}"/>
          </ac:spMkLst>
        </pc:spChg>
        <pc:spChg chg="mod">
          <ac:chgData name="Muhammad Rahman (1713140)" userId="S::1713140@student.uwtsd.ac.uk::855ff7c2-82aa-4dba-a13b-fd4008818d3d" providerId="AD" clId="Web-{C81560B0-551B-47AF-9335-B5796D1D6CB8}" dt="2019-01-10T12:07:25.116" v="1254" actId="20577"/>
          <ac:spMkLst>
            <pc:docMk/>
            <pc:sldMk cId="1520701045" sldId="264"/>
            <ac:spMk id="3" creationId="{2199C816-B89B-4264-A338-D92D636AD8D1}"/>
          </ac:spMkLst>
        </pc:spChg>
      </pc:sldChg>
      <pc:sldChg chg="modSp new">
        <pc:chgData name="Muhammad Rahman (1713140)" userId="S::1713140@student.uwtsd.ac.uk::855ff7c2-82aa-4dba-a13b-fd4008818d3d" providerId="AD" clId="Web-{C81560B0-551B-47AF-9335-B5796D1D6CB8}" dt="2019-01-10T12:11:40.852" v="1292" actId="20577"/>
        <pc:sldMkLst>
          <pc:docMk/>
          <pc:sldMk cId="2857530527" sldId="265"/>
        </pc:sldMkLst>
        <pc:spChg chg="mod">
          <ac:chgData name="Muhammad Rahman (1713140)" userId="S::1713140@student.uwtsd.ac.uk::855ff7c2-82aa-4dba-a13b-fd4008818d3d" providerId="AD" clId="Web-{C81560B0-551B-47AF-9335-B5796D1D6CB8}" dt="2019-01-10T12:08:29.242" v="1263" actId="20577"/>
          <ac:spMkLst>
            <pc:docMk/>
            <pc:sldMk cId="2857530527" sldId="265"/>
            <ac:spMk id="2" creationId="{3280D737-94E4-4928-A844-A61CCDD68476}"/>
          </ac:spMkLst>
        </pc:spChg>
        <pc:spChg chg="mod">
          <ac:chgData name="Muhammad Rahman (1713140)" userId="S::1713140@student.uwtsd.ac.uk::855ff7c2-82aa-4dba-a13b-fd4008818d3d" providerId="AD" clId="Web-{C81560B0-551B-47AF-9335-B5796D1D6CB8}" dt="2019-01-10T12:11:40.852" v="1292" actId="20577"/>
          <ac:spMkLst>
            <pc:docMk/>
            <pc:sldMk cId="2857530527" sldId="265"/>
            <ac:spMk id="3" creationId="{2BE7CA3C-6929-4E05-BDCF-D974FF0428C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165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65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26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981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802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056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221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725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331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894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711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8148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0672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1441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230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3307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578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5EF6C5F-4E07-471F-A751-22C1E6751E8A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EE9BA79-3A9C-40CB-BACA-FD2D67E64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289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G8fPRiqLfAhWizYUKHZxWDh4QjRx6BAgBEAU&amp;url=http://livebrum.co.uk/bull-ring/2013/02/15/disney-invites-birmingham-to-turn-funny-into-money-for-red-nose-day&amp;psig=AOvVaw0gn1a4VwUYbx7rt0vGLiBc&amp;ust=1544971775378922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s://www.google.co.uk/url?sa=i&amp;rct=j&amp;q=&amp;esrc=s&amp;source=images&amp;cd=&amp;cad=rja&amp;uact=8&amp;ved=2ahUKEwj72IH-iaLfAhVBxYUKHf7cAyoQjRx6BAgBEAU&amp;url=https://www.greencore.com/ms-greencore-charity-bike-ride/&amp;psig=AOvVaw1m7mld6C6eA4FLmmNrsyHW&amp;ust=1544971631531044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mailto:afloat,available@:https://www.the" TargetMode="External"/><Relationship Id="rId2" Type="http://schemas.openxmlformats.org/officeDocument/2006/relationships/hyperlink" Target="mailto:available@:https://www.researchgate.net/publication/257303449-pest-analysis.Access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76658-9B2E-46DC-A239-B293808355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ICED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D59BC1-948C-43FF-B5DD-AF139DD802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GB" sz="2000"/>
              <a:t>Indian, Chinese, English And Desserts</a:t>
            </a:r>
          </a:p>
          <a:p>
            <a:pPr algn="l"/>
            <a:endParaRPr lang="en-GB" sz="2000"/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496A4910-EB44-41BE-B428-98BBFEEA08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10" r="21411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455459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124000"/>
                <a:satMod val="148000"/>
                <a:lumMod val="124000"/>
              </a:schemeClr>
            </a:gs>
            <a:gs pos="100000">
              <a:schemeClr val="bg1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noFill/>
        </p:grpSpPr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7CA632-D2ED-4151-8AF1-522A98A6D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166" y="821095"/>
            <a:ext cx="9230185" cy="106990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Business Plan on </a:t>
            </a:r>
            <a:r>
              <a:rPr lang="en-GB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ICED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Restaurant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EA73CD34-83AA-4983-B37D-E4E9D21A7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8166" y="2202025"/>
            <a:ext cx="7645173" cy="3508310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Mohammed Waseem 1708857</a:t>
            </a:r>
            <a:endParaRPr lang="en-US"/>
          </a:p>
          <a:p>
            <a:pPr>
              <a:lnSpc>
                <a:spcPct val="150000"/>
              </a:lnSpc>
            </a:pP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Rahi Ahmed 1715428</a:t>
            </a:r>
          </a:p>
          <a:p>
            <a:pPr>
              <a:lnSpc>
                <a:spcPct val="150000"/>
              </a:lnSpc>
            </a:pP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Mahbub Hussain Khan 1713138</a:t>
            </a:r>
          </a:p>
          <a:p>
            <a:pPr>
              <a:lnSpc>
                <a:spcPct val="150000"/>
              </a:lnSpc>
            </a:pP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Muhammad Habibur Rahman 1713140</a:t>
            </a:r>
          </a:p>
          <a:p>
            <a:pPr>
              <a:lnSpc>
                <a:spcPct val="150000"/>
              </a:lnSpc>
            </a:pP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Abdul Samad</a:t>
            </a:r>
          </a:p>
        </p:txBody>
      </p:sp>
    </p:spTree>
    <p:extLst>
      <p:ext uri="{BB962C8B-B14F-4D97-AF65-F5344CB8AC3E}">
        <p14:creationId xmlns:p14="http://schemas.microsoft.com/office/powerpoint/2010/main" val="9888920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053B7-CB5C-44DC-8D52-46535E10C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of </a:t>
            </a:r>
            <a:r>
              <a:rPr lang="en-GB">
                <a:solidFill>
                  <a:schemeClr val="accent6"/>
                </a:solidFill>
              </a:rPr>
              <a:t>ICED</a:t>
            </a:r>
            <a:r>
              <a:rPr lang="en-GB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>
                <a:solidFill>
                  <a:schemeClr val="bg1"/>
                </a:solidFill>
              </a:rPr>
              <a:t>Restaurant</a:t>
            </a:r>
            <a:endParaRPr lang="en-GB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34D5C-E4CE-4465-A8AB-982BD5B3D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9947092" cy="419267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en-GB">
                <a:solidFill>
                  <a:schemeClr val="tx1"/>
                </a:solidFill>
                <a:latin typeface="Arial"/>
                <a:ea typeface="Calibri" panose="020F0502020204030204" pitchFamily="34" charset="0"/>
                <a:cs typeface="Arial"/>
              </a:rPr>
              <a:t>A business plan is important information about a future business. The plan includes vital information about the services it will provide to the public and where it will be located. This plan is about a new restaurant which will be called ICED. This stands for Indian, Chinese, English and Desserts.</a:t>
            </a:r>
            <a:endParaRPr lang="en-US"/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Our first branch will be located in Hockley Heath in Solihull County. It is a rich area mainly with people that have well paid jobs. </a:t>
            </a: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We will have 5 partners working together, and it will be a limited company. </a:t>
            </a: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charset="2"/>
              <a:buChar char="Ø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The opening hours are from 5:00pm till 11:00pm.</a:t>
            </a: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0597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9">
            <a:extLst>
              <a:ext uri="{FF2B5EF4-FFF2-40B4-BE49-F238E27FC236}">
                <a16:creationId xmlns:a16="http://schemas.microsoft.com/office/drawing/2014/main" id="{DA50E586-4EA1-4347-A5A6-171FF3F74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2C6E0B7-C37D-4D54-8F3E-8D9F9097F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9BF1F84-E7C7-42A7-911D-8E48AF671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C3CFCFE-6522-4333-8CB1-16DB80E7E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DD75173-F0EC-454E-86A7-F37A466B16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A99570D-E0E5-4E44-9D45-65BB37053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46565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EEA99C6C-BC37-4408-9F74-3DDB1060B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37676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B93D812D-BB26-4FDD-A218-F6F71E737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89AABE-5CD6-4B47-A76F-CBE855100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/>
              <a:t>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1767E-D5EE-4828-A53C-DD3F31C97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403455" cy="3811740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ICED Restaurant will open in Solihull in the UK and wants to expand to major cities in England. </a:t>
            </a:r>
          </a:p>
          <a:p>
            <a:pPr>
              <a:lnSpc>
                <a:spcPct val="150000"/>
              </a:lnSpc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We will have wheelchair access and disabled parking to make it easier for people with disabilities.</a:t>
            </a:r>
          </a:p>
          <a:p>
            <a:pPr>
              <a:lnSpc>
                <a:spcPct val="150000"/>
              </a:lnSpc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We will be selling cakes and sweets which will be for certain charities that we are supporting and we will have links on our websites for our charities</a:t>
            </a:r>
          </a:p>
          <a:p>
            <a:pPr marL="0" indent="0">
              <a:lnSpc>
                <a:spcPct val="150000"/>
              </a:lnSpc>
              <a:buNone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Image result for red nose day">
            <a:hlinkClick r:id="rId3" tgtFrame="&quot;_blank&quot;"/>
            <a:extLst>
              <a:ext uri="{FF2B5EF4-FFF2-40B4-BE49-F238E27FC236}">
                <a16:creationId xmlns:a16="http://schemas.microsoft.com/office/drawing/2014/main" id="{51214D47-F222-4812-BCD6-0AC0F8FC73E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5690" y="645107"/>
            <a:ext cx="2710388" cy="2710388"/>
          </a:xfrm>
          <a:prstGeom prst="rect">
            <a:avLst/>
          </a:prstGeom>
          <a:noFill/>
        </p:spPr>
      </p:pic>
      <p:sp>
        <p:nvSpPr>
          <p:cNvPr id="22" name="Rectangle 18">
            <a:extLst>
              <a:ext uri="{FF2B5EF4-FFF2-40B4-BE49-F238E27FC236}">
                <a16:creationId xmlns:a16="http://schemas.microsoft.com/office/drawing/2014/main" id="{924C0032-B592-45AB-AD23-5A4BD369B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Image result for macmillan">
            <a:hlinkClick r:id="rId5" tgtFrame="&quot;_blank&quot;"/>
            <a:extLst>
              <a:ext uri="{FF2B5EF4-FFF2-40B4-BE49-F238E27FC236}">
                <a16:creationId xmlns:a16="http://schemas.microsoft.com/office/drawing/2014/main" id="{44229353-0724-44E3-BC50-7DC104A27462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226" y="3731150"/>
            <a:ext cx="4125317" cy="22882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82233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260E9-D81D-41BD-B418-FA8DBE6C5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Product And Services</a:t>
            </a:r>
          </a:p>
        </p:txBody>
      </p:sp>
      <p:pic>
        <p:nvPicPr>
          <p:cNvPr id="6" name="Content Placeholder 8" descr="A plate of food with broccoli&#10;&#10;Description automatically generated">
            <a:extLst>
              <a:ext uri="{FF2B5EF4-FFF2-40B4-BE49-F238E27FC236}">
                <a16:creationId xmlns:a16="http://schemas.microsoft.com/office/drawing/2014/main" id="{A4E3CE40-662E-4069-A839-44275BB44552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72" y="2704142"/>
            <a:ext cx="1968171" cy="1628662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5" name="Picture 4" descr="Image result for chinese cuisine">
            <a:extLst>
              <a:ext uri="{FF2B5EF4-FFF2-40B4-BE49-F238E27FC236}">
                <a16:creationId xmlns:a16="http://schemas.microsoft.com/office/drawing/2014/main" id="{D2319BAB-035C-4971-8AEF-30C96929D4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086" y="2653657"/>
            <a:ext cx="1839857" cy="1758387"/>
          </a:xfrm>
          <a:prstGeom prst="roundRect">
            <a:avLst>
              <a:gd name="adj" fmla="val 1858"/>
            </a:avLst>
          </a:prstGeom>
          <a:noFill/>
          <a:effectLst/>
          <a:extLst/>
        </p:spPr>
      </p:pic>
      <p:pic>
        <p:nvPicPr>
          <p:cNvPr id="4" name="Picture 3" descr="A bowl of food on a table&#10;&#10;Description automatically generated">
            <a:extLst>
              <a:ext uri="{FF2B5EF4-FFF2-40B4-BE49-F238E27FC236}">
                <a16:creationId xmlns:a16="http://schemas.microsoft.com/office/drawing/2014/main" id="{61E143F6-8B68-4BFE-9FAE-ECC88E0DD4C8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44" y="4995529"/>
            <a:ext cx="2113028" cy="1426294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7" name="Picture 6" descr="A white plate topped with different types of food on a table&#10;&#10;Description automatically generated">
            <a:extLst>
              <a:ext uri="{FF2B5EF4-FFF2-40B4-BE49-F238E27FC236}">
                <a16:creationId xmlns:a16="http://schemas.microsoft.com/office/drawing/2014/main" id="{20AA7E50-0476-4894-817A-6670BE62D13A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8591" y="4994986"/>
            <a:ext cx="1832846" cy="1427380"/>
          </a:xfrm>
          <a:prstGeom prst="roundRect">
            <a:avLst>
              <a:gd name="adj" fmla="val 1858"/>
            </a:avLst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50608-E932-4D61-9D56-320502821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9558" y="2603500"/>
            <a:ext cx="6836620" cy="402014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GB">
                <a:latin typeface="Arial"/>
                <a:ea typeface="Calibri" panose="020F0502020204030204" pitchFamily="34" charset="0"/>
                <a:cs typeface="Arial"/>
              </a:rPr>
              <a:t>An eye catching, unique menu will be designed therefore this will help attract more customers and it will be something they have not seen before.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GB">
                <a:latin typeface="Arial"/>
                <a:cs typeface="Arial"/>
              </a:rPr>
              <a:t>We have been carefully selecting the best chefs who are specialised for each cuisine.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3497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A2CF5-207A-4EAC-B24B-0758EF015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SWOT Analysis Of </a:t>
            </a:r>
            <a:r>
              <a:rPr lang="en-GB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ICED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Restaurant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5F8C6-7F69-4E2C-9BDD-6A79E7257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416392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>
                <a:solidFill>
                  <a:schemeClr val="tx1"/>
                </a:solidFill>
                <a:latin typeface="Arial"/>
                <a:ea typeface="Calibri" panose="020F0502020204030204" pitchFamily="34" charset="0"/>
                <a:cs typeface="Arial"/>
              </a:rPr>
              <a:t>The SWOT analysis is a useful tool to help identify the strengths and weaknesses of the ICED restaurant in order to identify the possible opportunities and threats with other competitors strengths.</a:t>
            </a:r>
            <a:endParaRPr lang="en-US">
              <a:solidFill>
                <a:schemeClr val="tx1"/>
              </a:solidFill>
              <a:latin typeface="Arial"/>
              <a:ea typeface="Calibri" panose="020F0502020204030204" pitchFamily="34" charset="0"/>
              <a:cs typeface="Arial"/>
            </a:endParaRPr>
          </a:p>
          <a:p>
            <a:endParaRPr lang="en-GB">
              <a:solidFill>
                <a:srgbClr val="404040"/>
              </a:solidFill>
              <a:latin typeface="Century Gothic" panose="020B0502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104431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B3392-BFAC-45EF-A5E1-2D37312DC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1180" y="714877"/>
            <a:ext cx="8761413" cy="893869"/>
          </a:xfrm>
        </p:spPr>
        <p:txBody>
          <a:bodyPr/>
          <a:lstStyle/>
          <a:p>
            <a:br>
              <a:rPr lang="en-US">
                <a:ea typeface="+mj-lt"/>
                <a:cs typeface="+mj-lt"/>
              </a:rPr>
            </a:br>
            <a:br>
              <a:rPr lang="en-US">
                <a:ea typeface="+mj-lt"/>
                <a:cs typeface="+mj-lt"/>
              </a:rPr>
            </a:br>
            <a:br>
              <a:rPr lang="en-US">
                <a:ea typeface="+mj-lt"/>
                <a:cs typeface="+mj-lt"/>
              </a:rPr>
            </a:br>
            <a:r>
              <a:rPr lang="en-US"/>
              <a:t>PESTEL Analysis on </a:t>
            </a:r>
            <a:r>
              <a:rPr lang="en-US">
                <a:solidFill>
                  <a:schemeClr val="accent2"/>
                </a:solidFill>
              </a:rPr>
              <a:t>ICED</a:t>
            </a:r>
            <a:r>
              <a:rPr lang="en-US"/>
              <a:t>.</a:t>
            </a:r>
            <a:br>
              <a:rPr lang="en-US"/>
            </a:br>
            <a:br>
              <a:rPr lang="en-US"/>
            </a:br>
            <a:endParaRPr lang="en-US"/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142859-56C2-4F10-99B4-E408135C17D0}"/>
              </a:ext>
            </a:extLst>
          </p:cNvPr>
          <p:cNvSpPr txBox="1"/>
          <p:nvPr/>
        </p:nvSpPr>
        <p:spPr>
          <a:xfrm>
            <a:off x="511835" y="3121324"/>
            <a:ext cx="11312104" cy="344709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The factors are:</a:t>
            </a:r>
          </a:p>
          <a:p>
            <a:endParaRPr lang="en-US">
              <a:highlight>
                <a:srgbClr val="FF00FF"/>
              </a:highlight>
            </a:endParaRPr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>
                <a:latin typeface="Arial"/>
                <a:cs typeface="Arial"/>
              </a:rPr>
              <a:t>  </a:t>
            </a:r>
            <a:r>
              <a:rPr lang="en-US" b="1">
                <a:latin typeface="Arial"/>
                <a:cs typeface="Arial"/>
              </a:rPr>
              <a:t>P</a:t>
            </a:r>
            <a:r>
              <a:rPr lang="en-US">
                <a:latin typeface="Arial"/>
                <a:cs typeface="Arial"/>
              </a:rPr>
              <a:t>olitical  –  Brexit &amp; Employment Laws .</a:t>
            </a:r>
          </a:p>
          <a:p>
            <a:pPr marL="342900" indent="-342900">
              <a:lnSpc>
                <a:spcPct val="150000"/>
              </a:lnSpc>
              <a:buFont typeface="Wingdings"/>
              <a:buChar char="Ø"/>
            </a:pPr>
            <a:r>
              <a:rPr lang="en-US" b="1">
                <a:latin typeface="Arial"/>
                <a:cs typeface="Arial"/>
              </a:rPr>
              <a:t> E</a:t>
            </a:r>
            <a:r>
              <a:rPr lang="en-US">
                <a:latin typeface="Arial"/>
                <a:cs typeface="Arial"/>
              </a:rPr>
              <a:t>conomic  - Tax rates &amp; Recession.</a:t>
            </a:r>
          </a:p>
          <a:p>
            <a:pPr marL="342900" indent="-342900">
              <a:lnSpc>
                <a:spcPct val="150000"/>
              </a:lnSpc>
              <a:buFont typeface="Wingdings"/>
              <a:buChar char="Ø"/>
            </a:pPr>
            <a:r>
              <a:rPr lang="en-US" b="1">
                <a:latin typeface="Arial"/>
                <a:cs typeface="Arial"/>
              </a:rPr>
              <a:t> S</a:t>
            </a:r>
            <a:r>
              <a:rPr lang="en-US">
                <a:latin typeface="Arial"/>
                <a:cs typeface="Arial"/>
              </a:rPr>
              <a:t>ocial  -  Consumer preferences, Changing work patterns &amp; Work patterns.</a:t>
            </a:r>
          </a:p>
          <a:p>
            <a:pPr marL="342900" indent="-342900">
              <a:lnSpc>
                <a:spcPct val="150000"/>
              </a:lnSpc>
              <a:buFont typeface="Wingdings"/>
              <a:buChar char="Ø"/>
            </a:pPr>
            <a:r>
              <a:rPr lang="en-US" b="1">
                <a:latin typeface="Arial"/>
                <a:cs typeface="Arial"/>
              </a:rPr>
              <a:t> T</a:t>
            </a:r>
            <a:r>
              <a:rPr lang="en-US">
                <a:latin typeface="Arial"/>
                <a:cs typeface="Arial"/>
              </a:rPr>
              <a:t>echnological  -  Mobile pay and Mobile card processing. </a:t>
            </a:r>
          </a:p>
          <a:p>
            <a:pPr marL="342900" indent="-342900">
              <a:lnSpc>
                <a:spcPct val="150000"/>
              </a:lnSpc>
              <a:buFont typeface="Wingdings"/>
              <a:buChar char="Ø"/>
            </a:pPr>
            <a:r>
              <a:rPr lang="en-US" b="1">
                <a:latin typeface="Arial"/>
                <a:cs typeface="Arial"/>
              </a:rPr>
              <a:t> E</a:t>
            </a:r>
            <a:r>
              <a:rPr lang="en-US">
                <a:latin typeface="Arial"/>
                <a:cs typeface="Arial"/>
              </a:rPr>
              <a:t>nvironmental  -  Environmental emergencies in countries that supply supply.</a:t>
            </a:r>
          </a:p>
          <a:p>
            <a:pPr marL="342900" indent="-342900">
              <a:lnSpc>
                <a:spcPct val="150000"/>
              </a:lnSpc>
              <a:buFont typeface="Wingdings"/>
              <a:buChar char="Ø"/>
            </a:pPr>
            <a:r>
              <a:rPr lang="en-US" b="1">
                <a:latin typeface="Arial"/>
                <a:cs typeface="Arial"/>
              </a:rPr>
              <a:t> L</a:t>
            </a:r>
            <a:r>
              <a:rPr lang="en-US">
                <a:latin typeface="Arial"/>
                <a:cs typeface="Arial"/>
              </a:rPr>
              <a:t>egal  -  Customs and trade regulations &amp; New Licensing laws. </a:t>
            </a:r>
          </a:p>
          <a:p>
            <a:pPr marL="285750" indent="-285750" algn="l">
              <a:buFont typeface="Wingdings"/>
              <a:buChar char="Ø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1322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B0FD4-6574-41F5-8752-CBA4BD62E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Century Gothic"/>
                <a:cs typeface="Arial"/>
              </a:rPr>
              <a:t>FINANCIAL PLAN 2019/20</a:t>
            </a:r>
            <a:endParaRPr lang="en-US">
              <a:latin typeface="Century Gothic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FC119-F9C7-49A1-9379-C32DC0745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9803319" cy="396263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US"/>
          </a:p>
          <a:p>
            <a:r>
              <a:rPr lang="en-US"/>
              <a:t>PROFITS AND LOSS</a:t>
            </a:r>
          </a:p>
          <a:p>
            <a:pPr marL="0" indent="0">
              <a:buNone/>
            </a:pPr>
            <a:r>
              <a:rPr lang="en-US"/>
              <a:t>Beginning costs                £200,000</a:t>
            </a:r>
          </a:p>
          <a:p>
            <a:pPr marL="0" indent="0">
              <a:buNone/>
            </a:pPr>
            <a:r>
              <a:rPr lang="en-US"/>
              <a:t>Income sales                    £840,000</a:t>
            </a:r>
          </a:p>
          <a:p>
            <a:pPr marL="0" indent="0">
              <a:buNone/>
            </a:pPr>
            <a:r>
              <a:rPr lang="en-US"/>
              <a:t>Operation costs               £790.000</a:t>
            </a:r>
          </a:p>
          <a:p>
            <a:pPr marL="285750" indent="-285750">
              <a:buFont typeface="Wingdings" charset="2"/>
              <a:buChar char="Ø"/>
            </a:pPr>
            <a:r>
              <a:rPr lang="en-US"/>
              <a:t>TOTAL INCOME.</a:t>
            </a:r>
          </a:p>
          <a:p>
            <a:pPr marL="0" indent="0">
              <a:buNone/>
            </a:pPr>
            <a:r>
              <a:rPr lang="en-US"/>
              <a:t>Total income                    £840,000</a:t>
            </a:r>
          </a:p>
          <a:p>
            <a:pPr marL="0" indent="0">
              <a:buNone/>
            </a:pPr>
            <a:r>
              <a:rPr lang="en-US"/>
              <a:t>Cost of goods and sales £840,000</a:t>
            </a:r>
          </a:p>
          <a:p>
            <a:pPr marL="0" indent="0">
              <a:buNone/>
            </a:pPr>
            <a:r>
              <a:rPr lang="en-US"/>
              <a:t>Gross figures                     £50,000</a:t>
            </a:r>
          </a:p>
          <a:p>
            <a:pPr marL="0" indent="0">
              <a:buNone/>
            </a:pPr>
            <a:r>
              <a:rPr lang="en-US"/>
              <a:t>Rent                                   £20,000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>
              <a:buFont typeface="Wingdings" charset="2"/>
              <a:buChar char="Ø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767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5BA1C-1A94-4656-B53C-7904775A3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9C816-B89B-4264-A338-D92D636AD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charset="2"/>
              <a:buChar char="Ø"/>
            </a:pPr>
            <a:r>
              <a:rPr lang="en-US"/>
              <a:t>Acording to our business plan and reseach we have accumulated, this will be a profitable business</a:t>
            </a:r>
          </a:p>
          <a:p>
            <a:pPr>
              <a:buFont typeface="Wingdings" charset="2"/>
              <a:buChar char="Ø"/>
            </a:pPr>
            <a:r>
              <a:rPr lang="en-US"/>
              <a:t>The figures we have decided on will provide a good standing for the future.</a:t>
            </a:r>
          </a:p>
          <a:p>
            <a:pPr>
              <a:buFont typeface="Wingdings" charset="2"/>
              <a:buChar char="Ø"/>
            </a:pPr>
            <a:r>
              <a:rPr lang="en-US"/>
              <a:t>Swot and Pestel analysis confirms our vision. </a:t>
            </a:r>
          </a:p>
          <a:p>
            <a:pPr>
              <a:buFont typeface="Wingdings" charset="2"/>
              <a:buChar char="Ø"/>
            </a:pPr>
            <a:endParaRPr lang="en-US"/>
          </a:p>
          <a:p>
            <a:pPr>
              <a:buFont typeface="Wingdings" charset="2"/>
              <a:buChar char="Ø"/>
            </a:pPr>
            <a:endParaRPr lang="en-US"/>
          </a:p>
          <a:p>
            <a:pPr>
              <a:buFont typeface="Wingdings" charset="2"/>
              <a:buChar char="Ø"/>
            </a:pPr>
            <a:endParaRPr lang="en-US"/>
          </a:p>
          <a:p>
            <a:pPr>
              <a:buFont typeface="Wingdings" charset="2"/>
              <a:buChar char="Ø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701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0D737-94E4-4928-A844-A61CCDD68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7CA3C-6929-4E05-BDCF-D974FF042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879" y="2603500"/>
            <a:ext cx="10881620" cy="400577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1200">
                <a:latin typeface="Arial"/>
                <a:cs typeface="Arial"/>
              </a:rPr>
              <a:t>Morgan, P. (2017) </a:t>
            </a:r>
            <a:r>
              <a:rPr lang="en-US" sz="1200" i="1">
                <a:latin typeface="Arial"/>
                <a:cs typeface="Arial"/>
              </a:rPr>
              <a:t>The business students guide to study and employability</a:t>
            </a:r>
            <a:r>
              <a:rPr lang="en-US" sz="1200">
                <a:latin typeface="Arial"/>
                <a:cs typeface="Arial"/>
              </a:rPr>
              <a:t>. Sage, London.</a:t>
            </a:r>
            <a:endParaRPr lang="en-US"/>
          </a:p>
          <a:p>
            <a:pPr>
              <a:lnSpc>
                <a:spcPct val="150000"/>
              </a:lnSpc>
              <a:buNone/>
            </a:pPr>
            <a:r>
              <a:rPr lang="en-US" sz="1200">
                <a:latin typeface="Arial"/>
                <a:cs typeface="Arial"/>
              </a:rPr>
              <a:t>Maund, A. (2017) </a:t>
            </a:r>
            <a:r>
              <a:rPr lang="en-US" sz="1200" i="1">
                <a:latin typeface="Arial"/>
                <a:cs typeface="Arial"/>
              </a:rPr>
              <a:t>Certificate in higher education; Skills in the work place</a:t>
            </a:r>
            <a:r>
              <a:rPr lang="en-US" sz="1200">
                <a:latin typeface="Arial"/>
                <a:cs typeface="Arial"/>
              </a:rPr>
              <a:t>. Sage, London.</a:t>
            </a:r>
          </a:p>
          <a:p>
            <a:pPr>
              <a:lnSpc>
                <a:spcPct val="150000"/>
              </a:lnSpc>
              <a:buNone/>
            </a:pPr>
            <a:r>
              <a:rPr lang="en-US" sz="1200">
                <a:latin typeface="Arial"/>
                <a:cs typeface="Arial"/>
              </a:rPr>
              <a:t>Katzenbach, J. R. and smith, D.K. (1993</a:t>
            </a:r>
            <a:r>
              <a:rPr lang="en-US" sz="1200" i="1">
                <a:latin typeface="Arial"/>
                <a:cs typeface="Arial"/>
              </a:rPr>
              <a:t>) The discipline of teams</a:t>
            </a:r>
            <a:r>
              <a:rPr lang="en-US" sz="1200">
                <a:latin typeface="Arial"/>
                <a:cs typeface="Arial"/>
              </a:rPr>
              <a:t>, Harvard Business Review, 71, March-April, 111-46.</a:t>
            </a:r>
          </a:p>
          <a:p>
            <a:pPr>
              <a:lnSpc>
                <a:spcPct val="150000"/>
              </a:lnSpc>
              <a:buNone/>
            </a:pPr>
            <a:r>
              <a:rPr lang="en-US" sz="1200">
                <a:latin typeface="Arial"/>
                <a:cs typeface="Arial"/>
              </a:rPr>
              <a:t>Britton ,B.K. and Tesser, A. (1991) </a:t>
            </a:r>
            <a:r>
              <a:rPr lang="en-US" sz="1200" i="1">
                <a:latin typeface="Arial"/>
                <a:cs typeface="Arial"/>
              </a:rPr>
              <a:t>Effects of time management practices of college grades</a:t>
            </a:r>
            <a:r>
              <a:rPr lang="en-US" sz="1200">
                <a:latin typeface="Arial"/>
                <a:cs typeface="Arial"/>
              </a:rPr>
              <a:t>, Journal of educational psychology,83,405-10.</a:t>
            </a:r>
          </a:p>
          <a:p>
            <a:pPr>
              <a:lnSpc>
                <a:spcPct val="150000"/>
              </a:lnSpc>
              <a:buNone/>
            </a:pPr>
            <a:r>
              <a:rPr lang="en-US" sz="1200">
                <a:latin typeface="Arial"/>
                <a:cs typeface="Arial"/>
              </a:rPr>
              <a:t>Marcouse, I. (2015</a:t>
            </a:r>
            <a:r>
              <a:rPr lang="en-US" sz="1200" i="1">
                <a:latin typeface="Arial"/>
                <a:cs typeface="Arial"/>
              </a:rPr>
              <a:t>) Business for A – level</a:t>
            </a:r>
            <a:r>
              <a:rPr lang="en-US" sz="1200">
                <a:latin typeface="Arial"/>
                <a:cs typeface="Arial"/>
              </a:rPr>
              <a:t>. Hodder Education, London.</a:t>
            </a:r>
          </a:p>
          <a:p>
            <a:pPr>
              <a:lnSpc>
                <a:spcPct val="150000"/>
              </a:lnSpc>
              <a:buNone/>
            </a:pPr>
            <a:r>
              <a:rPr lang="en-US" sz="1200">
                <a:latin typeface="Arial"/>
                <a:cs typeface="Arial"/>
              </a:rPr>
              <a:t>Hill, T.and Westbrook, R. (1997</a:t>
            </a:r>
            <a:r>
              <a:rPr lang="en-US" sz="1200" i="1">
                <a:latin typeface="Arial"/>
                <a:cs typeface="Arial"/>
              </a:rPr>
              <a:t>). Swot analysis : Its time for a product recall</a:t>
            </a:r>
            <a:endParaRPr lang="en-US">
              <a:latin typeface="Century Gothic" panose="020B0502020202020204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200" i="1">
                <a:latin typeface="Arial"/>
                <a:cs typeface="Arial"/>
              </a:rPr>
              <a:t>available </a:t>
            </a:r>
            <a:r>
              <a:rPr lang="en-US" sz="1200">
                <a:latin typeface="Arial"/>
                <a:cs typeface="Arial"/>
              </a:rPr>
              <a:t>@:https//www.sciencedirect.com/science/article/abs/pii/s0024630196000957,Accessed on 20/12/18.</a:t>
            </a:r>
            <a:endParaRPr lang="en-US"/>
          </a:p>
          <a:p>
            <a:pPr>
              <a:lnSpc>
                <a:spcPct val="150000"/>
              </a:lnSpc>
              <a:buNone/>
            </a:pPr>
            <a:r>
              <a:rPr lang="en-US" sz="1200">
                <a:latin typeface="Arial"/>
                <a:cs typeface="Arial"/>
              </a:rPr>
              <a:t>Collins,and Doskey S,and moreland,J.(2017) Pestle analysis </a:t>
            </a:r>
            <a:r>
              <a:rPr lang="en-US" sz="1200">
                <a:latin typeface="Arial"/>
                <a:cs typeface="Arial"/>
                <a:hlinkClick r:id="rId2"/>
              </a:rPr>
              <a:t>available@:https://www.researchgate.net/publication/257303449-pest-analysis.Accessed</a:t>
            </a:r>
            <a:r>
              <a:rPr lang="en-US" sz="1200">
                <a:latin typeface="Arial"/>
                <a:cs typeface="Arial"/>
              </a:rPr>
              <a:t> on 20/12/18.</a:t>
            </a:r>
          </a:p>
          <a:p>
            <a:pPr>
              <a:lnSpc>
                <a:spcPct val="150000"/>
              </a:lnSpc>
              <a:buNone/>
            </a:pPr>
            <a:r>
              <a:rPr lang="en-US" sz="1200">
                <a:latin typeface="Arial"/>
                <a:cs typeface="Arial"/>
              </a:rPr>
              <a:t>Jean Murray (2018), cashflow-how it works to keep your business </a:t>
            </a:r>
            <a:r>
              <a:rPr lang="en-US" sz="1200">
                <a:latin typeface="Arial"/>
                <a:cs typeface="Arial"/>
                <a:hlinkClick r:id="rId3"/>
              </a:rPr>
              <a:t>afloat,available@:https://www.the</a:t>
            </a:r>
            <a:r>
              <a:rPr lang="en-US" sz="1200">
                <a:latin typeface="Arial"/>
                <a:cs typeface="Arial"/>
              </a:rPr>
              <a:t> balancesmb.com/cash-flow-how-it-works-to-keep-your-business-afloat-398180 Accessed on 20/12/18.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305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 Boardroom</vt:lpstr>
      <vt:lpstr>ICED </vt:lpstr>
      <vt:lpstr> The Business Plan on ICED Restaurant</vt:lpstr>
      <vt:lpstr>Introduction of ICED Restaurant</vt:lpstr>
      <vt:lpstr>Executive Summary</vt:lpstr>
      <vt:lpstr>Product And Services</vt:lpstr>
      <vt:lpstr>SWOT Analysis Of ICED Restaurant</vt:lpstr>
      <vt:lpstr>   PESTEL Analysis on ICED.   </vt:lpstr>
      <vt:lpstr>FINANCIAL PLAN 2019/20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ICED</dc:title>
  <dc:creator>Mahbub Khan</dc:creator>
  <cp:revision>2</cp:revision>
  <dcterms:created xsi:type="dcterms:W3CDTF">2018-12-20T12:27:19Z</dcterms:created>
  <dcterms:modified xsi:type="dcterms:W3CDTF">2019-01-10T12:22:32Z</dcterms:modified>
</cp:coreProperties>
</file>