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notesMasterIdLst>
    <p:notesMasterId r:id="rId13"/>
  </p:notesMasterIdLst>
  <p:sldIdLst>
    <p:sldId id="256" r:id="rId2"/>
    <p:sldId id="260" r:id="rId3"/>
    <p:sldId id="259" r:id="rId4"/>
    <p:sldId id="257" r:id="rId5"/>
    <p:sldId id="261" r:id="rId6"/>
    <p:sldId id="262" r:id="rId7"/>
    <p:sldId id="264" r:id="rId8"/>
    <p:sldId id="265" r:id="rId9"/>
    <p:sldId id="266" r:id="rId10"/>
    <p:sldId id="258"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ezar - Andrei Sulugiuc" initials="C-AS" lastIdx="1" clrIdx="0">
    <p:extLst>
      <p:ext uri="{19B8F6BF-5375-455C-9EA6-DF929625EA0E}">
        <p15:presenceInfo xmlns:p15="http://schemas.microsoft.com/office/powerpoint/2012/main" userId="a25eaf6d56d0405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44"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F634AF-F85E-41CB-B029-73790952781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960D3B8-8589-498C-A857-C6AE2CF6EE1B}">
      <dgm:prSet/>
      <dgm:spPr/>
      <dgm:t>
        <a:bodyPr/>
        <a:lstStyle/>
        <a:p>
          <a:r>
            <a:rPr lang="en-US" dirty="0" err="1"/>
            <a:t>Asda</a:t>
          </a:r>
          <a:r>
            <a:rPr lang="en-US" dirty="0"/>
            <a:t> Stores Ltd. trading as </a:t>
          </a:r>
          <a:r>
            <a:rPr lang="en-US" dirty="0" err="1"/>
            <a:t>Asda</a:t>
          </a:r>
          <a:r>
            <a:rPr lang="en-US" dirty="0"/>
            <a:t> is a British grocery chain based in Leeds, West Yorkshire.</a:t>
          </a:r>
          <a:r>
            <a:rPr lang="en-GB" dirty="0"/>
            <a:t> (Asda Customer Service, 2020) </a:t>
          </a:r>
          <a:r>
            <a:rPr lang="en-US" dirty="0"/>
            <a:t>The business was established in 1949 when the Asquith family grocery combined with the Yorkshire Affiliated Dairies Company. </a:t>
          </a:r>
        </a:p>
      </dgm:t>
    </dgm:pt>
    <dgm:pt modelId="{C2A7F8B5-59F1-4D48-981A-438E2F0F4A30}" type="parTrans" cxnId="{EC378084-5EF1-4EC9-ADA5-AC4D7A3F38F4}">
      <dgm:prSet/>
      <dgm:spPr/>
      <dgm:t>
        <a:bodyPr/>
        <a:lstStyle/>
        <a:p>
          <a:endParaRPr lang="en-US"/>
        </a:p>
      </dgm:t>
    </dgm:pt>
    <dgm:pt modelId="{C7C475F3-7A11-415A-8BFC-4FAE586B6B88}" type="sibTrans" cxnId="{EC378084-5EF1-4EC9-ADA5-AC4D7A3F38F4}">
      <dgm:prSet/>
      <dgm:spPr/>
      <dgm:t>
        <a:bodyPr/>
        <a:lstStyle/>
        <a:p>
          <a:endParaRPr lang="en-US"/>
        </a:p>
      </dgm:t>
    </dgm:pt>
    <dgm:pt modelId="{7DCAA76C-CA29-43D3-90E4-665F77812C8C}">
      <dgm:prSet/>
      <dgm:spPr/>
      <dgm:t>
        <a:bodyPr/>
        <a:lstStyle/>
        <a:p>
          <a:r>
            <a:rPr lang="en-US" dirty="0"/>
            <a:t>During the 1970s and 1980s it grew into the south of England, purchasing Allied Carpets, 61 broad Gateway Supermarkets, and other companies.</a:t>
          </a:r>
        </a:p>
      </dgm:t>
    </dgm:pt>
    <dgm:pt modelId="{C8EA0A0F-83FB-4521-BA42-D90C1A58968D}" type="parTrans" cxnId="{0C6A739E-20D0-4157-85E8-E2622C903D40}">
      <dgm:prSet/>
      <dgm:spPr/>
      <dgm:t>
        <a:bodyPr/>
        <a:lstStyle/>
        <a:p>
          <a:endParaRPr lang="en-US"/>
        </a:p>
      </dgm:t>
    </dgm:pt>
    <dgm:pt modelId="{A4BE11AA-A332-4E07-B987-AC988A4AD553}" type="sibTrans" cxnId="{0C6A739E-20D0-4157-85E8-E2622C903D40}">
      <dgm:prSet/>
      <dgm:spPr/>
      <dgm:t>
        <a:bodyPr/>
        <a:lstStyle/>
        <a:p>
          <a:endParaRPr lang="en-US"/>
        </a:p>
      </dgm:t>
    </dgm:pt>
    <dgm:pt modelId="{AAAFA974-47A8-46BF-98BE-AC85E9005F28}">
      <dgm:prSet/>
      <dgm:spPr/>
      <dgm:t>
        <a:bodyPr/>
        <a:lstStyle/>
        <a:p>
          <a:r>
            <a:rPr lang="en-US" dirty="0"/>
            <a:t>It was listed on the London Stock Exchange until the US supermarket giant Walmart purchased it for £ 6.7 billion in 1999. </a:t>
          </a:r>
        </a:p>
      </dgm:t>
    </dgm:pt>
    <dgm:pt modelId="{D4739DA9-EB00-422E-A20E-B6C28F94344F}" type="parTrans" cxnId="{2A1EAE20-DCEC-4DC4-8233-EF90284F78A9}">
      <dgm:prSet/>
      <dgm:spPr/>
      <dgm:t>
        <a:bodyPr/>
        <a:lstStyle/>
        <a:p>
          <a:endParaRPr lang="en-US"/>
        </a:p>
      </dgm:t>
    </dgm:pt>
    <dgm:pt modelId="{28BC4250-F253-44FB-AAA3-21AD821DD948}" type="sibTrans" cxnId="{2A1EAE20-DCEC-4DC4-8233-EF90284F78A9}">
      <dgm:prSet/>
      <dgm:spPr/>
      <dgm:t>
        <a:bodyPr/>
        <a:lstStyle/>
        <a:p>
          <a:endParaRPr lang="en-US"/>
        </a:p>
      </dgm:t>
    </dgm:pt>
    <dgm:pt modelId="{A0576347-2082-47DD-92F3-389D396DD181}">
      <dgm:prSet/>
      <dgm:spPr/>
      <dgm:t>
        <a:bodyPr/>
        <a:lstStyle/>
        <a:p>
          <a:r>
            <a:rPr lang="en-US" dirty="0" err="1"/>
            <a:t>Asda</a:t>
          </a:r>
          <a:r>
            <a:rPr lang="en-US" dirty="0"/>
            <a:t> was Britain's second-largest supermarket chain by market share between 2003 and 2014 and dropped into third place at that point. It has been regaining its second-place spot since April 2019, behind Tesco and ahead of Sainsbury's. </a:t>
          </a:r>
          <a:r>
            <a:rPr lang="en-GB" dirty="0"/>
            <a:t>(</a:t>
          </a:r>
          <a:r>
            <a:rPr lang="en-GB" dirty="0" err="1"/>
            <a:t>Sweney</a:t>
          </a:r>
          <a:r>
            <a:rPr lang="en-GB" dirty="0"/>
            <a:t>, 2020, </a:t>
          </a:r>
          <a:r>
            <a:rPr lang="en-US" dirty="0"/>
            <a:t>Great Britain: Grocery market share 2015-2020 | Statista, 2020)</a:t>
          </a:r>
        </a:p>
      </dgm:t>
    </dgm:pt>
    <dgm:pt modelId="{461689C3-75CD-43BC-9DE9-8023884FA610}" type="parTrans" cxnId="{7ED4AAF4-4839-41E2-BB36-41BDEE580C57}">
      <dgm:prSet/>
      <dgm:spPr/>
      <dgm:t>
        <a:bodyPr/>
        <a:lstStyle/>
        <a:p>
          <a:endParaRPr lang="en-US"/>
        </a:p>
      </dgm:t>
    </dgm:pt>
    <dgm:pt modelId="{8793A700-F3C7-4D5F-B53C-ADD95202A85D}" type="sibTrans" cxnId="{7ED4AAF4-4839-41E2-BB36-41BDEE580C57}">
      <dgm:prSet/>
      <dgm:spPr/>
      <dgm:t>
        <a:bodyPr/>
        <a:lstStyle/>
        <a:p>
          <a:endParaRPr lang="en-US"/>
        </a:p>
      </dgm:t>
    </dgm:pt>
    <dgm:pt modelId="{7ED60DDE-FC5C-4BF5-8270-2F7C1CC46818}" type="pres">
      <dgm:prSet presAssocID="{32F634AF-F85E-41CB-B029-73790952781D}" presName="linear" presStyleCnt="0">
        <dgm:presLayoutVars>
          <dgm:animLvl val="lvl"/>
          <dgm:resizeHandles val="exact"/>
        </dgm:presLayoutVars>
      </dgm:prSet>
      <dgm:spPr/>
    </dgm:pt>
    <dgm:pt modelId="{7B0B16E6-8D1E-4D3A-8275-092CFE4D821C}" type="pres">
      <dgm:prSet presAssocID="{8960D3B8-8589-498C-A857-C6AE2CF6EE1B}" presName="parentText" presStyleLbl="node1" presStyleIdx="0" presStyleCnt="4">
        <dgm:presLayoutVars>
          <dgm:chMax val="0"/>
          <dgm:bulletEnabled val="1"/>
        </dgm:presLayoutVars>
      </dgm:prSet>
      <dgm:spPr/>
    </dgm:pt>
    <dgm:pt modelId="{17613826-B63F-4E41-9003-EFAE823CBFCA}" type="pres">
      <dgm:prSet presAssocID="{C7C475F3-7A11-415A-8BFC-4FAE586B6B88}" presName="spacer" presStyleCnt="0"/>
      <dgm:spPr/>
    </dgm:pt>
    <dgm:pt modelId="{E243BA0D-B091-4D6D-BA3D-2E1D0270ABD1}" type="pres">
      <dgm:prSet presAssocID="{7DCAA76C-CA29-43D3-90E4-665F77812C8C}" presName="parentText" presStyleLbl="node1" presStyleIdx="1" presStyleCnt="4">
        <dgm:presLayoutVars>
          <dgm:chMax val="0"/>
          <dgm:bulletEnabled val="1"/>
        </dgm:presLayoutVars>
      </dgm:prSet>
      <dgm:spPr/>
    </dgm:pt>
    <dgm:pt modelId="{92569681-0506-4B25-8516-C21EAB6F5FBD}" type="pres">
      <dgm:prSet presAssocID="{A4BE11AA-A332-4E07-B987-AC988A4AD553}" presName="spacer" presStyleCnt="0"/>
      <dgm:spPr/>
    </dgm:pt>
    <dgm:pt modelId="{997A1768-673D-46A7-B36C-59A6C79CC29B}" type="pres">
      <dgm:prSet presAssocID="{AAAFA974-47A8-46BF-98BE-AC85E9005F28}" presName="parentText" presStyleLbl="node1" presStyleIdx="2" presStyleCnt="4">
        <dgm:presLayoutVars>
          <dgm:chMax val="0"/>
          <dgm:bulletEnabled val="1"/>
        </dgm:presLayoutVars>
      </dgm:prSet>
      <dgm:spPr/>
    </dgm:pt>
    <dgm:pt modelId="{D1D38409-8F0B-4834-A710-0357B9B4F801}" type="pres">
      <dgm:prSet presAssocID="{28BC4250-F253-44FB-AAA3-21AD821DD948}" presName="spacer" presStyleCnt="0"/>
      <dgm:spPr/>
    </dgm:pt>
    <dgm:pt modelId="{D28786FA-135A-42CA-828C-BA569CCF3281}" type="pres">
      <dgm:prSet presAssocID="{A0576347-2082-47DD-92F3-389D396DD181}" presName="parentText" presStyleLbl="node1" presStyleIdx="3" presStyleCnt="4">
        <dgm:presLayoutVars>
          <dgm:chMax val="0"/>
          <dgm:bulletEnabled val="1"/>
        </dgm:presLayoutVars>
      </dgm:prSet>
      <dgm:spPr/>
    </dgm:pt>
  </dgm:ptLst>
  <dgm:cxnLst>
    <dgm:cxn modelId="{94B27806-A0E3-4A8A-BD2E-468892716C03}" type="presOf" srcId="{8960D3B8-8589-498C-A857-C6AE2CF6EE1B}" destId="{7B0B16E6-8D1E-4D3A-8275-092CFE4D821C}" srcOrd="0" destOrd="0" presId="urn:microsoft.com/office/officeart/2005/8/layout/vList2"/>
    <dgm:cxn modelId="{8D4C8415-B3C3-4584-BA30-5D03F26346BD}" type="presOf" srcId="{7DCAA76C-CA29-43D3-90E4-665F77812C8C}" destId="{E243BA0D-B091-4D6D-BA3D-2E1D0270ABD1}" srcOrd="0" destOrd="0" presId="urn:microsoft.com/office/officeart/2005/8/layout/vList2"/>
    <dgm:cxn modelId="{4E71C61D-929B-4C02-8969-A8F77DFBE3AC}" type="presOf" srcId="{A0576347-2082-47DD-92F3-389D396DD181}" destId="{D28786FA-135A-42CA-828C-BA569CCF3281}" srcOrd="0" destOrd="0" presId="urn:microsoft.com/office/officeart/2005/8/layout/vList2"/>
    <dgm:cxn modelId="{2A1EAE20-DCEC-4DC4-8233-EF90284F78A9}" srcId="{32F634AF-F85E-41CB-B029-73790952781D}" destId="{AAAFA974-47A8-46BF-98BE-AC85E9005F28}" srcOrd="2" destOrd="0" parTransId="{D4739DA9-EB00-422E-A20E-B6C28F94344F}" sibTransId="{28BC4250-F253-44FB-AAA3-21AD821DD948}"/>
    <dgm:cxn modelId="{6A44CE23-D405-4027-9208-13919433DA74}" type="presOf" srcId="{AAAFA974-47A8-46BF-98BE-AC85E9005F28}" destId="{997A1768-673D-46A7-B36C-59A6C79CC29B}" srcOrd="0" destOrd="0" presId="urn:microsoft.com/office/officeart/2005/8/layout/vList2"/>
    <dgm:cxn modelId="{EC378084-5EF1-4EC9-ADA5-AC4D7A3F38F4}" srcId="{32F634AF-F85E-41CB-B029-73790952781D}" destId="{8960D3B8-8589-498C-A857-C6AE2CF6EE1B}" srcOrd="0" destOrd="0" parTransId="{C2A7F8B5-59F1-4D48-981A-438E2F0F4A30}" sibTransId="{C7C475F3-7A11-415A-8BFC-4FAE586B6B88}"/>
    <dgm:cxn modelId="{0C6A739E-20D0-4157-85E8-E2622C903D40}" srcId="{32F634AF-F85E-41CB-B029-73790952781D}" destId="{7DCAA76C-CA29-43D3-90E4-665F77812C8C}" srcOrd="1" destOrd="0" parTransId="{C8EA0A0F-83FB-4521-BA42-D90C1A58968D}" sibTransId="{A4BE11AA-A332-4E07-B987-AC988A4AD553}"/>
    <dgm:cxn modelId="{3AA63BEF-F1F4-43EA-A19C-9997E352E379}" type="presOf" srcId="{32F634AF-F85E-41CB-B029-73790952781D}" destId="{7ED60DDE-FC5C-4BF5-8270-2F7C1CC46818}" srcOrd="0" destOrd="0" presId="urn:microsoft.com/office/officeart/2005/8/layout/vList2"/>
    <dgm:cxn modelId="{7ED4AAF4-4839-41E2-BB36-41BDEE580C57}" srcId="{32F634AF-F85E-41CB-B029-73790952781D}" destId="{A0576347-2082-47DD-92F3-389D396DD181}" srcOrd="3" destOrd="0" parTransId="{461689C3-75CD-43BC-9DE9-8023884FA610}" sibTransId="{8793A700-F3C7-4D5F-B53C-ADD95202A85D}"/>
    <dgm:cxn modelId="{4D4B0E85-3D39-45C6-911B-F68F695C6E22}" type="presParOf" srcId="{7ED60DDE-FC5C-4BF5-8270-2F7C1CC46818}" destId="{7B0B16E6-8D1E-4D3A-8275-092CFE4D821C}" srcOrd="0" destOrd="0" presId="urn:microsoft.com/office/officeart/2005/8/layout/vList2"/>
    <dgm:cxn modelId="{CEE477E4-6367-4A82-806C-33D4B149A89A}" type="presParOf" srcId="{7ED60DDE-FC5C-4BF5-8270-2F7C1CC46818}" destId="{17613826-B63F-4E41-9003-EFAE823CBFCA}" srcOrd="1" destOrd="0" presId="urn:microsoft.com/office/officeart/2005/8/layout/vList2"/>
    <dgm:cxn modelId="{14B4D33C-ACC4-4EDA-BCDC-F36206D20B21}" type="presParOf" srcId="{7ED60DDE-FC5C-4BF5-8270-2F7C1CC46818}" destId="{E243BA0D-B091-4D6D-BA3D-2E1D0270ABD1}" srcOrd="2" destOrd="0" presId="urn:microsoft.com/office/officeart/2005/8/layout/vList2"/>
    <dgm:cxn modelId="{69A38C16-6094-4B59-B472-916369E6D44E}" type="presParOf" srcId="{7ED60DDE-FC5C-4BF5-8270-2F7C1CC46818}" destId="{92569681-0506-4B25-8516-C21EAB6F5FBD}" srcOrd="3" destOrd="0" presId="urn:microsoft.com/office/officeart/2005/8/layout/vList2"/>
    <dgm:cxn modelId="{4C631DD8-4B2B-42F1-BCB2-D8AEE148A3F1}" type="presParOf" srcId="{7ED60DDE-FC5C-4BF5-8270-2F7C1CC46818}" destId="{997A1768-673D-46A7-B36C-59A6C79CC29B}" srcOrd="4" destOrd="0" presId="urn:microsoft.com/office/officeart/2005/8/layout/vList2"/>
    <dgm:cxn modelId="{83E56CE3-FF2D-4BE0-BADD-7FB0D25F0CA7}" type="presParOf" srcId="{7ED60DDE-FC5C-4BF5-8270-2F7C1CC46818}" destId="{D1D38409-8F0B-4834-A710-0357B9B4F801}" srcOrd="5" destOrd="0" presId="urn:microsoft.com/office/officeart/2005/8/layout/vList2"/>
    <dgm:cxn modelId="{21493C70-FD0A-4AF1-AB62-75DA16A7C01C}" type="presParOf" srcId="{7ED60DDE-FC5C-4BF5-8270-2F7C1CC46818}" destId="{D28786FA-135A-42CA-828C-BA569CCF328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543B3A-BBC5-42F0-9820-B909D5466D66}" type="doc">
      <dgm:prSet loTypeId="urn:microsoft.com/office/officeart/2005/8/layout/hProcess11" loCatId="process" qsTypeId="urn:microsoft.com/office/officeart/2005/8/quickstyle/simple3" qsCatId="simple" csTypeId="urn:microsoft.com/office/officeart/2005/8/colors/accent3_4" csCatId="accent3" phldr="1"/>
      <dgm:spPr/>
      <dgm:t>
        <a:bodyPr/>
        <a:lstStyle/>
        <a:p>
          <a:endParaRPr lang="en-GB"/>
        </a:p>
      </dgm:t>
    </dgm:pt>
    <dgm:pt modelId="{805776ED-938F-4100-93E4-F860C27AE9AE}">
      <dgm:prSet phldrT="[Text]"/>
      <dgm:spPr/>
      <dgm:t>
        <a:bodyPr/>
        <a:lstStyle/>
        <a:p>
          <a:r>
            <a:rPr lang="en-US" dirty="0"/>
            <a:t>The Beginning – 1920s – Asquith brothers expand family butcher business to 7 stores</a:t>
          </a:r>
          <a:endParaRPr lang="en-GB" dirty="0"/>
        </a:p>
      </dgm:t>
    </dgm:pt>
    <dgm:pt modelId="{0C0AC2E9-7CC0-4EE1-8224-04B378ACDB6F}" type="parTrans" cxnId="{FA600BD2-B0D4-4496-8E0D-C016EFC91636}">
      <dgm:prSet/>
      <dgm:spPr/>
      <dgm:t>
        <a:bodyPr/>
        <a:lstStyle/>
        <a:p>
          <a:endParaRPr lang="en-GB"/>
        </a:p>
      </dgm:t>
    </dgm:pt>
    <dgm:pt modelId="{7E7FC35E-D284-4CB8-B949-94A02303D0A8}" type="sibTrans" cxnId="{FA600BD2-B0D4-4496-8E0D-C016EFC91636}">
      <dgm:prSet/>
      <dgm:spPr/>
      <dgm:t>
        <a:bodyPr/>
        <a:lstStyle/>
        <a:p>
          <a:endParaRPr lang="en-GB"/>
        </a:p>
      </dgm:t>
    </dgm:pt>
    <dgm:pt modelId="{4BD689B2-2745-4F30-BD9B-6DBDAD1AE1AF}">
      <dgm:prSet phldrT="[Text]"/>
      <dgm:spPr/>
      <dgm:t>
        <a:bodyPr/>
        <a:lstStyle/>
        <a:p>
          <a:endParaRPr lang="en-GB" dirty="0"/>
        </a:p>
      </dgm:t>
    </dgm:pt>
    <dgm:pt modelId="{72F037DC-6D17-40D5-8DC6-EAA02078E7CD}" type="parTrans" cxnId="{CC6F9514-5DA4-42F0-BE2D-5FD28C464A0B}">
      <dgm:prSet/>
      <dgm:spPr/>
      <dgm:t>
        <a:bodyPr/>
        <a:lstStyle/>
        <a:p>
          <a:endParaRPr lang="en-GB"/>
        </a:p>
      </dgm:t>
    </dgm:pt>
    <dgm:pt modelId="{895694B2-E4DC-4CE4-B692-2E386BF08208}" type="sibTrans" cxnId="{CC6F9514-5DA4-42F0-BE2D-5FD28C464A0B}">
      <dgm:prSet/>
      <dgm:spPr/>
      <dgm:t>
        <a:bodyPr/>
        <a:lstStyle/>
        <a:p>
          <a:endParaRPr lang="en-GB"/>
        </a:p>
      </dgm:t>
    </dgm:pt>
    <dgm:pt modelId="{A3953948-866F-4D0A-962D-8A7FD88A3DDC}">
      <dgm:prSet phldrT="[Text]"/>
      <dgm:spPr/>
      <dgm:t>
        <a:bodyPr/>
        <a:lstStyle/>
        <a:p>
          <a:r>
            <a:rPr lang="en-US" dirty="0"/>
            <a:t>1958 – Asquith brothers travel to US to visit Piggly Wiggly, world’s first supermarket</a:t>
          </a:r>
        </a:p>
      </dgm:t>
    </dgm:pt>
    <dgm:pt modelId="{566CC88E-0042-457E-BFC3-DA0C2A9C81FC}" type="parTrans" cxnId="{106FBFC4-9AE5-4FE7-AA6E-4166F14A7ADB}">
      <dgm:prSet/>
      <dgm:spPr/>
      <dgm:t>
        <a:bodyPr/>
        <a:lstStyle/>
        <a:p>
          <a:endParaRPr lang="en-GB"/>
        </a:p>
      </dgm:t>
    </dgm:pt>
    <dgm:pt modelId="{FE21494E-F974-4271-8244-699496C56F79}" type="sibTrans" cxnId="{106FBFC4-9AE5-4FE7-AA6E-4166F14A7ADB}">
      <dgm:prSet/>
      <dgm:spPr/>
      <dgm:t>
        <a:bodyPr/>
        <a:lstStyle/>
        <a:p>
          <a:endParaRPr lang="en-GB"/>
        </a:p>
      </dgm:t>
    </dgm:pt>
    <dgm:pt modelId="{B26BF51B-EB02-4699-9888-392662F6BB4C}">
      <dgm:prSet phldrT="[Text]"/>
      <dgm:spPr/>
      <dgm:t>
        <a:bodyPr/>
        <a:lstStyle/>
        <a:p>
          <a:r>
            <a:rPr lang="en-US" dirty="0"/>
            <a:t>1963 – Asquith brothers built the first self-service supermarket in the UK, in Castleford.</a:t>
          </a:r>
        </a:p>
        <a:p>
          <a:r>
            <a:rPr lang="en-US" dirty="0"/>
            <a:t>- The beginning of food discount</a:t>
          </a:r>
          <a:endParaRPr lang="en-GB" dirty="0"/>
        </a:p>
      </dgm:t>
    </dgm:pt>
    <dgm:pt modelId="{7EC94072-0F1C-49F5-AF76-DC94A611EDFE}" type="parTrans" cxnId="{7F5373BE-E17F-42D0-939A-C05E9CBD03C1}">
      <dgm:prSet/>
      <dgm:spPr/>
      <dgm:t>
        <a:bodyPr/>
        <a:lstStyle/>
        <a:p>
          <a:endParaRPr lang="en-GB"/>
        </a:p>
      </dgm:t>
    </dgm:pt>
    <dgm:pt modelId="{C635CF87-1AB3-4C14-98D9-F9328FC96574}" type="sibTrans" cxnId="{7F5373BE-E17F-42D0-939A-C05E9CBD03C1}">
      <dgm:prSet/>
      <dgm:spPr/>
      <dgm:t>
        <a:bodyPr/>
        <a:lstStyle/>
        <a:p>
          <a:endParaRPr lang="en-GB"/>
        </a:p>
      </dgm:t>
    </dgm:pt>
    <dgm:pt modelId="{FF82F529-75D2-4903-BC06-E4F43DC50AA2}">
      <dgm:prSet phldrT="[Text]"/>
      <dgm:spPr/>
      <dgm:t>
        <a:bodyPr/>
        <a:lstStyle/>
        <a:p>
          <a:r>
            <a:rPr lang="en-US" dirty="0"/>
            <a:t>1980s – 1981 opening of 100 ASDA stores;</a:t>
          </a:r>
        </a:p>
        <a:p>
          <a:r>
            <a:rPr lang="en-US" dirty="0"/>
            <a:t>1987 – ASDA opens flagship store with longest checkout bank – 45 checkouts</a:t>
          </a:r>
        </a:p>
        <a:p>
          <a:r>
            <a:rPr lang="en-US" dirty="0"/>
            <a:t>1988 ASDA’s new headquarter opened by prime minister Margaret Thatcher</a:t>
          </a:r>
        </a:p>
        <a:p>
          <a:endParaRPr lang="en-GB" dirty="0"/>
        </a:p>
      </dgm:t>
    </dgm:pt>
    <dgm:pt modelId="{94F988A1-66F5-470D-9A45-46287AA95280}" type="parTrans" cxnId="{51D62D09-3B46-4789-AD80-9B914F4C4C69}">
      <dgm:prSet/>
      <dgm:spPr/>
      <dgm:t>
        <a:bodyPr/>
        <a:lstStyle/>
        <a:p>
          <a:endParaRPr lang="en-GB"/>
        </a:p>
      </dgm:t>
    </dgm:pt>
    <dgm:pt modelId="{FBE3AB5F-39DC-4A0E-9C1D-7BD18DBED9E2}" type="sibTrans" cxnId="{51D62D09-3B46-4789-AD80-9B914F4C4C69}">
      <dgm:prSet/>
      <dgm:spPr/>
      <dgm:t>
        <a:bodyPr/>
        <a:lstStyle/>
        <a:p>
          <a:endParaRPr lang="en-GB"/>
        </a:p>
      </dgm:t>
    </dgm:pt>
    <dgm:pt modelId="{88404FBF-A2D9-427D-8BA4-F72076D2F5B6}">
      <dgm:prSet phldrT="[Text]"/>
      <dgm:spPr/>
      <dgm:t>
        <a:bodyPr/>
        <a:lstStyle/>
        <a:p>
          <a:r>
            <a:rPr lang="en-US" dirty="0"/>
            <a:t>2012 – ASDA builds first click-and-collect drive-thru</a:t>
          </a:r>
          <a:endParaRPr lang="en-GB" dirty="0"/>
        </a:p>
      </dgm:t>
    </dgm:pt>
    <dgm:pt modelId="{90EBC6B4-7762-46D7-BFC2-12734B775E46}" type="parTrans" cxnId="{8212D3AA-0786-428B-B89C-805379D2836B}">
      <dgm:prSet/>
      <dgm:spPr/>
      <dgm:t>
        <a:bodyPr/>
        <a:lstStyle/>
        <a:p>
          <a:endParaRPr lang="en-GB"/>
        </a:p>
      </dgm:t>
    </dgm:pt>
    <dgm:pt modelId="{00163A72-B825-44AD-A75D-CEEF918BF6A2}" type="sibTrans" cxnId="{8212D3AA-0786-428B-B89C-805379D2836B}">
      <dgm:prSet/>
      <dgm:spPr/>
      <dgm:t>
        <a:bodyPr/>
        <a:lstStyle/>
        <a:p>
          <a:endParaRPr lang="en-GB"/>
        </a:p>
      </dgm:t>
    </dgm:pt>
    <dgm:pt modelId="{8EAA8628-037A-49FF-9A08-3AC891A82295}">
      <dgm:prSet phldrT="[Text]"/>
      <dgm:spPr/>
      <dgm:t>
        <a:bodyPr/>
        <a:lstStyle/>
        <a:p>
          <a:r>
            <a:rPr lang="en-US" dirty="0"/>
            <a:t>1949 - Associated Dairies &amp; Farm Stores Ltd. – dairy farmers join forces under the leadership of Arthur Stockdale</a:t>
          </a:r>
          <a:endParaRPr lang="en-GB" dirty="0"/>
        </a:p>
      </dgm:t>
    </dgm:pt>
    <dgm:pt modelId="{76B48778-50EC-4605-AC27-AB8E92EFE9B2}" type="parTrans" cxnId="{4940C853-7F42-4413-AF0B-B45285C24F2A}">
      <dgm:prSet/>
      <dgm:spPr/>
      <dgm:t>
        <a:bodyPr/>
        <a:lstStyle/>
        <a:p>
          <a:endParaRPr lang="en-GB"/>
        </a:p>
      </dgm:t>
    </dgm:pt>
    <dgm:pt modelId="{7DC5DC07-2404-44FA-BD4B-E3A3531CCE68}" type="sibTrans" cxnId="{4940C853-7F42-4413-AF0B-B45285C24F2A}">
      <dgm:prSet/>
      <dgm:spPr/>
      <dgm:t>
        <a:bodyPr/>
        <a:lstStyle/>
        <a:p>
          <a:endParaRPr lang="en-GB"/>
        </a:p>
      </dgm:t>
    </dgm:pt>
    <dgm:pt modelId="{EAD44A27-1C56-4619-885F-1A6DF8011DFB}">
      <dgm:prSet phldrT="[Text]"/>
      <dgm:spPr/>
      <dgm:t>
        <a:bodyPr/>
        <a:lstStyle/>
        <a:p>
          <a:r>
            <a:rPr lang="en-US" dirty="0"/>
            <a:t>1977 – launch of ASDA’s famous “pocket tap” tv adverts that become so popular, it took place in sign language as official sign of ASDA</a:t>
          </a:r>
          <a:endParaRPr lang="en-GB" dirty="0"/>
        </a:p>
      </dgm:t>
    </dgm:pt>
    <dgm:pt modelId="{D2FAF5EA-1487-4D8C-85F4-6B002A09E627}" type="parTrans" cxnId="{58CB982C-70B4-473A-9BB0-6E318B3A22BA}">
      <dgm:prSet/>
      <dgm:spPr/>
      <dgm:t>
        <a:bodyPr/>
        <a:lstStyle/>
        <a:p>
          <a:endParaRPr lang="en-GB"/>
        </a:p>
      </dgm:t>
    </dgm:pt>
    <dgm:pt modelId="{FB4F20AD-D5BB-4853-999B-0E40C041848F}" type="sibTrans" cxnId="{58CB982C-70B4-473A-9BB0-6E318B3A22BA}">
      <dgm:prSet/>
      <dgm:spPr/>
      <dgm:t>
        <a:bodyPr/>
        <a:lstStyle/>
        <a:p>
          <a:endParaRPr lang="en-GB"/>
        </a:p>
      </dgm:t>
    </dgm:pt>
    <dgm:pt modelId="{354A1077-94C9-4F35-9FA8-B600516612FA}">
      <dgm:prSet phldrT="[Text]"/>
      <dgm:spPr/>
      <dgm:t>
        <a:bodyPr/>
        <a:lstStyle/>
        <a:p>
          <a:r>
            <a:rPr lang="en-US" dirty="0"/>
            <a:t>1967 – ASDA partners with Russian oil company, NAFTA to create discount petrol stations</a:t>
          </a:r>
          <a:endParaRPr lang="en-GB" dirty="0"/>
        </a:p>
      </dgm:t>
    </dgm:pt>
    <dgm:pt modelId="{02ACE0DF-0AA1-4C05-80F5-11BCC2E90828}" type="parTrans" cxnId="{B641C0A7-171C-4F13-9FE1-2761D11D3502}">
      <dgm:prSet/>
      <dgm:spPr/>
      <dgm:t>
        <a:bodyPr/>
        <a:lstStyle/>
        <a:p>
          <a:endParaRPr lang="en-GB"/>
        </a:p>
      </dgm:t>
    </dgm:pt>
    <dgm:pt modelId="{7A76F718-56B9-4A9A-937E-6F2FF4073E30}" type="sibTrans" cxnId="{B641C0A7-171C-4F13-9FE1-2761D11D3502}">
      <dgm:prSet/>
      <dgm:spPr/>
      <dgm:t>
        <a:bodyPr/>
        <a:lstStyle/>
        <a:p>
          <a:endParaRPr lang="en-GB"/>
        </a:p>
      </dgm:t>
    </dgm:pt>
    <dgm:pt modelId="{944B01AC-F4C6-4C6A-9C18-414DE190F9F9}">
      <dgm:prSet phldrT="[Text]"/>
      <dgm:spPr/>
      <dgm:t>
        <a:bodyPr/>
        <a:lstStyle/>
        <a:p>
          <a:r>
            <a:rPr lang="en-US" b="1" dirty="0"/>
            <a:t>1965 – Partnership between the Asquith brothers and Associated Dairies &amp; Farm Stores Ltd – the name ASDA starts</a:t>
          </a:r>
          <a:endParaRPr lang="en-GB" b="1" dirty="0"/>
        </a:p>
      </dgm:t>
    </dgm:pt>
    <dgm:pt modelId="{095218A4-E03E-4760-BDDC-EE70768E68B5}" type="parTrans" cxnId="{B4D914F0-D650-4222-9121-EC223B592288}">
      <dgm:prSet/>
      <dgm:spPr/>
      <dgm:t>
        <a:bodyPr/>
        <a:lstStyle/>
        <a:p>
          <a:endParaRPr lang="en-GB"/>
        </a:p>
      </dgm:t>
    </dgm:pt>
    <dgm:pt modelId="{4BBEA13A-5319-4884-8855-08C591ACC541}" type="sibTrans" cxnId="{B4D914F0-D650-4222-9121-EC223B592288}">
      <dgm:prSet/>
      <dgm:spPr/>
      <dgm:t>
        <a:bodyPr/>
        <a:lstStyle/>
        <a:p>
          <a:endParaRPr lang="en-GB"/>
        </a:p>
      </dgm:t>
    </dgm:pt>
    <dgm:pt modelId="{3F7FD2DC-77FC-4ECA-B06D-CA59486D1FF9}">
      <dgm:prSet phldrT="[Text]"/>
      <dgm:spPr/>
      <dgm:t>
        <a:bodyPr/>
        <a:lstStyle/>
        <a:p>
          <a:r>
            <a:rPr lang="en-US" dirty="0"/>
            <a:t>2010 – the brand George introduces “100 days satisfaction guarantee” – shoppers could return products if not satisfied within 100 days of the purchase</a:t>
          </a:r>
          <a:endParaRPr lang="en-GB" dirty="0"/>
        </a:p>
      </dgm:t>
    </dgm:pt>
    <dgm:pt modelId="{C691E09C-02CC-4902-A188-8AAC9A51F36A}" type="parTrans" cxnId="{2DD62267-16D0-44FC-B965-CF1B09CC81AA}">
      <dgm:prSet/>
      <dgm:spPr/>
      <dgm:t>
        <a:bodyPr/>
        <a:lstStyle/>
        <a:p>
          <a:endParaRPr lang="en-GB"/>
        </a:p>
      </dgm:t>
    </dgm:pt>
    <dgm:pt modelId="{CE94F1E0-75ED-44FE-AF45-77B9F6B86B87}" type="sibTrans" cxnId="{2DD62267-16D0-44FC-B965-CF1B09CC81AA}">
      <dgm:prSet/>
      <dgm:spPr/>
      <dgm:t>
        <a:bodyPr/>
        <a:lstStyle/>
        <a:p>
          <a:endParaRPr lang="en-GB"/>
        </a:p>
      </dgm:t>
    </dgm:pt>
    <dgm:pt modelId="{3046F5EB-7FC7-4C55-9D37-14DED983BC0B}">
      <dgm:prSet phldrT="[Text]"/>
      <dgm:spPr/>
      <dgm:t>
        <a:bodyPr/>
        <a:lstStyle/>
        <a:p>
          <a:r>
            <a:rPr lang="en-US" dirty="0"/>
            <a:t>2004 – ASDA becomes </a:t>
          </a:r>
          <a:r>
            <a:rPr lang="en-US" dirty="0" err="1"/>
            <a:t>Britains</a:t>
          </a:r>
          <a:r>
            <a:rPr lang="en-US" dirty="0"/>
            <a:t> biggest clothing retailer;</a:t>
          </a:r>
        </a:p>
        <a:p>
          <a:r>
            <a:rPr lang="en-US" dirty="0"/>
            <a:t>ASDA opens first general merchandise store</a:t>
          </a:r>
        </a:p>
        <a:p>
          <a:endParaRPr lang="en-GB" dirty="0"/>
        </a:p>
      </dgm:t>
    </dgm:pt>
    <dgm:pt modelId="{DDB4C86B-3697-4FD9-B4D0-ADA453FA9A75}" type="parTrans" cxnId="{6E6B134E-E3EC-4BA3-92CC-6E6D1FC73044}">
      <dgm:prSet/>
      <dgm:spPr/>
      <dgm:t>
        <a:bodyPr/>
        <a:lstStyle/>
        <a:p>
          <a:endParaRPr lang="en-GB"/>
        </a:p>
      </dgm:t>
    </dgm:pt>
    <dgm:pt modelId="{71FDEB7C-0423-4A81-9DBB-9B3F14DFE123}" type="sibTrans" cxnId="{6E6B134E-E3EC-4BA3-92CC-6E6D1FC73044}">
      <dgm:prSet/>
      <dgm:spPr/>
      <dgm:t>
        <a:bodyPr/>
        <a:lstStyle/>
        <a:p>
          <a:endParaRPr lang="en-GB"/>
        </a:p>
      </dgm:t>
    </dgm:pt>
    <dgm:pt modelId="{095E7981-9AC7-4E01-99AF-1562FA1A5DC3}">
      <dgm:prSet phldrT="[Text]"/>
      <dgm:spPr/>
      <dgm:t>
        <a:bodyPr/>
        <a:lstStyle/>
        <a:p>
          <a:r>
            <a:rPr lang="en-US" dirty="0"/>
            <a:t>1990s - 1989 – first UK supermarket clothing brand – “George”</a:t>
          </a:r>
        </a:p>
        <a:p>
          <a:r>
            <a:rPr lang="en-US" dirty="0"/>
            <a:t>1996 – Tickled Pink campaign to raise money for breast cancer;</a:t>
          </a:r>
        </a:p>
        <a:p>
          <a:r>
            <a:rPr lang="en-US" dirty="0"/>
            <a:t>First ASDA pharmacy opened in Harrogate.</a:t>
          </a:r>
        </a:p>
        <a:p>
          <a:r>
            <a:rPr lang="en-US" dirty="0"/>
            <a:t>1998 – First online service opened.</a:t>
          </a:r>
        </a:p>
        <a:p>
          <a:r>
            <a:rPr lang="en-US" b="1" dirty="0"/>
            <a:t>1999 – ASDA joins Walmart</a:t>
          </a:r>
        </a:p>
        <a:p>
          <a:r>
            <a:rPr lang="en-US" dirty="0"/>
            <a:t> </a:t>
          </a:r>
          <a:endParaRPr lang="en-GB" dirty="0"/>
        </a:p>
      </dgm:t>
    </dgm:pt>
    <dgm:pt modelId="{F6E3C074-C807-4BE6-A699-5D6196BE0630}" type="parTrans" cxnId="{8C4E19FD-229D-4CAD-9F28-36E3CE710290}">
      <dgm:prSet/>
      <dgm:spPr/>
      <dgm:t>
        <a:bodyPr/>
        <a:lstStyle/>
        <a:p>
          <a:endParaRPr lang="en-GB"/>
        </a:p>
      </dgm:t>
    </dgm:pt>
    <dgm:pt modelId="{14B4D3D6-A196-40AC-A482-DB419FAA53EE}" type="sibTrans" cxnId="{8C4E19FD-229D-4CAD-9F28-36E3CE710290}">
      <dgm:prSet/>
      <dgm:spPr/>
      <dgm:t>
        <a:bodyPr/>
        <a:lstStyle/>
        <a:p>
          <a:endParaRPr lang="en-GB"/>
        </a:p>
      </dgm:t>
    </dgm:pt>
    <dgm:pt modelId="{F9B09314-C0CC-42E2-829C-68CA5C128A11}">
      <dgm:prSet phldrT="[Text]"/>
      <dgm:spPr/>
      <dgm:t>
        <a:bodyPr/>
        <a:lstStyle/>
        <a:p>
          <a:r>
            <a:rPr lang="en-US" dirty="0"/>
            <a:t>2006 – ASDA launches “we sell for less” program</a:t>
          </a:r>
        </a:p>
        <a:p>
          <a:endParaRPr lang="en-GB" dirty="0"/>
        </a:p>
      </dgm:t>
    </dgm:pt>
    <dgm:pt modelId="{7878360A-3776-481C-9814-501B37264935}" type="parTrans" cxnId="{0BF49E34-7A1C-4EA8-B51A-99D4258EBE75}">
      <dgm:prSet/>
      <dgm:spPr/>
      <dgm:t>
        <a:bodyPr/>
        <a:lstStyle/>
        <a:p>
          <a:endParaRPr lang="en-GB"/>
        </a:p>
      </dgm:t>
    </dgm:pt>
    <dgm:pt modelId="{E6052A9D-1E93-4A70-9E5E-CE3BAB0C94AD}" type="sibTrans" cxnId="{0BF49E34-7A1C-4EA8-B51A-99D4258EBE75}">
      <dgm:prSet/>
      <dgm:spPr/>
      <dgm:t>
        <a:bodyPr/>
        <a:lstStyle/>
        <a:p>
          <a:endParaRPr lang="en-GB"/>
        </a:p>
      </dgm:t>
    </dgm:pt>
    <dgm:pt modelId="{AF864B88-110E-4B7E-A06D-029FFB3A83AC}" type="pres">
      <dgm:prSet presAssocID="{20543B3A-BBC5-42F0-9820-B909D5466D66}" presName="Name0" presStyleCnt="0">
        <dgm:presLayoutVars>
          <dgm:dir/>
          <dgm:resizeHandles val="exact"/>
        </dgm:presLayoutVars>
      </dgm:prSet>
      <dgm:spPr/>
    </dgm:pt>
    <dgm:pt modelId="{ED834A23-65BA-4B7C-A07B-7468A899DC7F}" type="pres">
      <dgm:prSet presAssocID="{20543B3A-BBC5-42F0-9820-B909D5466D66}" presName="arrow" presStyleLbl="bgShp" presStyleIdx="0" presStyleCnt="1"/>
      <dgm:spPr/>
    </dgm:pt>
    <dgm:pt modelId="{03BD2E99-0A70-42EC-8F38-F5C3E35FDDF4}" type="pres">
      <dgm:prSet presAssocID="{20543B3A-BBC5-42F0-9820-B909D5466D66}" presName="points" presStyleCnt="0"/>
      <dgm:spPr/>
    </dgm:pt>
    <dgm:pt modelId="{7D962C61-782E-45A1-A7A6-337D653C9F32}" type="pres">
      <dgm:prSet presAssocID="{805776ED-938F-4100-93E4-F860C27AE9AE}" presName="compositeA" presStyleCnt="0"/>
      <dgm:spPr/>
    </dgm:pt>
    <dgm:pt modelId="{4E3C7DCB-71B4-4AF0-97CF-4978C5F9C5F6}" type="pres">
      <dgm:prSet presAssocID="{805776ED-938F-4100-93E4-F860C27AE9AE}" presName="textA" presStyleLbl="revTx" presStyleIdx="0" presStyleCnt="14">
        <dgm:presLayoutVars>
          <dgm:bulletEnabled val="1"/>
        </dgm:presLayoutVars>
      </dgm:prSet>
      <dgm:spPr/>
    </dgm:pt>
    <dgm:pt modelId="{F9F0881E-D7AC-463E-98EF-9B5E37EB7BC1}" type="pres">
      <dgm:prSet presAssocID="{805776ED-938F-4100-93E4-F860C27AE9AE}" presName="circleA" presStyleLbl="node1" presStyleIdx="0" presStyleCnt="14"/>
      <dgm:spPr/>
    </dgm:pt>
    <dgm:pt modelId="{02493DCE-A706-45A3-BCBF-E389ACE9ECE1}" type="pres">
      <dgm:prSet presAssocID="{805776ED-938F-4100-93E4-F860C27AE9AE}" presName="spaceA" presStyleCnt="0"/>
      <dgm:spPr/>
    </dgm:pt>
    <dgm:pt modelId="{373F0490-1385-4757-B50F-95023E31F324}" type="pres">
      <dgm:prSet presAssocID="{7E7FC35E-D284-4CB8-B949-94A02303D0A8}" presName="space" presStyleCnt="0"/>
      <dgm:spPr/>
    </dgm:pt>
    <dgm:pt modelId="{72F81A3E-948E-44A2-8134-19F61F4EFD18}" type="pres">
      <dgm:prSet presAssocID="{8EAA8628-037A-49FF-9A08-3AC891A82295}" presName="compositeB" presStyleCnt="0"/>
      <dgm:spPr/>
    </dgm:pt>
    <dgm:pt modelId="{BADBA443-74D7-4063-8F6E-AA50852E635B}" type="pres">
      <dgm:prSet presAssocID="{8EAA8628-037A-49FF-9A08-3AC891A82295}" presName="textB" presStyleLbl="revTx" presStyleIdx="1" presStyleCnt="14">
        <dgm:presLayoutVars>
          <dgm:bulletEnabled val="1"/>
        </dgm:presLayoutVars>
      </dgm:prSet>
      <dgm:spPr/>
    </dgm:pt>
    <dgm:pt modelId="{754DB643-F26D-4F25-AE11-E7195AC9BA97}" type="pres">
      <dgm:prSet presAssocID="{8EAA8628-037A-49FF-9A08-3AC891A82295}" presName="circleB" presStyleLbl="node1" presStyleIdx="1" presStyleCnt="14"/>
      <dgm:spPr/>
    </dgm:pt>
    <dgm:pt modelId="{56562FFC-0611-4F64-9C2C-70FF8B0EA6A5}" type="pres">
      <dgm:prSet presAssocID="{8EAA8628-037A-49FF-9A08-3AC891A82295}" presName="spaceB" presStyleCnt="0"/>
      <dgm:spPr/>
    </dgm:pt>
    <dgm:pt modelId="{756C4C20-AC4F-4768-9BE6-A882656F1B82}" type="pres">
      <dgm:prSet presAssocID="{7DC5DC07-2404-44FA-BD4B-E3A3531CCE68}" presName="space" presStyleCnt="0"/>
      <dgm:spPr/>
    </dgm:pt>
    <dgm:pt modelId="{C7787577-E98B-463F-ACE2-FD3F96F81A1F}" type="pres">
      <dgm:prSet presAssocID="{A3953948-866F-4D0A-962D-8A7FD88A3DDC}" presName="compositeA" presStyleCnt="0"/>
      <dgm:spPr/>
    </dgm:pt>
    <dgm:pt modelId="{AC169F55-2EA6-4B38-B8D8-1096B9BECD86}" type="pres">
      <dgm:prSet presAssocID="{A3953948-866F-4D0A-962D-8A7FD88A3DDC}" presName="textA" presStyleLbl="revTx" presStyleIdx="2" presStyleCnt="14">
        <dgm:presLayoutVars>
          <dgm:bulletEnabled val="1"/>
        </dgm:presLayoutVars>
      </dgm:prSet>
      <dgm:spPr/>
    </dgm:pt>
    <dgm:pt modelId="{94F247E9-5F11-4EFB-B2CD-246355DD0D86}" type="pres">
      <dgm:prSet presAssocID="{A3953948-866F-4D0A-962D-8A7FD88A3DDC}" presName="circleA" presStyleLbl="node1" presStyleIdx="2" presStyleCnt="14"/>
      <dgm:spPr/>
    </dgm:pt>
    <dgm:pt modelId="{E86C3BD7-4ED9-4FC3-85F1-C9681D5F4176}" type="pres">
      <dgm:prSet presAssocID="{A3953948-866F-4D0A-962D-8A7FD88A3DDC}" presName="spaceA" presStyleCnt="0"/>
      <dgm:spPr/>
    </dgm:pt>
    <dgm:pt modelId="{22C85F30-9621-4033-BC37-0B3CE1D0CD05}" type="pres">
      <dgm:prSet presAssocID="{FE21494E-F974-4271-8244-699496C56F79}" presName="space" presStyleCnt="0"/>
      <dgm:spPr/>
    </dgm:pt>
    <dgm:pt modelId="{C1641F62-7702-458F-AD1D-F195FC711A6D}" type="pres">
      <dgm:prSet presAssocID="{B26BF51B-EB02-4699-9888-392662F6BB4C}" presName="compositeB" presStyleCnt="0"/>
      <dgm:spPr/>
    </dgm:pt>
    <dgm:pt modelId="{6C5E7E17-0DA1-4D56-9D3B-88EEB6D37854}" type="pres">
      <dgm:prSet presAssocID="{B26BF51B-EB02-4699-9888-392662F6BB4C}" presName="textB" presStyleLbl="revTx" presStyleIdx="3" presStyleCnt="14">
        <dgm:presLayoutVars>
          <dgm:bulletEnabled val="1"/>
        </dgm:presLayoutVars>
      </dgm:prSet>
      <dgm:spPr/>
    </dgm:pt>
    <dgm:pt modelId="{D06531D9-0DD4-4719-AD6C-446D9D307239}" type="pres">
      <dgm:prSet presAssocID="{B26BF51B-EB02-4699-9888-392662F6BB4C}" presName="circleB" presStyleLbl="node1" presStyleIdx="3" presStyleCnt="14"/>
      <dgm:spPr/>
    </dgm:pt>
    <dgm:pt modelId="{DBF0EF4A-B0A6-4CAF-9F66-4F38B41C7ED0}" type="pres">
      <dgm:prSet presAssocID="{B26BF51B-EB02-4699-9888-392662F6BB4C}" presName="spaceB" presStyleCnt="0"/>
      <dgm:spPr/>
    </dgm:pt>
    <dgm:pt modelId="{213FDB72-B423-4199-87F2-D96F49C8E4C1}" type="pres">
      <dgm:prSet presAssocID="{C635CF87-1AB3-4C14-98D9-F9328FC96574}" presName="space" presStyleCnt="0"/>
      <dgm:spPr/>
    </dgm:pt>
    <dgm:pt modelId="{8DF24C6A-A9C9-4723-B461-F06E7D16BAB9}" type="pres">
      <dgm:prSet presAssocID="{944B01AC-F4C6-4C6A-9C18-414DE190F9F9}" presName="compositeA" presStyleCnt="0"/>
      <dgm:spPr/>
    </dgm:pt>
    <dgm:pt modelId="{3564838C-C60A-4E1E-A957-5B16D5F528DA}" type="pres">
      <dgm:prSet presAssocID="{944B01AC-F4C6-4C6A-9C18-414DE190F9F9}" presName="textA" presStyleLbl="revTx" presStyleIdx="4" presStyleCnt="14">
        <dgm:presLayoutVars>
          <dgm:bulletEnabled val="1"/>
        </dgm:presLayoutVars>
      </dgm:prSet>
      <dgm:spPr/>
    </dgm:pt>
    <dgm:pt modelId="{015C2069-B073-4137-B7DE-669B11E9682A}" type="pres">
      <dgm:prSet presAssocID="{944B01AC-F4C6-4C6A-9C18-414DE190F9F9}" presName="circleA" presStyleLbl="node1" presStyleIdx="4" presStyleCnt="14"/>
      <dgm:spPr/>
    </dgm:pt>
    <dgm:pt modelId="{8C202A18-574A-44BF-AA91-DF7F51697760}" type="pres">
      <dgm:prSet presAssocID="{944B01AC-F4C6-4C6A-9C18-414DE190F9F9}" presName="spaceA" presStyleCnt="0"/>
      <dgm:spPr/>
    </dgm:pt>
    <dgm:pt modelId="{E0A7D7AF-1B9A-43F1-9BAB-6F5C74F2289D}" type="pres">
      <dgm:prSet presAssocID="{4BBEA13A-5319-4884-8855-08C591ACC541}" presName="space" presStyleCnt="0"/>
      <dgm:spPr/>
    </dgm:pt>
    <dgm:pt modelId="{9A9404D2-A6F5-4571-B71C-F53AEEEBEAA9}" type="pres">
      <dgm:prSet presAssocID="{354A1077-94C9-4F35-9FA8-B600516612FA}" presName="compositeB" presStyleCnt="0"/>
      <dgm:spPr/>
    </dgm:pt>
    <dgm:pt modelId="{82B6026A-D6BF-435D-ADBE-C77B53B32510}" type="pres">
      <dgm:prSet presAssocID="{354A1077-94C9-4F35-9FA8-B600516612FA}" presName="textB" presStyleLbl="revTx" presStyleIdx="5" presStyleCnt="14">
        <dgm:presLayoutVars>
          <dgm:bulletEnabled val="1"/>
        </dgm:presLayoutVars>
      </dgm:prSet>
      <dgm:spPr/>
    </dgm:pt>
    <dgm:pt modelId="{B1E8963E-5764-44F5-8FDF-2FA71F320EE4}" type="pres">
      <dgm:prSet presAssocID="{354A1077-94C9-4F35-9FA8-B600516612FA}" presName="circleB" presStyleLbl="node1" presStyleIdx="5" presStyleCnt="14"/>
      <dgm:spPr/>
    </dgm:pt>
    <dgm:pt modelId="{DE8AC0B9-80B3-4E22-9245-20989B7862CB}" type="pres">
      <dgm:prSet presAssocID="{354A1077-94C9-4F35-9FA8-B600516612FA}" presName="spaceB" presStyleCnt="0"/>
      <dgm:spPr/>
    </dgm:pt>
    <dgm:pt modelId="{8E4A884C-D710-4BF3-AED6-87C773FE2783}" type="pres">
      <dgm:prSet presAssocID="{7A76F718-56B9-4A9A-937E-6F2FF4073E30}" presName="space" presStyleCnt="0"/>
      <dgm:spPr/>
    </dgm:pt>
    <dgm:pt modelId="{A002B35F-ED9A-4D3E-9A98-8979BE03F37F}" type="pres">
      <dgm:prSet presAssocID="{EAD44A27-1C56-4619-885F-1A6DF8011DFB}" presName="compositeA" presStyleCnt="0"/>
      <dgm:spPr/>
    </dgm:pt>
    <dgm:pt modelId="{E59D1D2F-8D1E-4764-A94B-FB59E02AAE96}" type="pres">
      <dgm:prSet presAssocID="{EAD44A27-1C56-4619-885F-1A6DF8011DFB}" presName="textA" presStyleLbl="revTx" presStyleIdx="6" presStyleCnt="14">
        <dgm:presLayoutVars>
          <dgm:bulletEnabled val="1"/>
        </dgm:presLayoutVars>
      </dgm:prSet>
      <dgm:spPr/>
    </dgm:pt>
    <dgm:pt modelId="{51950369-1C7E-437E-9043-AE95CE93D8D2}" type="pres">
      <dgm:prSet presAssocID="{EAD44A27-1C56-4619-885F-1A6DF8011DFB}" presName="circleA" presStyleLbl="node1" presStyleIdx="6" presStyleCnt="14"/>
      <dgm:spPr/>
    </dgm:pt>
    <dgm:pt modelId="{D2DDB75E-0B9D-48EE-9BAE-8ABA8A02F3C3}" type="pres">
      <dgm:prSet presAssocID="{EAD44A27-1C56-4619-885F-1A6DF8011DFB}" presName="spaceA" presStyleCnt="0"/>
      <dgm:spPr/>
    </dgm:pt>
    <dgm:pt modelId="{BB228A76-757D-4C53-B692-70E79BC6A84A}" type="pres">
      <dgm:prSet presAssocID="{FB4F20AD-D5BB-4853-999B-0E40C041848F}" presName="space" presStyleCnt="0"/>
      <dgm:spPr/>
    </dgm:pt>
    <dgm:pt modelId="{C39C2538-C0AA-4DEA-B52F-BD4886FC3357}" type="pres">
      <dgm:prSet presAssocID="{FF82F529-75D2-4903-BC06-E4F43DC50AA2}" presName="compositeB" presStyleCnt="0"/>
      <dgm:spPr/>
    </dgm:pt>
    <dgm:pt modelId="{B0F5E437-AB81-4495-BEBD-1AA25B326EAB}" type="pres">
      <dgm:prSet presAssocID="{FF82F529-75D2-4903-BC06-E4F43DC50AA2}" presName="textB" presStyleLbl="revTx" presStyleIdx="7" presStyleCnt="14">
        <dgm:presLayoutVars>
          <dgm:bulletEnabled val="1"/>
        </dgm:presLayoutVars>
      </dgm:prSet>
      <dgm:spPr/>
    </dgm:pt>
    <dgm:pt modelId="{33E5C9FF-9991-46F9-A283-38B5738AEDCF}" type="pres">
      <dgm:prSet presAssocID="{FF82F529-75D2-4903-BC06-E4F43DC50AA2}" presName="circleB" presStyleLbl="node1" presStyleIdx="7" presStyleCnt="14"/>
      <dgm:spPr/>
    </dgm:pt>
    <dgm:pt modelId="{4047692C-556F-4B90-85EC-DFA3C9522CC3}" type="pres">
      <dgm:prSet presAssocID="{FF82F529-75D2-4903-BC06-E4F43DC50AA2}" presName="spaceB" presStyleCnt="0"/>
      <dgm:spPr/>
    </dgm:pt>
    <dgm:pt modelId="{D1E1060D-6F7A-4A6B-942A-386BC384A71C}" type="pres">
      <dgm:prSet presAssocID="{FBE3AB5F-39DC-4A0E-9C1D-7BD18DBED9E2}" presName="space" presStyleCnt="0"/>
      <dgm:spPr/>
    </dgm:pt>
    <dgm:pt modelId="{DD67A664-CA8F-4AB7-AA96-D2C3F8142492}" type="pres">
      <dgm:prSet presAssocID="{095E7981-9AC7-4E01-99AF-1562FA1A5DC3}" presName="compositeA" presStyleCnt="0"/>
      <dgm:spPr/>
    </dgm:pt>
    <dgm:pt modelId="{D0AB4C70-36F0-447D-AFED-EEBE1B79248E}" type="pres">
      <dgm:prSet presAssocID="{095E7981-9AC7-4E01-99AF-1562FA1A5DC3}" presName="textA" presStyleLbl="revTx" presStyleIdx="8" presStyleCnt="14">
        <dgm:presLayoutVars>
          <dgm:bulletEnabled val="1"/>
        </dgm:presLayoutVars>
      </dgm:prSet>
      <dgm:spPr/>
    </dgm:pt>
    <dgm:pt modelId="{DAF8DECF-472B-4036-AE31-69612B1AC425}" type="pres">
      <dgm:prSet presAssocID="{095E7981-9AC7-4E01-99AF-1562FA1A5DC3}" presName="circleA" presStyleLbl="node1" presStyleIdx="8" presStyleCnt="14"/>
      <dgm:spPr/>
    </dgm:pt>
    <dgm:pt modelId="{748FB278-92DA-42E1-AB28-570F8E570676}" type="pres">
      <dgm:prSet presAssocID="{095E7981-9AC7-4E01-99AF-1562FA1A5DC3}" presName="spaceA" presStyleCnt="0"/>
      <dgm:spPr/>
    </dgm:pt>
    <dgm:pt modelId="{91891043-82D7-46F6-927C-6C9D3B89D4BA}" type="pres">
      <dgm:prSet presAssocID="{14B4D3D6-A196-40AC-A482-DB419FAA53EE}" presName="space" presStyleCnt="0"/>
      <dgm:spPr/>
    </dgm:pt>
    <dgm:pt modelId="{8189D55C-0756-43F5-B211-8C72FD659ABD}" type="pres">
      <dgm:prSet presAssocID="{3046F5EB-7FC7-4C55-9D37-14DED983BC0B}" presName="compositeB" presStyleCnt="0"/>
      <dgm:spPr/>
    </dgm:pt>
    <dgm:pt modelId="{EB8F9F65-B158-4581-BACE-48A9ABD637B4}" type="pres">
      <dgm:prSet presAssocID="{3046F5EB-7FC7-4C55-9D37-14DED983BC0B}" presName="textB" presStyleLbl="revTx" presStyleIdx="9" presStyleCnt="14">
        <dgm:presLayoutVars>
          <dgm:bulletEnabled val="1"/>
        </dgm:presLayoutVars>
      </dgm:prSet>
      <dgm:spPr/>
    </dgm:pt>
    <dgm:pt modelId="{0AF05666-D5F6-4743-8A1C-323ACCF61478}" type="pres">
      <dgm:prSet presAssocID="{3046F5EB-7FC7-4C55-9D37-14DED983BC0B}" presName="circleB" presStyleLbl="node1" presStyleIdx="9" presStyleCnt="14"/>
      <dgm:spPr/>
    </dgm:pt>
    <dgm:pt modelId="{E080A466-F8B1-46E9-AD73-B6C2B88F43FB}" type="pres">
      <dgm:prSet presAssocID="{3046F5EB-7FC7-4C55-9D37-14DED983BC0B}" presName="spaceB" presStyleCnt="0"/>
      <dgm:spPr/>
    </dgm:pt>
    <dgm:pt modelId="{179A2620-C9BB-4FED-8AF9-ADE2E364262E}" type="pres">
      <dgm:prSet presAssocID="{71FDEB7C-0423-4A81-9DBB-9B3F14DFE123}" presName="space" presStyleCnt="0"/>
      <dgm:spPr/>
    </dgm:pt>
    <dgm:pt modelId="{5CA420D0-1023-4801-8B6E-503851CCEFFA}" type="pres">
      <dgm:prSet presAssocID="{F9B09314-C0CC-42E2-829C-68CA5C128A11}" presName="compositeA" presStyleCnt="0"/>
      <dgm:spPr/>
    </dgm:pt>
    <dgm:pt modelId="{7359A614-D355-4E15-B9CF-C07B4B1DCDB0}" type="pres">
      <dgm:prSet presAssocID="{F9B09314-C0CC-42E2-829C-68CA5C128A11}" presName="textA" presStyleLbl="revTx" presStyleIdx="10" presStyleCnt="14">
        <dgm:presLayoutVars>
          <dgm:bulletEnabled val="1"/>
        </dgm:presLayoutVars>
      </dgm:prSet>
      <dgm:spPr/>
    </dgm:pt>
    <dgm:pt modelId="{954CC270-04B1-4126-AE8D-122A1E0DE76E}" type="pres">
      <dgm:prSet presAssocID="{F9B09314-C0CC-42E2-829C-68CA5C128A11}" presName="circleA" presStyleLbl="node1" presStyleIdx="10" presStyleCnt="14"/>
      <dgm:spPr/>
    </dgm:pt>
    <dgm:pt modelId="{8C12535A-6243-4E41-8755-85B21D6786C7}" type="pres">
      <dgm:prSet presAssocID="{F9B09314-C0CC-42E2-829C-68CA5C128A11}" presName="spaceA" presStyleCnt="0"/>
      <dgm:spPr/>
    </dgm:pt>
    <dgm:pt modelId="{B23DBADD-0DB8-4097-A188-F7F3F38F3EE6}" type="pres">
      <dgm:prSet presAssocID="{E6052A9D-1E93-4A70-9E5E-CE3BAB0C94AD}" presName="space" presStyleCnt="0"/>
      <dgm:spPr/>
    </dgm:pt>
    <dgm:pt modelId="{D1A464A3-F78D-41C7-8FA4-E52F3604FE08}" type="pres">
      <dgm:prSet presAssocID="{3F7FD2DC-77FC-4ECA-B06D-CA59486D1FF9}" presName="compositeB" presStyleCnt="0"/>
      <dgm:spPr/>
    </dgm:pt>
    <dgm:pt modelId="{CE933EFC-AD63-45F6-B343-AF15B1D0D534}" type="pres">
      <dgm:prSet presAssocID="{3F7FD2DC-77FC-4ECA-B06D-CA59486D1FF9}" presName="textB" presStyleLbl="revTx" presStyleIdx="11" presStyleCnt="14">
        <dgm:presLayoutVars>
          <dgm:bulletEnabled val="1"/>
        </dgm:presLayoutVars>
      </dgm:prSet>
      <dgm:spPr/>
    </dgm:pt>
    <dgm:pt modelId="{6A0809A0-EAB2-43F1-B2BC-77846B18644E}" type="pres">
      <dgm:prSet presAssocID="{3F7FD2DC-77FC-4ECA-B06D-CA59486D1FF9}" presName="circleB" presStyleLbl="node1" presStyleIdx="11" presStyleCnt="14"/>
      <dgm:spPr/>
    </dgm:pt>
    <dgm:pt modelId="{B99EC69C-2DD3-4766-93C8-46F746EAAAC2}" type="pres">
      <dgm:prSet presAssocID="{3F7FD2DC-77FC-4ECA-B06D-CA59486D1FF9}" presName="spaceB" presStyleCnt="0"/>
      <dgm:spPr/>
    </dgm:pt>
    <dgm:pt modelId="{9431B055-F95E-4C6F-A120-1B0A1B12F85E}" type="pres">
      <dgm:prSet presAssocID="{CE94F1E0-75ED-44FE-AF45-77B9F6B86B87}" presName="space" presStyleCnt="0"/>
      <dgm:spPr/>
    </dgm:pt>
    <dgm:pt modelId="{3834BA6F-A099-4359-A7C4-43994BFDC0EB}" type="pres">
      <dgm:prSet presAssocID="{88404FBF-A2D9-427D-8BA4-F72076D2F5B6}" presName="compositeA" presStyleCnt="0"/>
      <dgm:spPr/>
    </dgm:pt>
    <dgm:pt modelId="{C176D8EB-5983-4FBA-8F5C-044E8C046DAF}" type="pres">
      <dgm:prSet presAssocID="{88404FBF-A2D9-427D-8BA4-F72076D2F5B6}" presName="textA" presStyleLbl="revTx" presStyleIdx="12" presStyleCnt="14">
        <dgm:presLayoutVars>
          <dgm:bulletEnabled val="1"/>
        </dgm:presLayoutVars>
      </dgm:prSet>
      <dgm:spPr/>
    </dgm:pt>
    <dgm:pt modelId="{D2418F18-C15B-411B-9CFF-9FC19B93B402}" type="pres">
      <dgm:prSet presAssocID="{88404FBF-A2D9-427D-8BA4-F72076D2F5B6}" presName="circleA" presStyleLbl="node1" presStyleIdx="12" presStyleCnt="14"/>
      <dgm:spPr/>
    </dgm:pt>
    <dgm:pt modelId="{EA48FF06-2908-4EEC-92F4-AB3D7C464387}" type="pres">
      <dgm:prSet presAssocID="{88404FBF-A2D9-427D-8BA4-F72076D2F5B6}" presName="spaceA" presStyleCnt="0"/>
      <dgm:spPr/>
    </dgm:pt>
    <dgm:pt modelId="{0922B3E7-E3EF-48C3-B13F-DF9272CA1379}" type="pres">
      <dgm:prSet presAssocID="{00163A72-B825-44AD-A75D-CEEF918BF6A2}" presName="space" presStyleCnt="0"/>
      <dgm:spPr/>
    </dgm:pt>
    <dgm:pt modelId="{66C8AF55-A614-4F9C-AFD7-28D6778A3681}" type="pres">
      <dgm:prSet presAssocID="{4BD689B2-2745-4F30-BD9B-6DBDAD1AE1AF}" presName="compositeB" presStyleCnt="0"/>
      <dgm:spPr/>
    </dgm:pt>
    <dgm:pt modelId="{E9CFF822-92A6-400C-A5A8-50D0E19D73B9}" type="pres">
      <dgm:prSet presAssocID="{4BD689B2-2745-4F30-BD9B-6DBDAD1AE1AF}" presName="textB" presStyleLbl="revTx" presStyleIdx="13" presStyleCnt="14">
        <dgm:presLayoutVars>
          <dgm:bulletEnabled val="1"/>
        </dgm:presLayoutVars>
      </dgm:prSet>
      <dgm:spPr/>
    </dgm:pt>
    <dgm:pt modelId="{F47B6422-C8E3-4C72-BCFC-85A515010248}" type="pres">
      <dgm:prSet presAssocID="{4BD689B2-2745-4F30-BD9B-6DBDAD1AE1AF}" presName="circleB" presStyleLbl="node1" presStyleIdx="13" presStyleCnt="14"/>
      <dgm:spPr/>
    </dgm:pt>
    <dgm:pt modelId="{C47621E8-EB29-4B2D-A63E-FFF46506E24B}" type="pres">
      <dgm:prSet presAssocID="{4BD689B2-2745-4F30-BD9B-6DBDAD1AE1AF}" presName="spaceB" presStyleCnt="0"/>
      <dgm:spPr/>
    </dgm:pt>
  </dgm:ptLst>
  <dgm:cxnLst>
    <dgm:cxn modelId="{544EDE04-8ACD-44DC-AC14-971652E926A0}" type="presOf" srcId="{A3953948-866F-4D0A-962D-8A7FD88A3DDC}" destId="{AC169F55-2EA6-4B38-B8D8-1096B9BECD86}" srcOrd="0" destOrd="0" presId="urn:microsoft.com/office/officeart/2005/8/layout/hProcess11"/>
    <dgm:cxn modelId="{51D62D09-3B46-4789-AD80-9B914F4C4C69}" srcId="{20543B3A-BBC5-42F0-9820-B909D5466D66}" destId="{FF82F529-75D2-4903-BC06-E4F43DC50AA2}" srcOrd="7" destOrd="0" parTransId="{94F988A1-66F5-470D-9A45-46287AA95280}" sibTransId="{FBE3AB5F-39DC-4A0E-9C1D-7BD18DBED9E2}"/>
    <dgm:cxn modelId="{CC6F9514-5DA4-42F0-BE2D-5FD28C464A0B}" srcId="{20543B3A-BBC5-42F0-9820-B909D5466D66}" destId="{4BD689B2-2745-4F30-BD9B-6DBDAD1AE1AF}" srcOrd="13" destOrd="0" parTransId="{72F037DC-6D17-40D5-8DC6-EAA02078E7CD}" sibTransId="{895694B2-E4DC-4CE4-B692-2E386BF08208}"/>
    <dgm:cxn modelId="{58CB982C-70B4-473A-9BB0-6E318B3A22BA}" srcId="{20543B3A-BBC5-42F0-9820-B909D5466D66}" destId="{EAD44A27-1C56-4619-885F-1A6DF8011DFB}" srcOrd="6" destOrd="0" parTransId="{D2FAF5EA-1487-4D8C-85F4-6B002A09E627}" sibTransId="{FB4F20AD-D5BB-4853-999B-0E40C041848F}"/>
    <dgm:cxn modelId="{6265EA2D-D6DA-44CC-8FC0-9288D97AD9A0}" type="presOf" srcId="{FF82F529-75D2-4903-BC06-E4F43DC50AA2}" destId="{B0F5E437-AB81-4495-BEBD-1AA25B326EAB}" srcOrd="0" destOrd="0" presId="urn:microsoft.com/office/officeart/2005/8/layout/hProcess11"/>
    <dgm:cxn modelId="{0BF49E34-7A1C-4EA8-B51A-99D4258EBE75}" srcId="{20543B3A-BBC5-42F0-9820-B909D5466D66}" destId="{F9B09314-C0CC-42E2-829C-68CA5C128A11}" srcOrd="10" destOrd="0" parTransId="{7878360A-3776-481C-9814-501B37264935}" sibTransId="{E6052A9D-1E93-4A70-9E5E-CE3BAB0C94AD}"/>
    <dgm:cxn modelId="{4E592D3C-5D17-45B9-925A-2004073DD737}" type="presOf" srcId="{3F7FD2DC-77FC-4ECA-B06D-CA59486D1FF9}" destId="{CE933EFC-AD63-45F6-B343-AF15B1D0D534}" srcOrd="0" destOrd="0" presId="urn:microsoft.com/office/officeart/2005/8/layout/hProcess11"/>
    <dgm:cxn modelId="{C240AC3E-BC87-4999-866B-861C65DB6DC2}" type="presOf" srcId="{F9B09314-C0CC-42E2-829C-68CA5C128A11}" destId="{7359A614-D355-4E15-B9CF-C07B4B1DCDB0}" srcOrd="0" destOrd="0" presId="urn:microsoft.com/office/officeart/2005/8/layout/hProcess11"/>
    <dgm:cxn modelId="{60132563-F2D6-4903-98E8-F868CD4069F8}" type="presOf" srcId="{EAD44A27-1C56-4619-885F-1A6DF8011DFB}" destId="{E59D1D2F-8D1E-4764-A94B-FB59E02AAE96}" srcOrd="0" destOrd="0" presId="urn:microsoft.com/office/officeart/2005/8/layout/hProcess11"/>
    <dgm:cxn modelId="{E146C243-DAB5-43E8-8E78-776BE5C5A24D}" type="presOf" srcId="{4BD689B2-2745-4F30-BD9B-6DBDAD1AE1AF}" destId="{E9CFF822-92A6-400C-A5A8-50D0E19D73B9}" srcOrd="0" destOrd="0" presId="urn:microsoft.com/office/officeart/2005/8/layout/hProcess11"/>
    <dgm:cxn modelId="{2DD62267-16D0-44FC-B965-CF1B09CC81AA}" srcId="{20543B3A-BBC5-42F0-9820-B909D5466D66}" destId="{3F7FD2DC-77FC-4ECA-B06D-CA59486D1FF9}" srcOrd="11" destOrd="0" parTransId="{C691E09C-02CC-4902-A188-8AAC9A51F36A}" sibTransId="{CE94F1E0-75ED-44FE-AF45-77B9F6B86B87}"/>
    <dgm:cxn modelId="{40A3BE47-2CF2-4505-8676-22123FD89943}" type="presOf" srcId="{354A1077-94C9-4F35-9FA8-B600516612FA}" destId="{82B6026A-D6BF-435D-ADBE-C77B53B32510}" srcOrd="0" destOrd="0" presId="urn:microsoft.com/office/officeart/2005/8/layout/hProcess11"/>
    <dgm:cxn modelId="{355ECC4D-F189-4AA3-9FC5-95C9F4516494}" type="presOf" srcId="{095E7981-9AC7-4E01-99AF-1562FA1A5DC3}" destId="{D0AB4C70-36F0-447D-AFED-EEBE1B79248E}" srcOrd="0" destOrd="0" presId="urn:microsoft.com/office/officeart/2005/8/layout/hProcess11"/>
    <dgm:cxn modelId="{6E6B134E-E3EC-4BA3-92CC-6E6D1FC73044}" srcId="{20543B3A-BBC5-42F0-9820-B909D5466D66}" destId="{3046F5EB-7FC7-4C55-9D37-14DED983BC0B}" srcOrd="9" destOrd="0" parTransId="{DDB4C86B-3697-4FD9-B4D0-ADA453FA9A75}" sibTransId="{71FDEB7C-0423-4A81-9DBB-9B3F14DFE123}"/>
    <dgm:cxn modelId="{0C36E74E-C326-4EA2-9DCB-AC84DE34387F}" type="presOf" srcId="{8EAA8628-037A-49FF-9A08-3AC891A82295}" destId="{BADBA443-74D7-4063-8F6E-AA50852E635B}" srcOrd="0" destOrd="0" presId="urn:microsoft.com/office/officeart/2005/8/layout/hProcess11"/>
    <dgm:cxn modelId="{38B1A071-1DBF-4D9C-A484-8B27F2B25963}" type="presOf" srcId="{20543B3A-BBC5-42F0-9820-B909D5466D66}" destId="{AF864B88-110E-4B7E-A06D-029FFB3A83AC}" srcOrd="0" destOrd="0" presId="urn:microsoft.com/office/officeart/2005/8/layout/hProcess11"/>
    <dgm:cxn modelId="{4940C853-7F42-4413-AF0B-B45285C24F2A}" srcId="{20543B3A-BBC5-42F0-9820-B909D5466D66}" destId="{8EAA8628-037A-49FF-9A08-3AC891A82295}" srcOrd="1" destOrd="0" parTransId="{76B48778-50EC-4605-AC27-AB8E92EFE9B2}" sibTransId="{7DC5DC07-2404-44FA-BD4B-E3A3531CCE68}"/>
    <dgm:cxn modelId="{7B0B998A-1AE1-46DF-82E7-3C79B18575C7}" type="presOf" srcId="{944B01AC-F4C6-4C6A-9C18-414DE190F9F9}" destId="{3564838C-C60A-4E1E-A957-5B16D5F528DA}" srcOrd="0" destOrd="0" presId="urn:microsoft.com/office/officeart/2005/8/layout/hProcess11"/>
    <dgm:cxn modelId="{90FCE392-1182-427E-8130-FAA68575C987}" type="presOf" srcId="{B26BF51B-EB02-4699-9888-392662F6BB4C}" destId="{6C5E7E17-0DA1-4D56-9D3B-88EEB6D37854}" srcOrd="0" destOrd="0" presId="urn:microsoft.com/office/officeart/2005/8/layout/hProcess11"/>
    <dgm:cxn modelId="{9C4A71A0-C003-4680-B9A2-FAEDF25A6CB6}" type="presOf" srcId="{88404FBF-A2D9-427D-8BA4-F72076D2F5B6}" destId="{C176D8EB-5983-4FBA-8F5C-044E8C046DAF}" srcOrd="0" destOrd="0" presId="urn:microsoft.com/office/officeart/2005/8/layout/hProcess11"/>
    <dgm:cxn modelId="{B641C0A7-171C-4F13-9FE1-2761D11D3502}" srcId="{20543B3A-BBC5-42F0-9820-B909D5466D66}" destId="{354A1077-94C9-4F35-9FA8-B600516612FA}" srcOrd="5" destOrd="0" parTransId="{02ACE0DF-0AA1-4C05-80F5-11BCC2E90828}" sibTransId="{7A76F718-56B9-4A9A-937E-6F2FF4073E30}"/>
    <dgm:cxn modelId="{8212D3AA-0786-428B-B89C-805379D2836B}" srcId="{20543B3A-BBC5-42F0-9820-B909D5466D66}" destId="{88404FBF-A2D9-427D-8BA4-F72076D2F5B6}" srcOrd="12" destOrd="0" parTransId="{90EBC6B4-7762-46D7-BFC2-12734B775E46}" sibTransId="{00163A72-B825-44AD-A75D-CEEF918BF6A2}"/>
    <dgm:cxn modelId="{1F4323B6-B66A-412B-9FFA-2F2C9CEC2C6E}" type="presOf" srcId="{805776ED-938F-4100-93E4-F860C27AE9AE}" destId="{4E3C7DCB-71B4-4AF0-97CF-4978C5F9C5F6}" srcOrd="0" destOrd="0" presId="urn:microsoft.com/office/officeart/2005/8/layout/hProcess11"/>
    <dgm:cxn modelId="{7F5373BE-E17F-42D0-939A-C05E9CBD03C1}" srcId="{20543B3A-BBC5-42F0-9820-B909D5466D66}" destId="{B26BF51B-EB02-4699-9888-392662F6BB4C}" srcOrd="3" destOrd="0" parTransId="{7EC94072-0F1C-49F5-AF76-DC94A611EDFE}" sibTransId="{C635CF87-1AB3-4C14-98D9-F9328FC96574}"/>
    <dgm:cxn modelId="{106FBFC4-9AE5-4FE7-AA6E-4166F14A7ADB}" srcId="{20543B3A-BBC5-42F0-9820-B909D5466D66}" destId="{A3953948-866F-4D0A-962D-8A7FD88A3DDC}" srcOrd="2" destOrd="0" parTransId="{566CC88E-0042-457E-BFC3-DA0C2A9C81FC}" sibTransId="{FE21494E-F974-4271-8244-699496C56F79}"/>
    <dgm:cxn modelId="{B48B57C6-E661-48B0-8DFF-E04E7C5F22E4}" type="presOf" srcId="{3046F5EB-7FC7-4C55-9D37-14DED983BC0B}" destId="{EB8F9F65-B158-4581-BACE-48A9ABD637B4}" srcOrd="0" destOrd="0" presId="urn:microsoft.com/office/officeart/2005/8/layout/hProcess11"/>
    <dgm:cxn modelId="{FA600BD2-B0D4-4496-8E0D-C016EFC91636}" srcId="{20543B3A-BBC5-42F0-9820-B909D5466D66}" destId="{805776ED-938F-4100-93E4-F860C27AE9AE}" srcOrd="0" destOrd="0" parTransId="{0C0AC2E9-7CC0-4EE1-8224-04B378ACDB6F}" sibTransId="{7E7FC35E-D284-4CB8-B949-94A02303D0A8}"/>
    <dgm:cxn modelId="{B4D914F0-D650-4222-9121-EC223B592288}" srcId="{20543B3A-BBC5-42F0-9820-B909D5466D66}" destId="{944B01AC-F4C6-4C6A-9C18-414DE190F9F9}" srcOrd="4" destOrd="0" parTransId="{095218A4-E03E-4760-BDDC-EE70768E68B5}" sibTransId="{4BBEA13A-5319-4884-8855-08C591ACC541}"/>
    <dgm:cxn modelId="{8C4E19FD-229D-4CAD-9F28-36E3CE710290}" srcId="{20543B3A-BBC5-42F0-9820-B909D5466D66}" destId="{095E7981-9AC7-4E01-99AF-1562FA1A5DC3}" srcOrd="8" destOrd="0" parTransId="{F6E3C074-C807-4BE6-A699-5D6196BE0630}" sibTransId="{14B4D3D6-A196-40AC-A482-DB419FAA53EE}"/>
    <dgm:cxn modelId="{02582467-7F9B-402E-9C99-465E8B4B40E9}" type="presParOf" srcId="{AF864B88-110E-4B7E-A06D-029FFB3A83AC}" destId="{ED834A23-65BA-4B7C-A07B-7468A899DC7F}" srcOrd="0" destOrd="0" presId="urn:microsoft.com/office/officeart/2005/8/layout/hProcess11"/>
    <dgm:cxn modelId="{98CBE4BD-742F-4F3D-90F4-D811730C36A2}" type="presParOf" srcId="{AF864B88-110E-4B7E-A06D-029FFB3A83AC}" destId="{03BD2E99-0A70-42EC-8F38-F5C3E35FDDF4}" srcOrd="1" destOrd="0" presId="urn:microsoft.com/office/officeart/2005/8/layout/hProcess11"/>
    <dgm:cxn modelId="{3892585E-793F-405B-B871-57A7044718E1}" type="presParOf" srcId="{03BD2E99-0A70-42EC-8F38-F5C3E35FDDF4}" destId="{7D962C61-782E-45A1-A7A6-337D653C9F32}" srcOrd="0" destOrd="0" presId="urn:microsoft.com/office/officeart/2005/8/layout/hProcess11"/>
    <dgm:cxn modelId="{38223B01-360D-4E52-834E-444ACF56ABC2}" type="presParOf" srcId="{7D962C61-782E-45A1-A7A6-337D653C9F32}" destId="{4E3C7DCB-71B4-4AF0-97CF-4978C5F9C5F6}" srcOrd="0" destOrd="0" presId="urn:microsoft.com/office/officeart/2005/8/layout/hProcess11"/>
    <dgm:cxn modelId="{9CB52A7B-0534-43CB-B0EB-5D08076BE0D6}" type="presParOf" srcId="{7D962C61-782E-45A1-A7A6-337D653C9F32}" destId="{F9F0881E-D7AC-463E-98EF-9B5E37EB7BC1}" srcOrd="1" destOrd="0" presId="urn:microsoft.com/office/officeart/2005/8/layout/hProcess11"/>
    <dgm:cxn modelId="{3E84341E-E960-4A10-BC9C-2F8FF0A02A23}" type="presParOf" srcId="{7D962C61-782E-45A1-A7A6-337D653C9F32}" destId="{02493DCE-A706-45A3-BCBF-E389ACE9ECE1}" srcOrd="2" destOrd="0" presId="urn:microsoft.com/office/officeart/2005/8/layout/hProcess11"/>
    <dgm:cxn modelId="{8CDC9093-7952-4B83-B015-E5B98E624656}" type="presParOf" srcId="{03BD2E99-0A70-42EC-8F38-F5C3E35FDDF4}" destId="{373F0490-1385-4757-B50F-95023E31F324}" srcOrd="1" destOrd="0" presId="urn:microsoft.com/office/officeart/2005/8/layout/hProcess11"/>
    <dgm:cxn modelId="{E9D77171-ED07-40D3-B026-900550D0AC76}" type="presParOf" srcId="{03BD2E99-0A70-42EC-8F38-F5C3E35FDDF4}" destId="{72F81A3E-948E-44A2-8134-19F61F4EFD18}" srcOrd="2" destOrd="0" presId="urn:microsoft.com/office/officeart/2005/8/layout/hProcess11"/>
    <dgm:cxn modelId="{167E49B1-34FA-424F-93DD-290E808A595C}" type="presParOf" srcId="{72F81A3E-948E-44A2-8134-19F61F4EFD18}" destId="{BADBA443-74D7-4063-8F6E-AA50852E635B}" srcOrd="0" destOrd="0" presId="urn:microsoft.com/office/officeart/2005/8/layout/hProcess11"/>
    <dgm:cxn modelId="{93218637-F8E2-41C4-BC9C-5E0429D8F1EB}" type="presParOf" srcId="{72F81A3E-948E-44A2-8134-19F61F4EFD18}" destId="{754DB643-F26D-4F25-AE11-E7195AC9BA97}" srcOrd="1" destOrd="0" presId="urn:microsoft.com/office/officeart/2005/8/layout/hProcess11"/>
    <dgm:cxn modelId="{AA64BCF0-7A6B-48C4-AB86-2E597D9E0718}" type="presParOf" srcId="{72F81A3E-948E-44A2-8134-19F61F4EFD18}" destId="{56562FFC-0611-4F64-9C2C-70FF8B0EA6A5}" srcOrd="2" destOrd="0" presId="urn:microsoft.com/office/officeart/2005/8/layout/hProcess11"/>
    <dgm:cxn modelId="{FF7D4271-747F-4FDD-BEC4-7DF234E9230C}" type="presParOf" srcId="{03BD2E99-0A70-42EC-8F38-F5C3E35FDDF4}" destId="{756C4C20-AC4F-4768-9BE6-A882656F1B82}" srcOrd="3" destOrd="0" presId="urn:microsoft.com/office/officeart/2005/8/layout/hProcess11"/>
    <dgm:cxn modelId="{782E4803-C007-4F45-B880-297CD683F397}" type="presParOf" srcId="{03BD2E99-0A70-42EC-8F38-F5C3E35FDDF4}" destId="{C7787577-E98B-463F-ACE2-FD3F96F81A1F}" srcOrd="4" destOrd="0" presId="urn:microsoft.com/office/officeart/2005/8/layout/hProcess11"/>
    <dgm:cxn modelId="{4FDC7BCA-4151-461B-B91C-7359AE9712E1}" type="presParOf" srcId="{C7787577-E98B-463F-ACE2-FD3F96F81A1F}" destId="{AC169F55-2EA6-4B38-B8D8-1096B9BECD86}" srcOrd="0" destOrd="0" presId="urn:microsoft.com/office/officeart/2005/8/layout/hProcess11"/>
    <dgm:cxn modelId="{8C7982BE-3657-40A4-979F-0C24DAD3D7E9}" type="presParOf" srcId="{C7787577-E98B-463F-ACE2-FD3F96F81A1F}" destId="{94F247E9-5F11-4EFB-B2CD-246355DD0D86}" srcOrd="1" destOrd="0" presId="urn:microsoft.com/office/officeart/2005/8/layout/hProcess11"/>
    <dgm:cxn modelId="{C2DC0011-88AD-4A13-8ACC-5F8AE08C8961}" type="presParOf" srcId="{C7787577-E98B-463F-ACE2-FD3F96F81A1F}" destId="{E86C3BD7-4ED9-4FC3-85F1-C9681D5F4176}" srcOrd="2" destOrd="0" presId="urn:microsoft.com/office/officeart/2005/8/layout/hProcess11"/>
    <dgm:cxn modelId="{AC9E4520-8436-4792-96FF-06BC882A566E}" type="presParOf" srcId="{03BD2E99-0A70-42EC-8F38-F5C3E35FDDF4}" destId="{22C85F30-9621-4033-BC37-0B3CE1D0CD05}" srcOrd="5" destOrd="0" presId="urn:microsoft.com/office/officeart/2005/8/layout/hProcess11"/>
    <dgm:cxn modelId="{477B263E-BFE9-4AA8-8796-51F287906A8D}" type="presParOf" srcId="{03BD2E99-0A70-42EC-8F38-F5C3E35FDDF4}" destId="{C1641F62-7702-458F-AD1D-F195FC711A6D}" srcOrd="6" destOrd="0" presId="urn:microsoft.com/office/officeart/2005/8/layout/hProcess11"/>
    <dgm:cxn modelId="{4FF13F39-F456-43E6-977C-F0E5097EE36D}" type="presParOf" srcId="{C1641F62-7702-458F-AD1D-F195FC711A6D}" destId="{6C5E7E17-0DA1-4D56-9D3B-88EEB6D37854}" srcOrd="0" destOrd="0" presId="urn:microsoft.com/office/officeart/2005/8/layout/hProcess11"/>
    <dgm:cxn modelId="{9A428111-275D-4C7A-9709-FBD6408D6B98}" type="presParOf" srcId="{C1641F62-7702-458F-AD1D-F195FC711A6D}" destId="{D06531D9-0DD4-4719-AD6C-446D9D307239}" srcOrd="1" destOrd="0" presId="urn:microsoft.com/office/officeart/2005/8/layout/hProcess11"/>
    <dgm:cxn modelId="{632602D5-6115-4F88-A154-BF36688BD0CE}" type="presParOf" srcId="{C1641F62-7702-458F-AD1D-F195FC711A6D}" destId="{DBF0EF4A-B0A6-4CAF-9F66-4F38B41C7ED0}" srcOrd="2" destOrd="0" presId="urn:microsoft.com/office/officeart/2005/8/layout/hProcess11"/>
    <dgm:cxn modelId="{F465F5B3-CB36-4D9A-B0E5-EE3072431983}" type="presParOf" srcId="{03BD2E99-0A70-42EC-8F38-F5C3E35FDDF4}" destId="{213FDB72-B423-4199-87F2-D96F49C8E4C1}" srcOrd="7" destOrd="0" presId="urn:microsoft.com/office/officeart/2005/8/layout/hProcess11"/>
    <dgm:cxn modelId="{1DC408A8-1107-4E55-B13D-FC278F9A8BF2}" type="presParOf" srcId="{03BD2E99-0A70-42EC-8F38-F5C3E35FDDF4}" destId="{8DF24C6A-A9C9-4723-B461-F06E7D16BAB9}" srcOrd="8" destOrd="0" presId="urn:microsoft.com/office/officeart/2005/8/layout/hProcess11"/>
    <dgm:cxn modelId="{C768D840-8169-4BDF-BAB9-F60A80034B74}" type="presParOf" srcId="{8DF24C6A-A9C9-4723-B461-F06E7D16BAB9}" destId="{3564838C-C60A-4E1E-A957-5B16D5F528DA}" srcOrd="0" destOrd="0" presId="urn:microsoft.com/office/officeart/2005/8/layout/hProcess11"/>
    <dgm:cxn modelId="{2A64E3D3-69DB-494D-9378-33F1BDC59EA1}" type="presParOf" srcId="{8DF24C6A-A9C9-4723-B461-F06E7D16BAB9}" destId="{015C2069-B073-4137-B7DE-669B11E9682A}" srcOrd="1" destOrd="0" presId="urn:microsoft.com/office/officeart/2005/8/layout/hProcess11"/>
    <dgm:cxn modelId="{2367746D-FC24-488D-82C9-7BB6545863FD}" type="presParOf" srcId="{8DF24C6A-A9C9-4723-B461-F06E7D16BAB9}" destId="{8C202A18-574A-44BF-AA91-DF7F51697760}" srcOrd="2" destOrd="0" presId="urn:microsoft.com/office/officeart/2005/8/layout/hProcess11"/>
    <dgm:cxn modelId="{0493B8FD-5B3C-49F6-8902-47EDA245770C}" type="presParOf" srcId="{03BD2E99-0A70-42EC-8F38-F5C3E35FDDF4}" destId="{E0A7D7AF-1B9A-43F1-9BAB-6F5C74F2289D}" srcOrd="9" destOrd="0" presId="urn:microsoft.com/office/officeart/2005/8/layout/hProcess11"/>
    <dgm:cxn modelId="{076DAB86-8FE7-4CE6-9025-9CB57CCEF205}" type="presParOf" srcId="{03BD2E99-0A70-42EC-8F38-F5C3E35FDDF4}" destId="{9A9404D2-A6F5-4571-B71C-F53AEEEBEAA9}" srcOrd="10" destOrd="0" presId="urn:microsoft.com/office/officeart/2005/8/layout/hProcess11"/>
    <dgm:cxn modelId="{E5328731-E724-444A-AACA-F58E66474C1D}" type="presParOf" srcId="{9A9404D2-A6F5-4571-B71C-F53AEEEBEAA9}" destId="{82B6026A-D6BF-435D-ADBE-C77B53B32510}" srcOrd="0" destOrd="0" presId="urn:microsoft.com/office/officeart/2005/8/layout/hProcess11"/>
    <dgm:cxn modelId="{86FB3C61-A07B-48A4-A874-8A9B027F0C0E}" type="presParOf" srcId="{9A9404D2-A6F5-4571-B71C-F53AEEEBEAA9}" destId="{B1E8963E-5764-44F5-8FDF-2FA71F320EE4}" srcOrd="1" destOrd="0" presId="urn:microsoft.com/office/officeart/2005/8/layout/hProcess11"/>
    <dgm:cxn modelId="{7660FA81-875F-4B23-BBBF-C9082DE624DC}" type="presParOf" srcId="{9A9404D2-A6F5-4571-B71C-F53AEEEBEAA9}" destId="{DE8AC0B9-80B3-4E22-9245-20989B7862CB}" srcOrd="2" destOrd="0" presId="urn:microsoft.com/office/officeart/2005/8/layout/hProcess11"/>
    <dgm:cxn modelId="{CB79688E-03AC-4F6A-8477-15E09577E90E}" type="presParOf" srcId="{03BD2E99-0A70-42EC-8F38-F5C3E35FDDF4}" destId="{8E4A884C-D710-4BF3-AED6-87C773FE2783}" srcOrd="11" destOrd="0" presId="urn:microsoft.com/office/officeart/2005/8/layout/hProcess11"/>
    <dgm:cxn modelId="{66468802-E1B0-4C3E-8D56-B6AC45A2840A}" type="presParOf" srcId="{03BD2E99-0A70-42EC-8F38-F5C3E35FDDF4}" destId="{A002B35F-ED9A-4D3E-9A98-8979BE03F37F}" srcOrd="12" destOrd="0" presId="urn:microsoft.com/office/officeart/2005/8/layout/hProcess11"/>
    <dgm:cxn modelId="{4B7201C1-E240-4ECC-92E0-DAA54B7AC2C1}" type="presParOf" srcId="{A002B35F-ED9A-4D3E-9A98-8979BE03F37F}" destId="{E59D1D2F-8D1E-4764-A94B-FB59E02AAE96}" srcOrd="0" destOrd="0" presId="urn:microsoft.com/office/officeart/2005/8/layout/hProcess11"/>
    <dgm:cxn modelId="{3A12A476-9481-4882-B61E-90B059E983C1}" type="presParOf" srcId="{A002B35F-ED9A-4D3E-9A98-8979BE03F37F}" destId="{51950369-1C7E-437E-9043-AE95CE93D8D2}" srcOrd="1" destOrd="0" presId="urn:microsoft.com/office/officeart/2005/8/layout/hProcess11"/>
    <dgm:cxn modelId="{C6BFCB41-F7CE-4339-9CFD-7EC3F93B34AF}" type="presParOf" srcId="{A002B35F-ED9A-4D3E-9A98-8979BE03F37F}" destId="{D2DDB75E-0B9D-48EE-9BAE-8ABA8A02F3C3}" srcOrd="2" destOrd="0" presId="urn:microsoft.com/office/officeart/2005/8/layout/hProcess11"/>
    <dgm:cxn modelId="{1F638C59-2A43-4817-BBF8-85B84C5F0BD0}" type="presParOf" srcId="{03BD2E99-0A70-42EC-8F38-F5C3E35FDDF4}" destId="{BB228A76-757D-4C53-B692-70E79BC6A84A}" srcOrd="13" destOrd="0" presId="urn:microsoft.com/office/officeart/2005/8/layout/hProcess11"/>
    <dgm:cxn modelId="{0EDBA556-DD2C-4925-9A0E-BD12AFD11842}" type="presParOf" srcId="{03BD2E99-0A70-42EC-8F38-F5C3E35FDDF4}" destId="{C39C2538-C0AA-4DEA-B52F-BD4886FC3357}" srcOrd="14" destOrd="0" presId="urn:microsoft.com/office/officeart/2005/8/layout/hProcess11"/>
    <dgm:cxn modelId="{E02C5867-3ADB-4BFE-B4E4-1517984127F0}" type="presParOf" srcId="{C39C2538-C0AA-4DEA-B52F-BD4886FC3357}" destId="{B0F5E437-AB81-4495-BEBD-1AA25B326EAB}" srcOrd="0" destOrd="0" presId="urn:microsoft.com/office/officeart/2005/8/layout/hProcess11"/>
    <dgm:cxn modelId="{A73E5735-2A8E-4EAA-BA5E-D7E22D446D72}" type="presParOf" srcId="{C39C2538-C0AA-4DEA-B52F-BD4886FC3357}" destId="{33E5C9FF-9991-46F9-A283-38B5738AEDCF}" srcOrd="1" destOrd="0" presId="urn:microsoft.com/office/officeart/2005/8/layout/hProcess11"/>
    <dgm:cxn modelId="{4983BA2B-32E1-4300-9650-0DA3E83A3E35}" type="presParOf" srcId="{C39C2538-C0AA-4DEA-B52F-BD4886FC3357}" destId="{4047692C-556F-4B90-85EC-DFA3C9522CC3}" srcOrd="2" destOrd="0" presId="urn:microsoft.com/office/officeart/2005/8/layout/hProcess11"/>
    <dgm:cxn modelId="{6EC1B2A3-7BE1-444E-BE1C-A218A7A2ED9B}" type="presParOf" srcId="{03BD2E99-0A70-42EC-8F38-F5C3E35FDDF4}" destId="{D1E1060D-6F7A-4A6B-942A-386BC384A71C}" srcOrd="15" destOrd="0" presId="urn:microsoft.com/office/officeart/2005/8/layout/hProcess11"/>
    <dgm:cxn modelId="{01D0BB1E-1FE9-4887-ACCC-D943B8D1ACE4}" type="presParOf" srcId="{03BD2E99-0A70-42EC-8F38-F5C3E35FDDF4}" destId="{DD67A664-CA8F-4AB7-AA96-D2C3F8142492}" srcOrd="16" destOrd="0" presId="urn:microsoft.com/office/officeart/2005/8/layout/hProcess11"/>
    <dgm:cxn modelId="{36DA15B5-3E98-4282-9D81-0FE1C7529E43}" type="presParOf" srcId="{DD67A664-CA8F-4AB7-AA96-D2C3F8142492}" destId="{D0AB4C70-36F0-447D-AFED-EEBE1B79248E}" srcOrd="0" destOrd="0" presId="urn:microsoft.com/office/officeart/2005/8/layout/hProcess11"/>
    <dgm:cxn modelId="{B54F4D1D-2441-48DA-98FD-AA50D4C4D6BB}" type="presParOf" srcId="{DD67A664-CA8F-4AB7-AA96-D2C3F8142492}" destId="{DAF8DECF-472B-4036-AE31-69612B1AC425}" srcOrd="1" destOrd="0" presId="urn:microsoft.com/office/officeart/2005/8/layout/hProcess11"/>
    <dgm:cxn modelId="{AF5F9953-46AB-43D8-97AA-B6B3978917D9}" type="presParOf" srcId="{DD67A664-CA8F-4AB7-AA96-D2C3F8142492}" destId="{748FB278-92DA-42E1-AB28-570F8E570676}" srcOrd="2" destOrd="0" presId="urn:microsoft.com/office/officeart/2005/8/layout/hProcess11"/>
    <dgm:cxn modelId="{A5BB9B14-FE39-44FB-844E-E1FAE01CADF1}" type="presParOf" srcId="{03BD2E99-0A70-42EC-8F38-F5C3E35FDDF4}" destId="{91891043-82D7-46F6-927C-6C9D3B89D4BA}" srcOrd="17" destOrd="0" presId="urn:microsoft.com/office/officeart/2005/8/layout/hProcess11"/>
    <dgm:cxn modelId="{B23B7943-32D0-49E6-A909-040A3DEEF516}" type="presParOf" srcId="{03BD2E99-0A70-42EC-8F38-F5C3E35FDDF4}" destId="{8189D55C-0756-43F5-B211-8C72FD659ABD}" srcOrd="18" destOrd="0" presId="urn:microsoft.com/office/officeart/2005/8/layout/hProcess11"/>
    <dgm:cxn modelId="{8AD4BB07-105C-4E90-B361-8BEDDDE3E04E}" type="presParOf" srcId="{8189D55C-0756-43F5-B211-8C72FD659ABD}" destId="{EB8F9F65-B158-4581-BACE-48A9ABD637B4}" srcOrd="0" destOrd="0" presId="urn:microsoft.com/office/officeart/2005/8/layout/hProcess11"/>
    <dgm:cxn modelId="{A3720778-96EE-44D1-A03D-3CFEBF98CB17}" type="presParOf" srcId="{8189D55C-0756-43F5-B211-8C72FD659ABD}" destId="{0AF05666-D5F6-4743-8A1C-323ACCF61478}" srcOrd="1" destOrd="0" presId="urn:microsoft.com/office/officeart/2005/8/layout/hProcess11"/>
    <dgm:cxn modelId="{563B1A99-4C64-4ED7-8345-A88BEF53830C}" type="presParOf" srcId="{8189D55C-0756-43F5-B211-8C72FD659ABD}" destId="{E080A466-F8B1-46E9-AD73-B6C2B88F43FB}" srcOrd="2" destOrd="0" presId="urn:microsoft.com/office/officeart/2005/8/layout/hProcess11"/>
    <dgm:cxn modelId="{4CCB722F-6B83-4EF7-BE22-CBABC990C63D}" type="presParOf" srcId="{03BD2E99-0A70-42EC-8F38-F5C3E35FDDF4}" destId="{179A2620-C9BB-4FED-8AF9-ADE2E364262E}" srcOrd="19" destOrd="0" presId="urn:microsoft.com/office/officeart/2005/8/layout/hProcess11"/>
    <dgm:cxn modelId="{4D3DD313-0362-4769-A2DB-D4ED6F6F7B10}" type="presParOf" srcId="{03BD2E99-0A70-42EC-8F38-F5C3E35FDDF4}" destId="{5CA420D0-1023-4801-8B6E-503851CCEFFA}" srcOrd="20" destOrd="0" presId="urn:microsoft.com/office/officeart/2005/8/layout/hProcess11"/>
    <dgm:cxn modelId="{E4A5AFBE-C25E-4C9E-A0B7-FBD20D9A179F}" type="presParOf" srcId="{5CA420D0-1023-4801-8B6E-503851CCEFFA}" destId="{7359A614-D355-4E15-B9CF-C07B4B1DCDB0}" srcOrd="0" destOrd="0" presId="urn:microsoft.com/office/officeart/2005/8/layout/hProcess11"/>
    <dgm:cxn modelId="{A751F69C-E19B-4811-A8AB-AFF5612DE433}" type="presParOf" srcId="{5CA420D0-1023-4801-8B6E-503851CCEFFA}" destId="{954CC270-04B1-4126-AE8D-122A1E0DE76E}" srcOrd="1" destOrd="0" presId="urn:microsoft.com/office/officeart/2005/8/layout/hProcess11"/>
    <dgm:cxn modelId="{EA845B04-19DC-40C3-A028-C1E0265F20E6}" type="presParOf" srcId="{5CA420D0-1023-4801-8B6E-503851CCEFFA}" destId="{8C12535A-6243-4E41-8755-85B21D6786C7}" srcOrd="2" destOrd="0" presId="urn:microsoft.com/office/officeart/2005/8/layout/hProcess11"/>
    <dgm:cxn modelId="{F682202E-AA97-4D6E-807D-7A4E08FC976E}" type="presParOf" srcId="{03BD2E99-0A70-42EC-8F38-F5C3E35FDDF4}" destId="{B23DBADD-0DB8-4097-A188-F7F3F38F3EE6}" srcOrd="21" destOrd="0" presId="urn:microsoft.com/office/officeart/2005/8/layout/hProcess11"/>
    <dgm:cxn modelId="{5B3B7331-048E-4654-AEFA-CDA3336B864B}" type="presParOf" srcId="{03BD2E99-0A70-42EC-8F38-F5C3E35FDDF4}" destId="{D1A464A3-F78D-41C7-8FA4-E52F3604FE08}" srcOrd="22" destOrd="0" presId="urn:microsoft.com/office/officeart/2005/8/layout/hProcess11"/>
    <dgm:cxn modelId="{3F855183-A718-4FBE-89D5-0597E6A5D4AF}" type="presParOf" srcId="{D1A464A3-F78D-41C7-8FA4-E52F3604FE08}" destId="{CE933EFC-AD63-45F6-B343-AF15B1D0D534}" srcOrd="0" destOrd="0" presId="urn:microsoft.com/office/officeart/2005/8/layout/hProcess11"/>
    <dgm:cxn modelId="{44B9769E-091C-4994-B036-DE1028637532}" type="presParOf" srcId="{D1A464A3-F78D-41C7-8FA4-E52F3604FE08}" destId="{6A0809A0-EAB2-43F1-B2BC-77846B18644E}" srcOrd="1" destOrd="0" presId="urn:microsoft.com/office/officeart/2005/8/layout/hProcess11"/>
    <dgm:cxn modelId="{3ACB9438-D975-404F-9AA4-F9FAC495A6BF}" type="presParOf" srcId="{D1A464A3-F78D-41C7-8FA4-E52F3604FE08}" destId="{B99EC69C-2DD3-4766-93C8-46F746EAAAC2}" srcOrd="2" destOrd="0" presId="urn:microsoft.com/office/officeart/2005/8/layout/hProcess11"/>
    <dgm:cxn modelId="{49AA837D-C3DB-4CD4-9825-F4A441F3353F}" type="presParOf" srcId="{03BD2E99-0A70-42EC-8F38-F5C3E35FDDF4}" destId="{9431B055-F95E-4C6F-A120-1B0A1B12F85E}" srcOrd="23" destOrd="0" presId="urn:microsoft.com/office/officeart/2005/8/layout/hProcess11"/>
    <dgm:cxn modelId="{6BB02AA6-CC75-4C82-ACBC-E351BA4A75AF}" type="presParOf" srcId="{03BD2E99-0A70-42EC-8F38-F5C3E35FDDF4}" destId="{3834BA6F-A099-4359-A7C4-43994BFDC0EB}" srcOrd="24" destOrd="0" presId="urn:microsoft.com/office/officeart/2005/8/layout/hProcess11"/>
    <dgm:cxn modelId="{9DEC412B-59D3-4821-A0D0-A2E743A09755}" type="presParOf" srcId="{3834BA6F-A099-4359-A7C4-43994BFDC0EB}" destId="{C176D8EB-5983-4FBA-8F5C-044E8C046DAF}" srcOrd="0" destOrd="0" presId="urn:microsoft.com/office/officeart/2005/8/layout/hProcess11"/>
    <dgm:cxn modelId="{29511936-16F9-4BDA-8C8F-DACB1F9D3A17}" type="presParOf" srcId="{3834BA6F-A099-4359-A7C4-43994BFDC0EB}" destId="{D2418F18-C15B-411B-9CFF-9FC19B93B402}" srcOrd="1" destOrd="0" presId="urn:microsoft.com/office/officeart/2005/8/layout/hProcess11"/>
    <dgm:cxn modelId="{657318F8-2223-4953-BC98-E9C2335FF72E}" type="presParOf" srcId="{3834BA6F-A099-4359-A7C4-43994BFDC0EB}" destId="{EA48FF06-2908-4EEC-92F4-AB3D7C464387}" srcOrd="2" destOrd="0" presId="urn:microsoft.com/office/officeart/2005/8/layout/hProcess11"/>
    <dgm:cxn modelId="{BA9D94B4-868C-42DE-B499-D719A8BFAA6D}" type="presParOf" srcId="{03BD2E99-0A70-42EC-8F38-F5C3E35FDDF4}" destId="{0922B3E7-E3EF-48C3-B13F-DF9272CA1379}" srcOrd="25" destOrd="0" presId="urn:microsoft.com/office/officeart/2005/8/layout/hProcess11"/>
    <dgm:cxn modelId="{262D5384-7CB5-40B9-B064-BA25B19ABFE0}" type="presParOf" srcId="{03BD2E99-0A70-42EC-8F38-F5C3E35FDDF4}" destId="{66C8AF55-A614-4F9C-AFD7-28D6778A3681}" srcOrd="26" destOrd="0" presId="urn:microsoft.com/office/officeart/2005/8/layout/hProcess11"/>
    <dgm:cxn modelId="{6527D1DE-D27C-48A3-AA36-029024180863}" type="presParOf" srcId="{66C8AF55-A614-4F9C-AFD7-28D6778A3681}" destId="{E9CFF822-92A6-400C-A5A8-50D0E19D73B9}" srcOrd="0" destOrd="0" presId="urn:microsoft.com/office/officeart/2005/8/layout/hProcess11"/>
    <dgm:cxn modelId="{AE54047D-5B00-43CE-9665-F4189CE4F2B9}" type="presParOf" srcId="{66C8AF55-A614-4F9C-AFD7-28D6778A3681}" destId="{F47B6422-C8E3-4C72-BCFC-85A515010248}" srcOrd="1" destOrd="0" presId="urn:microsoft.com/office/officeart/2005/8/layout/hProcess11"/>
    <dgm:cxn modelId="{8E881DD5-5691-44A5-8F66-695B0D06DFDF}" type="presParOf" srcId="{66C8AF55-A614-4F9C-AFD7-28D6778A3681}" destId="{C47621E8-EB29-4B2D-A63E-FFF46506E24B}"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5165EE-5DFE-4817-9360-682ED08B75A9}"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E32DE410-EF2D-4A4C-9934-E00713A7069B}">
      <dgm:prSet/>
      <dgm:spPr/>
      <dgm:t>
        <a:bodyPr/>
        <a:lstStyle/>
        <a:p>
          <a:r>
            <a:rPr lang="en-US"/>
            <a:t>Today, every </a:t>
          </a:r>
          <a:r>
            <a:rPr lang="en-GB"/>
            <a:t>organisation</a:t>
          </a:r>
          <a:r>
            <a:rPr lang="en-US"/>
            <a:t> faces various challenges in the contemporary market world full of changes and competition, if its business strategy is not focused on corporate ethics. </a:t>
          </a:r>
        </a:p>
      </dgm:t>
    </dgm:pt>
    <dgm:pt modelId="{0B836A86-5317-4D85-B1DA-B1B37FFD2AF7}" type="parTrans" cxnId="{50CBA3A2-9A5D-4AC1-A760-D0BEE4BCF2AE}">
      <dgm:prSet/>
      <dgm:spPr/>
      <dgm:t>
        <a:bodyPr/>
        <a:lstStyle/>
        <a:p>
          <a:endParaRPr lang="en-US"/>
        </a:p>
      </dgm:t>
    </dgm:pt>
    <dgm:pt modelId="{679D0A57-D26B-4D8A-8671-86B797ECE0FB}" type="sibTrans" cxnId="{50CBA3A2-9A5D-4AC1-A760-D0BEE4BCF2AE}">
      <dgm:prSet/>
      <dgm:spPr/>
      <dgm:t>
        <a:bodyPr/>
        <a:lstStyle/>
        <a:p>
          <a:endParaRPr lang="en-US"/>
        </a:p>
      </dgm:t>
    </dgm:pt>
    <dgm:pt modelId="{317E55F6-8078-4963-871F-9FDBE090CF8B}">
      <dgm:prSet/>
      <dgm:spPr/>
      <dgm:t>
        <a:bodyPr/>
        <a:lstStyle/>
        <a:p>
          <a:r>
            <a:rPr lang="en-US" dirty="0"/>
            <a:t>Business ethics is related to the actions made by an individual or a working group that society considers correct or wrong (</a:t>
          </a:r>
          <a:r>
            <a:rPr lang="en-US" dirty="0" err="1"/>
            <a:t>Ferrel</a:t>
          </a:r>
          <a:r>
            <a:rPr lang="en-US" dirty="0"/>
            <a:t>, Fraedrich and Ferrell, 2005). </a:t>
          </a:r>
        </a:p>
      </dgm:t>
    </dgm:pt>
    <dgm:pt modelId="{E506C1ED-2A56-4A18-BF21-2A2CAA94362F}" type="parTrans" cxnId="{236835D6-0723-4094-B316-C2C1F4F96D47}">
      <dgm:prSet/>
      <dgm:spPr/>
      <dgm:t>
        <a:bodyPr/>
        <a:lstStyle/>
        <a:p>
          <a:endParaRPr lang="en-US"/>
        </a:p>
      </dgm:t>
    </dgm:pt>
    <dgm:pt modelId="{7A384D37-A0BA-4F90-867B-0697753D4A6D}" type="sibTrans" cxnId="{236835D6-0723-4094-B316-C2C1F4F96D47}">
      <dgm:prSet/>
      <dgm:spPr/>
      <dgm:t>
        <a:bodyPr/>
        <a:lstStyle/>
        <a:p>
          <a:endParaRPr lang="en-US"/>
        </a:p>
      </dgm:t>
    </dgm:pt>
    <dgm:pt modelId="{29084B25-92F0-4B6F-9F9C-65F8E47D3639}">
      <dgm:prSet/>
      <dgm:spPr/>
      <dgm:t>
        <a:bodyPr/>
        <a:lstStyle/>
        <a:p>
          <a:r>
            <a:rPr lang="en-US" dirty="0" err="1"/>
            <a:t>Aleksic</a:t>
          </a:r>
          <a:r>
            <a:rPr lang="en-US" dirty="0"/>
            <a:t> (2007) describes business ethics as a set of fundamental values and rules of human, </a:t>
          </a:r>
          <a:r>
            <a:rPr lang="en-US" dirty="0" err="1"/>
            <a:t>organisational</a:t>
          </a:r>
          <a:r>
            <a:rPr lang="en-US" dirty="0"/>
            <a:t> and social conduct consistent with business and business objectives. </a:t>
          </a:r>
          <a:r>
            <a:rPr lang="en-GB" dirty="0"/>
            <a:t>(</a:t>
          </a:r>
          <a:r>
            <a:rPr lang="en-GB" dirty="0" err="1"/>
            <a:t>Bulog</a:t>
          </a:r>
          <a:r>
            <a:rPr lang="en-GB" dirty="0"/>
            <a:t> and </a:t>
          </a:r>
          <a:r>
            <a:rPr lang="en-GB" dirty="0" err="1"/>
            <a:t>Grancic</a:t>
          </a:r>
          <a:r>
            <a:rPr lang="en-GB" dirty="0"/>
            <a:t>, 2017)</a:t>
          </a:r>
          <a:endParaRPr lang="en-US" dirty="0"/>
        </a:p>
      </dgm:t>
    </dgm:pt>
    <dgm:pt modelId="{609D1139-7A75-49DA-BA07-5D9085A3B685}" type="parTrans" cxnId="{7729EE9C-FADC-4F34-9ACA-6A6021BECCE4}">
      <dgm:prSet/>
      <dgm:spPr/>
      <dgm:t>
        <a:bodyPr/>
        <a:lstStyle/>
        <a:p>
          <a:endParaRPr lang="en-US"/>
        </a:p>
      </dgm:t>
    </dgm:pt>
    <dgm:pt modelId="{2A164454-AE92-4A5B-92BE-7871F6C6F021}" type="sibTrans" cxnId="{7729EE9C-FADC-4F34-9ACA-6A6021BECCE4}">
      <dgm:prSet/>
      <dgm:spPr/>
      <dgm:t>
        <a:bodyPr/>
        <a:lstStyle/>
        <a:p>
          <a:endParaRPr lang="en-US"/>
        </a:p>
      </dgm:t>
    </dgm:pt>
    <dgm:pt modelId="{2283CCE0-1B2D-4D4A-821F-87F5EFF6F260}">
      <dgm:prSet/>
      <dgm:spPr/>
      <dgm:t>
        <a:bodyPr/>
        <a:lstStyle/>
        <a:p>
          <a:r>
            <a:rPr lang="en-US" dirty="0"/>
            <a:t>In the first place, the value of business ethics is the fact that companies are actively and subconsciously viewed by clients and consumers as being ethical or not. This fact is more than sufficient for businesses to start with ethical business. </a:t>
          </a:r>
          <a:r>
            <a:rPr lang="en-GB" dirty="0"/>
            <a:t>(</a:t>
          </a:r>
          <a:r>
            <a:rPr lang="en-GB" dirty="0" err="1"/>
            <a:t>Bulog</a:t>
          </a:r>
          <a:r>
            <a:rPr lang="en-GB" dirty="0"/>
            <a:t> and </a:t>
          </a:r>
          <a:r>
            <a:rPr lang="en-GB" dirty="0" err="1"/>
            <a:t>Grancic</a:t>
          </a:r>
          <a:r>
            <a:rPr lang="en-GB" dirty="0"/>
            <a:t>, 2017)</a:t>
          </a:r>
          <a:endParaRPr lang="en-US" dirty="0"/>
        </a:p>
      </dgm:t>
    </dgm:pt>
    <dgm:pt modelId="{2C0A3073-33CF-494D-A7C0-FA2DDFEACED3}" type="parTrans" cxnId="{86613B5B-062E-4594-A949-8D2804E55502}">
      <dgm:prSet/>
      <dgm:spPr/>
      <dgm:t>
        <a:bodyPr/>
        <a:lstStyle/>
        <a:p>
          <a:endParaRPr lang="en-US"/>
        </a:p>
      </dgm:t>
    </dgm:pt>
    <dgm:pt modelId="{F17058DF-4A3E-4A82-98CF-C498E0F3D12C}" type="sibTrans" cxnId="{86613B5B-062E-4594-A949-8D2804E55502}">
      <dgm:prSet/>
      <dgm:spPr/>
      <dgm:t>
        <a:bodyPr/>
        <a:lstStyle/>
        <a:p>
          <a:endParaRPr lang="en-US"/>
        </a:p>
      </dgm:t>
    </dgm:pt>
    <dgm:pt modelId="{B126BEFA-FC66-4777-B5CC-5DB4ABC7FFD8}">
      <dgm:prSet/>
      <dgm:spPr/>
      <dgm:t>
        <a:bodyPr/>
        <a:lstStyle/>
        <a:p>
          <a:r>
            <a:rPr lang="en-US" dirty="0"/>
            <a:t>Business ethics has been one of the primary factors separating successful businesses from failed ones. Ethically doing business means operating according to the spirit of the law, fulfilling duties on schedule and </a:t>
          </a:r>
          <a:r>
            <a:rPr lang="en-US" dirty="0" err="1"/>
            <a:t>prioritising</a:t>
          </a:r>
          <a:r>
            <a:rPr lang="en-US" dirty="0"/>
            <a:t> customers and clients. Applying corporate ethics involves thinking about others and dreaming about the future. </a:t>
          </a:r>
          <a:r>
            <a:rPr lang="en-GB" dirty="0"/>
            <a:t>(</a:t>
          </a:r>
          <a:r>
            <a:rPr lang="en-GB" dirty="0" err="1"/>
            <a:t>Bulog</a:t>
          </a:r>
          <a:r>
            <a:rPr lang="en-GB" dirty="0"/>
            <a:t> and </a:t>
          </a:r>
          <a:r>
            <a:rPr lang="en-GB" dirty="0" err="1"/>
            <a:t>Grancic</a:t>
          </a:r>
          <a:r>
            <a:rPr lang="en-GB" dirty="0"/>
            <a:t>, 2017)</a:t>
          </a:r>
          <a:endParaRPr lang="en-US" dirty="0"/>
        </a:p>
      </dgm:t>
    </dgm:pt>
    <dgm:pt modelId="{DB059E74-9D5D-472D-AE99-382EEF83A4B2}" type="parTrans" cxnId="{A66A6F81-5122-4B0F-B2EE-14D2F72926AE}">
      <dgm:prSet/>
      <dgm:spPr/>
      <dgm:t>
        <a:bodyPr/>
        <a:lstStyle/>
        <a:p>
          <a:endParaRPr lang="en-GB"/>
        </a:p>
      </dgm:t>
    </dgm:pt>
    <dgm:pt modelId="{D3E3A7FC-6A3C-484B-9900-22FEBAE59723}" type="sibTrans" cxnId="{A66A6F81-5122-4B0F-B2EE-14D2F72926AE}">
      <dgm:prSet/>
      <dgm:spPr/>
      <dgm:t>
        <a:bodyPr/>
        <a:lstStyle/>
        <a:p>
          <a:endParaRPr lang="en-US"/>
        </a:p>
      </dgm:t>
    </dgm:pt>
    <dgm:pt modelId="{B881F191-BCDC-4E3A-B04B-827310BCE151}" type="pres">
      <dgm:prSet presAssocID="{985165EE-5DFE-4817-9360-682ED08B75A9}" presName="linear" presStyleCnt="0">
        <dgm:presLayoutVars>
          <dgm:animLvl val="lvl"/>
          <dgm:resizeHandles val="exact"/>
        </dgm:presLayoutVars>
      </dgm:prSet>
      <dgm:spPr/>
    </dgm:pt>
    <dgm:pt modelId="{9C822305-8859-4B3E-B9D3-5672A1F39C28}" type="pres">
      <dgm:prSet presAssocID="{E32DE410-EF2D-4A4C-9934-E00713A7069B}" presName="parentText" presStyleLbl="node1" presStyleIdx="0" presStyleCnt="5">
        <dgm:presLayoutVars>
          <dgm:chMax val="0"/>
          <dgm:bulletEnabled val="1"/>
        </dgm:presLayoutVars>
      </dgm:prSet>
      <dgm:spPr/>
    </dgm:pt>
    <dgm:pt modelId="{CDD32529-8F07-4537-A62E-D901AD285A48}" type="pres">
      <dgm:prSet presAssocID="{679D0A57-D26B-4D8A-8671-86B797ECE0FB}" presName="spacer" presStyleCnt="0"/>
      <dgm:spPr/>
    </dgm:pt>
    <dgm:pt modelId="{4553AC36-5EFF-497D-ADE2-4E09F5EE0E33}" type="pres">
      <dgm:prSet presAssocID="{317E55F6-8078-4963-871F-9FDBE090CF8B}" presName="parentText" presStyleLbl="node1" presStyleIdx="1" presStyleCnt="5">
        <dgm:presLayoutVars>
          <dgm:chMax val="0"/>
          <dgm:bulletEnabled val="1"/>
        </dgm:presLayoutVars>
      </dgm:prSet>
      <dgm:spPr/>
    </dgm:pt>
    <dgm:pt modelId="{CF072071-DF4A-4DE8-87D4-36D4DE623E62}" type="pres">
      <dgm:prSet presAssocID="{7A384D37-A0BA-4F90-867B-0697753D4A6D}" presName="spacer" presStyleCnt="0"/>
      <dgm:spPr/>
    </dgm:pt>
    <dgm:pt modelId="{1C6CD060-0CB4-4F51-AE21-379DB8FB1447}" type="pres">
      <dgm:prSet presAssocID="{29084B25-92F0-4B6F-9F9C-65F8E47D3639}" presName="parentText" presStyleLbl="node1" presStyleIdx="2" presStyleCnt="5">
        <dgm:presLayoutVars>
          <dgm:chMax val="0"/>
          <dgm:bulletEnabled val="1"/>
        </dgm:presLayoutVars>
      </dgm:prSet>
      <dgm:spPr/>
    </dgm:pt>
    <dgm:pt modelId="{8F6719EE-A0C2-4161-B81B-7522970FB7DC}" type="pres">
      <dgm:prSet presAssocID="{2A164454-AE92-4A5B-92BE-7871F6C6F021}" presName="spacer" presStyleCnt="0"/>
      <dgm:spPr/>
    </dgm:pt>
    <dgm:pt modelId="{2193D827-D0F8-4287-ADE4-D5EF47DA4621}" type="pres">
      <dgm:prSet presAssocID="{2283CCE0-1B2D-4D4A-821F-87F5EFF6F260}" presName="parentText" presStyleLbl="node1" presStyleIdx="3" presStyleCnt="5">
        <dgm:presLayoutVars>
          <dgm:chMax val="0"/>
          <dgm:bulletEnabled val="1"/>
        </dgm:presLayoutVars>
      </dgm:prSet>
      <dgm:spPr/>
    </dgm:pt>
    <dgm:pt modelId="{10E2DC11-0496-425F-BB81-4A9DCD49E3FF}" type="pres">
      <dgm:prSet presAssocID="{F17058DF-4A3E-4A82-98CF-C498E0F3D12C}" presName="spacer" presStyleCnt="0"/>
      <dgm:spPr/>
    </dgm:pt>
    <dgm:pt modelId="{17FB94DA-2180-4D46-B0C3-2AAF844943F0}" type="pres">
      <dgm:prSet presAssocID="{B126BEFA-FC66-4777-B5CC-5DB4ABC7FFD8}" presName="parentText" presStyleLbl="node1" presStyleIdx="4" presStyleCnt="5">
        <dgm:presLayoutVars>
          <dgm:chMax val="0"/>
          <dgm:bulletEnabled val="1"/>
        </dgm:presLayoutVars>
      </dgm:prSet>
      <dgm:spPr/>
    </dgm:pt>
  </dgm:ptLst>
  <dgm:cxnLst>
    <dgm:cxn modelId="{5B56CD13-940A-43B3-A0A2-719FFC73A2B9}" type="presOf" srcId="{985165EE-5DFE-4817-9360-682ED08B75A9}" destId="{B881F191-BCDC-4E3A-B04B-827310BCE151}" srcOrd="0" destOrd="0" presId="urn:microsoft.com/office/officeart/2005/8/layout/vList2"/>
    <dgm:cxn modelId="{D4D35D1C-1856-4E51-B956-FE395EF19C9C}" type="presOf" srcId="{317E55F6-8078-4963-871F-9FDBE090CF8B}" destId="{4553AC36-5EFF-497D-ADE2-4E09F5EE0E33}" srcOrd="0" destOrd="0" presId="urn:microsoft.com/office/officeart/2005/8/layout/vList2"/>
    <dgm:cxn modelId="{8396121F-CAB2-47AE-880D-C9C82E02F76D}" type="presOf" srcId="{29084B25-92F0-4B6F-9F9C-65F8E47D3639}" destId="{1C6CD060-0CB4-4F51-AE21-379DB8FB1447}" srcOrd="0" destOrd="0" presId="urn:microsoft.com/office/officeart/2005/8/layout/vList2"/>
    <dgm:cxn modelId="{86613B5B-062E-4594-A949-8D2804E55502}" srcId="{985165EE-5DFE-4817-9360-682ED08B75A9}" destId="{2283CCE0-1B2D-4D4A-821F-87F5EFF6F260}" srcOrd="3" destOrd="0" parTransId="{2C0A3073-33CF-494D-A7C0-FA2DDFEACED3}" sibTransId="{F17058DF-4A3E-4A82-98CF-C498E0F3D12C}"/>
    <dgm:cxn modelId="{8B880E5D-DAC5-442D-BDD2-F2BF2AE1AA95}" type="presOf" srcId="{E32DE410-EF2D-4A4C-9934-E00713A7069B}" destId="{9C822305-8859-4B3E-B9D3-5672A1F39C28}" srcOrd="0" destOrd="0" presId="urn:microsoft.com/office/officeart/2005/8/layout/vList2"/>
    <dgm:cxn modelId="{A4179F7D-306C-4B84-8A16-380BD254D942}" type="presOf" srcId="{2283CCE0-1B2D-4D4A-821F-87F5EFF6F260}" destId="{2193D827-D0F8-4287-ADE4-D5EF47DA4621}" srcOrd="0" destOrd="0" presId="urn:microsoft.com/office/officeart/2005/8/layout/vList2"/>
    <dgm:cxn modelId="{A66A6F81-5122-4B0F-B2EE-14D2F72926AE}" srcId="{985165EE-5DFE-4817-9360-682ED08B75A9}" destId="{B126BEFA-FC66-4777-B5CC-5DB4ABC7FFD8}" srcOrd="4" destOrd="0" parTransId="{DB059E74-9D5D-472D-AE99-382EEF83A4B2}" sibTransId="{D3E3A7FC-6A3C-484B-9900-22FEBAE59723}"/>
    <dgm:cxn modelId="{7729EE9C-FADC-4F34-9ACA-6A6021BECCE4}" srcId="{985165EE-5DFE-4817-9360-682ED08B75A9}" destId="{29084B25-92F0-4B6F-9F9C-65F8E47D3639}" srcOrd="2" destOrd="0" parTransId="{609D1139-7A75-49DA-BA07-5D9085A3B685}" sibTransId="{2A164454-AE92-4A5B-92BE-7871F6C6F021}"/>
    <dgm:cxn modelId="{50CBA3A2-9A5D-4AC1-A760-D0BEE4BCF2AE}" srcId="{985165EE-5DFE-4817-9360-682ED08B75A9}" destId="{E32DE410-EF2D-4A4C-9934-E00713A7069B}" srcOrd="0" destOrd="0" parTransId="{0B836A86-5317-4D85-B1DA-B1B37FFD2AF7}" sibTransId="{679D0A57-D26B-4D8A-8671-86B797ECE0FB}"/>
    <dgm:cxn modelId="{731F1AC0-2627-430C-8BAC-950910139531}" type="presOf" srcId="{B126BEFA-FC66-4777-B5CC-5DB4ABC7FFD8}" destId="{17FB94DA-2180-4D46-B0C3-2AAF844943F0}" srcOrd="0" destOrd="0" presId="urn:microsoft.com/office/officeart/2005/8/layout/vList2"/>
    <dgm:cxn modelId="{236835D6-0723-4094-B316-C2C1F4F96D47}" srcId="{985165EE-5DFE-4817-9360-682ED08B75A9}" destId="{317E55F6-8078-4963-871F-9FDBE090CF8B}" srcOrd="1" destOrd="0" parTransId="{E506C1ED-2A56-4A18-BF21-2A2CAA94362F}" sibTransId="{7A384D37-A0BA-4F90-867B-0697753D4A6D}"/>
    <dgm:cxn modelId="{94D75EC4-F886-4731-A1BB-572F869B315C}" type="presParOf" srcId="{B881F191-BCDC-4E3A-B04B-827310BCE151}" destId="{9C822305-8859-4B3E-B9D3-5672A1F39C28}" srcOrd="0" destOrd="0" presId="urn:microsoft.com/office/officeart/2005/8/layout/vList2"/>
    <dgm:cxn modelId="{9456FC17-E81C-44FA-886E-5789D3526CB5}" type="presParOf" srcId="{B881F191-BCDC-4E3A-B04B-827310BCE151}" destId="{CDD32529-8F07-4537-A62E-D901AD285A48}" srcOrd="1" destOrd="0" presId="urn:microsoft.com/office/officeart/2005/8/layout/vList2"/>
    <dgm:cxn modelId="{A22DC4A0-5795-41BE-ABBA-844D077F92FA}" type="presParOf" srcId="{B881F191-BCDC-4E3A-B04B-827310BCE151}" destId="{4553AC36-5EFF-497D-ADE2-4E09F5EE0E33}" srcOrd="2" destOrd="0" presId="urn:microsoft.com/office/officeart/2005/8/layout/vList2"/>
    <dgm:cxn modelId="{EBCD1937-74CC-497B-92AE-CF6644BC2DF9}" type="presParOf" srcId="{B881F191-BCDC-4E3A-B04B-827310BCE151}" destId="{CF072071-DF4A-4DE8-87D4-36D4DE623E62}" srcOrd="3" destOrd="0" presId="urn:microsoft.com/office/officeart/2005/8/layout/vList2"/>
    <dgm:cxn modelId="{86CE815B-E3F2-40AB-A3D0-98E9099F5267}" type="presParOf" srcId="{B881F191-BCDC-4E3A-B04B-827310BCE151}" destId="{1C6CD060-0CB4-4F51-AE21-379DB8FB1447}" srcOrd="4" destOrd="0" presId="urn:microsoft.com/office/officeart/2005/8/layout/vList2"/>
    <dgm:cxn modelId="{27573E03-B8F6-4DF0-94A9-334BC6716044}" type="presParOf" srcId="{B881F191-BCDC-4E3A-B04B-827310BCE151}" destId="{8F6719EE-A0C2-4161-B81B-7522970FB7DC}" srcOrd="5" destOrd="0" presId="urn:microsoft.com/office/officeart/2005/8/layout/vList2"/>
    <dgm:cxn modelId="{A1B2722F-0228-40AD-AA96-37479F54FAA5}" type="presParOf" srcId="{B881F191-BCDC-4E3A-B04B-827310BCE151}" destId="{2193D827-D0F8-4287-ADE4-D5EF47DA4621}" srcOrd="6" destOrd="0" presId="urn:microsoft.com/office/officeart/2005/8/layout/vList2"/>
    <dgm:cxn modelId="{A02A6407-2A2B-444A-937E-95DAFA4A688A}" type="presParOf" srcId="{B881F191-BCDC-4E3A-B04B-827310BCE151}" destId="{10E2DC11-0496-425F-BB81-4A9DCD49E3FF}" srcOrd="7" destOrd="0" presId="urn:microsoft.com/office/officeart/2005/8/layout/vList2"/>
    <dgm:cxn modelId="{7B2235B5-048A-4821-A48D-AAC485CEAA9B}" type="presParOf" srcId="{B881F191-BCDC-4E3A-B04B-827310BCE151}" destId="{17FB94DA-2180-4D46-B0C3-2AAF844943F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B16E6-8D1E-4D3A-8275-092CFE4D821C}">
      <dsp:nvSpPr>
        <dsp:cNvPr id="0" name=""/>
        <dsp:cNvSpPr/>
      </dsp:nvSpPr>
      <dsp:spPr>
        <a:xfrm>
          <a:off x="0" y="125428"/>
          <a:ext cx="6364224" cy="12833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err="1"/>
            <a:t>Asda</a:t>
          </a:r>
          <a:r>
            <a:rPr lang="en-US" sz="1500" kern="1200" dirty="0"/>
            <a:t> Stores Ltd. trading as </a:t>
          </a:r>
          <a:r>
            <a:rPr lang="en-US" sz="1500" kern="1200" dirty="0" err="1"/>
            <a:t>Asda</a:t>
          </a:r>
          <a:r>
            <a:rPr lang="en-US" sz="1500" kern="1200" dirty="0"/>
            <a:t> is a British grocery chain based in Leeds, West Yorkshire.</a:t>
          </a:r>
          <a:r>
            <a:rPr lang="en-GB" sz="1500" kern="1200" dirty="0"/>
            <a:t> (Asda Customer Service, 2020) </a:t>
          </a:r>
          <a:r>
            <a:rPr lang="en-US" sz="1500" kern="1200" dirty="0"/>
            <a:t>The business was established in 1949 when the Asquith family grocery combined with the Yorkshire Affiliated Dairies Company. </a:t>
          </a:r>
        </a:p>
      </dsp:txBody>
      <dsp:txXfrm>
        <a:off x="62648" y="188076"/>
        <a:ext cx="6238928" cy="1158047"/>
      </dsp:txXfrm>
    </dsp:sp>
    <dsp:sp modelId="{E243BA0D-B091-4D6D-BA3D-2E1D0270ABD1}">
      <dsp:nvSpPr>
        <dsp:cNvPr id="0" name=""/>
        <dsp:cNvSpPr/>
      </dsp:nvSpPr>
      <dsp:spPr>
        <a:xfrm>
          <a:off x="0" y="1451972"/>
          <a:ext cx="6364224" cy="1283343"/>
        </a:xfrm>
        <a:prstGeom prst="roundRect">
          <a:avLst/>
        </a:prstGeom>
        <a:solidFill>
          <a:schemeClr val="accent2">
            <a:hueOff val="-816517"/>
            <a:satOff val="-3771"/>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During the 1970s and 1980s it grew into the south of England, purchasing Allied Carpets, 61 broad Gateway Supermarkets, and other companies.</a:t>
          </a:r>
        </a:p>
      </dsp:txBody>
      <dsp:txXfrm>
        <a:off x="62648" y="1514620"/>
        <a:ext cx="6238928" cy="1158047"/>
      </dsp:txXfrm>
    </dsp:sp>
    <dsp:sp modelId="{997A1768-673D-46A7-B36C-59A6C79CC29B}">
      <dsp:nvSpPr>
        <dsp:cNvPr id="0" name=""/>
        <dsp:cNvSpPr/>
      </dsp:nvSpPr>
      <dsp:spPr>
        <a:xfrm>
          <a:off x="0" y="2778516"/>
          <a:ext cx="6364224" cy="1283343"/>
        </a:xfrm>
        <a:prstGeom prst="roundRect">
          <a:avLst/>
        </a:prstGeom>
        <a:solidFill>
          <a:schemeClr val="accent2">
            <a:hueOff val="-1633033"/>
            <a:satOff val="-754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It was listed on the London Stock Exchange until the US supermarket giant Walmart purchased it for £ 6.7 billion in 1999. </a:t>
          </a:r>
        </a:p>
      </dsp:txBody>
      <dsp:txXfrm>
        <a:off x="62648" y="2841164"/>
        <a:ext cx="6238928" cy="1158047"/>
      </dsp:txXfrm>
    </dsp:sp>
    <dsp:sp modelId="{D28786FA-135A-42CA-828C-BA569CCF3281}">
      <dsp:nvSpPr>
        <dsp:cNvPr id="0" name=""/>
        <dsp:cNvSpPr/>
      </dsp:nvSpPr>
      <dsp:spPr>
        <a:xfrm>
          <a:off x="0" y="4105059"/>
          <a:ext cx="6364224" cy="1283343"/>
        </a:xfrm>
        <a:prstGeom prst="round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err="1"/>
            <a:t>Asda</a:t>
          </a:r>
          <a:r>
            <a:rPr lang="en-US" sz="1500" kern="1200" dirty="0"/>
            <a:t> was Britain's second-largest supermarket chain by market share between 2003 and 2014 and dropped into third place at that point. It has been regaining its second-place spot since April 2019, behind Tesco and ahead of Sainsbury's. </a:t>
          </a:r>
          <a:r>
            <a:rPr lang="en-GB" sz="1500" kern="1200" dirty="0"/>
            <a:t>(</a:t>
          </a:r>
          <a:r>
            <a:rPr lang="en-GB" sz="1500" kern="1200" dirty="0" err="1"/>
            <a:t>Sweney</a:t>
          </a:r>
          <a:r>
            <a:rPr lang="en-GB" sz="1500" kern="1200" dirty="0"/>
            <a:t>, 2020, </a:t>
          </a:r>
          <a:r>
            <a:rPr lang="en-US" sz="1500" kern="1200" dirty="0"/>
            <a:t>Great Britain: Grocery market share 2015-2020 | Statista, 2020)</a:t>
          </a:r>
        </a:p>
      </dsp:txBody>
      <dsp:txXfrm>
        <a:off x="62648" y="4167707"/>
        <a:ext cx="6238928" cy="11580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34A23-65BA-4B7C-A07B-7468A899DC7F}">
      <dsp:nvSpPr>
        <dsp:cNvPr id="0" name=""/>
        <dsp:cNvSpPr/>
      </dsp:nvSpPr>
      <dsp:spPr>
        <a:xfrm>
          <a:off x="0" y="1560694"/>
          <a:ext cx="11904956" cy="2080925"/>
        </a:xfrm>
        <a:prstGeom prst="notchedRightArrow">
          <a:avLst/>
        </a:prstGeom>
        <a:solidFill>
          <a:schemeClr val="accent3">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4E3C7DCB-71B4-4AF0-97CF-4978C5F9C5F6}">
      <dsp:nvSpPr>
        <dsp:cNvPr id="0" name=""/>
        <dsp:cNvSpPr/>
      </dsp:nvSpPr>
      <dsp:spPr>
        <a:xfrm>
          <a:off x="1732" y="0"/>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b" anchorCtr="0">
          <a:noAutofit/>
        </a:bodyPr>
        <a:lstStyle/>
        <a:p>
          <a:pPr marL="0" lvl="0" indent="0" algn="ctr" defTabSz="266700">
            <a:lnSpc>
              <a:spcPct val="90000"/>
            </a:lnSpc>
            <a:spcBef>
              <a:spcPct val="0"/>
            </a:spcBef>
            <a:spcAft>
              <a:spcPct val="35000"/>
            </a:spcAft>
            <a:buNone/>
          </a:pPr>
          <a:r>
            <a:rPr lang="en-US" sz="600" kern="1200" dirty="0"/>
            <a:t>The Beginning – 1920s – Asquith brothers expand family butcher business to 7 stores</a:t>
          </a:r>
          <a:endParaRPr lang="en-GB" sz="600" kern="1200" dirty="0"/>
        </a:p>
      </dsp:txBody>
      <dsp:txXfrm>
        <a:off x="1732" y="0"/>
        <a:ext cx="731125" cy="2080925"/>
      </dsp:txXfrm>
    </dsp:sp>
    <dsp:sp modelId="{F9F0881E-D7AC-463E-98EF-9B5E37EB7BC1}">
      <dsp:nvSpPr>
        <dsp:cNvPr id="0" name=""/>
        <dsp:cNvSpPr/>
      </dsp:nvSpPr>
      <dsp:spPr>
        <a:xfrm>
          <a:off x="107180" y="2341041"/>
          <a:ext cx="520231" cy="520231"/>
        </a:xfrm>
        <a:prstGeom prst="ellipse">
          <a:avLst/>
        </a:prstGeom>
        <a:gradFill rotWithShape="0">
          <a:gsLst>
            <a:gs pos="0">
              <a:schemeClr val="accent3">
                <a:shade val="50000"/>
                <a:hueOff val="0"/>
                <a:satOff val="0"/>
                <a:lumOff val="0"/>
                <a:alphaOff val="0"/>
                <a:lumMod val="110000"/>
                <a:satMod val="105000"/>
                <a:tint val="67000"/>
              </a:schemeClr>
            </a:gs>
            <a:gs pos="50000">
              <a:schemeClr val="accent3">
                <a:shade val="50000"/>
                <a:hueOff val="0"/>
                <a:satOff val="0"/>
                <a:lumOff val="0"/>
                <a:alphaOff val="0"/>
                <a:lumMod val="105000"/>
                <a:satMod val="103000"/>
                <a:tint val="73000"/>
              </a:schemeClr>
            </a:gs>
            <a:gs pos="100000">
              <a:schemeClr val="accent3">
                <a:shade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ADBA443-74D7-4063-8F6E-AA50852E635B}">
      <dsp:nvSpPr>
        <dsp:cNvPr id="0" name=""/>
        <dsp:cNvSpPr/>
      </dsp:nvSpPr>
      <dsp:spPr>
        <a:xfrm>
          <a:off x="769415" y="3121388"/>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t" anchorCtr="0">
          <a:noAutofit/>
        </a:bodyPr>
        <a:lstStyle/>
        <a:p>
          <a:pPr marL="0" lvl="0" indent="0" algn="ctr" defTabSz="266700">
            <a:lnSpc>
              <a:spcPct val="90000"/>
            </a:lnSpc>
            <a:spcBef>
              <a:spcPct val="0"/>
            </a:spcBef>
            <a:spcAft>
              <a:spcPct val="35000"/>
            </a:spcAft>
            <a:buNone/>
          </a:pPr>
          <a:r>
            <a:rPr lang="en-US" sz="600" kern="1200" dirty="0"/>
            <a:t>1949 - Associated Dairies &amp; Farm Stores Ltd. – dairy farmers join forces under the leadership of Arthur Stockdale</a:t>
          </a:r>
          <a:endParaRPr lang="en-GB" sz="600" kern="1200" dirty="0"/>
        </a:p>
      </dsp:txBody>
      <dsp:txXfrm>
        <a:off x="769415" y="3121388"/>
        <a:ext cx="731125" cy="2080925"/>
      </dsp:txXfrm>
    </dsp:sp>
    <dsp:sp modelId="{754DB643-F26D-4F25-AE11-E7195AC9BA97}">
      <dsp:nvSpPr>
        <dsp:cNvPr id="0" name=""/>
        <dsp:cNvSpPr/>
      </dsp:nvSpPr>
      <dsp:spPr>
        <a:xfrm>
          <a:off x="874862" y="2341041"/>
          <a:ext cx="520231" cy="520231"/>
        </a:xfrm>
        <a:prstGeom prst="ellipse">
          <a:avLst/>
        </a:prstGeom>
        <a:gradFill rotWithShape="0">
          <a:gsLst>
            <a:gs pos="0">
              <a:schemeClr val="accent3">
                <a:shade val="50000"/>
                <a:hueOff val="-102640"/>
                <a:satOff val="-10063"/>
                <a:lumOff val="7615"/>
                <a:alphaOff val="0"/>
                <a:lumMod val="110000"/>
                <a:satMod val="105000"/>
                <a:tint val="67000"/>
              </a:schemeClr>
            </a:gs>
            <a:gs pos="50000">
              <a:schemeClr val="accent3">
                <a:shade val="50000"/>
                <a:hueOff val="-102640"/>
                <a:satOff val="-10063"/>
                <a:lumOff val="7615"/>
                <a:alphaOff val="0"/>
                <a:lumMod val="105000"/>
                <a:satMod val="103000"/>
                <a:tint val="73000"/>
              </a:schemeClr>
            </a:gs>
            <a:gs pos="100000">
              <a:schemeClr val="accent3">
                <a:shade val="50000"/>
                <a:hueOff val="-102640"/>
                <a:satOff val="-10063"/>
                <a:lumOff val="761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C169F55-2EA6-4B38-B8D8-1096B9BECD86}">
      <dsp:nvSpPr>
        <dsp:cNvPr id="0" name=""/>
        <dsp:cNvSpPr/>
      </dsp:nvSpPr>
      <dsp:spPr>
        <a:xfrm>
          <a:off x="1537097" y="0"/>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b" anchorCtr="0">
          <a:noAutofit/>
        </a:bodyPr>
        <a:lstStyle/>
        <a:p>
          <a:pPr marL="0" lvl="0" indent="0" algn="ctr" defTabSz="266700">
            <a:lnSpc>
              <a:spcPct val="90000"/>
            </a:lnSpc>
            <a:spcBef>
              <a:spcPct val="0"/>
            </a:spcBef>
            <a:spcAft>
              <a:spcPct val="35000"/>
            </a:spcAft>
            <a:buNone/>
          </a:pPr>
          <a:r>
            <a:rPr lang="en-US" sz="600" kern="1200" dirty="0"/>
            <a:t>1958 – Asquith brothers travel to US to visit Piggly Wiggly, world’s first supermarket</a:t>
          </a:r>
        </a:p>
      </dsp:txBody>
      <dsp:txXfrm>
        <a:off x="1537097" y="0"/>
        <a:ext cx="731125" cy="2080925"/>
      </dsp:txXfrm>
    </dsp:sp>
    <dsp:sp modelId="{94F247E9-5F11-4EFB-B2CD-246355DD0D86}">
      <dsp:nvSpPr>
        <dsp:cNvPr id="0" name=""/>
        <dsp:cNvSpPr/>
      </dsp:nvSpPr>
      <dsp:spPr>
        <a:xfrm>
          <a:off x="1642544" y="2341041"/>
          <a:ext cx="520231" cy="520231"/>
        </a:xfrm>
        <a:prstGeom prst="ellipse">
          <a:avLst/>
        </a:prstGeom>
        <a:gradFill rotWithShape="0">
          <a:gsLst>
            <a:gs pos="0">
              <a:schemeClr val="accent3">
                <a:shade val="50000"/>
                <a:hueOff val="-205280"/>
                <a:satOff val="-20126"/>
                <a:lumOff val="15229"/>
                <a:alphaOff val="0"/>
                <a:lumMod val="110000"/>
                <a:satMod val="105000"/>
                <a:tint val="67000"/>
              </a:schemeClr>
            </a:gs>
            <a:gs pos="50000">
              <a:schemeClr val="accent3">
                <a:shade val="50000"/>
                <a:hueOff val="-205280"/>
                <a:satOff val="-20126"/>
                <a:lumOff val="15229"/>
                <a:alphaOff val="0"/>
                <a:lumMod val="105000"/>
                <a:satMod val="103000"/>
                <a:tint val="73000"/>
              </a:schemeClr>
            </a:gs>
            <a:gs pos="100000">
              <a:schemeClr val="accent3">
                <a:shade val="50000"/>
                <a:hueOff val="-205280"/>
                <a:satOff val="-20126"/>
                <a:lumOff val="152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C5E7E17-0DA1-4D56-9D3B-88EEB6D37854}">
      <dsp:nvSpPr>
        <dsp:cNvPr id="0" name=""/>
        <dsp:cNvSpPr/>
      </dsp:nvSpPr>
      <dsp:spPr>
        <a:xfrm>
          <a:off x="2304779" y="3121388"/>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t" anchorCtr="0">
          <a:noAutofit/>
        </a:bodyPr>
        <a:lstStyle/>
        <a:p>
          <a:pPr marL="0" lvl="0" indent="0" algn="ctr" defTabSz="266700">
            <a:lnSpc>
              <a:spcPct val="90000"/>
            </a:lnSpc>
            <a:spcBef>
              <a:spcPct val="0"/>
            </a:spcBef>
            <a:spcAft>
              <a:spcPct val="35000"/>
            </a:spcAft>
            <a:buNone/>
          </a:pPr>
          <a:r>
            <a:rPr lang="en-US" sz="600" kern="1200" dirty="0"/>
            <a:t>1963 – Asquith brothers built the first self-service supermarket in the UK, in Castleford.</a:t>
          </a:r>
        </a:p>
        <a:p>
          <a:pPr marL="0" lvl="0" indent="0" algn="ctr" defTabSz="266700">
            <a:lnSpc>
              <a:spcPct val="90000"/>
            </a:lnSpc>
            <a:spcBef>
              <a:spcPct val="0"/>
            </a:spcBef>
            <a:spcAft>
              <a:spcPct val="35000"/>
            </a:spcAft>
            <a:buNone/>
          </a:pPr>
          <a:r>
            <a:rPr lang="en-US" sz="600" kern="1200" dirty="0"/>
            <a:t>- The beginning of food discount</a:t>
          </a:r>
          <a:endParaRPr lang="en-GB" sz="600" kern="1200" dirty="0"/>
        </a:p>
      </dsp:txBody>
      <dsp:txXfrm>
        <a:off x="2304779" y="3121388"/>
        <a:ext cx="731125" cy="2080925"/>
      </dsp:txXfrm>
    </dsp:sp>
    <dsp:sp modelId="{D06531D9-0DD4-4719-AD6C-446D9D307239}">
      <dsp:nvSpPr>
        <dsp:cNvPr id="0" name=""/>
        <dsp:cNvSpPr/>
      </dsp:nvSpPr>
      <dsp:spPr>
        <a:xfrm>
          <a:off x="2410226" y="2341041"/>
          <a:ext cx="520231" cy="520231"/>
        </a:xfrm>
        <a:prstGeom prst="ellipse">
          <a:avLst/>
        </a:prstGeom>
        <a:gradFill rotWithShape="0">
          <a:gsLst>
            <a:gs pos="0">
              <a:schemeClr val="accent3">
                <a:shade val="50000"/>
                <a:hueOff val="-307920"/>
                <a:satOff val="-30189"/>
                <a:lumOff val="22844"/>
                <a:alphaOff val="0"/>
                <a:lumMod val="110000"/>
                <a:satMod val="105000"/>
                <a:tint val="67000"/>
              </a:schemeClr>
            </a:gs>
            <a:gs pos="50000">
              <a:schemeClr val="accent3">
                <a:shade val="50000"/>
                <a:hueOff val="-307920"/>
                <a:satOff val="-30189"/>
                <a:lumOff val="22844"/>
                <a:alphaOff val="0"/>
                <a:lumMod val="105000"/>
                <a:satMod val="103000"/>
                <a:tint val="73000"/>
              </a:schemeClr>
            </a:gs>
            <a:gs pos="100000">
              <a:schemeClr val="accent3">
                <a:shade val="50000"/>
                <a:hueOff val="-307920"/>
                <a:satOff val="-30189"/>
                <a:lumOff val="2284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564838C-C60A-4E1E-A957-5B16D5F528DA}">
      <dsp:nvSpPr>
        <dsp:cNvPr id="0" name=""/>
        <dsp:cNvSpPr/>
      </dsp:nvSpPr>
      <dsp:spPr>
        <a:xfrm>
          <a:off x="3072461" y="0"/>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b" anchorCtr="0">
          <a:noAutofit/>
        </a:bodyPr>
        <a:lstStyle/>
        <a:p>
          <a:pPr marL="0" lvl="0" indent="0" algn="ctr" defTabSz="266700">
            <a:lnSpc>
              <a:spcPct val="90000"/>
            </a:lnSpc>
            <a:spcBef>
              <a:spcPct val="0"/>
            </a:spcBef>
            <a:spcAft>
              <a:spcPct val="35000"/>
            </a:spcAft>
            <a:buNone/>
          </a:pPr>
          <a:r>
            <a:rPr lang="en-US" sz="600" b="1" kern="1200" dirty="0"/>
            <a:t>1965 – Partnership between the Asquith brothers and Associated Dairies &amp; Farm Stores Ltd – the name ASDA starts</a:t>
          </a:r>
          <a:endParaRPr lang="en-GB" sz="600" b="1" kern="1200" dirty="0"/>
        </a:p>
      </dsp:txBody>
      <dsp:txXfrm>
        <a:off x="3072461" y="0"/>
        <a:ext cx="731125" cy="2080925"/>
      </dsp:txXfrm>
    </dsp:sp>
    <dsp:sp modelId="{015C2069-B073-4137-B7DE-669B11E9682A}">
      <dsp:nvSpPr>
        <dsp:cNvPr id="0" name=""/>
        <dsp:cNvSpPr/>
      </dsp:nvSpPr>
      <dsp:spPr>
        <a:xfrm>
          <a:off x="3177909" y="2341041"/>
          <a:ext cx="520231" cy="520231"/>
        </a:xfrm>
        <a:prstGeom prst="ellipse">
          <a:avLst/>
        </a:prstGeom>
        <a:gradFill rotWithShape="0">
          <a:gsLst>
            <a:gs pos="0">
              <a:schemeClr val="accent3">
                <a:shade val="50000"/>
                <a:hueOff val="-410560"/>
                <a:satOff val="-40251"/>
                <a:lumOff val="30458"/>
                <a:alphaOff val="0"/>
                <a:lumMod val="110000"/>
                <a:satMod val="105000"/>
                <a:tint val="67000"/>
              </a:schemeClr>
            </a:gs>
            <a:gs pos="50000">
              <a:schemeClr val="accent3">
                <a:shade val="50000"/>
                <a:hueOff val="-410560"/>
                <a:satOff val="-40251"/>
                <a:lumOff val="30458"/>
                <a:alphaOff val="0"/>
                <a:lumMod val="105000"/>
                <a:satMod val="103000"/>
                <a:tint val="73000"/>
              </a:schemeClr>
            </a:gs>
            <a:gs pos="100000">
              <a:schemeClr val="accent3">
                <a:shade val="50000"/>
                <a:hueOff val="-410560"/>
                <a:satOff val="-40251"/>
                <a:lumOff val="3045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2B6026A-D6BF-435D-ADBE-C77B53B32510}">
      <dsp:nvSpPr>
        <dsp:cNvPr id="0" name=""/>
        <dsp:cNvSpPr/>
      </dsp:nvSpPr>
      <dsp:spPr>
        <a:xfrm>
          <a:off x="3840143" y="3121388"/>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t" anchorCtr="0">
          <a:noAutofit/>
        </a:bodyPr>
        <a:lstStyle/>
        <a:p>
          <a:pPr marL="0" lvl="0" indent="0" algn="ctr" defTabSz="266700">
            <a:lnSpc>
              <a:spcPct val="90000"/>
            </a:lnSpc>
            <a:spcBef>
              <a:spcPct val="0"/>
            </a:spcBef>
            <a:spcAft>
              <a:spcPct val="35000"/>
            </a:spcAft>
            <a:buNone/>
          </a:pPr>
          <a:r>
            <a:rPr lang="en-US" sz="600" kern="1200" dirty="0"/>
            <a:t>1967 – ASDA partners with Russian oil company, NAFTA to create discount petrol stations</a:t>
          </a:r>
          <a:endParaRPr lang="en-GB" sz="600" kern="1200" dirty="0"/>
        </a:p>
      </dsp:txBody>
      <dsp:txXfrm>
        <a:off x="3840143" y="3121388"/>
        <a:ext cx="731125" cy="2080925"/>
      </dsp:txXfrm>
    </dsp:sp>
    <dsp:sp modelId="{B1E8963E-5764-44F5-8FDF-2FA71F320EE4}">
      <dsp:nvSpPr>
        <dsp:cNvPr id="0" name=""/>
        <dsp:cNvSpPr/>
      </dsp:nvSpPr>
      <dsp:spPr>
        <a:xfrm>
          <a:off x="3945591" y="2341041"/>
          <a:ext cx="520231" cy="520231"/>
        </a:xfrm>
        <a:prstGeom prst="ellipse">
          <a:avLst/>
        </a:prstGeom>
        <a:gradFill rotWithShape="0">
          <a:gsLst>
            <a:gs pos="0">
              <a:schemeClr val="accent3">
                <a:shade val="50000"/>
                <a:hueOff val="-513200"/>
                <a:satOff val="-50314"/>
                <a:lumOff val="38073"/>
                <a:alphaOff val="0"/>
                <a:lumMod val="110000"/>
                <a:satMod val="105000"/>
                <a:tint val="67000"/>
              </a:schemeClr>
            </a:gs>
            <a:gs pos="50000">
              <a:schemeClr val="accent3">
                <a:shade val="50000"/>
                <a:hueOff val="-513200"/>
                <a:satOff val="-50314"/>
                <a:lumOff val="38073"/>
                <a:alphaOff val="0"/>
                <a:lumMod val="105000"/>
                <a:satMod val="103000"/>
                <a:tint val="73000"/>
              </a:schemeClr>
            </a:gs>
            <a:gs pos="100000">
              <a:schemeClr val="accent3">
                <a:shade val="50000"/>
                <a:hueOff val="-513200"/>
                <a:satOff val="-50314"/>
                <a:lumOff val="3807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59D1D2F-8D1E-4764-A94B-FB59E02AAE96}">
      <dsp:nvSpPr>
        <dsp:cNvPr id="0" name=""/>
        <dsp:cNvSpPr/>
      </dsp:nvSpPr>
      <dsp:spPr>
        <a:xfrm>
          <a:off x="4607826" y="0"/>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b" anchorCtr="0">
          <a:noAutofit/>
        </a:bodyPr>
        <a:lstStyle/>
        <a:p>
          <a:pPr marL="0" lvl="0" indent="0" algn="ctr" defTabSz="266700">
            <a:lnSpc>
              <a:spcPct val="90000"/>
            </a:lnSpc>
            <a:spcBef>
              <a:spcPct val="0"/>
            </a:spcBef>
            <a:spcAft>
              <a:spcPct val="35000"/>
            </a:spcAft>
            <a:buNone/>
          </a:pPr>
          <a:r>
            <a:rPr lang="en-US" sz="600" kern="1200" dirty="0"/>
            <a:t>1977 – launch of ASDA’s famous “pocket tap” tv adverts that become so popular, it took place in sign language as official sign of ASDA</a:t>
          </a:r>
          <a:endParaRPr lang="en-GB" sz="600" kern="1200" dirty="0"/>
        </a:p>
      </dsp:txBody>
      <dsp:txXfrm>
        <a:off x="4607826" y="0"/>
        <a:ext cx="731125" cy="2080925"/>
      </dsp:txXfrm>
    </dsp:sp>
    <dsp:sp modelId="{51950369-1C7E-437E-9043-AE95CE93D8D2}">
      <dsp:nvSpPr>
        <dsp:cNvPr id="0" name=""/>
        <dsp:cNvSpPr/>
      </dsp:nvSpPr>
      <dsp:spPr>
        <a:xfrm>
          <a:off x="4713273" y="2341041"/>
          <a:ext cx="520231" cy="520231"/>
        </a:xfrm>
        <a:prstGeom prst="ellipse">
          <a:avLst/>
        </a:prstGeom>
        <a:gradFill rotWithShape="0">
          <a:gsLst>
            <a:gs pos="0">
              <a:schemeClr val="accent3">
                <a:shade val="50000"/>
                <a:hueOff val="-615839"/>
                <a:satOff val="-60377"/>
                <a:lumOff val="45687"/>
                <a:alphaOff val="0"/>
                <a:lumMod val="110000"/>
                <a:satMod val="105000"/>
                <a:tint val="67000"/>
              </a:schemeClr>
            </a:gs>
            <a:gs pos="50000">
              <a:schemeClr val="accent3">
                <a:shade val="50000"/>
                <a:hueOff val="-615839"/>
                <a:satOff val="-60377"/>
                <a:lumOff val="45687"/>
                <a:alphaOff val="0"/>
                <a:lumMod val="105000"/>
                <a:satMod val="103000"/>
                <a:tint val="73000"/>
              </a:schemeClr>
            </a:gs>
            <a:gs pos="100000">
              <a:schemeClr val="accent3">
                <a:shade val="50000"/>
                <a:hueOff val="-615839"/>
                <a:satOff val="-60377"/>
                <a:lumOff val="4568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0F5E437-AB81-4495-BEBD-1AA25B326EAB}">
      <dsp:nvSpPr>
        <dsp:cNvPr id="0" name=""/>
        <dsp:cNvSpPr/>
      </dsp:nvSpPr>
      <dsp:spPr>
        <a:xfrm>
          <a:off x="5375508" y="3121388"/>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t" anchorCtr="0">
          <a:noAutofit/>
        </a:bodyPr>
        <a:lstStyle/>
        <a:p>
          <a:pPr marL="0" lvl="0" indent="0" algn="ctr" defTabSz="266700">
            <a:lnSpc>
              <a:spcPct val="90000"/>
            </a:lnSpc>
            <a:spcBef>
              <a:spcPct val="0"/>
            </a:spcBef>
            <a:spcAft>
              <a:spcPct val="35000"/>
            </a:spcAft>
            <a:buNone/>
          </a:pPr>
          <a:r>
            <a:rPr lang="en-US" sz="600" kern="1200" dirty="0"/>
            <a:t>1980s – 1981 opening of 100 ASDA stores;</a:t>
          </a:r>
        </a:p>
        <a:p>
          <a:pPr marL="0" lvl="0" indent="0" algn="ctr" defTabSz="266700">
            <a:lnSpc>
              <a:spcPct val="90000"/>
            </a:lnSpc>
            <a:spcBef>
              <a:spcPct val="0"/>
            </a:spcBef>
            <a:spcAft>
              <a:spcPct val="35000"/>
            </a:spcAft>
            <a:buNone/>
          </a:pPr>
          <a:r>
            <a:rPr lang="en-US" sz="600" kern="1200" dirty="0"/>
            <a:t>1987 – ASDA opens flagship store with longest checkout bank – 45 checkouts</a:t>
          </a:r>
        </a:p>
        <a:p>
          <a:pPr marL="0" lvl="0" indent="0" algn="ctr" defTabSz="266700">
            <a:lnSpc>
              <a:spcPct val="90000"/>
            </a:lnSpc>
            <a:spcBef>
              <a:spcPct val="0"/>
            </a:spcBef>
            <a:spcAft>
              <a:spcPct val="35000"/>
            </a:spcAft>
            <a:buNone/>
          </a:pPr>
          <a:r>
            <a:rPr lang="en-US" sz="600" kern="1200" dirty="0"/>
            <a:t>1988 ASDA’s new headquarter opened by prime minister Margaret Thatcher</a:t>
          </a:r>
        </a:p>
        <a:p>
          <a:pPr marL="0" lvl="0" indent="0" algn="ctr" defTabSz="266700">
            <a:lnSpc>
              <a:spcPct val="90000"/>
            </a:lnSpc>
            <a:spcBef>
              <a:spcPct val="0"/>
            </a:spcBef>
            <a:spcAft>
              <a:spcPct val="35000"/>
            </a:spcAft>
            <a:buNone/>
          </a:pPr>
          <a:endParaRPr lang="en-GB" sz="600" kern="1200" dirty="0"/>
        </a:p>
      </dsp:txBody>
      <dsp:txXfrm>
        <a:off x="5375508" y="3121388"/>
        <a:ext cx="731125" cy="2080925"/>
      </dsp:txXfrm>
    </dsp:sp>
    <dsp:sp modelId="{33E5C9FF-9991-46F9-A283-38B5738AEDCF}">
      <dsp:nvSpPr>
        <dsp:cNvPr id="0" name=""/>
        <dsp:cNvSpPr/>
      </dsp:nvSpPr>
      <dsp:spPr>
        <a:xfrm>
          <a:off x="5480955" y="2341041"/>
          <a:ext cx="520231" cy="520231"/>
        </a:xfrm>
        <a:prstGeom prst="ellipse">
          <a:avLst/>
        </a:prstGeom>
        <a:gradFill rotWithShape="0">
          <a:gsLst>
            <a:gs pos="0">
              <a:schemeClr val="accent3">
                <a:shade val="50000"/>
                <a:hueOff val="-718479"/>
                <a:satOff val="-70440"/>
                <a:lumOff val="53302"/>
                <a:alphaOff val="0"/>
                <a:lumMod val="110000"/>
                <a:satMod val="105000"/>
                <a:tint val="67000"/>
              </a:schemeClr>
            </a:gs>
            <a:gs pos="50000">
              <a:schemeClr val="accent3">
                <a:shade val="50000"/>
                <a:hueOff val="-718479"/>
                <a:satOff val="-70440"/>
                <a:lumOff val="53302"/>
                <a:alphaOff val="0"/>
                <a:lumMod val="105000"/>
                <a:satMod val="103000"/>
                <a:tint val="73000"/>
              </a:schemeClr>
            </a:gs>
            <a:gs pos="100000">
              <a:schemeClr val="accent3">
                <a:shade val="50000"/>
                <a:hueOff val="-718479"/>
                <a:satOff val="-70440"/>
                <a:lumOff val="533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0AB4C70-36F0-447D-AFED-EEBE1B79248E}">
      <dsp:nvSpPr>
        <dsp:cNvPr id="0" name=""/>
        <dsp:cNvSpPr/>
      </dsp:nvSpPr>
      <dsp:spPr>
        <a:xfrm>
          <a:off x="6143190" y="0"/>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b" anchorCtr="0">
          <a:noAutofit/>
        </a:bodyPr>
        <a:lstStyle/>
        <a:p>
          <a:pPr marL="0" lvl="0" indent="0" algn="ctr" defTabSz="266700">
            <a:lnSpc>
              <a:spcPct val="90000"/>
            </a:lnSpc>
            <a:spcBef>
              <a:spcPct val="0"/>
            </a:spcBef>
            <a:spcAft>
              <a:spcPct val="35000"/>
            </a:spcAft>
            <a:buNone/>
          </a:pPr>
          <a:r>
            <a:rPr lang="en-US" sz="600" kern="1200" dirty="0"/>
            <a:t>1990s - 1989 – first UK supermarket clothing brand – “George”</a:t>
          </a:r>
        </a:p>
        <a:p>
          <a:pPr marL="0" lvl="0" indent="0" algn="ctr" defTabSz="266700">
            <a:lnSpc>
              <a:spcPct val="90000"/>
            </a:lnSpc>
            <a:spcBef>
              <a:spcPct val="0"/>
            </a:spcBef>
            <a:spcAft>
              <a:spcPct val="35000"/>
            </a:spcAft>
            <a:buNone/>
          </a:pPr>
          <a:r>
            <a:rPr lang="en-US" sz="600" kern="1200" dirty="0"/>
            <a:t>1996 – Tickled Pink campaign to raise money for breast cancer;</a:t>
          </a:r>
        </a:p>
        <a:p>
          <a:pPr marL="0" lvl="0" indent="0" algn="ctr" defTabSz="266700">
            <a:lnSpc>
              <a:spcPct val="90000"/>
            </a:lnSpc>
            <a:spcBef>
              <a:spcPct val="0"/>
            </a:spcBef>
            <a:spcAft>
              <a:spcPct val="35000"/>
            </a:spcAft>
            <a:buNone/>
          </a:pPr>
          <a:r>
            <a:rPr lang="en-US" sz="600" kern="1200" dirty="0"/>
            <a:t>First ASDA pharmacy opened in Harrogate.</a:t>
          </a:r>
        </a:p>
        <a:p>
          <a:pPr marL="0" lvl="0" indent="0" algn="ctr" defTabSz="266700">
            <a:lnSpc>
              <a:spcPct val="90000"/>
            </a:lnSpc>
            <a:spcBef>
              <a:spcPct val="0"/>
            </a:spcBef>
            <a:spcAft>
              <a:spcPct val="35000"/>
            </a:spcAft>
            <a:buNone/>
          </a:pPr>
          <a:r>
            <a:rPr lang="en-US" sz="600" kern="1200" dirty="0"/>
            <a:t>1998 – First online service opened.</a:t>
          </a:r>
        </a:p>
        <a:p>
          <a:pPr marL="0" lvl="0" indent="0" algn="ctr" defTabSz="266700">
            <a:lnSpc>
              <a:spcPct val="90000"/>
            </a:lnSpc>
            <a:spcBef>
              <a:spcPct val="0"/>
            </a:spcBef>
            <a:spcAft>
              <a:spcPct val="35000"/>
            </a:spcAft>
            <a:buNone/>
          </a:pPr>
          <a:r>
            <a:rPr lang="en-US" sz="600" b="1" kern="1200" dirty="0"/>
            <a:t>1999 – ASDA joins Walmart</a:t>
          </a:r>
        </a:p>
        <a:p>
          <a:pPr marL="0" lvl="0" indent="0" algn="ctr" defTabSz="266700">
            <a:lnSpc>
              <a:spcPct val="90000"/>
            </a:lnSpc>
            <a:spcBef>
              <a:spcPct val="0"/>
            </a:spcBef>
            <a:spcAft>
              <a:spcPct val="35000"/>
            </a:spcAft>
            <a:buNone/>
          </a:pPr>
          <a:r>
            <a:rPr lang="en-US" sz="600" kern="1200" dirty="0"/>
            <a:t> </a:t>
          </a:r>
          <a:endParaRPr lang="en-GB" sz="600" kern="1200" dirty="0"/>
        </a:p>
      </dsp:txBody>
      <dsp:txXfrm>
        <a:off x="6143190" y="0"/>
        <a:ext cx="731125" cy="2080925"/>
      </dsp:txXfrm>
    </dsp:sp>
    <dsp:sp modelId="{DAF8DECF-472B-4036-AE31-69612B1AC425}">
      <dsp:nvSpPr>
        <dsp:cNvPr id="0" name=""/>
        <dsp:cNvSpPr/>
      </dsp:nvSpPr>
      <dsp:spPr>
        <a:xfrm>
          <a:off x="6248637" y="2341041"/>
          <a:ext cx="520231" cy="520231"/>
        </a:xfrm>
        <a:prstGeom prst="ellipse">
          <a:avLst/>
        </a:prstGeom>
        <a:gradFill rotWithShape="0">
          <a:gsLst>
            <a:gs pos="0">
              <a:schemeClr val="accent3">
                <a:shade val="50000"/>
                <a:hueOff val="-615839"/>
                <a:satOff val="-60377"/>
                <a:lumOff val="45687"/>
                <a:alphaOff val="0"/>
                <a:lumMod val="110000"/>
                <a:satMod val="105000"/>
                <a:tint val="67000"/>
              </a:schemeClr>
            </a:gs>
            <a:gs pos="50000">
              <a:schemeClr val="accent3">
                <a:shade val="50000"/>
                <a:hueOff val="-615839"/>
                <a:satOff val="-60377"/>
                <a:lumOff val="45687"/>
                <a:alphaOff val="0"/>
                <a:lumMod val="105000"/>
                <a:satMod val="103000"/>
                <a:tint val="73000"/>
              </a:schemeClr>
            </a:gs>
            <a:gs pos="100000">
              <a:schemeClr val="accent3">
                <a:shade val="50000"/>
                <a:hueOff val="-615839"/>
                <a:satOff val="-60377"/>
                <a:lumOff val="4568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B8F9F65-B158-4581-BACE-48A9ABD637B4}">
      <dsp:nvSpPr>
        <dsp:cNvPr id="0" name=""/>
        <dsp:cNvSpPr/>
      </dsp:nvSpPr>
      <dsp:spPr>
        <a:xfrm>
          <a:off x="6910872" y="3121388"/>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t" anchorCtr="0">
          <a:noAutofit/>
        </a:bodyPr>
        <a:lstStyle/>
        <a:p>
          <a:pPr marL="0" lvl="0" indent="0" algn="ctr" defTabSz="266700">
            <a:lnSpc>
              <a:spcPct val="90000"/>
            </a:lnSpc>
            <a:spcBef>
              <a:spcPct val="0"/>
            </a:spcBef>
            <a:spcAft>
              <a:spcPct val="35000"/>
            </a:spcAft>
            <a:buNone/>
          </a:pPr>
          <a:r>
            <a:rPr lang="en-US" sz="600" kern="1200" dirty="0"/>
            <a:t>2004 – ASDA becomes </a:t>
          </a:r>
          <a:r>
            <a:rPr lang="en-US" sz="600" kern="1200" dirty="0" err="1"/>
            <a:t>Britains</a:t>
          </a:r>
          <a:r>
            <a:rPr lang="en-US" sz="600" kern="1200" dirty="0"/>
            <a:t> biggest clothing retailer;</a:t>
          </a:r>
        </a:p>
        <a:p>
          <a:pPr marL="0" lvl="0" indent="0" algn="ctr" defTabSz="266700">
            <a:lnSpc>
              <a:spcPct val="90000"/>
            </a:lnSpc>
            <a:spcBef>
              <a:spcPct val="0"/>
            </a:spcBef>
            <a:spcAft>
              <a:spcPct val="35000"/>
            </a:spcAft>
            <a:buNone/>
          </a:pPr>
          <a:r>
            <a:rPr lang="en-US" sz="600" kern="1200" dirty="0"/>
            <a:t>ASDA opens first general merchandise store</a:t>
          </a:r>
        </a:p>
        <a:p>
          <a:pPr marL="0" lvl="0" indent="0" algn="ctr" defTabSz="266700">
            <a:lnSpc>
              <a:spcPct val="90000"/>
            </a:lnSpc>
            <a:spcBef>
              <a:spcPct val="0"/>
            </a:spcBef>
            <a:spcAft>
              <a:spcPct val="35000"/>
            </a:spcAft>
            <a:buNone/>
          </a:pPr>
          <a:endParaRPr lang="en-GB" sz="600" kern="1200" dirty="0"/>
        </a:p>
      </dsp:txBody>
      <dsp:txXfrm>
        <a:off x="6910872" y="3121388"/>
        <a:ext cx="731125" cy="2080925"/>
      </dsp:txXfrm>
    </dsp:sp>
    <dsp:sp modelId="{0AF05666-D5F6-4743-8A1C-323ACCF61478}">
      <dsp:nvSpPr>
        <dsp:cNvPr id="0" name=""/>
        <dsp:cNvSpPr/>
      </dsp:nvSpPr>
      <dsp:spPr>
        <a:xfrm>
          <a:off x="7016319" y="2341041"/>
          <a:ext cx="520231" cy="520231"/>
        </a:xfrm>
        <a:prstGeom prst="ellipse">
          <a:avLst/>
        </a:prstGeom>
        <a:gradFill rotWithShape="0">
          <a:gsLst>
            <a:gs pos="0">
              <a:schemeClr val="accent3">
                <a:shade val="50000"/>
                <a:hueOff val="-513200"/>
                <a:satOff val="-50314"/>
                <a:lumOff val="38073"/>
                <a:alphaOff val="0"/>
                <a:lumMod val="110000"/>
                <a:satMod val="105000"/>
                <a:tint val="67000"/>
              </a:schemeClr>
            </a:gs>
            <a:gs pos="50000">
              <a:schemeClr val="accent3">
                <a:shade val="50000"/>
                <a:hueOff val="-513200"/>
                <a:satOff val="-50314"/>
                <a:lumOff val="38073"/>
                <a:alphaOff val="0"/>
                <a:lumMod val="105000"/>
                <a:satMod val="103000"/>
                <a:tint val="73000"/>
              </a:schemeClr>
            </a:gs>
            <a:gs pos="100000">
              <a:schemeClr val="accent3">
                <a:shade val="50000"/>
                <a:hueOff val="-513200"/>
                <a:satOff val="-50314"/>
                <a:lumOff val="3807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359A614-D355-4E15-B9CF-C07B4B1DCDB0}">
      <dsp:nvSpPr>
        <dsp:cNvPr id="0" name=""/>
        <dsp:cNvSpPr/>
      </dsp:nvSpPr>
      <dsp:spPr>
        <a:xfrm>
          <a:off x="7678554" y="0"/>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b" anchorCtr="0">
          <a:noAutofit/>
        </a:bodyPr>
        <a:lstStyle/>
        <a:p>
          <a:pPr marL="0" lvl="0" indent="0" algn="ctr" defTabSz="266700">
            <a:lnSpc>
              <a:spcPct val="90000"/>
            </a:lnSpc>
            <a:spcBef>
              <a:spcPct val="0"/>
            </a:spcBef>
            <a:spcAft>
              <a:spcPct val="35000"/>
            </a:spcAft>
            <a:buNone/>
          </a:pPr>
          <a:r>
            <a:rPr lang="en-US" sz="600" kern="1200" dirty="0"/>
            <a:t>2006 – ASDA launches “we sell for less” program</a:t>
          </a:r>
        </a:p>
        <a:p>
          <a:pPr marL="0" lvl="0" indent="0" algn="ctr" defTabSz="266700">
            <a:lnSpc>
              <a:spcPct val="90000"/>
            </a:lnSpc>
            <a:spcBef>
              <a:spcPct val="0"/>
            </a:spcBef>
            <a:spcAft>
              <a:spcPct val="35000"/>
            </a:spcAft>
            <a:buNone/>
          </a:pPr>
          <a:endParaRPr lang="en-GB" sz="600" kern="1200" dirty="0"/>
        </a:p>
      </dsp:txBody>
      <dsp:txXfrm>
        <a:off x="7678554" y="0"/>
        <a:ext cx="731125" cy="2080925"/>
      </dsp:txXfrm>
    </dsp:sp>
    <dsp:sp modelId="{954CC270-04B1-4126-AE8D-122A1E0DE76E}">
      <dsp:nvSpPr>
        <dsp:cNvPr id="0" name=""/>
        <dsp:cNvSpPr/>
      </dsp:nvSpPr>
      <dsp:spPr>
        <a:xfrm>
          <a:off x="7784002" y="2341041"/>
          <a:ext cx="520231" cy="520231"/>
        </a:xfrm>
        <a:prstGeom prst="ellipse">
          <a:avLst/>
        </a:prstGeom>
        <a:gradFill rotWithShape="0">
          <a:gsLst>
            <a:gs pos="0">
              <a:schemeClr val="accent3">
                <a:shade val="50000"/>
                <a:hueOff val="-410560"/>
                <a:satOff val="-40251"/>
                <a:lumOff val="30458"/>
                <a:alphaOff val="0"/>
                <a:lumMod val="110000"/>
                <a:satMod val="105000"/>
                <a:tint val="67000"/>
              </a:schemeClr>
            </a:gs>
            <a:gs pos="50000">
              <a:schemeClr val="accent3">
                <a:shade val="50000"/>
                <a:hueOff val="-410560"/>
                <a:satOff val="-40251"/>
                <a:lumOff val="30458"/>
                <a:alphaOff val="0"/>
                <a:lumMod val="105000"/>
                <a:satMod val="103000"/>
                <a:tint val="73000"/>
              </a:schemeClr>
            </a:gs>
            <a:gs pos="100000">
              <a:schemeClr val="accent3">
                <a:shade val="50000"/>
                <a:hueOff val="-410560"/>
                <a:satOff val="-40251"/>
                <a:lumOff val="3045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E933EFC-AD63-45F6-B343-AF15B1D0D534}">
      <dsp:nvSpPr>
        <dsp:cNvPr id="0" name=""/>
        <dsp:cNvSpPr/>
      </dsp:nvSpPr>
      <dsp:spPr>
        <a:xfrm>
          <a:off x="8446237" y="3121388"/>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t" anchorCtr="0">
          <a:noAutofit/>
        </a:bodyPr>
        <a:lstStyle/>
        <a:p>
          <a:pPr marL="0" lvl="0" indent="0" algn="ctr" defTabSz="266700">
            <a:lnSpc>
              <a:spcPct val="90000"/>
            </a:lnSpc>
            <a:spcBef>
              <a:spcPct val="0"/>
            </a:spcBef>
            <a:spcAft>
              <a:spcPct val="35000"/>
            </a:spcAft>
            <a:buNone/>
          </a:pPr>
          <a:r>
            <a:rPr lang="en-US" sz="600" kern="1200" dirty="0"/>
            <a:t>2010 – the brand George introduces “100 days satisfaction guarantee” – shoppers could return products if not satisfied within 100 days of the purchase</a:t>
          </a:r>
          <a:endParaRPr lang="en-GB" sz="600" kern="1200" dirty="0"/>
        </a:p>
      </dsp:txBody>
      <dsp:txXfrm>
        <a:off x="8446237" y="3121388"/>
        <a:ext cx="731125" cy="2080925"/>
      </dsp:txXfrm>
    </dsp:sp>
    <dsp:sp modelId="{6A0809A0-EAB2-43F1-B2BC-77846B18644E}">
      <dsp:nvSpPr>
        <dsp:cNvPr id="0" name=""/>
        <dsp:cNvSpPr/>
      </dsp:nvSpPr>
      <dsp:spPr>
        <a:xfrm>
          <a:off x="8551684" y="2341041"/>
          <a:ext cx="520231" cy="520231"/>
        </a:xfrm>
        <a:prstGeom prst="ellipse">
          <a:avLst/>
        </a:prstGeom>
        <a:gradFill rotWithShape="0">
          <a:gsLst>
            <a:gs pos="0">
              <a:schemeClr val="accent3">
                <a:shade val="50000"/>
                <a:hueOff val="-307920"/>
                <a:satOff val="-30189"/>
                <a:lumOff val="22844"/>
                <a:alphaOff val="0"/>
                <a:lumMod val="110000"/>
                <a:satMod val="105000"/>
                <a:tint val="67000"/>
              </a:schemeClr>
            </a:gs>
            <a:gs pos="50000">
              <a:schemeClr val="accent3">
                <a:shade val="50000"/>
                <a:hueOff val="-307920"/>
                <a:satOff val="-30189"/>
                <a:lumOff val="22844"/>
                <a:alphaOff val="0"/>
                <a:lumMod val="105000"/>
                <a:satMod val="103000"/>
                <a:tint val="73000"/>
              </a:schemeClr>
            </a:gs>
            <a:gs pos="100000">
              <a:schemeClr val="accent3">
                <a:shade val="50000"/>
                <a:hueOff val="-307920"/>
                <a:satOff val="-30189"/>
                <a:lumOff val="2284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176D8EB-5983-4FBA-8F5C-044E8C046DAF}">
      <dsp:nvSpPr>
        <dsp:cNvPr id="0" name=""/>
        <dsp:cNvSpPr/>
      </dsp:nvSpPr>
      <dsp:spPr>
        <a:xfrm>
          <a:off x="9213919" y="0"/>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b" anchorCtr="0">
          <a:noAutofit/>
        </a:bodyPr>
        <a:lstStyle/>
        <a:p>
          <a:pPr marL="0" lvl="0" indent="0" algn="ctr" defTabSz="266700">
            <a:lnSpc>
              <a:spcPct val="90000"/>
            </a:lnSpc>
            <a:spcBef>
              <a:spcPct val="0"/>
            </a:spcBef>
            <a:spcAft>
              <a:spcPct val="35000"/>
            </a:spcAft>
            <a:buNone/>
          </a:pPr>
          <a:r>
            <a:rPr lang="en-US" sz="600" kern="1200" dirty="0"/>
            <a:t>2012 – ASDA builds first click-and-collect drive-thru</a:t>
          </a:r>
          <a:endParaRPr lang="en-GB" sz="600" kern="1200" dirty="0"/>
        </a:p>
      </dsp:txBody>
      <dsp:txXfrm>
        <a:off x="9213919" y="0"/>
        <a:ext cx="731125" cy="2080925"/>
      </dsp:txXfrm>
    </dsp:sp>
    <dsp:sp modelId="{D2418F18-C15B-411B-9CFF-9FC19B93B402}">
      <dsp:nvSpPr>
        <dsp:cNvPr id="0" name=""/>
        <dsp:cNvSpPr/>
      </dsp:nvSpPr>
      <dsp:spPr>
        <a:xfrm>
          <a:off x="9319366" y="2341041"/>
          <a:ext cx="520231" cy="520231"/>
        </a:xfrm>
        <a:prstGeom prst="ellipse">
          <a:avLst/>
        </a:prstGeom>
        <a:gradFill rotWithShape="0">
          <a:gsLst>
            <a:gs pos="0">
              <a:schemeClr val="accent3">
                <a:shade val="50000"/>
                <a:hueOff val="-205280"/>
                <a:satOff val="-20126"/>
                <a:lumOff val="15229"/>
                <a:alphaOff val="0"/>
                <a:lumMod val="110000"/>
                <a:satMod val="105000"/>
                <a:tint val="67000"/>
              </a:schemeClr>
            </a:gs>
            <a:gs pos="50000">
              <a:schemeClr val="accent3">
                <a:shade val="50000"/>
                <a:hueOff val="-205280"/>
                <a:satOff val="-20126"/>
                <a:lumOff val="15229"/>
                <a:alphaOff val="0"/>
                <a:lumMod val="105000"/>
                <a:satMod val="103000"/>
                <a:tint val="73000"/>
              </a:schemeClr>
            </a:gs>
            <a:gs pos="100000">
              <a:schemeClr val="accent3">
                <a:shade val="50000"/>
                <a:hueOff val="-205280"/>
                <a:satOff val="-20126"/>
                <a:lumOff val="152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9CFF822-92A6-400C-A5A8-50D0E19D73B9}">
      <dsp:nvSpPr>
        <dsp:cNvPr id="0" name=""/>
        <dsp:cNvSpPr/>
      </dsp:nvSpPr>
      <dsp:spPr>
        <a:xfrm>
          <a:off x="9981601" y="3121388"/>
          <a:ext cx="731125" cy="2080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 tIns="42672" rIns="42672" bIns="42672" numCol="1" spcCol="1270" anchor="t" anchorCtr="0">
          <a:noAutofit/>
        </a:bodyPr>
        <a:lstStyle/>
        <a:p>
          <a:pPr marL="0" lvl="0" indent="0" algn="ctr" defTabSz="266700">
            <a:lnSpc>
              <a:spcPct val="90000"/>
            </a:lnSpc>
            <a:spcBef>
              <a:spcPct val="0"/>
            </a:spcBef>
            <a:spcAft>
              <a:spcPct val="35000"/>
            </a:spcAft>
            <a:buNone/>
          </a:pPr>
          <a:endParaRPr lang="en-GB" sz="600" kern="1200" dirty="0"/>
        </a:p>
      </dsp:txBody>
      <dsp:txXfrm>
        <a:off x="9981601" y="3121388"/>
        <a:ext cx="731125" cy="2080925"/>
      </dsp:txXfrm>
    </dsp:sp>
    <dsp:sp modelId="{F47B6422-C8E3-4C72-BCFC-85A515010248}">
      <dsp:nvSpPr>
        <dsp:cNvPr id="0" name=""/>
        <dsp:cNvSpPr/>
      </dsp:nvSpPr>
      <dsp:spPr>
        <a:xfrm>
          <a:off x="10087048" y="2341041"/>
          <a:ext cx="520231" cy="520231"/>
        </a:xfrm>
        <a:prstGeom prst="ellipse">
          <a:avLst/>
        </a:prstGeom>
        <a:gradFill rotWithShape="0">
          <a:gsLst>
            <a:gs pos="0">
              <a:schemeClr val="accent3">
                <a:shade val="50000"/>
                <a:hueOff val="-102640"/>
                <a:satOff val="-10063"/>
                <a:lumOff val="7615"/>
                <a:alphaOff val="0"/>
                <a:lumMod val="110000"/>
                <a:satMod val="105000"/>
                <a:tint val="67000"/>
              </a:schemeClr>
            </a:gs>
            <a:gs pos="50000">
              <a:schemeClr val="accent3">
                <a:shade val="50000"/>
                <a:hueOff val="-102640"/>
                <a:satOff val="-10063"/>
                <a:lumOff val="7615"/>
                <a:alphaOff val="0"/>
                <a:lumMod val="105000"/>
                <a:satMod val="103000"/>
                <a:tint val="73000"/>
              </a:schemeClr>
            </a:gs>
            <a:gs pos="100000">
              <a:schemeClr val="accent3">
                <a:shade val="50000"/>
                <a:hueOff val="-102640"/>
                <a:satOff val="-10063"/>
                <a:lumOff val="761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22305-8859-4B3E-B9D3-5672A1F39C28}">
      <dsp:nvSpPr>
        <dsp:cNvPr id="0" name=""/>
        <dsp:cNvSpPr/>
      </dsp:nvSpPr>
      <dsp:spPr>
        <a:xfrm>
          <a:off x="0" y="272812"/>
          <a:ext cx="6272784" cy="437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Today, every </a:t>
          </a:r>
          <a:r>
            <a:rPr lang="en-GB" sz="800" kern="1200"/>
            <a:t>organisation</a:t>
          </a:r>
          <a:r>
            <a:rPr lang="en-US" sz="800" kern="1200"/>
            <a:t> faces various challenges in the contemporary market world full of changes and competition, if its business strategy is not focused on corporate ethics. </a:t>
          </a:r>
        </a:p>
      </dsp:txBody>
      <dsp:txXfrm>
        <a:off x="21361" y="294173"/>
        <a:ext cx="6230062" cy="394858"/>
      </dsp:txXfrm>
    </dsp:sp>
    <dsp:sp modelId="{4553AC36-5EFF-497D-ADE2-4E09F5EE0E33}">
      <dsp:nvSpPr>
        <dsp:cNvPr id="0" name=""/>
        <dsp:cNvSpPr/>
      </dsp:nvSpPr>
      <dsp:spPr>
        <a:xfrm>
          <a:off x="0" y="733433"/>
          <a:ext cx="6272784" cy="4375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dirty="0"/>
            <a:t>Business ethics is related to the actions made by an individual or a working group that society considers correct or wrong (</a:t>
          </a:r>
          <a:r>
            <a:rPr lang="en-US" sz="800" kern="1200" dirty="0" err="1"/>
            <a:t>Ferrel</a:t>
          </a:r>
          <a:r>
            <a:rPr lang="en-US" sz="800" kern="1200" dirty="0"/>
            <a:t>, Fraedrich and Ferrell, 2005). </a:t>
          </a:r>
        </a:p>
      </dsp:txBody>
      <dsp:txXfrm>
        <a:off x="21361" y="754794"/>
        <a:ext cx="6230062" cy="394858"/>
      </dsp:txXfrm>
    </dsp:sp>
    <dsp:sp modelId="{1C6CD060-0CB4-4F51-AE21-379DB8FB1447}">
      <dsp:nvSpPr>
        <dsp:cNvPr id="0" name=""/>
        <dsp:cNvSpPr/>
      </dsp:nvSpPr>
      <dsp:spPr>
        <a:xfrm>
          <a:off x="0" y="1194053"/>
          <a:ext cx="6272784" cy="4375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dirty="0" err="1"/>
            <a:t>Aleksic</a:t>
          </a:r>
          <a:r>
            <a:rPr lang="en-US" sz="800" kern="1200" dirty="0"/>
            <a:t> (2007) describes business ethics as a set of fundamental values and rules of human, </a:t>
          </a:r>
          <a:r>
            <a:rPr lang="en-US" sz="800" kern="1200" dirty="0" err="1"/>
            <a:t>organisational</a:t>
          </a:r>
          <a:r>
            <a:rPr lang="en-US" sz="800" kern="1200" dirty="0"/>
            <a:t> and social conduct consistent with business and business objectives. </a:t>
          </a:r>
          <a:r>
            <a:rPr lang="en-GB" sz="800" kern="1200" dirty="0"/>
            <a:t>(</a:t>
          </a:r>
          <a:r>
            <a:rPr lang="en-GB" sz="800" kern="1200" dirty="0" err="1"/>
            <a:t>Bulog</a:t>
          </a:r>
          <a:r>
            <a:rPr lang="en-GB" sz="800" kern="1200" dirty="0"/>
            <a:t> and </a:t>
          </a:r>
          <a:r>
            <a:rPr lang="en-GB" sz="800" kern="1200" dirty="0" err="1"/>
            <a:t>Grancic</a:t>
          </a:r>
          <a:r>
            <a:rPr lang="en-GB" sz="800" kern="1200" dirty="0"/>
            <a:t>, 2017)</a:t>
          </a:r>
          <a:endParaRPr lang="en-US" sz="800" kern="1200" dirty="0"/>
        </a:p>
      </dsp:txBody>
      <dsp:txXfrm>
        <a:off x="21361" y="1215414"/>
        <a:ext cx="6230062" cy="394858"/>
      </dsp:txXfrm>
    </dsp:sp>
    <dsp:sp modelId="{2193D827-D0F8-4287-ADE4-D5EF47DA4621}">
      <dsp:nvSpPr>
        <dsp:cNvPr id="0" name=""/>
        <dsp:cNvSpPr/>
      </dsp:nvSpPr>
      <dsp:spPr>
        <a:xfrm>
          <a:off x="0" y="1654673"/>
          <a:ext cx="6272784" cy="4375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dirty="0"/>
            <a:t>In the first place, the value of business ethics is the fact that companies are actively and subconsciously viewed by clients and consumers as being ethical or not. This fact is more than sufficient for businesses to start with ethical business. </a:t>
          </a:r>
          <a:r>
            <a:rPr lang="en-GB" sz="800" kern="1200" dirty="0"/>
            <a:t>(</a:t>
          </a:r>
          <a:r>
            <a:rPr lang="en-GB" sz="800" kern="1200" dirty="0" err="1"/>
            <a:t>Bulog</a:t>
          </a:r>
          <a:r>
            <a:rPr lang="en-GB" sz="800" kern="1200" dirty="0"/>
            <a:t> and </a:t>
          </a:r>
          <a:r>
            <a:rPr lang="en-GB" sz="800" kern="1200" dirty="0" err="1"/>
            <a:t>Grancic</a:t>
          </a:r>
          <a:r>
            <a:rPr lang="en-GB" sz="800" kern="1200" dirty="0"/>
            <a:t>, 2017)</a:t>
          </a:r>
          <a:endParaRPr lang="en-US" sz="800" kern="1200" dirty="0"/>
        </a:p>
      </dsp:txBody>
      <dsp:txXfrm>
        <a:off x="21361" y="1676034"/>
        <a:ext cx="6230062" cy="394858"/>
      </dsp:txXfrm>
    </dsp:sp>
    <dsp:sp modelId="{17FB94DA-2180-4D46-B0C3-2AAF844943F0}">
      <dsp:nvSpPr>
        <dsp:cNvPr id="0" name=""/>
        <dsp:cNvSpPr/>
      </dsp:nvSpPr>
      <dsp:spPr>
        <a:xfrm>
          <a:off x="0" y="2115293"/>
          <a:ext cx="6272784" cy="4375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dirty="0"/>
            <a:t>Business ethics has been one of the primary factors separating successful businesses from failed ones. Ethically doing business means operating according to the spirit of the law, fulfilling duties on schedule and </a:t>
          </a:r>
          <a:r>
            <a:rPr lang="en-US" sz="800" kern="1200" dirty="0" err="1"/>
            <a:t>prioritising</a:t>
          </a:r>
          <a:r>
            <a:rPr lang="en-US" sz="800" kern="1200" dirty="0"/>
            <a:t> customers and clients. Applying corporate ethics involves thinking about others and dreaming about the future. </a:t>
          </a:r>
          <a:r>
            <a:rPr lang="en-GB" sz="800" kern="1200" dirty="0"/>
            <a:t>(</a:t>
          </a:r>
          <a:r>
            <a:rPr lang="en-GB" sz="800" kern="1200" dirty="0" err="1"/>
            <a:t>Bulog</a:t>
          </a:r>
          <a:r>
            <a:rPr lang="en-GB" sz="800" kern="1200" dirty="0"/>
            <a:t> and </a:t>
          </a:r>
          <a:r>
            <a:rPr lang="en-GB" sz="800" kern="1200" dirty="0" err="1"/>
            <a:t>Grancic</a:t>
          </a:r>
          <a:r>
            <a:rPr lang="en-GB" sz="800" kern="1200" dirty="0"/>
            <a:t>, 2017)</a:t>
          </a:r>
          <a:endParaRPr lang="en-US" sz="800" kern="1200" dirty="0"/>
        </a:p>
      </dsp:txBody>
      <dsp:txXfrm>
        <a:off x="21361" y="2136654"/>
        <a:ext cx="6230062" cy="3948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F8CA02-5F3E-4625-81C0-56467B7CEEED}" type="datetimeFigureOut">
              <a:rPr lang="en-GB" smtClean="0"/>
              <a:t>18/03/2020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0D9B37-E893-47B1-8A9D-AB825FCCFD5C}" type="slidenum">
              <a:rPr lang="en-GB" smtClean="0"/>
              <a:t>‹#›</a:t>
            </a:fld>
            <a:endParaRPr lang="en-GB"/>
          </a:p>
        </p:txBody>
      </p:sp>
    </p:spTree>
    <p:extLst>
      <p:ext uri="{BB962C8B-B14F-4D97-AF65-F5344CB8AC3E}">
        <p14:creationId xmlns:p14="http://schemas.microsoft.com/office/powerpoint/2010/main" val="1205217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Wikipedia.org, 2020</a:t>
            </a:r>
            <a:endParaRPr lang="en-GB" dirty="0"/>
          </a:p>
        </p:txBody>
      </p:sp>
      <p:sp>
        <p:nvSpPr>
          <p:cNvPr id="4" name="Slide Number Placeholder 3"/>
          <p:cNvSpPr>
            <a:spLocks noGrp="1"/>
          </p:cNvSpPr>
          <p:nvPr>
            <p:ph type="sldNum" sz="quarter" idx="5"/>
          </p:nvPr>
        </p:nvSpPr>
        <p:spPr/>
        <p:txBody>
          <a:bodyPr/>
          <a:lstStyle/>
          <a:p>
            <a:fld id="{DA0D9B37-E893-47B1-8A9D-AB825FCCFD5C}" type="slidenum">
              <a:rPr lang="en-GB" smtClean="0"/>
              <a:t>2</a:t>
            </a:fld>
            <a:endParaRPr lang="en-GB"/>
          </a:p>
        </p:txBody>
      </p:sp>
    </p:spTree>
    <p:extLst>
      <p:ext uri="{BB962C8B-B14F-4D97-AF65-F5344CB8AC3E}">
        <p14:creationId xmlns:p14="http://schemas.microsoft.com/office/powerpoint/2010/main" val="4294170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History, 2020)</a:t>
            </a:r>
            <a:endParaRPr lang="en-GB" dirty="0"/>
          </a:p>
        </p:txBody>
      </p:sp>
      <p:sp>
        <p:nvSpPr>
          <p:cNvPr id="4" name="Slide Number Placeholder 3"/>
          <p:cNvSpPr>
            <a:spLocks noGrp="1"/>
          </p:cNvSpPr>
          <p:nvPr>
            <p:ph type="sldNum" sz="quarter" idx="5"/>
          </p:nvPr>
        </p:nvSpPr>
        <p:spPr/>
        <p:txBody>
          <a:bodyPr/>
          <a:lstStyle/>
          <a:p>
            <a:fld id="{DA0D9B37-E893-47B1-8A9D-AB825FCCFD5C}" type="slidenum">
              <a:rPr lang="en-GB" smtClean="0"/>
              <a:t>3</a:t>
            </a:fld>
            <a:endParaRPr lang="en-GB"/>
          </a:p>
        </p:txBody>
      </p:sp>
    </p:spTree>
    <p:extLst>
      <p:ext uri="{BB962C8B-B14F-4D97-AF65-F5344CB8AC3E}">
        <p14:creationId xmlns:p14="http://schemas.microsoft.com/office/powerpoint/2010/main" val="2370163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3/18/2020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9235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3/18/2020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9102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3/18/2020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75115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3/18/2020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10874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3/18/2020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11499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3/18/2020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84926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3/18/2020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12995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3/18/2020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04496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3/18/2020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46176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3/18/2020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6078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3/18/2020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84609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3/18/2020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9595170"/>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13" r:id="rId5"/>
    <p:sldLayoutId id="2147483807" r:id="rId6"/>
    <p:sldLayoutId id="2147483808" r:id="rId7"/>
    <p:sldLayoutId id="2147483809" r:id="rId8"/>
    <p:sldLayoutId id="2147483812" r:id="rId9"/>
    <p:sldLayoutId id="2147483810" r:id="rId10"/>
    <p:sldLayoutId id="21474838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4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A close up of text on a white background&#10;&#10;Description automatically generated">
            <a:extLst>
              <a:ext uri="{FF2B5EF4-FFF2-40B4-BE49-F238E27FC236}">
                <a16:creationId xmlns:a16="http://schemas.microsoft.com/office/drawing/2014/main" id="{04ABDEE5-8875-4C21-97CC-D91D12E04C9C}"/>
              </a:ext>
            </a:extLst>
          </p:cNvPr>
          <p:cNvPicPr>
            <a:picLocks noChangeAspect="1"/>
          </p:cNvPicPr>
          <p:nvPr/>
        </p:nvPicPr>
        <p:blipFill rotWithShape="1">
          <a:blip r:embed="rId2"/>
          <a:srcRect t="3246" r="17840" b="5845"/>
          <a:stretch/>
        </p:blipFill>
        <p:spPr>
          <a:xfrm>
            <a:off x="3762375" y="10"/>
            <a:ext cx="8429625" cy="6857990"/>
          </a:xfrm>
          <a:prstGeom prst="rect">
            <a:avLst/>
          </a:prstGeom>
        </p:spPr>
      </p:pic>
      <p:sp>
        <p:nvSpPr>
          <p:cNvPr id="62" name="Rectangle 4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C9B49A-C3EF-4ADD-91BC-8EFE90C8E57E}"/>
              </a:ext>
            </a:extLst>
          </p:cNvPr>
          <p:cNvSpPr>
            <a:spLocks noGrp="1"/>
          </p:cNvSpPr>
          <p:nvPr>
            <p:ph type="ctrTitle"/>
          </p:nvPr>
        </p:nvSpPr>
        <p:spPr>
          <a:xfrm>
            <a:off x="477981" y="1122363"/>
            <a:ext cx="5970444" cy="2012886"/>
          </a:xfrm>
        </p:spPr>
        <p:txBody>
          <a:bodyPr anchor="b">
            <a:normAutofit fontScale="90000"/>
          </a:bodyPr>
          <a:lstStyle/>
          <a:p>
            <a:r>
              <a:rPr lang="en-US" sz="1200" b="1" dirty="0"/>
              <a:t>ASDA</a:t>
            </a: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br>
              <a:rPr lang="en-US" sz="1200" b="1" dirty="0"/>
            </a:br>
            <a:r>
              <a:rPr lang="en-US" sz="7300" b="1" dirty="0" err="1"/>
              <a:t>ASDA</a:t>
            </a:r>
            <a:r>
              <a:rPr lang="en-US" sz="7300" b="1" dirty="0"/>
              <a:t> - Ethics</a:t>
            </a:r>
            <a:br>
              <a:rPr lang="en-US" sz="1200" b="1" dirty="0"/>
            </a:br>
            <a:br>
              <a:rPr lang="en-US" sz="1200" b="1" dirty="0"/>
            </a:br>
            <a:br>
              <a:rPr lang="en-US" sz="1200" dirty="0"/>
            </a:br>
            <a:endParaRPr lang="en-GB" sz="1200" dirty="0"/>
          </a:p>
        </p:txBody>
      </p:sp>
      <p:sp>
        <p:nvSpPr>
          <p:cNvPr id="3" name="Subtitle 2">
            <a:extLst>
              <a:ext uri="{FF2B5EF4-FFF2-40B4-BE49-F238E27FC236}">
                <a16:creationId xmlns:a16="http://schemas.microsoft.com/office/drawing/2014/main" id="{40B205AE-479F-467D-B6F2-F6BACE0FCCAE}"/>
              </a:ext>
            </a:extLst>
          </p:cNvPr>
          <p:cNvSpPr>
            <a:spLocks noGrp="1"/>
          </p:cNvSpPr>
          <p:nvPr>
            <p:ph type="subTitle" idx="1"/>
          </p:nvPr>
        </p:nvSpPr>
        <p:spPr>
          <a:xfrm>
            <a:off x="477980" y="4872922"/>
            <a:ext cx="4023359" cy="1208141"/>
          </a:xfrm>
        </p:spPr>
        <p:txBody>
          <a:bodyPr>
            <a:normAutofit/>
          </a:bodyPr>
          <a:lstStyle/>
          <a:p>
            <a:pPr>
              <a:lnSpc>
                <a:spcPct val="100000"/>
              </a:lnSpc>
            </a:pPr>
            <a:r>
              <a:rPr lang="en-US" sz="1000" dirty="0"/>
              <a:t>UWTSD</a:t>
            </a:r>
            <a:br>
              <a:rPr lang="en-US" sz="1000" dirty="0"/>
            </a:br>
            <a:r>
              <a:rPr lang="en-US" sz="1000" dirty="0"/>
              <a:t>BA Skills for the Workplace: Leadership and Management</a:t>
            </a:r>
            <a:br>
              <a:rPr lang="en-US" sz="1000" dirty="0"/>
            </a:br>
            <a:r>
              <a:rPr lang="en-US" sz="1000" dirty="0"/>
              <a:t>Understanding and Engaging in the Customer Experience (BMSW5103_SWAN)</a:t>
            </a:r>
            <a:br>
              <a:rPr lang="en-US" sz="1000" dirty="0"/>
            </a:br>
            <a:r>
              <a:rPr lang="en-US" sz="1000" dirty="0"/>
              <a:t>Cezar Andrei Sulugiuc</a:t>
            </a:r>
          </a:p>
          <a:p>
            <a:pPr>
              <a:lnSpc>
                <a:spcPct val="100000"/>
              </a:lnSpc>
            </a:pPr>
            <a:r>
              <a:rPr lang="en-US" sz="1000" dirty="0"/>
              <a:t>19/03/2020</a:t>
            </a:r>
          </a:p>
          <a:p>
            <a:pPr>
              <a:lnSpc>
                <a:spcPct val="100000"/>
              </a:lnSpc>
            </a:pPr>
            <a:endParaRPr lang="en-GB" sz="1000" dirty="0"/>
          </a:p>
        </p:txBody>
      </p:sp>
      <p:sp>
        <p:nvSpPr>
          <p:cNvPr id="63" name="Rectangle 4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Rectangle 4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0768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Shape 2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CEF134-9B30-4554-9ACF-68B07FF785FA}"/>
              </a:ext>
            </a:extLst>
          </p:cNvPr>
          <p:cNvSpPr>
            <a:spLocks noGrp="1"/>
          </p:cNvSpPr>
          <p:nvPr>
            <p:ph type="title"/>
          </p:nvPr>
        </p:nvSpPr>
        <p:spPr>
          <a:xfrm>
            <a:off x="621792" y="1161288"/>
            <a:ext cx="3602736" cy="4526280"/>
          </a:xfrm>
        </p:spPr>
        <p:txBody>
          <a:bodyPr>
            <a:normAutofit/>
          </a:bodyPr>
          <a:lstStyle/>
          <a:p>
            <a:r>
              <a:rPr lang="en-US"/>
              <a:t>ASDA </a:t>
            </a:r>
            <a:endParaRPr lang="en-GB" dirty="0"/>
          </a:p>
        </p:txBody>
      </p:sp>
      <p:sp>
        <p:nvSpPr>
          <p:cNvPr id="32" name="Rectangle 3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 name="Content Placeholder 2">
            <a:extLst>
              <a:ext uri="{FF2B5EF4-FFF2-40B4-BE49-F238E27FC236}">
                <a16:creationId xmlns:a16="http://schemas.microsoft.com/office/drawing/2014/main" id="{6AE71643-96EA-432F-9765-CCB0DCC3E7A6}"/>
              </a:ext>
            </a:extLst>
          </p:cNvPr>
          <p:cNvGraphicFramePr>
            <a:graphicFrameLocks noGrp="1"/>
          </p:cNvGraphicFramePr>
          <p:nvPr>
            <p:ph idx="1"/>
            <p:extLst>
              <p:ext uri="{D42A27DB-BD31-4B8C-83A1-F6EECF244321}">
                <p14:modId xmlns:p14="http://schemas.microsoft.com/office/powerpoint/2010/main" val="403012742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8591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10">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76200" sx="102000" sy="102000" algn="ct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C08CD9-6B52-4CB7-B10F-F21077E6CC75}"/>
              </a:ext>
            </a:extLst>
          </p:cNvPr>
          <p:cNvSpPr>
            <a:spLocks noGrp="1"/>
          </p:cNvSpPr>
          <p:nvPr>
            <p:ph type="title"/>
          </p:nvPr>
        </p:nvSpPr>
        <p:spPr/>
        <p:txBody>
          <a:bodyPr/>
          <a:lstStyle/>
          <a:p>
            <a:r>
              <a:rPr lang="en-US"/>
              <a:t>HISTORY</a:t>
            </a:r>
            <a:endParaRPr lang="en-GB" dirty="0"/>
          </a:p>
        </p:txBody>
      </p:sp>
      <p:graphicFrame>
        <p:nvGraphicFramePr>
          <p:cNvPr id="4" name="Content Placeholder 3">
            <a:extLst>
              <a:ext uri="{FF2B5EF4-FFF2-40B4-BE49-F238E27FC236}">
                <a16:creationId xmlns:a16="http://schemas.microsoft.com/office/drawing/2014/main" id="{7D1EF50E-CF69-48EB-A4CE-87DDB438E23B}"/>
              </a:ext>
            </a:extLst>
          </p:cNvPr>
          <p:cNvGraphicFramePr>
            <a:graphicFrameLocks noGrp="1"/>
          </p:cNvGraphicFramePr>
          <p:nvPr>
            <p:ph idx="1"/>
            <p:extLst>
              <p:ext uri="{D42A27DB-BD31-4B8C-83A1-F6EECF244321}">
                <p14:modId xmlns:p14="http://schemas.microsoft.com/office/powerpoint/2010/main" val="2181038591"/>
              </p:ext>
            </p:extLst>
          </p:nvPr>
        </p:nvGraphicFramePr>
        <p:xfrm>
          <a:off x="142042" y="1571348"/>
          <a:ext cx="11904956" cy="5202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0754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B1098-47CE-430F-9169-C573A7F28181}"/>
              </a:ext>
            </a:extLst>
          </p:cNvPr>
          <p:cNvSpPr>
            <a:spLocks noGrp="1"/>
          </p:cNvSpPr>
          <p:nvPr>
            <p:ph type="title"/>
          </p:nvPr>
        </p:nvSpPr>
        <p:spPr>
          <a:xfrm>
            <a:off x="612648" y="1078992"/>
            <a:ext cx="6268770" cy="1536192"/>
          </a:xfrm>
        </p:spPr>
        <p:txBody>
          <a:bodyPr anchor="b">
            <a:normAutofit/>
          </a:bodyPr>
          <a:lstStyle/>
          <a:p>
            <a:r>
              <a:rPr lang="en-US" sz="5200"/>
              <a:t>Ethics</a:t>
            </a:r>
            <a:endParaRPr lang="en-GB" sz="5200"/>
          </a:p>
        </p:txBody>
      </p:sp>
      <p:sp>
        <p:nvSpPr>
          <p:cNvPr id="12" name="Rectangle 11">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Content Placeholder 2">
            <a:extLst>
              <a:ext uri="{FF2B5EF4-FFF2-40B4-BE49-F238E27FC236}">
                <a16:creationId xmlns:a16="http://schemas.microsoft.com/office/drawing/2014/main" id="{586D69ED-7EE6-47F6-AE94-08BACFAC4CDC}"/>
              </a:ext>
            </a:extLst>
          </p:cNvPr>
          <p:cNvSpPr>
            <a:spLocks noGrp="1"/>
          </p:cNvSpPr>
          <p:nvPr>
            <p:ph idx="1"/>
          </p:nvPr>
        </p:nvSpPr>
        <p:spPr>
          <a:xfrm>
            <a:off x="612648" y="3355848"/>
            <a:ext cx="6268770" cy="2825496"/>
          </a:xfrm>
        </p:spPr>
        <p:txBody>
          <a:bodyPr>
            <a:normAutofit fontScale="92500" lnSpcReduction="10000"/>
          </a:bodyPr>
          <a:lstStyle/>
          <a:p>
            <a:r>
              <a:rPr lang="en-US" sz="1800" dirty="0"/>
              <a:t>Definition:</a:t>
            </a:r>
          </a:p>
          <a:p>
            <a:pPr marL="0" indent="0">
              <a:buNone/>
            </a:pPr>
            <a:r>
              <a:rPr lang="en-US" sz="1800" dirty="0"/>
              <a:t>“</a:t>
            </a:r>
            <a:r>
              <a:rPr lang="en-GB" sz="1800" dirty="0"/>
              <a:t>ethics - </a:t>
            </a:r>
            <a:r>
              <a:rPr lang="en-US" sz="1800" dirty="0"/>
              <a:t>moral principles that govern a person's </a:t>
            </a:r>
            <a:r>
              <a:rPr lang="en-GB" sz="1800" dirty="0"/>
              <a:t>behaviour</a:t>
            </a:r>
            <a:r>
              <a:rPr lang="en-US" sz="1800" dirty="0"/>
              <a:t> or the conducting of an activity”</a:t>
            </a:r>
          </a:p>
          <a:p>
            <a:pPr marL="0" indent="0">
              <a:buNone/>
            </a:pPr>
            <a:r>
              <a:rPr lang="en-US" sz="1800" dirty="0"/>
              <a:t>“Business ethics (also known as corporate ethics) is a form of applied ethics or professional ethics, that examines ethical principles and moral or ethical problems that can arise in a business environment. It applies to all aspects of business conduct and is relevant to the conduct of individuals and entire organizations.” (Moriarty, 2017)</a:t>
            </a:r>
            <a:endParaRPr lang="en-GB" sz="1800" dirty="0"/>
          </a:p>
          <a:p>
            <a:pPr marL="0" indent="0">
              <a:buNone/>
            </a:pPr>
            <a:endParaRPr lang="en-GB" sz="1800" dirty="0"/>
          </a:p>
        </p:txBody>
      </p:sp>
      <p:pic>
        <p:nvPicPr>
          <p:cNvPr id="7" name="Graphic 6" descr="Lightbulb">
            <a:extLst>
              <a:ext uri="{FF2B5EF4-FFF2-40B4-BE49-F238E27FC236}">
                <a16:creationId xmlns:a16="http://schemas.microsoft.com/office/drawing/2014/main" id="{9EF604E9-8E23-4D0A-8F39-6E5770CACC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94066" y="1272395"/>
            <a:ext cx="4237686" cy="4237686"/>
          </a:xfrm>
          <a:prstGeom prst="rect">
            <a:avLst/>
          </a:prstGeom>
        </p:spPr>
      </p:pic>
    </p:spTree>
    <p:extLst>
      <p:ext uri="{BB962C8B-B14F-4D97-AF65-F5344CB8AC3E}">
        <p14:creationId xmlns:p14="http://schemas.microsoft.com/office/powerpoint/2010/main" val="520883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CADAF-F988-4EF1-8759-C392E28C7FF5}"/>
              </a:ext>
            </a:extLst>
          </p:cNvPr>
          <p:cNvSpPr>
            <a:spLocks noGrp="1"/>
          </p:cNvSpPr>
          <p:nvPr>
            <p:ph type="title"/>
          </p:nvPr>
        </p:nvSpPr>
        <p:spPr>
          <a:xfrm>
            <a:off x="5080216" y="1076324"/>
            <a:ext cx="6272784" cy="1535051"/>
          </a:xfrm>
        </p:spPr>
        <p:txBody>
          <a:bodyPr anchor="b">
            <a:normAutofit/>
          </a:bodyPr>
          <a:lstStyle/>
          <a:p>
            <a:r>
              <a:rPr lang="en-US" sz="5200"/>
              <a:t>Business ethics</a:t>
            </a:r>
            <a:endParaRPr lang="en-GB" sz="5200"/>
          </a:p>
        </p:txBody>
      </p:sp>
      <p:pic>
        <p:nvPicPr>
          <p:cNvPr id="6" name="Picture 5">
            <a:extLst>
              <a:ext uri="{FF2B5EF4-FFF2-40B4-BE49-F238E27FC236}">
                <a16:creationId xmlns:a16="http://schemas.microsoft.com/office/drawing/2014/main" id="{30261F6A-1E20-425D-81D2-8B4B3AA5B416}"/>
              </a:ext>
            </a:extLst>
          </p:cNvPr>
          <p:cNvPicPr>
            <a:picLocks noChangeAspect="1"/>
          </p:cNvPicPr>
          <p:nvPr/>
        </p:nvPicPr>
        <p:blipFill rotWithShape="1">
          <a:blip r:embed="rId2">
            <a:extLst>
              <a:ext uri="{28A0092B-C50C-407E-A947-70E740481C1C}">
                <a14:useLocalDpi xmlns:a14="http://schemas.microsoft.com/office/drawing/2010/main" val="0"/>
              </a:ext>
            </a:extLst>
          </a:blip>
          <a:srcRect l="19060" r="33147"/>
          <a:stretch/>
        </p:blipFill>
        <p:spPr>
          <a:xfrm>
            <a:off x="20" y="10"/>
            <a:ext cx="4505305" cy="6857990"/>
          </a:xfrm>
          <a:prstGeom prst="rect">
            <a:avLst/>
          </a:prstGeom>
        </p:spPr>
      </p:pic>
      <p:sp>
        <p:nvSpPr>
          <p:cNvPr id="39" name="Rectangle 38">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0C573D3-D1BE-4D1E-BD38-B9C1C2BD957B}"/>
              </a:ext>
            </a:extLst>
          </p:cNvPr>
          <p:cNvGraphicFramePr>
            <a:graphicFrameLocks noGrp="1"/>
          </p:cNvGraphicFramePr>
          <p:nvPr>
            <p:ph idx="1"/>
            <p:extLst>
              <p:ext uri="{D42A27DB-BD31-4B8C-83A1-F6EECF244321}">
                <p14:modId xmlns:p14="http://schemas.microsoft.com/office/powerpoint/2010/main" val="3633235305"/>
              </p:ext>
            </p:extLst>
          </p:nvPr>
        </p:nvGraphicFramePr>
        <p:xfrm>
          <a:off x="5080216" y="3351276"/>
          <a:ext cx="6272784" cy="2825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9092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F1644-0650-4764-A235-7381FBF55D11}"/>
              </a:ext>
            </a:extLst>
          </p:cNvPr>
          <p:cNvSpPr>
            <a:spLocks noGrp="1"/>
          </p:cNvSpPr>
          <p:nvPr>
            <p:ph type="title"/>
          </p:nvPr>
        </p:nvSpPr>
        <p:spPr>
          <a:xfrm>
            <a:off x="411480" y="991443"/>
            <a:ext cx="4443154" cy="1087819"/>
          </a:xfrm>
        </p:spPr>
        <p:txBody>
          <a:bodyPr anchor="b">
            <a:normAutofit/>
          </a:bodyPr>
          <a:lstStyle/>
          <a:p>
            <a:r>
              <a:rPr lang="en-US" sz="3400" dirty="0"/>
              <a:t>ASDA Business Ethics</a:t>
            </a:r>
            <a:endParaRPr lang="en-GB" sz="3400" dirty="0"/>
          </a:p>
        </p:txBody>
      </p:sp>
      <p:sp>
        <p:nvSpPr>
          <p:cNvPr id="23" name="Rectangle 22">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829B3A-040C-4B5A-A5F7-F1B9C331C97E}"/>
              </a:ext>
            </a:extLst>
          </p:cNvPr>
          <p:cNvSpPr>
            <a:spLocks noGrp="1"/>
          </p:cNvSpPr>
          <p:nvPr>
            <p:ph idx="1"/>
          </p:nvPr>
        </p:nvSpPr>
        <p:spPr>
          <a:xfrm>
            <a:off x="411480" y="2684095"/>
            <a:ext cx="4443154" cy="3492868"/>
          </a:xfrm>
        </p:spPr>
        <p:txBody>
          <a:bodyPr>
            <a:normAutofit lnSpcReduction="10000"/>
          </a:bodyPr>
          <a:lstStyle/>
          <a:p>
            <a:pPr>
              <a:lnSpc>
                <a:spcPct val="100000"/>
              </a:lnSpc>
            </a:pPr>
            <a:r>
              <a:rPr lang="en-US" sz="1100" b="1" dirty="0"/>
              <a:t>Environment </a:t>
            </a:r>
          </a:p>
          <a:p>
            <a:pPr lvl="1" algn="just">
              <a:lnSpc>
                <a:spcPct val="100000"/>
              </a:lnSpc>
            </a:pPr>
            <a:r>
              <a:rPr lang="en-US" sz="1100" dirty="0"/>
              <a:t>A study in 2014 found that 89,000,000 </a:t>
            </a:r>
            <a:r>
              <a:rPr lang="en-US" sz="1100" dirty="0" err="1"/>
              <a:t>tonnes</a:t>
            </a:r>
            <a:r>
              <a:rPr lang="en-US" sz="1100" dirty="0"/>
              <a:t> of food was wasted annually around the EU. The UK produces more waste than any other EU member, wasting 14,000,000 </a:t>
            </a:r>
            <a:r>
              <a:rPr lang="en-US" sz="1100" dirty="0" err="1"/>
              <a:t>tonnes</a:t>
            </a:r>
            <a:r>
              <a:rPr lang="en-US" sz="1100" dirty="0"/>
              <a:t> of food per capita a year or twice as much as the EU average. </a:t>
            </a:r>
          </a:p>
          <a:p>
            <a:pPr lvl="1" algn="just">
              <a:lnSpc>
                <a:spcPct val="100000"/>
              </a:lnSpc>
            </a:pPr>
            <a:r>
              <a:rPr lang="en-US" sz="1100" dirty="0"/>
              <a:t>Ethical Consumer has compiled a ranking for each of the UK's largest chains based on their environmental performance, the protection of animal rights workers, quality of goods and financial </a:t>
            </a:r>
            <a:r>
              <a:rPr lang="en-US" sz="1100" dirty="0" err="1"/>
              <a:t>practises</a:t>
            </a:r>
            <a:r>
              <a:rPr lang="en-US" sz="1100" dirty="0"/>
              <a:t>. It says </a:t>
            </a:r>
            <a:r>
              <a:rPr lang="en-US" sz="1100" dirty="0" err="1"/>
              <a:t>Asda</a:t>
            </a:r>
            <a:r>
              <a:rPr lang="en-US" sz="1100" dirty="0"/>
              <a:t> is the least ethical, with Lidl following. Co-op has been called the most ethical. </a:t>
            </a:r>
          </a:p>
          <a:p>
            <a:pPr lvl="1" algn="just">
              <a:lnSpc>
                <a:spcPct val="100000"/>
              </a:lnSpc>
            </a:pPr>
            <a:r>
              <a:rPr lang="en-US" sz="1100" dirty="0"/>
              <a:t>The most ethical shopping destination after the Co-op is Waitrose then home delivery company </a:t>
            </a:r>
            <a:r>
              <a:rPr lang="en-US" sz="1100" dirty="0" err="1"/>
              <a:t>Ocadothe</a:t>
            </a:r>
            <a:r>
              <a:rPr lang="en-US" sz="1100" dirty="0"/>
              <a:t> Co-op still comes out on top when the statistics are changed to account mainly for environmental factors closely related to food waste, such as climate change, habitat loss and pollution. Relatively high ratings from M&amp;S and Sainsbury too. (These are the 'least ethical' supermarkets in the UK, 2020)</a:t>
            </a:r>
          </a:p>
          <a:p>
            <a:pPr lvl="1">
              <a:lnSpc>
                <a:spcPct val="100000"/>
              </a:lnSpc>
            </a:pPr>
            <a:endParaRPr lang="en-US" sz="1100" dirty="0"/>
          </a:p>
          <a:p>
            <a:pPr lvl="1">
              <a:lnSpc>
                <a:spcPct val="100000"/>
              </a:lnSpc>
            </a:pPr>
            <a:endParaRPr lang="en-US" sz="1100" dirty="0"/>
          </a:p>
          <a:p>
            <a:pPr lvl="1">
              <a:lnSpc>
                <a:spcPct val="100000"/>
              </a:lnSpc>
            </a:pPr>
            <a:endParaRPr lang="en-GB" sz="1100" dirty="0"/>
          </a:p>
        </p:txBody>
      </p:sp>
      <p:pic>
        <p:nvPicPr>
          <p:cNvPr id="7" name="Graphic 6" descr="Bitcoin">
            <a:extLst>
              <a:ext uri="{FF2B5EF4-FFF2-40B4-BE49-F238E27FC236}">
                <a16:creationId xmlns:a16="http://schemas.microsoft.com/office/drawing/2014/main" id="{CD35CFDE-2A3C-4345-8071-23658AD4F8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30388" y="625683"/>
            <a:ext cx="5551280" cy="5551280"/>
          </a:xfrm>
          <a:prstGeom prst="rect">
            <a:avLst/>
          </a:prstGeom>
        </p:spPr>
      </p:pic>
    </p:spTree>
    <p:extLst>
      <p:ext uri="{BB962C8B-B14F-4D97-AF65-F5344CB8AC3E}">
        <p14:creationId xmlns:p14="http://schemas.microsoft.com/office/powerpoint/2010/main" val="2542289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A5453-3621-45EF-BE25-DB4BD9FB4D2B}"/>
              </a:ext>
            </a:extLst>
          </p:cNvPr>
          <p:cNvSpPr>
            <a:spLocks noGrp="1"/>
          </p:cNvSpPr>
          <p:nvPr>
            <p:ph type="title"/>
          </p:nvPr>
        </p:nvSpPr>
        <p:spPr>
          <a:xfrm>
            <a:off x="411480" y="991443"/>
            <a:ext cx="4443154" cy="1087819"/>
          </a:xfrm>
        </p:spPr>
        <p:txBody>
          <a:bodyPr anchor="b">
            <a:normAutofit/>
          </a:bodyPr>
          <a:lstStyle/>
          <a:p>
            <a:r>
              <a:rPr lang="en-US" sz="3400" dirty="0"/>
              <a:t>ASDA Business Ethics</a:t>
            </a:r>
            <a:endParaRPr lang="en-GB" sz="3400" dirty="0"/>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995D639-2A74-4835-98BF-BCE632775EB7}"/>
              </a:ext>
            </a:extLst>
          </p:cNvPr>
          <p:cNvSpPr>
            <a:spLocks noGrp="1"/>
          </p:cNvSpPr>
          <p:nvPr>
            <p:ph idx="1"/>
          </p:nvPr>
        </p:nvSpPr>
        <p:spPr>
          <a:xfrm>
            <a:off x="411480" y="2684095"/>
            <a:ext cx="4443154" cy="3492868"/>
          </a:xfrm>
        </p:spPr>
        <p:txBody>
          <a:bodyPr>
            <a:normAutofit/>
          </a:bodyPr>
          <a:lstStyle/>
          <a:p>
            <a:pPr>
              <a:lnSpc>
                <a:spcPct val="100000"/>
              </a:lnSpc>
            </a:pPr>
            <a:r>
              <a:rPr lang="en-US" sz="1100" b="1" dirty="0"/>
              <a:t>Suppliers</a:t>
            </a:r>
          </a:p>
          <a:p>
            <a:pPr lvl="1" algn="just">
              <a:lnSpc>
                <a:spcPct val="100000"/>
              </a:lnSpc>
            </a:pPr>
            <a:r>
              <a:rPr lang="en-US" sz="1100" dirty="0" err="1"/>
              <a:t>Asda</a:t>
            </a:r>
            <a:r>
              <a:rPr lang="en-US" sz="1100" dirty="0"/>
              <a:t> has been called the worst of the big supermarkets in the UK when it comes to provider care. It fell below Morrisons, which was at the bottom of last year's chart, as the Bradford-based chain has taken steps to boost its performance according to an industry watchdog survey of more than 1,200 grocery suppliers. It is known that complaints have been raised about </a:t>
            </a:r>
            <a:r>
              <a:rPr lang="en-US" sz="1100" dirty="0" err="1"/>
              <a:t>Asda</a:t>
            </a:r>
            <a:r>
              <a:rPr lang="en-US" sz="1100" dirty="0"/>
              <a:t> taking inaccurate deductions from invoices without warning, demanding lump sums to make up profit margins and undertaking "abusive" forensic audits of the accounts of suppliers. While </a:t>
            </a:r>
            <a:r>
              <a:rPr lang="en-US" sz="1100" dirty="0" err="1"/>
              <a:t>Asda</a:t>
            </a:r>
            <a:r>
              <a:rPr lang="en-US" sz="1100" dirty="0"/>
              <a:t> was the worst of the major supermarket chains, Iceland was the worst overall retailer to comply with the code, according to the survey. The survey also showed that for the fourth year in a row Aldi delivered the highest compliance with the code of conduct followed by Sainsbury's. </a:t>
            </a:r>
            <a:r>
              <a:rPr lang="en-GB" sz="1100" dirty="0">
                <a:solidFill>
                  <a:srgbClr val="000000"/>
                </a:solidFill>
              </a:rPr>
              <a:t>(Butler, 2017)</a:t>
            </a:r>
            <a:endParaRPr lang="en-US" sz="1100" dirty="0"/>
          </a:p>
          <a:p>
            <a:pPr lvl="1" algn="just">
              <a:lnSpc>
                <a:spcPct val="100000"/>
              </a:lnSpc>
            </a:pPr>
            <a:endParaRPr lang="en-US" sz="1100" dirty="0"/>
          </a:p>
          <a:p>
            <a:pPr lvl="1">
              <a:lnSpc>
                <a:spcPct val="100000"/>
              </a:lnSpc>
            </a:pPr>
            <a:endParaRPr lang="en-US" sz="1100" dirty="0"/>
          </a:p>
          <a:p>
            <a:pPr lvl="1">
              <a:lnSpc>
                <a:spcPct val="100000"/>
              </a:lnSpc>
            </a:pPr>
            <a:endParaRPr lang="en-US" sz="1100" dirty="0"/>
          </a:p>
          <a:p>
            <a:pPr lvl="1">
              <a:lnSpc>
                <a:spcPct val="100000"/>
              </a:lnSpc>
            </a:pPr>
            <a:endParaRPr lang="en-GB" sz="1100" dirty="0"/>
          </a:p>
        </p:txBody>
      </p:sp>
      <p:pic>
        <p:nvPicPr>
          <p:cNvPr id="7" name="Graphic 6" descr="Fingerprint">
            <a:extLst>
              <a:ext uri="{FF2B5EF4-FFF2-40B4-BE49-F238E27FC236}">
                <a16:creationId xmlns:a16="http://schemas.microsoft.com/office/drawing/2014/main" id="{F2EE193F-C373-4AE4-9AB0-29FE12222F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30388" y="625683"/>
            <a:ext cx="5551280" cy="5551280"/>
          </a:xfrm>
          <a:prstGeom prst="rect">
            <a:avLst/>
          </a:prstGeom>
        </p:spPr>
      </p:pic>
    </p:spTree>
    <p:extLst>
      <p:ext uri="{BB962C8B-B14F-4D97-AF65-F5344CB8AC3E}">
        <p14:creationId xmlns:p14="http://schemas.microsoft.com/office/powerpoint/2010/main" val="187575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792FD46-2BDD-4871-B238-AE6CA9618FB6}"/>
              </a:ext>
            </a:extLst>
          </p:cNvPr>
          <p:cNvSpPr>
            <a:spLocks noGrp="1"/>
          </p:cNvSpPr>
          <p:nvPr>
            <p:ph type="title"/>
          </p:nvPr>
        </p:nvSpPr>
        <p:spPr>
          <a:xfrm>
            <a:off x="841247" y="978619"/>
            <a:ext cx="3410712" cy="1106424"/>
          </a:xfrm>
        </p:spPr>
        <p:txBody>
          <a:bodyPr>
            <a:normAutofit/>
          </a:bodyPr>
          <a:lstStyle/>
          <a:p>
            <a:r>
              <a:rPr lang="en-US" sz="2800"/>
              <a:t>ASDA Business Ethics</a:t>
            </a:r>
            <a:endParaRPr lang="en-GB" sz="2800"/>
          </a:p>
        </p:txBody>
      </p:sp>
      <p:sp>
        <p:nvSpPr>
          <p:cNvPr id="16" name="Rectangle 15">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1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7A597A9-B5A1-4793-9C6C-F60A518D944D}"/>
              </a:ext>
            </a:extLst>
          </p:cNvPr>
          <p:cNvSpPr>
            <a:spLocks noGrp="1"/>
          </p:cNvSpPr>
          <p:nvPr>
            <p:ph idx="1"/>
          </p:nvPr>
        </p:nvSpPr>
        <p:spPr>
          <a:xfrm>
            <a:off x="841248" y="2252870"/>
            <a:ext cx="3412219" cy="3560251"/>
          </a:xfrm>
        </p:spPr>
        <p:txBody>
          <a:bodyPr>
            <a:normAutofit lnSpcReduction="10000"/>
          </a:bodyPr>
          <a:lstStyle/>
          <a:p>
            <a:pPr>
              <a:lnSpc>
                <a:spcPct val="100000"/>
              </a:lnSpc>
            </a:pPr>
            <a:r>
              <a:rPr lang="en-US" sz="900" b="1" dirty="0"/>
              <a:t>Employees</a:t>
            </a:r>
          </a:p>
          <a:p>
            <a:pPr lvl="1" algn="just">
              <a:lnSpc>
                <a:spcPct val="100000"/>
              </a:lnSpc>
            </a:pPr>
            <a:r>
              <a:rPr lang="en-US" sz="900" dirty="0"/>
              <a:t>In November 2019, the Walmart owned retailer was at the center of a large scandal regarding new employees' contracts. ASDA imposed on the employees to sign new contracts with improved hourly rates and the promise of a rise at the beginning of the new fiscal year in April, but, according to GMB Union, the new contract removed paid breaks and allowed the retailer to change roles, hours worked, shift starts and shift finishes at its own discretion. </a:t>
            </a:r>
          </a:p>
          <a:p>
            <a:pPr lvl="1" algn="just">
              <a:lnSpc>
                <a:spcPct val="100000"/>
              </a:lnSpc>
            </a:pPr>
            <a:r>
              <a:rPr lang="en-US" sz="900" dirty="0"/>
              <a:t>One particular case involved an employee, Duncan Carson which announced his intentions to take legal action against ASDA with a trending Twitter campaign called #</a:t>
            </a:r>
            <a:r>
              <a:rPr lang="en-US" sz="900" dirty="0" err="1"/>
              <a:t>boycottASDA</a:t>
            </a:r>
            <a:r>
              <a:rPr lang="en-US" sz="900" dirty="0"/>
              <a:t>. </a:t>
            </a:r>
          </a:p>
          <a:p>
            <a:pPr lvl="1" algn="just">
              <a:lnSpc>
                <a:spcPct val="100000"/>
              </a:lnSpc>
            </a:pPr>
            <a:r>
              <a:rPr lang="en-US" sz="900" dirty="0"/>
              <a:t>GMB Union claimed that around 12,000 employees refused to sign the new contracts while ASDA’s official response was that around 250 employees refused to sign. ASDA motivated its decision by claiming that it will help them remain relevant on the market.  </a:t>
            </a:r>
            <a:r>
              <a:rPr lang="en-GB" sz="900" dirty="0"/>
              <a:t>(</a:t>
            </a:r>
            <a:r>
              <a:rPr lang="en-GB" sz="900" dirty="0" err="1"/>
              <a:t>Doward</a:t>
            </a:r>
            <a:r>
              <a:rPr lang="en-GB" sz="900" dirty="0"/>
              <a:t>, 2019)</a:t>
            </a:r>
          </a:p>
          <a:p>
            <a:pPr lvl="1" algn="just">
              <a:lnSpc>
                <a:spcPct val="100000"/>
              </a:lnSpc>
            </a:pPr>
            <a:r>
              <a:rPr lang="en-GB" sz="900" dirty="0"/>
              <a:t>In view of this scandal, the GMB Union had a survey taken for more than 1000 ASDA customers and revealed that 37% of the customers would less likely shop at ASDA because of the new contract terms.</a:t>
            </a:r>
            <a:endParaRPr lang="en-US" sz="900" dirty="0"/>
          </a:p>
          <a:p>
            <a:pPr lvl="1">
              <a:lnSpc>
                <a:spcPct val="100000"/>
              </a:lnSpc>
            </a:pPr>
            <a:endParaRPr lang="en-GB" sz="900" dirty="0"/>
          </a:p>
        </p:txBody>
      </p:sp>
      <p:pic>
        <p:nvPicPr>
          <p:cNvPr id="7" name="Picture 6" descr="A group of people walking down the street&#10;&#10;Description automatically generated">
            <a:extLst>
              <a:ext uri="{FF2B5EF4-FFF2-40B4-BE49-F238E27FC236}">
                <a16:creationId xmlns:a16="http://schemas.microsoft.com/office/drawing/2014/main" id="{A814A7E2-2CA1-4525-B197-8C7E80C91E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0640" y="882396"/>
            <a:ext cx="6656832" cy="4992624"/>
          </a:xfrm>
          <a:prstGeom prst="rect">
            <a:avLst/>
          </a:prstGeom>
        </p:spPr>
      </p:pic>
    </p:spTree>
    <p:extLst>
      <p:ext uri="{BB962C8B-B14F-4D97-AF65-F5344CB8AC3E}">
        <p14:creationId xmlns:p14="http://schemas.microsoft.com/office/powerpoint/2010/main" val="1816208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FADB1A0-BD05-4657-A13C-5AA0616CD82C}"/>
              </a:ext>
            </a:extLst>
          </p:cNvPr>
          <p:cNvSpPr>
            <a:spLocks noGrp="1"/>
          </p:cNvSpPr>
          <p:nvPr>
            <p:ph type="title"/>
          </p:nvPr>
        </p:nvSpPr>
        <p:spPr>
          <a:xfrm>
            <a:off x="841247" y="978619"/>
            <a:ext cx="3410712" cy="1106424"/>
          </a:xfrm>
        </p:spPr>
        <p:txBody>
          <a:bodyPr>
            <a:normAutofit/>
          </a:bodyPr>
          <a:lstStyle/>
          <a:p>
            <a:r>
              <a:rPr lang="en-US" sz="2800"/>
              <a:t>Conclusion and recommendations</a:t>
            </a:r>
            <a:endParaRPr lang="en-GB" sz="2800"/>
          </a:p>
        </p:txBody>
      </p:sp>
      <p:sp>
        <p:nvSpPr>
          <p:cNvPr id="19"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CAF403-9DCB-4C2E-B4F2-5A6515F43987}"/>
              </a:ext>
            </a:extLst>
          </p:cNvPr>
          <p:cNvSpPr>
            <a:spLocks noGrp="1"/>
          </p:cNvSpPr>
          <p:nvPr>
            <p:ph idx="1"/>
          </p:nvPr>
        </p:nvSpPr>
        <p:spPr>
          <a:xfrm>
            <a:off x="841247" y="2359152"/>
            <a:ext cx="3410712" cy="3425043"/>
          </a:xfrm>
        </p:spPr>
        <p:txBody>
          <a:bodyPr>
            <a:normAutofit/>
          </a:bodyPr>
          <a:lstStyle/>
          <a:p>
            <a:r>
              <a:rPr lang="en-US" sz="600"/>
              <a:t>In view of the polls and the statistics presented , it is clearly revealed that, unethical behavior translates directly into profit or market loss. A 2018 statistic of the bests and worst supermarkets done by Which! places ASDA at the bottom of the list with 56% customer satisfaction. (</a:t>
            </a:r>
            <a:r>
              <a:rPr lang="en-GB" sz="600"/>
              <a:t>Harb, 2019)</a:t>
            </a:r>
            <a:r>
              <a:rPr lang="en-US" sz="600"/>
              <a:t> Not only this but, regarding the other categories: environment, suppliers and employees, ASDA scored low or even bottom of the list. </a:t>
            </a:r>
          </a:p>
          <a:p>
            <a:r>
              <a:rPr lang="en-US" sz="600"/>
              <a:t>SWOT Analysis</a:t>
            </a:r>
          </a:p>
          <a:p>
            <a:pPr lvl="1"/>
            <a:r>
              <a:rPr lang="en-GB" sz="600"/>
              <a:t>Strengths</a:t>
            </a:r>
          </a:p>
          <a:p>
            <a:pPr lvl="2"/>
            <a:r>
              <a:rPr lang="en-GB" sz="600"/>
              <a:t>Being one of the largest supermarket chains in the UK, its main strength would be that it benefits from a large part of the customers;</a:t>
            </a:r>
          </a:p>
          <a:p>
            <a:pPr lvl="2"/>
            <a:r>
              <a:rPr lang="en-GB" sz="600"/>
              <a:t>Pricing – ASDA was the first grocer to implement food discounts;</a:t>
            </a:r>
          </a:p>
          <a:p>
            <a:pPr marL="785812" lvl="2" indent="-342900"/>
            <a:r>
              <a:rPr lang="en-GB" sz="600"/>
              <a:t>Weaknesses</a:t>
            </a:r>
          </a:p>
          <a:p>
            <a:pPr marL="1243012" lvl="3" indent="-342900"/>
            <a:r>
              <a:rPr lang="en-GB" sz="600"/>
              <a:t>Low pricing without thinking about customer satisfaction;</a:t>
            </a:r>
          </a:p>
          <a:p>
            <a:pPr marL="785812" lvl="3" indent="-342900"/>
            <a:r>
              <a:rPr lang="en-GB" sz="600"/>
              <a:t>Opportunities</a:t>
            </a:r>
          </a:p>
          <a:p>
            <a:pPr marL="1243012" lvl="4" indent="-342900"/>
            <a:r>
              <a:rPr lang="en-GB" sz="600"/>
              <a:t>By taking advantage of the already large base of customers, ASDA could improve its CRM if employee satisfaction would be met;</a:t>
            </a:r>
          </a:p>
          <a:p>
            <a:pPr marL="785812" lvl="4" indent="-342900"/>
            <a:r>
              <a:rPr lang="en-GB" sz="600"/>
              <a:t>Threats</a:t>
            </a:r>
          </a:p>
          <a:p>
            <a:pPr marL="1243012" lvl="5" indent="-342900"/>
            <a:r>
              <a:rPr lang="en-GB" sz="600"/>
              <a:t>By not addressing its customer relationship issues, it could fall even further behind competition, thus losing also profits.</a:t>
            </a:r>
          </a:p>
          <a:p>
            <a:pPr marL="0" lvl="5" indent="0" defTabSz="179388">
              <a:buNone/>
            </a:pPr>
            <a:r>
              <a:rPr lang="en-GB" sz="600"/>
              <a:t>Considering all the touch points addressed above, in order to improve its standing on the current market, ASDA should improve initially its employee relationship as it can lead to strikes or media scandals and secondly, another improvement could happen if ASDA would initiate a food saving program to help the “have-nots” seeing as it wastes vast quantities.</a:t>
            </a:r>
          </a:p>
          <a:p>
            <a:pPr marL="1241425" lvl="4" indent="-798513"/>
            <a:endParaRPr lang="en-GB" sz="600"/>
          </a:p>
        </p:txBody>
      </p:sp>
      <p:pic>
        <p:nvPicPr>
          <p:cNvPr id="5" name="Picture 4" descr="A close up of a sign&#10;&#10;Description automatically generated">
            <a:extLst>
              <a:ext uri="{FF2B5EF4-FFF2-40B4-BE49-F238E27FC236}">
                <a16:creationId xmlns:a16="http://schemas.microsoft.com/office/drawing/2014/main" id="{8341A494-4279-4C13-A071-1FB75D67FEB4}"/>
              </a:ext>
            </a:extLst>
          </p:cNvPr>
          <p:cNvPicPr>
            <a:picLocks noChangeAspect="1"/>
          </p:cNvPicPr>
          <p:nvPr/>
        </p:nvPicPr>
        <p:blipFill rotWithShape="1">
          <a:blip r:embed="rId2">
            <a:extLst>
              <a:ext uri="{28A0092B-C50C-407E-A947-70E740481C1C}">
                <a14:useLocalDpi xmlns:a14="http://schemas.microsoft.com/office/drawing/2010/main" val="0"/>
              </a:ext>
            </a:extLst>
          </a:blip>
          <a:srcRect l="17977" r="12666" b="-1"/>
          <a:stretch/>
        </p:blipFill>
        <p:spPr>
          <a:xfrm>
            <a:off x="5124450" y="634382"/>
            <a:ext cx="6657213" cy="5495162"/>
          </a:xfrm>
          <a:prstGeom prst="rect">
            <a:avLst/>
          </a:prstGeom>
        </p:spPr>
      </p:pic>
    </p:spTree>
    <p:extLst>
      <p:ext uri="{BB962C8B-B14F-4D97-AF65-F5344CB8AC3E}">
        <p14:creationId xmlns:p14="http://schemas.microsoft.com/office/powerpoint/2010/main" val="3627490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2D4A98-1705-4FF3-8348-43C80844080C}"/>
              </a:ext>
            </a:extLst>
          </p:cNvPr>
          <p:cNvSpPr>
            <a:spLocks noGrp="1"/>
          </p:cNvSpPr>
          <p:nvPr>
            <p:ph type="title"/>
          </p:nvPr>
        </p:nvSpPr>
        <p:spPr/>
        <p:txBody>
          <a:bodyPr/>
          <a:lstStyle/>
          <a:p>
            <a:r>
              <a:rPr lang="en-US" dirty="0"/>
              <a:t>Reference list</a:t>
            </a:r>
            <a:endParaRPr lang="en-GB" dirty="0"/>
          </a:p>
        </p:txBody>
      </p:sp>
      <p:sp>
        <p:nvSpPr>
          <p:cNvPr id="5" name="Content Placeholder 4">
            <a:extLst>
              <a:ext uri="{FF2B5EF4-FFF2-40B4-BE49-F238E27FC236}">
                <a16:creationId xmlns:a16="http://schemas.microsoft.com/office/drawing/2014/main" id="{4E69A6CE-043D-4929-AF2F-11AF78837FE5}"/>
              </a:ext>
            </a:extLst>
          </p:cNvPr>
          <p:cNvSpPr>
            <a:spLocks noGrp="1"/>
          </p:cNvSpPr>
          <p:nvPr>
            <p:ph idx="1"/>
          </p:nvPr>
        </p:nvSpPr>
        <p:spPr/>
        <p:txBody>
          <a:bodyPr>
            <a:normAutofit fontScale="77500" lnSpcReduction="20000"/>
          </a:bodyPr>
          <a:lstStyle/>
          <a:p>
            <a:r>
              <a:rPr lang="en-US" sz="1100" dirty="0">
                <a:solidFill>
                  <a:srgbClr val="000000"/>
                </a:solidFill>
              </a:rPr>
              <a:t>Corporate - ASDA. 2020. </a:t>
            </a:r>
            <a:r>
              <a:rPr lang="en-US" sz="1100" i="1" dirty="0">
                <a:solidFill>
                  <a:srgbClr val="000000"/>
                </a:solidFill>
              </a:rPr>
              <a:t>Our History</a:t>
            </a:r>
            <a:r>
              <a:rPr lang="en-US" sz="1100" dirty="0">
                <a:solidFill>
                  <a:srgbClr val="000000"/>
                </a:solidFill>
              </a:rPr>
              <a:t>. [online] Available at: &lt;https://corporate.asda.com/our-story/our-history&gt; [Accessed 19 March 2020].</a:t>
            </a:r>
            <a:endParaRPr lang="en-US" sz="1100" dirty="0"/>
          </a:p>
          <a:p>
            <a:r>
              <a:rPr lang="en-US" sz="1100" dirty="0"/>
              <a:t>Moriarty, Jeffrey, "Business Ethics", </a:t>
            </a:r>
            <a:r>
              <a:rPr lang="en-US" sz="1100" i="1" dirty="0"/>
              <a:t>The Stanford Encyclopedia of Philosophy </a:t>
            </a:r>
            <a:r>
              <a:rPr lang="en-US" sz="1100" dirty="0"/>
              <a:t>(Fall 2017 Edition), Edward N. </a:t>
            </a:r>
            <a:r>
              <a:rPr lang="en-US" sz="1100" dirty="0" err="1"/>
              <a:t>Zalta</a:t>
            </a:r>
            <a:r>
              <a:rPr lang="en-US" sz="1100" dirty="0"/>
              <a:t> (ed.),</a:t>
            </a:r>
          </a:p>
          <a:p>
            <a:r>
              <a:rPr lang="en-US" sz="1100" dirty="0">
                <a:solidFill>
                  <a:srgbClr val="000000"/>
                </a:solidFill>
              </a:rPr>
              <a:t>Your.asda.com. 2020. </a:t>
            </a:r>
            <a:r>
              <a:rPr lang="en-US" sz="1100" i="1" dirty="0" err="1">
                <a:solidFill>
                  <a:srgbClr val="000000"/>
                </a:solidFill>
              </a:rPr>
              <a:t>Asda</a:t>
            </a:r>
            <a:r>
              <a:rPr lang="en-US" sz="1100" i="1" dirty="0">
                <a:solidFill>
                  <a:srgbClr val="000000"/>
                </a:solidFill>
              </a:rPr>
              <a:t> Customer Service</a:t>
            </a:r>
            <a:r>
              <a:rPr lang="en-US" sz="1100" dirty="0">
                <a:solidFill>
                  <a:srgbClr val="000000"/>
                </a:solidFill>
              </a:rPr>
              <a:t>. [online] Available at: &lt;http://your.asda.com/section-contact-asda&gt; [Accessed 19 March 2020].</a:t>
            </a:r>
            <a:endParaRPr lang="en-US" sz="1100" dirty="0"/>
          </a:p>
          <a:p>
            <a:r>
              <a:rPr lang="en-US" sz="1100" dirty="0" err="1">
                <a:solidFill>
                  <a:srgbClr val="000000"/>
                </a:solidFill>
              </a:rPr>
              <a:t>Sweney</a:t>
            </a:r>
            <a:r>
              <a:rPr lang="en-US" sz="1100" dirty="0">
                <a:solidFill>
                  <a:srgbClr val="000000"/>
                </a:solidFill>
              </a:rPr>
              <a:t>, M., 2020. </a:t>
            </a:r>
            <a:r>
              <a:rPr lang="en-US" sz="1100" i="1" dirty="0" err="1">
                <a:solidFill>
                  <a:srgbClr val="000000"/>
                </a:solidFill>
              </a:rPr>
              <a:t>Sainsbury’S</a:t>
            </a:r>
            <a:r>
              <a:rPr lang="en-US" sz="1100" i="1" dirty="0">
                <a:solidFill>
                  <a:srgbClr val="000000"/>
                </a:solidFill>
              </a:rPr>
              <a:t> Falls Behind </a:t>
            </a:r>
            <a:r>
              <a:rPr lang="en-US" sz="1100" i="1" dirty="0" err="1">
                <a:solidFill>
                  <a:srgbClr val="000000"/>
                </a:solidFill>
              </a:rPr>
              <a:t>Asda</a:t>
            </a:r>
            <a:r>
              <a:rPr lang="en-US" sz="1100" i="1" dirty="0">
                <a:solidFill>
                  <a:srgbClr val="000000"/>
                </a:solidFill>
              </a:rPr>
              <a:t> To Become UK's Third Biggest Supermarket Chain</a:t>
            </a:r>
            <a:r>
              <a:rPr lang="en-US" sz="1100" dirty="0">
                <a:solidFill>
                  <a:srgbClr val="000000"/>
                </a:solidFill>
              </a:rPr>
              <a:t>. [online] the Guardian. Available at: &lt;https://www.theguardian.com/business/2019/apr/02/sainsburys-asda-uk-supermarket-aldi-lidl&gt; [Accessed 19 March 2020].</a:t>
            </a:r>
          </a:p>
          <a:p>
            <a:r>
              <a:rPr lang="en-US" sz="1100" dirty="0" err="1">
                <a:solidFill>
                  <a:srgbClr val="000000"/>
                </a:solidFill>
              </a:rPr>
              <a:t>Bulog</a:t>
            </a:r>
            <a:r>
              <a:rPr lang="en-US" sz="1100" dirty="0">
                <a:solidFill>
                  <a:srgbClr val="000000"/>
                </a:solidFill>
              </a:rPr>
              <a:t>, I. and </a:t>
            </a:r>
            <a:r>
              <a:rPr lang="en-US" sz="1100" dirty="0" err="1">
                <a:solidFill>
                  <a:srgbClr val="000000"/>
                </a:solidFill>
              </a:rPr>
              <a:t>Grancic</a:t>
            </a:r>
            <a:r>
              <a:rPr lang="en-US" sz="1100" dirty="0">
                <a:solidFill>
                  <a:srgbClr val="000000"/>
                </a:solidFill>
              </a:rPr>
              <a:t>, I., 2017. The Benefits of Business Ethics - Ethical Behavior of Decision Makers: the Empirical Findings from Croatia. </a:t>
            </a:r>
            <a:r>
              <a:rPr lang="en-US" sz="1100" i="1" dirty="0">
                <a:solidFill>
                  <a:srgbClr val="000000"/>
                </a:solidFill>
              </a:rPr>
              <a:t>Mediterranean Journal of Social Sciences</a:t>
            </a:r>
            <a:r>
              <a:rPr lang="en-US" sz="1100" dirty="0">
                <a:solidFill>
                  <a:srgbClr val="000000"/>
                </a:solidFill>
              </a:rPr>
              <a:t>, 8(4).</a:t>
            </a:r>
            <a:endParaRPr lang="en-US" sz="1100" b="1" dirty="0">
              <a:solidFill>
                <a:srgbClr val="000000"/>
              </a:solidFill>
            </a:endParaRPr>
          </a:p>
          <a:p>
            <a:r>
              <a:rPr lang="en-US" sz="1100" dirty="0">
                <a:solidFill>
                  <a:srgbClr val="000000"/>
                </a:solidFill>
              </a:rPr>
              <a:t>Statista. 2020. </a:t>
            </a:r>
            <a:r>
              <a:rPr lang="en-US" sz="1100" i="1" dirty="0">
                <a:solidFill>
                  <a:srgbClr val="000000"/>
                </a:solidFill>
              </a:rPr>
              <a:t>Great Britain: Grocery Market Share 2015-2020 | Statista</a:t>
            </a:r>
            <a:r>
              <a:rPr lang="en-US" sz="1100" dirty="0">
                <a:solidFill>
                  <a:srgbClr val="000000"/>
                </a:solidFill>
              </a:rPr>
              <a:t>. [online] Available at: &lt;https://www.statista.com/statistics/280208/grocery-market-share-in-the-united-kingdom-uk/&gt; [Accessed 19 March 2020].</a:t>
            </a:r>
          </a:p>
          <a:p>
            <a:r>
              <a:rPr lang="en-US" sz="1000" dirty="0">
                <a:latin typeface="Arial" panose="020B0604020202020204" pitchFamily="34" charset="0"/>
              </a:rPr>
              <a:t>Ferrell, O. C., Fraedrich, J. and Ferrell, L. (2005). Business Ethics, Ethical decision making and </a:t>
            </a:r>
            <a:r>
              <a:rPr lang="en-US" sz="1000" dirty="0" err="1">
                <a:latin typeface="Arial" panose="020B0604020202020204" pitchFamily="34" charset="0"/>
              </a:rPr>
              <a:t>cases.Houghton</a:t>
            </a:r>
            <a:r>
              <a:rPr lang="en-US" sz="1000" dirty="0">
                <a:latin typeface="Arial" panose="020B0604020202020204" pitchFamily="34" charset="0"/>
              </a:rPr>
              <a:t> Mifflin Company, Boston, New York</a:t>
            </a:r>
            <a:endParaRPr lang="en-US" sz="1000" dirty="0"/>
          </a:p>
          <a:p>
            <a:r>
              <a:rPr lang="en-US" sz="1000" dirty="0" err="1">
                <a:latin typeface="Arial" panose="020B0604020202020204" pitchFamily="34" charset="0"/>
              </a:rPr>
              <a:t>Aleksic</a:t>
            </a:r>
            <a:r>
              <a:rPr lang="en-US" sz="1000" dirty="0">
                <a:latin typeface="Arial" panose="020B0604020202020204" pitchFamily="34" charset="0"/>
              </a:rPr>
              <a:t>, A., (2007). Business Ethics - an Element of Successful Business. The Proceedings of Zagreb Faculty of Economics and Business, V, pp.419–428</a:t>
            </a:r>
          </a:p>
          <a:p>
            <a:r>
              <a:rPr lang="en-US" sz="1000" dirty="0"/>
              <a:t>The Independent. 2020. </a:t>
            </a:r>
            <a:r>
              <a:rPr lang="en-US" sz="1000" i="1" dirty="0"/>
              <a:t>These Are The 'Least Ethical' Supermarkets In The UK</a:t>
            </a:r>
            <a:r>
              <a:rPr lang="en-US" sz="1000" dirty="0"/>
              <a:t>. [online] Available at: &lt;https://www.independent.co.uk/environment/least-ethical-british-supermarkets-named-following-french-ban-on-stores-throwing-food-away-a6858936.html&gt; [Accessed 19 March 2020].</a:t>
            </a:r>
          </a:p>
          <a:p>
            <a:r>
              <a:rPr lang="en-US" sz="1000" dirty="0">
                <a:solidFill>
                  <a:srgbClr val="000000"/>
                </a:solidFill>
              </a:rPr>
              <a:t>Butler, S., 2017. </a:t>
            </a:r>
            <a:r>
              <a:rPr lang="en-US" sz="1000" i="1" dirty="0" err="1">
                <a:solidFill>
                  <a:srgbClr val="000000"/>
                </a:solidFill>
              </a:rPr>
              <a:t>Asda</a:t>
            </a:r>
            <a:r>
              <a:rPr lang="en-US" sz="1000" i="1" dirty="0">
                <a:solidFill>
                  <a:srgbClr val="000000"/>
                </a:solidFill>
              </a:rPr>
              <a:t> Is Named Worst Supermarket In Treatment Of Suppliers</a:t>
            </a:r>
            <a:r>
              <a:rPr lang="en-US" sz="1000" dirty="0">
                <a:solidFill>
                  <a:srgbClr val="000000"/>
                </a:solidFill>
              </a:rPr>
              <a:t>. [online] the Guardian. Available at: &lt;https://www.theguardian.com/business/2017/jun/26/asda-supermarket-suppliers-walmart-morrisons&gt; [Accessed 19 March 2020].</a:t>
            </a:r>
          </a:p>
          <a:p>
            <a:r>
              <a:rPr lang="en-US" sz="1000" dirty="0" err="1">
                <a:solidFill>
                  <a:srgbClr val="000000"/>
                </a:solidFill>
              </a:rPr>
              <a:t>Doward</a:t>
            </a:r>
            <a:r>
              <a:rPr lang="en-US" sz="1000" dirty="0">
                <a:solidFill>
                  <a:srgbClr val="000000"/>
                </a:solidFill>
              </a:rPr>
              <a:t>, J., 2019. </a:t>
            </a:r>
            <a:r>
              <a:rPr lang="en-US" sz="1000" i="1" dirty="0" err="1">
                <a:solidFill>
                  <a:srgbClr val="000000"/>
                </a:solidFill>
              </a:rPr>
              <a:t>Asda</a:t>
            </a:r>
            <a:r>
              <a:rPr lang="en-US" sz="1000" i="1" dirty="0">
                <a:solidFill>
                  <a:srgbClr val="000000"/>
                </a:solidFill>
              </a:rPr>
              <a:t> Could Face Consumer Backlash As It Enforces New Contracts</a:t>
            </a:r>
            <a:r>
              <a:rPr lang="en-US" sz="1000" dirty="0">
                <a:solidFill>
                  <a:srgbClr val="000000"/>
                </a:solidFill>
              </a:rPr>
              <a:t>. [online] the Guardian. Available at: &lt;https://www.theguardian.com/business/2019/nov/10/asda-faces-backlash-enforces-new-contracts&gt; [Accessed 19 March 2020].</a:t>
            </a:r>
          </a:p>
          <a:p>
            <a:r>
              <a:rPr lang="en-US" sz="1000" dirty="0" err="1">
                <a:solidFill>
                  <a:srgbClr val="000000"/>
                </a:solidFill>
              </a:rPr>
              <a:t>Harb</a:t>
            </a:r>
            <a:r>
              <a:rPr lang="en-US" sz="1000" dirty="0">
                <a:solidFill>
                  <a:srgbClr val="000000"/>
                </a:solidFill>
              </a:rPr>
              <a:t>, R., 2019. </a:t>
            </a:r>
            <a:r>
              <a:rPr lang="en-US" sz="1000" i="1" dirty="0">
                <a:solidFill>
                  <a:srgbClr val="000000"/>
                </a:solidFill>
              </a:rPr>
              <a:t>The UK's Best And Worst Supermarkets: How Did Sainsbury's, </a:t>
            </a:r>
            <a:r>
              <a:rPr lang="en-US" sz="1000" i="1" dirty="0" err="1">
                <a:solidFill>
                  <a:srgbClr val="000000"/>
                </a:solidFill>
              </a:rPr>
              <a:t>Asda</a:t>
            </a:r>
            <a:r>
              <a:rPr lang="en-US" sz="1000" i="1" dirty="0">
                <a:solidFill>
                  <a:srgbClr val="000000"/>
                </a:solidFill>
              </a:rPr>
              <a:t>, Aldi And Lidl Do? - </a:t>
            </a:r>
            <a:r>
              <a:rPr lang="en-US" sz="1000" i="1" dirty="0" err="1">
                <a:solidFill>
                  <a:srgbClr val="000000"/>
                </a:solidFill>
              </a:rPr>
              <a:t>Cityam</a:t>
            </a:r>
            <a:r>
              <a:rPr lang="en-US" sz="1000" dirty="0">
                <a:solidFill>
                  <a:srgbClr val="000000"/>
                </a:solidFill>
              </a:rPr>
              <a:t>. [online] </a:t>
            </a:r>
            <a:r>
              <a:rPr lang="en-US" sz="1000" dirty="0" err="1">
                <a:solidFill>
                  <a:srgbClr val="000000"/>
                </a:solidFill>
              </a:rPr>
              <a:t>CityAM</a:t>
            </a:r>
            <a:r>
              <a:rPr lang="en-US" sz="1000" dirty="0">
                <a:solidFill>
                  <a:srgbClr val="000000"/>
                </a:solidFill>
              </a:rPr>
              <a:t>. Available at: &lt;https://www.cityam.com/uks-best-and-worst-supermarkets-did-sainsburys-asda-aldi/&gt; [Accessed 19 March 2020].</a:t>
            </a:r>
            <a:endParaRPr lang="en-GB" sz="1000" dirty="0"/>
          </a:p>
        </p:txBody>
      </p:sp>
    </p:spTree>
    <p:extLst>
      <p:ext uri="{BB962C8B-B14F-4D97-AF65-F5344CB8AC3E}">
        <p14:creationId xmlns:p14="http://schemas.microsoft.com/office/powerpoint/2010/main" val="638659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7E7BD-8BF0-4C9F-8013-81F0B8F9CF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00DF85-4B4E-4094-82D5-A959340B0E4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30975968"/>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2060</Words>
  <Application>Microsoft Office PowerPoint</Application>
  <PresentationFormat>Widescreen</PresentationFormat>
  <Paragraphs>88</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Avenir Next LT Pro</vt:lpstr>
      <vt:lpstr>Calibri</vt:lpstr>
      <vt:lpstr>AccentBoxVTI</vt:lpstr>
      <vt:lpstr>ASDA                    ASDA - Ethics   </vt:lpstr>
      <vt:lpstr>ASDA </vt:lpstr>
      <vt:lpstr>HISTORY</vt:lpstr>
      <vt:lpstr>Ethics</vt:lpstr>
      <vt:lpstr>Business ethics</vt:lpstr>
      <vt:lpstr>ASDA Business Ethics</vt:lpstr>
      <vt:lpstr>ASDA Business Ethics</vt:lpstr>
      <vt:lpstr>ASDA Business Ethics</vt:lpstr>
      <vt:lpstr>Conclusion and recommendations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ASDA                    ASDA - Ethics</dc:title>
  <dc:creator>Cezar - Andrei Sulugiuc</dc:creator>
  <cp:lastModifiedBy>Cezar - Andrei Sulugiuc</cp:lastModifiedBy>
  <cp:revision>1</cp:revision>
  <dcterms:created xsi:type="dcterms:W3CDTF">2020-03-19T04:14:52Z</dcterms:created>
  <dcterms:modified xsi:type="dcterms:W3CDTF">2020-03-19T04:16:05Z</dcterms:modified>
</cp:coreProperties>
</file>