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6" r:id="rId4"/>
  </p:sldMasterIdLst>
  <p:notesMasterIdLst>
    <p:notesMasterId r:id="rId29"/>
  </p:notesMasterIdLst>
  <p:sldIdLst>
    <p:sldId id="303" r:id="rId5"/>
    <p:sldId id="304" r:id="rId6"/>
    <p:sldId id="323" r:id="rId7"/>
    <p:sldId id="394" r:id="rId8"/>
    <p:sldId id="396" r:id="rId9"/>
    <p:sldId id="347" r:id="rId10"/>
    <p:sldId id="398" r:id="rId11"/>
    <p:sldId id="399" r:id="rId12"/>
    <p:sldId id="402" r:id="rId13"/>
    <p:sldId id="407" r:id="rId14"/>
    <p:sldId id="408" r:id="rId15"/>
    <p:sldId id="409" r:id="rId16"/>
    <p:sldId id="410" r:id="rId17"/>
    <p:sldId id="411" r:id="rId18"/>
    <p:sldId id="426" r:id="rId19"/>
    <p:sldId id="415" r:id="rId20"/>
    <p:sldId id="416" r:id="rId21"/>
    <p:sldId id="418" r:id="rId22"/>
    <p:sldId id="419" r:id="rId23"/>
    <p:sldId id="424" r:id="rId24"/>
    <p:sldId id="425" r:id="rId25"/>
    <p:sldId id="428" r:id="rId26"/>
    <p:sldId id="423" r:id="rId27"/>
    <p:sldId id="420" r:id="rId2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996" autoAdjust="0"/>
    <p:restoredTop sz="89241" autoAdjust="0"/>
  </p:normalViewPr>
  <p:slideViewPr>
    <p:cSldViewPr snapToGrid="0">
      <p:cViewPr varScale="1">
        <p:scale>
          <a:sx n="100" d="100"/>
          <a:sy n="100" d="100"/>
        </p:scale>
        <p:origin x="1836" y="72"/>
      </p:cViewPr>
      <p:guideLst>
        <p:guide orient="horz" pos="2160"/>
        <p:guide pos="2880"/>
      </p:guideLst>
    </p:cSldViewPr>
  </p:slideViewPr>
  <p:notesTextViewPr>
    <p:cViewPr>
      <p:scale>
        <a:sx n="3" d="2"/>
        <a:sy n="3" d="2"/>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presProps" Target="presProps.xml"/><Relationship Id="rId8" Type="http://schemas.openxmlformats.org/officeDocument/2006/relationships/slide" Target="slides/slide4.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175C69D-D747-4B1B-AC44-F46B697B24BE}" type="datetimeFigureOut">
              <a:rPr lang="en-GB" smtClean="0"/>
              <a:t>28/05/2026</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AFB50B6-F1B6-43E7-9F13-F7A06A05F4FC}" type="slidenum">
              <a:rPr lang="en-GB" smtClean="0"/>
              <a:t>‹#›</a:t>
            </a:fld>
            <a:endParaRPr lang="en-GB"/>
          </a:p>
        </p:txBody>
      </p:sp>
    </p:spTree>
    <p:extLst>
      <p:ext uri="{BB962C8B-B14F-4D97-AF65-F5344CB8AC3E}">
        <p14:creationId xmlns:p14="http://schemas.microsoft.com/office/powerpoint/2010/main" val="326715214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s://www.mindtools.com/ag6pkn9/root-cause-analysis" TargetMode="External"/><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3" Type="http://schemas.openxmlformats.org/officeDocument/2006/relationships/hyperlink" Target="https://www.sciencedirect.com/topics/psychology/bounded-rationality" TargetMode="External"/><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3" Type="http://schemas.openxmlformats.org/officeDocument/2006/relationships/hyperlink" Target="https://www.decision-making-solutions.com/decision_making_process.html" TargetMode="External"/><Relationship Id="rId2" Type="http://schemas.openxmlformats.org/officeDocument/2006/relationships/slide" Target="../slides/slide13.xml"/><Relationship Id="rId1" Type="http://schemas.openxmlformats.org/officeDocument/2006/relationships/notesMaster" Target="../notesMasters/notesMaster1.xml"/><Relationship Id="rId4" Type="http://schemas.openxmlformats.org/officeDocument/2006/relationships/hyperlink" Target="https://www.decision-making-solutions.com/glossary_e.html#Expertise" TargetMode="External"/></Relationships>
</file>

<file path=ppt/notesSlides/_rels/notesSlide14.xml.rels><?xml version="1.0" encoding="UTF-8" standalone="yes"?>
<Relationships xmlns="http://schemas.openxmlformats.org/package/2006/relationships"><Relationship Id="rId3" Type="http://schemas.openxmlformats.org/officeDocument/2006/relationships/hyperlink" Target="https://www.scribbr.co.uk/faq-category/research-bias-en-gb/" TargetMode="External"/><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3" Type="http://schemas.openxmlformats.org/officeDocument/2006/relationships/hyperlink" Target="https://www.cipd.org/uk/knowledge/factsheets/swot-analysis-factsheet/" TargetMode="External"/><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5E43DBC-073C-4AB9-9B7E-763DDAD352F9}" type="slidenum">
              <a:rPr lang="en-GB" smtClean="0"/>
              <a:t>1</a:t>
            </a:fld>
            <a:endParaRPr lang="en-GB"/>
          </a:p>
        </p:txBody>
      </p:sp>
    </p:spTree>
    <p:extLst>
      <p:ext uri="{BB962C8B-B14F-4D97-AF65-F5344CB8AC3E}">
        <p14:creationId xmlns:p14="http://schemas.microsoft.com/office/powerpoint/2010/main" val="133837837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AFB50B6-F1B6-43E7-9F13-F7A06A05F4FC}" type="slidenum">
              <a:rPr lang="en-GB" smtClean="0"/>
              <a:t>2</a:t>
            </a:fld>
            <a:endParaRPr lang="en-GB"/>
          </a:p>
        </p:txBody>
      </p:sp>
    </p:spTree>
    <p:extLst>
      <p:ext uri="{BB962C8B-B14F-4D97-AF65-F5344CB8AC3E}">
        <p14:creationId xmlns:p14="http://schemas.microsoft.com/office/powerpoint/2010/main" val="290956348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2400" dirty="0"/>
              <a:t>Threat of entry </a:t>
            </a:r>
            <a:r>
              <a:rPr lang="en-GB" sz="2400" dirty="0">
                <a:solidFill>
                  <a:srgbClr val="FF0000"/>
                </a:solidFill>
              </a:rPr>
              <a:t>limits profit potential </a:t>
            </a:r>
            <a:r>
              <a:rPr lang="en-GB" sz="2400" dirty="0"/>
              <a:t>of an industry</a:t>
            </a:r>
          </a:p>
          <a:p>
            <a:r>
              <a:rPr lang="en-GB" sz="2400" dirty="0"/>
              <a:t>Potential courses of action when threat of a new entrant is high (to deter entrants)</a:t>
            </a:r>
          </a:p>
          <a:p>
            <a:pPr lvl="1"/>
            <a:r>
              <a:rPr lang="en-GB" dirty="0"/>
              <a:t>Hold down prices</a:t>
            </a:r>
          </a:p>
          <a:p>
            <a:pPr lvl="1"/>
            <a:r>
              <a:rPr lang="en-GB" dirty="0"/>
              <a:t>Boost investment</a:t>
            </a:r>
          </a:p>
          <a:p>
            <a:pPr lvl="1"/>
            <a:r>
              <a:rPr lang="en-GB" dirty="0"/>
              <a:t>i.e. coffee retailing</a:t>
            </a:r>
          </a:p>
          <a:p>
            <a:pPr lvl="2"/>
            <a:r>
              <a:rPr lang="en-GB" sz="2400" dirty="0"/>
              <a:t>Low entry barriers</a:t>
            </a:r>
          </a:p>
          <a:p>
            <a:pPr lvl="2"/>
            <a:r>
              <a:rPr lang="en-GB" sz="2400" dirty="0"/>
              <a:t>Starbucks heavily invested in modernizing its +500 UK coffee shops (i.e. free internet, menus, loyalty scheme)</a:t>
            </a:r>
          </a:p>
          <a:p>
            <a:pPr lvl="2"/>
            <a:r>
              <a:rPr lang="en-GB" sz="2400" dirty="0"/>
              <a:t>Demonstrates building of brand loyalty under threat of new entrants</a:t>
            </a:r>
          </a:p>
          <a:p>
            <a:r>
              <a:rPr lang="en-GB" sz="2400" dirty="0"/>
              <a:t>Often it is the </a:t>
            </a:r>
            <a:r>
              <a:rPr lang="en-GB" sz="2400" dirty="0">
                <a:solidFill>
                  <a:srgbClr val="FF0000"/>
                </a:solidFill>
              </a:rPr>
              <a:t>threat</a:t>
            </a:r>
            <a:r>
              <a:rPr lang="en-GB" sz="2400" dirty="0"/>
              <a:t> of entry that matters, not whether the entry actually occurs</a:t>
            </a:r>
          </a:p>
          <a:p>
            <a:pPr lvl="1"/>
            <a:r>
              <a:rPr lang="en-GB" dirty="0"/>
              <a:t>enough to cap profitability and prices</a:t>
            </a:r>
          </a:p>
          <a:p>
            <a:endParaRPr lang="en-GB" dirty="0"/>
          </a:p>
          <a:p>
            <a:r>
              <a:rPr lang="en-GB" sz="2000" dirty="0"/>
              <a:t>What makes a supplier powerful?</a:t>
            </a:r>
          </a:p>
          <a:p>
            <a:pPr lvl="1"/>
            <a:r>
              <a:rPr lang="en-GB" sz="2000" dirty="0"/>
              <a:t>If suppliers </a:t>
            </a:r>
            <a:r>
              <a:rPr lang="en-GB" sz="2000" b="1" dirty="0"/>
              <a:t>do not </a:t>
            </a:r>
            <a:r>
              <a:rPr lang="en-GB" sz="2000" dirty="0"/>
              <a:t>heavily </a:t>
            </a:r>
            <a:r>
              <a:rPr lang="en-GB" sz="2000" dirty="0">
                <a:solidFill>
                  <a:srgbClr val="FF0000"/>
                </a:solidFill>
              </a:rPr>
              <a:t>depend on industry </a:t>
            </a:r>
            <a:r>
              <a:rPr lang="en-GB" sz="2000" dirty="0"/>
              <a:t>for revenues</a:t>
            </a:r>
          </a:p>
          <a:p>
            <a:pPr lvl="2"/>
            <a:r>
              <a:rPr lang="en-GB" dirty="0"/>
              <a:t>i.e. suppliers serving many industries (spreading of risk)</a:t>
            </a:r>
          </a:p>
          <a:p>
            <a:pPr lvl="2"/>
            <a:r>
              <a:rPr lang="en-GB" dirty="0"/>
              <a:t>If a supplier depends on an industry, it will likely protect it through fair pricing, servicing customers, R&amp;D, lobbying etc.</a:t>
            </a:r>
          </a:p>
          <a:p>
            <a:pPr lvl="3"/>
            <a:r>
              <a:rPr lang="en-GB" sz="2000" dirty="0"/>
              <a:t>PlayStation collaborating with game studies</a:t>
            </a:r>
          </a:p>
          <a:p>
            <a:pPr lvl="1"/>
            <a:r>
              <a:rPr lang="en-GB" sz="2000" dirty="0">
                <a:solidFill>
                  <a:srgbClr val="FF0000"/>
                </a:solidFill>
              </a:rPr>
              <a:t>Switching costs</a:t>
            </a:r>
          </a:p>
          <a:p>
            <a:pPr lvl="2"/>
            <a:r>
              <a:rPr lang="en-GB" dirty="0"/>
              <a:t>Difficult for companies who rely on specialized equipment (few providers)</a:t>
            </a:r>
          </a:p>
          <a:p>
            <a:pPr lvl="2"/>
            <a:r>
              <a:rPr lang="en-GB" dirty="0"/>
              <a:t>High if suppliers are co-located (or close) with buyers</a:t>
            </a:r>
          </a:p>
          <a:p>
            <a:pPr lvl="2"/>
            <a:r>
              <a:rPr lang="en-GB" dirty="0"/>
              <a:t>Difficult to play suppliers against each other</a:t>
            </a:r>
          </a:p>
          <a:p>
            <a:pPr lvl="2"/>
            <a:r>
              <a:rPr lang="en-GB" dirty="0"/>
              <a:t>i.e. Smartphones where Apple and Android dominate</a:t>
            </a:r>
          </a:p>
          <a:p>
            <a:pPr lvl="3"/>
            <a:r>
              <a:rPr lang="en-GB" sz="2000" dirty="0"/>
              <a:t>People have high switching costs as they have acquired apps and music for over the years</a:t>
            </a:r>
          </a:p>
          <a:p>
            <a:pPr lvl="1"/>
            <a:r>
              <a:rPr lang="en-GB" sz="2000" dirty="0">
                <a:solidFill>
                  <a:srgbClr val="FF0000"/>
                </a:solidFill>
              </a:rPr>
              <a:t>Concentration</a:t>
            </a:r>
            <a:r>
              <a:rPr lang="en-GB" sz="2000" dirty="0"/>
              <a:t> of industry (i.e. monopoly)</a:t>
            </a:r>
          </a:p>
          <a:p>
            <a:endParaRPr lang="en-GB" dirty="0"/>
          </a:p>
          <a:p>
            <a:r>
              <a:rPr lang="en-GB" dirty="0"/>
              <a:t>Concentration of buyers to firms</a:t>
            </a:r>
          </a:p>
          <a:p>
            <a:pPr lvl="1"/>
            <a:r>
              <a:rPr lang="en-GB" sz="2800" dirty="0">
                <a:solidFill>
                  <a:srgbClr val="FF0000"/>
                </a:solidFill>
              </a:rPr>
              <a:t>Many</a:t>
            </a:r>
            <a:r>
              <a:rPr lang="en-GB" sz="2800" dirty="0">
                <a:solidFill>
                  <a:srgbClr val="FF7C80"/>
                </a:solidFill>
              </a:rPr>
              <a:t> </a:t>
            </a:r>
            <a:r>
              <a:rPr lang="en-GB" sz="2800" dirty="0"/>
              <a:t>buyers and </a:t>
            </a:r>
            <a:r>
              <a:rPr lang="en-GB" sz="2800" dirty="0">
                <a:solidFill>
                  <a:srgbClr val="FF0000"/>
                </a:solidFill>
              </a:rPr>
              <a:t>many</a:t>
            </a:r>
            <a:r>
              <a:rPr lang="en-GB" sz="2800" dirty="0">
                <a:solidFill>
                  <a:srgbClr val="FF7C80"/>
                </a:solidFill>
              </a:rPr>
              <a:t> </a:t>
            </a:r>
            <a:r>
              <a:rPr lang="en-GB" sz="2800" dirty="0"/>
              <a:t>firms = low switching costs (other options available to large amount of customers)</a:t>
            </a:r>
          </a:p>
          <a:p>
            <a:pPr lvl="1"/>
            <a:r>
              <a:rPr lang="en-GB" sz="2800" dirty="0">
                <a:solidFill>
                  <a:srgbClr val="FF0000"/>
                </a:solidFill>
              </a:rPr>
              <a:t>Many</a:t>
            </a:r>
            <a:r>
              <a:rPr lang="en-GB" sz="2800" dirty="0">
                <a:solidFill>
                  <a:srgbClr val="FF7C80"/>
                </a:solidFill>
              </a:rPr>
              <a:t> </a:t>
            </a:r>
            <a:r>
              <a:rPr lang="en-GB" sz="2800" dirty="0"/>
              <a:t>buyers and </a:t>
            </a:r>
            <a:r>
              <a:rPr lang="en-GB" sz="2800" dirty="0">
                <a:solidFill>
                  <a:srgbClr val="FF0000"/>
                </a:solidFill>
              </a:rPr>
              <a:t>few</a:t>
            </a:r>
            <a:r>
              <a:rPr lang="en-GB" sz="2800" dirty="0">
                <a:solidFill>
                  <a:srgbClr val="FF7C80"/>
                </a:solidFill>
              </a:rPr>
              <a:t> </a:t>
            </a:r>
            <a:r>
              <a:rPr lang="en-GB" sz="2800" dirty="0"/>
              <a:t>firms = customer bargaining power through numbers but limited switching options</a:t>
            </a:r>
          </a:p>
          <a:p>
            <a:pPr lvl="1"/>
            <a:r>
              <a:rPr lang="en-GB" sz="2800" dirty="0">
                <a:solidFill>
                  <a:srgbClr val="FF0000"/>
                </a:solidFill>
              </a:rPr>
              <a:t>Few</a:t>
            </a:r>
            <a:r>
              <a:rPr lang="en-GB" sz="2800" dirty="0">
                <a:solidFill>
                  <a:srgbClr val="FF7C80"/>
                </a:solidFill>
              </a:rPr>
              <a:t> </a:t>
            </a:r>
            <a:r>
              <a:rPr lang="en-GB" sz="2800" dirty="0"/>
              <a:t>buyers and </a:t>
            </a:r>
            <a:r>
              <a:rPr lang="en-GB" sz="2800" dirty="0">
                <a:solidFill>
                  <a:srgbClr val="FF0000"/>
                </a:solidFill>
              </a:rPr>
              <a:t>few</a:t>
            </a:r>
            <a:r>
              <a:rPr lang="en-GB" sz="2800" dirty="0">
                <a:solidFill>
                  <a:srgbClr val="FF7C80"/>
                </a:solidFill>
              </a:rPr>
              <a:t> </a:t>
            </a:r>
            <a:r>
              <a:rPr lang="en-GB" sz="2800" dirty="0"/>
              <a:t>firms = limited bargaining power for customers</a:t>
            </a:r>
          </a:p>
          <a:p>
            <a:pPr lvl="1"/>
            <a:r>
              <a:rPr lang="en-GB" sz="2800" dirty="0">
                <a:solidFill>
                  <a:srgbClr val="FF0000"/>
                </a:solidFill>
              </a:rPr>
              <a:t>Few</a:t>
            </a:r>
            <a:r>
              <a:rPr lang="en-GB" sz="2800" dirty="0"/>
              <a:t> buyers and </a:t>
            </a:r>
            <a:r>
              <a:rPr lang="en-GB" sz="2800" dirty="0">
                <a:solidFill>
                  <a:srgbClr val="FF0000"/>
                </a:solidFill>
              </a:rPr>
              <a:t>many</a:t>
            </a:r>
            <a:r>
              <a:rPr lang="en-GB" sz="2800" dirty="0"/>
              <a:t> firms = limited buyer bargaining power from numbers but can likely switch to other firm</a:t>
            </a:r>
          </a:p>
          <a:p>
            <a:endParaRPr lang="en-GB" dirty="0"/>
          </a:p>
          <a:p>
            <a:r>
              <a:rPr lang="en-GB" dirty="0"/>
              <a:t>Can be downstream or indirect</a:t>
            </a:r>
          </a:p>
          <a:p>
            <a:pPr lvl="1"/>
            <a:r>
              <a:rPr lang="en-GB" sz="2800" dirty="0"/>
              <a:t>Travel agent’s software (i.e. Amadeus) can be threatened by airline and travel websites</a:t>
            </a:r>
          </a:p>
          <a:p>
            <a:r>
              <a:rPr lang="en-GB" dirty="0"/>
              <a:t>Threat is valid when substitute performs (more or less) the same </a:t>
            </a:r>
          </a:p>
          <a:p>
            <a:r>
              <a:rPr lang="en-GB" dirty="0">
                <a:solidFill>
                  <a:srgbClr val="FF0000"/>
                </a:solidFill>
              </a:rPr>
              <a:t>Profitability suffers</a:t>
            </a:r>
          </a:p>
          <a:p>
            <a:pPr lvl="1"/>
            <a:r>
              <a:rPr lang="en-GB" sz="2800" dirty="0"/>
              <a:t>Ceiling on prices</a:t>
            </a:r>
          </a:p>
          <a:p>
            <a:pPr lvl="1"/>
            <a:r>
              <a:rPr lang="en-GB" sz="2800" dirty="0"/>
              <a:t>Potentially easier for substitutes to gain new ground if they are cheaper than existing products</a:t>
            </a:r>
          </a:p>
          <a:p>
            <a:r>
              <a:rPr lang="en-GB" dirty="0"/>
              <a:t>Industry should distance itself from substitutes - differentiation</a:t>
            </a:r>
          </a:p>
          <a:p>
            <a:pPr lvl="1"/>
            <a:r>
              <a:rPr lang="en-GB" sz="2800" dirty="0"/>
              <a:t>i.e. marketing, branding, product performance, superior price etc.</a:t>
            </a:r>
          </a:p>
          <a:p>
            <a:pPr lvl="1"/>
            <a:endParaRPr lang="en-GB" sz="2800" dirty="0"/>
          </a:p>
          <a:p>
            <a:r>
              <a:rPr lang="en-GB" dirty="0">
                <a:solidFill>
                  <a:srgbClr val="FF0000"/>
                </a:solidFill>
              </a:rPr>
              <a:t>Intensity</a:t>
            </a:r>
            <a:r>
              <a:rPr lang="en-GB" dirty="0"/>
              <a:t> of rivalry is greatest when</a:t>
            </a:r>
          </a:p>
          <a:p>
            <a:pPr lvl="1"/>
            <a:r>
              <a:rPr lang="en-GB" dirty="0"/>
              <a:t>Competitors are </a:t>
            </a:r>
            <a:r>
              <a:rPr lang="en-GB" i="1" dirty="0">
                <a:solidFill>
                  <a:srgbClr val="0070C0"/>
                </a:solidFill>
              </a:rPr>
              <a:t>numerous</a:t>
            </a:r>
            <a:r>
              <a:rPr lang="en-GB" dirty="0">
                <a:solidFill>
                  <a:srgbClr val="0070C0"/>
                </a:solidFill>
              </a:rPr>
              <a:t> </a:t>
            </a:r>
            <a:r>
              <a:rPr lang="en-GB" dirty="0"/>
              <a:t>with equal </a:t>
            </a:r>
            <a:r>
              <a:rPr lang="en-GB" i="1" dirty="0"/>
              <a:t>size</a:t>
            </a:r>
            <a:r>
              <a:rPr lang="en-GB" dirty="0"/>
              <a:t> and </a:t>
            </a:r>
            <a:r>
              <a:rPr lang="en-GB" i="1" dirty="0">
                <a:solidFill>
                  <a:srgbClr val="0070C0"/>
                </a:solidFill>
              </a:rPr>
              <a:t>power</a:t>
            </a:r>
          </a:p>
          <a:p>
            <a:pPr lvl="1"/>
            <a:r>
              <a:rPr lang="en-GB" dirty="0"/>
              <a:t>Competitors are highly </a:t>
            </a:r>
            <a:r>
              <a:rPr lang="en-GB" i="1" dirty="0">
                <a:solidFill>
                  <a:srgbClr val="0070C0"/>
                </a:solidFill>
              </a:rPr>
              <a:t>committed</a:t>
            </a:r>
            <a:r>
              <a:rPr lang="en-GB" dirty="0">
                <a:solidFill>
                  <a:srgbClr val="0070C0"/>
                </a:solidFill>
              </a:rPr>
              <a:t> </a:t>
            </a:r>
            <a:r>
              <a:rPr lang="en-GB" dirty="0"/>
              <a:t>and seek </a:t>
            </a:r>
            <a:r>
              <a:rPr lang="en-GB" i="1" dirty="0">
                <a:solidFill>
                  <a:srgbClr val="0070C0"/>
                </a:solidFill>
              </a:rPr>
              <a:t>leadership</a:t>
            </a:r>
          </a:p>
          <a:p>
            <a:pPr lvl="2"/>
            <a:r>
              <a:rPr lang="en-GB" dirty="0"/>
              <a:t>Goals beyond economic performance (i.e. employment or prestige in state-owned firms)</a:t>
            </a:r>
          </a:p>
          <a:p>
            <a:pPr lvl="2"/>
            <a:r>
              <a:rPr lang="en-GB" dirty="0"/>
              <a:t>Large companies may stick around in industry for image reasons or in order to provide full line of products and services</a:t>
            </a:r>
          </a:p>
          <a:p>
            <a:pPr lvl="1"/>
            <a:r>
              <a:rPr lang="en-GB" dirty="0">
                <a:solidFill>
                  <a:srgbClr val="FF0000"/>
                </a:solidFill>
              </a:rPr>
              <a:t>Growth</a:t>
            </a:r>
            <a:r>
              <a:rPr lang="en-GB" dirty="0">
                <a:solidFill>
                  <a:srgbClr val="FF7C80"/>
                </a:solidFill>
              </a:rPr>
              <a:t> </a:t>
            </a:r>
            <a:r>
              <a:rPr lang="en-GB" dirty="0"/>
              <a:t>is slow (translates into fight for market share)</a:t>
            </a:r>
          </a:p>
          <a:p>
            <a:pPr lvl="1"/>
            <a:r>
              <a:rPr lang="en-GB" dirty="0"/>
              <a:t>High </a:t>
            </a:r>
            <a:r>
              <a:rPr lang="en-GB" dirty="0">
                <a:solidFill>
                  <a:srgbClr val="FF0000"/>
                </a:solidFill>
              </a:rPr>
              <a:t>exit</a:t>
            </a:r>
            <a:r>
              <a:rPr lang="en-GB" dirty="0">
                <a:solidFill>
                  <a:srgbClr val="FF7C80"/>
                </a:solidFill>
              </a:rPr>
              <a:t> </a:t>
            </a:r>
            <a:r>
              <a:rPr lang="en-GB" dirty="0">
                <a:solidFill>
                  <a:srgbClr val="FF0000"/>
                </a:solidFill>
              </a:rPr>
              <a:t>barriers</a:t>
            </a:r>
          </a:p>
          <a:p>
            <a:pPr lvl="2"/>
            <a:r>
              <a:rPr lang="en-GB" dirty="0"/>
              <a:t>Highly specialized assets</a:t>
            </a:r>
          </a:p>
          <a:p>
            <a:pPr lvl="2"/>
            <a:r>
              <a:rPr lang="en-GB" dirty="0"/>
              <a:t>Management’s devotion</a:t>
            </a:r>
          </a:p>
          <a:p>
            <a:pPr lvl="1"/>
            <a:endParaRPr lang="en-GB" sz="2800" dirty="0"/>
          </a:p>
          <a:p>
            <a:endParaRPr lang="en-GB" dirty="0"/>
          </a:p>
          <a:p>
            <a:endParaRPr lang="en-GB" dirty="0"/>
          </a:p>
        </p:txBody>
      </p:sp>
      <p:sp>
        <p:nvSpPr>
          <p:cNvPr id="4" name="Slide Number Placeholder 3"/>
          <p:cNvSpPr>
            <a:spLocks noGrp="1"/>
          </p:cNvSpPr>
          <p:nvPr>
            <p:ph type="sldNum" sz="quarter" idx="5"/>
          </p:nvPr>
        </p:nvSpPr>
        <p:spPr/>
        <p:txBody>
          <a:bodyPr/>
          <a:lstStyle/>
          <a:p>
            <a:fld id="{C42B3E3C-8923-441D-B891-5E7FF03DA86C}" type="slidenum">
              <a:rPr lang="en-GB" smtClean="0"/>
              <a:t>3</a:t>
            </a:fld>
            <a:endParaRPr lang="en-GB"/>
          </a:p>
        </p:txBody>
      </p:sp>
    </p:spTree>
    <p:extLst>
      <p:ext uri="{BB962C8B-B14F-4D97-AF65-F5344CB8AC3E}">
        <p14:creationId xmlns:p14="http://schemas.microsoft.com/office/powerpoint/2010/main" val="168541779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7655900-DFDC-7F98-5C63-B0065A2C68D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3BF1781-4248-9FC2-A4E1-6398FD08E88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BDE6AC8-A7A4-5C61-3EE0-ED5A0C29E414}"/>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F364CF6D-6488-053D-14F9-8C618931C21C}"/>
              </a:ext>
            </a:extLst>
          </p:cNvPr>
          <p:cNvSpPr>
            <a:spLocks noGrp="1"/>
          </p:cNvSpPr>
          <p:nvPr>
            <p:ph type="sldNum" sz="quarter" idx="5"/>
          </p:nvPr>
        </p:nvSpPr>
        <p:spPr/>
        <p:txBody>
          <a:bodyPr/>
          <a:lstStyle/>
          <a:p>
            <a:fld id="{15E43DBC-073C-4AB9-9B7E-763DDAD352F9}" type="slidenum">
              <a:rPr lang="en-GB" smtClean="0"/>
              <a:t>4</a:t>
            </a:fld>
            <a:endParaRPr lang="en-GB"/>
          </a:p>
        </p:txBody>
      </p:sp>
    </p:spTree>
    <p:extLst>
      <p:ext uri="{BB962C8B-B14F-4D97-AF65-F5344CB8AC3E}">
        <p14:creationId xmlns:p14="http://schemas.microsoft.com/office/powerpoint/2010/main" val="41564876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solidFill>
                  <a:srgbClr val="3A3A3A"/>
                </a:solidFill>
                <a:effectLst/>
                <a:latin typeface="Source Sans Pro" panose="020B0503030403020204" pitchFamily="34" charset="0"/>
              </a:rPr>
              <a:t>Proctor, T. (2019) </a:t>
            </a:r>
            <a:r>
              <a:rPr lang="en-GB" b="0" i="1" dirty="0">
                <a:solidFill>
                  <a:srgbClr val="3A3A3A"/>
                </a:solidFill>
                <a:effectLst/>
                <a:latin typeface="Source Sans Pro" panose="020B0503030403020204" pitchFamily="34" charset="0"/>
              </a:rPr>
              <a:t>Creative problem solving for managers : developing skills for decision making and innovation</a:t>
            </a:r>
            <a:r>
              <a:rPr lang="en-GB" b="0" i="0" dirty="0">
                <a:solidFill>
                  <a:srgbClr val="3A3A3A"/>
                </a:solidFill>
                <a:effectLst/>
                <a:latin typeface="Source Sans Pro" panose="020B0503030403020204" pitchFamily="34" charset="0"/>
              </a:rPr>
              <a:t>. Fifth edition. New York: Routledge.</a:t>
            </a:r>
            <a:endParaRPr lang="en-GB" dirty="0"/>
          </a:p>
          <a:p>
            <a:endParaRPr lang="en-GB" dirty="0"/>
          </a:p>
        </p:txBody>
      </p:sp>
      <p:sp>
        <p:nvSpPr>
          <p:cNvPr id="4" name="Slide Number Placeholder 3"/>
          <p:cNvSpPr>
            <a:spLocks noGrp="1"/>
          </p:cNvSpPr>
          <p:nvPr>
            <p:ph type="sldNum" sz="quarter" idx="5"/>
          </p:nvPr>
        </p:nvSpPr>
        <p:spPr/>
        <p:txBody>
          <a:bodyPr/>
          <a:lstStyle/>
          <a:p>
            <a:fld id="{7AFB50B6-F1B6-43E7-9F13-F7A06A05F4FC}" type="slidenum">
              <a:rPr lang="en-GB" smtClean="0"/>
              <a:t>5</a:t>
            </a:fld>
            <a:endParaRPr lang="en-GB"/>
          </a:p>
        </p:txBody>
      </p:sp>
    </p:spTree>
    <p:extLst>
      <p:ext uri="{BB962C8B-B14F-4D97-AF65-F5344CB8AC3E}">
        <p14:creationId xmlns:p14="http://schemas.microsoft.com/office/powerpoint/2010/main" val="115025621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D2A356B-BB58-8209-16C2-095C23E9DB9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B21995D-6CE8-5B41-8DAE-AF07D65D7BB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F77D316-9BF0-35C5-FBFC-50A4A15CEF21}"/>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978D77C9-EB90-C279-E262-459D263844A4}"/>
              </a:ext>
            </a:extLst>
          </p:cNvPr>
          <p:cNvSpPr>
            <a:spLocks noGrp="1"/>
          </p:cNvSpPr>
          <p:nvPr>
            <p:ph type="sldNum" sz="quarter" idx="5"/>
          </p:nvPr>
        </p:nvSpPr>
        <p:spPr/>
        <p:txBody>
          <a:bodyPr/>
          <a:lstStyle/>
          <a:p>
            <a:fld id="{7AFB50B6-F1B6-43E7-9F13-F7A06A05F4FC}" type="slidenum">
              <a:rPr lang="en-GB" smtClean="0"/>
              <a:t>6</a:t>
            </a:fld>
            <a:endParaRPr lang="en-GB"/>
          </a:p>
        </p:txBody>
      </p:sp>
    </p:spTree>
    <p:extLst>
      <p:ext uri="{BB962C8B-B14F-4D97-AF65-F5344CB8AC3E}">
        <p14:creationId xmlns:p14="http://schemas.microsoft.com/office/powerpoint/2010/main" val="151714958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mj-lt"/>
              <a:buAutoNum type="arabicPeriod"/>
            </a:pPr>
            <a:r>
              <a:rPr lang="en-GB" b="1" i="0" dirty="0">
                <a:effectLst/>
                <a:latin typeface="Libre Franklin" pitchFamily="2" charset="0"/>
              </a:rPr>
              <a:t>Physical causes</a:t>
            </a:r>
            <a:r>
              <a:rPr lang="en-GB" b="0" i="0" dirty="0">
                <a:effectLst/>
                <a:latin typeface="Libre Franklin" pitchFamily="2" charset="0"/>
              </a:rPr>
              <a:t> – Tangible, material items failed in some way (for example, a car's brakes stopped working).</a:t>
            </a:r>
          </a:p>
          <a:p>
            <a:pPr algn="l">
              <a:buFont typeface="+mj-lt"/>
              <a:buAutoNum type="arabicPeriod"/>
            </a:pPr>
            <a:r>
              <a:rPr lang="en-GB" b="1" i="0" dirty="0">
                <a:effectLst/>
                <a:latin typeface="Libre Franklin" pitchFamily="2" charset="0"/>
              </a:rPr>
              <a:t>Human causes</a:t>
            </a:r>
            <a:r>
              <a:rPr lang="en-GB" b="0" i="0" dirty="0">
                <a:effectLst/>
                <a:latin typeface="Libre Franklin" pitchFamily="2" charset="0"/>
              </a:rPr>
              <a:t> – People did something wrong, or did not do something that was needed. Human causes typically lead to physical causes (for example, no one filled the brake fluid, which led to the brakes failing).</a:t>
            </a:r>
          </a:p>
          <a:p>
            <a:pPr algn="l">
              <a:buFont typeface="+mj-lt"/>
              <a:buAutoNum type="arabicPeriod"/>
            </a:pPr>
            <a:r>
              <a:rPr lang="en-GB" b="1" i="0" dirty="0">
                <a:effectLst/>
                <a:latin typeface="Libre Franklin" pitchFamily="2" charset="0"/>
              </a:rPr>
              <a:t>Organisational causes</a:t>
            </a:r>
            <a:r>
              <a:rPr lang="en-GB" b="0" i="0" dirty="0">
                <a:effectLst/>
                <a:latin typeface="Libre Franklin" pitchFamily="2" charset="0"/>
              </a:rPr>
              <a:t> – A system, process or policy that people use to make decisions or do their work is faulty (for example, no one person was responsible for vehicle maintenance, and everyone assumed someone else had filled the brake fluid).</a:t>
            </a:r>
            <a:endParaRPr lang="en-GB" dirty="0"/>
          </a:p>
          <a:p>
            <a:endParaRPr lang="en-GB" dirty="0"/>
          </a:p>
          <a:p>
            <a:r>
              <a:rPr lang="en-GB" dirty="0">
                <a:hlinkClick r:id="rId3"/>
              </a:rPr>
              <a:t>Root Cause Analysis - Tracing a Problem to Its Origins (mindtools.com)</a:t>
            </a:r>
            <a:endParaRPr lang="en-GB" dirty="0"/>
          </a:p>
        </p:txBody>
      </p:sp>
      <p:sp>
        <p:nvSpPr>
          <p:cNvPr id="4" name="Slide Number Placeholder 3"/>
          <p:cNvSpPr>
            <a:spLocks noGrp="1"/>
          </p:cNvSpPr>
          <p:nvPr>
            <p:ph type="sldNum" sz="quarter" idx="5"/>
          </p:nvPr>
        </p:nvSpPr>
        <p:spPr/>
        <p:txBody>
          <a:bodyPr/>
          <a:lstStyle/>
          <a:p>
            <a:fld id="{7AFB50B6-F1B6-43E7-9F13-F7A06A05F4FC}" type="slidenum">
              <a:rPr lang="en-GB" smtClean="0"/>
              <a:t>7</a:t>
            </a:fld>
            <a:endParaRPr lang="en-GB"/>
          </a:p>
        </p:txBody>
      </p:sp>
    </p:spTree>
    <p:extLst>
      <p:ext uri="{BB962C8B-B14F-4D97-AF65-F5344CB8AC3E}">
        <p14:creationId xmlns:p14="http://schemas.microsoft.com/office/powerpoint/2010/main" val="392914053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B9B9587-42CB-D134-69F7-483FF058F1E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6B2C19A-CAD2-0246-F9DD-0724661DC8D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F5E9F7F-1026-848A-8964-81F1648A2234}"/>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C3A961C9-2EC5-500B-6759-4FBF72A2C5AD}"/>
              </a:ext>
            </a:extLst>
          </p:cNvPr>
          <p:cNvSpPr>
            <a:spLocks noGrp="1"/>
          </p:cNvSpPr>
          <p:nvPr>
            <p:ph type="sldNum" sz="quarter" idx="10"/>
          </p:nvPr>
        </p:nvSpPr>
        <p:spPr/>
        <p:txBody>
          <a:bodyPr/>
          <a:lstStyle/>
          <a:p>
            <a:fld id="{8CBDDFA6-66F8-4F99-B8F6-C4B18DC6700A}" type="slidenum">
              <a:rPr lang="en-GB" smtClean="0"/>
              <a:t>8</a:t>
            </a:fld>
            <a:endParaRPr lang="en-GB"/>
          </a:p>
        </p:txBody>
      </p:sp>
    </p:spTree>
    <p:extLst>
      <p:ext uri="{BB962C8B-B14F-4D97-AF65-F5344CB8AC3E}">
        <p14:creationId xmlns:p14="http://schemas.microsoft.com/office/powerpoint/2010/main" val="54368025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13FBEC3-9BCA-B02E-0F7A-7D87788DEAC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944651F-E07B-39BE-F4B3-667A405E5A4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71A5F80-BE1A-60C7-F6D3-32A8D4E6B0DB}"/>
              </a:ext>
            </a:extLst>
          </p:cNvPr>
          <p:cNvSpPr>
            <a:spLocks noGrp="1"/>
          </p:cNvSpPr>
          <p:nvPr>
            <p:ph type="body" idx="1"/>
          </p:nvPr>
        </p:nvSpPr>
        <p:spPr/>
        <p:txBody>
          <a:bodyPr/>
          <a:lstStyle/>
          <a:p>
            <a:r>
              <a:rPr lang="en-GB" dirty="0"/>
              <a:t>Timeframe:</a:t>
            </a:r>
          </a:p>
          <a:p>
            <a:endParaRPr lang="en-GB" dirty="0"/>
          </a:p>
          <a:p>
            <a:r>
              <a:rPr lang="en-GB" dirty="0"/>
              <a:t>SWOT: Often used for shorter-term planning and addressing current issues or opportunities.</a:t>
            </a:r>
          </a:p>
          <a:p>
            <a:endParaRPr lang="en-GB" dirty="0"/>
          </a:p>
          <a:p>
            <a:r>
              <a:rPr lang="en-GB" dirty="0"/>
              <a:t>Application:</a:t>
            </a:r>
          </a:p>
          <a:p>
            <a:endParaRPr lang="en-GB" dirty="0"/>
          </a:p>
          <a:p>
            <a:r>
              <a:rPr lang="en-GB" dirty="0"/>
              <a:t>SWOT: Commonly used for business planning, project planning, and product development.</a:t>
            </a:r>
          </a:p>
          <a:p>
            <a:endParaRPr lang="en-GB" dirty="0"/>
          </a:p>
          <a:p>
            <a:r>
              <a:rPr lang="en-GB" dirty="0"/>
              <a:t>Focus on Change:</a:t>
            </a:r>
          </a:p>
          <a:p>
            <a:endParaRPr lang="en-GB" dirty="0"/>
          </a:p>
          <a:p>
            <a:r>
              <a:rPr lang="en-GB" dirty="0"/>
              <a:t>SWOT: More focused on the present situation and how it can be improved or leveraged.</a:t>
            </a:r>
          </a:p>
          <a:p>
            <a:endParaRPr lang="en-GB" dirty="0"/>
          </a:p>
        </p:txBody>
      </p:sp>
      <p:sp>
        <p:nvSpPr>
          <p:cNvPr id="4" name="Slide Number Placeholder 3">
            <a:extLst>
              <a:ext uri="{FF2B5EF4-FFF2-40B4-BE49-F238E27FC236}">
                <a16:creationId xmlns:a16="http://schemas.microsoft.com/office/drawing/2014/main" id="{D184AC5C-4C70-12FD-56A3-33FFE4377300}"/>
              </a:ext>
            </a:extLst>
          </p:cNvPr>
          <p:cNvSpPr>
            <a:spLocks noGrp="1"/>
          </p:cNvSpPr>
          <p:nvPr>
            <p:ph type="sldNum" sz="quarter" idx="5"/>
          </p:nvPr>
        </p:nvSpPr>
        <p:spPr/>
        <p:txBody>
          <a:bodyPr/>
          <a:lstStyle/>
          <a:p>
            <a:fld id="{7AFB50B6-F1B6-43E7-9F13-F7A06A05F4FC}" type="slidenum">
              <a:rPr lang="en-GB" smtClean="0"/>
              <a:t>9</a:t>
            </a:fld>
            <a:endParaRPr lang="en-GB"/>
          </a:p>
        </p:txBody>
      </p:sp>
    </p:spTree>
    <p:extLst>
      <p:ext uri="{BB962C8B-B14F-4D97-AF65-F5344CB8AC3E}">
        <p14:creationId xmlns:p14="http://schemas.microsoft.com/office/powerpoint/2010/main" val="137698876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D2A356B-BB58-8209-16C2-095C23E9DB9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B21995D-6CE8-5B41-8DAE-AF07D65D7BB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F77D316-9BF0-35C5-FBFC-50A4A15CEF21}"/>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978D77C9-EB90-C279-E262-459D263844A4}"/>
              </a:ext>
            </a:extLst>
          </p:cNvPr>
          <p:cNvSpPr>
            <a:spLocks noGrp="1"/>
          </p:cNvSpPr>
          <p:nvPr>
            <p:ph type="sldNum" sz="quarter" idx="5"/>
          </p:nvPr>
        </p:nvSpPr>
        <p:spPr/>
        <p:txBody>
          <a:bodyPr/>
          <a:lstStyle/>
          <a:p>
            <a:fld id="{7AFB50B6-F1B6-43E7-9F13-F7A06A05F4FC}" type="slidenum">
              <a:rPr lang="en-GB" smtClean="0"/>
              <a:t>10</a:t>
            </a:fld>
            <a:endParaRPr lang="en-GB"/>
          </a:p>
        </p:txBody>
      </p:sp>
    </p:spTree>
    <p:extLst>
      <p:ext uri="{BB962C8B-B14F-4D97-AF65-F5344CB8AC3E}">
        <p14:creationId xmlns:p14="http://schemas.microsoft.com/office/powerpoint/2010/main" val="199997091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D2A356B-BB58-8209-16C2-095C23E9DB9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B21995D-6CE8-5B41-8DAE-AF07D65D7BB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F77D316-9BF0-35C5-FBFC-50A4A15CEF21}"/>
              </a:ext>
            </a:extLst>
          </p:cNvPr>
          <p:cNvSpPr>
            <a:spLocks noGrp="1"/>
          </p:cNvSpPr>
          <p:nvPr>
            <p:ph type="body" idx="1"/>
          </p:nvPr>
        </p:nvSpPr>
        <p:spPr/>
        <p:txBody>
          <a:bodyPr/>
          <a:lstStyle/>
          <a:p>
            <a:r>
              <a:rPr lang="en-GB" b="0" i="0" dirty="0">
                <a:solidFill>
                  <a:srgbClr val="2D2D2D"/>
                </a:solidFill>
                <a:effectLst/>
                <a:latin typeface="Noto Sans" panose="020B0502040204020203" pitchFamily="34" charset="0"/>
              </a:rPr>
              <a:t>The rational model of decision making is a method you can apply when facing challenges both in the workplace and at home. </a:t>
            </a:r>
          </a:p>
          <a:p>
            <a:r>
              <a:rPr lang="en-GB" b="0" i="0" dirty="0">
                <a:solidFill>
                  <a:srgbClr val="2D2D2D"/>
                </a:solidFill>
                <a:effectLst/>
                <a:latin typeface="Noto Sans" panose="020B0502040204020203" pitchFamily="34" charset="0"/>
              </a:rPr>
              <a:t>This model of decision making requires you to create a list of steps that you can take to divide a challenge or complex issue into much smaller, simpler and more manageable components. </a:t>
            </a:r>
          </a:p>
          <a:p>
            <a:r>
              <a:rPr lang="en-GB" b="0" i="0" dirty="0">
                <a:solidFill>
                  <a:srgbClr val="2D2D2D"/>
                </a:solidFill>
                <a:effectLst/>
                <a:latin typeface="Noto Sans" panose="020B0502040204020203" pitchFamily="34" charset="0"/>
              </a:rPr>
              <a:t>This particular method of decision making encourages you to rely on logic and order, following the assumption that the challenge you're facing is manageable and that finding a solution is impossible.</a:t>
            </a:r>
          </a:p>
          <a:p>
            <a:r>
              <a:rPr lang="en-GB" b="0" i="0" dirty="0">
                <a:solidFill>
                  <a:srgbClr val="2D2D2D"/>
                </a:solidFill>
                <a:effectLst/>
                <a:latin typeface="Noto Sans" panose="020B0502040204020203" pitchFamily="34" charset="0"/>
              </a:rPr>
              <a:t>Rational decision making assumes that those making the decisions automatically maximise the advantages and benefits towards themselves and minimise the potential costs from making any decision. This form of decision making also relies on data. </a:t>
            </a:r>
          </a:p>
          <a:p>
            <a:r>
              <a:rPr lang="en-GB" b="0" i="0" dirty="0">
                <a:solidFill>
                  <a:srgbClr val="2D2D2D"/>
                </a:solidFill>
                <a:effectLst/>
                <a:latin typeface="Noto Sans" panose="020B0502040204020203" pitchFamily="34" charset="0"/>
              </a:rPr>
              <a:t>It's important to remember to use measurable data when applying this method, and that analysis of this data is necessary before making the final decision. </a:t>
            </a:r>
          </a:p>
          <a:p>
            <a:r>
              <a:rPr lang="en-GB" b="0" i="0" dirty="0">
                <a:solidFill>
                  <a:srgbClr val="2D2D2D"/>
                </a:solidFill>
                <a:effectLst/>
                <a:latin typeface="Noto Sans" panose="020B0502040204020203" pitchFamily="34" charset="0"/>
              </a:rPr>
              <a:t>The model has a strong bias towards analysis and data over other factors, including ethical, obligatory or personal information. </a:t>
            </a:r>
          </a:p>
          <a:p>
            <a:r>
              <a:rPr lang="en-GB" b="0" i="0" dirty="0">
                <a:solidFill>
                  <a:srgbClr val="2D2D2D"/>
                </a:solidFill>
                <a:effectLst/>
                <a:latin typeface="Noto Sans" panose="020B0502040204020203" pitchFamily="34" charset="0"/>
              </a:rPr>
              <a:t>Business and economic theories assume that rational decisions are always made when it concerns consumable products and services.</a:t>
            </a:r>
            <a:endParaRPr lang="en-GB" dirty="0"/>
          </a:p>
        </p:txBody>
      </p:sp>
      <p:sp>
        <p:nvSpPr>
          <p:cNvPr id="4" name="Slide Number Placeholder 3">
            <a:extLst>
              <a:ext uri="{FF2B5EF4-FFF2-40B4-BE49-F238E27FC236}">
                <a16:creationId xmlns:a16="http://schemas.microsoft.com/office/drawing/2014/main" id="{978D77C9-EB90-C279-E262-459D263844A4}"/>
              </a:ext>
            </a:extLst>
          </p:cNvPr>
          <p:cNvSpPr>
            <a:spLocks noGrp="1"/>
          </p:cNvSpPr>
          <p:nvPr>
            <p:ph type="sldNum" sz="quarter" idx="5"/>
          </p:nvPr>
        </p:nvSpPr>
        <p:spPr/>
        <p:txBody>
          <a:bodyPr/>
          <a:lstStyle/>
          <a:p>
            <a:fld id="{7AFB50B6-F1B6-43E7-9F13-F7A06A05F4FC}" type="slidenum">
              <a:rPr lang="en-GB" smtClean="0"/>
              <a:t>11</a:t>
            </a:fld>
            <a:endParaRPr lang="en-GB"/>
          </a:p>
        </p:txBody>
      </p:sp>
    </p:spTree>
    <p:extLst>
      <p:ext uri="{BB962C8B-B14F-4D97-AF65-F5344CB8AC3E}">
        <p14:creationId xmlns:p14="http://schemas.microsoft.com/office/powerpoint/2010/main" val="154591893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D2A356B-BB58-8209-16C2-095C23E9DB9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B21995D-6CE8-5B41-8DAE-AF07D65D7BB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F77D316-9BF0-35C5-FBFC-50A4A15CEF21}"/>
              </a:ext>
            </a:extLst>
          </p:cNvPr>
          <p:cNvSpPr>
            <a:spLocks noGrp="1"/>
          </p:cNvSpPr>
          <p:nvPr>
            <p:ph type="body" idx="1"/>
          </p:nvPr>
        </p:nvSpPr>
        <p:spPr/>
        <p:txBody>
          <a:bodyPr/>
          <a:lstStyle/>
          <a:p>
            <a:r>
              <a:rPr lang="en-GB" dirty="0">
                <a:hlinkClick r:id="rId3"/>
              </a:rPr>
              <a:t>Bounded Rationality - an overview | ScienceDirect Topics</a:t>
            </a:r>
            <a:endParaRPr lang="en-GB" dirty="0"/>
          </a:p>
        </p:txBody>
      </p:sp>
      <p:sp>
        <p:nvSpPr>
          <p:cNvPr id="4" name="Slide Number Placeholder 3">
            <a:extLst>
              <a:ext uri="{FF2B5EF4-FFF2-40B4-BE49-F238E27FC236}">
                <a16:creationId xmlns:a16="http://schemas.microsoft.com/office/drawing/2014/main" id="{978D77C9-EB90-C279-E262-459D263844A4}"/>
              </a:ext>
            </a:extLst>
          </p:cNvPr>
          <p:cNvSpPr>
            <a:spLocks noGrp="1"/>
          </p:cNvSpPr>
          <p:nvPr>
            <p:ph type="sldNum" sz="quarter" idx="5"/>
          </p:nvPr>
        </p:nvSpPr>
        <p:spPr/>
        <p:txBody>
          <a:bodyPr/>
          <a:lstStyle/>
          <a:p>
            <a:fld id="{7AFB50B6-F1B6-43E7-9F13-F7A06A05F4FC}" type="slidenum">
              <a:rPr lang="en-GB" smtClean="0"/>
              <a:t>12</a:t>
            </a:fld>
            <a:endParaRPr lang="en-GB"/>
          </a:p>
        </p:txBody>
      </p:sp>
    </p:spTree>
    <p:extLst>
      <p:ext uri="{BB962C8B-B14F-4D97-AF65-F5344CB8AC3E}">
        <p14:creationId xmlns:p14="http://schemas.microsoft.com/office/powerpoint/2010/main" val="198135677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D2A356B-BB58-8209-16C2-095C23E9DB9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B21995D-6CE8-5B41-8DAE-AF07D65D7BB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F77D316-9BF0-35C5-FBFC-50A4A15CEF21}"/>
              </a:ext>
            </a:extLst>
          </p:cNvPr>
          <p:cNvSpPr>
            <a:spLocks noGrp="1"/>
          </p:cNvSpPr>
          <p:nvPr>
            <p:ph type="body" idx="1"/>
          </p:nvPr>
        </p:nvSpPr>
        <p:spPr/>
        <p:txBody>
          <a:bodyPr/>
          <a:lstStyle/>
          <a:p>
            <a:pPr algn="l"/>
            <a:r>
              <a:rPr lang="en-GB" b="1" i="0" dirty="0">
                <a:solidFill>
                  <a:srgbClr val="1272A1"/>
                </a:solidFill>
                <a:effectLst/>
                <a:latin typeface="Open Sans" panose="020B0606030504020204" pitchFamily="34" charset="0"/>
              </a:rPr>
              <a:t>Problems with intuition and decision making</a:t>
            </a:r>
          </a:p>
          <a:p>
            <a:pPr algn="l"/>
            <a:r>
              <a:rPr lang="en-GB" b="0" i="0" dirty="0">
                <a:solidFill>
                  <a:srgbClr val="333333"/>
                </a:solidFill>
                <a:effectLst/>
                <a:latin typeface="Open Sans" panose="020B0606030504020204" pitchFamily="34" charset="0"/>
              </a:rPr>
              <a:t>Intuition plays a significant role in the choices we make. Unfortunately, working alone, intuition can be the source of significant errors in the course of making a decision. Here are some of the problems with intuition that can be avoided with a structured </a:t>
            </a:r>
            <a:r>
              <a:rPr lang="en-GB" b="1" i="0" u="none" strike="noStrike" dirty="0">
                <a:solidFill>
                  <a:srgbClr val="05ACFD"/>
                </a:solidFill>
                <a:effectLst/>
                <a:latin typeface="Open Sans" panose="020B0606030504020204" pitchFamily="34" charset="0"/>
                <a:hlinkClick r:id="rId3" tooltip="Decision Making Process"/>
              </a:rPr>
              <a:t>decision making process</a:t>
            </a:r>
            <a:r>
              <a:rPr lang="en-GB" b="0" i="0" dirty="0">
                <a:solidFill>
                  <a:srgbClr val="333333"/>
                </a:solidFill>
                <a:effectLst/>
                <a:latin typeface="Open Sans" panose="020B0606030504020204" pitchFamily="34" charset="0"/>
              </a:rPr>
              <a:t>.</a:t>
            </a:r>
          </a:p>
          <a:p>
            <a:pPr algn="l">
              <a:buFont typeface="Arial" panose="020B0604020202020204" pitchFamily="34" charset="0"/>
              <a:buChar char="•"/>
            </a:pPr>
            <a:r>
              <a:rPr lang="en-GB" b="0" i="0" dirty="0">
                <a:solidFill>
                  <a:srgbClr val="333333"/>
                </a:solidFill>
                <a:effectLst/>
                <a:latin typeface="Open Sans" panose="020B0606030504020204" pitchFamily="34" charset="0"/>
              </a:rPr>
              <a:t>Flawed information - Intuition decision making will respond quickly to inaccurate, insufficient, unreliable, or incomplete information based on patterns from previous experiences.</a:t>
            </a:r>
          </a:p>
          <a:p>
            <a:pPr algn="l">
              <a:buFont typeface="Arial" panose="020B0604020202020204" pitchFamily="34" charset="0"/>
              <a:buChar char="•"/>
            </a:pPr>
            <a:r>
              <a:rPr lang="en-GB" b="0" i="0" dirty="0">
                <a:solidFill>
                  <a:srgbClr val="333333"/>
                </a:solidFill>
                <a:effectLst/>
                <a:latin typeface="Open Sans" panose="020B0606030504020204" pitchFamily="34" charset="0"/>
              </a:rPr>
              <a:t>Short term emotional bias - Cognitive research has shown that even experts' decisions are influenced by unrelated emotions during the time of making a decision.</a:t>
            </a:r>
          </a:p>
          <a:p>
            <a:pPr algn="l">
              <a:buFont typeface="Arial" panose="020B0604020202020204" pitchFamily="34" charset="0"/>
              <a:buChar char="•"/>
            </a:pPr>
            <a:r>
              <a:rPr lang="en-GB" b="0" i="0" dirty="0">
                <a:solidFill>
                  <a:srgbClr val="333333"/>
                </a:solidFill>
                <a:effectLst/>
                <a:latin typeface="Open Sans" panose="020B0606030504020204" pitchFamily="34" charset="0"/>
              </a:rPr>
              <a:t>Insufficient consideration of alternatives - Intuition generally relies on pattern recognition and will point to solutions that have worked well with the current perceived pattern. This will limit considered options even though you may be dealing with a new decision situation that might require a novel or unique solution.</a:t>
            </a:r>
          </a:p>
          <a:p>
            <a:pPr algn="l">
              <a:buFont typeface="Arial" panose="020B0604020202020204" pitchFamily="34" charset="0"/>
              <a:buChar char="•"/>
            </a:pPr>
            <a:r>
              <a:rPr lang="en-GB" b="0" i="0" dirty="0">
                <a:solidFill>
                  <a:srgbClr val="333333"/>
                </a:solidFill>
                <a:effectLst/>
                <a:latin typeface="Open Sans" panose="020B0606030504020204" pitchFamily="34" charset="0"/>
              </a:rPr>
              <a:t>Prejudices - Emotions help form our intuition and can allow flawed experiences to overrule sound facts and evidence.</a:t>
            </a:r>
          </a:p>
          <a:p>
            <a:pPr algn="l">
              <a:buFont typeface="Arial" panose="020B0604020202020204" pitchFamily="34" charset="0"/>
              <a:buChar char="•"/>
            </a:pPr>
            <a:r>
              <a:rPr lang="en-GB" b="0" i="0" dirty="0">
                <a:solidFill>
                  <a:srgbClr val="333333"/>
                </a:solidFill>
                <a:effectLst/>
                <a:latin typeface="Open Sans" panose="020B0606030504020204" pitchFamily="34" charset="0"/>
              </a:rPr>
              <a:t>Lack of openness - Every person has a different experience base that provides the platform for their intuitions. Given that one's intuition is not easily explained, it is difficult to use intuition in a group context.</a:t>
            </a:r>
          </a:p>
          <a:p>
            <a:pPr algn="l">
              <a:buFont typeface="Arial" panose="020B0604020202020204" pitchFamily="34" charset="0"/>
              <a:buChar char="•"/>
            </a:pPr>
            <a:r>
              <a:rPr lang="en-GB" b="0" i="0" dirty="0">
                <a:solidFill>
                  <a:srgbClr val="333333"/>
                </a:solidFill>
                <a:effectLst/>
                <a:latin typeface="Open Sans" panose="020B0606030504020204" pitchFamily="34" charset="0"/>
              </a:rPr>
              <a:t>Inappropriate application - People that have good experience, </a:t>
            </a:r>
            <a:r>
              <a:rPr lang="en-GB" b="1" i="0" u="none" strike="noStrike" dirty="0">
                <a:solidFill>
                  <a:srgbClr val="05ACFD"/>
                </a:solidFill>
                <a:effectLst/>
                <a:latin typeface="Open Sans" panose="020B0606030504020204" pitchFamily="34" charset="0"/>
                <a:hlinkClick r:id="rId4" tooltip="See our definition for expertise"/>
              </a:rPr>
              <a:t>expertise</a:t>
            </a:r>
            <a:r>
              <a:rPr lang="en-GB" b="0" i="0" dirty="0">
                <a:solidFill>
                  <a:srgbClr val="333333"/>
                </a:solidFill>
                <a:effectLst/>
                <a:latin typeface="Open Sans" panose="020B0606030504020204" pitchFamily="34" charset="0"/>
              </a:rPr>
              <a:t>, and intuition in one area can become overconfident and apply their intuition in an unfamiliar or unrelated area. This also includes using "Rules of Thumb" that may not match the needs of the current decision context.</a:t>
            </a:r>
          </a:p>
          <a:p>
            <a:endParaRPr lang="en-GB" dirty="0"/>
          </a:p>
        </p:txBody>
      </p:sp>
      <p:sp>
        <p:nvSpPr>
          <p:cNvPr id="4" name="Slide Number Placeholder 3">
            <a:extLst>
              <a:ext uri="{FF2B5EF4-FFF2-40B4-BE49-F238E27FC236}">
                <a16:creationId xmlns:a16="http://schemas.microsoft.com/office/drawing/2014/main" id="{978D77C9-EB90-C279-E262-459D263844A4}"/>
              </a:ext>
            </a:extLst>
          </p:cNvPr>
          <p:cNvSpPr>
            <a:spLocks noGrp="1"/>
          </p:cNvSpPr>
          <p:nvPr>
            <p:ph type="sldNum" sz="quarter" idx="5"/>
          </p:nvPr>
        </p:nvSpPr>
        <p:spPr/>
        <p:txBody>
          <a:bodyPr/>
          <a:lstStyle/>
          <a:p>
            <a:fld id="{7AFB50B6-F1B6-43E7-9F13-F7A06A05F4FC}" type="slidenum">
              <a:rPr lang="en-GB" smtClean="0"/>
              <a:t>13</a:t>
            </a:fld>
            <a:endParaRPr lang="en-GB"/>
          </a:p>
        </p:txBody>
      </p:sp>
    </p:spTree>
    <p:extLst>
      <p:ext uri="{BB962C8B-B14F-4D97-AF65-F5344CB8AC3E}">
        <p14:creationId xmlns:p14="http://schemas.microsoft.com/office/powerpoint/2010/main" val="340975344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D2A356B-BB58-8209-16C2-095C23E9DB9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B21995D-6CE8-5B41-8DAE-AF07D65D7BB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F77D316-9BF0-35C5-FBFC-50A4A15CEF21}"/>
              </a:ext>
            </a:extLst>
          </p:cNvPr>
          <p:cNvSpPr>
            <a:spLocks noGrp="1"/>
          </p:cNvSpPr>
          <p:nvPr>
            <p:ph type="body" idx="1"/>
          </p:nvPr>
        </p:nvSpPr>
        <p:spPr/>
        <p:txBody>
          <a:bodyPr/>
          <a:lstStyle/>
          <a:p>
            <a:pPr algn="l"/>
            <a:r>
              <a:rPr lang="en-GB" b="1" i="0" dirty="0">
                <a:solidFill>
                  <a:srgbClr val="0D405F"/>
                </a:solidFill>
                <a:effectLst/>
                <a:latin typeface="Inter"/>
              </a:rPr>
              <a:t>Confirmation bias</a:t>
            </a:r>
            <a:r>
              <a:rPr lang="en-GB" b="0" i="0" dirty="0">
                <a:solidFill>
                  <a:srgbClr val="0D405F"/>
                </a:solidFill>
                <a:effectLst/>
                <a:latin typeface="Inter"/>
              </a:rPr>
              <a:t> is the tendency to seek out and prefer information that supports our preexisting beliefs. As a result, we tend to ignore any information that contradicts those beliefs. Confirmation bias is often unintentional but can still lead to poor decision-making in (psychology) research and in legal or real-life contexts.</a:t>
            </a:r>
          </a:p>
          <a:p>
            <a:r>
              <a:rPr lang="en-GB" dirty="0"/>
              <a:t>Example: Confirmation </a:t>
            </a:r>
            <a:r>
              <a:rPr lang="en-GB" dirty="0" err="1"/>
              <a:t>biasDuring</a:t>
            </a:r>
            <a:r>
              <a:rPr lang="en-GB" dirty="0"/>
              <a:t> elections, people tend to seek information that paints the candidate they support in a positive light, while dismissing any information that paints them in a negative light.</a:t>
            </a:r>
            <a:endParaRPr lang="en-GB" dirty="0">
              <a:effectLst/>
            </a:endParaRPr>
          </a:p>
          <a:p>
            <a:r>
              <a:rPr lang="en-GB" dirty="0">
                <a:effectLst/>
              </a:rPr>
              <a:t>This type of </a:t>
            </a:r>
            <a:r>
              <a:rPr lang="en-GB" u="none" strike="noStrike" dirty="0">
                <a:solidFill>
                  <a:srgbClr val="1F80E8"/>
                </a:solidFill>
                <a:effectLst/>
                <a:hlinkClick r:id="rId3"/>
              </a:rPr>
              <a:t>research bias</a:t>
            </a:r>
            <a:r>
              <a:rPr lang="en-GB" dirty="0">
                <a:effectLst/>
              </a:rPr>
              <a:t> is more likely to occur while processing information related to emotionally charged topics, values, or deeply held beliefs</a:t>
            </a:r>
          </a:p>
          <a:p>
            <a:endParaRPr lang="en-GB" dirty="0"/>
          </a:p>
          <a:p>
            <a:pPr algn="l"/>
            <a:r>
              <a:rPr lang="en-GB" b="1" i="0" dirty="0">
                <a:solidFill>
                  <a:srgbClr val="0D405F"/>
                </a:solidFill>
                <a:effectLst/>
                <a:latin typeface="Inter"/>
              </a:rPr>
              <a:t>Anchoring bias </a:t>
            </a:r>
            <a:r>
              <a:rPr lang="en-GB" b="0" i="0" dirty="0">
                <a:solidFill>
                  <a:srgbClr val="0D405F"/>
                </a:solidFill>
                <a:effectLst/>
                <a:latin typeface="Inter"/>
              </a:rPr>
              <a:t>describes people’s tendency to rely too heavily on the first piece of information they receive on a topic. Regardless of the accuracy of that information, people use it as a reference point, or </a:t>
            </a:r>
            <a:r>
              <a:rPr lang="en-GB" b="1" i="0" dirty="0">
                <a:solidFill>
                  <a:srgbClr val="0D405F"/>
                </a:solidFill>
                <a:effectLst/>
                <a:latin typeface="Inter"/>
              </a:rPr>
              <a:t>anchor,</a:t>
            </a:r>
            <a:r>
              <a:rPr lang="en-GB" b="0" i="0" dirty="0">
                <a:solidFill>
                  <a:srgbClr val="0D405F"/>
                </a:solidFill>
                <a:effectLst/>
                <a:latin typeface="Inter"/>
              </a:rPr>
              <a:t> to make subsequent judgements. Because of this, anchoring bias can lead to poor decisions in various contexts, such as salary negotiations, medical diagnoses, and purchases.</a:t>
            </a:r>
          </a:p>
          <a:p>
            <a:r>
              <a:rPr lang="en-GB" dirty="0"/>
              <a:t>Example: Anchoring bias You are considering buying a used car, and you visit a car dealership. The dealer walks you around, showing you all the higher-priced cars, and you start worrying that you can’t afford a car after all.</a:t>
            </a:r>
            <a:endParaRPr lang="en-GB" dirty="0">
              <a:effectLst/>
            </a:endParaRPr>
          </a:p>
          <a:p>
            <a:r>
              <a:rPr lang="en-GB" dirty="0">
                <a:effectLst/>
              </a:rPr>
              <a:t>Next, the car dealer walks you toward the back of the lot, where you see more affordable cars. Having seen all the expensive options, you think these cars seem like a good bargain. In reality, all the cars are overpriced. By showing you all the expensive cars first, the dealer has set an anchor, influencing your perception of the value of a used car.</a:t>
            </a:r>
          </a:p>
          <a:p>
            <a:endParaRPr lang="en-GB" dirty="0"/>
          </a:p>
        </p:txBody>
      </p:sp>
      <p:sp>
        <p:nvSpPr>
          <p:cNvPr id="4" name="Slide Number Placeholder 3">
            <a:extLst>
              <a:ext uri="{FF2B5EF4-FFF2-40B4-BE49-F238E27FC236}">
                <a16:creationId xmlns:a16="http://schemas.microsoft.com/office/drawing/2014/main" id="{978D77C9-EB90-C279-E262-459D263844A4}"/>
              </a:ext>
            </a:extLst>
          </p:cNvPr>
          <p:cNvSpPr>
            <a:spLocks noGrp="1"/>
          </p:cNvSpPr>
          <p:nvPr>
            <p:ph type="sldNum" sz="quarter" idx="5"/>
          </p:nvPr>
        </p:nvSpPr>
        <p:spPr/>
        <p:txBody>
          <a:bodyPr/>
          <a:lstStyle/>
          <a:p>
            <a:fld id="{7AFB50B6-F1B6-43E7-9F13-F7A06A05F4FC}" type="slidenum">
              <a:rPr lang="en-GB" smtClean="0"/>
              <a:t>14</a:t>
            </a:fld>
            <a:endParaRPr lang="en-GB"/>
          </a:p>
        </p:txBody>
      </p:sp>
    </p:spTree>
    <p:extLst>
      <p:ext uri="{BB962C8B-B14F-4D97-AF65-F5344CB8AC3E}">
        <p14:creationId xmlns:p14="http://schemas.microsoft.com/office/powerpoint/2010/main" val="258455170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AFB50B6-F1B6-43E7-9F13-F7A06A05F4FC}" type="slidenum">
              <a:rPr lang="en-GB" smtClean="0"/>
              <a:t>15</a:t>
            </a:fld>
            <a:endParaRPr lang="en-GB"/>
          </a:p>
        </p:txBody>
      </p:sp>
    </p:spTree>
    <p:extLst>
      <p:ext uri="{BB962C8B-B14F-4D97-AF65-F5344CB8AC3E}">
        <p14:creationId xmlns:p14="http://schemas.microsoft.com/office/powerpoint/2010/main" val="241379475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mj-lt"/>
              <a:buAutoNum type="arabicPeriod"/>
            </a:pPr>
            <a:endParaRPr lang="en-GB" dirty="0"/>
          </a:p>
        </p:txBody>
      </p:sp>
      <p:sp>
        <p:nvSpPr>
          <p:cNvPr id="4" name="Slide Number Placeholder 3"/>
          <p:cNvSpPr>
            <a:spLocks noGrp="1"/>
          </p:cNvSpPr>
          <p:nvPr>
            <p:ph type="sldNum" sz="quarter" idx="5"/>
          </p:nvPr>
        </p:nvSpPr>
        <p:spPr/>
        <p:txBody>
          <a:bodyPr/>
          <a:lstStyle/>
          <a:p>
            <a:fld id="{7AFB50B6-F1B6-43E7-9F13-F7A06A05F4FC}" type="slidenum">
              <a:rPr lang="en-GB" smtClean="0"/>
              <a:t>16</a:t>
            </a:fld>
            <a:endParaRPr lang="en-GB"/>
          </a:p>
        </p:txBody>
      </p:sp>
    </p:spTree>
    <p:extLst>
      <p:ext uri="{BB962C8B-B14F-4D97-AF65-F5344CB8AC3E}">
        <p14:creationId xmlns:p14="http://schemas.microsoft.com/office/powerpoint/2010/main" val="180101397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mj-lt"/>
              <a:buAutoNum type="arabicPeriod"/>
            </a:pPr>
            <a:endParaRPr lang="en-GB" dirty="0"/>
          </a:p>
        </p:txBody>
      </p:sp>
      <p:sp>
        <p:nvSpPr>
          <p:cNvPr id="4" name="Slide Number Placeholder 3"/>
          <p:cNvSpPr>
            <a:spLocks noGrp="1"/>
          </p:cNvSpPr>
          <p:nvPr>
            <p:ph type="sldNum" sz="quarter" idx="5"/>
          </p:nvPr>
        </p:nvSpPr>
        <p:spPr/>
        <p:txBody>
          <a:bodyPr/>
          <a:lstStyle/>
          <a:p>
            <a:fld id="{7AFB50B6-F1B6-43E7-9F13-F7A06A05F4FC}" type="slidenum">
              <a:rPr lang="en-GB" smtClean="0"/>
              <a:t>17</a:t>
            </a:fld>
            <a:endParaRPr lang="en-GB"/>
          </a:p>
        </p:txBody>
      </p:sp>
    </p:spTree>
    <p:extLst>
      <p:ext uri="{BB962C8B-B14F-4D97-AF65-F5344CB8AC3E}">
        <p14:creationId xmlns:p14="http://schemas.microsoft.com/office/powerpoint/2010/main" val="41369357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mj-lt"/>
              <a:buAutoNum type="arabicPeriod"/>
            </a:pPr>
            <a:endParaRPr lang="en-GB" dirty="0"/>
          </a:p>
        </p:txBody>
      </p:sp>
      <p:sp>
        <p:nvSpPr>
          <p:cNvPr id="4" name="Slide Number Placeholder 3"/>
          <p:cNvSpPr>
            <a:spLocks noGrp="1"/>
          </p:cNvSpPr>
          <p:nvPr>
            <p:ph type="sldNum" sz="quarter" idx="5"/>
          </p:nvPr>
        </p:nvSpPr>
        <p:spPr/>
        <p:txBody>
          <a:bodyPr/>
          <a:lstStyle/>
          <a:p>
            <a:fld id="{7AFB50B6-F1B6-43E7-9F13-F7A06A05F4FC}" type="slidenum">
              <a:rPr lang="en-GB" smtClean="0"/>
              <a:t>18</a:t>
            </a:fld>
            <a:endParaRPr lang="en-GB"/>
          </a:p>
        </p:txBody>
      </p:sp>
    </p:spTree>
    <p:extLst>
      <p:ext uri="{BB962C8B-B14F-4D97-AF65-F5344CB8AC3E}">
        <p14:creationId xmlns:p14="http://schemas.microsoft.com/office/powerpoint/2010/main" val="10286212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mj-lt"/>
              <a:buAutoNum type="arabicPeriod"/>
            </a:pPr>
            <a:endParaRPr lang="en-GB" dirty="0"/>
          </a:p>
        </p:txBody>
      </p:sp>
      <p:sp>
        <p:nvSpPr>
          <p:cNvPr id="4" name="Slide Number Placeholder 3"/>
          <p:cNvSpPr>
            <a:spLocks noGrp="1"/>
          </p:cNvSpPr>
          <p:nvPr>
            <p:ph type="sldNum" sz="quarter" idx="5"/>
          </p:nvPr>
        </p:nvSpPr>
        <p:spPr/>
        <p:txBody>
          <a:bodyPr/>
          <a:lstStyle/>
          <a:p>
            <a:fld id="{7AFB50B6-F1B6-43E7-9F13-F7A06A05F4FC}" type="slidenum">
              <a:rPr lang="en-GB" smtClean="0"/>
              <a:t>19</a:t>
            </a:fld>
            <a:endParaRPr lang="en-GB"/>
          </a:p>
        </p:txBody>
      </p:sp>
    </p:spTree>
    <p:extLst>
      <p:ext uri="{BB962C8B-B14F-4D97-AF65-F5344CB8AC3E}">
        <p14:creationId xmlns:p14="http://schemas.microsoft.com/office/powerpoint/2010/main" val="1927623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mj-lt"/>
              <a:buNone/>
            </a:pPr>
            <a:r>
              <a:rPr lang="en-GB" dirty="0"/>
              <a:t>CIPD (2024) </a:t>
            </a:r>
            <a:r>
              <a:rPr lang="en-GB" i="1" dirty="0"/>
              <a:t>SWOT analysis</a:t>
            </a:r>
            <a:r>
              <a:rPr lang="en-GB" dirty="0"/>
              <a:t>. Available at: </a:t>
            </a:r>
            <a:r>
              <a:rPr lang="en-GB" dirty="0">
                <a:hlinkClick r:id="rId3"/>
              </a:rPr>
              <a:t>SWOT analysis | Factsheets | CIPD</a:t>
            </a:r>
            <a:r>
              <a:rPr lang="en-GB" dirty="0"/>
              <a:t>. (Accessed: 17 May 2024)</a:t>
            </a:r>
          </a:p>
        </p:txBody>
      </p:sp>
      <p:sp>
        <p:nvSpPr>
          <p:cNvPr id="4" name="Slide Number Placeholder 3"/>
          <p:cNvSpPr>
            <a:spLocks noGrp="1"/>
          </p:cNvSpPr>
          <p:nvPr>
            <p:ph type="sldNum" sz="quarter" idx="5"/>
          </p:nvPr>
        </p:nvSpPr>
        <p:spPr/>
        <p:txBody>
          <a:bodyPr/>
          <a:lstStyle/>
          <a:p>
            <a:fld id="{7AFB50B6-F1B6-43E7-9F13-F7A06A05F4FC}" type="slidenum">
              <a:rPr lang="en-GB" smtClean="0"/>
              <a:t>20</a:t>
            </a:fld>
            <a:endParaRPr lang="en-GB"/>
          </a:p>
        </p:txBody>
      </p:sp>
    </p:spTree>
    <p:extLst>
      <p:ext uri="{BB962C8B-B14F-4D97-AF65-F5344CB8AC3E}">
        <p14:creationId xmlns:p14="http://schemas.microsoft.com/office/powerpoint/2010/main" val="335203972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Separate into your groups to work on your presentations. </a:t>
            </a:r>
          </a:p>
        </p:txBody>
      </p:sp>
      <p:sp>
        <p:nvSpPr>
          <p:cNvPr id="4" name="Slide Number Placeholder 3"/>
          <p:cNvSpPr>
            <a:spLocks noGrp="1"/>
          </p:cNvSpPr>
          <p:nvPr>
            <p:ph type="sldNum" sz="quarter" idx="5"/>
          </p:nvPr>
        </p:nvSpPr>
        <p:spPr/>
        <p:txBody>
          <a:bodyPr/>
          <a:lstStyle/>
          <a:p>
            <a:fld id="{7AFB50B6-F1B6-43E7-9F13-F7A06A05F4FC}" type="slidenum">
              <a:rPr lang="en-GB" smtClean="0"/>
              <a:t>21</a:t>
            </a:fld>
            <a:endParaRPr lang="en-GB"/>
          </a:p>
        </p:txBody>
      </p:sp>
    </p:spTree>
    <p:extLst>
      <p:ext uri="{BB962C8B-B14F-4D97-AF65-F5344CB8AC3E}">
        <p14:creationId xmlns:p14="http://schemas.microsoft.com/office/powerpoint/2010/main" val="162044110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D896795-546D-1FB0-961C-124650D6E46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FD14669-05C7-77D8-3A19-5B4062E70F1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1916C42-0F85-8C03-BE91-EE3B9EFEEABF}"/>
              </a:ext>
            </a:extLst>
          </p:cNvPr>
          <p:cNvSpPr>
            <a:spLocks noGrp="1"/>
          </p:cNvSpPr>
          <p:nvPr>
            <p:ph type="body" idx="1"/>
          </p:nvPr>
        </p:nvSpPr>
        <p:spPr/>
        <p:txBody>
          <a:bodyPr/>
          <a:lstStyle/>
          <a:p>
            <a:pPr algn="l">
              <a:buFont typeface="+mj-lt"/>
              <a:buAutoNum type="arabicPeriod"/>
            </a:pPr>
            <a:endParaRPr lang="en-GB" dirty="0"/>
          </a:p>
        </p:txBody>
      </p:sp>
      <p:sp>
        <p:nvSpPr>
          <p:cNvPr id="4" name="Slide Number Placeholder 3">
            <a:extLst>
              <a:ext uri="{FF2B5EF4-FFF2-40B4-BE49-F238E27FC236}">
                <a16:creationId xmlns:a16="http://schemas.microsoft.com/office/drawing/2014/main" id="{FE8EB2D0-04CF-6E5B-BF6D-9EA8A62D6AFF}"/>
              </a:ext>
            </a:extLst>
          </p:cNvPr>
          <p:cNvSpPr>
            <a:spLocks noGrp="1"/>
          </p:cNvSpPr>
          <p:nvPr>
            <p:ph type="sldNum" sz="quarter" idx="5"/>
          </p:nvPr>
        </p:nvSpPr>
        <p:spPr/>
        <p:txBody>
          <a:bodyPr/>
          <a:lstStyle/>
          <a:p>
            <a:fld id="{7AFB50B6-F1B6-43E7-9F13-F7A06A05F4FC}" type="slidenum">
              <a:rPr lang="en-GB" smtClean="0"/>
              <a:t>22</a:t>
            </a:fld>
            <a:endParaRPr lang="en-GB"/>
          </a:p>
        </p:txBody>
      </p:sp>
    </p:spTree>
    <p:extLst>
      <p:ext uri="{BB962C8B-B14F-4D97-AF65-F5344CB8AC3E}">
        <p14:creationId xmlns:p14="http://schemas.microsoft.com/office/powerpoint/2010/main" val="74654878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Separate into your groups to work on your presentations. </a:t>
            </a:r>
          </a:p>
        </p:txBody>
      </p:sp>
      <p:sp>
        <p:nvSpPr>
          <p:cNvPr id="4" name="Slide Number Placeholder 3"/>
          <p:cNvSpPr>
            <a:spLocks noGrp="1"/>
          </p:cNvSpPr>
          <p:nvPr>
            <p:ph type="sldNum" sz="quarter" idx="5"/>
          </p:nvPr>
        </p:nvSpPr>
        <p:spPr/>
        <p:txBody>
          <a:bodyPr/>
          <a:lstStyle/>
          <a:p>
            <a:fld id="{7AFB50B6-F1B6-43E7-9F13-F7A06A05F4FC}" type="slidenum">
              <a:rPr lang="en-GB" smtClean="0"/>
              <a:t>23</a:t>
            </a:fld>
            <a:endParaRPr lang="en-GB"/>
          </a:p>
        </p:txBody>
      </p:sp>
    </p:spTree>
    <p:extLst>
      <p:ext uri="{BB962C8B-B14F-4D97-AF65-F5344CB8AC3E}">
        <p14:creationId xmlns:p14="http://schemas.microsoft.com/office/powerpoint/2010/main" val="3787619884"/>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One to one support available. </a:t>
            </a:r>
          </a:p>
        </p:txBody>
      </p:sp>
      <p:sp>
        <p:nvSpPr>
          <p:cNvPr id="4" name="Slide Number Placeholder 3"/>
          <p:cNvSpPr>
            <a:spLocks noGrp="1"/>
          </p:cNvSpPr>
          <p:nvPr>
            <p:ph type="sldNum" sz="quarter" idx="5"/>
          </p:nvPr>
        </p:nvSpPr>
        <p:spPr/>
        <p:txBody>
          <a:bodyPr/>
          <a:lstStyle/>
          <a:p>
            <a:fld id="{7AFB50B6-F1B6-43E7-9F13-F7A06A05F4FC}" type="slidenum">
              <a:rPr lang="en-GB" smtClean="0"/>
              <a:t>24</a:t>
            </a:fld>
            <a:endParaRPr lang="en-GB"/>
          </a:p>
        </p:txBody>
      </p:sp>
    </p:spTree>
    <p:extLst>
      <p:ext uri="{BB962C8B-B14F-4D97-AF65-F5344CB8AC3E}">
        <p14:creationId xmlns:p14="http://schemas.microsoft.com/office/powerpoint/2010/main" val="363234483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28/05/2026</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28/05/2026</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28/05/2026</a:t>
            </a:fld>
            <a:endParaRPr lang="en-GB"/>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57" r:id="rId1"/>
    <p:sldLayoutId id="2147483649" r:id="rId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3" Type="http://schemas.openxmlformats.org/officeDocument/2006/relationships/hyperlink" Target="https://www.cipd.org/uk/knowledge/factsheets/swot-analysis-factsheet/" TargetMode="External"/><Relationship Id="rId2" Type="http://schemas.openxmlformats.org/officeDocument/2006/relationships/notesSlide" Target="../notesSlides/notesSlide20.xml"/><Relationship Id="rId1" Type="http://schemas.openxmlformats.org/officeDocument/2006/relationships/slideLayout" Target="../slideLayouts/slideLayout1.xml"/><Relationship Id="rId4" Type="http://schemas.openxmlformats.org/officeDocument/2006/relationships/image" Target="../media/image7.png"/></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hyperlink" Target="https://doi.org/10.48550/arxiv.2407.07201" TargetMode="External"/><Relationship Id="rId2" Type="http://schemas.openxmlformats.org/officeDocument/2006/relationships/notesSlide" Target="../notesSlides/notesSlide22.xml"/><Relationship Id="rId1" Type="http://schemas.openxmlformats.org/officeDocument/2006/relationships/slideLayout" Target="../slideLayouts/slideLayout1.xml"/><Relationship Id="rId5" Type="http://schemas.openxmlformats.org/officeDocument/2006/relationships/hyperlink" Target="https://www.bbc.co.uk/news/articles/cp82jvd3g54o#:~:text=Separate%20figures%20published%20by%20the,recording%20practices%20began%20in%202003." TargetMode="External"/><Relationship Id="rId4" Type="http://schemas.openxmlformats.org/officeDocument/2006/relationships/hyperlink" Target="https://doaj.org/article/cd88ca44be4740f0bfcfc969f9c8b7da" TargetMode="Externa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36120" y="1484784"/>
            <a:ext cx="9180512" cy="3846289"/>
          </a:xfrm>
        </p:spPr>
        <p:txBody>
          <a:bodyPr>
            <a:normAutofit fontScale="90000"/>
          </a:bodyPr>
          <a:lstStyle/>
          <a:p>
            <a:r>
              <a:rPr lang="en-GB" sz="3600" i="1" dirty="0">
                <a:solidFill>
                  <a:schemeClr val="bg1"/>
                </a:solidFill>
              </a:rPr>
              <a:t>Certificate of Higher Education in Employability Skills</a:t>
            </a:r>
            <a:br>
              <a:rPr lang="en-GB" i="1" dirty="0">
                <a:solidFill>
                  <a:schemeClr val="bg1"/>
                </a:solidFill>
              </a:rPr>
            </a:br>
            <a:br>
              <a:rPr lang="en-GB" i="1" dirty="0">
                <a:solidFill>
                  <a:schemeClr val="bg1"/>
                </a:solidFill>
              </a:rPr>
            </a:br>
            <a:r>
              <a:rPr lang="en-GB" i="1" dirty="0">
                <a:solidFill>
                  <a:schemeClr val="bg1"/>
                </a:solidFill>
              </a:rPr>
              <a:t>Problem Solving and Innovation (BMSW4014)</a:t>
            </a:r>
            <a:br>
              <a:rPr lang="en-GB" i="1" dirty="0">
                <a:solidFill>
                  <a:schemeClr val="bg1"/>
                </a:solidFill>
              </a:rPr>
            </a:br>
            <a:br>
              <a:rPr lang="en-GB" i="1" dirty="0">
                <a:solidFill>
                  <a:schemeClr val="bg1"/>
                </a:solidFill>
              </a:rPr>
            </a:br>
            <a:br>
              <a:rPr lang="en-GB" sz="3100" i="1" dirty="0">
                <a:solidFill>
                  <a:schemeClr val="bg1"/>
                </a:solidFill>
              </a:rPr>
            </a:br>
            <a:endParaRPr lang="en-GB" sz="3100" dirty="0">
              <a:solidFill>
                <a:schemeClr val="bg1"/>
              </a:solidFill>
            </a:endParaRP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a:t>Agenda </a:t>
            </a:r>
          </a:p>
        </p:txBody>
      </p:sp>
      <p:sp>
        <p:nvSpPr>
          <p:cNvPr id="6" name="Rectangle 1027"/>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altLang="en-US" sz="2400" dirty="0">
                <a:latin typeface="Arial" panose="020B0604020202020204" pitchFamily="34" charset="0"/>
                <a:cs typeface="Arial" panose="020B0604020202020204" pitchFamily="34" charset="0"/>
              </a:rPr>
              <a:t>Porters 5 forces</a:t>
            </a:r>
          </a:p>
          <a:p>
            <a:r>
              <a:rPr lang="en-GB" altLang="en-US" sz="2400" dirty="0">
                <a:latin typeface="Arial" panose="020B0604020202020204" pitchFamily="34" charset="0"/>
                <a:cs typeface="Arial" panose="020B0604020202020204" pitchFamily="34" charset="0"/>
              </a:rPr>
              <a:t>Recap of topics so far.</a:t>
            </a:r>
          </a:p>
          <a:p>
            <a:pPr lvl="1"/>
            <a:r>
              <a:rPr lang="en-GB" altLang="en-US" sz="2000" dirty="0">
                <a:latin typeface="Arial" panose="020B0604020202020204" pitchFamily="34" charset="0"/>
                <a:cs typeface="Arial" panose="020B0604020202020204" pitchFamily="34" charset="0"/>
              </a:rPr>
              <a:t>Problem Solving.</a:t>
            </a:r>
          </a:p>
          <a:p>
            <a:pPr lvl="1"/>
            <a:r>
              <a:rPr lang="en-GB" altLang="en-US" sz="2000" dirty="0">
                <a:latin typeface="Arial" panose="020B0604020202020204" pitchFamily="34" charset="0"/>
                <a:cs typeface="Arial" panose="020B0604020202020204" pitchFamily="34" charset="0"/>
              </a:rPr>
              <a:t>Cause and Effect.</a:t>
            </a:r>
          </a:p>
          <a:p>
            <a:pPr lvl="1"/>
            <a:r>
              <a:rPr lang="en-GB" altLang="en-US" sz="2000" dirty="0">
                <a:latin typeface="Arial" panose="020B0604020202020204" pitchFamily="34" charset="0"/>
                <a:cs typeface="Arial" panose="020B0604020202020204" pitchFamily="34" charset="0"/>
              </a:rPr>
              <a:t>SWOT analysis.</a:t>
            </a:r>
          </a:p>
          <a:p>
            <a:pPr lvl="1"/>
            <a:r>
              <a:rPr lang="en-GB" altLang="en-US" sz="2000" dirty="0">
                <a:latin typeface="Arial" panose="020B0604020202020204" pitchFamily="34" charset="0"/>
                <a:cs typeface="Arial" panose="020B0604020202020204" pitchFamily="34" charset="0"/>
              </a:rPr>
              <a:t>Decision making and recommendations. </a:t>
            </a:r>
          </a:p>
          <a:p>
            <a:r>
              <a:rPr lang="en-GB" altLang="en-US" sz="2400" dirty="0">
                <a:latin typeface="Arial" panose="020B0604020202020204" pitchFamily="34" charset="0"/>
                <a:cs typeface="Arial" panose="020B0604020202020204" pitchFamily="34" charset="0"/>
              </a:rPr>
              <a:t>Referencing refresher.</a:t>
            </a:r>
          </a:p>
          <a:p>
            <a:r>
              <a:rPr lang="en-GB" altLang="en-US" sz="2400" dirty="0">
                <a:latin typeface="Arial" panose="020B0604020202020204" pitchFamily="34" charset="0"/>
                <a:cs typeface="Arial" panose="020B0604020202020204" pitchFamily="34" charset="0"/>
              </a:rPr>
              <a:t>Assessment 1 recap and sources. </a:t>
            </a:r>
          </a:p>
          <a:p>
            <a:r>
              <a:rPr lang="en-GB" altLang="en-US" sz="2400" dirty="0">
                <a:latin typeface="Arial" panose="020B0604020202020204" pitchFamily="34" charset="0"/>
                <a:cs typeface="Arial" panose="020B0604020202020204" pitchFamily="34" charset="0"/>
              </a:rPr>
              <a:t>Group work practice.</a:t>
            </a:r>
          </a:p>
          <a:p>
            <a:r>
              <a:rPr lang="en-GB" altLang="en-US" sz="2400" dirty="0">
                <a:latin typeface="Arial" panose="020B0604020202020204" pitchFamily="34" charset="0"/>
                <a:cs typeface="Arial" panose="020B0604020202020204" pitchFamily="34" charset="0"/>
              </a:rPr>
              <a:t>One to ones. </a:t>
            </a:r>
          </a:p>
        </p:txBody>
      </p:sp>
    </p:spTree>
    <p:extLst>
      <p:ext uri="{BB962C8B-B14F-4D97-AF65-F5344CB8AC3E}">
        <p14:creationId xmlns:p14="http://schemas.microsoft.com/office/powerpoint/2010/main" val="19344296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xEl>
                                              <p:pRg st="1" end="1"/>
                                            </p:txEl>
                                          </p:spTgt>
                                        </p:tgtEl>
                                        <p:attrNameLst>
                                          <p:attrName>style.visibility</p:attrName>
                                        </p:attrNameLst>
                                      </p:cBhvr>
                                      <p:to>
                                        <p:strVal val="visible"/>
                                      </p:to>
                                    </p:set>
                                    <p:animEffect transition="in" filter="fade">
                                      <p:cBhvr>
                                        <p:cTn id="7" dur="500"/>
                                        <p:tgtEl>
                                          <p:spTgt spid="6">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6">
                                            <p:txEl>
                                              <p:pRg st="0" end="0"/>
                                            </p:txEl>
                                          </p:spTgt>
                                        </p:tgtEl>
                                        <p:attrNameLst>
                                          <p:attrName>style.visibility</p:attrName>
                                        </p:attrNameLst>
                                      </p:cBhvr>
                                      <p:to>
                                        <p:strVal val="visible"/>
                                      </p:to>
                                    </p:set>
                                    <p:animEffect transition="in" filter="fade">
                                      <p:cBhvr>
                                        <p:cTn id="12" dur="500"/>
                                        <p:tgtEl>
                                          <p:spTgt spid="6">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6">
                                            <p:txEl>
                                              <p:pRg st="2" end="2"/>
                                            </p:txEl>
                                          </p:spTgt>
                                        </p:tgtEl>
                                        <p:attrNameLst>
                                          <p:attrName>style.visibility</p:attrName>
                                        </p:attrNameLst>
                                      </p:cBhvr>
                                      <p:to>
                                        <p:strVal val="visible"/>
                                      </p:to>
                                    </p:set>
                                    <p:animEffect transition="in" filter="fade">
                                      <p:cBhvr>
                                        <p:cTn id="17" dur="500"/>
                                        <p:tgtEl>
                                          <p:spTgt spid="6">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6">
                                            <p:txEl>
                                              <p:pRg st="3" end="3"/>
                                            </p:txEl>
                                          </p:spTgt>
                                        </p:tgtEl>
                                        <p:attrNameLst>
                                          <p:attrName>style.visibility</p:attrName>
                                        </p:attrNameLst>
                                      </p:cBhvr>
                                      <p:to>
                                        <p:strVal val="visible"/>
                                      </p:to>
                                    </p:set>
                                    <p:animEffect transition="in" filter="fade">
                                      <p:cBhvr>
                                        <p:cTn id="22" dur="500"/>
                                        <p:tgtEl>
                                          <p:spTgt spid="6">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6">
                                            <p:txEl>
                                              <p:pRg st="4" end="4"/>
                                            </p:txEl>
                                          </p:spTgt>
                                        </p:tgtEl>
                                        <p:attrNameLst>
                                          <p:attrName>style.visibility</p:attrName>
                                        </p:attrNameLst>
                                      </p:cBhvr>
                                      <p:to>
                                        <p:strVal val="visible"/>
                                      </p:to>
                                    </p:set>
                                    <p:animEffect transition="in" filter="fade">
                                      <p:cBhvr>
                                        <p:cTn id="27" dur="500"/>
                                        <p:tgtEl>
                                          <p:spTgt spid="6">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6">
                                            <p:txEl>
                                              <p:pRg st="5" end="5"/>
                                            </p:txEl>
                                          </p:spTgt>
                                        </p:tgtEl>
                                        <p:attrNameLst>
                                          <p:attrName>style.visibility</p:attrName>
                                        </p:attrNameLst>
                                      </p:cBhvr>
                                      <p:to>
                                        <p:strVal val="visible"/>
                                      </p:to>
                                    </p:set>
                                    <p:animEffect transition="in" filter="fade">
                                      <p:cBhvr>
                                        <p:cTn id="32" dur="500"/>
                                        <p:tgtEl>
                                          <p:spTgt spid="6">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6">
                                            <p:txEl>
                                              <p:pRg st="6" end="6"/>
                                            </p:txEl>
                                          </p:spTgt>
                                        </p:tgtEl>
                                        <p:attrNameLst>
                                          <p:attrName>style.visibility</p:attrName>
                                        </p:attrNameLst>
                                      </p:cBhvr>
                                      <p:to>
                                        <p:strVal val="visible"/>
                                      </p:to>
                                    </p:set>
                                    <p:animEffect transition="in" filter="fade">
                                      <p:cBhvr>
                                        <p:cTn id="37" dur="500"/>
                                        <p:tgtEl>
                                          <p:spTgt spid="6">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6">
                                            <p:txEl>
                                              <p:pRg st="7" end="7"/>
                                            </p:txEl>
                                          </p:spTgt>
                                        </p:tgtEl>
                                        <p:attrNameLst>
                                          <p:attrName>style.visibility</p:attrName>
                                        </p:attrNameLst>
                                      </p:cBhvr>
                                      <p:to>
                                        <p:strVal val="visible"/>
                                      </p:to>
                                    </p:set>
                                    <p:animEffect transition="in" filter="fade">
                                      <p:cBhvr>
                                        <p:cTn id="42" dur="500"/>
                                        <p:tgtEl>
                                          <p:spTgt spid="6">
                                            <p:txEl>
                                              <p:pRg st="7" end="7"/>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nodeType="clickEffect">
                                  <p:stCondLst>
                                    <p:cond delay="0"/>
                                  </p:stCondLst>
                                  <p:childTnLst>
                                    <p:set>
                                      <p:cBhvr>
                                        <p:cTn id="46" dur="1" fill="hold">
                                          <p:stCondLst>
                                            <p:cond delay="0"/>
                                          </p:stCondLst>
                                        </p:cTn>
                                        <p:tgtEl>
                                          <p:spTgt spid="6">
                                            <p:txEl>
                                              <p:pRg st="8" end="8"/>
                                            </p:txEl>
                                          </p:spTgt>
                                        </p:tgtEl>
                                        <p:attrNameLst>
                                          <p:attrName>style.visibility</p:attrName>
                                        </p:attrNameLst>
                                      </p:cBhvr>
                                      <p:to>
                                        <p:strVal val="visible"/>
                                      </p:to>
                                    </p:set>
                                    <p:animEffect transition="in" filter="fade">
                                      <p:cBhvr>
                                        <p:cTn id="47" dur="500"/>
                                        <p:tgtEl>
                                          <p:spTgt spid="6">
                                            <p:txEl>
                                              <p:pRg st="8" end="8"/>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nodeType="clickEffect">
                                  <p:stCondLst>
                                    <p:cond delay="0"/>
                                  </p:stCondLst>
                                  <p:childTnLst>
                                    <p:set>
                                      <p:cBhvr>
                                        <p:cTn id="51" dur="1" fill="hold">
                                          <p:stCondLst>
                                            <p:cond delay="0"/>
                                          </p:stCondLst>
                                        </p:cTn>
                                        <p:tgtEl>
                                          <p:spTgt spid="6">
                                            <p:txEl>
                                              <p:pRg st="9" end="9"/>
                                            </p:txEl>
                                          </p:spTgt>
                                        </p:tgtEl>
                                        <p:attrNameLst>
                                          <p:attrName>style.visibility</p:attrName>
                                        </p:attrNameLst>
                                      </p:cBhvr>
                                      <p:to>
                                        <p:strVal val="visible"/>
                                      </p:to>
                                    </p:set>
                                    <p:animEffect transition="in" filter="fade">
                                      <p:cBhvr>
                                        <p:cTn id="52" dur="500"/>
                                        <p:tgtEl>
                                          <p:spTgt spid="6">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102471"/>
            <a:ext cx="7886700" cy="994172"/>
          </a:xfrm>
        </p:spPr>
        <p:txBody>
          <a:bodyPr/>
          <a:lstStyle/>
          <a:p>
            <a:r>
              <a:rPr lang="en-GB" dirty="0"/>
              <a:t>PORTER’S FIVE FORCES</a:t>
            </a:r>
          </a:p>
        </p:txBody>
      </p:sp>
      <p:pic>
        <p:nvPicPr>
          <p:cNvPr id="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559640" y="1021629"/>
            <a:ext cx="3355760" cy="313806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TextBox 4">
            <a:extLst>
              <a:ext uri="{FF2B5EF4-FFF2-40B4-BE49-F238E27FC236}">
                <a16:creationId xmlns:a16="http://schemas.microsoft.com/office/drawing/2014/main" id="{2E492F95-370C-89C7-9FCB-5AB2E1A04094}"/>
              </a:ext>
            </a:extLst>
          </p:cNvPr>
          <p:cNvSpPr txBox="1"/>
          <p:nvPr/>
        </p:nvSpPr>
        <p:spPr>
          <a:xfrm>
            <a:off x="20253" y="1422952"/>
            <a:ext cx="4620827" cy="1015663"/>
          </a:xfrm>
          <a:prstGeom prst="rect">
            <a:avLst/>
          </a:prstGeom>
          <a:noFill/>
        </p:spPr>
        <p:txBody>
          <a:bodyPr wrap="square">
            <a:spAutoFit/>
          </a:bodyPr>
          <a:lstStyle/>
          <a:p>
            <a:r>
              <a:rPr lang="en-GB" sz="1500" u="sng" dirty="0">
                <a:solidFill>
                  <a:srgbClr val="FF0000"/>
                </a:solidFill>
              </a:rPr>
              <a:t>New entrants:</a:t>
            </a:r>
          </a:p>
          <a:p>
            <a:r>
              <a:rPr lang="en-GB" sz="1500" dirty="0"/>
              <a:t>New entrants bring </a:t>
            </a:r>
            <a:r>
              <a:rPr lang="en-GB" sz="1500" dirty="0">
                <a:solidFill>
                  <a:srgbClr val="0070C0"/>
                </a:solidFill>
              </a:rPr>
              <a:t>new capacity </a:t>
            </a:r>
            <a:r>
              <a:rPr lang="en-GB" sz="1500" dirty="0"/>
              <a:t>and desire for market share- Pressure on prices, costs, rate of investment</a:t>
            </a:r>
          </a:p>
        </p:txBody>
      </p:sp>
      <p:sp>
        <p:nvSpPr>
          <p:cNvPr id="7" name="TextBox 6">
            <a:extLst>
              <a:ext uri="{FF2B5EF4-FFF2-40B4-BE49-F238E27FC236}">
                <a16:creationId xmlns:a16="http://schemas.microsoft.com/office/drawing/2014/main" id="{35C6B057-A414-EF28-0A02-C2CCEA64AC6D}"/>
              </a:ext>
            </a:extLst>
          </p:cNvPr>
          <p:cNvSpPr txBox="1"/>
          <p:nvPr/>
        </p:nvSpPr>
        <p:spPr>
          <a:xfrm>
            <a:off x="0" y="2171378"/>
            <a:ext cx="4620827" cy="1015663"/>
          </a:xfrm>
          <a:prstGeom prst="rect">
            <a:avLst/>
          </a:prstGeom>
          <a:noFill/>
        </p:spPr>
        <p:txBody>
          <a:bodyPr wrap="square">
            <a:spAutoFit/>
          </a:bodyPr>
          <a:lstStyle/>
          <a:p>
            <a:r>
              <a:rPr lang="en-GB" sz="1500" u="sng" dirty="0">
                <a:solidFill>
                  <a:schemeClr val="accent5">
                    <a:lumMod val="50000"/>
                  </a:schemeClr>
                </a:solidFill>
              </a:rPr>
              <a:t>Power of suppliers: </a:t>
            </a:r>
          </a:p>
          <a:p>
            <a:r>
              <a:rPr lang="en-GB" sz="1500" dirty="0"/>
              <a:t>capture </a:t>
            </a:r>
            <a:r>
              <a:rPr lang="en-GB" sz="1500" dirty="0">
                <a:solidFill>
                  <a:srgbClr val="0070C0"/>
                </a:solidFill>
              </a:rPr>
              <a:t>more value</a:t>
            </a:r>
            <a:r>
              <a:rPr lang="en-GB" sz="1500" dirty="0"/>
              <a:t> for themselves, Higher </a:t>
            </a:r>
            <a:r>
              <a:rPr lang="en-GB" sz="1500" dirty="0">
                <a:solidFill>
                  <a:srgbClr val="0070C0"/>
                </a:solidFill>
              </a:rPr>
              <a:t>prices</a:t>
            </a:r>
            <a:r>
              <a:rPr lang="en-GB" sz="1500" dirty="0"/>
              <a:t>, limited </a:t>
            </a:r>
            <a:r>
              <a:rPr lang="en-GB" sz="1500" dirty="0">
                <a:solidFill>
                  <a:srgbClr val="0070C0"/>
                </a:solidFill>
              </a:rPr>
              <a:t>service</a:t>
            </a:r>
            <a:r>
              <a:rPr lang="en-GB" sz="1500" dirty="0"/>
              <a:t> </a:t>
            </a:r>
            <a:r>
              <a:rPr lang="en-GB" sz="1500" dirty="0" err="1"/>
              <a:t>etc.Includes</a:t>
            </a:r>
            <a:r>
              <a:rPr lang="en-GB" sz="1500" dirty="0"/>
              <a:t> suppliers of labour (i.e. unions)</a:t>
            </a:r>
          </a:p>
        </p:txBody>
      </p:sp>
      <p:sp>
        <p:nvSpPr>
          <p:cNvPr id="9" name="TextBox 8">
            <a:extLst>
              <a:ext uri="{FF2B5EF4-FFF2-40B4-BE49-F238E27FC236}">
                <a16:creationId xmlns:a16="http://schemas.microsoft.com/office/drawing/2014/main" id="{C8AB0AA4-2F12-178C-BEC4-EB6CD9D63D84}"/>
              </a:ext>
            </a:extLst>
          </p:cNvPr>
          <p:cNvSpPr txBox="1"/>
          <p:nvPr/>
        </p:nvSpPr>
        <p:spPr>
          <a:xfrm>
            <a:off x="-14287" y="2920634"/>
            <a:ext cx="4620827" cy="1015663"/>
          </a:xfrm>
          <a:prstGeom prst="rect">
            <a:avLst/>
          </a:prstGeom>
          <a:noFill/>
        </p:spPr>
        <p:txBody>
          <a:bodyPr wrap="square">
            <a:spAutoFit/>
          </a:bodyPr>
          <a:lstStyle/>
          <a:p>
            <a:r>
              <a:rPr lang="en-GB" sz="1500" u="sng" dirty="0">
                <a:solidFill>
                  <a:schemeClr val="accent2">
                    <a:lumMod val="75000"/>
                  </a:schemeClr>
                </a:solidFill>
              </a:rPr>
              <a:t>Power of Buyers:</a:t>
            </a:r>
          </a:p>
          <a:p>
            <a:r>
              <a:rPr lang="en-GB" sz="1500" dirty="0"/>
              <a:t>Flipside of powerful suppliers, Can capture more value by Forcing down </a:t>
            </a:r>
            <a:r>
              <a:rPr lang="en-GB" sz="1500" dirty="0">
                <a:solidFill>
                  <a:srgbClr val="0070C0"/>
                </a:solidFill>
              </a:rPr>
              <a:t>prices, </a:t>
            </a:r>
            <a:r>
              <a:rPr lang="en-GB" sz="1500" dirty="0"/>
              <a:t>Demanding </a:t>
            </a:r>
            <a:r>
              <a:rPr lang="en-GB" sz="1500" dirty="0">
                <a:solidFill>
                  <a:srgbClr val="0070C0"/>
                </a:solidFill>
              </a:rPr>
              <a:t>better quality </a:t>
            </a:r>
            <a:r>
              <a:rPr lang="en-GB" sz="1500" dirty="0"/>
              <a:t>and more service</a:t>
            </a:r>
          </a:p>
        </p:txBody>
      </p:sp>
      <p:sp>
        <p:nvSpPr>
          <p:cNvPr id="11" name="TextBox 10">
            <a:extLst>
              <a:ext uri="{FF2B5EF4-FFF2-40B4-BE49-F238E27FC236}">
                <a16:creationId xmlns:a16="http://schemas.microsoft.com/office/drawing/2014/main" id="{4A2A9702-A173-37A6-AA62-5BA4B10D2AC9}"/>
              </a:ext>
            </a:extLst>
          </p:cNvPr>
          <p:cNvSpPr txBox="1"/>
          <p:nvPr/>
        </p:nvSpPr>
        <p:spPr>
          <a:xfrm>
            <a:off x="-24414" y="3839659"/>
            <a:ext cx="4620827" cy="1246495"/>
          </a:xfrm>
          <a:prstGeom prst="rect">
            <a:avLst/>
          </a:prstGeom>
          <a:noFill/>
        </p:spPr>
        <p:txBody>
          <a:bodyPr wrap="square">
            <a:spAutoFit/>
          </a:bodyPr>
          <a:lstStyle/>
          <a:p>
            <a:r>
              <a:rPr lang="en-GB" sz="1500" dirty="0">
                <a:solidFill>
                  <a:schemeClr val="accent6">
                    <a:lumMod val="75000"/>
                  </a:schemeClr>
                </a:solidFill>
              </a:rPr>
              <a:t>Threat of substitutes: </a:t>
            </a:r>
          </a:p>
          <a:p>
            <a:r>
              <a:rPr lang="en-GB" sz="1500" dirty="0"/>
              <a:t>Always present-Sometimes easy to overlook if they seem different two products existing in an industry</a:t>
            </a:r>
          </a:p>
          <a:p>
            <a:r>
              <a:rPr lang="en-GB" sz="1500" dirty="0"/>
              <a:t>Pepsi vs Coke/Train vs flying vs driverless cars vs videoconferencing etc.. </a:t>
            </a:r>
          </a:p>
        </p:txBody>
      </p:sp>
      <p:sp>
        <p:nvSpPr>
          <p:cNvPr id="13" name="TextBox 12">
            <a:extLst>
              <a:ext uri="{FF2B5EF4-FFF2-40B4-BE49-F238E27FC236}">
                <a16:creationId xmlns:a16="http://schemas.microsoft.com/office/drawing/2014/main" id="{E4DD0155-DB20-153C-1BDB-F80D2343B2FC}"/>
              </a:ext>
            </a:extLst>
          </p:cNvPr>
          <p:cNvSpPr txBox="1"/>
          <p:nvPr/>
        </p:nvSpPr>
        <p:spPr>
          <a:xfrm>
            <a:off x="4734018" y="4232936"/>
            <a:ext cx="4620827" cy="1015663"/>
          </a:xfrm>
          <a:prstGeom prst="rect">
            <a:avLst/>
          </a:prstGeom>
          <a:noFill/>
        </p:spPr>
        <p:txBody>
          <a:bodyPr wrap="square">
            <a:spAutoFit/>
          </a:bodyPr>
          <a:lstStyle/>
          <a:p>
            <a:r>
              <a:rPr lang="en-GB" sz="1500" dirty="0">
                <a:solidFill>
                  <a:srgbClr val="7030A0"/>
                </a:solidFill>
              </a:rPr>
              <a:t>Rivalry among competitors: </a:t>
            </a:r>
          </a:p>
          <a:p>
            <a:r>
              <a:rPr lang="en-GB" sz="1500" dirty="0"/>
              <a:t>Takes many forms-Price </a:t>
            </a:r>
            <a:r>
              <a:rPr lang="en-GB" sz="1500" dirty="0">
                <a:solidFill>
                  <a:srgbClr val="FF0000"/>
                </a:solidFill>
              </a:rPr>
              <a:t>discounting</a:t>
            </a:r>
            <a:r>
              <a:rPr lang="en-GB" sz="1500" dirty="0"/>
              <a:t> (i.e. price wars) Reduces profitability of industry, Limited profit margins due to need for very low prices</a:t>
            </a:r>
          </a:p>
        </p:txBody>
      </p:sp>
    </p:spTree>
    <p:extLst>
      <p:ext uri="{BB962C8B-B14F-4D97-AF65-F5344CB8AC3E}">
        <p14:creationId xmlns:p14="http://schemas.microsoft.com/office/powerpoint/2010/main" val="368681167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0F8BE5A-B72F-4D2F-1DD8-24B60F06C74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784E00E-2CDE-AAA0-D896-242B9020FA64}"/>
              </a:ext>
            </a:extLst>
          </p:cNvPr>
          <p:cNvSpPr>
            <a:spLocks noGrp="1"/>
          </p:cNvSpPr>
          <p:nvPr>
            <p:ph type="title"/>
          </p:nvPr>
        </p:nvSpPr>
        <p:spPr/>
        <p:txBody>
          <a:bodyPr>
            <a:normAutofit/>
          </a:bodyPr>
          <a:lstStyle/>
          <a:p>
            <a:r>
              <a:rPr lang="en-GB" sz="4000" b="1" dirty="0"/>
              <a:t>What is problem solving?</a:t>
            </a:r>
          </a:p>
        </p:txBody>
      </p:sp>
      <p:sp>
        <p:nvSpPr>
          <p:cNvPr id="6" name="Rectangle 1027">
            <a:extLst>
              <a:ext uri="{FF2B5EF4-FFF2-40B4-BE49-F238E27FC236}">
                <a16:creationId xmlns:a16="http://schemas.microsoft.com/office/drawing/2014/main" id="{2A675B28-03F1-B4F1-C8A0-D7F14D7265D8}"/>
              </a:ext>
            </a:extLst>
          </p:cNvPr>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p:txBody>
      </p:sp>
      <p:sp>
        <p:nvSpPr>
          <p:cNvPr id="3" name="Rectangle 1027">
            <a:extLst>
              <a:ext uri="{FF2B5EF4-FFF2-40B4-BE49-F238E27FC236}">
                <a16:creationId xmlns:a16="http://schemas.microsoft.com/office/drawing/2014/main" id="{B8AEB6E6-E0C9-C7D2-072A-B766759FBDC4}"/>
              </a:ext>
            </a:extLst>
          </p:cNvPr>
          <p:cNvSpPr txBox="1">
            <a:spLocks noChangeArrowheads="1"/>
          </p:cNvSpPr>
          <p:nvPr/>
        </p:nvSpPr>
        <p:spPr>
          <a:xfrm>
            <a:off x="731874" y="1570038"/>
            <a:ext cx="4584141"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a:p>
            <a:r>
              <a:rPr lang="en-GB" altLang="en-US" sz="2400" dirty="0">
                <a:latin typeface="Arial" panose="020B0604020202020204" pitchFamily="34" charset="0"/>
                <a:cs typeface="Arial" panose="020B0604020202020204" pitchFamily="34" charset="0"/>
              </a:rPr>
              <a:t>Understanding the problem.</a:t>
            </a:r>
          </a:p>
          <a:p>
            <a:r>
              <a:rPr lang="en-GB" altLang="en-US" sz="2400" dirty="0">
                <a:latin typeface="Arial" panose="020B0604020202020204" pitchFamily="34" charset="0"/>
                <a:cs typeface="Arial" panose="020B0604020202020204" pitchFamily="34" charset="0"/>
              </a:rPr>
              <a:t>Analysing the root cause.</a:t>
            </a:r>
          </a:p>
          <a:p>
            <a:r>
              <a:rPr lang="en-GB" altLang="en-US" sz="2400" dirty="0">
                <a:latin typeface="Arial" panose="020B0604020202020204" pitchFamily="34" charset="0"/>
                <a:cs typeface="Arial" panose="020B0604020202020204" pitchFamily="34" charset="0"/>
              </a:rPr>
              <a:t>Identifying suitable solutions.</a:t>
            </a:r>
          </a:p>
          <a:p>
            <a:r>
              <a:rPr lang="en-GB" altLang="en-US" sz="2400" dirty="0">
                <a:latin typeface="Arial" panose="020B0604020202020204" pitchFamily="34" charset="0"/>
                <a:cs typeface="Arial" panose="020B0604020202020204" pitchFamily="34" charset="0"/>
              </a:rPr>
              <a:t>Making a decision – choosing a course of action. </a:t>
            </a:r>
          </a:p>
          <a:p>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p:txBody>
      </p:sp>
      <p:pic>
        <p:nvPicPr>
          <p:cNvPr id="4" name="Picture 2" descr="http://jpcjaipur.org/yahoo_site_admin/assets/images/Simple-Decision-Making-Model.306225022_std.jpg">
            <a:extLst>
              <a:ext uri="{FF2B5EF4-FFF2-40B4-BE49-F238E27FC236}">
                <a16:creationId xmlns:a16="http://schemas.microsoft.com/office/drawing/2014/main" id="{25CED743-F800-7FC3-49A0-931E7F077A8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316015" y="1750901"/>
            <a:ext cx="3801481" cy="344827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2310473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fade">
                                      <p:cBhvr>
                                        <p:cTn id="7" dur="500"/>
                                        <p:tgtEl>
                                          <p:spTgt spid="3">
                                            <p:txEl>
                                              <p:pRg st="2" end="2"/>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3" end="3"/>
                                            </p:txEl>
                                          </p:spTgt>
                                        </p:tgtEl>
                                        <p:attrNameLst>
                                          <p:attrName>style.visibility</p:attrName>
                                        </p:attrNameLst>
                                      </p:cBhvr>
                                      <p:to>
                                        <p:strVal val="visible"/>
                                      </p:to>
                                    </p:set>
                                    <p:animEffect transition="in" filter="fade">
                                      <p:cBhvr>
                                        <p:cTn id="12" dur="500"/>
                                        <p:tgtEl>
                                          <p:spTgt spid="3">
                                            <p:txEl>
                                              <p:pRg st="3" end="3"/>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fade">
                                      <p:cBhvr>
                                        <p:cTn id="17" dur="500"/>
                                        <p:tgtEl>
                                          <p:spTgt spid="3">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5" end="5"/>
                                            </p:txEl>
                                          </p:spTgt>
                                        </p:tgtEl>
                                        <p:attrNameLst>
                                          <p:attrName>style.visibility</p:attrName>
                                        </p:attrNameLst>
                                      </p:cBhvr>
                                      <p:to>
                                        <p:strVal val="visible"/>
                                      </p:to>
                                    </p:set>
                                    <p:animEffect transition="in" filter="fade">
                                      <p:cBhvr>
                                        <p:cTn id="22" dur="500"/>
                                        <p:tgtEl>
                                          <p:spTgt spid="3">
                                            <p:txEl>
                                              <p:pRg st="5" end="5"/>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4"/>
                                        </p:tgtEl>
                                        <p:attrNameLst>
                                          <p:attrName>style.visibility</p:attrName>
                                        </p:attrNameLst>
                                      </p:cBhvr>
                                      <p:to>
                                        <p:strVal val="visible"/>
                                      </p:to>
                                    </p:set>
                                    <p:animEffect transition="in" filter="fade">
                                      <p:cBhvr>
                                        <p:cTn id="2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B930A00-06EC-846F-D583-E888BABCB4C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E63E61B-E2C3-D0CB-FBD4-F849727E4BDA}"/>
              </a:ext>
            </a:extLst>
          </p:cNvPr>
          <p:cNvSpPr>
            <a:spLocks noGrp="1"/>
          </p:cNvSpPr>
          <p:nvPr>
            <p:ph type="title"/>
          </p:nvPr>
        </p:nvSpPr>
        <p:spPr/>
        <p:txBody>
          <a:bodyPr>
            <a:normAutofit/>
          </a:bodyPr>
          <a:lstStyle/>
          <a:p>
            <a:r>
              <a:rPr lang="en-GB" sz="4000" b="1" dirty="0"/>
              <a:t>Bransford and Stein (1993)</a:t>
            </a:r>
          </a:p>
        </p:txBody>
      </p:sp>
      <p:sp>
        <p:nvSpPr>
          <p:cNvPr id="6" name="Rectangle 1027">
            <a:extLst>
              <a:ext uri="{FF2B5EF4-FFF2-40B4-BE49-F238E27FC236}">
                <a16:creationId xmlns:a16="http://schemas.microsoft.com/office/drawing/2014/main" id="{1AEE7B33-885E-7417-E675-A77432227155}"/>
              </a:ext>
            </a:extLst>
          </p:cNvPr>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altLang="en-US" sz="2400" dirty="0">
                <a:latin typeface="Arial" panose="020B0604020202020204" pitchFamily="34" charset="0"/>
                <a:cs typeface="Arial" panose="020B0604020202020204" pitchFamily="34" charset="0"/>
              </a:rPr>
              <a:t>IDEAL model proposed as an approach to improving problem-solving skills.</a:t>
            </a:r>
          </a:p>
          <a:p>
            <a:pPr marL="0" indent="0">
              <a:buNone/>
            </a:pPr>
            <a:endParaRPr lang="en-GB" altLang="en-US" sz="2400" dirty="0">
              <a:latin typeface="Arial" panose="020B0604020202020204" pitchFamily="34" charset="0"/>
              <a:cs typeface="Arial" panose="020B0604020202020204" pitchFamily="34" charset="0"/>
            </a:endParaRPr>
          </a:p>
          <a:p>
            <a:pPr marL="0" indent="0">
              <a:buNone/>
            </a:pPr>
            <a:r>
              <a:rPr lang="en-GB" altLang="en-US" sz="2400" dirty="0">
                <a:latin typeface="Arial" panose="020B0604020202020204" pitchFamily="34" charset="0"/>
                <a:cs typeface="Arial" panose="020B0604020202020204" pitchFamily="34" charset="0"/>
              </a:rPr>
              <a:t>	I 	   Identify problems and opportunities</a:t>
            </a:r>
          </a:p>
          <a:p>
            <a:pPr marL="0" indent="0">
              <a:buNone/>
            </a:pPr>
            <a:r>
              <a:rPr lang="en-GB" altLang="en-US" sz="2400" dirty="0">
                <a:latin typeface="Arial" panose="020B0604020202020204" pitchFamily="34" charset="0"/>
                <a:cs typeface="Arial" panose="020B0604020202020204" pitchFamily="34" charset="0"/>
              </a:rPr>
              <a:t>	D 	   Define goals</a:t>
            </a:r>
          </a:p>
          <a:p>
            <a:pPr marL="0" indent="0">
              <a:buNone/>
            </a:pPr>
            <a:r>
              <a:rPr lang="en-GB" altLang="en-US" sz="2400" dirty="0">
                <a:latin typeface="Arial" panose="020B0604020202020204" pitchFamily="34" charset="0"/>
                <a:cs typeface="Arial" panose="020B0604020202020204" pitchFamily="34" charset="0"/>
              </a:rPr>
              <a:t>	E 	   Explore possible strategies</a:t>
            </a:r>
          </a:p>
          <a:p>
            <a:pPr marL="0" indent="0">
              <a:buNone/>
            </a:pPr>
            <a:r>
              <a:rPr lang="en-GB" altLang="en-US" sz="2400" dirty="0">
                <a:latin typeface="Arial" panose="020B0604020202020204" pitchFamily="34" charset="0"/>
                <a:cs typeface="Arial" panose="020B0604020202020204" pitchFamily="34" charset="0"/>
              </a:rPr>
              <a:t>	A 	   Anticipate outcomes and act</a:t>
            </a:r>
          </a:p>
          <a:p>
            <a:pPr marL="0" indent="0">
              <a:buNone/>
            </a:pPr>
            <a:r>
              <a:rPr lang="en-GB" altLang="en-US" sz="2400" dirty="0">
                <a:latin typeface="Arial" panose="020B0604020202020204" pitchFamily="34" charset="0"/>
                <a:cs typeface="Arial" panose="020B0604020202020204" pitchFamily="34" charset="0"/>
              </a:rPr>
              <a:t>	L	   Look back and learn</a:t>
            </a:r>
          </a:p>
          <a:p>
            <a:pPr lvl="1"/>
            <a:endParaRPr lang="en-GB" altLang="en-US" sz="2000" dirty="0">
              <a:latin typeface="Arial" panose="020B0604020202020204" pitchFamily="34" charset="0"/>
              <a:cs typeface="Arial" panose="020B0604020202020204" pitchFamily="34" charset="0"/>
            </a:endParaRPr>
          </a:p>
          <a:p>
            <a:pPr marL="3657600" lvl="8" indent="0">
              <a:buNone/>
            </a:pPr>
            <a:r>
              <a:rPr lang="en-GB" altLang="en-US" sz="1200" dirty="0">
                <a:latin typeface="Arial" panose="020B0604020202020204" pitchFamily="34" charset="0"/>
                <a:cs typeface="Arial" panose="020B0604020202020204" pitchFamily="34" charset="0"/>
              </a:rPr>
              <a:t>		Proctor (2018, p71) </a:t>
            </a:r>
          </a:p>
        </p:txBody>
      </p:sp>
    </p:spTree>
    <p:extLst>
      <p:ext uri="{BB962C8B-B14F-4D97-AF65-F5344CB8AC3E}">
        <p14:creationId xmlns:p14="http://schemas.microsoft.com/office/powerpoint/2010/main" val="23453876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500"/>
                                        <p:tgtEl>
                                          <p:spTgt spid="6">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6">
                                            <p:txEl>
                                              <p:pRg st="2" end="2"/>
                                            </p:txEl>
                                          </p:spTgt>
                                        </p:tgtEl>
                                        <p:attrNameLst>
                                          <p:attrName>style.visibility</p:attrName>
                                        </p:attrNameLst>
                                      </p:cBhvr>
                                      <p:to>
                                        <p:strVal val="visible"/>
                                      </p:to>
                                    </p:set>
                                    <p:animEffect transition="in" filter="fade">
                                      <p:cBhvr>
                                        <p:cTn id="12" dur="500"/>
                                        <p:tgtEl>
                                          <p:spTgt spid="6">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6">
                                            <p:txEl>
                                              <p:pRg st="3" end="3"/>
                                            </p:txEl>
                                          </p:spTgt>
                                        </p:tgtEl>
                                        <p:attrNameLst>
                                          <p:attrName>style.visibility</p:attrName>
                                        </p:attrNameLst>
                                      </p:cBhvr>
                                      <p:to>
                                        <p:strVal val="visible"/>
                                      </p:to>
                                    </p:set>
                                    <p:animEffect transition="in" filter="fade">
                                      <p:cBhvr>
                                        <p:cTn id="17" dur="500"/>
                                        <p:tgtEl>
                                          <p:spTgt spid="6">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6">
                                            <p:txEl>
                                              <p:pRg st="4" end="4"/>
                                            </p:txEl>
                                          </p:spTgt>
                                        </p:tgtEl>
                                        <p:attrNameLst>
                                          <p:attrName>style.visibility</p:attrName>
                                        </p:attrNameLst>
                                      </p:cBhvr>
                                      <p:to>
                                        <p:strVal val="visible"/>
                                      </p:to>
                                    </p:set>
                                    <p:animEffect transition="in" filter="fade">
                                      <p:cBhvr>
                                        <p:cTn id="22" dur="500"/>
                                        <p:tgtEl>
                                          <p:spTgt spid="6">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6">
                                            <p:txEl>
                                              <p:pRg st="5" end="5"/>
                                            </p:txEl>
                                          </p:spTgt>
                                        </p:tgtEl>
                                        <p:attrNameLst>
                                          <p:attrName>style.visibility</p:attrName>
                                        </p:attrNameLst>
                                      </p:cBhvr>
                                      <p:to>
                                        <p:strVal val="visible"/>
                                      </p:to>
                                    </p:set>
                                    <p:animEffect transition="in" filter="fade">
                                      <p:cBhvr>
                                        <p:cTn id="27" dur="500"/>
                                        <p:tgtEl>
                                          <p:spTgt spid="6">
                                            <p:txEl>
                                              <p:pRg st="5" end="5"/>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6">
                                            <p:txEl>
                                              <p:pRg st="6" end="6"/>
                                            </p:txEl>
                                          </p:spTgt>
                                        </p:tgtEl>
                                        <p:attrNameLst>
                                          <p:attrName>style.visibility</p:attrName>
                                        </p:attrNameLst>
                                      </p:cBhvr>
                                      <p:to>
                                        <p:strVal val="visible"/>
                                      </p:to>
                                    </p:set>
                                    <p:animEffect transition="in" filter="fade">
                                      <p:cBhvr>
                                        <p:cTn id="32" dur="500"/>
                                        <p:tgtEl>
                                          <p:spTgt spid="6">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73CA1E3-4AED-B3B8-9DCE-FAA79EAB354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A07731E-3A6F-1F9F-8CDD-A2FB8676C76F}"/>
              </a:ext>
            </a:extLst>
          </p:cNvPr>
          <p:cNvSpPr>
            <a:spLocks noGrp="1"/>
          </p:cNvSpPr>
          <p:nvPr>
            <p:ph type="title"/>
          </p:nvPr>
        </p:nvSpPr>
        <p:spPr>
          <a:xfrm>
            <a:off x="457199" y="274638"/>
            <a:ext cx="8124529" cy="1050924"/>
          </a:xfrm>
        </p:spPr>
        <p:txBody>
          <a:bodyPr>
            <a:normAutofit/>
          </a:bodyPr>
          <a:lstStyle/>
          <a:p>
            <a:r>
              <a:rPr lang="en-GB" sz="4000" b="1" dirty="0"/>
              <a:t>What is decision making? </a:t>
            </a:r>
          </a:p>
        </p:txBody>
      </p:sp>
      <p:sp>
        <p:nvSpPr>
          <p:cNvPr id="6" name="Rectangle 1027">
            <a:extLst>
              <a:ext uri="{FF2B5EF4-FFF2-40B4-BE49-F238E27FC236}">
                <a16:creationId xmlns:a16="http://schemas.microsoft.com/office/drawing/2014/main" id="{78EDE75C-CBCD-1417-17AB-9200C8D13A4F}"/>
              </a:ext>
            </a:extLst>
          </p:cNvPr>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altLang="en-US" sz="2400" dirty="0">
                <a:latin typeface="Arial" panose="020B0604020202020204" pitchFamily="34" charset="0"/>
                <a:cs typeface="Arial" panose="020B0604020202020204" pitchFamily="34" charset="0"/>
              </a:rPr>
              <a:t>A critical skill for managers and leaders. It involves evaluating options, considering risks, and choosing the best course of action. </a:t>
            </a:r>
          </a:p>
          <a:p>
            <a:r>
              <a:rPr lang="en-GB" altLang="en-US" sz="2400" dirty="0">
                <a:latin typeface="Arial" panose="020B0604020202020204" pitchFamily="34" charset="0"/>
                <a:cs typeface="Arial" panose="020B0604020202020204" pitchFamily="34" charset="0"/>
              </a:rPr>
              <a:t>Key components include data analysis, intuition and collaboration.</a:t>
            </a:r>
          </a:p>
          <a:p>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a:p>
            <a:pPr marL="0" indent="0">
              <a:buNone/>
            </a:pPr>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1034117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 calcmode="lin" valueType="num">
                                      <p:cBhvr additive="base">
                                        <p:cTn id="7"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6">
                                            <p:txEl>
                                              <p:pRg st="1" end="1"/>
                                            </p:txEl>
                                          </p:spTgt>
                                        </p:tgtEl>
                                        <p:attrNameLst>
                                          <p:attrName>style.visibility</p:attrName>
                                        </p:attrNameLst>
                                      </p:cBhvr>
                                      <p:to>
                                        <p:strVal val="visible"/>
                                      </p:to>
                                    </p:set>
                                    <p:anim calcmode="lin" valueType="num">
                                      <p:cBhvr additive="base">
                                        <p:cTn id="13" dur="500" fill="hold"/>
                                        <p:tgtEl>
                                          <p:spTgt spid="6">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6">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a:t>Root Cause Analysis (RCA)</a:t>
            </a:r>
          </a:p>
        </p:txBody>
      </p:sp>
      <p:sp>
        <p:nvSpPr>
          <p:cNvPr id="6" name="Rectangle 1027"/>
          <p:cNvSpPr txBox="1">
            <a:spLocks noChangeArrowheads="1"/>
          </p:cNvSpPr>
          <p:nvPr/>
        </p:nvSpPr>
        <p:spPr>
          <a:xfrm>
            <a:off x="579474" y="1417638"/>
            <a:ext cx="7772400" cy="4114800"/>
          </a:xfrm>
          <a:prstGeom prst="rect">
            <a:avLst/>
          </a:prstGeom>
        </p:spPr>
        <p:txBody>
          <a:bodyPr vert="horz" lIns="91440" tIns="45720" rIns="91440" bIns="45720" rtlCol="0">
            <a:normAutofit lnSpcReduction="1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altLang="en-US" sz="2400" dirty="0">
                <a:latin typeface="Arial" panose="020B0604020202020204" pitchFamily="34" charset="0"/>
                <a:cs typeface="Arial" panose="020B0604020202020204" pitchFamily="34" charset="0"/>
              </a:rPr>
              <a:t>Tracing a problem to its’ origin.</a:t>
            </a:r>
          </a:p>
          <a:p>
            <a:r>
              <a:rPr lang="en-GB" altLang="en-US" sz="2400" dirty="0">
                <a:latin typeface="Arial" panose="020B0604020202020204" pitchFamily="34" charset="0"/>
                <a:cs typeface="Arial" panose="020B0604020202020204" pitchFamily="34" charset="0"/>
              </a:rPr>
              <a:t>Allows you to get to the true source of a problem and stop it in its tracks. </a:t>
            </a:r>
          </a:p>
          <a:p>
            <a:r>
              <a:rPr lang="en-GB" altLang="en-US" sz="2400" dirty="0">
                <a:latin typeface="Arial" panose="020B0604020202020204" pitchFamily="34" charset="0"/>
                <a:cs typeface="Arial" panose="020B0604020202020204" pitchFamily="34" charset="0"/>
              </a:rPr>
              <a:t>More effective than simply remedying the symptoms.</a:t>
            </a:r>
          </a:p>
          <a:p>
            <a:r>
              <a:rPr lang="en-GB" altLang="en-US" sz="2400" dirty="0">
                <a:latin typeface="Arial" panose="020B0604020202020204" pitchFamily="34" charset="0"/>
                <a:cs typeface="Arial" panose="020B0604020202020204" pitchFamily="34" charset="0"/>
              </a:rPr>
              <a:t>Can prevent an issue from occurring again.</a:t>
            </a:r>
          </a:p>
          <a:p>
            <a:r>
              <a:rPr lang="en-GB" altLang="en-US" sz="2400" dirty="0">
                <a:latin typeface="Arial" panose="020B0604020202020204" pitchFamily="34" charset="0"/>
                <a:cs typeface="Arial" panose="020B0604020202020204" pitchFamily="34" charset="0"/>
              </a:rPr>
              <a:t>Causes will usually include physical, human or organisational. </a:t>
            </a:r>
          </a:p>
          <a:p>
            <a:r>
              <a:rPr lang="en-GB" altLang="en-US" sz="2400" dirty="0">
                <a:latin typeface="Arial" panose="020B0604020202020204" pitchFamily="34" charset="0"/>
                <a:cs typeface="Arial" panose="020B0604020202020204" pitchFamily="34" charset="0"/>
              </a:rPr>
              <a:t>Tools can help identify any internal weaknesses/problems an organisation may have in meeting specific opportunities or nullifying these opportunities.</a:t>
            </a:r>
          </a:p>
        </p:txBody>
      </p:sp>
    </p:spTree>
    <p:extLst>
      <p:ext uri="{BB962C8B-B14F-4D97-AF65-F5344CB8AC3E}">
        <p14:creationId xmlns:p14="http://schemas.microsoft.com/office/powerpoint/2010/main" val="41138943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500"/>
                                        <p:tgtEl>
                                          <p:spTgt spid="6">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6">
                                            <p:txEl>
                                              <p:pRg st="1" end="1"/>
                                            </p:txEl>
                                          </p:spTgt>
                                        </p:tgtEl>
                                        <p:attrNameLst>
                                          <p:attrName>style.visibility</p:attrName>
                                        </p:attrNameLst>
                                      </p:cBhvr>
                                      <p:to>
                                        <p:strVal val="visible"/>
                                      </p:to>
                                    </p:set>
                                    <p:animEffect transition="in" filter="fade">
                                      <p:cBhvr>
                                        <p:cTn id="12" dur="500"/>
                                        <p:tgtEl>
                                          <p:spTgt spid="6">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6">
                                            <p:txEl>
                                              <p:pRg st="2" end="2"/>
                                            </p:txEl>
                                          </p:spTgt>
                                        </p:tgtEl>
                                        <p:attrNameLst>
                                          <p:attrName>style.visibility</p:attrName>
                                        </p:attrNameLst>
                                      </p:cBhvr>
                                      <p:to>
                                        <p:strVal val="visible"/>
                                      </p:to>
                                    </p:set>
                                    <p:animEffect transition="in" filter="fade">
                                      <p:cBhvr>
                                        <p:cTn id="17" dur="500"/>
                                        <p:tgtEl>
                                          <p:spTgt spid="6">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6">
                                            <p:txEl>
                                              <p:pRg st="3" end="3"/>
                                            </p:txEl>
                                          </p:spTgt>
                                        </p:tgtEl>
                                        <p:attrNameLst>
                                          <p:attrName>style.visibility</p:attrName>
                                        </p:attrNameLst>
                                      </p:cBhvr>
                                      <p:to>
                                        <p:strVal val="visible"/>
                                      </p:to>
                                    </p:set>
                                    <p:animEffect transition="in" filter="fade">
                                      <p:cBhvr>
                                        <p:cTn id="22" dur="500"/>
                                        <p:tgtEl>
                                          <p:spTgt spid="6">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6">
                                            <p:txEl>
                                              <p:pRg st="4" end="4"/>
                                            </p:txEl>
                                          </p:spTgt>
                                        </p:tgtEl>
                                        <p:attrNameLst>
                                          <p:attrName>style.visibility</p:attrName>
                                        </p:attrNameLst>
                                      </p:cBhvr>
                                      <p:to>
                                        <p:strVal val="visible"/>
                                      </p:to>
                                    </p:set>
                                    <p:animEffect transition="in" filter="fade">
                                      <p:cBhvr>
                                        <p:cTn id="27" dur="500"/>
                                        <p:tgtEl>
                                          <p:spTgt spid="6">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6">
                                            <p:txEl>
                                              <p:pRg st="5" end="5"/>
                                            </p:txEl>
                                          </p:spTgt>
                                        </p:tgtEl>
                                        <p:attrNameLst>
                                          <p:attrName>style.visibility</p:attrName>
                                        </p:attrNameLst>
                                      </p:cBhvr>
                                      <p:to>
                                        <p:strVal val="visible"/>
                                      </p:to>
                                    </p:set>
                                    <p:animEffect transition="in" filter="fade">
                                      <p:cBhvr>
                                        <p:cTn id="32" dur="500"/>
                                        <p:tgtEl>
                                          <p:spTgt spid="6">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D7EB059-7AC1-066C-A0CF-82EFF6AD3B4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2D3936A-C2B7-26FC-1C55-739645FD3B32}"/>
              </a:ext>
            </a:extLst>
          </p:cNvPr>
          <p:cNvSpPr>
            <a:spLocks noGrp="1"/>
          </p:cNvSpPr>
          <p:nvPr>
            <p:ph type="title"/>
          </p:nvPr>
        </p:nvSpPr>
        <p:spPr/>
        <p:txBody>
          <a:bodyPr>
            <a:normAutofit/>
          </a:bodyPr>
          <a:lstStyle/>
          <a:p>
            <a:r>
              <a:rPr lang="en-GB" b="1" dirty="0"/>
              <a:t>Easy steps to 5 why analysis</a:t>
            </a:r>
          </a:p>
        </p:txBody>
      </p:sp>
      <p:sp>
        <p:nvSpPr>
          <p:cNvPr id="3" name="Content Placeholder 2">
            <a:extLst>
              <a:ext uri="{FF2B5EF4-FFF2-40B4-BE49-F238E27FC236}">
                <a16:creationId xmlns:a16="http://schemas.microsoft.com/office/drawing/2014/main" id="{EA758CAE-D1DB-573B-AE29-4709EB0F6A77}"/>
              </a:ext>
            </a:extLst>
          </p:cNvPr>
          <p:cNvSpPr>
            <a:spLocks noGrp="1"/>
          </p:cNvSpPr>
          <p:nvPr>
            <p:ph idx="1"/>
          </p:nvPr>
        </p:nvSpPr>
        <p:spPr>
          <a:xfrm>
            <a:off x="457199" y="1600201"/>
            <a:ext cx="8276705" cy="3917032"/>
          </a:xfrm>
        </p:spPr>
        <p:txBody>
          <a:bodyPr>
            <a:normAutofit/>
          </a:bodyPr>
          <a:lstStyle/>
          <a:p>
            <a:r>
              <a:rPr lang="en-GB" sz="2400" dirty="0"/>
              <a:t>Write down the problem.</a:t>
            </a:r>
          </a:p>
          <a:p>
            <a:r>
              <a:rPr lang="en-GB" sz="2400" dirty="0"/>
              <a:t>Ask yourself why did the problem happen and repeat until the team agrees the root cause has been identified.</a:t>
            </a:r>
          </a:p>
          <a:p>
            <a:endParaRPr lang="en-GB" dirty="0"/>
          </a:p>
        </p:txBody>
      </p:sp>
      <p:pic>
        <p:nvPicPr>
          <p:cNvPr id="6" name="Picture 5">
            <a:extLst>
              <a:ext uri="{FF2B5EF4-FFF2-40B4-BE49-F238E27FC236}">
                <a16:creationId xmlns:a16="http://schemas.microsoft.com/office/drawing/2014/main" id="{AEA267C5-D060-81D9-6617-90DF5BFF65D5}"/>
              </a:ext>
            </a:extLst>
          </p:cNvPr>
          <p:cNvPicPr>
            <a:picLocks noChangeAspect="1"/>
          </p:cNvPicPr>
          <p:nvPr/>
        </p:nvPicPr>
        <p:blipFill>
          <a:blip r:embed="rId3"/>
          <a:stretch>
            <a:fillRect/>
          </a:stretch>
        </p:blipFill>
        <p:spPr>
          <a:xfrm>
            <a:off x="1841433" y="2965775"/>
            <a:ext cx="4856286" cy="2734021"/>
          </a:xfrm>
          <a:prstGeom prst="rect">
            <a:avLst/>
          </a:prstGeom>
        </p:spPr>
      </p:pic>
    </p:spTree>
    <p:extLst>
      <p:ext uri="{BB962C8B-B14F-4D97-AF65-F5344CB8AC3E}">
        <p14:creationId xmlns:p14="http://schemas.microsoft.com/office/powerpoint/2010/main" val="20634412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6"/>
                                        </p:tgtEl>
                                        <p:attrNameLst>
                                          <p:attrName>style.visibility</p:attrName>
                                        </p:attrNameLst>
                                      </p:cBhvr>
                                      <p:to>
                                        <p:strVal val="visible"/>
                                      </p:to>
                                    </p:set>
                                    <p:anim calcmode="lin" valueType="num">
                                      <p:cBhvr additive="base">
                                        <p:cTn id="17" dur="500" fill="hold"/>
                                        <p:tgtEl>
                                          <p:spTgt spid="6"/>
                                        </p:tgtEl>
                                        <p:attrNameLst>
                                          <p:attrName>ppt_x</p:attrName>
                                        </p:attrNameLst>
                                      </p:cBhvr>
                                      <p:tavLst>
                                        <p:tav tm="0">
                                          <p:val>
                                            <p:strVal val="#ppt_x"/>
                                          </p:val>
                                        </p:tav>
                                        <p:tav tm="100000">
                                          <p:val>
                                            <p:strVal val="#ppt_x"/>
                                          </p:val>
                                        </p:tav>
                                      </p:tavLst>
                                    </p:anim>
                                    <p:anim calcmode="lin" valueType="num">
                                      <p:cBhvr additive="base">
                                        <p:cTn id="1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D5CE29B-84A1-08F3-8B66-475DEDEE9C6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E1365A2-C570-B8D1-5F6F-E38E9C658339}"/>
              </a:ext>
            </a:extLst>
          </p:cNvPr>
          <p:cNvSpPr>
            <a:spLocks noGrp="1"/>
          </p:cNvSpPr>
          <p:nvPr>
            <p:ph type="title"/>
          </p:nvPr>
        </p:nvSpPr>
        <p:spPr>
          <a:xfrm>
            <a:off x="457199" y="274638"/>
            <a:ext cx="8124529" cy="1050924"/>
          </a:xfrm>
        </p:spPr>
        <p:txBody>
          <a:bodyPr>
            <a:normAutofit/>
          </a:bodyPr>
          <a:lstStyle/>
          <a:p>
            <a:r>
              <a:rPr lang="en-GB" sz="4000" b="1" dirty="0"/>
              <a:t>SWOT analysis</a:t>
            </a:r>
          </a:p>
        </p:txBody>
      </p:sp>
      <p:sp>
        <p:nvSpPr>
          <p:cNvPr id="6" name="Rectangle 1027">
            <a:extLst>
              <a:ext uri="{FF2B5EF4-FFF2-40B4-BE49-F238E27FC236}">
                <a16:creationId xmlns:a16="http://schemas.microsoft.com/office/drawing/2014/main" id="{7BB22481-73F2-D93C-03A6-77EF13E8318B}"/>
              </a:ext>
            </a:extLst>
          </p:cNvPr>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altLang="en-US" sz="2400" dirty="0">
                <a:latin typeface="Arial" panose="020B0604020202020204" pitchFamily="34" charset="0"/>
                <a:cs typeface="Arial" panose="020B0604020202020204" pitchFamily="34" charset="0"/>
              </a:rPr>
              <a:t>Strengths – Internal factors that give the organisation a competitive advantage.</a:t>
            </a:r>
          </a:p>
          <a:p>
            <a:r>
              <a:rPr lang="en-GB" altLang="en-US" sz="2400" dirty="0">
                <a:latin typeface="Arial" panose="020B0604020202020204" pitchFamily="34" charset="0"/>
                <a:cs typeface="Arial" panose="020B0604020202020204" pitchFamily="34" charset="0"/>
              </a:rPr>
              <a:t>Weaknesses – Internal factors that place the organisation at a disadvantage.</a:t>
            </a:r>
          </a:p>
          <a:p>
            <a:r>
              <a:rPr lang="en-GB" altLang="en-US" sz="2400" dirty="0">
                <a:latin typeface="Arial" panose="020B0604020202020204" pitchFamily="34" charset="0"/>
                <a:cs typeface="Arial" panose="020B0604020202020204" pitchFamily="34" charset="0"/>
              </a:rPr>
              <a:t>Opportunities – External factors that the organisation could utilise to its’ advantage.</a:t>
            </a:r>
          </a:p>
          <a:p>
            <a:r>
              <a:rPr lang="en-GB" altLang="en-US" sz="2400" dirty="0">
                <a:latin typeface="Arial" panose="020B0604020202020204" pitchFamily="34" charset="0"/>
                <a:cs typeface="Arial" panose="020B0604020202020204" pitchFamily="34" charset="0"/>
              </a:rPr>
              <a:t>Threats – External factors that could pose challenges or risks to the organisation.</a:t>
            </a:r>
          </a:p>
          <a:p>
            <a:r>
              <a:rPr lang="en-GB" altLang="en-US" sz="2400" dirty="0">
                <a:latin typeface="Arial" panose="020B0604020202020204" pitchFamily="34" charset="0"/>
                <a:cs typeface="Arial" panose="020B0604020202020204" pitchFamily="34" charset="0"/>
              </a:rPr>
              <a:t>SWOT analysis is typically more focused on the immediate internal environment of the organisation. </a:t>
            </a:r>
          </a:p>
          <a:p>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a:p>
            <a:pPr marL="0" indent="0">
              <a:buNone/>
            </a:pPr>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02932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500"/>
                                        <p:tgtEl>
                                          <p:spTgt spid="6">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6">
                                            <p:txEl>
                                              <p:pRg st="1" end="1"/>
                                            </p:txEl>
                                          </p:spTgt>
                                        </p:tgtEl>
                                        <p:attrNameLst>
                                          <p:attrName>style.visibility</p:attrName>
                                        </p:attrNameLst>
                                      </p:cBhvr>
                                      <p:to>
                                        <p:strVal val="visible"/>
                                      </p:to>
                                    </p:set>
                                    <p:animEffect transition="in" filter="fade">
                                      <p:cBhvr>
                                        <p:cTn id="12" dur="500"/>
                                        <p:tgtEl>
                                          <p:spTgt spid="6">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6">
                                            <p:txEl>
                                              <p:pRg st="2" end="2"/>
                                            </p:txEl>
                                          </p:spTgt>
                                        </p:tgtEl>
                                        <p:attrNameLst>
                                          <p:attrName>style.visibility</p:attrName>
                                        </p:attrNameLst>
                                      </p:cBhvr>
                                      <p:to>
                                        <p:strVal val="visible"/>
                                      </p:to>
                                    </p:set>
                                    <p:animEffect transition="in" filter="fade">
                                      <p:cBhvr>
                                        <p:cTn id="17" dur="500"/>
                                        <p:tgtEl>
                                          <p:spTgt spid="6">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6">
                                            <p:txEl>
                                              <p:pRg st="3" end="3"/>
                                            </p:txEl>
                                          </p:spTgt>
                                        </p:tgtEl>
                                        <p:attrNameLst>
                                          <p:attrName>style.visibility</p:attrName>
                                        </p:attrNameLst>
                                      </p:cBhvr>
                                      <p:to>
                                        <p:strVal val="visible"/>
                                      </p:to>
                                    </p:set>
                                    <p:animEffect transition="in" filter="fade">
                                      <p:cBhvr>
                                        <p:cTn id="22" dur="500"/>
                                        <p:tgtEl>
                                          <p:spTgt spid="6">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6">
                                            <p:txEl>
                                              <p:pRg st="4" end="4"/>
                                            </p:txEl>
                                          </p:spTgt>
                                        </p:tgtEl>
                                        <p:attrNameLst>
                                          <p:attrName>style.visibility</p:attrName>
                                        </p:attrNameLst>
                                      </p:cBhvr>
                                      <p:to>
                                        <p:strVal val="visible"/>
                                      </p:to>
                                    </p:set>
                                    <p:animEffect transition="in" filter="fade">
                                      <p:cBhvr>
                                        <p:cTn id="27" dur="500"/>
                                        <p:tgtEl>
                                          <p:spTgt spid="6">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73CA1E3-4AED-B3B8-9DCE-FAA79EAB354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A07731E-3A6F-1F9F-8CDD-A2FB8676C76F}"/>
              </a:ext>
            </a:extLst>
          </p:cNvPr>
          <p:cNvSpPr>
            <a:spLocks noGrp="1"/>
          </p:cNvSpPr>
          <p:nvPr>
            <p:ph type="title"/>
          </p:nvPr>
        </p:nvSpPr>
        <p:spPr>
          <a:xfrm>
            <a:off x="457199" y="274638"/>
            <a:ext cx="8124529" cy="1050924"/>
          </a:xfrm>
        </p:spPr>
        <p:txBody>
          <a:bodyPr>
            <a:normAutofit/>
          </a:bodyPr>
          <a:lstStyle/>
          <a:p>
            <a:r>
              <a:rPr lang="en-GB" sz="4000" b="1" dirty="0"/>
              <a:t>Decision making models</a:t>
            </a:r>
          </a:p>
        </p:txBody>
      </p:sp>
      <p:sp>
        <p:nvSpPr>
          <p:cNvPr id="6" name="Rectangle 1027">
            <a:extLst>
              <a:ext uri="{FF2B5EF4-FFF2-40B4-BE49-F238E27FC236}">
                <a16:creationId xmlns:a16="http://schemas.microsoft.com/office/drawing/2014/main" id="{78EDE75C-CBCD-1417-17AB-9200C8D13A4F}"/>
              </a:ext>
            </a:extLst>
          </p:cNvPr>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altLang="en-US" sz="2400" dirty="0">
                <a:latin typeface="Arial" panose="020B0604020202020204" pitchFamily="34" charset="0"/>
                <a:cs typeface="Arial" panose="020B0604020202020204" pitchFamily="34" charset="0"/>
              </a:rPr>
              <a:t>Rational Decision Making</a:t>
            </a:r>
          </a:p>
          <a:p>
            <a:r>
              <a:rPr lang="en-GB" altLang="en-US" sz="2400" dirty="0">
                <a:latin typeface="Arial" panose="020B0604020202020204" pitchFamily="34" charset="0"/>
                <a:cs typeface="Arial" panose="020B0604020202020204" pitchFamily="34" charset="0"/>
              </a:rPr>
              <a:t>Bounded Rationality Model.</a:t>
            </a:r>
          </a:p>
          <a:p>
            <a:r>
              <a:rPr lang="en-GB" altLang="en-US" sz="2400" dirty="0">
                <a:latin typeface="Arial" panose="020B0604020202020204" pitchFamily="34" charset="0"/>
                <a:cs typeface="Arial" panose="020B0604020202020204" pitchFamily="34" charset="0"/>
              </a:rPr>
              <a:t>Intuitive Decision Making. </a:t>
            </a:r>
          </a:p>
          <a:p>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a:p>
            <a:pPr marL="0" indent="0">
              <a:buNone/>
            </a:pPr>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p:txBody>
      </p:sp>
      <p:pic>
        <p:nvPicPr>
          <p:cNvPr id="2052" name="Picture 4" descr="Effective decision-making - cue media">
            <a:extLst>
              <a:ext uri="{FF2B5EF4-FFF2-40B4-BE49-F238E27FC236}">
                <a16:creationId xmlns:a16="http://schemas.microsoft.com/office/drawing/2014/main" id="{88C0882D-B6A9-70E8-E238-8B0FBFD6FF1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221481" y="3098483"/>
            <a:ext cx="3237548" cy="215444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712337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 calcmode="lin" valueType="num">
                                      <p:cBhvr additive="base">
                                        <p:cTn id="7"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6">
                                            <p:txEl>
                                              <p:pRg st="1" end="1"/>
                                            </p:txEl>
                                          </p:spTgt>
                                        </p:tgtEl>
                                        <p:attrNameLst>
                                          <p:attrName>style.visibility</p:attrName>
                                        </p:attrNameLst>
                                      </p:cBhvr>
                                      <p:to>
                                        <p:strVal val="visible"/>
                                      </p:to>
                                    </p:set>
                                    <p:anim calcmode="lin" valueType="num">
                                      <p:cBhvr additive="base">
                                        <p:cTn id="13" dur="500" fill="hold"/>
                                        <p:tgtEl>
                                          <p:spTgt spid="6">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6">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6">
                                            <p:txEl>
                                              <p:pRg st="2" end="2"/>
                                            </p:txEl>
                                          </p:spTgt>
                                        </p:tgtEl>
                                        <p:attrNameLst>
                                          <p:attrName>style.visibility</p:attrName>
                                        </p:attrNameLst>
                                      </p:cBhvr>
                                      <p:to>
                                        <p:strVal val="visible"/>
                                      </p:to>
                                    </p:set>
                                    <p:anim calcmode="lin" valueType="num">
                                      <p:cBhvr additive="base">
                                        <p:cTn id="19"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6">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73CA1E3-4AED-B3B8-9DCE-FAA79EAB354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A07731E-3A6F-1F9F-8CDD-A2FB8676C76F}"/>
              </a:ext>
            </a:extLst>
          </p:cNvPr>
          <p:cNvSpPr>
            <a:spLocks noGrp="1"/>
          </p:cNvSpPr>
          <p:nvPr>
            <p:ph type="title"/>
          </p:nvPr>
        </p:nvSpPr>
        <p:spPr>
          <a:xfrm>
            <a:off x="457199" y="274638"/>
            <a:ext cx="8124529" cy="1050924"/>
          </a:xfrm>
        </p:spPr>
        <p:txBody>
          <a:bodyPr>
            <a:normAutofit/>
          </a:bodyPr>
          <a:lstStyle/>
          <a:p>
            <a:r>
              <a:rPr lang="en-GB" sz="4000" b="1" dirty="0"/>
              <a:t>Rational decision making </a:t>
            </a:r>
          </a:p>
        </p:txBody>
      </p:sp>
      <p:sp>
        <p:nvSpPr>
          <p:cNvPr id="6" name="Rectangle 1027">
            <a:extLst>
              <a:ext uri="{FF2B5EF4-FFF2-40B4-BE49-F238E27FC236}">
                <a16:creationId xmlns:a16="http://schemas.microsoft.com/office/drawing/2014/main" id="{78EDE75C-CBCD-1417-17AB-9200C8D13A4F}"/>
              </a:ext>
            </a:extLst>
          </p:cNvPr>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altLang="en-US" sz="2400" dirty="0">
                <a:latin typeface="Arial" panose="020B0604020202020204" pitchFamily="34" charset="0"/>
                <a:cs typeface="Arial" panose="020B0604020202020204" pitchFamily="34" charset="0"/>
              </a:rPr>
              <a:t>The opposite of intuitive decision making.</a:t>
            </a:r>
          </a:p>
          <a:p>
            <a:r>
              <a:rPr lang="en-GB" altLang="en-US" sz="2400" dirty="0">
                <a:latin typeface="Arial" panose="020B0604020202020204" pitchFamily="34" charset="0"/>
                <a:cs typeface="Arial" panose="020B0604020202020204" pitchFamily="34" charset="0"/>
              </a:rPr>
              <a:t>Utilises objective knowledge and logic. </a:t>
            </a:r>
          </a:p>
          <a:p>
            <a:r>
              <a:rPr lang="en-GB" altLang="en-US" sz="2400" dirty="0">
                <a:latin typeface="Arial" panose="020B0604020202020204" pitchFamily="34" charset="0"/>
                <a:cs typeface="Arial" panose="020B0604020202020204" pitchFamily="34" charset="0"/>
              </a:rPr>
              <a:t>Involves identifying the problem to solve, gathering facts, identifying options and outcomes, analysing them, considering all the relationships and selecting the decision. </a:t>
            </a:r>
          </a:p>
          <a:p>
            <a:r>
              <a:rPr lang="en-GB" altLang="en-US" sz="2400" dirty="0">
                <a:latin typeface="Arial" panose="020B0604020202020204" pitchFamily="34" charset="0"/>
                <a:cs typeface="Arial" panose="020B0604020202020204" pitchFamily="34" charset="0"/>
              </a:rPr>
              <a:t>Requires support through the use of methods and software tools.</a:t>
            </a:r>
          </a:p>
          <a:p>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a:p>
            <a:pPr marL="0" indent="0">
              <a:buNone/>
            </a:pPr>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783100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 calcmode="lin" valueType="num">
                                      <p:cBhvr additive="base">
                                        <p:cTn id="7"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6">
                                            <p:txEl>
                                              <p:pRg st="1" end="1"/>
                                            </p:txEl>
                                          </p:spTgt>
                                        </p:tgtEl>
                                        <p:attrNameLst>
                                          <p:attrName>style.visibility</p:attrName>
                                        </p:attrNameLst>
                                      </p:cBhvr>
                                      <p:to>
                                        <p:strVal val="visible"/>
                                      </p:to>
                                    </p:set>
                                    <p:anim calcmode="lin" valueType="num">
                                      <p:cBhvr additive="base">
                                        <p:cTn id="13" dur="500" fill="hold"/>
                                        <p:tgtEl>
                                          <p:spTgt spid="6">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6">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6">
                                            <p:txEl>
                                              <p:pRg st="2" end="2"/>
                                            </p:txEl>
                                          </p:spTgt>
                                        </p:tgtEl>
                                        <p:attrNameLst>
                                          <p:attrName>style.visibility</p:attrName>
                                        </p:attrNameLst>
                                      </p:cBhvr>
                                      <p:to>
                                        <p:strVal val="visible"/>
                                      </p:to>
                                    </p:set>
                                    <p:anim calcmode="lin" valueType="num">
                                      <p:cBhvr additive="base">
                                        <p:cTn id="19"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6">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6">
                                            <p:txEl>
                                              <p:pRg st="3" end="3"/>
                                            </p:txEl>
                                          </p:spTgt>
                                        </p:tgtEl>
                                        <p:attrNameLst>
                                          <p:attrName>style.visibility</p:attrName>
                                        </p:attrNameLst>
                                      </p:cBhvr>
                                      <p:to>
                                        <p:strVal val="visible"/>
                                      </p:to>
                                    </p:set>
                                    <p:anim calcmode="lin" valueType="num">
                                      <p:cBhvr additive="base">
                                        <p:cTn id="25" dur="500" fill="hold"/>
                                        <p:tgtEl>
                                          <p:spTgt spid="6">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6">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73CA1E3-4AED-B3B8-9DCE-FAA79EAB354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A07731E-3A6F-1F9F-8CDD-A2FB8676C76F}"/>
              </a:ext>
            </a:extLst>
          </p:cNvPr>
          <p:cNvSpPr>
            <a:spLocks noGrp="1"/>
          </p:cNvSpPr>
          <p:nvPr>
            <p:ph type="title"/>
          </p:nvPr>
        </p:nvSpPr>
        <p:spPr>
          <a:xfrm>
            <a:off x="457199" y="274638"/>
            <a:ext cx="8124529" cy="1050924"/>
          </a:xfrm>
        </p:spPr>
        <p:txBody>
          <a:bodyPr>
            <a:normAutofit/>
          </a:bodyPr>
          <a:lstStyle/>
          <a:p>
            <a:r>
              <a:rPr lang="en-GB" sz="4000" b="1" dirty="0"/>
              <a:t>Bounded rationality model</a:t>
            </a:r>
          </a:p>
        </p:txBody>
      </p:sp>
      <p:sp>
        <p:nvSpPr>
          <p:cNvPr id="6" name="Rectangle 1027">
            <a:extLst>
              <a:ext uri="{FF2B5EF4-FFF2-40B4-BE49-F238E27FC236}">
                <a16:creationId xmlns:a16="http://schemas.microsoft.com/office/drawing/2014/main" id="{78EDE75C-CBCD-1417-17AB-9200C8D13A4F}"/>
              </a:ext>
            </a:extLst>
          </p:cNvPr>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altLang="en-US" sz="2400" dirty="0">
                <a:latin typeface="Arial" panose="020B0604020202020204" pitchFamily="34" charset="0"/>
                <a:cs typeface="Arial" panose="020B0604020202020204" pitchFamily="34" charset="0"/>
              </a:rPr>
              <a:t>Rational behaviour has its limits, which are based on the knowledge the person making the decision has at the time. </a:t>
            </a:r>
          </a:p>
          <a:p>
            <a:r>
              <a:rPr lang="en-GB" altLang="en-US" sz="2400" dirty="0">
                <a:latin typeface="Arial" panose="020B0604020202020204" pitchFamily="34" charset="0"/>
                <a:cs typeface="Arial" panose="020B0604020202020204" pitchFamily="34" charset="0"/>
              </a:rPr>
              <a:t>Three premises:</a:t>
            </a:r>
          </a:p>
          <a:p>
            <a:pPr lvl="1"/>
            <a:r>
              <a:rPr lang="en-GB" altLang="en-US" sz="2000" dirty="0">
                <a:latin typeface="Arial" panose="020B0604020202020204" pitchFamily="34" charset="0"/>
                <a:cs typeface="Arial" panose="020B0604020202020204" pitchFamily="34" charset="0"/>
              </a:rPr>
              <a:t>Humans are cognitively strained.</a:t>
            </a:r>
          </a:p>
          <a:p>
            <a:pPr lvl="1"/>
            <a:r>
              <a:rPr lang="en-GB" altLang="en-US" sz="2000" dirty="0">
                <a:latin typeface="Arial" panose="020B0604020202020204" pitchFamily="34" charset="0"/>
                <a:cs typeface="Arial" panose="020B0604020202020204" pitchFamily="34" charset="0"/>
              </a:rPr>
              <a:t>These constraints impact decision making.</a:t>
            </a:r>
          </a:p>
          <a:p>
            <a:pPr lvl="1"/>
            <a:r>
              <a:rPr lang="en-GB" altLang="en-US" sz="2000" dirty="0">
                <a:latin typeface="Arial" panose="020B0604020202020204" pitchFamily="34" charset="0"/>
                <a:cs typeface="Arial" panose="020B0604020202020204" pitchFamily="34" charset="0"/>
              </a:rPr>
              <a:t>Difficult problems reveal the constraints and highlight their significance.</a:t>
            </a:r>
          </a:p>
          <a:p>
            <a:pPr lvl="1"/>
            <a:endParaRPr lang="en-GB" altLang="en-US" sz="2000" dirty="0">
              <a:latin typeface="Arial" panose="020B0604020202020204" pitchFamily="34" charset="0"/>
              <a:cs typeface="Arial" panose="020B0604020202020204" pitchFamily="34" charset="0"/>
            </a:endParaRPr>
          </a:p>
          <a:p>
            <a:pPr marL="457200" lvl="1" indent="0">
              <a:buNone/>
            </a:pPr>
            <a:endParaRPr lang="en-GB" altLang="en-US" sz="20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a:p>
            <a:pPr marL="0" indent="0">
              <a:buNone/>
            </a:pPr>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3052587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 calcmode="lin" valueType="num">
                                      <p:cBhvr additive="base">
                                        <p:cTn id="7"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6">
                                            <p:txEl>
                                              <p:pRg st="1" end="1"/>
                                            </p:txEl>
                                          </p:spTgt>
                                        </p:tgtEl>
                                        <p:attrNameLst>
                                          <p:attrName>style.visibility</p:attrName>
                                        </p:attrNameLst>
                                      </p:cBhvr>
                                      <p:to>
                                        <p:strVal val="visible"/>
                                      </p:to>
                                    </p:set>
                                    <p:anim calcmode="lin" valueType="num">
                                      <p:cBhvr additive="base">
                                        <p:cTn id="13" dur="500" fill="hold"/>
                                        <p:tgtEl>
                                          <p:spTgt spid="6">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6">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6">
                                            <p:txEl>
                                              <p:pRg st="2" end="2"/>
                                            </p:txEl>
                                          </p:spTgt>
                                        </p:tgtEl>
                                        <p:attrNameLst>
                                          <p:attrName>style.visibility</p:attrName>
                                        </p:attrNameLst>
                                      </p:cBhvr>
                                      <p:to>
                                        <p:strVal val="visible"/>
                                      </p:to>
                                    </p:set>
                                    <p:anim calcmode="lin" valueType="num">
                                      <p:cBhvr additive="base">
                                        <p:cTn id="19"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6">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6">
                                            <p:txEl>
                                              <p:pRg st="3" end="3"/>
                                            </p:txEl>
                                          </p:spTgt>
                                        </p:tgtEl>
                                        <p:attrNameLst>
                                          <p:attrName>style.visibility</p:attrName>
                                        </p:attrNameLst>
                                      </p:cBhvr>
                                      <p:to>
                                        <p:strVal val="visible"/>
                                      </p:to>
                                    </p:set>
                                    <p:anim calcmode="lin" valueType="num">
                                      <p:cBhvr additive="base">
                                        <p:cTn id="25" dur="500" fill="hold"/>
                                        <p:tgtEl>
                                          <p:spTgt spid="6">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6">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6">
                                            <p:txEl>
                                              <p:pRg st="4" end="4"/>
                                            </p:txEl>
                                          </p:spTgt>
                                        </p:tgtEl>
                                        <p:attrNameLst>
                                          <p:attrName>style.visibility</p:attrName>
                                        </p:attrNameLst>
                                      </p:cBhvr>
                                      <p:to>
                                        <p:strVal val="visible"/>
                                      </p:to>
                                    </p:set>
                                    <p:anim calcmode="lin" valueType="num">
                                      <p:cBhvr additive="base">
                                        <p:cTn id="31" dur="500" fill="hold"/>
                                        <p:tgtEl>
                                          <p:spTgt spid="6">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6">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73CA1E3-4AED-B3B8-9DCE-FAA79EAB354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A07731E-3A6F-1F9F-8CDD-A2FB8676C76F}"/>
              </a:ext>
            </a:extLst>
          </p:cNvPr>
          <p:cNvSpPr>
            <a:spLocks noGrp="1"/>
          </p:cNvSpPr>
          <p:nvPr>
            <p:ph type="title"/>
          </p:nvPr>
        </p:nvSpPr>
        <p:spPr>
          <a:xfrm>
            <a:off x="457199" y="274638"/>
            <a:ext cx="8124529" cy="1050924"/>
          </a:xfrm>
        </p:spPr>
        <p:txBody>
          <a:bodyPr>
            <a:normAutofit/>
          </a:bodyPr>
          <a:lstStyle/>
          <a:p>
            <a:r>
              <a:rPr lang="en-GB" sz="4000" b="1" dirty="0"/>
              <a:t>Intuitive decision making </a:t>
            </a:r>
          </a:p>
        </p:txBody>
      </p:sp>
      <p:sp>
        <p:nvSpPr>
          <p:cNvPr id="6" name="Rectangle 1027">
            <a:extLst>
              <a:ext uri="{FF2B5EF4-FFF2-40B4-BE49-F238E27FC236}">
                <a16:creationId xmlns:a16="http://schemas.microsoft.com/office/drawing/2014/main" id="{78EDE75C-CBCD-1417-17AB-9200C8D13A4F}"/>
              </a:ext>
            </a:extLst>
          </p:cNvPr>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altLang="en-US" sz="2400" dirty="0">
                <a:latin typeface="Arial" panose="020B0604020202020204" pitchFamily="34" charset="0"/>
                <a:cs typeface="Arial" panose="020B0604020202020204" pitchFamily="34" charset="0"/>
              </a:rPr>
              <a:t>Intuition is the ability to understand something instinctively, without the need for conscious reason.</a:t>
            </a:r>
          </a:p>
          <a:p>
            <a:r>
              <a:rPr lang="en-GB" altLang="en-US" sz="2400" dirty="0">
                <a:latin typeface="Arial" panose="020B0604020202020204" pitchFamily="34" charset="0"/>
                <a:cs typeface="Arial" panose="020B0604020202020204" pitchFamily="34" charset="0"/>
              </a:rPr>
              <a:t>Klein (2004) suggests that 90% of critical decisions are made using our intuition. </a:t>
            </a:r>
          </a:p>
          <a:p>
            <a:r>
              <a:rPr lang="en-GB" altLang="en-US" sz="2400" dirty="0">
                <a:latin typeface="Arial" panose="020B0604020202020204" pitchFamily="34" charset="0"/>
                <a:cs typeface="Arial" panose="020B0604020202020204" pitchFamily="34" charset="0"/>
              </a:rPr>
              <a:t>Can lead to problematic decisions due to the lack of a structured decision-making process.</a:t>
            </a:r>
          </a:p>
          <a:p>
            <a:r>
              <a:rPr lang="en-GB" altLang="en-US" sz="2400" dirty="0">
                <a:latin typeface="Arial" panose="020B0604020202020204" pitchFamily="34" charset="0"/>
                <a:cs typeface="Arial" panose="020B0604020202020204" pitchFamily="34" charset="0"/>
              </a:rPr>
              <a:t>Can be reasonable to use when making trivial or low value decisions. </a:t>
            </a:r>
          </a:p>
          <a:p>
            <a:pPr marL="0" indent="0">
              <a:buNone/>
            </a:pPr>
            <a:endParaRPr lang="en-GB" altLang="en-US" sz="2400" dirty="0">
              <a:latin typeface="Arial" panose="020B0604020202020204" pitchFamily="34" charset="0"/>
              <a:cs typeface="Arial" panose="020B0604020202020204" pitchFamily="34" charset="0"/>
            </a:endParaRPr>
          </a:p>
          <a:p>
            <a:pPr marL="0" indent="0">
              <a:buNone/>
            </a:pPr>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a:p>
            <a:pPr marL="0" indent="0">
              <a:buNone/>
            </a:pPr>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6656295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 calcmode="lin" valueType="num">
                                      <p:cBhvr additive="base">
                                        <p:cTn id="7"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6">
                                            <p:txEl>
                                              <p:pRg st="1" end="1"/>
                                            </p:txEl>
                                          </p:spTgt>
                                        </p:tgtEl>
                                        <p:attrNameLst>
                                          <p:attrName>style.visibility</p:attrName>
                                        </p:attrNameLst>
                                      </p:cBhvr>
                                      <p:to>
                                        <p:strVal val="visible"/>
                                      </p:to>
                                    </p:set>
                                    <p:anim calcmode="lin" valueType="num">
                                      <p:cBhvr additive="base">
                                        <p:cTn id="13" dur="500" fill="hold"/>
                                        <p:tgtEl>
                                          <p:spTgt spid="6">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6">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6">
                                            <p:txEl>
                                              <p:pRg st="2" end="2"/>
                                            </p:txEl>
                                          </p:spTgt>
                                        </p:tgtEl>
                                        <p:attrNameLst>
                                          <p:attrName>style.visibility</p:attrName>
                                        </p:attrNameLst>
                                      </p:cBhvr>
                                      <p:to>
                                        <p:strVal val="visible"/>
                                      </p:to>
                                    </p:set>
                                    <p:anim calcmode="lin" valueType="num">
                                      <p:cBhvr additive="base">
                                        <p:cTn id="19"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6">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6">
                                            <p:txEl>
                                              <p:pRg st="3" end="3"/>
                                            </p:txEl>
                                          </p:spTgt>
                                        </p:tgtEl>
                                        <p:attrNameLst>
                                          <p:attrName>style.visibility</p:attrName>
                                        </p:attrNameLst>
                                      </p:cBhvr>
                                      <p:to>
                                        <p:strVal val="visible"/>
                                      </p:to>
                                    </p:set>
                                    <p:anim calcmode="lin" valueType="num">
                                      <p:cBhvr additive="base">
                                        <p:cTn id="25" dur="500" fill="hold"/>
                                        <p:tgtEl>
                                          <p:spTgt spid="6">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6">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73CA1E3-4AED-B3B8-9DCE-FAA79EAB354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A07731E-3A6F-1F9F-8CDD-A2FB8676C76F}"/>
              </a:ext>
            </a:extLst>
          </p:cNvPr>
          <p:cNvSpPr>
            <a:spLocks noGrp="1"/>
          </p:cNvSpPr>
          <p:nvPr>
            <p:ph type="title"/>
          </p:nvPr>
        </p:nvSpPr>
        <p:spPr>
          <a:xfrm>
            <a:off x="457199" y="274638"/>
            <a:ext cx="8124529" cy="1050924"/>
          </a:xfrm>
        </p:spPr>
        <p:txBody>
          <a:bodyPr>
            <a:normAutofit fontScale="90000"/>
          </a:bodyPr>
          <a:lstStyle/>
          <a:p>
            <a:r>
              <a:rPr lang="en-GB" sz="4000" b="1" dirty="0"/>
              <a:t>Factors influencing decision making </a:t>
            </a:r>
          </a:p>
        </p:txBody>
      </p:sp>
      <p:sp>
        <p:nvSpPr>
          <p:cNvPr id="6" name="Rectangle 1027">
            <a:extLst>
              <a:ext uri="{FF2B5EF4-FFF2-40B4-BE49-F238E27FC236}">
                <a16:creationId xmlns:a16="http://schemas.microsoft.com/office/drawing/2014/main" id="{78EDE75C-CBCD-1417-17AB-9200C8D13A4F}"/>
              </a:ext>
            </a:extLst>
          </p:cNvPr>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altLang="en-US" sz="2400" dirty="0">
                <a:latin typeface="Arial" panose="020B0604020202020204" pitchFamily="34" charset="0"/>
                <a:cs typeface="Arial" panose="020B0604020202020204" pitchFamily="34" charset="0"/>
              </a:rPr>
              <a:t>Cognitive biases (confirmation bias, anchoring bias) and their impact on decision quality.</a:t>
            </a:r>
          </a:p>
          <a:p>
            <a:r>
              <a:rPr lang="en-GB" altLang="en-US" sz="2400" dirty="0">
                <a:latin typeface="Arial" panose="020B0604020202020204" pitchFamily="34" charset="0"/>
                <a:cs typeface="Arial" panose="020B0604020202020204" pitchFamily="34" charset="0"/>
              </a:rPr>
              <a:t>Organisational culture.</a:t>
            </a:r>
          </a:p>
          <a:p>
            <a:r>
              <a:rPr lang="en-GB" altLang="en-US" sz="2400" dirty="0">
                <a:latin typeface="Arial" panose="020B0604020202020204" pitchFamily="34" charset="0"/>
                <a:cs typeface="Arial" panose="020B0604020202020204" pitchFamily="34" charset="0"/>
              </a:rPr>
              <a:t>Stakeholder interests.</a:t>
            </a:r>
          </a:p>
          <a:p>
            <a:r>
              <a:rPr lang="en-GB" altLang="en-US" sz="2400" dirty="0">
                <a:latin typeface="Arial" panose="020B0604020202020204" pitchFamily="34" charset="0"/>
                <a:cs typeface="Arial" panose="020B0604020202020204" pitchFamily="34" charset="0"/>
              </a:rPr>
              <a:t>Ethical considerations.</a:t>
            </a:r>
          </a:p>
          <a:p>
            <a:pPr marL="0" indent="0">
              <a:buNone/>
            </a:pPr>
            <a:endParaRPr lang="en-GB" altLang="en-US" sz="2400" dirty="0">
              <a:latin typeface="Arial" panose="020B0604020202020204" pitchFamily="34" charset="0"/>
              <a:cs typeface="Arial" panose="020B0604020202020204" pitchFamily="34" charset="0"/>
            </a:endParaRPr>
          </a:p>
          <a:p>
            <a:pPr marL="0" indent="0">
              <a:buNone/>
            </a:pPr>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a:p>
            <a:pPr marL="0" indent="0">
              <a:buNone/>
            </a:pPr>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594592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 calcmode="lin" valueType="num">
                                      <p:cBhvr additive="base">
                                        <p:cTn id="7"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6">
                                            <p:txEl>
                                              <p:pRg st="1" end="1"/>
                                            </p:txEl>
                                          </p:spTgt>
                                        </p:tgtEl>
                                        <p:attrNameLst>
                                          <p:attrName>style.visibility</p:attrName>
                                        </p:attrNameLst>
                                      </p:cBhvr>
                                      <p:to>
                                        <p:strVal val="visible"/>
                                      </p:to>
                                    </p:set>
                                    <p:anim calcmode="lin" valueType="num">
                                      <p:cBhvr additive="base">
                                        <p:cTn id="13" dur="500" fill="hold"/>
                                        <p:tgtEl>
                                          <p:spTgt spid="6">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6">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6">
                                            <p:txEl>
                                              <p:pRg st="2" end="2"/>
                                            </p:txEl>
                                          </p:spTgt>
                                        </p:tgtEl>
                                        <p:attrNameLst>
                                          <p:attrName>style.visibility</p:attrName>
                                        </p:attrNameLst>
                                      </p:cBhvr>
                                      <p:to>
                                        <p:strVal val="visible"/>
                                      </p:to>
                                    </p:set>
                                    <p:anim calcmode="lin" valueType="num">
                                      <p:cBhvr additive="base">
                                        <p:cTn id="19"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6">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6">
                                            <p:txEl>
                                              <p:pRg st="3" end="3"/>
                                            </p:txEl>
                                          </p:spTgt>
                                        </p:tgtEl>
                                        <p:attrNameLst>
                                          <p:attrName>style.visibility</p:attrName>
                                        </p:attrNameLst>
                                      </p:cBhvr>
                                      <p:to>
                                        <p:strVal val="visible"/>
                                      </p:to>
                                    </p:set>
                                    <p:anim calcmode="lin" valueType="num">
                                      <p:cBhvr additive="base">
                                        <p:cTn id="25" dur="500" fill="hold"/>
                                        <p:tgtEl>
                                          <p:spTgt spid="6">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6">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A189D2-0643-5BBE-F18F-BCF744DB6BC8}"/>
              </a:ext>
            </a:extLst>
          </p:cNvPr>
          <p:cNvSpPr>
            <a:spLocks noGrp="1"/>
          </p:cNvSpPr>
          <p:nvPr>
            <p:ph type="ctrTitle"/>
          </p:nvPr>
        </p:nvSpPr>
        <p:spPr/>
        <p:txBody>
          <a:bodyPr/>
          <a:lstStyle/>
          <a:p>
            <a:r>
              <a:rPr lang="en-GB" dirty="0"/>
              <a:t>Any questions? </a:t>
            </a:r>
          </a:p>
        </p:txBody>
      </p:sp>
      <p:sp>
        <p:nvSpPr>
          <p:cNvPr id="3" name="Subtitle 2">
            <a:extLst>
              <a:ext uri="{FF2B5EF4-FFF2-40B4-BE49-F238E27FC236}">
                <a16:creationId xmlns:a16="http://schemas.microsoft.com/office/drawing/2014/main" id="{E49E5A57-69E4-6F9C-4ED8-18209E242790}"/>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315972240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a:t>Referencing </a:t>
            </a:r>
          </a:p>
        </p:txBody>
      </p:sp>
      <p:sp>
        <p:nvSpPr>
          <p:cNvPr id="6" name="Rectangle 1027"/>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altLang="en-US" sz="2400" dirty="0">
                <a:latin typeface="Arial" panose="020B0604020202020204" pitchFamily="34" charset="0"/>
                <a:cs typeface="Arial" panose="020B0604020202020204" pitchFamily="34" charset="0"/>
              </a:rPr>
              <a:t>Courtesy to the person whose ideas you have used or refer to. </a:t>
            </a:r>
          </a:p>
          <a:p>
            <a:r>
              <a:rPr lang="en-GB" altLang="en-US" sz="2400" dirty="0">
                <a:latin typeface="Arial" panose="020B0604020202020204" pitchFamily="34" charset="0"/>
                <a:cs typeface="Arial" panose="020B0604020202020204" pitchFamily="34" charset="0"/>
              </a:rPr>
              <a:t>Makes it clear you are not trying to pretend the work is yours.</a:t>
            </a:r>
          </a:p>
          <a:p>
            <a:r>
              <a:rPr lang="en-GB" altLang="en-US" sz="2400" dirty="0">
                <a:latin typeface="Arial" panose="020B0604020202020204" pitchFamily="34" charset="0"/>
                <a:cs typeface="Arial" panose="020B0604020202020204" pitchFamily="34" charset="0"/>
              </a:rPr>
              <a:t>Helps the reader find the original text.</a:t>
            </a:r>
          </a:p>
          <a:p>
            <a:r>
              <a:rPr lang="en-GB" altLang="en-US" sz="2400" dirty="0">
                <a:latin typeface="Arial" panose="020B0604020202020204" pitchFamily="34" charset="0"/>
                <a:cs typeface="Arial" panose="020B0604020202020204" pitchFamily="34" charset="0"/>
              </a:rPr>
              <a:t>Helps you to find the original text again. </a:t>
            </a:r>
          </a:p>
          <a:p>
            <a:r>
              <a:rPr lang="en-GB" altLang="en-US" sz="2400" dirty="0">
                <a:latin typeface="Arial" panose="020B0604020202020204" pitchFamily="34" charset="0"/>
                <a:cs typeface="Arial" panose="020B0604020202020204" pitchFamily="34" charset="0"/>
              </a:rPr>
              <a:t>Thoroughness in referencing suggests you have been thorough in checking your facts. </a:t>
            </a:r>
          </a:p>
        </p:txBody>
      </p:sp>
    </p:spTree>
    <p:extLst>
      <p:ext uri="{BB962C8B-B14F-4D97-AF65-F5344CB8AC3E}">
        <p14:creationId xmlns:p14="http://schemas.microsoft.com/office/powerpoint/2010/main" val="28860692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500"/>
                                        <p:tgtEl>
                                          <p:spTgt spid="6">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6">
                                            <p:txEl>
                                              <p:pRg st="1" end="1"/>
                                            </p:txEl>
                                          </p:spTgt>
                                        </p:tgtEl>
                                        <p:attrNameLst>
                                          <p:attrName>style.visibility</p:attrName>
                                        </p:attrNameLst>
                                      </p:cBhvr>
                                      <p:to>
                                        <p:strVal val="visible"/>
                                      </p:to>
                                    </p:set>
                                    <p:animEffect transition="in" filter="fade">
                                      <p:cBhvr>
                                        <p:cTn id="12" dur="500"/>
                                        <p:tgtEl>
                                          <p:spTgt spid="6">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6">
                                            <p:txEl>
                                              <p:pRg st="2" end="2"/>
                                            </p:txEl>
                                          </p:spTgt>
                                        </p:tgtEl>
                                        <p:attrNameLst>
                                          <p:attrName>style.visibility</p:attrName>
                                        </p:attrNameLst>
                                      </p:cBhvr>
                                      <p:to>
                                        <p:strVal val="visible"/>
                                      </p:to>
                                    </p:set>
                                    <p:animEffect transition="in" filter="fade">
                                      <p:cBhvr>
                                        <p:cTn id="17" dur="500"/>
                                        <p:tgtEl>
                                          <p:spTgt spid="6">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6">
                                            <p:txEl>
                                              <p:pRg st="3" end="3"/>
                                            </p:txEl>
                                          </p:spTgt>
                                        </p:tgtEl>
                                        <p:attrNameLst>
                                          <p:attrName>style.visibility</p:attrName>
                                        </p:attrNameLst>
                                      </p:cBhvr>
                                      <p:to>
                                        <p:strVal val="visible"/>
                                      </p:to>
                                    </p:set>
                                    <p:animEffect transition="in" filter="fade">
                                      <p:cBhvr>
                                        <p:cTn id="22" dur="500"/>
                                        <p:tgtEl>
                                          <p:spTgt spid="6">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6">
                                            <p:txEl>
                                              <p:pRg st="4" end="4"/>
                                            </p:txEl>
                                          </p:spTgt>
                                        </p:tgtEl>
                                        <p:attrNameLst>
                                          <p:attrName>style.visibility</p:attrName>
                                        </p:attrNameLst>
                                      </p:cBhvr>
                                      <p:to>
                                        <p:strVal val="visible"/>
                                      </p:to>
                                    </p:set>
                                    <p:animEffect transition="in" filter="fade">
                                      <p:cBhvr>
                                        <p:cTn id="27" dur="500"/>
                                        <p:tgtEl>
                                          <p:spTgt spid="6">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a:t>Top Tips</a:t>
            </a:r>
          </a:p>
        </p:txBody>
      </p:sp>
      <p:sp>
        <p:nvSpPr>
          <p:cNvPr id="6" name="Rectangle 1027"/>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altLang="en-US" sz="2400" dirty="0">
                <a:latin typeface="Arial" panose="020B0604020202020204" pitchFamily="34" charset="0"/>
                <a:cs typeface="Arial" panose="020B0604020202020204" pitchFamily="34" charset="0"/>
              </a:rPr>
              <a:t>Use the correct referencing style.</a:t>
            </a:r>
          </a:p>
          <a:p>
            <a:r>
              <a:rPr lang="en-GB" altLang="en-US" sz="2400" dirty="0">
                <a:latin typeface="Arial" panose="020B0604020202020204" pitchFamily="34" charset="0"/>
                <a:cs typeface="Arial" panose="020B0604020202020204" pitchFamily="34" charset="0"/>
              </a:rPr>
              <a:t>Keep a record of your sources as you go.</a:t>
            </a:r>
          </a:p>
          <a:p>
            <a:r>
              <a:rPr lang="en-GB" altLang="en-US" sz="2400" dirty="0">
                <a:latin typeface="Arial" panose="020B0604020202020204" pitchFamily="34" charset="0"/>
                <a:cs typeface="Arial" panose="020B0604020202020204" pitchFamily="34" charset="0"/>
              </a:rPr>
              <a:t>Be consistent.</a:t>
            </a:r>
          </a:p>
          <a:p>
            <a:r>
              <a:rPr lang="en-GB" altLang="en-US" sz="2400" dirty="0">
                <a:latin typeface="Arial" panose="020B0604020202020204" pitchFamily="34" charset="0"/>
                <a:cs typeface="Arial" panose="020B0604020202020204" pitchFamily="34" charset="0"/>
              </a:rPr>
              <a:t>Build in enough time to double check your referencing. </a:t>
            </a:r>
          </a:p>
          <a:p>
            <a:r>
              <a:rPr lang="en-GB" altLang="en-US" sz="2400" dirty="0">
                <a:latin typeface="Arial" panose="020B0604020202020204" pitchFamily="34" charset="0"/>
                <a:cs typeface="Arial" panose="020B0604020202020204" pitchFamily="34" charset="0"/>
              </a:rPr>
              <a:t>If in doubt, seek clarification or ask for help from the library team. </a:t>
            </a:r>
          </a:p>
          <a:p>
            <a:r>
              <a:rPr lang="en-GB" altLang="en-US" sz="2400" dirty="0">
                <a:latin typeface="Arial" panose="020B0604020202020204" pitchFamily="34" charset="0"/>
                <a:cs typeface="Arial" panose="020B0604020202020204" pitchFamily="34" charset="0"/>
              </a:rPr>
              <a:t>Utilise the referencing handbook, cite them right, </a:t>
            </a:r>
            <a:r>
              <a:rPr lang="en-GB" altLang="en-US" sz="2400" dirty="0" err="1">
                <a:latin typeface="Arial" panose="020B0604020202020204" pitchFamily="34" charset="0"/>
                <a:cs typeface="Arial" panose="020B0604020202020204" pitchFamily="34" charset="0"/>
              </a:rPr>
              <a:t>refworks</a:t>
            </a:r>
            <a:r>
              <a:rPr lang="en-GB" altLang="en-US" sz="2400" dirty="0">
                <a:latin typeface="Arial" panose="020B0604020202020204" pitchFamily="34" charset="0"/>
                <a:cs typeface="Arial" panose="020B0604020202020204" pitchFamily="34" charset="0"/>
              </a:rPr>
              <a:t> or </a:t>
            </a:r>
            <a:r>
              <a:rPr lang="en-GB" altLang="en-US" sz="2400" dirty="0" err="1">
                <a:latin typeface="Arial" panose="020B0604020202020204" pitchFamily="34" charset="0"/>
                <a:cs typeface="Arial" panose="020B0604020202020204" pitchFamily="34" charset="0"/>
              </a:rPr>
              <a:t>mybib</a:t>
            </a:r>
            <a:r>
              <a:rPr lang="en-GB" altLang="en-US" sz="2400" dirty="0">
                <a:latin typeface="Arial" panose="020B0604020202020204" pitchFamily="34" charset="0"/>
                <a:cs typeface="Arial" panose="020B0604020202020204" pitchFamily="34" charset="0"/>
              </a:rPr>
              <a:t>.</a:t>
            </a:r>
          </a:p>
        </p:txBody>
      </p:sp>
    </p:spTree>
    <p:extLst>
      <p:ext uri="{BB962C8B-B14F-4D97-AF65-F5344CB8AC3E}">
        <p14:creationId xmlns:p14="http://schemas.microsoft.com/office/powerpoint/2010/main" val="41863389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500"/>
                                        <p:tgtEl>
                                          <p:spTgt spid="6">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6">
                                            <p:txEl>
                                              <p:pRg st="1" end="1"/>
                                            </p:txEl>
                                          </p:spTgt>
                                        </p:tgtEl>
                                        <p:attrNameLst>
                                          <p:attrName>style.visibility</p:attrName>
                                        </p:attrNameLst>
                                      </p:cBhvr>
                                      <p:to>
                                        <p:strVal val="visible"/>
                                      </p:to>
                                    </p:set>
                                    <p:animEffect transition="in" filter="fade">
                                      <p:cBhvr>
                                        <p:cTn id="12" dur="500"/>
                                        <p:tgtEl>
                                          <p:spTgt spid="6">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6">
                                            <p:txEl>
                                              <p:pRg st="2" end="2"/>
                                            </p:txEl>
                                          </p:spTgt>
                                        </p:tgtEl>
                                        <p:attrNameLst>
                                          <p:attrName>style.visibility</p:attrName>
                                        </p:attrNameLst>
                                      </p:cBhvr>
                                      <p:to>
                                        <p:strVal val="visible"/>
                                      </p:to>
                                    </p:set>
                                    <p:animEffect transition="in" filter="fade">
                                      <p:cBhvr>
                                        <p:cTn id="17" dur="500"/>
                                        <p:tgtEl>
                                          <p:spTgt spid="6">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6">
                                            <p:txEl>
                                              <p:pRg st="3" end="3"/>
                                            </p:txEl>
                                          </p:spTgt>
                                        </p:tgtEl>
                                        <p:attrNameLst>
                                          <p:attrName>style.visibility</p:attrName>
                                        </p:attrNameLst>
                                      </p:cBhvr>
                                      <p:to>
                                        <p:strVal val="visible"/>
                                      </p:to>
                                    </p:set>
                                    <p:animEffect transition="in" filter="fade">
                                      <p:cBhvr>
                                        <p:cTn id="22" dur="500"/>
                                        <p:tgtEl>
                                          <p:spTgt spid="6">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6">
                                            <p:txEl>
                                              <p:pRg st="4" end="4"/>
                                            </p:txEl>
                                          </p:spTgt>
                                        </p:tgtEl>
                                        <p:attrNameLst>
                                          <p:attrName>style.visibility</p:attrName>
                                        </p:attrNameLst>
                                      </p:cBhvr>
                                      <p:to>
                                        <p:strVal val="visible"/>
                                      </p:to>
                                    </p:set>
                                    <p:animEffect transition="in" filter="fade">
                                      <p:cBhvr>
                                        <p:cTn id="27" dur="500"/>
                                        <p:tgtEl>
                                          <p:spTgt spid="6">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6">
                                            <p:txEl>
                                              <p:pRg st="5" end="5"/>
                                            </p:txEl>
                                          </p:spTgt>
                                        </p:tgtEl>
                                        <p:attrNameLst>
                                          <p:attrName>style.visibility</p:attrName>
                                        </p:attrNameLst>
                                      </p:cBhvr>
                                      <p:to>
                                        <p:strVal val="visible"/>
                                      </p:to>
                                    </p:set>
                                    <p:animEffect transition="in" filter="fade">
                                      <p:cBhvr>
                                        <p:cTn id="32" dur="500"/>
                                        <p:tgtEl>
                                          <p:spTgt spid="6">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a:t>In-text Citations</a:t>
            </a:r>
          </a:p>
        </p:txBody>
      </p:sp>
      <p:sp>
        <p:nvSpPr>
          <p:cNvPr id="6" name="Rectangle 1027"/>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endParaRPr lang="en-GB" altLang="en-US" sz="240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B70195A9-A1DD-6ED4-6CFE-8980C87664CB}"/>
              </a:ext>
            </a:extLst>
          </p:cNvPr>
          <p:cNvSpPr txBox="1"/>
          <p:nvPr/>
        </p:nvSpPr>
        <p:spPr>
          <a:xfrm>
            <a:off x="647700" y="1582341"/>
            <a:ext cx="7143910" cy="2862322"/>
          </a:xfrm>
          <a:prstGeom prst="rect">
            <a:avLst/>
          </a:prstGeom>
          <a:noFill/>
        </p:spPr>
        <p:txBody>
          <a:bodyPr wrap="square">
            <a:spAutoFit/>
          </a:bodyPr>
          <a:lstStyle/>
          <a:p>
            <a:pPr marL="285750" indent="-285750">
              <a:buFont typeface="Arial" panose="020B0604020202020204" pitchFamily="34" charset="0"/>
              <a:buChar char="•"/>
            </a:pPr>
            <a:r>
              <a:rPr lang="en-GB" sz="1800" dirty="0"/>
              <a:t>These are used when referring to a source of information within the text of your assignment to show where it came from. </a:t>
            </a:r>
          </a:p>
          <a:p>
            <a:pPr marL="285750" indent="-285750">
              <a:buFont typeface="Arial" panose="020B0604020202020204" pitchFamily="34" charset="0"/>
              <a:buChar char="•"/>
            </a:pPr>
            <a:r>
              <a:rPr lang="en-GB" sz="1800" dirty="0"/>
              <a:t>They are abbreviated details of the source you are referring to and generally consist of the author’s / editor’s family name, year of publication and, if required, page numbers e.g. (Pears and Shields, 2016, p. 6). </a:t>
            </a:r>
          </a:p>
          <a:p>
            <a:pPr marL="285750" indent="-285750">
              <a:buFont typeface="Arial" panose="020B0604020202020204" pitchFamily="34" charset="0"/>
              <a:buChar char="•"/>
            </a:pPr>
            <a:r>
              <a:rPr lang="en-GB" sz="1800" dirty="0"/>
              <a:t>You do not need to include the author’s surname in the in-text citation if it is referred to within the body of your work e.g. According to Pears and Shields (2006, p.6). This would just be unnecessary repetition</a:t>
            </a:r>
            <a:r>
              <a:rPr lang="en-GB" dirty="0"/>
              <a:t>.</a:t>
            </a:r>
            <a:endParaRPr lang="en-GB" sz="1800" dirty="0"/>
          </a:p>
        </p:txBody>
      </p:sp>
    </p:spTree>
    <p:extLst>
      <p:ext uri="{BB962C8B-B14F-4D97-AF65-F5344CB8AC3E}">
        <p14:creationId xmlns:p14="http://schemas.microsoft.com/office/powerpoint/2010/main" val="31131827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fade">
                                      <p:cBhvr>
                                        <p:cTn id="12" dur="500"/>
                                        <p:tgtEl>
                                          <p:spTgt spid="4">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
                                            <p:txEl>
                                              <p:pRg st="2" end="2"/>
                                            </p:txEl>
                                          </p:spTgt>
                                        </p:tgtEl>
                                        <p:attrNameLst>
                                          <p:attrName>style.visibility</p:attrName>
                                        </p:attrNameLst>
                                      </p:cBhvr>
                                      <p:to>
                                        <p:strVal val="visible"/>
                                      </p:to>
                                    </p:set>
                                    <p:animEffect transition="in" filter="fade">
                                      <p:cBhvr>
                                        <p:cTn id="17" dur="500"/>
                                        <p:tgtEl>
                                          <p:spTgt spid="4">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a:t>Reference list</a:t>
            </a:r>
          </a:p>
        </p:txBody>
      </p:sp>
      <p:sp>
        <p:nvSpPr>
          <p:cNvPr id="6" name="Rectangle 1027"/>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endParaRPr lang="en-GB" altLang="en-US" sz="240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ACA7D029-88A1-1E3A-66F0-B74EB435E333}"/>
              </a:ext>
            </a:extLst>
          </p:cNvPr>
          <p:cNvSpPr txBox="1"/>
          <p:nvPr/>
        </p:nvSpPr>
        <p:spPr>
          <a:xfrm>
            <a:off x="1043940" y="1661220"/>
            <a:ext cx="6713220" cy="2862322"/>
          </a:xfrm>
          <a:prstGeom prst="rect">
            <a:avLst/>
          </a:prstGeom>
          <a:noFill/>
        </p:spPr>
        <p:txBody>
          <a:bodyPr wrap="square">
            <a:spAutoFit/>
          </a:bodyPr>
          <a:lstStyle/>
          <a:p>
            <a:pPr marL="285750" indent="-285750">
              <a:buFont typeface="Arial" panose="020B0604020202020204" pitchFamily="34" charset="0"/>
              <a:buChar char="•"/>
            </a:pPr>
            <a:r>
              <a:rPr lang="en-GB" sz="1800" dirty="0"/>
              <a:t>Essentially, this is a list of all the references that you have used in your assignment, giving full publication information.</a:t>
            </a:r>
          </a:p>
          <a:p>
            <a:pPr marL="285750" indent="-285750">
              <a:buFont typeface="Arial" panose="020B0604020202020204" pitchFamily="34" charset="0"/>
              <a:buChar char="•"/>
            </a:pPr>
            <a:endParaRPr lang="en-GB" sz="1800" dirty="0"/>
          </a:p>
          <a:p>
            <a:pPr marL="285750" indent="-285750">
              <a:buFont typeface="Arial" panose="020B0604020202020204" pitchFamily="34" charset="0"/>
              <a:buChar char="•"/>
            </a:pPr>
            <a:r>
              <a:rPr lang="en-GB" sz="1800" dirty="0"/>
              <a:t>Again, the content within the reference list for each reference differs depending on where the source is from.</a:t>
            </a:r>
          </a:p>
          <a:p>
            <a:pPr marL="285750" indent="-285750">
              <a:buFont typeface="Arial" panose="020B0604020202020204" pitchFamily="34" charset="0"/>
              <a:buChar char="•"/>
            </a:pPr>
            <a:endParaRPr lang="en-GB" sz="1800" dirty="0"/>
          </a:p>
          <a:p>
            <a:pPr marL="285750" indent="-285750">
              <a:buFont typeface="Arial" panose="020B0604020202020204" pitchFamily="34" charset="0"/>
              <a:buChar char="•"/>
            </a:pPr>
            <a:r>
              <a:rPr lang="en-GB" sz="1800" dirty="0"/>
              <a:t>The reference lists needs to be listed </a:t>
            </a:r>
            <a:r>
              <a:rPr lang="en-GB" sz="1800" b="1" dirty="0"/>
              <a:t>alphabetically.</a:t>
            </a:r>
          </a:p>
          <a:p>
            <a:endParaRPr lang="en-GB" b="1" dirty="0"/>
          </a:p>
          <a:p>
            <a:r>
              <a:rPr lang="en-GB" sz="1800" b="1" dirty="0"/>
              <a:t>Let’s take a look at the Referencing Handbook together and give it a go ourselves. </a:t>
            </a:r>
            <a:endParaRPr lang="en-GB" sz="1800" dirty="0"/>
          </a:p>
        </p:txBody>
      </p:sp>
    </p:spTree>
    <p:extLst>
      <p:ext uri="{BB962C8B-B14F-4D97-AF65-F5344CB8AC3E}">
        <p14:creationId xmlns:p14="http://schemas.microsoft.com/office/powerpoint/2010/main" val="20187693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xEl>
                                              <p:pRg st="2" end="2"/>
                                            </p:txEl>
                                          </p:spTgt>
                                        </p:tgtEl>
                                        <p:attrNameLst>
                                          <p:attrName>style.visibility</p:attrName>
                                        </p:attrNameLst>
                                      </p:cBhvr>
                                      <p:to>
                                        <p:strVal val="visible"/>
                                      </p:to>
                                    </p:set>
                                    <p:animEffect transition="in" filter="fade">
                                      <p:cBhvr>
                                        <p:cTn id="12" dur="500"/>
                                        <p:tgtEl>
                                          <p:spTgt spid="4">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
                                            <p:txEl>
                                              <p:pRg st="4" end="4"/>
                                            </p:txEl>
                                          </p:spTgt>
                                        </p:tgtEl>
                                        <p:attrNameLst>
                                          <p:attrName>style.visibility</p:attrName>
                                        </p:attrNameLst>
                                      </p:cBhvr>
                                      <p:to>
                                        <p:strVal val="visible"/>
                                      </p:to>
                                    </p:set>
                                    <p:animEffect transition="in" filter="fade">
                                      <p:cBhvr>
                                        <p:cTn id="17" dur="500"/>
                                        <p:tgtEl>
                                          <p:spTgt spid="4">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4">
                                            <p:txEl>
                                              <p:pRg st="6" end="6"/>
                                            </p:txEl>
                                          </p:spTgt>
                                        </p:tgtEl>
                                        <p:attrNameLst>
                                          <p:attrName>style.visibility</p:attrName>
                                        </p:attrNameLst>
                                      </p:cBhvr>
                                      <p:to>
                                        <p:strVal val="visible"/>
                                      </p:to>
                                    </p:set>
                                    <p:animEffect transition="in" filter="fade">
                                      <p:cBhvr>
                                        <p:cTn id="22" dur="500"/>
                                        <p:tgtEl>
                                          <p:spTgt spid="4">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a:t>Website</a:t>
            </a:r>
          </a:p>
        </p:txBody>
      </p:sp>
      <p:sp>
        <p:nvSpPr>
          <p:cNvPr id="6" name="Rectangle 1027"/>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endParaRPr lang="en-GB" altLang="en-US" sz="240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1CF13CE4-3A9C-4D77-6428-D78AC49E5920}"/>
              </a:ext>
            </a:extLst>
          </p:cNvPr>
          <p:cNvSpPr txBox="1"/>
          <p:nvPr/>
        </p:nvSpPr>
        <p:spPr>
          <a:xfrm>
            <a:off x="2580198" y="1417638"/>
            <a:ext cx="4572000" cy="369332"/>
          </a:xfrm>
          <a:prstGeom prst="rect">
            <a:avLst/>
          </a:prstGeom>
          <a:noFill/>
        </p:spPr>
        <p:txBody>
          <a:bodyPr wrap="square">
            <a:spAutoFit/>
          </a:bodyPr>
          <a:lstStyle/>
          <a:p>
            <a:r>
              <a:rPr lang="en-GB" dirty="0">
                <a:hlinkClick r:id="rId3"/>
              </a:rPr>
              <a:t>SWOT analysis | Factsheets | CIPD</a:t>
            </a:r>
            <a:endParaRPr lang="en-GB" dirty="0"/>
          </a:p>
        </p:txBody>
      </p:sp>
      <p:pic>
        <p:nvPicPr>
          <p:cNvPr id="8" name="Picture 7">
            <a:extLst>
              <a:ext uri="{FF2B5EF4-FFF2-40B4-BE49-F238E27FC236}">
                <a16:creationId xmlns:a16="http://schemas.microsoft.com/office/drawing/2014/main" id="{75E2BED3-FFBB-4B83-5FCE-5093F646A47C}"/>
              </a:ext>
            </a:extLst>
          </p:cNvPr>
          <p:cNvPicPr>
            <a:picLocks noChangeAspect="1"/>
          </p:cNvPicPr>
          <p:nvPr/>
        </p:nvPicPr>
        <p:blipFill>
          <a:blip r:embed="rId4"/>
          <a:stretch>
            <a:fillRect/>
          </a:stretch>
        </p:blipFill>
        <p:spPr>
          <a:xfrm>
            <a:off x="586454" y="2094762"/>
            <a:ext cx="7887694" cy="3289527"/>
          </a:xfrm>
          <a:prstGeom prst="rect">
            <a:avLst/>
          </a:prstGeom>
        </p:spPr>
      </p:pic>
    </p:spTree>
    <p:extLst>
      <p:ext uri="{BB962C8B-B14F-4D97-AF65-F5344CB8AC3E}">
        <p14:creationId xmlns:p14="http://schemas.microsoft.com/office/powerpoint/2010/main" val="415125006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D80AF9-AD4B-0F26-EE1D-248273F092AA}"/>
              </a:ext>
            </a:extLst>
          </p:cNvPr>
          <p:cNvSpPr>
            <a:spLocks noGrp="1"/>
          </p:cNvSpPr>
          <p:nvPr>
            <p:ph type="ctrTitle"/>
          </p:nvPr>
        </p:nvSpPr>
        <p:spPr/>
        <p:txBody>
          <a:bodyPr/>
          <a:lstStyle/>
          <a:p>
            <a:r>
              <a:rPr lang="en-GB" dirty="0"/>
              <a:t>Assessment 1</a:t>
            </a:r>
          </a:p>
        </p:txBody>
      </p:sp>
      <p:sp>
        <p:nvSpPr>
          <p:cNvPr id="3" name="Subtitle 2">
            <a:extLst>
              <a:ext uri="{FF2B5EF4-FFF2-40B4-BE49-F238E27FC236}">
                <a16:creationId xmlns:a16="http://schemas.microsoft.com/office/drawing/2014/main" id="{E91EE973-DD39-498E-090A-05EE25C4B057}"/>
              </a:ext>
            </a:extLst>
          </p:cNvPr>
          <p:cNvSpPr>
            <a:spLocks noGrp="1"/>
          </p:cNvSpPr>
          <p:nvPr>
            <p:ph type="subTitle" idx="1"/>
          </p:nvPr>
        </p:nvSpPr>
        <p:spPr/>
        <p:txBody>
          <a:bodyPr/>
          <a:lstStyle/>
          <a:p>
            <a:endParaRPr lang="en-GB" dirty="0">
              <a:solidFill>
                <a:schemeClr val="bg1"/>
              </a:solidFill>
            </a:endParaRPr>
          </a:p>
        </p:txBody>
      </p:sp>
    </p:spTree>
    <p:extLst>
      <p:ext uri="{BB962C8B-B14F-4D97-AF65-F5344CB8AC3E}">
        <p14:creationId xmlns:p14="http://schemas.microsoft.com/office/powerpoint/2010/main" val="7777290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C2561AE-E7BE-81DB-7057-C2979C6FA62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0E4B5AB-6283-9585-2122-627AAE2D547C}"/>
              </a:ext>
            </a:extLst>
          </p:cNvPr>
          <p:cNvSpPr>
            <a:spLocks noGrp="1"/>
          </p:cNvSpPr>
          <p:nvPr>
            <p:ph type="title"/>
          </p:nvPr>
        </p:nvSpPr>
        <p:spPr/>
        <p:txBody>
          <a:bodyPr>
            <a:normAutofit/>
          </a:bodyPr>
          <a:lstStyle/>
          <a:p>
            <a:r>
              <a:rPr lang="en-GB" sz="4000" b="1" dirty="0"/>
              <a:t>Useful sources</a:t>
            </a:r>
          </a:p>
        </p:txBody>
      </p:sp>
      <p:sp>
        <p:nvSpPr>
          <p:cNvPr id="6" name="Rectangle 1027">
            <a:extLst>
              <a:ext uri="{FF2B5EF4-FFF2-40B4-BE49-F238E27FC236}">
                <a16:creationId xmlns:a16="http://schemas.microsoft.com/office/drawing/2014/main" id="{0E4E12FC-84FA-6D7F-5AAD-2299705591F6}"/>
              </a:ext>
            </a:extLst>
          </p:cNvPr>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sz="2000" b="0" i="0" dirty="0">
                <a:solidFill>
                  <a:srgbClr val="3A3A3A"/>
                </a:solidFill>
                <a:effectLst/>
                <a:latin typeface="Source Sans Pro" panose="020B0503030403020204" pitchFamily="34" charset="0"/>
              </a:rPr>
              <a:t>Hase, C. and </a:t>
            </a:r>
            <a:r>
              <a:rPr lang="en-GB" sz="2000" b="0" i="0" dirty="0" err="1">
                <a:solidFill>
                  <a:srgbClr val="3A3A3A"/>
                </a:solidFill>
                <a:effectLst/>
                <a:latin typeface="Source Sans Pro" panose="020B0503030403020204" pitchFamily="34" charset="0"/>
              </a:rPr>
              <a:t>Kasinger</a:t>
            </a:r>
            <a:r>
              <a:rPr lang="en-GB" sz="2000" b="0" i="0" dirty="0">
                <a:solidFill>
                  <a:srgbClr val="3A3A3A"/>
                </a:solidFill>
                <a:effectLst/>
                <a:latin typeface="Source Sans Pro" panose="020B0503030403020204" pitchFamily="34" charset="0"/>
              </a:rPr>
              <a:t>, J. (2024) ‘The Pass-through of Retail Crime’. Available at: </a:t>
            </a:r>
            <a:r>
              <a:rPr lang="en-GB" sz="2000" b="0" i="0" dirty="0">
                <a:solidFill>
                  <a:srgbClr val="3A3A3A"/>
                </a:solidFill>
                <a:effectLst/>
                <a:latin typeface="Source Sans Pro" panose="020B0503030403020204" pitchFamily="34" charset="0"/>
                <a:hlinkClick r:id="rId3"/>
              </a:rPr>
              <a:t>https://doi.org/10.48550/arxiv.2407.07201</a:t>
            </a:r>
            <a:r>
              <a:rPr lang="en-GB" sz="2000" b="0" i="0" dirty="0">
                <a:solidFill>
                  <a:srgbClr val="3A3A3A"/>
                </a:solidFill>
                <a:effectLst/>
                <a:latin typeface="Source Sans Pro" panose="020B0503030403020204" pitchFamily="34" charset="0"/>
              </a:rPr>
              <a:t>.</a:t>
            </a:r>
          </a:p>
          <a:p>
            <a:r>
              <a:rPr lang="en-GB" sz="2000" b="0" i="0" dirty="0">
                <a:solidFill>
                  <a:srgbClr val="3A3A3A"/>
                </a:solidFill>
                <a:effectLst/>
                <a:latin typeface="Source Sans Pro" panose="020B0503030403020204" pitchFamily="34" charset="0"/>
              </a:rPr>
              <a:t>Meyerhoff, D. (2022) ‘Retail crime - a perfect storm’, </a:t>
            </a:r>
            <a:r>
              <a:rPr lang="en-GB" sz="2000" b="0" i="1" dirty="0">
                <a:solidFill>
                  <a:srgbClr val="3A3A3A"/>
                </a:solidFill>
                <a:effectLst/>
                <a:latin typeface="Source Sans Pro" panose="020B0503030403020204" pitchFamily="34" charset="0"/>
              </a:rPr>
              <a:t>Salus journal</a:t>
            </a:r>
            <a:r>
              <a:rPr lang="en-GB" sz="2000" b="0" i="0" dirty="0">
                <a:solidFill>
                  <a:srgbClr val="3A3A3A"/>
                </a:solidFill>
                <a:effectLst/>
                <a:latin typeface="Source Sans Pro" panose="020B0503030403020204" pitchFamily="34" charset="0"/>
              </a:rPr>
              <a:t>, 10(2), pp. 1–16. Available at: </a:t>
            </a:r>
            <a:r>
              <a:rPr lang="en-GB" sz="2000" dirty="0">
                <a:hlinkClick r:id="rId4"/>
              </a:rPr>
              <a:t>Retail crime - a perfect storm – DOAJ</a:t>
            </a:r>
            <a:r>
              <a:rPr lang="en-GB" sz="2000" dirty="0"/>
              <a:t>. (Accessed: 07 February 2025).</a:t>
            </a:r>
            <a:r>
              <a:rPr lang="en-GB" sz="2000" b="0" i="0" dirty="0">
                <a:solidFill>
                  <a:srgbClr val="3A3A3A"/>
                </a:solidFill>
                <a:effectLst/>
                <a:latin typeface="Source Sans Pro" panose="020B0503030403020204" pitchFamily="34" charset="0"/>
              </a:rPr>
              <a:t> </a:t>
            </a:r>
          </a:p>
          <a:p>
            <a:r>
              <a:rPr lang="en-GB" sz="2000" dirty="0">
                <a:solidFill>
                  <a:srgbClr val="3A3A3A"/>
                </a:solidFill>
                <a:latin typeface="Source Sans Pro" panose="020B0503030403020204" pitchFamily="34" charset="0"/>
              </a:rPr>
              <a:t>Wilson, C. and Connolly, J. (2025) </a:t>
            </a:r>
            <a:r>
              <a:rPr lang="en-GB" sz="2000" i="1" dirty="0">
                <a:solidFill>
                  <a:srgbClr val="3A3A3A"/>
                </a:solidFill>
                <a:latin typeface="Source Sans Pro" panose="020B0503030403020204" pitchFamily="34" charset="0"/>
              </a:rPr>
              <a:t>UK shoplifting on the rise and more brazen, new survey says. </a:t>
            </a:r>
            <a:r>
              <a:rPr lang="en-GB" sz="2000" dirty="0">
                <a:solidFill>
                  <a:srgbClr val="3A3A3A"/>
                </a:solidFill>
                <a:latin typeface="Source Sans Pro" panose="020B0503030403020204" pitchFamily="34" charset="0"/>
              </a:rPr>
              <a:t>Available at: </a:t>
            </a:r>
            <a:r>
              <a:rPr lang="en-GB" sz="2000" dirty="0">
                <a:solidFill>
                  <a:srgbClr val="0000FF"/>
                </a:solidFill>
                <a:hlinkClick r:id="rId5">
                  <a:extLst>
                    <a:ext uri="{A12FA001-AC4F-418D-AE19-62706E023703}">
                      <ahyp:hlinkClr xmlns:ahyp="http://schemas.microsoft.com/office/drawing/2018/hyperlinkcolor" val="tx"/>
                    </a:ext>
                  </a:extLst>
                </a:hlinkClick>
              </a:rPr>
              <a:t>UK shoplifting on the rise and more brazen, new survey says - BBC News</a:t>
            </a:r>
            <a:r>
              <a:rPr lang="fr-FR" sz="2000" dirty="0"/>
              <a:t> </a:t>
            </a:r>
            <a:r>
              <a:rPr lang="en-GB" sz="2000" dirty="0">
                <a:solidFill>
                  <a:srgbClr val="3A3A3A"/>
                </a:solidFill>
                <a:latin typeface="Source Sans Pro" panose="020B0503030403020204" pitchFamily="34" charset="0"/>
              </a:rPr>
              <a:t>(Accessed: 07 February 2025).</a:t>
            </a:r>
          </a:p>
        </p:txBody>
      </p:sp>
    </p:spTree>
    <p:extLst>
      <p:ext uri="{BB962C8B-B14F-4D97-AF65-F5344CB8AC3E}">
        <p14:creationId xmlns:p14="http://schemas.microsoft.com/office/powerpoint/2010/main" val="159729777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D80AF9-AD4B-0F26-EE1D-248273F092AA}"/>
              </a:ext>
            </a:extLst>
          </p:cNvPr>
          <p:cNvSpPr>
            <a:spLocks noGrp="1"/>
          </p:cNvSpPr>
          <p:nvPr>
            <p:ph type="ctrTitle"/>
          </p:nvPr>
        </p:nvSpPr>
        <p:spPr/>
        <p:txBody>
          <a:bodyPr/>
          <a:lstStyle/>
          <a:p>
            <a:r>
              <a:rPr lang="en-GB" dirty="0"/>
              <a:t>Group Work</a:t>
            </a:r>
          </a:p>
        </p:txBody>
      </p:sp>
      <p:sp>
        <p:nvSpPr>
          <p:cNvPr id="3" name="Subtitle 2">
            <a:extLst>
              <a:ext uri="{FF2B5EF4-FFF2-40B4-BE49-F238E27FC236}">
                <a16:creationId xmlns:a16="http://schemas.microsoft.com/office/drawing/2014/main" id="{E91EE973-DD39-498E-090A-05EE25C4B057}"/>
              </a:ext>
            </a:extLst>
          </p:cNvPr>
          <p:cNvSpPr>
            <a:spLocks noGrp="1"/>
          </p:cNvSpPr>
          <p:nvPr>
            <p:ph type="subTitle" idx="1"/>
          </p:nvPr>
        </p:nvSpPr>
        <p:spPr/>
        <p:txBody>
          <a:bodyPr/>
          <a:lstStyle/>
          <a:p>
            <a:endParaRPr lang="en-GB" dirty="0"/>
          </a:p>
        </p:txBody>
      </p:sp>
    </p:spTree>
    <p:extLst>
      <p:ext uri="{BB962C8B-B14F-4D97-AF65-F5344CB8AC3E}">
        <p14:creationId xmlns:p14="http://schemas.microsoft.com/office/powerpoint/2010/main" val="415180754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0D2F76-71B0-2B58-3B60-09FE3D6313DC}"/>
              </a:ext>
            </a:extLst>
          </p:cNvPr>
          <p:cNvSpPr>
            <a:spLocks noGrp="1"/>
          </p:cNvSpPr>
          <p:nvPr>
            <p:ph type="ctrTitle"/>
          </p:nvPr>
        </p:nvSpPr>
        <p:spPr/>
        <p:txBody>
          <a:bodyPr/>
          <a:lstStyle/>
          <a:p>
            <a:r>
              <a:rPr lang="en-GB" dirty="0"/>
              <a:t>One to One support</a:t>
            </a:r>
          </a:p>
        </p:txBody>
      </p:sp>
      <p:sp>
        <p:nvSpPr>
          <p:cNvPr id="3" name="Subtitle 2">
            <a:extLst>
              <a:ext uri="{FF2B5EF4-FFF2-40B4-BE49-F238E27FC236}">
                <a16:creationId xmlns:a16="http://schemas.microsoft.com/office/drawing/2014/main" id="{A4C3A9BC-0D0E-737F-30EF-AE70E8ECD576}"/>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2951708740"/>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8226F38AA53BF34692610F00F53ABCA1" ma:contentTypeVersion="4" ma:contentTypeDescription="Create a new document." ma:contentTypeScope="" ma:versionID="67dcdd7e1cb85d5b89b47243bf782a24">
  <xsd:schema xmlns:xsd="http://www.w3.org/2001/XMLSchema" xmlns:xs="http://www.w3.org/2001/XMLSchema" xmlns:p="http://schemas.microsoft.com/office/2006/metadata/properties" xmlns:ns2="9530567e-498b-4713-a5ed-99175a9763e4" targetNamespace="http://schemas.microsoft.com/office/2006/metadata/properties" ma:root="true" ma:fieldsID="3d8b3c941024098456ddd1db04bbd286" ns2:_="">
    <xsd:import namespace="9530567e-498b-4713-a5ed-99175a9763e4"/>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530567e-498b-4713-a5ed-99175a9763e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24C33C1E-9A4A-4741-84EE-D16145A1968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530567e-498b-4713-a5ed-99175a9763e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F02B3882-D748-4EB3-AA05-775F9F55AF79}">
  <ds:schemaRefs>
    <ds:schemaRef ds:uri="http://schemas.microsoft.com/sharepoint/v3/contenttype/forms"/>
  </ds:schemaRefs>
</ds:datastoreItem>
</file>

<file path=customXml/itemProps3.xml><?xml version="1.0" encoding="utf-8"?>
<ds:datastoreItem xmlns:ds="http://schemas.openxmlformats.org/officeDocument/2006/customXml" ds:itemID="{706FA8B4-A3B7-43D7-AD83-22D5185CB3DC}">
  <ds:schemaRefs>
    <ds:schemaRef ds:uri="http://schemas.microsoft.com/office/2006/metadata/properties"/>
    <ds:schemaRef ds:uri="http://schemas.microsoft.com/office/infopath/2007/PartnerControls"/>
  </ds:schemaRefs>
</ds:datastoreItem>
</file>

<file path=docProps/app.xml><?xml version="1.0" encoding="utf-8"?>
<Properties xmlns="http://schemas.openxmlformats.org/officeDocument/2006/extended-properties" xmlns:vt="http://schemas.openxmlformats.org/officeDocument/2006/docPropsVTypes">
  <Template>Equity</Template>
  <TotalTime>0</TotalTime>
  <Words>2682</Words>
  <Application>Microsoft Office PowerPoint</Application>
  <PresentationFormat>On-screen Show (4:3)</PresentationFormat>
  <Paragraphs>262</Paragraphs>
  <Slides>24</Slides>
  <Notes>24</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24</vt:i4>
      </vt:variant>
    </vt:vector>
  </HeadingPairs>
  <TitlesOfParts>
    <vt:vector size="33" baseType="lpstr">
      <vt:lpstr>Inter</vt:lpstr>
      <vt:lpstr>Myriad Pro</vt:lpstr>
      <vt:lpstr>Arial</vt:lpstr>
      <vt:lpstr>Calibri</vt:lpstr>
      <vt:lpstr>Libre Franklin</vt:lpstr>
      <vt:lpstr>Noto Sans</vt:lpstr>
      <vt:lpstr>Open Sans</vt:lpstr>
      <vt:lpstr>Source Sans Pro</vt:lpstr>
      <vt:lpstr>20140311PresentationUWTSDTemplate</vt:lpstr>
      <vt:lpstr>Certificate of Higher Education in Employability Skills  Problem Solving and Innovation (BMSW4014)   </vt:lpstr>
      <vt:lpstr>Agenda </vt:lpstr>
      <vt:lpstr>PORTER’S FIVE FORCES</vt:lpstr>
      <vt:lpstr>What is problem solving?</vt:lpstr>
      <vt:lpstr>Bransford and Stein (1993)</vt:lpstr>
      <vt:lpstr>What is decision making? </vt:lpstr>
      <vt:lpstr>Root Cause Analysis (RCA)</vt:lpstr>
      <vt:lpstr>Easy steps to 5 why analysis</vt:lpstr>
      <vt:lpstr>SWOT analysis</vt:lpstr>
      <vt:lpstr>Decision making models</vt:lpstr>
      <vt:lpstr>Rational decision making </vt:lpstr>
      <vt:lpstr>Bounded rationality model</vt:lpstr>
      <vt:lpstr>Intuitive decision making </vt:lpstr>
      <vt:lpstr>Factors influencing decision making </vt:lpstr>
      <vt:lpstr>Any questions? </vt:lpstr>
      <vt:lpstr>Referencing </vt:lpstr>
      <vt:lpstr>Top Tips</vt:lpstr>
      <vt:lpstr>In-text Citations</vt:lpstr>
      <vt:lpstr>Reference list</vt:lpstr>
      <vt:lpstr>Website</vt:lpstr>
      <vt:lpstr>Assessment 1</vt:lpstr>
      <vt:lpstr>Useful sources</vt:lpstr>
      <vt:lpstr>Group Work</vt:lpstr>
      <vt:lpstr>One to One support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CertHE Skills for the Workplace Module: BMSK4004</dc:title>
  <dc:creator>Michaela Schriek</dc:creator>
  <cp:lastModifiedBy>Christopher Wilkin</cp:lastModifiedBy>
  <cp:revision>38</cp:revision>
  <dcterms:created xsi:type="dcterms:W3CDTF">2017-12-11T18:00:04Z</dcterms:created>
  <dcterms:modified xsi:type="dcterms:W3CDTF">2026-05-28T12:27:39Z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0x0101008226F38AA53BF34692610F00F53ABCA1</vt:lpwstr>
  </property>
</Properties>
</file>