
<file path=[Content_Types].xml><?xml version="1.0" encoding="utf-8"?>
<Types xmlns="http://schemas.openxmlformats.org/package/2006/content-types">
  <Default Extension="fntdata" ContentType="application/x-fontdata"/>
  <Default Extension="jpeg" ContentType="image/jpeg"/>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60" r:id="rId1"/>
  </p:sldMasterIdLst>
  <p:notesMasterIdLst>
    <p:notesMasterId r:id="rId30"/>
  </p:notesMasterIdLst>
  <p:sldIdLst>
    <p:sldId id="271" r:id="rId2"/>
    <p:sldId id="278" r:id="rId3"/>
    <p:sldId id="279" r:id="rId4"/>
    <p:sldId id="280" r:id="rId5"/>
    <p:sldId id="281" r:id="rId6"/>
    <p:sldId id="293" r:id="rId7"/>
    <p:sldId id="282" r:id="rId8"/>
    <p:sldId id="283" r:id="rId9"/>
    <p:sldId id="294" r:id="rId10"/>
    <p:sldId id="284" r:id="rId11"/>
    <p:sldId id="295" r:id="rId12"/>
    <p:sldId id="296" r:id="rId13"/>
    <p:sldId id="285" r:id="rId14"/>
    <p:sldId id="297" r:id="rId15"/>
    <p:sldId id="286" r:id="rId16"/>
    <p:sldId id="298" r:id="rId17"/>
    <p:sldId id="287" r:id="rId18"/>
    <p:sldId id="299" r:id="rId19"/>
    <p:sldId id="288" r:id="rId20"/>
    <p:sldId id="300" r:id="rId21"/>
    <p:sldId id="289" r:id="rId22"/>
    <p:sldId id="291" r:id="rId23"/>
    <p:sldId id="290" r:id="rId24"/>
    <p:sldId id="301" r:id="rId25"/>
    <p:sldId id="292" r:id="rId26"/>
    <p:sldId id="277" r:id="rId27"/>
    <p:sldId id="275" r:id="rId28"/>
    <p:sldId id="276" r:id="rId29"/>
  </p:sldIdLst>
  <p:sldSz cx="12192000" cy="6858000"/>
  <p:notesSz cx="6858000" cy="9144000"/>
  <p:embeddedFontLst>
    <p:embeddedFont>
      <p:font typeface="Century Gothic" panose="020B0502020202020204" pitchFamily="34" charset="0"/>
      <p:regular r:id="rId31"/>
      <p:bold r:id="rId32"/>
      <p:italic r:id="rId33"/>
      <p:boldItalic r:id="rId34"/>
    </p:embeddedFont>
    <p:embeddedFont>
      <p:font typeface="Wingdings 2" pitchFamily="2" charset="2"/>
      <p:regular r:id="rId3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490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290" autoAdjust="0"/>
    <p:restoredTop sz="75806" autoAdjust="0"/>
  </p:normalViewPr>
  <p:slideViewPr>
    <p:cSldViewPr snapToGrid="0">
      <p:cViewPr varScale="1">
        <p:scale>
          <a:sx n="123" d="100"/>
          <a:sy n="123" d="100"/>
        </p:scale>
        <p:origin x="71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font" Target="fonts/font5.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2EE34F-0A71-4C5F-99D5-AD0084642000}" type="datetimeFigureOut">
              <a:rPr lang="en-GB" smtClean="0"/>
              <a:t>26/01/2025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7696A-B522-47BE-8E5F-CBF94051A589}" type="slidenum">
              <a:rPr lang="en-GB" smtClean="0"/>
              <a:t>‹#›</a:t>
            </a:fld>
            <a:endParaRPr lang="en-GB"/>
          </a:p>
        </p:txBody>
      </p:sp>
    </p:spTree>
    <p:extLst>
      <p:ext uri="{BB962C8B-B14F-4D97-AF65-F5344CB8AC3E}">
        <p14:creationId xmlns:p14="http://schemas.microsoft.com/office/powerpoint/2010/main" val="2141863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47696A-B522-47BE-8E5F-CBF94051A589}" type="slidenum">
              <a:rPr lang="en-GB" smtClean="0"/>
              <a:t>26</a:t>
            </a:fld>
            <a:endParaRPr lang="en-GB"/>
          </a:p>
        </p:txBody>
      </p:sp>
    </p:spTree>
    <p:extLst>
      <p:ext uri="{BB962C8B-B14F-4D97-AF65-F5344CB8AC3E}">
        <p14:creationId xmlns:p14="http://schemas.microsoft.com/office/powerpoint/2010/main" val="2533529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A512625-3300-46A2-91C3-9DA6D5DBBFDB}"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1759360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512625-3300-46A2-91C3-9DA6D5DBBFDB}"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567332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A512625-3300-46A2-91C3-9DA6D5DBBFDB}"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2695742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A512625-3300-46A2-91C3-9DA6D5DBBFDB}" type="datetimeFigureOut">
              <a:rPr lang="en-GB" smtClean="0"/>
              <a:t>26/01/2025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655181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512625-3300-46A2-91C3-9DA6D5DBBFDB}" type="datetimeFigureOut">
              <a:rPr lang="en-GB" smtClean="0"/>
              <a:t>26/01/2025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2963781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A512625-3300-46A2-91C3-9DA6D5DBBFDB}" type="datetimeFigureOut">
              <a:rPr lang="en-GB" smtClean="0"/>
              <a:t>26/01/2025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4195616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512625-3300-46A2-91C3-9DA6D5DBBFDB}" type="datetimeFigureOut">
              <a:rPr lang="en-GB" smtClean="0"/>
              <a:t>26/01/2025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2122859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A512625-3300-46A2-91C3-9DA6D5DBBFDB}" type="datetimeFigureOut">
              <a:rPr lang="en-GB" smtClean="0"/>
              <a:t>26/01/2025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2377815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6A512625-3300-46A2-91C3-9DA6D5DBBFDB}" type="datetimeFigureOut">
              <a:rPr lang="en-GB" smtClean="0"/>
              <a:t>26/01/2025</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1027419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A512625-3300-46A2-91C3-9DA6D5DBBFDB}" type="datetimeFigureOut">
              <a:rPr lang="en-GB" smtClean="0"/>
              <a:t>26/01/2025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867248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6A512625-3300-46A2-91C3-9DA6D5DBBFDB}"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19877981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6A512625-3300-46A2-91C3-9DA6D5DBBFDB}" type="datetimeFigureOut">
              <a:rPr lang="en-GB" smtClean="0"/>
              <a:t>26/01/2025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132510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512625-3300-46A2-91C3-9DA6D5DBBFDB}"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1689622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512625-3300-46A2-91C3-9DA6D5DBBFDB}" type="datetimeFigureOut">
              <a:rPr lang="en-GB" smtClean="0"/>
              <a:t>26/01/2025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E0685-B1F2-4DE3-8960-289CB0BA942D}" type="slidenum">
              <a:rPr lang="en-GB" smtClean="0"/>
              <a:t>‹#›</a:t>
            </a:fld>
            <a:endParaRPr lang="en-GB"/>
          </a:p>
        </p:txBody>
      </p:sp>
    </p:spTree>
    <p:extLst>
      <p:ext uri="{BB962C8B-B14F-4D97-AF65-F5344CB8AC3E}">
        <p14:creationId xmlns:p14="http://schemas.microsoft.com/office/powerpoint/2010/main" val="3313435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6A512625-3300-46A2-91C3-9DA6D5DBBFDB}" type="datetimeFigureOut">
              <a:rPr lang="en-GB" smtClean="0"/>
              <a:t>26/01/2025</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15E0685-B1F2-4DE3-8960-289CB0BA942D}" type="slidenum">
              <a:rPr lang="en-GB" smtClean="0"/>
              <a:t>‹#›</a:t>
            </a:fld>
            <a:endParaRPr lang="en-GB"/>
          </a:p>
        </p:txBody>
      </p:sp>
    </p:spTree>
    <p:extLst>
      <p:ext uri="{BB962C8B-B14F-4D97-AF65-F5344CB8AC3E}">
        <p14:creationId xmlns:p14="http://schemas.microsoft.com/office/powerpoint/2010/main" val="16695041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m/url?sa=i&amp;url=https%3A%2F%2Fwww.descript.com%2Fblog%2Farticle%2Fwhat-is-sound-design-elements-practices-of-sound-design&amp;psig=AOvVaw0WPO9LM-xl_Utom5zdXVRQ&amp;ust=1738017037353000&amp;source=images&amp;cd=vfe&amp;opi=89978449&amp;ved=0CBQQjRxqFwoTCKCfmpS4lIsDFQAAAAAdAAAAABAE" TargetMode="Externa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NTi0Sx5UXec?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7.xml"/><Relationship Id="rId1" Type="http://schemas.openxmlformats.org/officeDocument/2006/relationships/video" Target="https://www.youtube.com/embed/2_Rs-Wqcx4A?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7.xml"/><Relationship Id="rId1" Type="http://schemas.openxmlformats.org/officeDocument/2006/relationships/video" Target="https://www.youtube.com/embed/RRM--iEWGGo?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7.xml"/><Relationship Id="rId1" Type="http://schemas.openxmlformats.org/officeDocument/2006/relationships/video" Target="https://www.youtube.com/embed/1Vi8L_eAVUM?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6WIDhLeryWM?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XLfQpv2ZRPU?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VRAXK4QKJ1Q?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7.xml"/><Relationship Id="rId1" Type="http://schemas.openxmlformats.org/officeDocument/2006/relationships/video" Target="https://www.youtube.com/embed/xzRlvRBqwPc?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7.xml"/><Relationship Id="rId1" Type="http://schemas.openxmlformats.org/officeDocument/2006/relationships/video" Target="https://www.youtube.com/embed/CfwDLONo7nI?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30.png"/><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ound Design&quot; Images – Browse 20,221 Stock Photos, Vectors, and Video |  Adobe Stock">
            <a:extLst>
              <a:ext uri="{FF2B5EF4-FFF2-40B4-BE49-F238E27FC236}">
                <a16:creationId xmlns:a16="http://schemas.microsoft.com/office/drawing/2014/main" id="{404322FE-FA48-ECBF-D73B-E08C098513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2809" r="8232"/>
          <a:stretch/>
        </p:blipFill>
        <p:spPr bwMode="auto">
          <a:xfrm>
            <a:off x="-1349297"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7A1B9EF-2AA8-1E2E-CDCD-A9B1E95A80A3}"/>
              </a:ext>
            </a:extLst>
          </p:cNvPr>
          <p:cNvSpPr txBox="1"/>
          <p:nvPr/>
        </p:nvSpPr>
        <p:spPr>
          <a:xfrm>
            <a:off x="8496543" y="1997783"/>
            <a:ext cx="3822189" cy="3742762"/>
          </a:xfrm>
          <a:prstGeom prst="rect">
            <a:avLst/>
          </a:prstGeom>
        </p:spPr>
        <p:txBody>
          <a:bodyPr vert="horz" lIns="91440" tIns="45720" rIns="91440" bIns="45720" rtlCol="0">
            <a:normAutofit/>
          </a:bodyPr>
          <a:lstStyle/>
          <a:p>
            <a:pPr>
              <a:lnSpc>
                <a:spcPct val="90000"/>
              </a:lnSpc>
              <a:spcAft>
                <a:spcPts val="600"/>
              </a:spcAft>
            </a:pPr>
            <a:r>
              <a:rPr lang="en-US" sz="4800">
                <a:effectLst/>
              </a:rPr>
              <a:t>Sound Design ACCA5048</a:t>
            </a:r>
          </a:p>
          <a:p>
            <a:pPr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1500"/>
              <a:t>n.masih@uwtsd.ac.uk</a:t>
            </a:r>
            <a:r>
              <a:rPr lang="en-US" sz="1500">
                <a:effectLst/>
              </a:rPr>
              <a:t>  </a:t>
            </a:r>
            <a:endParaRPr lang="en-US" sz="1500" dirty="0"/>
          </a:p>
        </p:txBody>
      </p:sp>
    </p:spTree>
    <p:extLst>
      <p:ext uri="{BB962C8B-B14F-4D97-AF65-F5344CB8AC3E}">
        <p14:creationId xmlns:p14="http://schemas.microsoft.com/office/powerpoint/2010/main" val="2695320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92F725F1-D75D-C8B9-CF8D-9321B540E8F4}"/>
              </a:ext>
            </a:extLst>
          </p:cNvPr>
          <p:cNvSpPr>
            <a:spLocks noChangeArrowheads="1"/>
          </p:cNvSpPr>
          <p:nvPr/>
        </p:nvSpPr>
        <p:spPr bwMode="auto">
          <a:xfrm>
            <a:off x="590108" y="1499497"/>
            <a:ext cx="13451470" cy="507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Helvetica" pitchFamily="2"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4D8026ED-892B-5FBD-82DF-4BCB0E20F07B}"/>
              </a:ext>
            </a:extLst>
          </p:cNvPr>
          <p:cNvSpPr txBox="1"/>
          <p:nvPr/>
        </p:nvSpPr>
        <p:spPr>
          <a:xfrm>
            <a:off x="6096000" y="771197"/>
            <a:ext cx="6160097" cy="5478423"/>
          </a:xfrm>
          <a:prstGeom prst="rect">
            <a:avLst/>
          </a:prstGeom>
          <a:noFill/>
        </p:spPr>
        <p:txBody>
          <a:bodyPr wrap="square" rtlCol="0">
            <a:spAutoFit/>
          </a:bodyPr>
          <a:lstStyle/>
          <a:p>
            <a:r>
              <a:rPr lang="en-US" sz="3500" b="1" dirty="0">
                <a:latin typeface="Century Gothic" panose="020B0502020202020204" pitchFamily="34" charset="0"/>
              </a:rPr>
              <a:t>Sound design </a:t>
            </a:r>
            <a:r>
              <a:rPr lang="en-US" sz="3500" dirty="0">
                <a:latin typeface="Century Gothic" panose="020B0502020202020204" pitchFamily="34" charset="0"/>
              </a:rPr>
              <a:t>involves the creation, manipulation, and arrangement of audio elements for various applications, such as film, theater, and video games. It encompasses various techniques that contribute to storytelling through sound.</a:t>
            </a:r>
          </a:p>
        </p:txBody>
      </p:sp>
      <p:sp>
        <p:nvSpPr>
          <p:cNvPr id="2" name="Rectangle 1">
            <a:extLst>
              <a:ext uri="{FF2B5EF4-FFF2-40B4-BE49-F238E27FC236}">
                <a16:creationId xmlns:a16="http://schemas.microsoft.com/office/drawing/2014/main" id="{BBE30126-638D-0B53-23D2-6EF942235ABB}"/>
              </a:ext>
            </a:extLst>
          </p:cNvPr>
          <p:cNvSpPr>
            <a:spLocks noChangeArrowheads="1"/>
          </p:cNvSpPr>
          <p:nvPr/>
        </p:nvSpPr>
        <p:spPr bwMode="auto">
          <a:xfrm flipV="1">
            <a:off x="522286" y="-16139115"/>
            <a:ext cx="5323444" cy="351480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  </a:t>
            </a:r>
            <a:r>
              <a:rPr kumimoji="0" lang="en-US" altLang="en-US" sz="53300" b="0" i="0" u="none" strike="noStrike" cap="none" normalizeH="0" baseline="0">
                <a:ln>
                  <a:noFill/>
                </a:ln>
                <a:solidFill>
                  <a:schemeClr val="tx1"/>
                </a:solidFill>
                <a:effectLst/>
                <a:latin typeface="Arial" panose="020B0604020202020204" pitchFamily="34" charset="0"/>
                <a:hlinkClick r:id="rId2"/>
              </a:rPr>
              <a:t>       </a:t>
            </a:r>
            <a:r>
              <a:rPr kumimoji="0" lang="en-US" altLang="en-US" sz="1800" b="0" i="0" u="none" strike="noStrike" cap="none" normalizeH="0" baseline="0">
                <a:ln>
                  <a:noFill/>
                </a:ln>
                <a:solidFill>
                  <a:schemeClr val="tx1"/>
                </a:solidFill>
                <a:effectLst/>
                <a:latin typeface="Arial" panose="020B0604020202020204" pitchFamily="34" charset="0"/>
                <a:hlinkClick r:id="rId2"/>
              </a:rPr>
              <a:t>  </a:t>
            </a:r>
            <a:r>
              <a:rPr kumimoji="0" lang="en-US" altLang="en-US" sz="14600" b="0" i="0" u="none" strike="noStrike" cap="none" normalizeH="0" baseline="0">
                <a:ln>
                  <a:noFill/>
                </a:ln>
                <a:solidFill>
                  <a:schemeClr val="tx1"/>
                </a:solidFill>
                <a:effectLst/>
                <a:latin typeface="Arial" panose="020B0604020202020204" pitchFamily="34" charset="0"/>
                <a:hlinkClick r:id="rId2"/>
              </a:rPr>
              <a:t>       </a:t>
            </a:r>
            <a:r>
              <a:rPr kumimoji="0" lang="en-US" altLang="en-US" sz="1800" b="0" i="0" u="none" strike="noStrike" cap="none" normalizeH="0" baseline="0">
                <a:ln>
                  <a:noFill/>
                </a:ln>
                <a:solidFill>
                  <a:schemeClr val="tx1"/>
                </a:solidFill>
                <a:effectLst/>
                <a:latin typeface="Arial" panose="020B0604020202020204" pitchFamily="34" charset="0"/>
                <a:hlinkClick r:id="rId2"/>
              </a:rPr>
              <a:t>1,000 × 667</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26" name="Picture 2" descr="What is sound design? Elements &amp; practices of sound design">
            <a:hlinkClick r:id="rId2"/>
            <a:extLst>
              <a:ext uri="{FF2B5EF4-FFF2-40B4-BE49-F238E27FC236}">
                <a16:creationId xmlns:a16="http://schemas.microsoft.com/office/drawing/2014/main" id="{16FEE519-D13B-395D-6E76-D9266DC270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233" y="1349085"/>
            <a:ext cx="6160098" cy="432264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What is sound design? Elements &amp; practices of sound design">
            <a:extLst>
              <a:ext uri="{FF2B5EF4-FFF2-40B4-BE49-F238E27FC236}">
                <a16:creationId xmlns:a16="http://schemas.microsoft.com/office/drawing/2014/main" id="{DA7CF061-5500-F5F2-0FB7-0101511B8D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6343" y="-1510631"/>
            <a:ext cx="1782200" cy="1185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0468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11809E-7238-C89E-148B-BDB4DEB0E83E}"/>
              </a:ext>
            </a:extLst>
          </p:cNvPr>
          <p:cNvSpPr txBox="1"/>
          <p:nvPr/>
        </p:nvSpPr>
        <p:spPr>
          <a:xfrm>
            <a:off x="1942790" y="217284"/>
            <a:ext cx="8738290" cy="784830"/>
          </a:xfrm>
          <a:prstGeom prst="rect">
            <a:avLst/>
          </a:prstGeom>
          <a:noFill/>
        </p:spPr>
        <p:txBody>
          <a:bodyPr wrap="none" rtlCol="0">
            <a:spAutoFit/>
          </a:bodyPr>
          <a:lstStyle/>
          <a:p>
            <a:r>
              <a:rPr lang="en-US" sz="4500" dirty="0">
                <a:latin typeface="Century Gothic" panose="020B0502020202020204" pitchFamily="34" charset="0"/>
              </a:rPr>
              <a:t>Importance of Sound in Media</a:t>
            </a:r>
          </a:p>
        </p:txBody>
      </p:sp>
      <p:sp>
        <p:nvSpPr>
          <p:cNvPr id="3" name="TextBox 2">
            <a:extLst>
              <a:ext uri="{FF2B5EF4-FFF2-40B4-BE49-F238E27FC236}">
                <a16:creationId xmlns:a16="http://schemas.microsoft.com/office/drawing/2014/main" id="{6E023432-1F50-1E33-356E-77D8239142B2}"/>
              </a:ext>
            </a:extLst>
          </p:cNvPr>
          <p:cNvSpPr txBox="1"/>
          <p:nvPr/>
        </p:nvSpPr>
        <p:spPr>
          <a:xfrm>
            <a:off x="415073" y="1288307"/>
            <a:ext cx="6075680" cy="4939814"/>
          </a:xfrm>
          <a:prstGeom prst="rect">
            <a:avLst/>
          </a:prstGeom>
          <a:noFill/>
        </p:spPr>
        <p:txBody>
          <a:bodyPr wrap="square" rtlCol="0">
            <a:spAutoFit/>
          </a:bodyPr>
          <a:lstStyle/>
          <a:p>
            <a:r>
              <a:rPr lang="en-US" sz="3500" dirty="0">
                <a:latin typeface="Century Gothic" panose="020B0502020202020204" pitchFamily="34" charset="0"/>
              </a:rPr>
              <a:t>Sound plays a crucial role in shaping audience perception and emotional response in media. It enhances storytelling by adding depth, creating atmosphere, and providing clarity to narratives.</a:t>
            </a:r>
          </a:p>
        </p:txBody>
      </p:sp>
      <p:pic>
        <p:nvPicPr>
          <p:cNvPr id="2053" name="Picture 5" descr="How would social media sound if it was music?">
            <a:extLst>
              <a:ext uri="{FF2B5EF4-FFF2-40B4-BE49-F238E27FC236}">
                <a16:creationId xmlns:a16="http://schemas.microsoft.com/office/drawing/2014/main" id="{419B2724-8F33-E58B-5B40-873A97673C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1935" y="1578238"/>
            <a:ext cx="5791200" cy="3868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3806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336481-9AC3-91E3-5921-6BA8E9D02D34}"/>
              </a:ext>
            </a:extLst>
          </p:cNvPr>
          <p:cNvSpPr txBox="1"/>
          <p:nvPr/>
        </p:nvSpPr>
        <p:spPr>
          <a:xfrm>
            <a:off x="1534917" y="257779"/>
            <a:ext cx="10277172" cy="784830"/>
          </a:xfrm>
          <a:prstGeom prst="rect">
            <a:avLst/>
          </a:prstGeom>
          <a:noFill/>
        </p:spPr>
        <p:txBody>
          <a:bodyPr wrap="none" rtlCol="0">
            <a:spAutoFit/>
          </a:bodyPr>
          <a:lstStyle/>
          <a:p>
            <a:r>
              <a:rPr lang="en-US" sz="4500" dirty="0">
                <a:latin typeface="Century Gothic" panose="020B0502020202020204" pitchFamily="34" charset="0"/>
              </a:rPr>
              <a:t>Overview of Sound Design Principles</a:t>
            </a:r>
          </a:p>
        </p:txBody>
      </p:sp>
      <p:sp>
        <p:nvSpPr>
          <p:cNvPr id="3" name="TextBox 2">
            <a:extLst>
              <a:ext uri="{FF2B5EF4-FFF2-40B4-BE49-F238E27FC236}">
                <a16:creationId xmlns:a16="http://schemas.microsoft.com/office/drawing/2014/main" id="{142E4BB1-0486-F4E6-4C7D-00CA83B0AB9F}"/>
              </a:ext>
            </a:extLst>
          </p:cNvPr>
          <p:cNvSpPr txBox="1"/>
          <p:nvPr/>
        </p:nvSpPr>
        <p:spPr>
          <a:xfrm>
            <a:off x="6568068" y="1042609"/>
            <a:ext cx="5367454" cy="5324535"/>
          </a:xfrm>
          <a:prstGeom prst="rect">
            <a:avLst/>
          </a:prstGeom>
          <a:noFill/>
        </p:spPr>
        <p:txBody>
          <a:bodyPr wrap="square" rtlCol="0">
            <a:spAutoFit/>
          </a:bodyPr>
          <a:lstStyle/>
          <a:p>
            <a:r>
              <a:rPr lang="en-US" sz="3400" dirty="0">
                <a:latin typeface="Century Gothic" panose="020B0502020202020204" pitchFamily="34" charset="0"/>
              </a:rPr>
              <a:t>Key principles of sound design include unity, rhythm, and contrast. These elements work together to create a cohesive audio experience that supports the visual components of a project.</a:t>
            </a:r>
          </a:p>
        </p:txBody>
      </p:sp>
      <p:pic>
        <p:nvPicPr>
          <p:cNvPr id="3076" name="Picture 4" descr="YouTube video">
            <a:extLst>
              <a:ext uri="{FF2B5EF4-FFF2-40B4-BE49-F238E27FC236}">
                <a16:creationId xmlns:a16="http://schemas.microsoft.com/office/drawing/2014/main" id="{96EBA188-4B8E-CAF3-4215-4B62E986E9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50" b="13630"/>
          <a:stretch/>
        </p:blipFill>
        <p:spPr bwMode="auto">
          <a:xfrm>
            <a:off x="256478" y="2159991"/>
            <a:ext cx="6096000" cy="3393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660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DAC67D-5F68-CA59-7646-F582529856BD}"/>
              </a:ext>
            </a:extLst>
          </p:cNvPr>
          <p:cNvSpPr txBox="1"/>
          <p:nvPr/>
        </p:nvSpPr>
        <p:spPr>
          <a:xfrm>
            <a:off x="1718755" y="262419"/>
            <a:ext cx="9220794" cy="784830"/>
          </a:xfrm>
          <a:prstGeom prst="rect">
            <a:avLst/>
          </a:prstGeom>
          <a:noFill/>
        </p:spPr>
        <p:txBody>
          <a:bodyPr wrap="none" rtlCol="0">
            <a:spAutoFit/>
          </a:bodyPr>
          <a:lstStyle/>
          <a:p>
            <a:r>
              <a:rPr lang="en-US" sz="4500" dirty="0">
                <a:latin typeface="Century Gothic" panose="020B0502020202020204" pitchFamily="34" charset="0"/>
              </a:rPr>
              <a:t>Diegetic vs. Non-Diegetic Sound</a:t>
            </a:r>
          </a:p>
        </p:txBody>
      </p:sp>
      <p:sp>
        <p:nvSpPr>
          <p:cNvPr id="3" name="TextBox 2">
            <a:extLst>
              <a:ext uri="{FF2B5EF4-FFF2-40B4-BE49-F238E27FC236}">
                <a16:creationId xmlns:a16="http://schemas.microsoft.com/office/drawing/2014/main" id="{A4748A55-FEAD-0082-90B2-4C154529B52C}"/>
              </a:ext>
            </a:extLst>
          </p:cNvPr>
          <p:cNvSpPr txBox="1"/>
          <p:nvPr/>
        </p:nvSpPr>
        <p:spPr>
          <a:xfrm>
            <a:off x="6329152" y="1661076"/>
            <a:ext cx="5412277" cy="3862596"/>
          </a:xfrm>
          <a:prstGeom prst="rect">
            <a:avLst/>
          </a:prstGeom>
          <a:noFill/>
        </p:spPr>
        <p:txBody>
          <a:bodyPr wrap="square" rtlCol="0">
            <a:spAutoFit/>
          </a:bodyPr>
          <a:lstStyle/>
          <a:p>
            <a:r>
              <a:rPr lang="en-US" sz="3500" dirty="0">
                <a:latin typeface="Century Gothic" panose="020B0502020202020204" pitchFamily="34" charset="0"/>
              </a:rPr>
              <a:t>Diegetic sound originates from the world of the film or scene, heard by both the characters and the audience, such as dialogue or footsteps. </a:t>
            </a:r>
          </a:p>
        </p:txBody>
      </p:sp>
      <p:sp>
        <p:nvSpPr>
          <p:cNvPr id="4" name="TextBox 3">
            <a:extLst>
              <a:ext uri="{FF2B5EF4-FFF2-40B4-BE49-F238E27FC236}">
                <a16:creationId xmlns:a16="http://schemas.microsoft.com/office/drawing/2014/main" id="{EF9E8861-6DF7-CB01-452F-C3BE2A9CB4C9}"/>
              </a:ext>
            </a:extLst>
          </p:cNvPr>
          <p:cNvSpPr txBox="1"/>
          <p:nvPr/>
        </p:nvSpPr>
        <p:spPr>
          <a:xfrm>
            <a:off x="6095999" y="6137499"/>
            <a:ext cx="4929042" cy="369332"/>
          </a:xfrm>
          <a:prstGeom prst="rect">
            <a:avLst/>
          </a:prstGeom>
          <a:noFill/>
        </p:spPr>
        <p:txBody>
          <a:bodyPr wrap="none" rtlCol="0">
            <a:spAutoFit/>
          </a:bodyPr>
          <a:lstStyle/>
          <a:p>
            <a:r>
              <a:rPr lang="en-US" dirty="0"/>
              <a:t>https://</a:t>
            </a:r>
            <a:r>
              <a:rPr lang="en-US" dirty="0" err="1"/>
              <a:t>www.youtube.com</a:t>
            </a:r>
            <a:r>
              <a:rPr lang="en-US" dirty="0"/>
              <a:t>/</a:t>
            </a:r>
            <a:r>
              <a:rPr lang="en-US" dirty="0" err="1"/>
              <a:t>watch?v</a:t>
            </a:r>
            <a:r>
              <a:rPr lang="en-US" dirty="0"/>
              <a:t>=2vlwm4VyyTc</a:t>
            </a:r>
          </a:p>
        </p:txBody>
      </p:sp>
      <p:pic>
        <p:nvPicPr>
          <p:cNvPr id="4100" name="Picture 4" descr="Diegetic vs Nondiegetic Sound, Part 1 - YouTube">
            <a:extLst>
              <a:ext uri="{FF2B5EF4-FFF2-40B4-BE49-F238E27FC236}">
                <a16:creationId xmlns:a16="http://schemas.microsoft.com/office/drawing/2014/main" id="{575298DD-1349-AC71-C198-6C5FB41300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772" y="1765076"/>
            <a:ext cx="6833771" cy="3843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7202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Diegetic v Non-Diegetic">
            <a:hlinkClick r:id="" action="ppaction://media"/>
            <a:extLst>
              <a:ext uri="{FF2B5EF4-FFF2-40B4-BE49-F238E27FC236}">
                <a16:creationId xmlns:a16="http://schemas.microsoft.com/office/drawing/2014/main" id="{2C7ABCF8-BB76-2031-E456-B05494122C10}"/>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67290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32EA9-1184-E246-CBE1-38F4F55B1EF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F500E51-4911-5409-9F9A-45048218670E}"/>
              </a:ext>
            </a:extLst>
          </p:cNvPr>
          <p:cNvSpPr txBox="1"/>
          <p:nvPr/>
        </p:nvSpPr>
        <p:spPr>
          <a:xfrm>
            <a:off x="2281846" y="304800"/>
            <a:ext cx="7628307" cy="784830"/>
          </a:xfrm>
          <a:prstGeom prst="rect">
            <a:avLst/>
          </a:prstGeom>
          <a:noFill/>
        </p:spPr>
        <p:txBody>
          <a:bodyPr wrap="none" rtlCol="0">
            <a:spAutoFit/>
          </a:bodyPr>
          <a:lstStyle/>
          <a:p>
            <a:r>
              <a:rPr lang="en-US" sz="4500" dirty="0"/>
              <a:t>Diegetic vs. Non-Diegetic Sound</a:t>
            </a:r>
          </a:p>
        </p:txBody>
      </p:sp>
      <p:sp>
        <p:nvSpPr>
          <p:cNvPr id="5" name="TextBox 4">
            <a:extLst>
              <a:ext uri="{FF2B5EF4-FFF2-40B4-BE49-F238E27FC236}">
                <a16:creationId xmlns:a16="http://schemas.microsoft.com/office/drawing/2014/main" id="{6FC087A4-1EAC-1DD8-7570-60AABDBFE593}"/>
              </a:ext>
            </a:extLst>
          </p:cNvPr>
          <p:cNvSpPr txBox="1"/>
          <p:nvPr/>
        </p:nvSpPr>
        <p:spPr>
          <a:xfrm>
            <a:off x="690879" y="1674604"/>
            <a:ext cx="5879637" cy="4401205"/>
          </a:xfrm>
          <a:prstGeom prst="rect">
            <a:avLst/>
          </a:prstGeom>
          <a:noFill/>
        </p:spPr>
        <p:txBody>
          <a:bodyPr wrap="square">
            <a:spAutoFit/>
          </a:bodyPr>
          <a:lstStyle/>
          <a:p>
            <a:r>
              <a:rPr lang="en-US" sz="3500" dirty="0">
                <a:latin typeface="Century Gothic" panose="020B0502020202020204" pitchFamily="34" charset="0"/>
              </a:rPr>
              <a:t>Non-diegetic sound, on the other hand, includes elements like background music or voiceovers that only the audience hears, serving to enhance emotions or narrative context.</a:t>
            </a:r>
          </a:p>
        </p:txBody>
      </p:sp>
      <p:pic>
        <p:nvPicPr>
          <p:cNvPr id="5122" name="Picture 2" descr="Understanding Diegetic Sound and Non-Diegetic Sound in Film">
            <a:extLst>
              <a:ext uri="{FF2B5EF4-FFF2-40B4-BE49-F238E27FC236}">
                <a16:creationId xmlns:a16="http://schemas.microsoft.com/office/drawing/2014/main" id="{D5B27605-122A-A323-74DB-963D35BA82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6414" y="1794892"/>
            <a:ext cx="5974943" cy="3489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3019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D31AF4-EDA8-BE9B-AC0F-AAF8C42449C1}"/>
              </a:ext>
            </a:extLst>
          </p:cNvPr>
          <p:cNvSpPr txBox="1"/>
          <p:nvPr/>
        </p:nvSpPr>
        <p:spPr>
          <a:xfrm>
            <a:off x="1821104" y="570746"/>
            <a:ext cx="8387232" cy="784830"/>
          </a:xfrm>
          <a:prstGeom prst="rect">
            <a:avLst/>
          </a:prstGeom>
          <a:noFill/>
        </p:spPr>
        <p:txBody>
          <a:bodyPr wrap="none" rtlCol="0">
            <a:spAutoFit/>
          </a:bodyPr>
          <a:lstStyle/>
          <a:p>
            <a:r>
              <a:rPr lang="en-US" sz="4500" dirty="0">
                <a:latin typeface="Century Gothic" panose="020B0502020202020204" pitchFamily="34" charset="0"/>
              </a:rPr>
              <a:t>Sound Effects and Ambiance</a:t>
            </a:r>
          </a:p>
        </p:txBody>
      </p:sp>
      <p:sp>
        <p:nvSpPr>
          <p:cNvPr id="4" name="TextBox 3">
            <a:extLst>
              <a:ext uri="{FF2B5EF4-FFF2-40B4-BE49-F238E27FC236}">
                <a16:creationId xmlns:a16="http://schemas.microsoft.com/office/drawing/2014/main" id="{E027F0A2-89A9-28AB-9201-BD903AB70CAC}"/>
              </a:ext>
            </a:extLst>
          </p:cNvPr>
          <p:cNvSpPr txBox="1"/>
          <p:nvPr/>
        </p:nvSpPr>
        <p:spPr>
          <a:xfrm>
            <a:off x="609600" y="1609635"/>
            <a:ext cx="8687961" cy="4401205"/>
          </a:xfrm>
          <a:prstGeom prst="rect">
            <a:avLst/>
          </a:prstGeom>
          <a:noFill/>
        </p:spPr>
        <p:txBody>
          <a:bodyPr wrap="square" rtlCol="0">
            <a:spAutoFit/>
          </a:bodyPr>
          <a:lstStyle/>
          <a:p>
            <a:r>
              <a:rPr lang="en-US" sz="3500" dirty="0">
                <a:latin typeface="Century Gothic" panose="020B0502020202020204" pitchFamily="34" charset="0"/>
              </a:rPr>
              <a:t>Sound effects are artificially created or enhanced sounds used to convey action or setting, like explosions or bird calls. Ambience refers to the background sounds that set a scene's mood, such as city noise or nature sounds, creating a more immersive experience for the audience.</a:t>
            </a:r>
          </a:p>
        </p:txBody>
      </p:sp>
      <p:pic>
        <p:nvPicPr>
          <p:cNvPr id="6146" name="Picture 2" descr="國家公園署主題網">
            <a:extLst>
              <a:ext uri="{FF2B5EF4-FFF2-40B4-BE49-F238E27FC236}">
                <a16:creationId xmlns:a16="http://schemas.microsoft.com/office/drawing/2014/main" id="{0EC5AF8D-8D90-8484-F8EA-921777B1B0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9668" y="3255335"/>
            <a:ext cx="3152332" cy="3602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206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Cinematic Sound Effects for your Film">
            <a:hlinkClick r:id="" action="ppaction://media"/>
            <a:extLst>
              <a:ext uri="{FF2B5EF4-FFF2-40B4-BE49-F238E27FC236}">
                <a16:creationId xmlns:a16="http://schemas.microsoft.com/office/drawing/2014/main" id="{9B6C2F82-C76A-665A-FA54-71C02FB412BE}"/>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115251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6613AC-E66E-075D-BD1A-D1F32CA8A915}"/>
              </a:ext>
            </a:extLst>
          </p:cNvPr>
          <p:cNvSpPr txBox="1"/>
          <p:nvPr/>
        </p:nvSpPr>
        <p:spPr>
          <a:xfrm>
            <a:off x="0" y="715689"/>
            <a:ext cx="7010252" cy="784830"/>
          </a:xfrm>
          <a:prstGeom prst="rect">
            <a:avLst/>
          </a:prstGeom>
          <a:noFill/>
        </p:spPr>
        <p:txBody>
          <a:bodyPr wrap="none" rtlCol="0">
            <a:spAutoFit/>
          </a:bodyPr>
          <a:lstStyle/>
          <a:p>
            <a:r>
              <a:rPr lang="en-US" sz="4500" dirty="0">
                <a:latin typeface="Century Gothic" panose="020B0502020202020204" pitchFamily="34" charset="0"/>
              </a:rPr>
              <a:t>Foley Art and Its Purpose</a:t>
            </a:r>
          </a:p>
        </p:txBody>
      </p:sp>
      <p:sp>
        <p:nvSpPr>
          <p:cNvPr id="3" name="TextBox 2">
            <a:extLst>
              <a:ext uri="{FF2B5EF4-FFF2-40B4-BE49-F238E27FC236}">
                <a16:creationId xmlns:a16="http://schemas.microsoft.com/office/drawing/2014/main" id="{E58C0E6F-AF55-5F80-8480-54CD4C20F463}"/>
              </a:ext>
            </a:extLst>
          </p:cNvPr>
          <p:cNvSpPr txBox="1"/>
          <p:nvPr/>
        </p:nvSpPr>
        <p:spPr>
          <a:xfrm>
            <a:off x="6889512" y="543278"/>
            <a:ext cx="4870097" cy="6093976"/>
          </a:xfrm>
          <a:prstGeom prst="rect">
            <a:avLst/>
          </a:prstGeom>
          <a:noFill/>
        </p:spPr>
        <p:txBody>
          <a:bodyPr wrap="square" rtlCol="0">
            <a:spAutoFit/>
          </a:bodyPr>
          <a:lstStyle/>
          <a:p>
            <a:r>
              <a:rPr lang="en-US" sz="3000" dirty="0">
                <a:latin typeface="Century Gothic" panose="020B0502020202020204" pitchFamily="34" charset="0"/>
              </a:rPr>
              <a:t>Foley art involves creating and recording everyday sound effects </a:t>
            </a:r>
            <a:r>
              <a:rPr lang="en-US" sz="3000" dirty="0" err="1">
                <a:latin typeface="Century Gothic" panose="020B0502020202020204" pitchFamily="34" charset="0"/>
              </a:rPr>
              <a:t>synchronised</a:t>
            </a:r>
            <a:r>
              <a:rPr lang="en-US" sz="3000" dirty="0">
                <a:latin typeface="Century Gothic" panose="020B0502020202020204" pitchFamily="34" charset="0"/>
              </a:rPr>
              <a:t> with the film's action, such as footsteps, rustling clothes, or door creaks. This technique adds realism to a film, enhancing viewer immersion by creating a more believable auditory environment.</a:t>
            </a:r>
          </a:p>
        </p:txBody>
      </p:sp>
      <p:pic>
        <p:nvPicPr>
          <p:cNvPr id="7170" name="Picture 2" descr="Shh… did you hear that: Foley artist, the forgotten sound. | Communicating  Design">
            <a:extLst>
              <a:ext uri="{FF2B5EF4-FFF2-40B4-BE49-F238E27FC236}">
                <a16:creationId xmlns:a16="http://schemas.microsoft.com/office/drawing/2014/main" id="{7AF35D3B-D76C-1F51-01F2-E3E428AEB6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72930"/>
            <a:ext cx="6706823" cy="3891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412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he Sounds In 'Transformers' Movies Are Made | Movies Insider">
            <a:hlinkClick r:id="" action="ppaction://media"/>
            <a:extLst>
              <a:ext uri="{FF2B5EF4-FFF2-40B4-BE49-F238E27FC236}">
                <a16:creationId xmlns:a16="http://schemas.microsoft.com/office/drawing/2014/main" id="{691D697E-3F3E-283A-D086-F5AAF58CD597}"/>
              </a:ext>
            </a:extLst>
          </p:cNvPr>
          <p:cNvPicPr>
            <a:picLocks noRot="1" noChangeAspect="1"/>
          </p:cNvPicPr>
          <p:nvPr>
            <a:videoFile r:link="rId1"/>
          </p:nvPr>
        </p:nvPicPr>
        <p:blipFill>
          <a:blip r:embed="rId3"/>
          <a:stretch>
            <a:fillRect/>
          </a:stretch>
        </p:blipFill>
        <p:spPr>
          <a:xfrm>
            <a:off x="0" y="0"/>
            <a:ext cx="12192000" cy="6888481"/>
          </a:xfrm>
          <a:prstGeom prst="rect">
            <a:avLst/>
          </a:prstGeom>
        </p:spPr>
      </p:pic>
    </p:spTree>
    <p:extLst>
      <p:ext uri="{BB962C8B-B14F-4D97-AF65-F5344CB8AC3E}">
        <p14:creationId xmlns:p14="http://schemas.microsoft.com/office/powerpoint/2010/main" val="2294397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Sound Effects For Video Games Are Made">
            <a:hlinkClick r:id="" action="ppaction://media"/>
            <a:extLst>
              <a:ext uri="{FF2B5EF4-FFF2-40B4-BE49-F238E27FC236}">
                <a16:creationId xmlns:a16="http://schemas.microsoft.com/office/drawing/2014/main" id="{43DCDE54-58AD-C6EC-4957-61390A946184}"/>
              </a:ext>
            </a:extLst>
          </p:cNvPr>
          <p:cNvPicPr>
            <a:picLocks noRot="1" noChangeAspect="1"/>
          </p:cNvPicPr>
          <p:nvPr>
            <a:videoFile r:link="rId1"/>
          </p:nvPr>
        </p:nvPicPr>
        <p:blipFill>
          <a:blip r:embed="rId3"/>
          <a:stretch>
            <a:fillRect/>
          </a:stretch>
        </p:blipFill>
        <p:spPr>
          <a:xfrm>
            <a:off x="0" y="0"/>
            <a:ext cx="12138053" cy="6858000"/>
          </a:xfrm>
          <a:prstGeom prst="rect">
            <a:avLst/>
          </a:prstGeom>
        </p:spPr>
      </p:pic>
    </p:spTree>
    <p:extLst>
      <p:ext uri="{BB962C8B-B14F-4D97-AF65-F5344CB8AC3E}">
        <p14:creationId xmlns:p14="http://schemas.microsoft.com/office/powerpoint/2010/main" val="760845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52DE6E-544B-CB92-DB66-D14F40B25A99}"/>
              </a:ext>
            </a:extLst>
          </p:cNvPr>
          <p:cNvSpPr txBox="1"/>
          <p:nvPr/>
        </p:nvSpPr>
        <p:spPr>
          <a:xfrm>
            <a:off x="3090209" y="548640"/>
            <a:ext cx="6011582" cy="784830"/>
          </a:xfrm>
          <a:prstGeom prst="rect">
            <a:avLst/>
          </a:prstGeom>
          <a:noFill/>
        </p:spPr>
        <p:txBody>
          <a:bodyPr wrap="none" rtlCol="0">
            <a:spAutoFit/>
          </a:bodyPr>
          <a:lstStyle/>
          <a:p>
            <a:r>
              <a:rPr lang="en-US" sz="4500" dirty="0">
                <a:latin typeface="Century Gothic" panose="020B0502020202020204" pitchFamily="34" charset="0"/>
              </a:rPr>
              <a:t>Frequency and Pitch</a:t>
            </a:r>
          </a:p>
        </p:txBody>
      </p:sp>
      <p:sp>
        <p:nvSpPr>
          <p:cNvPr id="3" name="TextBox 2">
            <a:extLst>
              <a:ext uri="{FF2B5EF4-FFF2-40B4-BE49-F238E27FC236}">
                <a16:creationId xmlns:a16="http://schemas.microsoft.com/office/drawing/2014/main" id="{3E809748-B2D5-4739-1ED9-DBD90A65C8A3}"/>
              </a:ext>
            </a:extLst>
          </p:cNvPr>
          <p:cNvSpPr txBox="1"/>
          <p:nvPr/>
        </p:nvSpPr>
        <p:spPr>
          <a:xfrm>
            <a:off x="467030" y="1471465"/>
            <a:ext cx="7695663" cy="4939814"/>
          </a:xfrm>
          <a:prstGeom prst="rect">
            <a:avLst/>
          </a:prstGeom>
          <a:noFill/>
        </p:spPr>
        <p:txBody>
          <a:bodyPr wrap="square" rtlCol="0">
            <a:spAutoFit/>
          </a:bodyPr>
          <a:lstStyle/>
          <a:p>
            <a:r>
              <a:rPr lang="en-US" sz="3500" dirty="0">
                <a:latin typeface="Century Gothic" panose="020B0502020202020204" pitchFamily="34" charset="0"/>
              </a:rPr>
              <a:t>Frequency is the rate at which sound waves vibrate, measured in Hertz (Hz). Pitch is the perceptual characteristic of sound that allows us to classify it as 'high' or 'low'. For instance, a violin produces higher frequency sounds compared to a bassoon, </a:t>
            </a:r>
            <a:r>
              <a:rPr lang="en-US" sz="3500" dirty="0" err="1">
                <a:latin typeface="Century Gothic" panose="020B0502020202020204" pitchFamily="34" charset="0"/>
              </a:rPr>
              <a:t>emphasising</a:t>
            </a:r>
            <a:r>
              <a:rPr lang="en-US" sz="3500" dirty="0">
                <a:latin typeface="Century Gothic" panose="020B0502020202020204" pitchFamily="34" charset="0"/>
              </a:rPr>
              <a:t> their distinct pitches.</a:t>
            </a:r>
          </a:p>
        </p:txBody>
      </p:sp>
      <p:pic>
        <p:nvPicPr>
          <p:cNvPr id="5" name="Picture 4">
            <a:extLst>
              <a:ext uri="{FF2B5EF4-FFF2-40B4-BE49-F238E27FC236}">
                <a16:creationId xmlns:a16="http://schemas.microsoft.com/office/drawing/2014/main" id="{849C7203-8394-390E-4A2C-5AC4FACEB4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62693" y="1616928"/>
            <a:ext cx="3813861" cy="4345986"/>
          </a:xfrm>
          <a:prstGeom prst="rect">
            <a:avLst/>
          </a:prstGeom>
        </p:spPr>
      </p:pic>
    </p:spTree>
    <p:extLst>
      <p:ext uri="{BB962C8B-B14F-4D97-AF65-F5344CB8AC3E}">
        <p14:creationId xmlns:p14="http://schemas.microsoft.com/office/powerpoint/2010/main" val="1526648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A Simple Animated Explanation of Pitch and Frequency">
            <a:hlinkClick r:id="" action="ppaction://media"/>
            <a:extLst>
              <a:ext uri="{FF2B5EF4-FFF2-40B4-BE49-F238E27FC236}">
                <a16:creationId xmlns:a16="http://schemas.microsoft.com/office/drawing/2014/main" id="{0219FF94-CEBC-AA6C-F19B-C552DA89952F}"/>
              </a:ext>
            </a:extLst>
          </p:cNvPr>
          <p:cNvPicPr>
            <a:picLocks noRot="1" noChangeAspect="1"/>
          </p:cNvPicPr>
          <p:nvPr>
            <a:videoFile r:link="rId1"/>
          </p:nvPr>
        </p:nvPicPr>
        <p:blipFill>
          <a:blip r:embed="rId3"/>
          <a:stretch>
            <a:fillRect/>
          </a:stretch>
        </p:blipFill>
        <p:spPr>
          <a:xfrm>
            <a:off x="0" y="0"/>
            <a:ext cx="12138053" cy="6858000"/>
          </a:xfrm>
          <a:prstGeom prst="rect">
            <a:avLst/>
          </a:prstGeom>
        </p:spPr>
      </p:pic>
    </p:spTree>
    <p:extLst>
      <p:ext uri="{BB962C8B-B14F-4D97-AF65-F5344CB8AC3E}">
        <p14:creationId xmlns:p14="http://schemas.microsoft.com/office/powerpoint/2010/main" val="2489604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1BA04D-5297-C77F-B2B3-58CDEE9CFA42}"/>
              </a:ext>
            </a:extLst>
          </p:cNvPr>
          <p:cNvSpPr txBox="1"/>
          <p:nvPr/>
        </p:nvSpPr>
        <p:spPr>
          <a:xfrm>
            <a:off x="201900" y="19318"/>
            <a:ext cx="6569427" cy="769441"/>
          </a:xfrm>
          <a:prstGeom prst="rect">
            <a:avLst/>
          </a:prstGeom>
          <a:noFill/>
        </p:spPr>
        <p:txBody>
          <a:bodyPr wrap="none" rtlCol="0">
            <a:spAutoFit/>
          </a:bodyPr>
          <a:lstStyle/>
          <a:p>
            <a:r>
              <a:rPr lang="en-US" sz="4400" dirty="0">
                <a:latin typeface="Century Gothic" panose="020B0502020202020204" pitchFamily="34" charset="0"/>
              </a:rPr>
              <a:t>Amplitude and Volume</a:t>
            </a:r>
          </a:p>
        </p:txBody>
      </p:sp>
      <p:sp>
        <p:nvSpPr>
          <p:cNvPr id="3" name="TextBox 2">
            <a:extLst>
              <a:ext uri="{FF2B5EF4-FFF2-40B4-BE49-F238E27FC236}">
                <a16:creationId xmlns:a16="http://schemas.microsoft.com/office/drawing/2014/main" id="{320F6E8A-7ABC-B179-B4BF-25DE3BC8A998}"/>
              </a:ext>
            </a:extLst>
          </p:cNvPr>
          <p:cNvSpPr txBox="1"/>
          <p:nvPr/>
        </p:nvSpPr>
        <p:spPr>
          <a:xfrm>
            <a:off x="5464098" y="568959"/>
            <a:ext cx="6727902" cy="6017032"/>
          </a:xfrm>
          <a:prstGeom prst="rect">
            <a:avLst/>
          </a:prstGeom>
          <a:noFill/>
        </p:spPr>
        <p:txBody>
          <a:bodyPr wrap="square" rtlCol="0">
            <a:spAutoFit/>
          </a:bodyPr>
          <a:lstStyle/>
          <a:p>
            <a:r>
              <a:rPr lang="en-US" sz="3500" dirty="0">
                <a:latin typeface="Century Gothic" panose="020B0502020202020204" pitchFamily="34" charset="0"/>
              </a:rPr>
              <a:t>Amplitude refers to the strength or intensity of a sound wave, which directly correlates to our perception of volume. A larger amplitude produces louder sounds, while smaller amplitudes result in softer sounds. This principle is critical in sound design to balance audio levels in various media.</a:t>
            </a:r>
          </a:p>
        </p:txBody>
      </p:sp>
      <p:pic>
        <p:nvPicPr>
          <p:cNvPr id="5" name="Picture 4" descr="A roller coaster with text overlay&#10;&#10;AI-generated content may be incorrect.">
            <a:extLst>
              <a:ext uri="{FF2B5EF4-FFF2-40B4-BE49-F238E27FC236}">
                <a16:creationId xmlns:a16="http://schemas.microsoft.com/office/drawing/2014/main" id="{A7539D2B-6DD9-F674-B8A7-E6767ABD23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78000"/>
            <a:ext cx="5257800" cy="3302000"/>
          </a:xfrm>
          <a:prstGeom prst="rect">
            <a:avLst/>
          </a:prstGeom>
        </p:spPr>
      </p:pic>
    </p:spTree>
    <p:extLst>
      <p:ext uri="{BB962C8B-B14F-4D97-AF65-F5344CB8AC3E}">
        <p14:creationId xmlns:p14="http://schemas.microsoft.com/office/powerpoint/2010/main" val="2199938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Understanding Sound Waves | MED-EL">
            <a:hlinkClick r:id="" action="ppaction://media"/>
            <a:extLst>
              <a:ext uri="{FF2B5EF4-FFF2-40B4-BE49-F238E27FC236}">
                <a16:creationId xmlns:a16="http://schemas.microsoft.com/office/drawing/2014/main" id="{0B3644FC-B123-D0B3-290D-A2F769A6094D}"/>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54076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571804-CFE6-60E0-F247-89F92E3B2DF6}"/>
              </a:ext>
            </a:extLst>
          </p:cNvPr>
          <p:cNvSpPr txBox="1"/>
          <p:nvPr/>
        </p:nvSpPr>
        <p:spPr>
          <a:xfrm>
            <a:off x="3353101" y="74945"/>
            <a:ext cx="5485797" cy="784830"/>
          </a:xfrm>
          <a:prstGeom prst="rect">
            <a:avLst/>
          </a:prstGeom>
          <a:noFill/>
        </p:spPr>
        <p:txBody>
          <a:bodyPr wrap="none" rtlCol="0">
            <a:spAutoFit/>
          </a:bodyPr>
          <a:lstStyle/>
          <a:p>
            <a:r>
              <a:rPr lang="en-US" sz="4500" dirty="0">
                <a:latin typeface="Century Gothic" panose="020B0502020202020204" pitchFamily="34" charset="0"/>
              </a:rPr>
              <a:t>Timbre and Texture</a:t>
            </a:r>
          </a:p>
        </p:txBody>
      </p:sp>
      <p:sp>
        <p:nvSpPr>
          <p:cNvPr id="3" name="TextBox 2">
            <a:extLst>
              <a:ext uri="{FF2B5EF4-FFF2-40B4-BE49-F238E27FC236}">
                <a16:creationId xmlns:a16="http://schemas.microsoft.com/office/drawing/2014/main" id="{590690CD-8F0A-C736-8F98-8048F01B960C}"/>
              </a:ext>
            </a:extLst>
          </p:cNvPr>
          <p:cNvSpPr txBox="1"/>
          <p:nvPr/>
        </p:nvSpPr>
        <p:spPr>
          <a:xfrm>
            <a:off x="527417" y="1074777"/>
            <a:ext cx="11359783" cy="3862596"/>
          </a:xfrm>
          <a:prstGeom prst="rect">
            <a:avLst/>
          </a:prstGeom>
          <a:noFill/>
        </p:spPr>
        <p:txBody>
          <a:bodyPr wrap="square" rtlCol="0">
            <a:spAutoFit/>
          </a:bodyPr>
          <a:lstStyle/>
          <a:p>
            <a:r>
              <a:rPr lang="en-US" sz="3500" dirty="0">
                <a:latin typeface="Century Gothic" panose="020B0502020202020204" pitchFamily="34" charset="0"/>
              </a:rPr>
              <a:t>Timbre, often described as the '</a:t>
            </a:r>
            <a:r>
              <a:rPr lang="en-US" sz="3500" dirty="0" err="1">
                <a:latin typeface="Century Gothic" panose="020B0502020202020204" pitchFamily="34" charset="0"/>
              </a:rPr>
              <a:t>colour</a:t>
            </a:r>
            <a:r>
              <a:rPr lang="en-US" sz="3500" dirty="0">
                <a:latin typeface="Century Gothic" panose="020B0502020202020204" pitchFamily="34" charset="0"/>
              </a:rPr>
              <a:t>' of sound, differentiates instruments or voices, even when they play the same pitch. Texture refers to the complexity of a sound or the layering of different sounds, creating a rich auditory experience. For instance, a symphony combines multiple timbres and textures to create a dynamic soundscape.</a:t>
            </a:r>
          </a:p>
        </p:txBody>
      </p:sp>
      <p:pic>
        <p:nvPicPr>
          <p:cNvPr id="5" name="Picture 4" descr="A close up of a brick wall&#10;&#10;AI-generated content may be incorrect.">
            <a:extLst>
              <a:ext uri="{FF2B5EF4-FFF2-40B4-BE49-F238E27FC236}">
                <a16:creationId xmlns:a16="http://schemas.microsoft.com/office/drawing/2014/main" id="{19015D50-CC33-AACF-BE64-13B2882D95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40977" y="4937373"/>
            <a:ext cx="6223000" cy="1663700"/>
          </a:xfrm>
          <a:prstGeom prst="rect">
            <a:avLst/>
          </a:prstGeom>
        </p:spPr>
      </p:pic>
    </p:spTree>
    <p:extLst>
      <p:ext uri="{BB962C8B-B14F-4D97-AF65-F5344CB8AC3E}">
        <p14:creationId xmlns:p14="http://schemas.microsoft.com/office/powerpoint/2010/main" val="3127216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imbre: why different instruments playing the same tone sound different">
            <a:hlinkClick r:id="" action="ppaction://media"/>
            <a:extLst>
              <a:ext uri="{FF2B5EF4-FFF2-40B4-BE49-F238E27FC236}">
                <a16:creationId xmlns:a16="http://schemas.microsoft.com/office/drawing/2014/main" id="{3576377B-2FD5-874D-8A10-E1384AEB63B0}"/>
              </a:ext>
            </a:extLst>
          </p:cNvPr>
          <p:cNvPicPr>
            <a:picLocks noRot="1" noChangeAspect="1"/>
          </p:cNvPicPr>
          <p:nvPr>
            <a:videoFile r:link="rId1"/>
          </p:nvPr>
        </p:nvPicPr>
        <p:blipFill>
          <a:blip r:embed="rId3"/>
          <a:stretch>
            <a:fillRect/>
          </a:stretch>
        </p:blipFill>
        <p:spPr>
          <a:xfrm>
            <a:off x="0" y="0"/>
            <a:ext cx="12138053" cy="6858000"/>
          </a:xfrm>
          <a:prstGeom prst="rect">
            <a:avLst/>
          </a:prstGeom>
        </p:spPr>
      </p:pic>
    </p:spTree>
    <p:extLst>
      <p:ext uri="{BB962C8B-B14F-4D97-AF65-F5344CB8AC3E}">
        <p14:creationId xmlns:p14="http://schemas.microsoft.com/office/powerpoint/2010/main" val="397850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21C9F4-F59F-A157-C026-B4B363F378BA}"/>
              </a:ext>
            </a:extLst>
          </p:cNvPr>
          <p:cNvSpPr txBox="1"/>
          <p:nvPr/>
        </p:nvSpPr>
        <p:spPr>
          <a:xfrm>
            <a:off x="6241190" y="335845"/>
            <a:ext cx="4708340" cy="784830"/>
          </a:xfrm>
          <a:prstGeom prst="rect">
            <a:avLst/>
          </a:prstGeom>
          <a:noFill/>
        </p:spPr>
        <p:txBody>
          <a:bodyPr wrap="none" rtlCol="0">
            <a:spAutoFit/>
          </a:bodyPr>
          <a:lstStyle/>
          <a:p>
            <a:r>
              <a:rPr lang="en-US" sz="4500" dirty="0">
                <a:latin typeface="Century Gothic" panose="020B0502020202020204" pitchFamily="34" charset="0"/>
              </a:rPr>
              <a:t>Layering Sounds</a:t>
            </a:r>
          </a:p>
        </p:txBody>
      </p:sp>
      <p:sp>
        <p:nvSpPr>
          <p:cNvPr id="3" name="TextBox 2">
            <a:extLst>
              <a:ext uri="{FF2B5EF4-FFF2-40B4-BE49-F238E27FC236}">
                <a16:creationId xmlns:a16="http://schemas.microsoft.com/office/drawing/2014/main" id="{0729E3EE-B6A8-1173-A7CE-71B943F7C8EE}"/>
              </a:ext>
            </a:extLst>
          </p:cNvPr>
          <p:cNvSpPr txBox="1"/>
          <p:nvPr/>
        </p:nvSpPr>
        <p:spPr>
          <a:xfrm>
            <a:off x="325120" y="335845"/>
            <a:ext cx="5770880" cy="6186309"/>
          </a:xfrm>
          <a:prstGeom prst="rect">
            <a:avLst/>
          </a:prstGeom>
          <a:noFill/>
        </p:spPr>
        <p:txBody>
          <a:bodyPr wrap="square" rtlCol="0">
            <a:spAutoFit/>
          </a:bodyPr>
          <a:lstStyle/>
          <a:p>
            <a:r>
              <a:rPr lang="en-US" sz="3600" dirty="0">
                <a:latin typeface="Century Gothic" panose="020B0502020202020204" pitchFamily="34" charset="0"/>
              </a:rPr>
              <a:t>Layering involves combining multiple sound elements to create a richer audio tapestry. For instance, in music production, a single note may consist of various instrument recordings stacked together, enhancing depth and texture.</a:t>
            </a:r>
          </a:p>
        </p:txBody>
      </p:sp>
      <p:pic>
        <p:nvPicPr>
          <p:cNvPr id="5" name="Picture 4" descr="A screenshot of a computer&#10;&#10;AI-generated content may be incorrect.">
            <a:extLst>
              <a:ext uri="{FF2B5EF4-FFF2-40B4-BE49-F238E27FC236}">
                <a16:creationId xmlns:a16="http://schemas.microsoft.com/office/drawing/2014/main" id="{A43C2C15-54C8-66F8-F16A-E9660687A4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366420"/>
            <a:ext cx="6096000" cy="4125157"/>
          </a:xfrm>
          <a:prstGeom prst="rect">
            <a:avLst/>
          </a:prstGeom>
        </p:spPr>
      </p:pic>
    </p:spTree>
    <p:extLst>
      <p:ext uri="{BB962C8B-B14F-4D97-AF65-F5344CB8AC3E}">
        <p14:creationId xmlns:p14="http://schemas.microsoft.com/office/powerpoint/2010/main" val="4014408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coring For Video Games with Shaun Chasin">
            <a:hlinkClick r:id="" action="ppaction://media"/>
            <a:extLst>
              <a:ext uri="{FF2B5EF4-FFF2-40B4-BE49-F238E27FC236}">
                <a16:creationId xmlns:a16="http://schemas.microsoft.com/office/drawing/2014/main" id="{5BB2A81B-142D-ACD1-E2CE-CA19466A3E68}"/>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886375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C4287E-1129-111E-AC66-AF22BD1082B0}"/>
              </a:ext>
            </a:extLst>
          </p:cNvPr>
          <p:cNvSpPr txBox="1"/>
          <p:nvPr/>
        </p:nvSpPr>
        <p:spPr>
          <a:xfrm>
            <a:off x="0" y="0"/>
            <a:ext cx="8130752" cy="784830"/>
          </a:xfrm>
          <a:prstGeom prst="rect">
            <a:avLst/>
          </a:prstGeom>
          <a:noFill/>
        </p:spPr>
        <p:txBody>
          <a:bodyPr wrap="none" rtlCol="0">
            <a:spAutoFit/>
          </a:bodyPr>
          <a:lstStyle/>
          <a:p>
            <a:r>
              <a:rPr lang="en-US" sz="4500" dirty="0">
                <a:latin typeface="Century Gothic" panose="020B0502020202020204" pitchFamily="34" charset="0"/>
              </a:rPr>
              <a:t>Application of Sound Design</a:t>
            </a:r>
          </a:p>
        </p:txBody>
      </p:sp>
      <p:sp>
        <p:nvSpPr>
          <p:cNvPr id="5" name="TextBox 4">
            <a:extLst>
              <a:ext uri="{FF2B5EF4-FFF2-40B4-BE49-F238E27FC236}">
                <a16:creationId xmlns:a16="http://schemas.microsoft.com/office/drawing/2014/main" id="{0295BD32-EBEB-DF56-DBD4-81AD54ED3E26}"/>
              </a:ext>
            </a:extLst>
          </p:cNvPr>
          <p:cNvSpPr txBox="1"/>
          <p:nvPr/>
        </p:nvSpPr>
        <p:spPr>
          <a:xfrm>
            <a:off x="373758" y="626177"/>
            <a:ext cx="4278735" cy="461665"/>
          </a:xfrm>
          <a:prstGeom prst="rect">
            <a:avLst/>
          </a:prstGeom>
          <a:noFill/>
        </p:spPr>
        <p:txBody>
          <a:bodyPr wrap="none" rtlCol="0">
            <a:spAutoFit/>
          </a:bodyPr>
          <a:lstStyle/>
          <a:p>
            <a:r>
              <a:rPr lang="en-US" sz="2400" dirty="0">
                <a:latin typeface="Century Gothic" panose="020B0502020202020204" pitchFamily="34" charset="0"/>
              </a:rPr>
              <a:t>Sound in Film and Television</a:t>
            </a:r>
          </a:p>
        </p:txBody>
      </p:sp>
      <p:sp>
        <p:nvSpPr>
          <p:cNvPr id="7" name="TextBox 6">
            <a:extLst>
              <a:ext uri="{FF2B5EF4-FFF2-40B4-BE49-F238E27FC236}">
                <a16:creationId xmlns:a16="http://schemas.microsoft.com/office/drawing/2014/main" id="{CEAAB51E-3043-25D1-7FE4-02CBD81EE3C3}"/>
              </a:ext>
            </a:extLst>
          </p:cNvPr>
          <p:cNvSpPr txBox="1"/>
          <p:nvPr/>
        </p:nvSpPr>
        <p:spPr>
          <a:xfrm>
            <a:off x="5309688" y="689788"/>
            <a:ext cx="6928624" cy="5478423"/>
          </a:xfrm>
          <a:prstGeom prst="rect">
            <a:avLst/>
          </a:prstGeom>
          <a:noFill/>
        </p:spPr>
        <p:txBody>
          <a:bodyPr wrap="square" rtlCol="0">
            <a:spAutoFit/>
          </a:bodyPr>
          <a:lstStyle/>
          <a:p>
            <a:r>
              <a:rPr lang="en-US" sz="3500" dirty="0">
                <a:latin typeface="Century Gothic" panose="020B0502020202020204" pitchFamily="34" charset="0"/>
              </a:rPr>
              <a:t>Sound in film and television serves to convey narrative emotions, establish mood, and create a sense of realism. The combination of dialogue, sound effects, and music forms a cohesive auditory experience that enhances storytelling and viewer engagement.</a:t>
            </a:r>
          </a:p>
        </p:txBody>
      </p:sp>
      <p:pic>
        <p:nvPicPr>
          <p:cNvPr id="3" name="Picture 2" descr="A screenshot of a computer&#10;&#10;AI-generated content may be incorrect.">
            <a:extLst>
              <a:ext uri="{FF2B5EF4-FFF2-40B4-BE49-F238E27FC236}">
                <a16:creationId xmlns:a16="http://schemas.microsoft.com/office/drawing/2014/main" id="{DE2816CB-0AA5-78CE-26CF-CDD17C964B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135" y="1891370"/>
            <a:ext cx="5069553" cy="3454400"/>
          </a:xfrm>
          <a:prstGeom prst="rect">
            <a:avLst/>
          </a:prstGeom>
        </p:spPr>
      </p:pic>
    </p:spTree>
    <p:extLst>
      <p:ext uri="{BB962C8B-B14F-4D97-AF65-F5344CB8AC3E}">
        <p14:creationId xmlns:p14="http://schemas.microsoft.com/office/powerpoint/2010/main" val="10191840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2957C-927B-7A00-B574-4CB9583C275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68AD43C-D077-3089-E993-A77ECBF95FE7}"/>
              </a:ext>
            </a:extLst>
          </p:cNvPr>
          <p:cNvSpPr txBox="1"/>
          <p:nvPr/>
        </p:nvSpPr>
        <p:spPr>
          <a:xfrm>
            <a:off x="2133600" y="467360"/>
            <a:ext cx="7617791" cy="784830"/>
          </a:xfrm>
          <a:prstGeom prst="rect">
            <a:avLst/>
          </a:prstGeom>
          <a:noFill/>
        </p:spPr>
        <p:txBody>
          <a:bodyPr wrap="none" rtlCol="0">
            <a:spAutoFit/>
          </a:bodyPr>
          <a:lstStyle/>
          <a:p>
            <a:r>
              <a:rPr lang="en-US" sz="4500" dirty="0">
                <a:latin typeface="Century Gothic" panose="020B0502020202020204" pitchFamily="34" charset="0"/>
              </a:rPr>
              <a:t>Panning and </a:t>
            </a:r>
            <a:r>
              <a:rPr lang="en-US" sz="4500" dirty="0" err="1">
                <a:latin typeface="Century Gothic" panose="020B0502020202020204" pitchFamily="34" charset="0"/>
              </a:rPr>
              <a:t>Spatialisation</a:t>
            </a:r>
            <a:endParaRPr lang="en-US" sz="4500" dirty="0">
              <a:latin typeface="Century Gothic" panose="020B0502020202020204" pitchFamily="34" charset="0"/>
            </a:endParaRPr>
          </a:p>
        </p:txBody>
      </p:sp>
      <p:sp>
        <p:nvSpPr>
          <p:cNvPr id="3" name="TextBox 2">
            <a:extLst>
              <a:ext uri="{FF2B5EF4-FFF2-40B4-BE49-F238E27FC236}">
                <a16:creationId xmlns:a16="http://schemas.microsoft.com/office/drawing/2014/main" id="{718C0904-AADD-E711-407B-49F7277A58C3}"/>
              </a:ext>
            </a:extLst>
          </p:cNvPr>
          <p:cNvSpPr txBox="1"/>
          <p:nvPr/>
        </p:nvSpPr>
        <p:spPr>
          <a:xfrm>
            <a:off x="386080" y="1539468"/>
            <a:ext cx="7617791" cy="4524315"/>
          </a:xfrm>
          <a:prstGeom prst="rect">
            <a:avLst/>
          </a:prstGeom>
          <a:noFill/>
        </p:spPr>
        <p:txBody>
          <a:bodyPr wrap="square" rtlCol="0">
            <a:spAutoFit/>
          </a:bodyPr>
          <a:lstStyle/>
          <a:p>
            <a:r>
              <a:rPr lang="en-US" sz="3600" dirty="0">
                <a:latin typeface="Century Gothic" panose="020B0502020202020204" pitchFamily="34" charset="0"/>
              </a:rPr>
              <a:t>Panning positions audio within the stereo field, guiding listener perception. Effective </a:t>
            </a:r>
            <a:r>
              <a:rPr lang="en-US" sz="3600" dirty="0" err="1">
                <a:latin typeface="Century Gothic" panose="020B0502020202020204" pitchFamily="34" charset="0"/>
              </a:rPr>
              <a:t>spatialisation</a:t>
            </a:r>
            <a:r>
              <a:rPr lang="en-US" sz="3600" dirty="0">
                <a:latin typeface="Century Gothic" panose="020B0502020202020204" pitchFamily="34" charset="0"/>
              </a:rPr>
              <a:t> enables sound sources to appear as if they are coming from specific locations, imitating real-world sound behavior</a:t>
            </a:r>
          </a:p>
        </p:txBody>
      </p:sp>
      <p:pic>
        <p:nvPicPr>
          <p:cNvPr id="5" name="Picture 4" descr="A screenshot of a screen&#10;&#10;AI-generated content may be incorrect.">
            <a:extLst>
              <a:ext uri="{FF2B5EF4-FFF2-40B4-BE49-F238E27FC236}">
                <a16:creationId xmlns:a16="http://schemas.microsoft.com/office/drawing/2014/main" id="{A467CC55-CBA6-03C7-638B-17426EF21B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3557" y="1702795"/>
            <a:ext cx="4368443" cy="4197660"/>
          </a:xfrm>
          <a:prstGeom prst="rect">
            <a:avLst/>
          </a:prstGeom>
        </p:spPr>
      </p:pic>
    </p:spTree>
    <p:extLst>
      <p:ext uri="{BB962C8B-B14F-4D97-AF65-F5344CB8AC3E}">
        <p14:creationId xmlns:p14="http://schemas.microsoft.com/office/powerpoint/2010/main" val="3569872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A683C8-D52E-F387-DC5A-6D0F3DBB445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8A33972-FBE3-A37D-3F87-CF40012A40AD}"/>
              </a:ext>
            </a:extLst>
          </p:cNvPr>
          <p:cNvSpPr txBox="1"/>
          <p:nvPr/>
        </p:nvSpPr>
        <p:spPr>
          <a:xfrm>
            <a:off x="3207062" y="258795"/>
            <a:ext cx="6607899" cy="784830"/>
          </a:xfrm>
          <a:prstGeom prst="rect">
            <a:avLst/>
          </a:prstGeom>
          <a:noFill/>
        </p:spPr>
        <p:txBody>
          <a:bodyPr wrap="none" rtlCol="0">
            <a:spAutoFit/>
          </a:bodyPr>
          <a:lstStyle/>
          <a:p>
            <a:r>
              <a:rPr lang="en-US" sz="4500" dirty="0">
                <a:latin typeface="Century Gothic" panose="020B0502020202020204" pitchFamily="34" charset="0"/>
              </a:rPr>
              <a:t>Sound in Video Games</a:t>
            </a:r>
          </a:p>
        </p:txBody>
      </p:sp>
      <p:sp>
        <p:nvSpPr>
          <p:cNvPr id="3" name="TextBox 2">
            <a:extLst>
              <a:ext uri="{FF2B5EF4-FFF2-40B4-BE49-F238E27FC236}">
                <a16:creationId xmlns:a16="http://schemas.microsoft.com/office/drawing/2014/main" id="{56779DBD-441F-1FA4-8FA1-6C08428C9AF4}"/>
              </a:ext>
            </a:extLst>
          </p:cNvPr>
          <p:cNvSpPr txBox="1"/>
          <p:nvPr/>
        </p:nvSpPr>
        <p:spPr>
          <a:xfrm>
            <a:off x="320635" y="1044389"/>
            <a:ext cx="6420592" cy="5632311"/>
          </a:xfrm>
          <a:prstGeom prst="rect">
            <a:avLst/>
          </a:prstGeom>
          <a:noFill/>
        </p:spPr>
        <p:txBody>
          <a:bodyPr wrap="square" rtlCol="0">
            <a:spAutoFit/>
          </a:bodyPr>
          <a:lstStyle/>
          <a:p>
            <a:r>
              <a:rPr lang="en-US" sz="3600" dirty="0">
                <a:latin typeface="Century Gothic" panose="020B0502020202020204" pitchFamily="34" charset="0"/>
              </a:rPr>
              <a:t>In video games, sound design is essential for interactivity and immersion, making players feel connected to the game world. Dynamic sound effects and adaptive music respond to player actions, enhancing engagement and gameplay experience.</a:t>
            </a:r>
          </a:p>
        </p:txBody>
      </p:sp>
      <p:pic>
        <p:nvPicPr>
          <p:cNvPr id="5" name="Picture 4" descr="A screenshot of a computer&#10;&#10;AI-generated content may be incorrect.">
            <a:extLst>
              <a:ext uri="{FF2B5EF4-FFF2-40B4-BE49-F238E27FC236}">
                <a16:creationId xmlns:a16="http://schemas.microsoft.com/office/drawing/2014/main" id="{05EED10D-8E88-6E15-E0F1-B178CE1F7F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9381" y="1338910"/>
            <a:ext cx="5242619" cy="4156007"/>
          </a:xfrm>
          <a:prstGeom prst="rect">
            <a:avLst/>
          </a:prstGeom>
        </p:spPr>
      </p:pic>
    </p:spTree>
    <p:extLst>
      <p:ext uri="{BB962C8B-B14F-4D97-AF65-F5344CB8AC3E}">
        <p14:creationId xmlns:p14="http://schemas.microsoft.com/office/powerpoint/2010/main" val="11107608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orking in Games: Sound Design at Pinewood Studios">
            <a:hlinkClick r:id="" action="ppaction://media"/>
            <a:extLst>
              <a:ext uri="{FF2B5EF4-FFF2-40B4-BE49-F238E27FC236}">
                <a16:creationId xmlns:a16="http://schemas.microsoft.com/office/drawing/2014/main" id="{2855C7BE-0733-95A0-DCF4-F61D6FBCE5DF}"/>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2721863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A9645B-ECBE-69EB-09D2-E6B8FF43D026}"/>
              </a:ext>
            </a:extLst>
          </p:cNvPr>
          <p:cNvSpPr txBox="1"/>
          <p:nvPr/>
        </p:nvSpPr>
        <p:spPr>
          <a:xfrm>
            <a:off x="5104903" y="0"/>
            <a:ext cx="6803466" cy="707886"/>
          </a:xfrm>
          <a:prstGeom prst="rect">
            <a:avLst/>
          </a:prstGeom>
          <a:noFill/>
        </p:spPr>
        <p:txBody>
          <a:bodyPr wrap="none" rtlCol="0">
            <a:spAutoFit/>
          </a:bodyPr>
          <a:lstStyle/>
          <a:p>
            <a:r>
              <a:rPr lang="en-US" sz="4000" dirty="0">
                <a:latin typeface="Century Gothic" panose="020B0502020202020204" pitchFamily="34" charset="0"/>
              </a:rPr>
              <a:t>Sound in Live Performance</a:t>
            </a:r>
          </a:p>
        </p:txBody>
      </p:sp>
      <p:sp>
        <p:nvSpPr>
          <p:cNvPr id="3" name="TextBox 2">
            <a:extLst>
              <a:ext uri="{FF2B5EF4-FFF2-40B4-BE49-F238E27FC236}">
                <a16:creationId xmlns:a16="http://schemas.microsoft.com/office/drawing/2014/main" id="{041A28C3-2002-88DD-C8C9-20DA78BA2108}"/>
              </a:ext>
            </a:extLst>
          </p:cNvPr>
          <p:cNvSpPr txBox="1"/>
          <p:nvPr/>
        </p:nvSpPr>
        <p:spPr>
          <a:xfrm>
            <a:off x="283631" y="557561"/>
            <a:ext cx="6272923" cy="6186309"/>
          </a:xfrm>
          <a:prstGeom prst="rect">
            <a:avLst/>
          </a:prstGeom>
          <a:noFill/>
        </p:spPr>
        <p:txBody>
          <a:bodyPr wrap="square" rtlCol="0">
            <a:spAutoFit/>
          </a:bodyPr>
          <a:lstStyle/>
          <a:p>
            <a:r>
              <a:rPr lang="en-US" sz="3500" dirty="0">
                <a:latin typeface="Century Gothic" panose="020B0502020202020204" pitchFamily="34" charset="0"/>
              </a:rPr>
              <a:t>Live performance sound design encompasses the use of music, effects, and audience interaction, creating an engaging atmosphere. Well-executed sound enhances the overall experience, helping artists connect with their audience and evoke emotional responses.</a:t>
            </a:r>
          </a:p>
        </p:txBody>
      </p:sp>
      <p:pic>
        <p:nvPicPr>
          <p:cNvPr id="5" name="Picture 4" descr="A collage of a person standing in front of a sound board&#10;&#10;AI-generated content may be incorrect.">
            <a:extLst>
              <a:ext uri="{FF2B5EF4-FFF2-40B4-BE49-F238E27FC236}">
                <a16:creationId xmlns:a16="http://schemas.microsoft.com/office/drawing/2014/main" id="{13942DA1-C76D-61AA-B373-D0104C1867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5264" y="2138746"/>
            <a:ext cx="6046736" cy="2580508"/>
          </a:xfrm>
          <a:prstGeom prst="rect">
            <a:avLst/>
          </a:prstGeom>
        </p:spPr>
      </p:pic>
    </p:spTree>
    <p:extLst>
      <p:ext uri="{BB962C8B-B14F-4D97-AF65-F5344CB8AC3E}">
        <p14:creationId xmlns:p14="http://schemas.microsoft.com/office/powerpoint/2010/main" val="2782714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E77CCB4-17AF-5448-A564-F8FF0BBB6C5E}"/>
              </a:ext>
            </a:extLst>
          </p:cNvPr>
          <p:cNvPicPr>
            <a:picLocks noChangeAspect="1"/>
          </p:cNvPicPr>
          <p:nvPr/>
        </p:nvPicPr>
        <p:blipFill>
          <a:blip r:embed="rId3">
            <a:alphaModFix/>
            <a:extLst>
              <a:ext uri="{BEBA8EAE-BF5A-486C-A8C5-ECC9F3942E4B}">
                <a14:imgProps xmlns:a14="http://schemas.microsoft.com/office/drawing/2010/main">
                  <a14:imgLayer r:embed="rId4">
                    <a14:imgEffect>
                      <a14:sharpenSoften amount="100000"/>
                    </a14:imgEffect>
                    <a14:imgEffect>
                      <a14:saturation sat="0"/>
                    </a14:imgEffect>
                  </a14:imgLayer>
                </a14:imgProps>
              </a:ext>
            </a:extLst>
          </a:blip>
          <a:stretch>
            <a:fillRect/>
          </a:stretch>
        </p:blipFill>
        <p:spPr>
          <a:xfrm>
            <a:off x="0" y="92765"/>
            <a:ext cx="12192000" cy="4032633"/>
          </a:xfrm>
          <a:prstGeom prst="rect">
            <a:avLst/>
          </a:prstGeom>
        </p:spPr>
      </p:pic>
      <p:sp>
        <p:nvSpPr>
          <p:cNvPr id="4" name="TextBox 3">
            <a:extLst>
              <a:ext uri="{FF2B5EF4-FFF2-40B4-BE49-F238E27FC236}">
                <a16:creationId xmlns:a16="http://schemas.microsoft.com/office/drawing/2014/main" id="{8FA3ACDC-14F4-E340-A3DD-2E7472CEA77D}"/>
              </a:ext>
            </a:extLst>
          </p:cNvPr>
          <p:cNvSpPr txBox="1"/>
          <p:nvPr/>
        </p:nvSpPr>
        <p:spPr>
          <a:xfrm>
            <a:off x="2864669" y="5414225"/>
            <a:ext cx="8001253" cy="1077218"/>
          </a:xfrm>
          <a:prstGeom prst="rect">
            <a:avLst/>
          </a:prstGeom>
          <a:noFill/>
        </p:spPr>
        <p:txBody>
          <a:bodyPr wrap="square" rtlCol="0">
            <a:spAutoFit/>
          </a:bodyPr>
          <a:lstStyle/>
          <a:p>
            <a:r>
              <a:rPr lang="en-GB" sz="2800" dirty="0"/>
              <a:t>Sound Design For Film: Audio &amp; Pre-Production</a:t>
            </a:r>
          </a:p>
          <a:p>
            <a:endParaRPr lang="en-US" dirty="0"/>
          </a:p>
          <a:p>
            <a:endParaRPr lang="en-US" dirty="0"/>
          </a:p>
        </p:txBody>
      </p:sp>
    </p:spTree>
    <p:extLst>
      <p:ext uri="{BB962C8B-B14F-4D97-AF65-F5344CB8AC3E}">
        <p14:creationId xmlns:p14="http://schemas.microsoft.com/office/powerpoint/2010/main" val="37283581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qr code with a paper crane&#10;&#10;AI-generated content may be incorrect.">
            <a:extLst>
              <a:ext uri="{FF2B5EF4-FFF2-40B4-BE49-F238E27FC236}">
                <a16:creationId xmlns:a16="http://schemas.microsoft.com/office/drawing/2014/main" id="{8B294796-4AE1-9A57-CA79-08C1104860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558" y="217631"/>
            <a:ext cx="6235700" cy="6235700"/>
          </a:xfrm>
          <a:prstGeom prst="rect">
            <a:avLst/>
          </a:prstGeom>
        </p:spPr>
      </p:pic>
      <p:pic>
        <p:nvPicPr>
          <p:cNvPr id="7" name="old_Radio">
            <a:hlinkClick r:id="" action="ppaction://media"/>
            <a:extLst>
              <a:ext uri="{FF2B5EF4-FFF2-40B4-BE49-F238E27FC236}">
                <a16:creationId xmlns:a16="http://schemas.microsoft.com/office/drawing/2014/main" id="{7C58841F-EC94-A812-232D-436D87DF70C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697070" y="217631"/>
            <a:ext cx="5270372" cy="2964584"/>
          </a:xfrm>
          <a:prstGeom prst="rect">
            <a:avLst/>
          </a:prstGeom>
        </p:spPr>
      </p:pic>
      <p:sp>
        <p:nvSpPr>
          <p:cNvPr id="8" name="TextBox 7">
            <a:extLst>
              <a:ext uri="{FF2B5EF4-FFF2-40B4-BE49-F238E27FC236}">
                <a16:creationId xmlns:a16="http://schemas.microsoft.com/office/drawing/2014/main" id="{58113D7B-0F1E-9346-7C68-5629FE3F80AA}"/>
              </a:ext>
            </a:extLst>
          </p:cNvPr>
          <p:cNvSpPr txBox="1"/>
          <p:nvPr/>
        </p:nvSpPr>
        <p:spPr>
          <a:xfrm>
            <a:off x="6697070" y="3429000"/>
            <a:ext cx="2202873" cy="1477328"/>
          </a:xfrm>
          <a:prstGeom prst="rect">
            <a:avLst/>
          </a:prstGeom>
          <a:noFill/>
        </p:spPr>
        <p:txBody>
          <a:bodyPr wrap="square" rtlCol="0">
            <a:spAutoFit/>
          </a:bodyPr>
          <a:lstStyle/>
          <a:p>
            <a:r>
              <a:rPr lang="en-GB" dirty="0"/>
              <a:t>By watching this radio video clip, imagine the type of sound you would create.</a:t>
            </a:r>
            <a:endParaRPr lang="en-US" dirty="0"/>
          </a:p>
        </p:txBody>
      </p:sp>
    </p:spTree>
    <p:extLst>
      <p:ext uri="{BB962C8B-B14F-4D97-AF65-F5344CB8AC3E}">
        <p14:creationId xmlns:p14="http://schemas.microsoft.com/office/powerpoint/2010/main" val="1255695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60F064-9730-6D45-8AC1-16107BDA5775}"/>
              </a:ext>
            </a:extLst>
          </p:cNvPr>
          <p:cNvSpPr txBox="1"/>
          <p:nvPr/>
        </p:nvSpPr>
        <p:spPr>
          <a:xfrm>
            <a:off x="396123" y="2244950"/>
            <a:ext cx="5663538" cy="369332"/>
          </a:xfrm>
          <a:prstGeom prst="rect">
            <a:avLst/>
          </a:prstGeom>
          <a:noFill/>
        </p:spPr>
        <p:txBody>
          <a:bodyPr wrap="none" rtlCol="0">
            <a:spAutoFit/>
          </a:bodyPr>
          <a:lstStyle/>
          <a:p>
            <a:r>
              <a:rPr lang="en-US" dirty="0"/>
              <a:t>https://</a:t>
            </a:r>
            <a:r>
              <a:rPr lang="en-US" dirty="0" err="1"/>
              <a:t>www.youtube.com</a:t>
            </a:r>
            <a:r>
              <a:rPr lang="en-US" dirty="0"/>
              <a:t>/</a:t>
            </a:r>
            <a:r>
              <a:rPr lang="en-US" dirty="0" err="1"/>
              <a:t>watch?v</a:t>
            </a:r>
            <a:r>
              <a:rPr lang="en-US" dirty="0"/>
              <a:t>=UO3N_PRIgX0&amp;t=35s</a:t>
            </a:r>
          </a:p>
        </p:txBody>
      </p:sp>
      <p:sp>
        <p:nvSpPr>
          <p:cNvPr id="3" name="TextBox 2">
            <a:extLst>
              <a:ext uri="{FF2B5EF4-FFF2-40B4-BE49-F238E27FC236}">
                <a16:creationId xmlns:a16="http://schemas.microsoft.com/office/drawing/2014/main" id="{BB4883D0-F5FE-1447-B20E-5A63DC532553}"/>
              </a:ext>
            </a:extLst>
          </p:cNvPr>
          <p:cNvSpPr txBox="1"/>
          <p:nvPr/>
        </p:nvSpPr>
        <p:spPr>
          <a:xfrm>
            <a:off x="396123" y="1087122"/>
            <a:ext cx="7398328" cy="646331"/>
          </a:xfrm>
          <a:prstGeom prst="rect">
            <a:avLst/>
          </a:prstGeom>
          <a:noFill/>
        </p:spPr>
        <p:txBody>
          <a:bodyPr wrap="square" rtlCol="0">
            <a:spAutoFit/>
          </a:bodyPr>
          <a:lstStyle/>
          <a:p>
            <a:r>
              <a:rPr lang="en-GB" dirty="0"/>
              <a:t>The Magic of Making Sound</a:t>
            </a:r>
          </a:p>
          <a:p>
            <a:endParaRPr lang="en-US" dirty="0"/>
          </a:p>
        </p:txBody>
      </p:sp>
      <p:sp>
        <p:nvSpPr>
          <p:cNvPr id="4" name="TextBox 3">
            <a:extLst>
              <a:ext uri="{FF2B5EF4-FFF2-40B4-BE49-F238E27FC236}">
                <a16:creationId xmlns:a16="http://schemas.microsoft.com/office/drawing/2014/main" id="{3E87A4C4-3FE8-3C43-A090-3D2AF15C5B6E}"/>
              </a:ext>
            </a:extLst>
          </p:cNvPr>
          <p:cNvSpPr txBox="1"/>
          <p:nvPr/>
        </p:nvSpPr>
        <p:spPr>
          <a:xfrm>
            <a:off x="272456" y="2594491"/>
            <a:ext cx="5031057" cy="369332"/>
          </a:xfrm>
          <a:prstGeom prst="rect">
            <a:avLst/>
          </a:prstGeom>
          <a:noFill/>
        </p:spPr>
        <p:txBody>
          <a:bodyPr wrap="none" rtlCol="0">
            <a:spAutoFit/>
          </a:bodyPr>
          <a:lstStyle/>
          <a:p>
            <a:r>
              <a:rPr lang="en-US" dirty="0"/>
              <a:t>https://</a:t>
            </a:r>
            <a:r>
              <a:rPr lang="en-US" dirty="0" err="1"/>
              <a:t>www.youtube.com</a:t>
            </a:r>
            <a:r>
              <a:rPr lang="en-US" dirty="0"/>
              <a:t>/</a:t>
            </a:r>
            <a:r>
              <a:rPr lang="en-US" dirty="0" err="1"/>
              <a:t>watch?v</a:t>
            </a:r>
            <a:r>
              <a:rPr lang="en-US" dirty="0"/>
              <a:t>=RRM--</a:t>
            </a:r>
            <a:r>
              <a:rPr lang="en-US" dirty="0" err="1"/>
              <a:t>iEWGGo</a:t>
            </a:r>
            <a:endParaRPr lang="en-US" dirty="0"/>
          </a:p>
        </p:txBody>
      </p:sp>
      <p:sp>
        <p:nvSpPr>
          <p:cNvPr id="5" name="TextBox 4">
            <a:extLst>
              <a:ext uri="{FF2B5EF4-FFF2-40B4-BE49-F238E27FC236}">
                <a16:creationId xmlns:a16="http://schemas.microsoft.com/office/drawing/2014/main" id="{B5EE6747-4564-BC44-A126-10B985D7FDD5}"/>
              </a:ext>
            </a:extLst>
          </p:cNvPr>
          <p:cNvSpPr txBox="1"/>
          <p:nvPr/>
        </p:nvSpPr>
        <p:spPr>
          <a:xfrm>
            <a:off x="396123" y="165230"/>
            <a:ext cx="6661695" cy="646331"/>
          </a:xfrm>
          <a:prstGeom prst="rect">
            <a:avLst/>
          </a:prstGeom>
          <a:noFill/>
        </p:spPr>
        <p:txBody>
          <a:bodyPr wrap="none" rtlCol="0">
            <a:spAutoFit/>
          </a:bodyPr>
          <a:lstStyle/>
          <a:p>
            <a:r>
              <a:rPr lang="en-GB" dirty="0"/>
              <a:t>How The Sounds In 'Transformers' Movies Are Made | Movies Insider</a:t>
            </a:r>
          </a:p>
          <a:p>
            <a:endParaRPr lang="en-US" dirty="0"/>
          </a:p>
        </p:txBody>
      </p:sp>
      <p:sp>
        <p:nvSpPr>
          <p:cNvPr id="6" name="TextBox 5">
            <a:extLst>
              <a:ext uri="{FF2B5EF4-FFF2-40B4-BE49-F238E27FC236}">
                <a16:creationId xmlns:a16="http://schemas.microsoft.com/office/drawing/2014/main" id="{DD8A8B75-2C4F-0641-A411-E42E29349FFE}"/>
              </a:ext>
            </a:extLst>
          </p:cNvPr>
          <p:cNvSpPr txBox="1"/>
          <p:nvPr/>
        </p:nvSpPr>
        <p:spPr>
          <a:xfrm>
            <a:off x="140441" y="2993974"/>
            <a:ext cx="4976299" cy="369332"/>
          </a:xfrm>
          <a:prstGeom prst="rect">
            <a:avLst/>
          </a:prstGeom>
          <a:noFill/>
        </p:spPr>
        <p:txBody>
          <a:bodyPr wrap="none" rtlCol="0">
            <a:spAutoFit/>
          </a:bodyPr>
          <a:lstStyle/>
          <a:p>
            <a:r>
              <a:rPr lang="en-US" dirty="0"/>
              <a:t>https://</a:t>
            </a:r>
            <a:r>
              <a:rPr lang="en-US" dirty="0" err="1"/>
              <a:t>www.youtube.com</a:t>
            </a:r>
            <a:r>
              <a:rPr lang="en-US" dirty="0"/>
              <a:t>/</a:t>
            </a:r>
            <a:r>
              <a:rPr lang="en-US" dirty="0" err="1"/>
              <a:t>watch?v</a:t>
            </a:r>
            <a:r>
              <a:rPr lang="en-US" dirty="0"/>
              <a:t>=CfwDLONo7nI</a:t>
            </a:r>
          </a:p>
        </p:txBody>
      </p:sp>
      <p:sp>
        <p:nvSpPr>
          <p:cNvPr id="7" name="TextBox 6">
            <a:extLst>
              <a:ext uri="{FF2B5EF4-FFF2-40B4-BE49-F238E27FC236}">
                <a16:creationId xmlns:a16="http://schemas.microsoft.com/office/drawing/2014/main" id="{6318DDDD-7390-404D-94F0-E849D7DF4D81}"/>
              </a:ext>
            </a:extLst>
          </p:cNvPr>
          <p:cNvSpPr txBox="1"/>
          <p:nvPr/>
        </p:nvSpPr>
        <p:spPr>
          <a:xfrm>
            <a:off x="396123" y="750956"/>
            <a:ext cx="5260736" cy="369332"/>
          </a:xfrm>
          <a:prstGeom prst="rect">
            <a:avLst/>
          </a:prstGeom>
          <a:noFill/>
        </p:spPr>
        <p:txBody>
          <a:bodyPr wrap="none" rtlCol="0">
            <a:spAutoFit/>
          </a:bodyPr>
          <a:lstStyle/>
          <a:p>
            <a:r>
              <a:rPr lang="en-GB" dirty="0"/>
              <a:t>Working in Games: Sound Design at Pinewood Studios</a:t>
            </a:r>
          </a:p>
        </p:txBody>
      </p:sp>
      <p:sp>
        <p:nvSpPr>
          <p:cNvPr id="8" name="TextBox 7">
            <a:extLst>
              <a:ext uri="{FF2B5EF4-FFF2-40B4-BE49-F238E27FC236}">
                <a16:creationId xmlns:a16="http://schemas.microsoft.com/office/drawing/2014/main" id="{7C32C683-0B20-6B4B-845F-DFFFC6150FEA}"/>
              </a:ext>
            </a:extLst>
          </p:cNvPr>
          <p:cNvSpPr txBox="1"/>
          <p:nvPr/>
        </p:nvSpPr>
        <p:spPr>
          <a:xfrm>
            <a:off x="2729948" y="795130"/>
            <a:ext cx="184731" cy="646331"/>
          </a:xfrm>
          <a:prstGeom prst="rect">
            <a:avLst/>
          </a:prstGeom>
          <a:noFill/>
        </p:spPr>
        <p:txBody>
          <a:bodyPr wrap="none" rtlCol="0">
            <a:spAutoFit/>
          </a:bodyPr>
          <a:lstStyle/>
          <a:p>
            <a:br>
              <a:rPr lang="en-GB" dirty="0"/>
            </a:br>
            <a:endParaRPr lang="en-US" dirty="0"/>
          </a:p>
        </p:txBody>
      </p:sp>
      <p:sp>
        <p:nvSpPr>
          <p:cNvPr id="9" name="Rectangle 8">
            <a:extLst>
              <a:ext uri="{FF2B5EF4-FFF2-40B4-BE49-F238E27FC236}">
                <a16:creationId xmlns:a16="http://schemas.microsoft.com/office/drawing/2014/main" id="{FF99D5C9-007A-4C40-840A-CB52A6792A83}"/>
              </a:ext>
            </a:extLst>
          </p:cNvPr>
          <p:cNvSpPr/>
          <p:nvPr/>
        </p:nvSpPr>
        <p:spPr>
          <a:xfrm>
            <a:off x="195026" y="3374450"/>
            <a:ext cx="4738605" cy="369332"/>
          </a:xfrm>
          <a:prstGeom prst="rect">
            <a:avLst/>
          </a:prstGeom>
        </p:spPr>
        <p:txBody>
          <a:bodyPr wrap="none">
            <a:spAutoFit/>
          </a:bodyPr>
          <a:lstStyle/>
          <a:p>
            <a:r>
              <a:rPr lang="en-US" dirty="0"/>
              <a:t>https://</a:t>
            </a:r>
            <a:r>
              <a:rPr lang="en-US" dirty="0" err="1"/>
              <a:t>www.youtube.com</a:t>
            </a:r>
            <a:r>
              <a:rPr lang="en-US" dirty="0"/>
              <a:t>/</a:t>
            </a:r>
            <a:r>
              <a:rPr lang="en-US" dirty="0" err="1"/>
              <a:t>watch?v</a:t>
            </a:r>
            <a:r>
              <a:rPr lang="en-US" dirty="0"/>
              <a:t>=0IPxIvbc_cs</a:t>
            </a:r>
          </a:p>
        </p:txBody>
      </p:sp>
      <p:sp>
        <p:nvSpPr>
          <p:cNvPr id="10" name="TextBox 9">
            <a:extLst>
              <a:ext uri="{FF2B5EF4-FFF2-40B4-BE49-F238E27FC236}">
                <a16:creationId xmlns:a16="http://schemas.microsoft.com/office/drawing/2014/main" id="{C1E7A837-2588-0F43-8887-2D74B0BB80BC}"/>
              </a:ext>
            </a:extLst>
          </p:cNvPr>
          <p:cNvSpPr txBox="1"/>
          <p:nvPr/>
        </p:nvSpPr>
        <p:spPr>
          <a:xfrm>
            <a:off x="396123" y="460820"/>
            <a:ext cx="4094069" cy="646331"/>
          </a:xfrm>
          <a:prstGeom prst="rect">
            <a:avLst/>
          </a:prstGeom>
          <a:noFill/>
        </p:spPr>
        <p:txBody>
          <a:bodyPr wrap="none" rtlCol="0">
            <a:spAutoFit/>
          </a:bodyPr>
          <a:lstStyle/>
          <a:p>
            <a:r>
              <a:rPr lang="en-GB" dirty="0"/>
              <a:t>Wall-E Animation Foley and Sound Design</a:t>
            </a:r>
          </a:p>
          <a:p>
            <a:endParaRPr lang="en-US" dirty="0"/>
          </a:p>
        </p:txBody>
      </p:sp>
      <p:sp>
        <p:nvSpPr>
          <p:cNvPr id="11" name="TextBox 10">
            <a:extLst>
              <a:ext uri="{FF2B5EF4-FFF2-40B4-BE49-F238E27FC236}">
                <a16:creationId xmlns:a16="http://schemas.microsoft.com/office/drawing/2014/main" id="{34F9DAA7-7583-EE46-8EB9-3D44272C072B}"/>
              </a:ext>
            </a:extLst>
          </p:cNvPr>
          <p:cNvSpPr txBox="1"/>
          <p:nvPr/>
        </p:nvSpPr>
        <p:spPr>
          <a:xfrm>
            <a:off x="140441" y="3903466"/>
            <a:ext cx="4860305" cy="369332"/>
          </a:xfrm>
          <a:prstGeom prst="rect">
            <a:avLst/>
          </a:prstGeom>
          <a:noFill/>
        </p:spPr>
        <p:txBody>
          <a:bodyPr wrap="none" rtlCol="0">
            <a:spAutoFit/>
          </a:bodyPr>
          <a:lstStyle/>
          <a:p>
            <a:r>
              <a:rPr lang="en-US" dirty="0"/>
              <a:t>https://</a:t>
            </a:r>
            <a:r>
              <a:rPr lang="en-US" dirty="0" err="1"/>
              <a:t>www.youtube.com</a:t>
            </a:r>
            <a:r>
              <a:rPr lang="en-US" dirty="0"/>
              <a:t>/</a:t>
            </a:r>
            <a:r>
              <a:rPr lang="en-US" dirty="0" err="1"/>
              <a:t>watch?v</a:t>
            </a:r>
            <a:r>
              <a:rPr lang="en-US" dirty="0"/>
              <a:t>=Li6TSwybqjU</a:t>
            </a:r>
          </a:p>
        </p:txBody>
      </p:sp>
      <p:sp>
        <p:nvSpPr>
          <p:cNvPr id="12" name="TextBox 11">
            <a:extLst>
              <a:ext uri="{FF2B5EF4-FFF2-40B4-BE49-F238E27FC236}">
                <a16:creationId xmlns:a16="http://schemas.microsoft.com/office/drawing/2014/main" id="{3B5B21BF-BC02-EA4E-8531-E0E6C074F1DF}"/>
              </a:ext>
            </a:extLst>
          </p:cNvPr>
          <p:cNvSpPr txBox="1"/>
          <p:nvPr/>
        </p:nvSpPr>
        <p:spPr>
          <a:xfrm>
            <a:off x="396123" y="1323058"/>
            <a:ext cx="2859244" cy="646331"/>
          </a:xfrm>
          <a:prstGeom prst="rect">
            <a:avLst/>
          </a:prstGeom>
          <a:noFill/>
        </p:spPr>
        <p:txBody>
          <a:bodyPr wrap="none" rtlCol="0">
            <a:spAutoFit/>
          </a:bodyPr>
          <a:lstStyle/>
          <a:p>
            <a:r>
              <a:rPr lang="en-GB" dirty="0"/>
              <a:t>Sound Design at Earth Touch</a:t>
            </a:r>
          </a:p>
          <a:p>
            <a:endParaRPr lang="en-US" dirty="0"/>
          </a:p>
        </p:txBody>
      </p:sp>
      <p:sp>
        <p:nvSpPr>
          <p:cNvPr id="13" name="TextBox 12">
            <a:extLst>
              <a:ext uri="{FF2B5EF4-FFF2-40B4-BE49-F238E27FC236}">
                <a16:creationId xmlns:a16="http://schemas.microsoft.com/office/drawing/2014/main" id="{8575F3D4-E3BB-D14A-93EE-27E2C18727EE}"/>
              </a:ext>
            </a:extLst>
          </p:cNvPr>
          <p:cNvSpPr txBox="1"/>
          <p:nvPr/>
        </p:nvSpPr>
        <p:spPr>
          <a:xfrm>
            <a:off x="290133" y="1712224"/>
            <a:ext cx="5769528" cy="646331"/>
          </a:xfrm>
          <a:prstGeom prst="rect">
            <a:avLst/>
          </a:prstGeom>
          <a:noFill/>
        </p:spPr>
        <p:txBody>
          <a:bodyPr wrap="none" rtlCol="0">
            <a:spAutoFit/>
          </a:bodyPr>
          <a:lstStyle/>
          <a:p>
            <a:r>
              <a:rPr lang="en-GB" dirty="0"/>
              <a:t>Crafting Emotions - Anne-Sophie </a:t>
            </a:r>
            <a:r>
              <a:rPr lang="en-GB" dirty="0" err="1"/>
              <a:t>Mongeau</a:t>
            </a:r>
            <a:r>
              <a:rPr lang="en-GB" dirty="0"/>
              <a:t>, Sound Designer</a:t>
            </a:r>
          </a:p>
          <a:p>
            <a:endParaRPr lang="en-US" dirty="0"/>
          </a:p>
        </p:txBody>
      </p:sp>
      <p:sp>
        <p:nvSpPr>
          <p:cNvPr id="14" name="TextBox 13">
            <a:extLst>
              <a:ext uri="{FF2B5EF4-FFF2-40B4-BE49-F238E27FC236}">
                <a16:creationId xmlns:a16="http://schemas.microsoft.com/office/drawing/2014/main" id="{2AD10330-F205-D946-B226-A6380B9CD429}"/>
              </a:ext>
            </a:extLst>
          </p:cNvPr>
          <p:cNvSpPr txBox="1"/>
          <p:nvPr/>
        </p:nvSpPr>
        <p:spPr>
          <a:xfrm>
            <a:off x="140441" y="4333100"/>
            <a:ext cx="4878067" cy="369332"/>
          </a:xfrm>
          <a:prstGeom prst="rect">
            <a:avLst/>
          </a:prstGeom>
          <a:noFill/>
        </p:spPr>
        <p:txBody>
          <a:bodyPr wrap="none" rtlCol="0">
            <a:spAutoFit/>
          </a:bodyPr>
          <a:lstStyle/>
          <a:p>
            <a:r>
              <a:rPr lang="en-US" dirty="0"/>
              <a:t>https://</a:t>
            </a:r>
            <a:r>
              <a:rPr lang="en-US" dirty="0" err="1"/>
              <a:t>www.youtube.com</a:t>
            </a:r>
            <a:r>
              <a:rPr lang="en-US" dirty="0"/>
              <a:t>/</a:t>
            </a:r>
            <a:r>
              <a:rPr lang="en-US" dirty="0" err="1"/>
              <a:t>watch?v</a:t>
            </a:r>
            <a:r>
              <a:rPr lang="en-US" dirty="0"/>
              <a:t>=4z-qo8B6JOg</a:t>
            </a:r>
          </a:p>
        </p:txBody>
      </p:sp>
    </p:spTree>
    <p:extLst>
      <p:ext uri="{BB962C8B-B14F-4D97-AF65-F5344CB8AC3E}">
        <p14:creationId xmlns:p14="http://schemas.microsoft.com/office/powerpoint/2010/main" val="23512884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2303</TotalTime>
  <Words>857</Words>
  <Application>Microsoft Macintosh PowerPoint</Application>
  <PresentationFormat>Widescreen</PresentationFormat>
  <Paragraphs>52</Paragraphs>
  <Slides>28</Slides>
  <Notes>1</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Wingdings 2</vt:lpstr>
      <vt:lpstr>Arial</vt:lpstr>
      <vt:lpstr>Helvetica</vt:lpstr>
      <vt:lpstr>Century Gothic</vt:lpstr>
      <vt:lpstr>Calibri</vt:lpstr>
      <vt:lpstr>Quotable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Nick Birchill</dc:creator>
  <cp:lastModifiedBy>Nabeel Masih</cp:lastModifiedBy>
  <cp:revision>54</cp:revision>
  <dcterms:created xsi:type="dcterms:W3CDTF">2020-05-28T13:27:50Z</dcterms:created>
  <dcterms:modified xsi:type="dcterms:W3CDTF">2025-01-27T01:00:30Z</dcterms:modified>
</cp:coreProperties>
</file>