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1"/>
  </p:notesMasterIdLst>
  <p:sldIdLst>
    <p:sldId id="256" r:id="rId5"/>
    <p:sldId id="257" r:id="rId6"/>
    <p:sldId id="296" r:id="rId7"/>
    <p:sldId id="258" r:id="rId8"/>
    <p:sldId id="292" r:id="rId9"/>
    <p:sldId id="293" r:id="rId10"/>
    <p:sldId id="279" r:id="rId11"/>
    <p:sldId id="297" r:id="rId12"/>
    <p:sldId id="259" r:id="rId13"/>
    <p:sldId id="294" r:id="rId14"/>
    <p:sldId id="260" r:id="rId15"/>
    <p:sldId id="295" r:id="rId16"/>
    <p:sldId id="261" r:id="rId17"/>
    <p:sldId id="264" r:id="rId18"/>
    <p:sldId id="265" r:id="rId19"/>
    <p:sldId id="278" r:id="rId20"/>
    <p:sldId id="281" r:id="rId21"/>
    <p:sldId id="298" r:id="rId22"/>
    <p:sldId id="299" r:id="rId23"/>
    <p:sldId id="301" r:id="rId24"/>
    <p:sldId id="289" r:id="rId25"/>
    <p:sldId id="268" r:id="rId26"/>
    <p:sldId id="307" r:id="rId27"/>
    <p:sldId id="302" r:id="rId28"/>
    <p:sldId id="290" r:id="rId29"/>
    <p:sldId id="303" r:id="rId30"/>
    <p:sldId id="309" r:id="rId31"/>
    <p:sldId id="283" r:id="rId32"/>
    <p:sldId id="306" r:id="rId33"/>
    <p:sldId id="269" r:id="rId34"/>
    <p:sldId id="288" r:id="rId35"/>
    <p:sldId id="304" r:id="rId36"/>
    <p:sldId id="305" r:id="rId37"/>
    <p:sldId id="300" r:id="rId38"/>
    <p:sldId id="308" r:id="rId39"/>
    <p:sldId id="276"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FB2457-5163-45CD-85BE-83720B7BC44F}" v="32" dt="2021-04-13T10:26:19.0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922" autoAdjust="0"/>
  </p:normalViewPr>
  <p:slideViewPr>
    <p:cSldViewPr>
      <p:cViewPr varScale="1">
        <p:scale>
          <a:sx n="85" d="100"/>
          <a:sy n="85" d="100"/>
        </p:scale>
        <p:origin x="960" y="36"/>
      </p:cViewPr>
      <p:guideLst>
        <p:guide orient="horz" pos="2160"/>
        <p:guide pos="2880"/>
      </p:guideLst>
    </p:cSldViewPr>
  </p:slideViewPr>
  <p:notesTextViewPr>
    <p:cViewPr>
      <p:scale>
        <a:sx n="1" d="1"/>
        <a:sy n="1" d="1"/>
      </p:scale>
      <p:origin x="0" y="0"/>
    </p:cViewPr>
  </p:notesTextViewPr>
  <p:sorterViewPr>
    <p:cViewPr>
      <p:scale>
        <a:sx n="100" d="100"/>
        <a:sy n="100" d="100"/>
      </p:scale>
      <p:origin x="0" y="-330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9ba79fcb-d62b-4ed0-b66e-b4415e918fea" providerId="ADAL" clId="{D1FB2457-5163-45CD-85BE-83720B7BC44F}"/>
    <pc:docChg chg="custSel addSld delSld modSld sldOrd">
      <pc:chgData name="Alison Murphy" userId="9ba79fcb-d62b-4ed0-b66e-b4415e918fea" providerId="ADAL" clId="{D1FB2457-5163-45CD-85BE-83720B7BC44F}" dt="2021-04-13T10:45:56.416" v="869" actId="20577"/>
      <pc:docMkLst>
        <pc:docMk/>
      </pc:docMkLst>
      <pc:sldChg chg="modSp mod">
        <pc:chgData name="Alison Murphy" userId="9ba79fcb-d62b-4ed0-b66e-b4415e918fea" providerId="ADAL" clId="{D1FB2457-5163-45CD-85BE-83720B7BC44F}" dt="2021-03-24T11:51:31.538" v="629" actId="20577"/>
        <pc:sldMkLst>
          <pc:docMk/>
          <pc:sldMk cId="2831396244" sldId="256"/>
        </pc:sldMkLst>
        <pc:spChg chg="mod">
          <ac:chgData name="Alison Murphy" userId="9ba79fcb-d62b-4ed0-b66e-b4415e918fea" providerId="ADAL" clId="{D1FB2457-5163-45CD-85BE-83720B7BC44F}" dt="2021-03-24T11:51:31.538" v="629" actId="20577"/>
          <ac:spMkLst>
            <pc:docMk/>
            <pc:sldMk cId="2831396244" sldId="256"/>
            <ac:spMk id="3" creationId="{00000000-0000-0000-0000-000000000000}"/>
          </ac:spMkLst>
        </pc:spChg>
      </pc:sldChg>
      <pc:sldChg chg="modSp add mod ord">
        <pc:chgData name="Alison Murphy" userId="9ba79fcb-d62b-4ed0-b66e-b4415e918fea" providerId="ADAL" clId="{D1FB2457-5163-45CD-85BE-83720B7BC44F}" dt="2021-03-24T11:19:27.697" v="388"/>
        <pc:sldMkLst>
          <pc:docMk/>
          <pc:sldMk cId="3256970951" sldId="268"/>
        </pc:sldMkLst>
        <pc:spChg chg="mod">
          <ac:chgData name="Alison Murphy" userId="9ba79fcb-d62b-4ed0-b66e-b4415e918fea" providerId="ADAL" clId="{D1FB2457-5163-45CD-85BE-83720B7BC44F}" dt="2021-03-24T11:10:35.768" v="303" actId="27636"/>
          <ac:spMkLst>
            <pc:docMk/>
            <pc:sldMk cId="3256970951" sldId="268"/>
            <ac:spMk id="2" creationId="{00000000-0000-0000-0000-000000000000}"/>
          </ac:spMkLst>
        </pc:spChg>
        <pc:spChg chg="mod">
          <ac:chgData name="Alison Murphy" userId="9ba79fcb-d62b-4ed0-b66e-b4415e918fea" providerId="ADAL" clId="{D1FB2457-5163-45CD-85BE-83720B7BC44F}" dt="2021-03-24T11:10:35.836" v="304" actId="27636"/>
          <ac:spMkLst>
            <pc:docMk/>
            <pc:sldMk cId="3256970951" sldId="268"/>
            <ac:spMk id="4" creationId="{00000000-0000-0000-0000-000000000000}"/>
          </ac:spMkLst>
        </pc:spChg>
      </pc:sldChg>
      <pc:sldChg chg="modSp add mod">
        <pc:chgData name="Alison Murphy" userId="9ba79fcb-d62b-4ed0-b66e-b4415e918fea" providerId="ADAL" clId="{D1FB2457-5163-45CD-85BE-83720B7BC44F}" dt="2021-03-24T11:11:26.968" v="344" actId="27636"/>
        <pc:sldMkLst>
          <pc:docMk/>
          <pc:sldMk cId="2447937018" sldId="269"/>
        </pc:sldMkLst>
        <pc:spChg chg="mod">
          <ac:chgData name="Alison Murphy" userId="9ba79fcb-d62b-4ed0-b66e-b4415e918fea" providerId="ADAL" clId="{D1FB2457-5163-45CD-85BE-83720B7BC44F}" dt="2021-03-24T11:11:26.929" v="343" actId="27636"/>
          <ac:spMkLst>
            <pc:docMk/>
            <pc:sldMk cId="2447937018" sldId="269"/>
            <ac:spMk id="3" creationId="{00000000-0000-0000-0000-000000000000}"/>
          </ac:spMkLst>
        </pc:spChg>
        <pc:spChg chg="mod">
          <ac:chgData name="Alison Murphy" userId="9ba79fcb-d62b-4ed0-b66e-b4415e918fea" providerId="ADAL" clId="{D1FB2457-5163-45CD-85BE-83720B7BC44F}" dt="2021-03-24T11:11:26.968" v="344" actId="27636"/>
          <ac:spMkLst>
            <pc:docMk/>
            <pc:sldMk cId="2447937018" sldId="269"/>
            <ac:spMk id="4" creationId="{00000000-0000-0000-0000-000000000000}"/>
          </ac:spMkLst>
        </pc:spChg>
      </pc:sldChg>
      <pc:sldChg chg="del">
        <pc:chgData name="Alison Murphy" userId="9ba79fcb-d62b-4ed0-b66e-b4415e918fea" providerId="ADAL" clId="{D1FB2457-5163-45CD-85BE-83720B7BC44F}" dt="2021-03-24T10:11:27.286" v="49" actId="47"/>
        <pc:sldMkLst>
          <pc:docMk/>
          <pc:sldMk cId="2822935454" sldId="270"/>
        </pc:sldMkLst>
      </pc:sldChg>
      <pc:sldChg chg="modSp mod">
        <pc:chgData name="Alison Murphy" userId="9ba79fcb-d62b-4ed0-b66e-b4415e918fea" providerId="ADAL" clId="{D1FB2457-5163-45CD-85BE-83720B7BC44F}" dt="2021-03-24T11:50:08.310" v="619" actId="27636"/>
        <pc:sldMkLst>
          <pc:docMk/>
          <pc:sldMk cId="2822935454" sldId="276"/>
        </pc:sldMkLst>
        <pc:spChg chg="mod">
          <ac:chgData name="Alison Murphy" userId="9ba79fcb-d62b-4ed0-b66e-b4415e918fea" providerId="ADAL" clId="{D1FB2457-5163-45CD-85BE-83720B7BC44F}" dt="2021-03-24T11:49:47.316" v="613" actId="20577"/>
          <ac:spMkLst>
            <pc:docMk/>
            <pc:sldMk cId="2822935454" sldId="276"/>
            <ac:spMk id="2" creationId="{00000000-0000-0000-0000-000000000000}"/>
          </ac:spMkLst>
        </pc:spChg>
        <pc:spChg chg="mod">
          <ac:chgData name="Alison Murphy" userId="9ba79fcb-d62b-4ed0-b66e-b4415e918fea" providerId="ADAL" clId="{D1FB2457-5163-45CD-85BE-83720B7BC44F}" dt="2021-03-24T11:50:08.310" v="619" actId="27636"/>
          <ac:spMkLst>
            <pc:docMk/>
            <pc:sldMk cId="2822935454" sldId="276"/>
            <ac:spMk id="3" creationId="{00000000-0000-0000-0000-000000000000}"/>
          </ac:spMkLst>
        </pc:spChg>
      </pc:sldChg>
      <pc:sldChg chg="modSp mod ord">
        <pc:chgData name="Alison Murphy" userId="9ba79fcb-d62b-4ed0-b66e-b4415e918fea" providerId="ADAL" clId="{D1FB2457-5163-45CD-85BE-83720B7BC44F}" dt="2021-03-24T10:38:02.861" v="300" actId="20577"/>
        <pc:sldMkLst>
          <pc:docMk/>
          <pc:sldMk cId="4134555836" sldId="279"/>
        </pc:sldMkLst>
        <pc:spChg chg="mod">
          <ac:chgData name="Alison Murphy" userId="9ba79fcb-d62b-4ed0-b66e-b4415e918fea" providerId="ADAL" clId="{D1FB2457-5163-45CD-85BE-83720B7BC44F}" dt="2021-03-24T10:38:02.861" v="300" actId="20577"/>
          <ac:spMkLst>
            <pc:docMk/>
            <pc:sldMk cId="4134555836" sldId="279"/>
            <ac:spMk id="5" creationId="{00000000-0000-0000-0000-000000000000}"/>
          </ac:spMkLst>
        </pc:spChg>
      </pc:sldChg>
      <pc:sldChg chg="del ord">
        <pc:chgData name="Alison Murphy" userId="9ba79fcb-d62b-4ed0-b66e-b4415e918fea" providerId="ADAL" clId="{D1FB2457-5163-45CD-85BE-83720B7BC44F}" dt="2021-03-23T14:57:15.534" v="39" actId="47"/>
        <pc:sldMkLst>
          <pc:docMk/>
          <pc:sldMk cId="2638071779" sldId="280"/>
        </pc:sldMkLst>
      </pc:sldChg>
      <pc:sldChg chg="ord">
        <pc:chgData name="Alison Murphy" userId="9ba79fcb-d62b-4ed0-b66e-b4415e918fea" providerId="ADAL" clId="{D1FB2457-5163-45CD-85BE-83720B7BC44F}" dt="2021-03-24T11:46:34.100" v="560"/>
        <pc:sldMkLst>
          <pc:docMk/>
          <pc:sldMk cId="3633832035" sldId="281"/>
        </pc:sldMkLst>
      </pc:sldChg>
      <pc:sldChg chg="del ord">
        <pc:chgData name="Alison Murphy" userId="9ba79fcb-d62b-4ed0-b66e-b4415e918fea" providerId="ADAL" clId="{D1FB2457-5163-45CD-85BE-83720B7BC44F}" dt="2021-03-23T14:57:09.455" v="38" actId="47"/>
        <pc:sldMkLst>
          <pc:docMk/>
          <pc:sldMk cId="1683717065" sldId="282"/>
        </pc:sldMkLst>
      </pc:sldChg>
      <pc:sldChg chg="modSp add mod">
        <pc:chgData name="Alison Murphy" userId="9ba79fcb-d62b-4ed0-b66e-b4415e918fea" providerId="ADAL" clId="{D1FB2457-5163-45CD-85BE-83720B7BC44F}" dt="2021-03-24T11:43:37.313" v="554" actId="5793"/>
        <pc:sldMkLst>
          <pc:docMk/>
          <pc:sldMk cId="0" sldId="283"/>
        </pc:sldMkLst>
        <pc:spChg chg="mod">
          <ac:chgData name="Alison Murphy" userId="9ba79fcb-d62b-4ed0-b66e-b4415e918fea" providerId="ADAL" clId="{D1FB2457-5163-45CD-85BE-83720B7BC44F}" dt="2021-03-24T11:37:23.491" v="526" actId="14100"/>
          <ac:spMkLst>
            <pc:docMk/>
            <pc:sldMk cId="0" sldId="283"/>
            <ac:spMk id="25602" creationId="{00000000-0000-0000-0000-000000000000}"/>
          </ac:spMkLst>
        </pc:spChg>
        <pc:spChg chg="mod">
          <ac:chgData name="Alison Murphy" userId="9ba79fcb-d62b-4ed0-b66e-b4415e918fea" providerId="ADAL" clId="{D1FB2457-5163-45CD-85BE-83720B7BC44F}" dt="2021-03-24T11:43:37.313" v="554" actId="5793"/>
          <ac:spMkLst>
            <pc:docMk/>
            <pc:sldMk cId="0" sldId="283"/>
            <ac:spMk id="25603" creationId="{00000000-0000-0000-0000-000000000000}"/>
          </ac:spMkLst>
        </pc:spChg>
      </pc:sldChg>
      <pc:sldChg chg="del">
        <pc:chgData name="Alison Murphy" userId="9ba79fcb-d62b-4ed0-b66e-b4415e918fea" providerId="ADAL" clId="{D1FB2457-5163-45CD-85BE-83720B7BC44F}" dt="2021-03-23T14:57:18.271" v="40" actId="47"/>
        <pc:sldMkLst>
          <pc:docMk/>
          <pc:sldMk cId="3722217579" sldId="283"/>
        </pc:sldMkLst>
      </pc:sldChg>
      <pc:sldChg chg="del">
        <pc:chgData name="Alison Murphy" userId="9ba79fcb-d62b-4ed0-b66e-b4415e918fea" providerId="ADAL" clId="{D1FB2457-5163-45CD-85BE-83720B7BC44F}" dt="2021-03-23T14:57:22.580" v="41" actId="47"/>
        <pc:sldMkLst>
          <pc:docMk/>
          <pc:sldMk cId="706748713" sldId="284"/>
        </pc:sldMkLst>
      </pc:sldChg>
      <pc:sldChg chg="del">
        <pc:chgData name="Alison Murphy" userId="9ba79fcb-d62b-4ed0-b66e-b4415e918fea" providerId="ADAL" clId="{D1FB2457-5163-45CD-85BE-83720B7BC44F}" dt="2021-03-23T14:57:25.460" v="42" actId="47"/>
        <pc:sldMkLst>
          <pc:docMk/>
          <pc:sldMk cId="107079143" sldId="285"/>
        </pc:sldMkLst>
      </pc:sldChg>
      <pc:sldChg chg="del">
        <pc:chgData name="Alison Murphy" userId="9ba79fcb-d62b-4ed0-b66e-b4415e918fea" providerId="ADAL" clId="{D1FB2457-5163-45CD-85BE-83720B7BC44F}" dt="2021-03-23T14:57:30.619" v="43" actId="47"/>
        <pc:sldMkLst>
          <pc:docMk/>
          <pc:sldMk cId="2926609528" sldId="286"/>
        </pc:sldMkLst>
      </pc:sldChg>
      <pc:sldChg chg="del">
        <pc:chgData name="Alison Murphy" userId="9ba79fcb-d62b-4ed0-b66e-b4415e918fea" providerId="ADAL" clId="{D1FB2457-5163-45CD-85BE-83720B7BC44F}" dt="2021-03-23T14:57:32.197" v="44" actId="47"/>
        <pc:sldMkLst>
          <pc:docMk/>
          <pc:sldMk cId="950020794" sldId="287"/>
        </pc:sldMkLst>
      </pc:sldChg>
      <pc:sldChg chg="del">
        <pc:chgData name="Alison Murphy" userId="9ba79fcb-d62b-4ed0-b66e-b4415e918fea" providerId="ADAL" clId="{D1FB2457-5163-45CD-85BE-83720B7BC44F}" dt="2021-03-23T14:57:33.060" v="45" actId="47"/>
        <pc:sldMkLst>
          <pc:docMk/>
          <pc:sldMk cId="3855156290" sldId="288"/>
        </pc:sldMkLst>
      </pc:sldChg>
      <pc:sldChg chg="add">
        <pc:chgData name="Alison Murphy" userId="9ba79fcb-d62b-4ed0-b66e-b4415e918fea" providerId="ADAL" clId="{D1FB2457-5163-45CD-85BE-83720B7BC44F}" dt="2021-03-24T11:12:00.315" v="345"/>
        <pc:sldMkLst>
          <pc:docMk/>
          <pc:sldMk cId="3905331346" sldId="288"/>
        </pc:sldMkLst>
      </pc:sldChg>
      <pc:sldChg chg="modSp add mod">
        <pc:chgData name="Alison Murphy" userId="9ba79fcb-d62b-4ed0-b66e-b4415e918fea" providerId="ADAL" clId="{D1FB2457-5163-45CD-85BE-83720B7BC44F}" dt="2021-03-24T11:20:19.450" v="394" actId="27636"/>
        <pc:sldMkLst>
          <pc:docMk/>
          <pc:sldMk cId="0" sldId="289"/>
        </pc:sldMkLst>
        <pc:spChg chg="mod">
          <ac:chgData name="Alison Murphy" userId="9ba79fcb-d62b-4ed0-b66e-b4415e918fea" providerId="ADAL" clId="{D1FB2457-5163-45CD-85BE-83720B7BC44F}" dt="2021-03-24T11:20:19.450" v="394" actId="27636"/>
          <ac:spMkLst>
            <pc:docMk/>
            <pc:sldMk cId="0" sldId="289"/>
            <ac:spMk id="20482" creationId="{00000000-0000-0000-0000-000000000000}"/>
          </ac:spMkLst>
        </pc:spChg>
        <pc:spChg chg="mod">
          <ac:chgData name="Alison Murphy" userId="9ba79fcb-d62b-4ed0-b66e-b4415e918fea" providerId="ADAL" clId="{D1FB2457-5163-45CD-85BE-83720B7BC44F}" dt="2021-03-24T11:18:07.232" v="384" actId="6549"/>
          <ac:spMkLst>
            <pc:docMk/>
            <pc:sldMk cId="0" sldId="289"/>
            <ac:spMk id="20483" creationId="{00000000-0000-0000-0000-000000000000}"/>
          </ac:spMkLst>
        </pc:spChg>
      </pc:sldChg>
      <pc:sldChg chg="del">
        <pc:chgData name="Alison Murphy" userId="9ba79fcb-d62b-4ed0-b66e-b4415e918fea" providerId="ADAL" clId="{D1FB2457-5163-45CD-85BE-83720B7BC44F}" dt="2021-03-23T14:57:35.554" v="46" actId="47"/>
        <pc:sldMkLst>
          <pc:docMk/>
          <pc:sldMk cId="3582864422" sldId="289"/>
        </pc:sldMkLst>
      </pc:sldChg>
      <pc:sldChg chg="modSp add mod">
        <pc:chgData name="Alison Murphy" userId="9ba79fcb-d62b-4ed0-b66e-b4415e918fea" providerId="ADAL" clId="{D1FB2457-5163-45CD-85BE-83720B7BC44F}" dt="2021-03-24T11:20:26.265" v="397" actId="27636"/>
        <pc:sldMkLst>
          <pc:docMk/>
          <pc:sldMk cId="0" sldId="290"/>
        </pc:sldMkLst>
        <pc:spChg chg="mod">
          <ac:chgData name="Alison Murphy" userId="9ba79fcb-d62b-4ed0-b66e-b4415e918fea" providerId="ADAL" clId="{D1FB2457-5163-45CD-85BE-83720B7BC44F}" dt="2021-03-24T11:20:26.265" v="397" actId="27636"/>
          <ac:spMkLst>
            <pc:docMk/>
            <pc:sldMk cId="0" sldId="290"/>
            <ac:spMk id="21506" creationId="{00000000-0000-0000-0000-000000000000}"/>
          </ac:spMkLst>
        </pc:spChg>
      </pc:sldChg>
      <pc:sldChg chg="del">
        <pc:chgData name="Alison Murphy" userId="9ba79fcb-d62b-4ed0-b66e-b4415e918fea" providerId="ADAL" clId="{D1FB2457-5163-45CD-85BE-83720B7BC44F}" dt="2021-03-24T10:24:32.624" v="52" actId="47"/>
        <pc:sldMkLst>
          <pc:docMk/>
          <pc:sldMk cId="1765506037" sldId="290"/>
        </pc:sldMkLst>
      </pc:sldChg>
      <pc:sldChg chg="del">
        <pc:chgData name="Alison Murphy" userId="9ba79fcb-d62b-4ed0-b66e-b4415e918fea" providerId="ADAL" clId="{D1FB2457-5163-45CD-85BE-83720B7BC44F}" dt="2021-03-24T10:32:46.386" v="279" actId="47"/>
        <pc:sldMkLst>
          <pc:docMk/>
          <pc:sldMk cId="1755804237" sldId="291"/>
        </pc:sldMkLst>
      </pc:sldChg>
      <pc:sldChg chg="modSp mod">
        <pc:chgData name="Alison Murphy" userId="9ba79fcb-d62b-4ed0-b66e-b4415e918fea" providerId="ADAL" clId="{D1FB2457-5163-45CD-85BE-83720B7BC44F}" dt="2021-04-13T10:16:30.462" v="630" actId="313"/>
        <pc:sldMkLst>
          <pc:docMk/>
          <pc:sldMk cId="2322659844" sldId="292"/>
        </pc:sldMkLst>
        <pc:spChg chg="mod">
          <ac:chgData name="Alison Murphy" userId="9ba79fcb-d62b-4ed0-b66e-b4415e918fea" providerId="ADAL" clId="{D1FB2457-5163-45CD-85BE-83720B7BC44F}" dt="2021-04-13T10:16:30.462" v="630" actId="313"/>
          <ac:spMkLst>
            <pc:docMk/>
            <pc:sldMk cId="2322659844" sldId="292"/>
            <ac:spMk id="5" creationId="{DF9DFE9E-5598-4154-A451-F7692950FD3D}"/>
          </ac:spMkLst>
        </pc:spChg>
      </pc:sldChg>
      <pc:sldChg chg="ord">
        <pc:chgData name="Alison Murphy" userId="9ba79fcb-d62b-4ed0-b66e-b4415e918fea" providerId="ADAL" clId="{D1FB2457-5163-45CD-85BE-83720B7BC44F}" dt="2021-03-24T11:45:32.789" v="556"/>
        <pc:sldMkLst>
          <pc:docMk/>
          <pc:sldMk cId="2626105242" sldId="296"/>
        </pc:sldMkLst>
      </pc:sldChg>
      <pc:sldChg chg="addSp delSp modSp ord">
        <pc:chgData name="Alison Murphy" userId="9ba79fcb-d62b-4ed0-b66e-b4415e918fea" providerId="ADAL" clId="{D1FB2457-5163-45CD-85BE-83720B7BC44F}" dt="2021-03-24T10:29:12.227" v="278"/>
        <pc:sldMkLst>
          <pc:docMk/>
          <pc:sldMk cId="3110895478" sldId="297"/>
        </pc:sldMkLst>
        <pc:spChg chg="add del mod">
          <ac:chgData name="Alison Murphy" userId="9ba79fcb-d62b-4ed0-b66e-b4415e918fea" providerId="ADAL" clId="{D1FB2457-5163-45CD-85BE-83720B7BC44F}" dt="2021-03-23T14:55:10.525" v="5"/>
          <ac:spMkLst>
            <pc:docMk/>
            <pc:sldMk cId="3110895478" sldId="297"/>
            <ac:spMk id="7" creationId="{FC570D31-AE72-43CA-9457-7A6ABE495263}"/>
          </ac:spMkLst>
        </pc:spChg>
      </pc:sldChg>
      <pc:sldChg chg="modSp mod">
        <pc:chgData name="Alison Murphy" userId="9ba79fcb-d62b-4ed0-b66e-b4415e918fea" providerId="ADAL" clId="{D1FB2457-5163-45CD-85BE-83720B7BC44F}" dt="2021-03-23T14:54:34.218" v="3" actId="113"/>
        <pc:sldMkLst>
          <pc:docMk/>
          <pc:sldMk cId="0" sldId="298"/>
        </pc:sldMkLst>
        <pc:spChg chg="mod">
          <ac:chgData name="Alison Murphy" userId="9ba79fcb-d62b-4ed0-b66e-b4415e918fea" providerId="ADAL" clId="{D1FB2457-5163-45CD-85BE-83720B7BC44F}" dt="2021-03-23T14:54:34.218" v="3" actId="113"/>
          <ac:spMkLst>
            <pc:docMk/>
            <pc:sldMk cId="0" sldId="298"/>
            <ac:spMk id="15362" creationId="{0F76A4A7-1EAF-4080-BCBE-0E57FDE2A84A}"/>
          </ac:spMkLst>
        </pc:spChg>
      </pc:sldChg>
      <pc:sldChg chg="modSp add mod">
        <pc:chgData name="Alison Murphy" userId="9ba79fcb-d62b-4ed0-b66e-b4415e918fea" providerId="ADAL" clId="{D1FB2457-5163-45CD-85BE-83720B7BC44F}" dt="2021-03-23T14:56:43.126" v="35" actId="20577"/>
        <pc:sldMkLst>
          <pc:docMk/>
          <pc:sldMk cId="0" sldId="299"/>
        </pc:sldMkLst>
        <pc:spChg chg="mod">
          <ac:chgData name="Alison Murphy" userId="9ba79fcb-d62b-4ed0-b66e-b4415e918fea" providerId="ADAL" clId="{D1FB2457-5163-45CD-85BE-83720B7BC44F}" dt="2021-03-23T14:56:33.776" v="24" actId="207"/>
          <ac:spMkLst>
            <pc:docMk/>
            <pc:sldMk cId="0" sldId="299"/>
            <ac:spMk id="16386" creationId="{4EFDB9B6-58A4-46A2-8F4B-A50C15DAE47A}"/>
          </ac:spMkLst>
        </pc:spChg>
        <pc:spChg chg="mod">
          <ac:chgData name="Alison Murphy" userId="9ba79fcb-d62b-4ed0-b66e-b4415e918fea" providerId="ADAL" clId="{D1FB2457-5163-45CD-85BE-83720B7BC44F}" dt="2021-03-23T14:56:43.126" v="35" actId="20577"/>
          <ac:spMkLst>
            <pc:docMk/>
            <pc:sldMk cId="0" sldId="299"/>
            <ac:spMk id="16387" creationId="{309EA7BA-92E5-48E3-9C21-EBEF850A70F2}"/>
          </ac:spMkLst>
        </pc:spChg>
      </pc:sldChg>
      <pc:sldChg chg="modSp new mod ord">
        <pc:chgData name="Alison Murphy" userId="9ba79fcb-d62b-4ed0-b66e-b4415e918fea" providerId="ADAL" clId="{D1FB2457-5163-45CD-85BE-83720B7BC44F}" dt="2021-04-13T10:27:29.891" v="685"/>
        <pc:sldMkLst>
          <pc:docMk/>
          <pc:sldMk cId="1088170331" sldId="300"/>
        </pc:sldMkLst>
        <pc:spChg chg="mod">
          <ac:chgData name="Alison Murphy" userId="9ba79fcb-d62b-4ed0-b66e-b4415e918fea" providerId="ADAL" clId="{D1FB2457-5163-45CD-85BE-83720B7BC44F}" dt="2021-03-24T10:26:07.793" v="56" actId="20577"/>
          <ac:spMkLst>
            <pc:docMk/>
            <pc:sldMk cId="1088170331" sldId="300"/>
            <ac:spMk id="2" creationId="{74BCFC35-A780-4725-88F6-F2A387BE8C77}"/>
          </ac:spMkLst>
        </pc:spChg>
        <pc:spChg chg="mod">
          <ac:chgData name="Alison Murphy" userId="9ba79fcb-d62b-4ed0-b66e-b4415e918fea" providerId="ADAL" clId="{D1FB2457-5163-45CD-85BE-83720B7BC44F}" dt="2021-04-13T10:27:22.863" v="683" actId="20577"/>
          <ac:spMkLst>
            <pc:docMk/>
            <pc:sldMk cId="1088170331" sldId="300"/>
            <ac:spMk id="3" creationId="{E5565871-55CF-41DD-9AF3-11F74D25C15A}"/>
          </ac:spMkLst>
        </pc:spChg>
      </pc:sldChg>
      <pc:sldChg chg="modSp new mod">
        <pc:chgData name="Alison Murphy" userId="9ba79fcb-d62b-4ed0-b66e-b4415e918fea" providerId="ADAL" clId="{D1FB2457-5163-45CD-85BE-83720B7BC44F}" dt="2021-03-24T11:49:28.045" v="597" actId="20577"/>
        <pc:sldMkLst>
          <pc:docMk/>
          <pc:sldMk cId="1398669095" sldId="301"/>
        </pc:sldMkLst>
        <pc:spChg chg="mod">
          <ac:chgData name="Alison Murphy" userId="9ba79fcb-d62b-4ed0-b66e-b4415e918fea" providerId="ADAL" clId="{D1FB2457-5163-45CD-85BE-83720B7BC44F}" dt="2021-03-24T11:48:18.596" v="584" actId="20577"/>
          <ac:spMkLst>
            <pc:docMk/>
            <pc:sldMk cId="1398669095" sldId="301"/>
            <ac:spMk id="2" creationId="{487C8AE3-3CFF-4F9F-9947-FFEDCA492DF3}"/>
          </ac:spMkLst>
        </pc:spChg>
        <pc:spChg chg="mod">
          <ac:chgData name="Alison Murphy" userId="9ba79fcb-d62b-4ed0-b66e-b4415e918fea" providerId="ADAL" clId="{D1FB2457-5163-45CD-85BE-83720B7BC44F}" dt="2021-03-24T11:49:28.045" v="597" actId="20577"/>
          <ac:spMkLst>
            <pc:docMk/>
            <pc:sldMk cId="1398669095" sldId="301"/>
            <ac:spMk id="3" creationId="{8415529D-CA3C-4248-8982-2D5694093B1D}"/>
          </ac:spMkLst>
        </pc:spChg>
      </pc:sldChg>
      <pc:sldChg chg="modSp add mod">
        <pc:chgData name="Alison Murphy" userId="9ba79fcb-d62b-4ed0-b66e-b4415e918fea" providerId="ADAL" clId="{D1FB2457-5163-45CD-85BE-83720B7BC44F}" dt="2021-03-24T11:19:58.471" v="391" actId="20577"/>
        <pc:sldMkLst>
          <pc:docMk/>
          <pc:sldMk cId="0" sldId="302"/>
        </pc:sldMkLst>
        <pc:spChg chg="mod">
          <ac:chgData name="Alison Murphy" userId="9ba79fcb-d62b-4ed0-b66e-b4415e918fea" providerId="ADAL" clId="{D1FB2457-5163-45CD-85BE-83720B7BC44F}" dt="2021-03-24T11:19:58.471" v="391" actId="20577"/>
          <ac:spMkLst>
            <pc:docMk/>
            <pc:sldMk cId="0" sldId="302"/>
            <ac:spMk id="2" creationId="{00000000-0000-0000-0000-000000000000}"/>
          </ac:spMkLst>
        </pc:spChg>
      </pc:sldChg>
      <pc:sldChg chg="modSp new mod">
        <pc:chgData name="Alison Murphy" userId="9ba79fcb-d62b-4ed0-b66e-b4415e918fea" providerId="ADAL" clId="{D1FB2457-5163-45CD-85BE-83720B7BC44F}" dt="2021-03-24T11:21:54.401" v="407" actId="27636"/>
        <pc:sldMkLst>
          <pc:docMk/>
          <pc:sldMk cId="2672462666" sldId="303"/>
        </pc:sldMkLst>
        <pc:spChg chg="mod">
          <ac:chgData name="Alison Murphy" userId="9ba79fcb-d62b-4ed0-b66e-b4415e918fea" providerId="ADAL" clId="{D1FB2457-5163-45CD-85BE-83720B7BC44F}" dt="2021-03-24T11:21:54.401" v="407" actId="27636"/>
          <ac:spMkLst>
            <pc:docMk/>
            <pc:sldMk cId="2672462666" sldId="303"/>
            <ac:spMk id="2" creationId="{3CFF9D71-F01F-4717-8F3D-D59CE749D33D}"/>
          </ac:spMkLst>
        </pc:spChg>
        <pc:spChg chg="mod">
          <ac:chgData name="Alison Murphy" userId="9ba79fcb-d62b-4ed0-b66e-b4415e918fea" providerId="ADAL" clId="{D1FB2457-5163-45CD-85BE-83720B7BC44F}" dt="2021-03-24T11:21:40.606" v="405" actId="20577"/>
          <ac:spMkLst>
            <pc:docMk/>
            <pc:sldMk cId="2672462666" sldId="303"/>
            <ac:spMk id="3" creationId="{260C7AF6-15F2-4A20-AA61-EEB67A978EDC}"/>
          </ac:spMkLst>
        </pc:spChg>
      </pc:sldChg>
      <pc:sldChg chg="add">
        <pc:chgData name="Alison Murphy" userId="9ba79fcb-d62b-4ed0-b66e-b4415e918fea" providerId="ADAL" clId="{D1FB2457-5163-45CD-85BE-83720B7BC44F}" dt="2021-03-24T11:24:31.718" v="437"/>
        <pc:sldMkLst>
          <pc:docMk/>
          <pc:sldMk cId="1001701470" sldId="304"/>
        </pc:sldMkLst>
      </pc:sldChg>
      <pc:sldChg chg="modSp new mod">
        <pc:chgData name="Alison Murphy" userId="9ba79fcb-d62b-4ed0-b66e-b4415e918fea" providerId="ADAL" clId="{D1FB2457-5163-45CD-85BE-83720B7BC44F}" dt="2021-03-24T11:42:35.202" v="551" actId="12"/>
        <pc:sldMkLst>
          <pc:docMk/>
          <pc:sldMk cId="355272504" sldId="305"/>
        </pc:sldMkLst>
        <pc:spChg chg="mod">
          <ac:chgData name="Alison Murphy" userId="9ba79fcb-d62b-4ed0-b66e-b4415e918fea" providerId="ADAL" clId="{D1FB2457-5163-45CD-85BE-83720B7BC44F}" dt="2021-03-24T11:27:25.375" v="514" actId="27636"/>
          <ac:spMkLst>
            <pc:docMk/>
            <pc:sldMk cId="355272504" sldId="305"/>
            <ac:spMk id="2" creationId="{9851F831-237F-41C5-958C-2E30343EE588}"/>
          </ac:spMkLst>
        </pc:spChg>
        <pc:spChg chg="mod">
          <ac:chgData name="Alison Murphy" userId="9ba79fcb-d62b-4ed0-b66e-b4415e918fea" providerId="ADAL" clId="{D1FB2457-5163-45CD-85BE-83720B7BC44F}" dt="2021-03-24T11:42:35.202" v="551" actId="12"/>
          <ac:spMkLst>
            <pc:docMk/>
            <pc:sldMk cId="355272504" sldId="305"/>
            <ac:spMk id="3" creationId="{C1EBB71A-7E9F-4AD4-AEAE-DE96ED16179A}"/>
          </ac:spMkLst>
        </pc:spChg>
      </pc:sldChg>
      <pc:sldChg chg="modSp add mod setBg">
        <pc:chgData name="Alison Murphy" userId="9ba79fcb-d62b-4ed0-b66e-b4415e918fea" providerId="ADAL" clId="{D1FB2457-5163-45CD-85BE-83720B7BC44F}" dt="2021-03-24T11:37:04.227" v="524" actId="14100"/>
        <pc:sldMkLst>
          <pc:docMk/>
          <pc:sldMk cId="4055426121" sldId="306"/>
        </pc:sldMkLst>
        <pc:spChg chg="mod">
          <ac:chgData name="Alison Murphy" userId="9ba79fcb-d62b-4ed0-b66e-b4415e918fea" providerId="ADAL" clId="{D1FB2457-5163-45CD-85BE-83720B7BC44F}" dt="2021-03-24T11:36:34.730" v="520" actId="27636"/>
          <ac:spMkLst>
            <pc:docMk/>
            <pc:sldMk cId="4055426121" sldId="306"/>
            <ac:spMk id="2" creationId="{23780F71-8CAA-40E1-A7F4-C097FCAD0738}"/>
          </ac:spMkLst>
        </pc:spChg>
        <pc:spChg chg="mod">
          <ac:chgData name="Alison Murphy" userId="9ba79fcb-d62b-4ed0-b66e-b4415e918fea" providerId="ADAL" clId="{D1FB2457-5163-45CD-85BE-83720B7BC44F}" dt="2021-03-24T11:36:57.055" v="523" actId="27636"/>
          <ac:spMkLst>
            <pc:docMk/>
            <pc:sldMk cId="4055426121" sldId="306"/>
            <ac:spMk id="3" creationId="{F8D99877-9213-4826-9A54-6D9F086FB47A}"/>
          </ac:spMkLst>
        </pc:spChg>
        <pc:spChg chg="mod">
          <ac:chgData name="Alison Murphy" userId="9ba79fcb-d62b-4ed0-b66e-b4415e918fea" providerId="ADAL" clId="{D1FB2457-5163-45CD-85BE-83720B7BC44F}" dt="2021-03-24T11:37:04.227" v="524" actId="14100"/>
          <ac:spMkLst>
            <pc:docMk/>
            <pc:sldMk cId="4055426121" sldId="306"/>
            <ac:spMk id="4" creationId="{00000000-0000-0000-0000-000000000000}"/>
          </ac:spMkLst>
        </pc:spChg>
      </pc:sldChg>
      <pc:sldChg chg="addSp delSp modSp new mod ord modAnim">
        <pc:chgData name="Alison Murphy" userId="9ba79fcb-d62b-4ed0-b66e-b4415e918fea" providerId="ADAL" clId="{D1FB2457-5163-45CD-85BE-83720B7BC44F}" dt="2021-04-13T10:27:55.791" v="691"/>
        <pc:sldMkLst>
          <pc:docMk/>
          <pc:sldMk cId="3856953100" sldId="307"/>
        </pc:sldMkLst>
        <pc:spChg chg="mod">
          <ac:chgData name="Alison Murphy" userId="9ba79fcb-d62b-4ed0-b66e-b4415e918fea" providerId="ADAL" clId="{D1FB2457-5163-45CD-85BE-83720B7BC44F}" dt="2021-04-13T10:24:22.405" v="653" actId="20577"/>
          <ac:spMkLst>
            <pc:docMk/>
            <pc:sldMk cId="3856953100" sldId="307"/>
            <ac:spMk id="2" creationId="{374E7D3C-DBB7-4F17-A460-192E4E75AE7B}"/>
          </ac:spMkLst>
        </pc:spChg>
        <pc:spChg chg="del">
          <ac:chgData name="Alison Murphy" userId="9ba79fcb-d62b-4ed0-b66e-b4415e918fea" providerId="ADAL" clId="{D1FB2457-5163-45CD-85BE-83720B7BC44F}" dt="2021-04-13T10:23:56.275" v="632"/>
          <ac:spMkLst>
            <pc:docMk/>
            <pc:sldMk cId="3856953100" sldId="307"/>
            <ac:spMk id="3" creationId="{2AB8C78C-E1FA-4B6A-BA79-FE6292035A89}"/>
          </ac:spMkLst>
        </pc:spChg>
        <pc:picChg chg="add mod">
          <ac:chgData name="Alison Murphy" userId="9ba79fcb-d62b-4ed0-b66e-b4415e918fea" providerId="ADAL" clId="{D1FB2457-5163-45CD-85BE-83720B7BC44F}" dt="2021-04-13T10:23:56.275" v="632"/>
          <ac:picMkLst>
            <pc:docMk/>
            <pc:sldMk cId="3856953100" sldId="307"/>
            <ac:picMk id="4" creationId="{09097512-A5A5-4882-92B2-47B26B60B985}"/>
          </ac:picMkLst>
        </pc:picChg>
      </pc:sldChg>
      <pc:sldChg chg="addSp delSp modSp new modAnim">
        <pc:chgData name="Alison Murphy" userId="9ba79fcb-d62b-4ed0-b66e-b4415e918fea" providerId="ADAL" clId="{D1FB2457-5163-45CD-85BE-83720B7BC44F}" dt="2021-04-13T10:26:19.013" v="657"/>
        <pc:sldMkLst>
          <pc:docMk/>
          <pc:sldMk cId="886718530" sldId="308"/>
        </pc:sldMkLst>
        <pc:spChg chg="del">
          <ac:chgData name="Alison Murphy" userId="9ba79fcb-d62b-4ed0-b66e-b4415e918fea" providerId="ADAL" clId="{D1FB2457-5163-45CD-85BE-83720B7BC44F}" dt="2021-04-13T10:26:19.013" v="657"/>
          <ac:spMkLst>
            <pc:docMk/>
            <pc:sldMk cId="886718530" sldId="308"/>
            <ac:spMk id="3" creationId="{388284BA-0656-4682-AFD0-80F4944A298D}"/>
          </ac:spMkLst>
        </pc:spChg>
        <pc:picChg chg="add mod">
          <ac:chgData name="Alison Murphy" userId="9ba79fcb-d62b-4ed0-b66e-b4415e918fea" providerId="ADAL" clId="{D1FB2457-5163-45CD-85BE-83720B7BC44F}" dt="2021-04-13T10:26:19.013" v="657"/>
          <ac:picMkLst>
            <pc:docMk/>
            <pc:sldMk cId="886718530" sldId="308"/>
            <ac:picMk id="4" creationId="{FC107E78-8846-46D8-8370-16AB5FE6C55D}"/>
          </ac:picMkLst>
        </pc:picChg>
      </pc:sldChg>
      <pc:sldChg chg="modSp new mod">
        <pc:chgData name="Alison Murphy" userId="9ba79fcb-d62b-4ed0-b66e-b4415e918fea" providerId="ADAL" clId="{D1FB2457-5163-45CD-85BE-83720B7BC44F}" dt="2021-04-13T10:45:56.416" v="869" actId="20577"/>
        <pc:sldMkLst>
          <pc:docMk/>
          <pc:sldMk cId="3626494110" sldId="309"/>
        </pc:sldMkLst>
        <pc:spChg chg="mod">
          <ac:chgData name="Alison Murphy" userId="9ba79fcb-d62b-4ed0-b66e-b4415e918fea" providerId="ADAL" clId="{D1FB2457-5163-45CD-85BE-83720B7BC44F}" dt="2021-04-13T10:43:47.049" v="724" actId="20577"/>
          <ac:spMkLst>
            <pc:docMk/>
            <pc:sldMk cId="3626494110" sldId="309"/>
            <ac:spMk id="2" creationId="{D3ACEC45-09F2-495C-80C3-F55A08C2354F}"/>
          </ac:spMkLst>
        </pc:spChg>
        <pc:spChg chg="mod">
          <ac:chgData name="Alison Murphy" userId="9ba79fcb-d62b-4ed0-b66e-b4415e918fea" providerId="ADAL" clId="{D1FB2457-5163-45CD-85BE-83720B7BC44F}" dt="2021-04-13T10:45:56.416" v="869" actId="20577"/>
          <ac:spMkLst>
            <pc:docMk/>
            <pc:sldMk cId="3626494110" sldId="309"/>
            <ac:spMk id="3" creationId="{4D709B24-76AF-4FBA-B019-0DD1299825E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D2D418B-F2BE-4232-9925-DF8BABD14753}" type="datetimeFigureOut">
              <a:rPr lang="en-GB" smtClean="0"/>
              <a:pPr/>
              <a:t>13/04/2021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AD34C8D-7B3A-44E8-96E0-EF5C0B618739}" type="slidenum">
              <a:rPr lang="en-GB" smtClean="0"/>
              <a:pPr/>
              <a:t>‹#›</a:t>
            </a:fld>
            <a:endParaRPr lang="en-GB"/>
          </a:p>
        </p:txBody>
      </p:sp>
    </p:spTree>
    <p:extLst>
      <p:ext uri="{BB962C8B-B14F-4D97-AF65-F5344CB8AC3E}">
        <p14:creationId xmlns:p14="http://schemas.microsoft.com/office/powerpoint/2010/main" val="37472578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AD34C8D-7B3A-44E8-96E0-EF5C0B618739}" type="slidenum">
              <a:rPr lang="en-GB" smtClean="0"/>
              <a:pPr/>
              <a:t>14</a:t>
            </a:fld>
            <a:endParaRPr lang="en-GB"/>
          </a:p>
        </p:txBody>
      </p:sp>
    </p:spTree>
    <p:extLst>
      <p:ext uri="{BB962C8B-B14F-4D97-AF65-F5344CB8AC3E}">
        <p14:creationId xmlns:p14="http://schemas.microsoft.com/office/powerpoint/2010/main" val="2763842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to take some minutes</a:t>
            </a:r>
            <a:r>
              <a:rPr lang="en-GB" baseline="0" dirty="0"/>
              <a:t> to discuss the first two columns and then feedback as a class. </a:t>
            </a:r>
          </a:p>
          <a:p>
            <a:endParaRPr lang="en-GB" baseline="0" dirty="0"/>
          </a:p>
          <a:p>
            <a:r>
              <a:rPr lang="en-GB" baseline="0" dirty="0"/>
              <a:t>KWL grid. </a:t>
            </a:r>
          </a:p>
          <a:p>
            <a:endParaRPr lang="en-GB" baseline="0" dirty="0"/>
          </a:p>
          <a:p>
            <a:r>
              <a:rPr lang="en-GB" baseline="0" dirty="0"/>
              <a:t>The third column can be returned to at a later date, in preparation for assignments. </a:t>
            </a:r>
            <a:endParaRPr lang="en-GB" dirty="0"/>
          </a:p>
        </p:txBody>
      </p:sp>
      <p:sp>
        <p:nvSpPr>
          <p:cNvPr id="4" name="Slide Number Placeholder 3"/>
          <p:cNvSpPr>
            <a:spLocks noGrp="1"/>
          </p:cNvSpPr>
          <p:nvPr>
            <p:ph type="sldNum" sz="quarter" idx="10"/>
          </p:nvPr>
        </p:nvSpPr>
        <p:spPr/>
        <p:txBody>
          <a:bodyPr/>
          <a:lstStyle/>
          <a:p>
            <a:fld id="{AAD34C8D-7B3A-44E8-96E0-EF5C0B618739}" type="slidenum">
              <a:rPr lang="en-GB" smtClean="0"/>
              <a:pPr/>
              <a:t>15</a:t>
            </a:fld>
            <a:endParaRPr lang="en-GB"/>
          </a:p>
        </p:txBody>
      </p:sp>
    </p:spTree>
    <p:extLst>
      <p:ext uri="{BB962C8B-B14F-4D97-AF65-F5344CB8AC3E}">
        <p14:creationId xmlns:p14="http://schemas.microsoft.com/office/powerpoint/2010/main" val="20355730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BA1CE4-805E-494F-9649-F267684B608E}" type="slidenum">
              <a:rPr lang="en-GB" smtClean="0"/>
              <a:pPr/>
              <a:t>22</a:t>
            </a:fld>
            <a:endParaRPr lang="en-GB"/>
          </a:p>
        </p:txBody>
      </p:sp>
    </p:spTree>
    <p:extLst>
      <p:ext uri="{BB962C8B-B14F-4D97-AF65-F5344CB8AC3E}">
        <p14:creationId xmlns:p14="http://schemas.microsoft.com/office/powerpoint/2010/main" val="17630548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7A2D791-CC8F-4DFF-9C61-B100C55EE8C1}" type="datetimeFigureOut">
              <a:rPr lang="en-GB" smtClean="0"/>
              <a:pPr/>
              <a:t>13/04/2021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23412568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A2D791-CC8F-4DFF-9C61-B100C55EE8C1}" type="datetimeFigureOut">
              <a:rPr lang="en-GB" smtClean="0"/>
              <a:pPr/>
              <a:t>13/04/2021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38440433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A2D791-CC8F-4DFF-9C61-B100C55EE8C1}" type="datetimeFigureOut">
              <a:rPr lang="en-GB" smtClean="0"/>
              <a:pPr/>
              <a:t>13/04/2021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23401894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7A2D791-CC8F-4DFF-9C61-B100C55EE8C1}" type="datetimeFigureOut">
              <a:rPr lang="en-GB" smtClean="0"/>
              <a:pPr/>
              <a:t>13/04/2021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30907703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7A2D791-CC8F-4DFF-9C61-B100C55EE8C1}" type="datetimeFigureOut">
              <a:rPr lang="en-GB" smtClean="0"/>
              <a:pPr/>
              <a:t>13/04/2021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30447438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7A2D791-CC8F-4DFF-9C61-B100C55EE8C1}" type="datetimeFigureOut">
              <a:rPr lang="en-GB" smtClean="0"/>
              <a:pPr/>
              <a:t>13/04/2021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12647750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A2D791-CC8F-4DFF-9C61-B100C55EE8C1}" type="datetimeFigureOut">
              <a:rPr lang="en-GB" smtClean="0"/>
              <a:pPr/>
              <a:t>13/04/2021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138723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A2D791-CC8F-4DFF-9C61-B100C55EE8C1}" type="datetimeFigureOut">
              <a:rPr lang="en-GB" smtClean="0"/>
              <a:pPr/>
              <a:t>13/04/2021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25625119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A2D791-CC8F-4DFF-9C61-B100C55EE8C1}" type="datetimeFigureOut">
              <a:rPr lang="en-GB" smtClean="0"/>
              <a:pPr/>
              <a:t>13/04/2021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13460246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A2D791-CC8F-4DFF-9C61-B100C55EE8C1}" type="datetimeFigureOut">
              <a:rPr lang="en-GB" smtClean="0"/>
              <a:pPr/>
              <a:t>13/04/2021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35961104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A2D791-CC8F-4DFF-9C61-B100C55EE8C1}" type="datetimeFigureOut">
              <a:rPr lang="en-GB" smtClean="0"/>
              <a:pPr/>
              <a:t>13/04/2021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16336669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A2D791-CC8F-4DFF-9C61-B100C55EE8C1}" type="datetimeFigureOut">
              <a:rPr lang="en-GB" smtClean="0"/>
              <a:pPr/>
              <a:t>13/04/2021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F2038A-ED81-420E-B7DD-8971A5FD23A3}" type="slidenum">
              <a:rPr lang="en-GB" smtClean="0"/>
              <a:pPr/>
              <a:t>‹#›</a:t>
            </a:fld>
            <a:endParaRPr lang="en-GB"/>
          </a:p>
        </p:txBody>
      </p:sp>
    </p:spTree>
    <p:extLst>
      <p:ext uri="{BB962C8B-B14F-4D97-AF65-F5344CB8AC3E}">
        <p14:creationId xmlns:p14="http://schemas.microsoft.com/office/powerpoint/2010/main" val="2392222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hyperlink" Target="https://www.un.org/esa/socdev/rwss/2016/full-report.pdf"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VXLtKlmtrvM?feature=oembed"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zdV8OpXhl2g?feature=oembed" TargetMode="External"/></Relationships>
</file>

<file path=ppt/slides/_rels/slide36.xml.rels><?xml version="1.0" encoding="UTF-8" standalone="yes"?>
<Relationships xmlns="http://schemas.openxmlformats.org/package/2006/relationships"><Relationship Id="rId2" Type="http://schemas.openxmlformats.org/officeDocument/2006/relationships/hyperlink" Target="https://www.un.org/esa/socdev/rwss/2016/full-report.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32656"/>
            <a:ext cx="7772400" cy="1470025"/>
          </a:xfrm>
        </p:spPr>
        <p:txBody>
          <a:bodyPr/>
          <a:lstStyle/>
          <a:p>
            <a:r>
              <a:rPr lang="en-GB" dirty="0"/>
              <a:t>ECES4003/C</a:t>
            </a:r>
          </a:p>
        </p:txBody>
      </p:sp>
      <p:sp>
        <p:nvSpPr>
          <p:cNvPr id="3" name="Subtitle 2"/>
          <p:cNvSpPr>
            <a:spLocks noGrp="1"/>
          </p:cNvSpPr>
          <p:nvPr>
            <p:ph type="subTitle" idx="1"/>
          </p:nvPr>
        </p:nvSpPr>
        <p:spPr>
          <a:xfrm>
            <a:off x="1259632" y="4581128"/>
            <a:ext cx="7088832" cy="1752600"/>
          </a:xfrm>
        </p:spPr>
        <p:txBody>
          <a:bodyPr/>
          <a:lstStyle/>
          <a:p>
            <a:r>
              <a:rPr lang="en-GB" dirty="0"/>
              <a:t>Social Inclusion and Equality</a:t>
            </a:r>
          </a:p>
          <a:p>
            <a:r>
              <a:rPr lang="en-GB" dirty="0"/>
              <a:t>Session 1</a:t>
            </a:r>
          </a:p>
          <a:p>
            <a:r>
              <a:rPr lang="en-GB" sz="2800" i="1" dirty="0" err="1"/>
              <a:t>Cynhwysiant</a:t>
            </a:r>
            <a:r>
              <a:rPr lang="en-GB" sz="2800" i="1" dirty="0"/>
              <a:t> </a:t>
            </a:r>
            <a:r>
              <a:rPr lang="en-GB" sz="2800" i="1" dirty="0" err="1"/>
              <a:t>Cymdeithasol</a:t>
            </a:r>
            <a:r>
              <a:rPr lang="en-GB" sz="2800" i="1" dirty="0"/>
              <a:t> a </a:t>
            </a:r>
            <a:r>
              <a:rPr lang="en-GB" sz="2800" i="1" dirty="0" err="1"/>
              <a:t>Chydraddoldeb</a:t>
            </a:r>
            <a:r>
              <a:rPr lang="en-GB" sz="2800" i="1" dirty="0"/>
              <a:t> </a:t>
            </a: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99792" y="1772816"/>
            <a:ext cx="3956976" cy="2537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313962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Amcanion</a:t>
            </a:r>
            <a:r>
              <a:rPr lang="en-GB" dirty="0">
                <a:solidFill>
                  <a:schemeClr val="accent4">
                    <a:lumMod val="75000"/>
                  </a:schemeClr>
                </a:solidFill>
              </a:rPr>
              <a:t> </a:t>
            </a:r>
            <a:br>
              <a:rPr lang="en-GB" dirty="0">
                <a:solidFill>
                  <a:schemeClr val="accent4">
                    <a:lumMod val="75000"/>
                  </a:schemeClr>
                </a:solidFill>
              </a:rPr>
            </a:br>
            <a:r>
              <a:rPr lang="en-GB" dirty="0">
                <a:solidFill>
                  <a:schemeClr val="accent5"/>
                </a:solidFill>
              </a:rPr>
              <a:t>Aims</a:t>
            </a:r>
            <a:r>
              <a:rPr lang="en-GB" dirty="0"/>
              <a:t> </a:t>
            </a:r>
          </a:p>
        </p:txBody>
      </p:sp>
      <p:sp>
        <p:nvSpPr>
          <p:cNvPr id="4" name="Content Placeholder 3"/>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fontScale="92500" lnSpcReduction="20000"/>
          </a:bodyPr>
          <a:lstStyle/>
          <a:p>
            <a:pPr lvl="0"/>
            <a:r>
              <a:rPr lang="cy-GB" dirty="0"/>
              <a:t>Arddangos dealltwriaeth o gysyniad cynhwysiant cymdeithasol a chyfiawnder cymdeithasol ac effaith polisi addysgol a chymdeithasol ar addysg yng Nghymru ac yn y Deyrnas Unedig</a:t>
            </a:r>
            <a:endParaRPr lang="en-GB" dirty="0"/>
          </a:p>
          <a:p>
            <a:pPr lvl="0"/>
            <a:r>
              <a:rPr lang="cy-GB" dirty="0"/>
              <a:t>Defnyddio damcaniaethau, polisi ac arfer cyfredol i archwilio rhwystrau i addysg</a:t>
            </a:r>
            <a:endParaRPr lang="en-GB" dirty="0"/>
          </a:p>
          <a:p>
            <a:endParaRPr lang="en-GB" dirty="0"/>
          </a:p>
        </p:txBody>
      </p:sp>
      <p:sp>
        <p:nvSpPr>
          <p:cNvPr id="5" name="Content Placeholder 4"/>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pPr lvl="0"/>
            <a:r>
              <a:rPr lang="en-GB" i="1" dirty="0"/>
              <a:t>To demonstrate an understanding of the concept of social inclusion and social justice and the impact of educational and social policy on education in Wales and the UK</a:t>
            </a:r>
          </a:p>
          <a:p>
            <a:pPr lvl="0"/>
            <a:r>
              <a:rPr lang="en-GB" i="1" dirty="0"/>
              <a:t>To draw on theories, current policy and practice to explore barriers to education</a:t>
            </a:r>
          </a:p>
          <a:p>
            <a:endParaRPr lang="en-GB" dirty="0"/>
          </a:p>
        </p:txBody>
      </p:sp>
    </p:spTree>
    <p:extLst>
      <p:ext uri="{BB962C8B-B14F-4D97-AF65-F5344CB8AC3E}">
        <p14:creationId xmlns:p14="http://schemas.microsoft.com/office/powerpoint/2010/main" val="2613407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75273-D473-4C54-BED3-5BA285D682AA}"/>
              </a:ext>
            </a:extLst>
          </p:cNvPr>
          <p:cNvSpPr>
            <a:spLocks noGrp="1"/>
          </p:cNvSpPr>
          <p:nvPr>
            <p:ph type="title"/>
          </p:nvPr>
        </p:nvSpPr>
        <p:spPr/>
        <p:txBody>
          <a:bodyPr/>
          <a:lstStyle/>
          <a:p>
            <a:r>
              <a:rPr lang="en-GB" dirty="0"/>
              <a:t>Timetable</a:t>
            </a:r>
          </a:p>
        </p:txBody>
      </p:sp>
      <p:graphicFrame>
        <p:nvGraphicFramePr>
          <p:cNvPr id="6" name="Content Placeholder 5">
            <a:extLst>
              <a:ext uri="{FF2B5EF4-FFF2-40B4-BE49-F238E27FC236}">
                <a16:creationId xmlns:a16="http://schemas.microsoft.com/office/drawing/2014/main" id="{B43E01B1-6075-4008-A884-741512CA29C1}"/>
              </a:ext>
            </a:extLst>
          </p:cNvPr>
          <p:cNvGraphicFramePr>
            <a:graphicFrameLocks noGrp="1"/>
          </p:cNvGraphicFramePr>
          <p:nvPr>
            <p:ph idx="1"/>
            <p:extLst>
              <p:ext uri="{D42A27DB-BD31-4B8C-83A1-F6EECF244321}">
                <p14:modId xmlns:p14="http://schemas.microsoft.com/office/powerpoint/2010/main" val="1331509567"/>
              </p:ext>
            </p:extLst>
          </p:nvPr>
        </p:nvGraphicFramePr>
        <p:xfrm>
          <a:off x="539553" y="1417638"/>
          <a:ext cx="7992888" cy="3955578"/>
        </p:xfrm>
        <a:graphic>
          <a:graphicData uri="http://schemas.openxmlformats.org/drawingml/2006/table">
            <a:tbl>
              <a:tblPr firstRow="1" firstCol="1" bandRow="1">
                <a:tableStyleId>{5C22544A-7EE6-4342-B048-85BDC9FD1C3A}</a:tableStyleId>
              </a:tblPr>
              <a:tblGrid>
                <a:gridCol w="1044189">
                  <a:extLst>
                    <a:ext uri="{9D8B030D-6E8A-4147-A177-3AD203B41FA5}">
                      <a16:colId xmlns:a16="http://schemas.microsoft.com/office/drawing/2014/main" val="3079279819"/>
                    </a:ext>
                  </a:extLst>
                </a:gridCol>
                <a:gridCol w="2252365">
                  <a:extLst>
                    <a:ext uri="{9D8B030D-6E8A-4147-A177-3AD203B41FA5}">
                      <a16:colId xmlns:a16="http://schemas.microsoft.com/office/drawing/2014/main" val="2547366669"/>
                    </a:ext>
                  </a:extLst>
                </a:gridCol>
                <a:gridCol w="2320069">
                  <a:extLst>
                    <a:ext uri="{9D8B030D-6E8A-4147-A177-3AD203B41FA5}">
                      <a16:colId xmlns:a16="http://schemas.microsoft.com/office/drawing/2014/main" val="1215829944"/>
                    </a:ext>
                  </a:extLst>
                </a:gridCol>
                <a:gridCol w="2376265">
                  <a:extLst>
                    <a:ext uri="{9D8B030D-6E8A-4147-A177-3AD203B41FA5}">
                      <a16:colId xmlns:a16="http://schemas.microsoft.com/office/drawing/2014/main" val="2594687000"/>
                    </a:ext>
                  </a:extLst>
                </a:gridCol>
              </a:tblGrid>
              <a:tr h="711535">
                <a:tc>
                  <a:txBody>
                    <a:bodyPr/>
                    <a:lstStyle/>
                    <a:p>
                      <a:pPr fontAlgn="base">
                        <a:lnSpc>
                          <a:spcPct val="115000"/>
                        </a:lnSpc>
                        <a:spcAft>
                          <a:spcPts val="0"/>
                        </a:spcAft>
                      </a:pPr>
                      <a:r>
                        <a:rPr lang="en-GB" sz="1100" dirty="0" err="1">
                          <a:effectLst/>
                        </a:rPr>
                        <a:t>Wythnos</a:t>
                      </a:r>
                      <a:r>
                        <a:rPr lang="en-GB" sz="1100" dirty="0">
                          <a:effectLst/>
                        </a:rPr>
                        <a:t> /​</a:t>
                      </a:r>
                      <a:r>
                        <a:rPr lang="en-US" sz="1100" dirty="0">
                          <a:effectLst/>
                        </a:rPr>
                        <a:t>​</a:t>
                      </a:r>
                      <a:endParaRPr lang="en-GB" sz="1200" dirty="0">
                        <a:effectLst/>
                      </a:endParaRPr>
                    </a:p>
                    <a:p>
                      <a:pPr fontAlgn="base">
                        <a:lnSpc>
                          <a:spcPct val="115000"/>
                        </a:lnSpc>
                        <a:spcAft>
                          <a:spcPts val="0"/>
                        </a:spcAft>
                      </a:pPr>
                      <a:r>
                        <a:rPr lang="en-GB" sz="1100" dirty="0">
                          <a:effectLst/>
                        </a:rPr>
                        <a:t>Week​</a:t>
                      </a:r>
                      <a:r>
                        <a:rPr lang="en-US" sz="1100" dirty="0">
                          <a:effectLst/>
                        </a:rPr>
                        <a:t>​</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solidFill>
                      <a:srgbClr val="92D050"/>
                    </a:solidFill>
                  </a:tcPr>
                </a:tc>
                <a:tc>
                  <a:txBody>
                    <a:bodyPr/>
                    <a:lstStyle/>
                    <a:p>
                      <a:pPr fontAlgn="base">
                        <a:lnSpc>
                          <a:spcPct val="115000"/>
                        </a:lnSpc>
                        <a:spcAft>
                          <a:spcPts val="0"/>
                        </a:spcAft>
                      </a:pPr>
                      <a:r>
                        <a:rPr lang="en-GB" sz="1100" dirty="0" err="1">
                          <a:effectLst/>
                        </a:rPr>
                        <a:t>Wyneb</a:t>
                      </a:r>
                      <a:r>
                        <a:rPr lang="en-GB" sz="1100" dirty="0">
                          <a:effectLst/>
                        </a:rPr>
                        <a:t> </a:t>
                      </a:r>
                      <a:r>
                        <a:rPr lang="en-GB" sz="1100" dirty="0" err="1">
                          <a:effectLst/>
                        </a:rPr>
                        <a:t>yn</a:t>
                      </a:r>
                      <a:r>
                        <a:rPr lang="en-GB" sz="1100" dirty="0">
                          <a:effectLst/>
                        </a:rPr>
                        <a:t> </a:t>
                      </a:r>
                      <a:r>
                        <a:rPr lang="en-GB" sz="1100" dirty="0" err="1">
                          <a:effectLst/>
                        </a:rPr>
                        <a:t>wyneb</a:t>
                      </a:r>
                      <a:r>
                        <a:rPr lang="en-GB" sz="1100" dirty="0">
                          <a:effectLst/>
                        </a:rPr>
                        <a:t>/Face to face​</a:t>
                      </a:r>
                      <a:r>
                        <a:rPr lang="en-US" sz="1100" dirty="0">
                          <a:effectLst/>
                        </a:rPr>
                        <a:t>​</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solidFill>
                      <a:schemeClr val="accent3"/>
                    </a:solidFill>
                  </a:tcPr>
                </a:tc>
                <a:tc>
                  <a:txBody>
                    <a:bodyPr/>
                    <a:lstStyle/>
                    <a:p>
                      <a:pPr fontAlgn="base">
                        <a:lnSpc>
                          <a:spcPct val="115000"/>
                        </a:lnSpc>
                        <a:spcAft>
                          <a:spcPts val="0"/>
                        </a:spcAft>
                      </a:pPr>
                      <a:r>
                        <a:rPr lang="en-GB" sz="1100" dirty="0">
                          <a:effectLst/>
                        </a:rPr>
                        <a:t>A </a:t>
                      </a:r>
                      <a:r>
                        <a:rPr lang="en-GB" sz="1100" dirty="0" err="1">
                          <a:effectLst/>
                        </a:rPr>
                        <a:t>syncronnous</a:t>
                      </a:r>
                      <a:r>
                        <a:rPr lang="en-GB" sz="1100" dirty="0">
                          <a:effectLst/>
                        </a:rPr>
                        <a:t>/​</a:t>
                      </a:r>
                      <a:r>
                        <a:rPr lang="en-US" sz="1100" dirty="0">
                          <a:effectLst/>
                        </a:rPr>
                        <a:t>​</a:t>
                      </a:r>
                      <a:endParaRPr lang="en-GB" sz="1200" dirty="0">
                        <a:effectLst/>
                      </a:endParaRPr>
                    </a:p>
                    <a:p>
                      <a:pPr fontAlgn="base">
                        <a:lnSpc>
                          <a:spcPct val="115000"/>
                        </a:lnSpc>
                        <a:spcAft>
                          <a:spcPts val="0"/>
                        </a:spcAft>
                      </a:pPr>
                      <a:r>
                        <a:rPr lang="en-GB" sz="1100" dirty="0">
                          <a:effectLst/>
                        </a:rPr>
                        <a:t>asynchronous​</a:t>
                      </a:r>
                      <a:r>
                        <a:rPr lang="en-US" sz="1100" dirty="0">
                          <a:effectLst/>
                        </a:rPr>
                        <a:t>​</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solidFill>
                      <a:schemeClr val="accent3"/>
                    </a:solidFill>
                  </a:tcPr>
                </a:tc>
                <a:tc>
                  <a:txBody>
                    <a:bodyPr/>
                    <a:lstStyle/>
                    <a:p>
                      <a:pPr fontAlgn="base">
                        <a:lnSpc>
                          <a:spcPct val="115000"/>
                        </a:lnSpc>
                        <a:spcAft>
                          <a:spcPts val="0"/>
                        </a:spcAft>
                      </a:pPr>
                      <a:r>
                        <a:rPr lang="en-GB" sz="1100" dirty="0" err="1">
                          <a:effectLst/>
                        </a:rPr>
                        <a:t>Syncronnous</a:t>
                      </a:r>
                      <a:r>
                        <a:rPr lang="en-GB" sz="1100" dirty="0">
                          <a:effectLst/>
                        </a:rPr>
                        <a:t>/ Synchronous​</a:t>
                      </a:r>
                      <a:r>
                        <a:rPr lang="en-US" sz="1100" dirty="0">
                          <a:effectLst/>
                        </a:rPr>
                        <a:t>​</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solidFill>
                      <a:schemeClr val="accent3"/>
                    </a:solidFill>
                  </a:tcPr>
                </a:tc>
                <a:extLst>
                  <a:ext uri="{0D108BD9-81ED-4DB2-BD59-A6C34878D82A}">
                    <a16:rowId xmlns:a16="http://schemas.microsoft.com/office/drawing/2014/main" val="4039883778"/>
                  </a:ext>
                </a:extLst>
              </a:tr>
              <a:tr h="748871">
                <a:tc>
                  <a:txBody>
                    <a:bodyPr/>
                    <a:lstStyle/>
                    <a:p>
                      <a:pPr fontAlgn="base">
                        <a:lnSpc>
                          <a:spcPct val="115000"/>
                        </a:lnSpc>
                        <a:spcAft>
                          <a:spcPts val="0"/>
                        </a:spcAft>
                      </a:pPr>
                      <a:r>
                        <a:rPr lang="en-GB" sz="1100" dirty="0">
                          <a:effectLst/>
                        </a:rPr>
                        <a:t> Week 1 ​</a:t>
                      </a:r>
                      <a:r>
                        <a:rPr lang="en-US" sz="1100" dirty="0">
                          <a:effectLst/>
                        </a:rPr>
                        <a:t>​</a:t>
                      </a:r>
                      <a:endParaRPr lang="en-GB" sz="1200" dirty="0">
                        <a:effectLst/>
                      </a:endParaRPr>
                    </a:p>
                    <a:p>
                      <a:pPr fontAlgn="base">
                        <a:lnSpc>
                          <a:spcPct val="115000"/>
                        </a:lnSpc>
                        <a:spcAft>
                          <a:spcPts val="0"/>
                        </a:spcAft>
                      </a:pPr>
                      <a:r>
                        <a:rPr lang="en-GB" sz="1100" dirty="0">
                          <a:effectLst/>
                        </a:rPr>
                        <a:t>​</a:t>
                      </a:r>
                      <a:r>
                        <a:rPr lang="en-US" sz="1100" dirty="0">
                          <a:effectLst/>
                        </a:rPr>
                        <a:t>​</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solidFill>
                      <a:srgbClr val="92D050"/>
                    </a:solidFill>
                  </a:tcPr>
                </a:tc>
                <a:tc>
                  <a:txBody>
                    <a:bodyPr/>
                    <a:lstStyle/>
                    <a:p>
                      <a:pPr fontAlgn="base">
                        <a:lnSpc>
                          <a:spcPct val="115000"/>
                        </a:lnSpc>
                        <a:spcAft>
                          <a:spcPts val="0"/>
                        </a:spcAft>
                      </a:pPr>
                      <a:r>
                        <a:rPr lang="en-GB" sz="1100" dirty="0">
                          <a:effectLst/>
                        </a:rPr>
                        <a:t>Overview of module &amp; assignment.</a:t>
                      </a:r>
                      <a:r>
                        <a:rPr lang="en-US" sz="1100" dirty="0">
                          <a:effectLst/>
                        </a:rPr>
                        <a:t>​</a:t>
                      </a:r>
                      <a:endParaRPr lang="en-GB" sz="1200" dirty="0">
                        <a:effectLst/>
                      </a:endParaRPr>
                    </a:p>
                    <a:p>
                      <a:pPr fontAlgn="base">
                        <a:lnSpc>
                          <a:spcPct val="115000"/>
                        </a:lnSpc>
                        <a:spcAft>
                          <a:spcPts val="0"/>
                        </a:spcAft>
                      </a:pPr>
                      <a:r>
                        <a:rPr lang="en-US" sz="1100" dirty="0">
                          <a:effectLst/>
                        </a:rPr>
                        <a:t>Legislation</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solidFill>
                      <a:schemeClr val="accent3">
                        <a:lumMod val="20000"/>
                        <a:lumOff val="80000"/>
                      </a:schemeClr>
                    </a:solidFill>
                  </a:tcPr>
                </a:tc>
                <a:tc>
                  <a:txBody>
                    <a:bodyPr/>
                    <a:lstStyle/>
                    <a:p>
                      <a:pPr fontAlgn="base">
                        <a:lnSpc>
                          <a:spcPct val="115000"/>
                        </a:lnSpc>
                        <a:spcAft>
                          <a:spcPts val="0"/>
                        </a:spcAft>
                      </a:pPr>
                      <a:r>
                        <a:rPr lang="en-US" sz="1100" dirty="0">
                          <a:effectLst/>
                        </a:rPr>
                        <a:t>Equality and Equity​</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solidFill>
                      <a:schemeClr val="accent3">
                        <a:lumMod val="20000"/>
                        <a:lumOff val="80000"/>
                      </a:schemeClr>
                    </a:solidFill>
                  </a:tcPr>
                </a:tc>
                <a:tc>
                  <a:txBody>
                    <a:bodyPr/>
                    <a:lstStyle/>
                    <a:p>
                      <a:pPr fontAlgn="base">
                        <a:lnSpc>
                          <a:spcPct val="115000"/>
                        </a:lnSpc>
                        <a:spcAft>
                          <a:spcPts val="0"/>
                        </a:spcAft>
                      </a:pPr>
                      <a:r>
                        <a:rPr lang="en-GB" sz="1100">
                          <a:effectLst/>
                        </a:rPr>
                        <a:t>​Poverty and Social Inclusion</a:t>
                      </a:r>
                      <a:endParaRPr lang="en-GB" sz="1200">
                        <a:effectLst/>
                      </a:endParaRPr>
                    </a:p>
                    <a:p>
                      <a:pPr fontAlgn="base">
                        <a:lnSpc>
                          <a:spcPct val="115000"/>
                        </a:lnSpc>
                        <a:spcAft>
                          <a:spcPts val="0"/>
                        </a:spcAft>
                      </a:pPr>
                      <a:r>
                        <a:rPr lang="en-GB" sz="1100">
                          <a:effectLst/>
                        </a:rPr>
                        <a:t>​</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solidFill>
                      <a:schemeClr val="accent3">
                        <a:lumMod val="20000"/>
                        <a:lumOff val="80000"/>
                      </a:schemeClr>
                    </a:solidFill>
                  </a:tcPr>
                </a:tc>
                <a:extLst>
                  <a:ext uri="{0D108BD9-81ED-4DB2-BD59-A6C34878D82A}">
                    <a16:rowId xmlns:a16="http://schemas.microsoft.com/office/drawing/2014/main" val="2403228172"/>
                  </a:ext>
                </a:extLst>
              </a:tr>
              <a:tr h="1122241">
                <a:tc>
                  <a:txBody>
                    <a:bodyPr/>
                    <a:lstStyle/>
                    <a:p>
                      <a:pPr fontAlgn="base">
                        <a:lnSpc>
                          <a:spcPct val="115000"/>
                        </a:lnSpc>
                        <a:spcAft>
                          <a:spcPts val="0"/>
                        </a:spcAft>
                      </a:pPr>
                      <a:r>
                        <a:rPr lang="en-GB" sz="1100" dirty="0">
                          <a:effectLst/>
                        </a:rPr>
                        <a:t>Week 2 ​</a:t>
                      </a:r>
                      <a:r>
                        <a:rPr lang="en-US" sz="1100" dirty="0">
                          <a:effectLst/>
                        </a:rPr>
                        <a:t>​</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solidFill>
                      <a:srgbClr val="92D050"/>
                    </a:solidFill>
                  </a:tcPr>
                </a:tc>
                <a:tc>
                  <a:txBody>
                    <a:bodyPr/>
                    <a:lstStyle/>
                    <a:p>
                      <a:pPr fontAlgn="base">
                        <a:lnSpc>
                          <a:spcPct val="115000"/>
                        </a:lnSpc>
                        <a:spcAft>
                          <a:spcPts val="0"/>
                        </a:spcAft>
                      </a:pPr>
                      <a:r>
                        <a:rPr lang="en-US" sz="1100">
                          <a:effectLst/>
                        </a:rPr>
                        <a:t>Race, Ethnicity and Social Inclusion</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solidFill>
                      <a:schemeClr val="accent3">
                        <a:lumMod val="20000"/>
                        <a:lumOff val="80000"/>
                      </a:schemeClr>
                    </a:solidFill>
                  </a:tcPr>
                </a:tc>
                <a:tc>
                  <a:txBody>
                    <a:bodyPr/>
                    <a:lstStyle/>
                    <a:p>
                      <a:pPr fontAlgn="base">
                        <a:lnSpc>
                          <a:spcPct val="115000"/>
                        </a:lnSpc>
                        <a:spcAft>
                          <a:spcPts val="0"/>
                        </a:spcAft>
                      </a:pPr>
                      <a:r>
                        <a:rPr lang="en-US" sz="1100" dirty="0">
                          <a:effectLst/>
                        </a:rPr>
                        <a:t>Gender, LGBTQ+ and Social Inclusion</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solidFill>
                      <a:schemeClr val="accent3">
                        <a:lumMod val="20000"/>
                        <a:lumOff val="80000"/>
                      </a:schemeClr>
                    </a:solidFill>
                  </a:tcPr>
                </a:tc>
                <a:tc>
                  <a:txBody>
                    <a:bodyPr/>
                    <a:lstStyle/>
                    <a:p>
                      <a:pPr fontAlgn="base">
                        <a:lnSpc>
                          <a:spcPct val="115000"/>
                        </a:lnSpc>
                        <a:spcAft>
                          <a:spcPts val="0"/>
                        </a:spcAft>
                      </a:pPr>
                      <a:r>
                        <a:rPr lang="en-US" sz="1100" dirty="0">
                          <a:effectLst/>
                        </a:rPr>
                        <a:t>Disability and Social Inclusion</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solidFill>
                      <a:schemeClr val="accent3">
                        <a:lumMod val="20000"/>
                        <a:lumOff val="80000"/>
                      </a:schemeClr>
                    </a:solidFill>
                  </a:tcPr>
                </a:tc>
                <a:extLst>
                  <a:ext uri="{0D108BD9-81ED-4DB2-BD59-A6C34878D82A}">
                    <a16:rowId xmlns:a16="http://schemas.microsoft.com/office/drawing/2014/main" val="2864743688"/>
                  </a:ext>
                </a:extLst>
              </a:tr>
              <a:tr h="1372931">
                <a:tc>
                  <a:txBody>
                    <a:bodyPr/>
                    <a:lstStyle/>
                    <a:p>
                      <a:pPr fontAlgn="base">
                        <a:lnSpc>
                          <a:spcPct val="115000"/>
                        </a:lnSpc>
                        <a:spcAft>
                          <a:spcPts val="0"/>
                        </a:spcAft>
                      </a:pPr>
                      <a:r>
                        <a:rPr lang="en-GB" sz="1100" dirty="0">
                          <a:effectLst/>
                        </a:rPr>
                        <a:t>Week 3 ​</a:t>
                      </a:r>
                      <a:r>
                        <a:rPr lang="en-US" sz="1100" dirty="0">
                          <a:effectLst/>
                        </a:rPr>
                        <a:t>​</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solidFill>
                      <a:srgbClr val="92D050"/>
                    </a:solidFill>
                  </a:tcPr>
                </a:tc>
                <a:tc>
                  <a:txBody>
                    <a:bodyPr/>
                    <a:lstStyle/>
                    <a:p>
                      <a:pPr fontAlgn="base">
                        <a:lnSpc>
                          <a:spcPct val="115000"/>
                        </a:lnSpc>
                        <a:spcAft>
                          <a:spcPts val="0"/>
                        </a:spcAft>
                      </a:pPr>
                      <a:r>
                        <a:rPr lang="en-US" sz="1100">
                          <a:effectLst/>
                        </a:rPr>
                        <a:t>Social Inclusion: Policy and Practice</a:t>
                      </a:r>
                      <a:endParaRPr lang="en-GB" sz="1200">
                        <a:effectLst/>
                      </a:endParaRPr>
                    </a:p>
                    <a:p>
                      <a:pPr fontAlgn="base">
                        <a:lnSpc>
                          <a:spcPct val="115000"/>
                        </a:lnSpc>
                        <a:spcAft>
                          <a:spcPts val="0"/>
                        </a:spcAft>
                      </a:pPr>
                      <a:r>
                        <a:rPr lang="en-US" sz="1100">
                          <a:effectLst/>
                        </a:rPr>
                        <a:t>Guest Speaker</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solidFill>
                      <a:schemeClr val="accent3">
                        <a:lumMod val="20000"/>
                        <a:lumOff val="80000"/>
                      </a:schemeClr>
                    </a:solidFill>
                  </a:tcPr>
                </a:tc>
                <a:tc>
                  <a:txBody>
                    <a:bodyPr/>
                    <a:lstStyle/>
                    <a:p>
                      <a:pPr fontAlgn="base">
                        <a:lnSpc>
                          <a:spcPct val="115000"/>
                        </a:lnSpc>
                        <a:spcAft>
                          <a:spcPts val="0"/>
                        </a:spcAft>
                      </a:pPr>
                      <a:r>
                        <a:rPr lang="en-GB" sz="1100">
                          <a:effectLst/>
                        </a:rPr>
                        <a:t>​Reading task</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solidFill>
                      <a:schemeClr val="accent3">
                        <a:lumMod val="20000"/>
                        <a:lumOff val="80000"/>
                      </a:schemeClr>
                    </a:solidFill>
                  </a:tcPr>
                </a:tc>
                <a:tc>
                  <a:txBody>
                    <a:bodyPr/>
                    <a:lstStyle/>
                    <a:p>
                      <a:pPr fontAlgn="base">
                        <a:lnSpc>
                          <a:spcPct val="115000"/>
                        </a:lnSpc>
                        <a:spcAft>
                          <a:spcPts val="0"/>
                        </a:spcAft>
                      </a:pPr>
                      <a:r>
                        <a:rPr lang="en-GB" sz="1100" dirty="0">
                          <a:effectLst/>
                        </a:rPr>
                        <a:t>Tutorials ​</a:t>
                      </a:r>
                      <a:r>
                        <a:rPr lang="en-US" sz="1100" dirty="0">
                          <a:effectLst/>
                        </a:rPr>
                        <a:t>​</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solidFill>
                      <a:schemeClr val="accent3">
                        <a:lumMod val="20000"/>
                        <a:lumOff val="80000"/>
                      </a:schemeClr>
                    </a:solidFill>
                  </a:tcPr>
                </a:tc>
                <a:extLst>
                  <a:ext uri="{0D108BD9-81ED-4DB2-BD59-A6C34878D82A}">
                    <a16:rowId xmlns:a16="http://schemas.microsoft.com/office/drawing/2014/main" val="2258171707"/>
                  </a:ext>
                </a:extLst>
              </a:tr>
            </a:tbl>
          </a:graphicData>
        </a:graphic>
      </p:graphicFrame>
    </p:spTree>
    <p:extLst>
      <p:ext uri="{BB962C8B-B14F-4D97-AF65-F5344CB8AC3E}">
        <p14:creationId xmlns:p14="http://schemas.microsoft.com/office/powerpoint/2010/main" val="2626105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p:cNvSpPr>
            <a:spLocks noGrp="1"/>
          </p:cNvSpPr>
          <p:nvPr>
            <p:ph sz="half" idx="1"/>
          </p:nvPr>
        </p:nvSpPr>
        <p:spPr>
          <a:xfrm>
            <a:off x="457200" y="3356992"/>
            <a:ext cx="4038600" cy="2769171"/>
          </a:xfrm>
        </p:spPr>
        <p:style>
          <a:lnRef idx="2">
            <a:schemeClr val="accent4"/>
          </a:lnRef>
          <a:fillRef idx="1">
            <a:schemeClr val="lt1"/>
          </a:fillRef>
          <a:effectRef idx="0">
            <a:schemeClr val="accent4"/>
          </a:effectRef>
          <a:fontRef idx="minor">
            <a:schemeClr val="dk1"/>
          </a:fontRef>
        </p:style>
        <p:txBody>
          <a:bodyPr>
            <a:normAutofit/>
          </a:bodyPr>
          <a:lstStyle/>
          <a:p>
            <a:pPr fontAlgn="base" hangingPunct="0"/>
            <a:r>
              <a:rPr lang="cy-GB" dirty="0"/>
              <a:t>Archwilio a deall effaith allgau cymdeithasol ar blant, eu teuluoedd a’r gymuned ehangach.</a:t>
            </a:r>
            <a:endParaRPr lang="en-GB" dirty="0"/>
          </a:p>
          <a:p>
            <a:pPr lvl="0" fontAlgn="base" hangingPunct="0"/>
            <a:endParaRPr lang="en-GB" dirty="0">
              <a:effectLst/>
            </a:endParaRPr>
          </a:p>
        </p:txBody>
      </p:sp>
      <p:sp>
        <p:nvSpPr>
          <p:cNvPr id="5" name="Content Placeholder 4"/>
          <p:cNvSpPr>
            <a:spLocks noGrp="1"/>
          </p:cNvSpPr>
          <p:nvPr>
            <p:ph sz="half" idx="2"/>
          </p:nvPr>
        </p:nvSpPr>
        <p:spPr>
          <a:xfrm>
            <a:off x="4648200" y="3356992"/>
            <a:ext cx="4038600" cy="2769171"/>
          </a:xfrm>
        </p:spPr>
        <p:style>
          <a:lnRef idx="2">
            <a:schemeClr val="accent5"/>
          </a:lnRef>
          <a:fillRef idx="1">
            <a:schemeClr val="lt1"/>
          </a:fillRef>
          <a:effectRef idx="0">
            <a:schemeClr val="accent5"/>
          </a:effectRef>
          <a:fontRef idx="minor">
            <a:schemeClr val="dk1"/>
          </a:fontRef>
        </p:style>
        <p:txBody>
          <a:bodyPr>
            <a:normAutofit/>
          </a:bodyPr>
          <a:lstStyle/>
          <a:p>
            <a:r>
              <a:rPr lang="en-GB" i="1" dirty="0"/>
              <a:t>Examine and understand the impact of social exclusion on children, their families and the wider community.</a:t>
            </a:r>
          </a:p>
          <a:p>
            <a:endParaRPr lang="en-GB"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3848" y="1628800"/>
            <a:ext cx="2709209"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494004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3FB04-D210-47E5-89DC-D46D7A94F72B}"/>
              </a:ext>
            </a:extLst>
          </p:cNvPr>
          <p:cNvSpPr>
            <a:spLocks noGrp="1"/>
          </p:cNvSpPr>
          <p:nvPr>
            <p:ph type="title"/>
          </p:nvPr>
        </p:nvSpPr>
        <p:spPr/>
        <p:txBody>
          <a:bodyPr/>
          <a:lstStyle/>
          <a:p>
            <a:r>
              <a:rPr lang="en-GB" dirty="0"/>
              <a:t>Task</a:t>
            </a:r>
          </a:p>
        </p:txBody>
      </p:sp>
      <p:sp>
        <p:nvSpPr>
          <p:cNvPr id="5" name="Content Placeholder 4">
            <a:extLst>
              <a:ext uri="{FF2B5EF4-FFF2-40B4-BE49-F238E27FC236}">
                <a16:creationId xmlns:a16="http://schemas.microsoft.com/office/drawing/2014/main" id="{DF9DFE9E-5598-4154-A451-F7692950FD3D}"/>
              </a:ext>
            </a:extLst>
          </p:cNvPr>
          <p:cNvSpPr>
            <a:spLocks noGrp="1"/>
          </p:cNvSpPr>
          <p:nvPr>
            <p:ph idx="1"/>
          </p:nvPr>
        </p:nvSpPr>
        <p:spPr/>
        <p:txBody>
          <a:bodyPr/>
          <a:lstStyle/>
          <a:p>
            <a:r>
              <a:rPr lang="en-GB" dirty="0"/>
              <a:t>Focusing on LO1</a:t>
            </a:r>
          </a:p>
          <a:p>
            <a:r>
              <a:rPr lang="en-GB" dirty="0"/>
              <a:t>Identify the key elements of this learning outcome</a:t>
            </a:r>
          </a:p>
          <a:p>
            <a:r>
              <a:rPr lang="en-GB" dirty="0"/>
              <a:t>What do you understand by the term social inclusion?</a:t>
            </a:r>
          </a:p>
        </p:txBody>
      </p:sp>
    </p:spTree>
    <p:extLst>
      <p:ext uri="{BB962C8B-B14F-4D97-AF65-F5344CB8AC3E}">
        <p14:creationId xmlns:p14="http://schemas.microsoft.com/office/powerpoint/2010/main" val="23226598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ocial Inclusion ">
            <a:extLst>
              <a:ext uri="{FF2B5EF4-FFF2-40B4-BE49-F238E27FC236}">
                <a16:creationId xmlns:a16="http://schemas.microsoft.com/office/drawing/2014/main" id="{1D3B2F5E-FC9D-4C84-8B44-D02CEAA7C602}"/>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899592" y="1124744"/>
            <a:ext cx="7196658" cy="49855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77722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Eithrio</a:t>
            </a:r>
            <a:r>
              <a:rPr lang="en-GB" dirty="0"/>
              <a:t> </a:t>
            </a:r>
            <a:r>
              <a:rPr lang="en-GB" dirty="0" err="1"/>
              <a:t>Cymdeithasol</a:t>
            </a:r>
            <a:r>
              <a:rPr lang="en-GB" dirty="0"/>
              <a:t>/Social Exclusion </a:t>
            </a:r>
          </a:p>
        </p:txBody>
      </p:sp>
      <p:sp>
        <p:nvSpPr>
          <p:cNvPr id="5" name="Rounded Rectangle 4"/>
          <p:cNvSpPr/>
          <p:nvPr/>
        </p:nvSpPr>
        <p:spPr>
          <a:xfrm>
            <a:off x="497834" y="3645024"/>
            <a:ext cx="8424936" cy="2088232"/>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‘Social exclusion is a complex and multi-dimensional process. It involves the lack or denial of resources, rights, goods and services, and the inability to participate in the normal relationships and activities, available to the majority of people in a society, whether in economic, social, cultural or political arenas. It affects both the quality of life of individuals and the equity and cohesion of society as a whole.’ </a:t>
            </a:r>
          </a:p>
          <a:p>
            <a:pPr algn="r"/>
            <a:r>
              <a:rPr lang="en-GB" dirty="0"/>
              <a:t>(</a:t>
            </a:r>
            <a:r>
              <a:rPr lang="en-GB" dirty="0" err="1"/>
              <a:t>Levitas</a:t>
            </a:r>
            <a:r>
              <a:rPr lang="en-GB" dirty="0"/>
              <a:t> et al, 2007:9) </a:t>
            </a:r>
          </a:p>
        </p:txBody>
      </p:sp>
      <p:sp>
        <p:nvSpPr>
          <p:cNvPr id="6" name="Rounded Rectangle 5"/>
          <p:cNvSpPr/>
          <p:nvPr/>
        </p:nvSpPr>
        <p:spPr>
          <a:xfrm>
            <a:off x="497834" y="1844824"/>
            <a:ext cx="8280920" cy="1440160"/>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r>
              <a:rPr lang="en-GB" altLang="en-US" b="1" i="1" dirty="0">
                <a:ea typeface="ＭＳ Ｐゴシック" pitchFamily="34" charset="-128"/>
              </a:rPr>
              <a:t>‘A process that deprives individuals and families, groups and neighbourhoods of the resources required for participation in the social, economic and political activity of society as a whole.’ </a:t>
            </a:r>
          </a:p>
          <a:p>
            <a:pPr algn="r"/>
            <a:r>
              <a:rPr lang="en-GB" altLang="en-US" dirty="0">
                <a:ea typeface="ＭＳ Ｐゴシック" pitchFamily="34" charset="-128"/>
              </a:rPr>
              <a:t>(Pierson, 2005:7)</a:t>
            </a:r>
          </a:p>
        </p:txBody>
      </p:sp>
    </p:spTree>
    <p:extLst>
      <p:ext uri="{BB962C8B-B14F-4D97-AF65-F5344CB8AC3E}">
        <p14:creationId xmlns:p14="http://schemas.microsoft.com/office/powerpoint/2010/main" val="41345558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EFA9380-9D03-49A1-B234-991245023D36}"/>
              </a:ext>
            </a:extLst>
          </p:cNvPr>
          <p:cNvSpPr>
            <a:spLocks noGrp="1"/>
          </p:cNvSpPr>
          <p:nvPr>
            <p:ph type="title"/>
          </p:nvPr>
        </p:nvSpPr>
        <p:spPr/>
        <p:txBody>
          <a:bodyPr>
            <a:normAutofit fontScale="90000"/>
          </a:bodyPr>
          <a:lstStyle/>
          <a:p>
            <a:r>
              <a:rPr lang="en-GB" dirty="0" err="1"/>
              <a:t>Eithrio</a:t>
            </a:r>
            <a:r>
              <a:rPr lang="en-GB" dirty="0"/>
              <a:t> </a:t>
            </a:r>
            <a:r>
              <a:rPr lang="en-GB" dirty="0" err="1"/>
              <a:t>Cymdeithasol</a:t>
            </a:r>
            <a:r>
              <a:rPr lang="en-GB" dirty="0"/>
              <a:t>/Social Exclusion </a:t>
            </a:r>
          </a:p>
        </p:txBody>
      </p:sp>
      <p:sp>
        <p:nvSpPr>
          <p:cNvPr id="6" name="Content Placeholder 5">
            <a:extLst>
              <a:ext uri="{FF2B5EF4-FFF2-40B4-BE49-F238E27FC236}">
                <a16:creationId xmlns:a16="http://schemas.microsoft.com/office/drawing/2014/main" id="{4C4D1F14-3F52-4952-A09B-E2202958D1E6}"/>
              </a:ext>
            </a:extLst>
          </p:cNvPr>
          <p:cNvSpPr>
            <a:spLocks noGrp="1"/>
          </p:cNvSpPr>
          <p:nvPr>
            <p:ph idx="1"/>
          </p:nvPr>
        </p:nvSpPr>
        <p:spPr/>
        <p:txBody>
          <a:bodyPr>
            <a:normAutofit lnSpcReduction="10000"/>
          </a:bodyPr>
          <a:lstStyle/>
          <a:p>
            <a:r>
              <a:rPr lang="en-GB" dirty="0"/>
              <a:t>‘social inclusion is defined as the process of improving the terms of participation in society for people who are disadvantaged on the basis of age, sex, disability, race, ethnicity, origin, religion, or economic or other status, through enhanced opportunities, access to resources, voice and respect for rights’ (United Nations, 2016: 20)</a:t>
            </a:r>
          </a:p>
          <a:p>
            <a:r>
              <a:rPr lang="en-GB" dirty="0"/>
              <a:t>Read the full report </a:t>
            </a:r>
            <a:r>
              <a:rPr lang="en-GB" dirty="0">
                <a:hlinkClick r:id="rId2"/>
              </a:rPr>
              <a:t>here</a:t>
            </a:r>
            <a:r>
              <a:rPr lang="en-GB" dirty="0"/>
              <a:t> </a:t>
            </a:r>
          </a:p>
        </p:txBody>
      </p:sp>
    </p:spTree>
    <p:extLst>
      <p:ext uri="{BB962C8B-B14F-4D97-AF65-F5344CB8AC3E}">
        <p14:creationId xmlns:p14="http://schemas.microsoft.com/office/powerpoint/2010/main" val="31108954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p:cNvSpPr>
            <a:spLocks noGrp="1"/>
          </p:cNvSpPr>
          <p:nvPr>
            <p:ph sz="half" idx="1"/>
          </p:nvPr>
        </p:nvSpPr>
        <p:spPr>
          <a:xfrm>
            <a:off x="457200" y="1600201"/>
            <a:ext cx="4038600" cy="1900807"/>
          </a:xfr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92500"/>
          </a:bodyPr>
          <a:lstStyle/>
          <a:p>
            <a:pPr lvl="0"/>
            <a:r>
              <a:rPr lang="en-US" dirty="0" err="1"/>
              <a:t>Adnabod</a:t>
            </a:r>
            <a:r>
              <a:rPr lang="en-US" dirty="0"/>
              <a:t> a </a:t>
            </a:r>
            <a:r>
              <a:rPr lang="en-US" dirty="0" err="1"/>
              <a:t>mynd</a:t>
            </a:r>
            <a:r>
              <a:rPr lang="en-US" dirty="0"/>
              <a:t> </a:t>
            </a:r>
            <a:r>
              <a:rPr lang="en-US" dirty="0" err="1"/>
              <a:t>i’r</a:t>
            </a:r>
            <a:r>
              <a:rPr lang="en-US" dirty="0"/>
              <a:t> </a:t>
            </a:r>
            <a:r>
              <a:rPr lang="en-US" dirty="0" err="1"/>
              <a:t>afael</a:t>
            </a:r>
            <a:r>
              <a:rPr lang="en-US" dirty="0"/>
              <a:t> â </a:t>
            </a:r>
            <a:r>
              <a:rPr lang="en-US" dirty="0" err="1"/>
              <a:t>materion</a:t>
            </a:r>
            <a:r>
              <a:rPr lang="en-US" dirty="0"/>
              <a:t> </a:t>
            </a:r>
            <a:r>
              <a:rPr lang="en-US" dirty="0" err="1"/>
              <a:t>amrywiaeth</a:t>
            </a:r>
            <a:r>
              <a:rPr lang="en-US" dirty="0"/>
              <a:t> </a:t>
            </a:r>
            <a:r>
              <a:rPr lang="en-US" dirty="0" err="1"/>
              <a:t>yn</a:t>
            </a:r>
            <a:r>
              <a:rPr lang="en-US" dirty="0"/>
              <a:t> y </a:t>
            </a:r>
            <a:r>
              <a:rPr lang="en-US" dirty="0" err="1"/>
              <a:t>gymdeithas</a:t>
            </a:r>
            <a:r>
              <a:rPr lang="en-US" dirty="0"/>
              <a:t> </a:t>
            </a:r>
            <a:r>
              <a:rPr lang="en-US" dirty="0" err="1"/>
              <a:t>sydd</a:t>
            </a:r>
            <a:r>
              <a:rPr lang="en-US" dirty="0"/>
              <a:t> </a:t>
            </a:r>
            <a:r>
              <a:rPr lang="en-US" dirty="0" err="1"/>
              <a:t>ohonni</a:t>
            </a:r>
            <a:r>
              <a:rPr lang="en-US" dirty="0"/>
              <a:t>.</a:t>
            </a:r>
            <a:endParaRPr lang="en-GB" dirty="0">
              <a:effectLst/>
            </a:endParaRPr>
          </a:p>
          <a:p>
            <a:endParaRPr lang="en-GB" dirty="0"/>
          </a:p>
        </p:txBody>
      </p:sp>
      <p:sp>
        <p:nvSpPr>
          <p:cNvPr id="5" name="Content Placeholder 4"/>
          <p:cNvSpPr>
            <a:spLocks noGrp="1"/>
          </p:cNvSpPr>
          <p:nvPr>
            <p:ph sz="half" idx="2"/>
          </p:nvPr>
        </p:nvSpPr>
        <p:spPr>
          <a:xfrm>
            <a:off x="4716016" y="4221088"/>
            <a:ext cx="4038600" cy="1584176"/>
          </a:xfrm>
        </p:spPr>
        <p:style>
          <a:lnRef idx="2">
            <a:schemeClr val="accent5"/>
          </a:lnRef>
          <a:fillRef idx="1">
            <a:schemeClr val="lt1"/>
          </a:fillRef>
          <a:effectRef idx="0">
            <a:schemeClr val="accent5"/>
          </a:effectRef>
          <a:fontRef idx="minor">
            <a:schemeClr val="dk1"/>
          </a:fontRef>
        </p:style>
        <p:txBody>
          <a:bodyPr>
            <a:normAutofit fontScale="92500"/>
          </a:bodyPr>
          <a:lstStyle/>
          <a:p>
            <a:pPr lvl="0"/>
            <a:r>
              <a:rPr lang="en-US" i="1" dirty="0"/>
              <a:t>Identify and engage with issues of diversity in current society.</a:t>
            </a:r>
            <a:endParaRPr lang="en-GB" i="1" dirty="0"/>
          </a:p>
          <a:p>
            <a:pPr marL="0" indent="0">
              <a:buNone/>
            </a:pPr>
            <a:endParaRPr lang="en-GB" dirty="0"/>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55576" y="4005064"/>
            <a:ext cx="3384376" cy="22322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76056" y="1515007"/>
            <a:ext cx="3384376" cy="21602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851318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B26B1-C243-4326-A592-9107078221E8}"/>
              </a:ext>
            </a:extLst>
          </p:cNvPr>
          <p:cNvSpPr>
            <a:spLocks noGrp="1"/>
          </p:cNvSpPr>
          <p:nvPr>
            <p:ph type="title"/>
          </p:nvPr>
        </p:nvSpPr>
        <p:spPr/>
        <p:txBody>
          <a:bodyPr>
            <a:normAutofit fontScale="90000"/>
          </a:bodyPr>
          <a:lstStyle/>
          <a:p>
            <a:r>
              <a:rPr lang="en-GB" dirty="0"/>
              <a:t>What do we mean by the term diversity?</a:t>
            </a:r>
          </a:p>
        </p:txBody>
      </p:sp>
      <p:pic>
        <p:nvPicPr>
          <p:cNvPr id="7" name="Content Placeholder 6" descr="A picture containing decorated, colorful&#10;&#10;Description automatically generated">
            <a:extLst>
              <a:ext uri="{FF2B5EF4-FFF2-40B4-BE49-F238E27FC236}">
                <a16:creationId xmlns:a16="http://schemas.microsoft.com/office/drawing/2014/main" id="{6974BF62-EC1E-4243-82D5-C8CFF1FB356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95886" y="1600200"/>
            <a:ext cx="6352228" cy="4525963"/>
          </a:xfrm>
        </p:spPr>
      </p:pic>
    </p:spTree>
    <p:extLst>
      <p:ext uri="{BB962C8B-B14F-4D97-AF65-F5344CB8AC3E}">
        <p14:creationId xmlns:p14="http://schemas.microsoft.com/office/powerpoint/2010/main" val="36717439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p:cNvSpPr>
            <a:spLocks noGrp="1"/>
          </p:cNvSpPr>
          <p:nvPr>
            <p:ph sz="half" idx="1"/>
          </p:nvPr>
        </p:nvSpPr>
        <p:spPr>
          <a:xfrm>
            <a:off x="457200" y="1600201"/>
            <a:ext cx="4038600" cy="2764904"/>
          </a:xfrm>
        </p:spPr>
        <p:style>
          <a:lnRef idx="2">
            <a:schemeClr val="accent4"/>
          </a:lnRef>
          <a:fillRef idx="1">
            <a:schemeClr val="lt1"/>
          </a:fillRef>
          <a:effectRef idx="0">
            <a:schemeClr val="accent4"/>
          </a:effectRef>
          <a:fontRef idx="minor">
            <a:schemeClr val="dk1"/>
          </a:fontRef>
        </p:style>
        <p:txBody>
          <a:bodyPr>
            <a:normAutofit/>
          </a:bodyPr>
          <a:lstStyle/>
          <a:p>
            <a:pPr lvl="0"/>
            <a:r>
              <a:rPr lang="en-US" dirty="0" err="1"/>
              <a:t>Arddangos</a:t>
            </a:r>
            <a:r>
              <a:rPr lang="en-US" dirty="0"/>
              <a:t> </a:t>
            </a:r>
            <a:r>
              <a:rPr lang="en-US" dirty="0" err="1"/>
              <a:t>dealltwriaeth</a:t>
            </a:r>
            <a:r>
              <a:rPr lang="en-US" dirty="0"/>
              <a:t> </a:t>
            </a:r>
            <a:r>
              <a:rPr lang="en-US" dirty="0" err="1"/>
              <a:t>o’r</a:t>
            </a:r>
            <a:r>
              <a:rPr lang="en-US" dirty="0"/>
              <a:t> </a:t>
            </a:r>
            <a:r>
              <a:rPr lang="en-US" dirty="0" err="1"/>
              <a:t>rhwystrau</a:t>
            </a:r>
            <a:r>
              <a:rPr lang="en-US" dirty="0"/>
              <a:t> </a:t>
            </a:r>
            <a:r>
              <a:rPr lang="en-US" dirty="0" err="1"/>
              <a:t>i</a:t>
            </a:r>
            <a:r>
              <a:rPr lang="en-US" dirty="0"/>
              <a:t> </a:t>
            </a:r>
            <a:r>
              <a:rPr lang="en-US" dirty="0" err="1"/>
              <a:t>addysg</a:t>
            </a:r>
            <a:r>
              <a:rPr lang="en-US" dirty="0"/>
              <a:t> </a:t>
            </a:r>
            <a:r>
              <a:rPr lang="en-US" dirty="0" err="1"/>
              <a:t>ar</a:t>
            </a:r>
            <a:r>
              <a:rPr lang="en-US" dirty="0"/>
              <a:t> </a:t>
            </a:r>
            <a:r>
              <a:rPr lang="en-US" dirty="0" err="1"/>
              <a:t>gyfer</a:t>
            </a:r>
            <a:r>
              <a:rPr lang="en-US" dirty="0"/>
              <a:t> </a:t>
            </a:r>
            <a:r>
              <a:rPr lang="en-US" dirty="0" err="1"/>
              <a:t>dysgwyr</a:t>
            </a:r>
            <a:r>
              <a:rPr lang="en-US" dirty="0"/>
              <a:t> </a:t>
            </a:r>
            <a:r>
              <a:rPr lang="en-US" dirty="0" err="1"/>
              <a:t>mewn</a:t>
            </a:r>
            <a:r>
              <a:rPr lang="en-US" dirty="0"/>
              <a:t> </a:t>
            </a:r>
            <a:r>
              <a:rPr lang="en-US" dirty="0" err="1"/>
              <a:t>cyd-destunau</a:t>
            </a:r>
            <a:r>
              <a:rPr lang="en-US" dirty="0"/>
              <a:t> </a:t>
            </a:r>
            <a:r>
              <a:rPr lang="en-US" dirty="0" err="1"/>
              <a:t>gwahanol</a:t>
            </a:r>
            <a:r>
              <a:rPr lang="en-US" dirty="0"/>
              <a:t>. </a:t>
            </a:r>
            <a:endParaRPr lang="en-GB" dirty="0">
              <a:effectLst/>
            </a:endParaRPr>
          </a:p>
          <a:p>
            <a:endParaRPr lang="en-GB" dirty="0"/>
          </a:p>
        </p:txBody>
      </p:sp>
      <p:sp>
        <p:nvSpPr>
          <p:cNvPr id="5" name="Content Placeholder 4"/>
          <p:cNvSpPr>
            <a:spLocks noGrp="1"/>
          </p:cNvSpPr>
          <p:nvPr>
            <p:ph sz="half" idx="2"/>
          </p:nvPr>
        </p:nvSpPr>
        <p:spPr>
          <a:xfrm>
            <a:off x="4648200" y="1600201"/>
            <a:ext cx="4038600" cy="2764904"/>
          </a:xfrm>
        </p:spPr>
        <p:style>
          <a:lnRef idx="2">
            <a:schemeClr val="accent5"/>
          </a:lnRef>
          <a:fillRef idx="1">
            <a:schemeClr val="lt1"/>
          </a:fillRef>
          <a:effectRef idx="0">
            <a:schemeClr val="accent5"/>
          </a:effectRef>
          <a:fontRef idx="minor">
            <a:schemeClr val="dk1"/>
          </a:fontRef>
        </p:style>
        <p:txBody>
          <a:bodyPr>
            <a:normAutofit/>
          </a:bodyPr>
          <a:lstStyle/>
          <a:p>
            <a:pPr lvl="0"/>
            <a:r>
              <a:rPr lang="en-GB" i="1" dirty="0"/>
              <a:t>Demonstrate an understanding of the barriers to education for learners in different contexts. </a:t>
            </a:r>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336978" y="4662686"/>
            <a:ext cx="2195314" cy="2195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851318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0C6DE-A23F-44E7-A46D-548DFFC4A5CB}"/>
              </a:ext>
            </a:extLst>
          </p:cNvPr>
          <p:cNvSpPr>
            <a:spLocks noGrp="1"/>
          </p:cNvSpPr>
          <p:nvPr>
            <p:ph type="title"/>
          </p:nvPr>
        </p:nvSpPr>
        <p:spPr/>
        <p:txBody>
          <a:bodyPr/>
          <a:lstStyle/>
          <a:p>
            <a:r>
              <a:rPr lang="en-GB" dirty="0"/>
              <a:t>Reflection</a:t>
            </a:r>
          </a:p>
        </p:txBody>
      </p:sp>
      <p:sp>
        <p:nvSpPr>
          <p:cNvPr id="3" name="Content Placeholder 2">
            <a:extLst>
              <a:ext uri="{FF2B5EF4-FFF2-40B4-BE49-F238E27FC236}">
                <a16:creationId xmlns:a16="http://schemas.microsoft.com/office/drawing/2014/main" id="{F3EE2B91-E20F-4D14-A87E-C09F05A64C27}"/>
              </a:ext>
            </a:extLst>
          </p:cNvPr>
          <p:cNvSpPr>
            <a:spLocks noGrp="1"/>
          </p:cNvSpPr>
          <p:nvPr>
            <p:ph sz="half" idx="1"/>
          </p:nvPr>
        </p:nvSpPr>
        <p:spPr/>
        <p:txBody>
          <a:bodyPr/>
          <a:lstStyle/>
          <a:p>
            <a:r>
              <a:rPr lang="en-GB" dirty="0"/>
              <a:t>What barriers have you come across in your only journey through the education system?</a:t>
            </a:r>
          </a:p>
        </p:txBody>
      </p:sp>
      <p:pic>
        <p:nvPicPr>
          <p:cNvPr id="6" name="Content Placeholder 5" descr="A picture containing wire&#10;&#10;Description automatically generated">
            <a:extLst>
              <a:ext uri="{FF2B5EF4-FFF2-40B4-BE49-F238E27FC236}">
                <a16:creationId xmlns:a16="http://schemas.microsoft.com/office/drawing/2014/main" id="{4B46AF41-97B1-4FED-8393-CA4964D614E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715000" y="2204864"/>
            <a:ext cx="2529408" cy="2610817"/>
          </a:xfrm>
        </p:spPr>
      </p:pic>
    </p:spTree>
    <p:extLst>
      <p:ext uri="{BB962C8B-B14F-4D97-AF65-F5344CB8AC3E}">
        <p14:creationId xmlns:p14="http://schemas.microsoft.com/office/powerpoint/2010/main" val="30123254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normAutofit fontScale="90000"/>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p:cNvSpPr>
            <a:spLocks noGrp="1"/>
          </p:cNvSpPr>
          <p:nvPr>
            <p:ph sz="half" idx="1"/>
          </p:nvPr>
        </p:nvSpPr>
        <p:spPr>
          <a:xfrm>
            <a:off x="457200" y="3212975"/>
            <a:ext cx="4038600" cy="2880321"/>
          </a:xfrm>
        </p:spPr>
        <p:style>
          <a:lnRef idx="2">
            <a:schemeClr val="accent4"/>
          </a:lnRef>
          <a:fillRef idx="1">
            <a:schemeClr val="lt1"/>
          </a:fillRef>
          <a:effectRef idx="0">
            <a:schemeClr val="accent4"/>
          </a:effectRef>
          <a:fontRef idx="minor">
            <a:schemeClr val="dk1"/>
          </a:fontRef>
        </p:style>
        <p:txBody>
          <a:bodyPr>
            <a:normAutofit fontScale="92500" lnSpcReduction="20000"/>
          </a:bodyPr>
          <a:lstStyle/>
          <a:p>
            <a:r>
              <a:rPr lang="en-US" dirty="0" err="1"/>
              <a:t>Trefnu</a:t>
            </a:r>
            <a:r>
              <a:rPr lang="en-US" dirty="0"/>
              <a:t> </a:t>
            </a:r>
            <a:r>
              <a:rPr lang="en-US" dirty="0" err="1"/>
              <a:t>eu</a:t>
            </a:r>
            <a:r>
              <a:rPr lang="en-US" dirty="0"/>
              <a:t> </a:t>
            </a:r>
            <a:r>
              <a:rPr lang="en-US" dirty="0" err="1"/>
              <a:t>gwybodaeth</a:t>
            </a:r>
            <a:r>
              <a:rPr lang="en-US" dirty="0"/>
              <a:t> </a:t>
            </a:r>
            <a:r>
              <a:rPr lang="en-US" dirty="0" err="1"/>
              <a:t>a’r</a:t>
            </a:r>
            <a:r>
              <a:rPr lang="en-US" dirty="0"/>
              <a:t> </a:t>
            </a:r>
            <a:r>
              <a:rPr lang="en-US" dirty="0" err="1"/>
              <a:t>hyn</a:t>
            </a:r>
            <a:r>
              <a:rPr lang="en-US" dirty="0"/>
              <a:t> y </a:t>
            </a:r>
            <a:r>
              <a:rPr lang="en-US" dirty="0" err="1"/>
              <a:t>maent</a:t>
            </a:r>
            <a:r>
              <a:rPr lang="en-US" dirty="0"/>
              <a:t> </a:t>
            </a:r>
            <a:r>
              <a:rPr lang="en-US" dirty="0" err="1"/>
              <a:t>wedi’i</a:t>
            </a:r>
            <a:r>
              <a:rPr lang="en-US" dirty="0"/>
              <a:t> </a:t>
            </a:r>
            <a:r>
              <a:rPr lang="en-US" dirty="0" err="1"/>
              <a:t>ddysgu</a:t>
            </a:r>
            <a:r>
              <a:rPr lang="en-US" dirty="0"/>
              <a:t> </a:t>
            </a:r>
            <a:r>
              <a:rPr lang="en-US" dirty="0" err="1"/>
              <a:t>drwy</a:t>
            </a:r>
            <a:r>
              <a:rPr lang="en-US" dirty="0"/>
              <a:t> </a:t>
            </a:r>
            <a:r>
              <a:rPr lang="en-US" dirty="0" err="1"/>
              <a:t>ddefnyddio</a:t>
            </a:r>
            <a:r>
              <a:rPr lang="en-US" dirty="0"/>
              <a:t> </a:t>
            </a:r>
            <a:r>
              <a:rPr lang="en-US" dirty="0" err="1"/>
              <a:t>amrywiaeth</a:t>
            </a:r>
            <a:r>
              <a:rPr lang="en-US" dirty="0"/>
              <a:t> o </a:t>
            </a:r>
            <a:r>
              <a:rPr lang="en-US" dirty="0" err="1"/>
              <a:t>ffynonellau</a:t>
            </a:r>
            <a:r>
              <a:rPr lang="en-US" dirty="0"/>
              <a:t> </a:t>
            </a:r>
            <a:r>
              <a:rPr lang="en-US" dirty="0" err="1"/>
              <a:t>gwybodaeth</a:t>
            </a:r>
            <a:r>
              <a:rPr lang="en-US" dirty="0"/>
              <a:t>, </a:t>
            </a:r>
            <a:r>
              <a:rPr lang="en-US" dirty="0" err="1"/>
              <a:t>gan</a:t>
            </a:r>
            <a:r>
              <a:rPr lang="en-US" dirty="0"/>
              <a:t> </a:t>
            </a:r>
            <a:r>
              <a:rPr lang="en-US" dirty="0" err="1"/>
              <a:t>gynnwys</a:t>
            </a:r>
            <a:r>
              <a:rPr lang="en-US" dirty="0"/>
              <a:t> </a:t>
            </a:r>
            <a:r>
              <a:rPr lang="en-US" dirty="0" err="1"/>
              <a:t>TGCh</a:t>
            </a:r>
            <a:r>
              <a:rPr lang="en-US" dirty="0"/>
              <a:t>, a </a:t>
            </a:r>
            <a:r>
              <a:rPr lang="en-US" dirty="0" err="1"/>
              <a:t>chyflwyno’u</a:t>
            </a:r>
            <a:r>
              <a:rPr lang="en-US" dirty="0"/>
              <a:t> </a:t>
            </a:r>
            <a:r>
              <a:rPr lang="en-US" dirty="0" err="1"/>
              <a:t>gwaith</a:t>
            </a:r>
            <a:r>
              <a:rPr lang="en-US" dirty="0"/>
              <a:t> </a:t>
            </a:r>
            <a:r>
              <a:rPr lang="en-US" dirty="0" err="1"/>
              <a:t>ar</a:t>
            </a:r>
            <a:r>
              <a:rPr lang="en-US" dirty="0"/>
              <a:t> y </a:t>
            </a:r>
            <a:r>
              <a:rPr lang="en-US" dirty="0" err="1"/>
              <a:t>lefel</a:t>
            </a:r>
            <a:r>
              <a:rPr lang="en-US" dirty="0"/>
              <a:t> </a:t>
            </a:r>
            <a:r>
              <a:rPr lang="en-US" dirty="0" err="1"/>
              <a:t>briodol</a:t>
            </a:r>
            <a:r>
              <a:rPr lang="en-US" dirty="0"/>
              <a:t>. </a:t>
            </a:r>
            <a:endParaRPr lang="en-GB" dirty="0"/>
          </a:p>
          <a:p>
            <a:endParaRPr lang="en-GB" dirty="0"/>
          </a:p>
        </p:txBody>
      </p:sp>
      <p:sp>
        <p:nvSpPr>
          <p:cNvPr id="5" name="Content Placeholder 4"/>
          <p:cNvSpPr>
            <a:spLocks noGrp="1"/>
          </p:cNvSpPr>
          <p:nvPr>
            <p:ph sz="half" idx="2"/>
          </p:nvPr>
        </p:nvSpPr>
        <p:spPr>
          <a:xfrm>
            <a:off x="4648200" y="3212976"/>
            <a:ext cx="4038600" cy="2913187"/>
          </a:xfr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pPr lvl="0"/>
            <a:r>
              <a:rPr lang="en-GB" i="1" dirty="0"/>
              <a:t>Organise their knowledge and learning through the use of a range of information sources, including ICT and present their work at the appropriate.</a:t>
            </a:r>
          </a:p>
          <a:p>
            <a:endParaRPr lang="en-GB" dirty="0"/>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75856" y="1412776"/>
            <a:ext cx="2428875" cy="1619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851318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Asesiadau</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Assessment</a:t>
            </a:r>
            <a:r>
              <a:rPr lang="en-GB" dirty="0"/>
              <a:t> </a:t>
            </a:r>
          </a:p>
        </p:txBody>
      </p:sp>
      <p:sp>
        <p:nvSpPr>
          <p:cNvPr id="4" name="Content Placeholder 3"/>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dirty="0" err="1"/>
              <a:t>Asesiad</a:t>
            </a:r>
            <a:r>
              <a:rPr lang="en-GB" dirty="0"/>
              <a:t> 1</a:t>
            </a:r>
          </a:p>
          <a:p>
            <a:r>
              <a:rPr lang="en-GB" dirty="0" err="1"/>
              <a:t>Pwyso</a:t>
            </a:r>
            <a:r>
              <a:rPr lang="en-GB" dirty="0"/>
              <a:t>: 100%</a:t>
            </a:r>
          </a:p>
          <a:p>
            <a:r>
              <a:rPr lang="en-GB" dirty="0"/>
              <a:t>Math: </a:t>
            </a:r>
            <a:r>
              <a:rPr lang="en-GB" dirty="0" err="1"/>
              <a:t>Traethawd</a:t>
            </a:r>
            <a:endParaRPr lang="en-GB" dirty="0"/>
          </a:p>
          <a:p>
            <a:r>
              <a:rPr lang="en-GB" dirty="0" err="1"/>
              <a:t>Geiriau</a:t>
            </a:r>
            <a:r>
              <a:rPr lang="en-GB" dirty="0"/>
              <a:t>: 3000</a:t>
            </a:r>
          </a:p>
          <a:p>
            <a:r>
              <a:rPr lang="en-GB" dirty="0" err="1"/>
              <a:t>Pryd</a:t>
            </a:r>
            <a:r>
              <a:rPr lang="en-GB" dirty="0"/>
              <a:t>?  </a:t>
            </a:r>
            <a:r>
              <a:rPr lang="en-GB" dirty="0">
                <a:solidFill>
                  <a:srgbClr val="FF0000"/>
                </a:solidFill>
              </a:rPr>
              <a:t>17.5.21</a:t>
            </a:r>
          </a:p>
          <a:p>
            <a:r>
              <a:rPr lang="cy-GB" dirty="0"/>
              <a:t>Beth yw’r elfennau cymdeithasol allweddol sy’n effeithio ar allu disgybl i gael mynediad at addysg?</a:t>
            </a:r>
            <a:endParaRPr lang="en-GB" dirty="0"/>
          </a:p>
          <a:p>
            <a:endParaRPr lang="en-GB" dirty="0"/>
          </a:p>
          <a:p>
            <a:pPr marL="0" indent="0">
              <a:buNone/>
            </a:pPr>
            <a:endParaRPr lang="en-GB" dirty="0"/>
          </a:p>
        </p:txBody>
      </p:sp>
      <p:sp>
        <p:nvSpPr>
          <p:cNvPr id="5" name="Content Placeholder 4"/>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i="1" dirty="0"/>
              <a:t>Assessment 1</a:t>
            </a:r>
          </a:p>
          <a:p>
            <a:r>
              <a:rPr lang="en-GB" i="1" dirty="0"/>
              <a:t>Module weighting: 100% </a:t>
            </a:r>
          </a:p>
          <a:p>
            <a:r>
              <a:rPr lang="en-GB" i="1" dirty="0"/>
              <a:t>Type: Essay</a:t>
            </a:r>
          </a:p>
          <a:p>
            <a:r>
              <a:rPr lang="en-GB" i="1" dirty="0"/>
              <a:t>Word count: 3000 </a:t>
            </a:r>
          </a:p>
          <a:p>
            <a:r>
              <a:rPr lang="en-GB" i="1" dirty="0"/>
              <a:t>When? </a:t>
            </a:r>
            <a:r>
              <a:rPr lang="en-GB" i="1" dirty="0">
                <a:solidFill>
                  <a:srgbClr val="FF0000"/>
                </a:solidFill>
              </a:rPr>
              <a:t>17.5.21</a:t>
            </a:r>
          </a:p>
          <a:p>
            <a:r>
              <a:rPr lang="en-GB" i="1" dirty="0"/>
              <a:t>What are the key social elements that affect a pupil’s ability to access education?</a:t>
            </a:r>
          </a:p>
          <a:p>
            <a:endParaRPr lang="en-GB" dirty="0"/>
          </a:p>
          <a:p>
            <a:endParaRPr lang="en-GB" dirty="0"/>
          </a:p>
          <a:p>
            <a:endParaRPr lang="en-GB" dirty="0"/>
          </a:p>
        </p:txBody>
      </p:sp>
    </p:spTree>
    <p:extLst>
      <p:ext uri="{BB962C8B-B14F-4D97-AF65-F5344CB8AC3E}">
        <p14:creationId xmlns:p14="http://schemas.microsoft.com/office/powerpoint/2010/main" val="18826829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br>
              <a:rPr lang="en-GB" sz="2800" dirty="0"/>
            </a:br>
            <a:br>
              <a:rPr lang="en-GB" sz="2800" i="1" dirty="0">
                <a:solidFill>
                  <a:schemeClr val="accent5"/>
                </a:solidFill>
              </a:rPr>
            </a:br>
            <a:r>
              <a:rPr lang="en-GB" sz="2800" dirty="0"/>
              <a:t> </a:t>
            </a:r>
            <a:br>
              <a:rPr lang="en-GB" sz="2800" dirty="0">
                <a:solidFill>
                  <a:schemeClr val="accent5"/>
                </a:solidFill>
              </a:rPr>
            </a:br>
            <a:endParaRPr lang="en-GB" sz="2800" dirty="0">
              <a:solidFill>
                <a:schemeClr val="accent5"/>
              </a:solidFill>
            </a:endParaRPr>
          </a:p>
        </p:txBody>
      </p:sp>
      <p:sp>
        <p:nvSpPr>
          <p:cNvPr id="5" name="Content Placeholder 4"/>
          <p:cNvSpPr>
            <a:spLocks noGrp="1"/>
          </p:cNvSpPr>
          <p:nvPr>
            <p:ph idx="1"/>
          </p:nvPr>
        </p:nvSpPr>
        <p:spPr/>
        <p:txBody>
          <a:bodyPr/>
          <a:lstStyle/>
          <a:p>
            <a:endParaRPr lang="en-GB"/>
          </a:p>
        </p:txBody>
      </p:sp>
      <p:graphicFrame>
        <p:nvGraphicFramePr>
          <p:cNvPr id="3" name="Table 2"/>
          <p:cNvGraphicFramePr>
            <a:graphicFrameLocks noGrp="1"/>
          </p:cNvGraphicFramePr>
          <p:nvPr>
            <p:extLst>
              <p:ext uri="{D42A27DB-BD31-4B8C-83A1-F6EECF244321}">
                <p14:modId xmlns:p14="http://schemas.microsoft.com/office/powerpoint/2010/main" val="3267516363"/>
              </p:ext>
            </p:extLst>
          </p:nvPr>
        </p:nvGraphicFramePr>
        <p:xfrm>
          <a:off x="457199" y="1600200"/>
          <a:ext cx="8291265" cy="4525963"/>
        </p:xfrm>
        <a:graphic>
          <a:graphicData uri="http://schemas.openxmlformats.org/drawingml/2006/table">
            <a:tbl>
              <a:tblPr firstRow="1" bandRow="1">
                <a:tableStyleId>{F5AB1C69-6EDB-4FF4-983F-18BD219EF322}</a:tableStyleId>
              </a:tblPr>
              <a:tblGrid>
                <a:gridCol w="2763755">
                  <a:extLst>
                    <a:ext uri="{9D8B030D-6E8A-4147-A177-3AD203B41FA5}">
                      <a16:colId xmlns:a16="http://schemas.microsoft.com/office/drawing/2014/main" val="20000"/>
                    </a:ext>
                  </a:extLst>
                </a:gridCol>
                <a:gridCol w="2763755">
                  <a:extLst>
                    <a:ext uri="{9D8B030D-6E8A-4147-A177-3AD203B41FA5}">
                      <a16:colId xmlns:a16="http://schemas.microsoft.com/office/drawing/2014/main" val="20001"/>
                    </a:ext>
                  </a:extLst>
                </a:gridCol>
                <a:gridCol w="2763755">
                  <a:extLst>
                    <a:ext uri="{9D8B030D-6E8A-4147-A177-3AD203B41FA5}">
                      <a16:colId xmlns:a16="http://schemas.microsoft.com/office/drawing/2014/main" val="20002"/>
                    </a:ext>
                  </a:extLst>
                </a:gridCol>
              </a:tblGrid>
              <a:tr h="1185372">
                <a:tc>
                  <a:txBody>
                    <a:bodyPr/>
                    <a:lstStyle/>
                    <a:p>
                      <a:pPr algn="ctr"/>
                      <a:r>
                        <a:rPr lang="en-GB" sz="2000" dirty="0" err="1"/>
                        <a:t>Yn</a:t>
                      </a:r>
                      <a:r>
                        <a:rPr lang="en-GB" sz="2000" dirty="0"/>
                        <a:t> </a:t>
                      </a:r>
                      <a:r>
                        <a:rPr lang="en-GB" sz="2000" dirty="0" err="1"/>
                        <a:t>gwybod</a:t>
                      </a:r>
                      <a:r>
                        <a:rPr lang="en-GB" sz="2000" dirty="0"/>
                        <a:t>?</a:t>
                      </a:r>
                      <a:r>
                        <a:rPr lang="en-GB" sz="2000" baseline="0" dirty="0"/>
                        <a:t> </a:t>
                      </a:r>
                    </a:p>
                    <a:p>
                      <a:pPr algn="ctr"/>
                      <a:endParaRPr lang="en-GB" sz="2000" baseline="0"/>
                    </a:p>
                    <a:p>
                      <a:pPr algn="ctr"/>
                      <a:r>
                        <a:rPr lang="en-GB" sz="2000" baseline="0" dirty="0"/>
                        <a:t>Know? </a:t>
                      </a:r>
                      <a:endParaRPr lang="en-GB" sz="2000" dirty="0">
                        <a:latin typeface="Bradley Hand ITC" panose="03070402050302030203" pitchFamily="66" charset="0"/>
                      </a:endParaRPr>
                    </a:p>
                  </a:txBody>
                  <a:tcPr/>
                </a:tc>
                <a:tc>
                  <a:txBody>
                    <a:bodyPr/>
                    <a:lstStyle/>
                    <a:p>
                      <a:pPr algn="ctr"/>
                      <a:r>
                        <a:rPr lang="en-GB" sz="2000" dirty="0" err="1"/>
                        <a:t>Eisiau</a:t>
                      </a:r>
                      <a:r>
                        <a:rPr lang="en-GB" sz="2000" baseline="0" dirty="0"/>
                        <a:t> </a:t>
                      </a:r>
                      <a:r>
                        <a:rPr lang="en-GB" sz="2000" baseline="0" dirty="0" err="1"/>
                        <a:t>Gwybod</a:t>
                      </a:r>
                      <a:r>
                        <a:rPr lang="en-GB" sz="2000" baseline="0" dirty="0"/>
                        <a:t>?</a:t>
                      </a:r>
                    </a:p>
                    <a:p>
                      <a:pPr algn="ctr"/>
                      <a:endParaRPr lang="en-GB" sz="2000" baseline="0"/>
                    </a:p>
                    <a:p>
                      <a:pPr algn="ctr"/>
                      <a:r>
                        <a:rPr lang="en-GB" sz="2000" baseline="0" dirty="0"/>
                        <a:t>Want to Know?  </a:t>
                      </a:r>
                      <a:endParaRPr lang="en-GB" sz="2000" dirty="0">
                        <a:latin typeface="Bradley Hand ITC" panose="03070402050302030203" pitchFamily="66" charset="0"/>
                      </a:endParaRPr>
                    </a:p>
                  </a:txBody>
                  <a:tcPr/>
                </a:tc>
                <a:tc>
                  <a:txBody>
                    <a:bodyPr/>
                    <a:lstStyle/>
                    <a:p>
                      <a:pPr algn="ctr"/>
                      <a:r>
                        <a:rPr lang="en-GB" sz="2000" dirty="0"/>
                        <a:t>Wedi </a:t>
                      </a:r>
                      <a:r>
                        <a:rPr lang="en-GB" sz="2000" dirty="0" err="1"/>
                        <a:t>dysgu</a:t>
                      </a:r>
                      <a:r>
                        <a:rPr lang="en-GB" sz="2000" dirty="0"/>
                        <a:t>? </a:t>
                      </a:r>
                    </a:p>
                    <a:p>
                      <a:pPr algn="ctr"/>
                      <a:endParaRPr lang="en-GB" sz="2000"/>
                    </a:p>
                    <a:p>
                      <a:pPr algn="ctr"/>
                      <a:r>
                        <a:rPr lang="en-GB" sz="2000" dirty="0"/>
                        <a:t>Learnt? </a:t>
                      </a:r>
                      <a:endParaRPr lang="en-GB" sz="2000" dirty="0">
                        <a:latin typeface="Bradley Hand ITC" panose="03070402050302030203" pitchFamily="66" charset="0"/>
                      </a:endParaRPr>
                    </a:p>
                  </a:txBody>
                  <a:tcPr/>
                </a:tc>
                <a:extLst>
                  <a:ext uri="{0D108BD9-81ED-4DB2-BD59-A6C34878D82A}">
                    <a16:rowId xmlns:a16="http://schemas.microsoft.com/office/drawing/2014/main" val="10000"/>
                  </a:ext>
                </a:extLst>
              </a:tr>
              <a:tr h="3340591">
                <a:tc>
                  <a:txBody>
                    <a:bodyPr/>
                    <a:lstStyle/>
                    <a:p>
                      <a:endParaRPr lang="en-GB" dirty="0"/>
                    </a:p>
                  </a:txBody>
                  <a:tcPr/>
                </a:tc>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tc>
                <a:tc>
                  <a:txBody>
                    <a:bodyPr/>
                    <a:lstStyle/>
                    <a:p>
                      <a:endParaRPr lang="en-GB"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8229354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Perthyn</a:t>
            </a:r>
            <a:br>
              <a:rPr lang="en-GB" dirty="0"/>
            </a:br>
            <a:r>
              <a:rPr lang="en-GB" i="1" dirty="0"/>
              <a:t>Belonging </a:t>
            </a:r>
          </a:p>
        </p:txBody>
      </p:sp>
      <p:sp>
        <p:nvSpPr>
          <p:cNvPr id="3" name="Content Placeholder 2"/>
          <p:cNvSpPr>
            <a:spLocks noGrp="1"/>
          </p:cNvSpPr>
          <p:nvPr>
            <p:ph sz="half" idx="1"/>
          </p:nvPr>
        </p:nvSpPr>
        <p:spPr/>
        <p:txBody>
          <a:bodyPr/>
          <a:lstStyle/>
          <a:p>
            <a:r>
              <a:rPr lang="en-GB" dirty="0"/>
              <a:t>Beth </a:t>
            </a:r>
            <a:r>
              <a:rPr lang="en-GB" dirty="0" err="1"/>
              <a:t>yw</a:t>
            </a:r>
            <a:r>
              <a:rPr lang="en-GB" dirty="0"/>
              <a:t> </a:t>
            </a:r>
            <a:r>
              <a:rPr lang="en-GB" dirty="0" err="1"/>
              <a:t>ystyr</a:t>
            </a:r>
            <a:r>
              <a:rPr lang="en-GB" dirty="0"/>
              <a:t> ‘</a:t>
            </a:r>
            <a:r>
              <a:rPr lang="en-GB" dirty="0" err="1"/>
              <a:t>perthyn</a:t>
            </a:r>
            <a:r>
              <a:rPr lang="en-GB" dirty="0"/>
              <a:t>’ </a:t>
            </a:r>
            <a:r>
              <a:rPr lang="en-GB" dirty="0" err="1"/>
              <a:t>i</a:t>
            </a:r>
            <a:r>
              <a:rPr lang="en-GB" dirty="0"/>
              <a:t> </a:t>
            </a:r>
            <a:r>
              <a:rPr lang="en-GB" dirty="0" err="1"/>
              <a:t>gymdeithas</a:t>
            </a:r>
            <a:r>
              <a:rPr lang="en-GB" dirty="0"/>
              <a:t>? </a:t>
            </a:r>
          </a:p>
          <a:p>
            <a:r>
              <a:rPr lang="en-GB" dirty="0"/>
              <a:t>Beth </a:t>
            </a:r>
            <a:r>
              <a:rPr lang="en-GB" dirty="0" err="1"/>
              <a:t>mae</a:t>
            </a:r>
            <a:r>
              <a:rPr lang="en-GB" dirty="0"/>
              <a:t> </a:t>
            </a:r>
            <a:r>
              <a:rPr lang="en-GB" dirty="0" err="1"/>
              <a:t>perthyn</a:t>
            </a:r>
            <a:r>
              <a:rPr lang="en-GB" dirty="0"/>
              <a:t>:</a:t>
            </a:r>
          </a:p>
          <a:p>
            <a:pPr lvl="1"/>
            <a:r>
              <a:rPr lang="en-GB" dirty="0" err="1"/>
              <a:t>Yn</a:t>
            </a:r>
            <a:r>
              <a:rPr lang="en-GB" dirty="0"/>
              <a:t> </a:t>
            </a:r>
            <a:r>
              <a:rPr lang="en-GB" dirty="0" err="1"/>
              <a:t>teimlo</a:t>
            </a:r>
            <a:r>
              <a:rPr lang="en-GB" dirty="0"/>
              <a:t> </a:t>
            </a:r>
            <a:r>
              <a:rPr lang="en-GB" dirty="0" err="1"/>
              <a:t>fel</a:t>
            </a:r>
            <a:r>
              <a:rPr lang="en-GB" dirty="0"/>
              <a:t>?</a:t>
            </a:r>
          </a:p>
          <a:p>
            <a:pPr lvl="1"/>
            <a:r>
              <a:rPr lang="en-GB" dirty="0" err="1"/>
              <a:t>Yn</a:t>
            </a:r>
            <a:r>
              <a:rPr lang="en-GB" dirty="0"/>
              <a:t> </a:t>
            </a:r>
            <a:r>
              <a:rPr lang="en-GB" dirty="0" err="1"/>
              <a:t>edrych</a:t>
            </a:r>
            <a:r>
              <a:rPr lang="en-GB" dirty="0"/>
              <a:t> </a:t>
            </a:r>
            <a:r>
              <a:rPr lang="en-GB" dirty="0" err="1"/>
              <a:t>fel</a:t>
            </a:r>
            <a:r>
              <a:rPr lang="en-GB" dirty="0"/>
              <a:t>? </a:t>
            </a:r>
          </a:p>
          <a:p>
            <a:r>
              <a:rPr lang="en-GB" dirty="0"/>
              <a:t>Beth all </a:t>
            </a:r>
            <a:r>
              <a:rPr lang="en-GB" dirty="0" err="1"/>
              <a:t>ddigwydd</a:t>
            </a:r>
            <a:r>
              <a:rPr lang="en-GB" dirty="0"/>
              <a:t> pan </a:t>
            </a:r>
            <a:r>
              <a:rPr lang="en-GB" dirty="0" err="1"/>
              <a:t>nad</a:t>
            </a:r>
            <a:r>
              <a:rPr lang="en-GB" dirty="0"/>
              <a:t> </a:t>
            </a:r>
            <a:r>
              <a:rPr lang="en-GB" dirty="0" err="1"/>
              <a:t>yw</a:t>
            </a:r>
            <a:r>
              <a:rPr lang="en-GB" dirty="0"/>
              <a:t> person </a:t>
            </a:r>
            <a:r>
              <a:rPr lang="en-GB" dirty="0" err="1"/>
              <a:t>yn</a:t>
            </a:r>
            <a:r>
              <a:rPr lang="en-GB" dirty="0"/>
              <a:t> </a:t>
            </a:r>
            <a:r>
              <a:rPr lang="en-GB" dirty="0" err="1"/>
              <a:t>teimlo</a:t>
            </a:r>
            <a:r>
              <a:rPr lang="en-GB" dirty="0"/>
              <a:t> </a:t>
            </a:r>
            <a:r>
              <a:rPr lang="en-GB" dirty="0" err="1"/>
              <a:t>ei</a:t>
            </a:r>
            <a:r>
              <a:rPr lang="en-GB" dirty="0"/>
              <a:t> f/</a:t>
            </a:r>
            <a:r>
              <a:rPr lang="en-GB" dirty="0" err="1"/>
              <a:t>bod</a:t>
            </a:r>
            <a:r>
              <a:rPr lang="en-GB" dirty="0"/>
              <a:t> </a:t>
            </a:r>
            <a:r>
              <a:rPr lang="en-GB" dirty="0" err="1"/>
              <a:t>nhw’n</a:t>
            </a:r>
            <a:r>
              <a:rPr lang="en-GB" dirty="0"/>
              <a:t> ‘</a:t>
            </a:r>
            <a:r>
              <a:rPr lang="en-GB" dirty="0" err="1"/>
              <a:t>perthyn</a:t>
            </a:r>
            <a:r>
              <a:rPr lang="en-GB" dirty="0"/>
              <a:t>’? </a:t>
            </a:r>
          </a:p>
        </p:txBody>
      </p:sp>
      <p:sp>
        <p:nvSpPr>
          <p:cNvPr id="4" name="Content Placeholder 3"/>
          <p:cNvSpPr>
            <a:spLocks noGrp="1"/>
          </p:cNvSpPr>
          <p:nvPr>
            <p:ph sz="half" idx="2"/>
          </p:nvPr>
        </p:nvSpPr>
        <p:spPr/>
        <p:txBody>
          <a:bodyPr/>
          <a:lstStyle/>
          <a:p>
            <a:r>
              <a:rPr lang="en-GB" i="1" dirty="0"/>
              <a:t>What does it mean to ‘belong’ to society? </a:t>
            </a:r>
          </a:p>
          <a:p>
            <a:r>
              <a:rPr lang="en-GB" i="1" dirty="0"/>
              <a:t>What does it:</a:t>
            </a:r>
          </a:p>
          <a:p>
            <a:pPr lvl="1"/>
            <a:r>
              <a:rPr lang="en-GB" i="1" dirty="0"/>
              <a:t>Feel like to belong?</a:t>
            </a:r>
          </a:p>
          <a:p>
            <a:pPr lvl="1"/>
            <a:r>
              <a:rPr lang="en-GB" i="1" dirty="0"/>
              <a:t>Look like in practice?</a:t>
            </a:r>
          </a:p>
          <a:p>
            <a:r>
              <a:rPr lang="en-GB" i="1" dirty="0"/>
              <a:t>What can happen if someone feels like they don’t ‘belong’ in society? </a:t>
            </a:r>
          </a:p>
        </p:txBody>
      </p:sp>
    </p:spTree>
    <p:extLst>
      <p:ext uri="{BB962C8B-B14F-4D97-AF65-F5344CB8AC3E}">
        <p14:creationId xmlns:p14="http://schemas.microsoft.com/office/powerpoint/2010/main" val="31156298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Tasg</a:t>
            </a:r>
            <a:br>
              <a:rPr lang="en-GB" dirty="0"/>
            </a:br>
            <a:r>
              <a:rPr lang="en-GB" i="1" dirty="0"/>
              <a:t>Task</a:t>
            </a:r>
            <a:r>
              <a:rPr lang="en-GB" dirty="0"/>
              <a:t> </a:t>
            </a:r>
          </a:p>
        </p:txBody>
      </p:sp>
      <p:sp>
        <p:nvSpPr>
          <p:cNvPr id="3" name="Content Placeholder 2"/>
          <p:cNvSpPr>
            <a:spLocks noGrp="1"/>
          </p:cNvSpPr>
          <p:nvPr>
            <p:ph sz="half" idx="1"/>
          </p:nvPr>
        </p:nvSpPr>
        <p:spPr/>
        <p:txBody>
          <a:bodyPr>
            <a:normAutofit fontScale="92500" lnSpcReduction="20000"/>
          </a:bodyPr>
          <a:lstStyle/>
          <a:p>
            <a:r>
              <a:rPr lang="en-GB" dirty="0" err="1"/>
              <a:t>Adfyfyriwch</a:t>
            </a:r>
            <a:r>
              <a:rPr lang="en-GB" dirty="0"/>
              <a:t> </a:t>
            </a:r>
            <a:r>
              <a:rPr lang="en-GB" dirty="0" err="1"/>
              <a:t>ar</a:t>
            </a:r>
            <a:r>
              <a:rPr lang="en-GB" dirty="0"/>
              <a:t> y </a:t>
            </a:r>
            <a:r>
              <a:rPr lang="en-GB" dirty="0" err="1"/>
              <a:t>diffiniadau</a:t>
            </a:r>
            <a:r>
              <a:rPr lang="en-GB" dirty="0"/>
              <a:t> o </a:t>
            </a:r>
            <a:r>
              <a:rPr lang="en-GB" dirty="0" err="1"/>
              <a:t>eithrio</a:t>
            </a:r>
            <a:r>
              <a:rPr lang="en-GB" dirty="0"/>
              <a:t> </a:t>
            </a:r>
            <a:r>
              <a:rPr lang="en-GB" dirty="0" err="1"/>
              <a:t>cymdeithasol</a:t>
            </a:r>
            <a:r>
              <a:rPr lang="en-GB" dirty="0"/>
              <a:t> a </a:t>
            </a:r>
            <a:r>
              <a:rPr lang="en-GB" dirty="0" err="1"/>
              <a:t>drafodwyd</a:t>
            </a:r>
            <a:r>
              <a:rPr lang="en-GB" dirty="0"/>
              <a:t>. </a:t>
            </a:r>
          </a:p>
          <a:p>
            <a:r>
              <a:rPr lang="en-GB" dirty="0" err="1"/>
              <a:t>Ysgrifennwch</a:t>
            </a:r>
            <a:r>
              <a:rPr lang="en-GB" dirty="0"/>
              <a:t> </a:t>
            </a:r>
            <a:r>
              <a:rPr lang="en-GB" dirty="0" err="1"/>
              <a:t>restr</a:t>
            </a:r>
            <a:r>
              <a:rPr lang="en-GB" dirty="0"/>
              <a:t> o </a:t>
            </a:r>
            <a:r>
              <a:rPr lang="en-GB" dirty="0" err="1"/>
              <a:t>esiamplau</a:t>
            </a:r>
            <a:r>
              <a:rPr lang="en-GB" dirty="0"/>
              <a:t> </a:t>
            </a:r>
            <a:r>
              <a:rPr lang="en-GB" dirty="0" err="1"/>
              <a:t>ymarferol</a:t>
            </a:r>
            <a:r>
              <a:rPr lang="en-GB" dirty="0"/>
              <a:t> o </a:t>
            </a:r>
            <a:r>
              <a:rPr lang="en-GB" dirty="0" err="1"/>
              <a:t>eithrio</a:t>
            </a:r>
            <a:r>
              <a:rPr lang="en-GB" dirty="0"/>
              <a:t> </a:t>
            </a:r>
            <a:r>
              <a:rPr lang="en-GB" dirty="0" err="1"/>
              <a:t>cymdeithasol</a:t>
            </a:r>
            <a:r>
              <a:rPr lang="en-GB" dirty="0"/>
              <a:t>. </a:t>
            </a:r>
            <a:r>
              <a:rPr lang="en-GB" dirty="0" err="1"/>
              <a:t>Ystyriwch</a:t>
            </a:r>
            <a:r>
              <a:rPr lang="en-GB" dirty="0"/>
              <a:t>:</a:t>
            </a:r>
          </a:p>
          <a:p>
            <a:pPr lvl="1"/>
            <a:r>
              <a:rPr lang="en-GB" dirty="0" err="1"/>
              <a:t>Pwy</a:t>
            </a:r>
            <a:r>
              <a:rPr lang="en-GB" dirty="0"/>
              <a:t> all </a:t>
            </a:r>
            <a:r>
              <a:rPr lang="en-GB" dirty="0" err="1"/>
              <a:t>gael</a:t>
            </a:r>
            <a:r>
              <a:rPr lang="en-GB" dirty="0"/>
              <a:t> </a:t>
            </a:r>
            <a:r>
              <a:rPr lang="en-GB" dirty="0" err="1"/>
              <a:t>eu</a:t>
            </a:r>
            <a:r>
              <a:rPr lang="en-GB" dirty="0"/>
              <a:t> </a:t>
            </a:r>
            <a:r>
              <a:rPr lang="en-GB" dirty="0" err="1"/>
              <a:t>effeithio</a:t>
            </a:r>
            <a:r>
              <a:rPr lang="en-GB" dirty="0"/>
              <a:t>?</a:t>
            </a:r>
          </a:p>
          <a:p>
            <a:pPr lvl="1"/>
            <a:r>
              <a:rPr lang="en-GB" dirty="0"/>
              <a:t>Pam </a:t>
            </a:r>
            <a:r>
              <a:rPr lang="en-GB" dirty="0" err="1"/>
              <a:t>mae</a:t>
            </a:r>
            <a:r>
              <a:rPr lang="en-GB" dirty="0"/>
              <a:t> </a:t>
            </a:r>
            <a:r>
              <a:rPr lang="en-GB" dirty="0" err="1"/>
              <a:t>nhw’n</a:t>
            </a:r>
            <a:r>
              <a:rPr lang="en-GB" dirty="0"/>
              <a:t> </a:t>
            </a:r>
            <a:r>
              <a:rPr lang="en-GB" dirty="0" err="1"/>
              <a:t>cael</a:t>
            </a:r>
            <a:r>
              <a:rPr lang="en-GB" dirty="0"/>
              <a:t> </a:t>
            </a:r>
            <a:r>
              <a:rPr lang="en-GB" dirty="0" err="1"/>
              <a:t>eu</a:t>
            </a:r>
            <a:r>
              <a:rPr lang="en-GB" dirty="0"/>
              <a:t> </a:t>
            </a:r>
            <a:r>
              <a:rPr lang="en-GB" dirty="0" err="1"/>
              <a:t>effeithio</a:t>
            </a:r>
            <a:r>
              <a:rPr lang="en-GB" dirty="0"/>
              <a:t>?</a:t>
            </a:r>
          </a:p>
          <a:p>
            <a:pPr lvl="1"/>
            <a:r>
              <a:rPr lang="en-GB" dirty="0" err="1"/>
              <a:t>Sut</a:t>
            </a:r>
            <a:r>
              <a:rPr lang="en-GB" dirty="0"/>
              <a:t> </a:t>
            </a:r>
            <a:r>
              <a:rPr lang="en-GB" dirty="0" err="1"/>
              <a:t>mae</a:t>
            </a:r>
            <a:r>
              <a:rPr lang="en-GB" dirty="0"/>
              <a:t> </a:t>
            </a:r>
            <a:r>
              <a:rPr lang="en-GB" dirty="0" err="1"/>
              <a:t>nhw</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effeithio</a:t>
            </a:r>
            <a:r>
              <a:rPr lang="en-GB" dirty="0"/>
              <a:t>? </a:t>
            </a:r>
          </a:p>
        </p:txBody>
      </p:sp>
      <p:sp>
        <p:nvSpPr>
          <p:cNvPr id="4" name="Content Placeholder 3"/>
          <p:cNvSpPr>
            <a:spLocks noGrp="1"/>
          </p:cNvSpPr>
          <p:nvPr>
            <p:ph sz="half" idx="2"/>
          </p:nvPr>
        </p:nvSpPr>
        <p:spPr/>
        <p:txBody>
          <a:bodyPr>
            <a:normAutofit fontScale="92500" lnSpcReduction="20000"/>
          </a:bodyPr>
          <a:lstStyle/>
          <a:p>
            <a:r>
              <a:rPr lang="en-GB" i="1" dirty="0"/>
              <a:t>Reflect on the definitions of social exclusion discussed. </a:t>
            </a:r>
          </a:p>
          <a:p>
            <a:r>
              <a:rPr lang="en-GB" i="1" dirty="0"/>
              <a:t>Write a list of examples of what social exclusion might look like in practice. Consider:</a:t>
            </a:r>
          </a:p>
          <a:p>
            <a:pPr lvl="1"/>
            <a:r>
              <a:rPr lang="en-GB" i="1" dirty="0"/>
              <a:t>Who might be affected? </a:t>
            </a:r>
          </a:p>
          <a:p>
            <a:pPr lvl="1"/>
            <a:r>
              <a:rPr lang="en-GB" i="1" dirty="0"/>
              <a:t>Why are they affected?</a:t>
            </a:r>
          </a:p>
          <a:p>
            <a:pPr lvl="1"/>
            <a:r>
              <a:rPr lang="en-GB" i="1" dirty="0"/>
              <a:t>How are they affected? </a:t>
            </a:r>
          </a:p>
        </p:txBody>
      </p:sp>
    </p:spTree>
    <p:extLst>
      <p:ext uri="{BB962C8B-B14F-4D97-AF65-F5344CB8AC3E}">
        <p14:creationId xmlns:p14="http://schemas.microsoft.com/office/powerpoint/2010/main" val="36338320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0F76A4A7-1EAF-4080-BCBE-0E57FDE2A84A}"/>
              </a:ext>
            </a:extLst>
          </p:cNvPr>
          <p:cNvSpPr>
            <a:spLocks noGrp="1" noChangeArrowheads="1"/>
          </p:cNvSpPr>
          <p:nvPr>
            <p:ph type="title"/>
          </p:nvPr>
        </p:nvSpPr>
        <p:spPr/>
        <p:txBody>
          <a:bodyPr/>
          <a:lstStyle/>
          <a:p>
            <a:pPr eaLnBrk="1" hangingPunct="1"/>
            <a:r>
              <a:rPr lang="en-GB" altLang="en-US" dirty="0"/>
              <a:t>Inclusion is:</a:t>
            </a:r>
          </a:p>
        </p:txBody>
      </p:sp>
      <p:sp>
        <p:nvSpPr>
          <p:cNvPr id="15363" name="Rectangle 3">
            <a:extLst>
              <a:ext uri="{FF2B5EF4-FFF2-40B4-BE49-F238E27FC236}">
                <a16:creationId xmlns:a16="http://schemas.microsoft.com/office/drawing/2014/main" id="{913DB42D-C7E0-4FEE-B8A6-009E75AF4DDF}"/>
              </a:ext>
            </a:extLst>
          </p:cNvPr>
          <p:cNvSpPr>
            <a:spLocks noGrp="1" noChangeArrowheads="1"/>
          </p:cNvSpPr>
          <p:nvPr>
            <p:ph type="body" idx="1"/>
          </p:nvPr>
        </p:nvSpPr>
        <p:spPr/>
        <p:txBody>
          <a:bodyPr/>
          <a:lstStyle/>
          <a:p>
            <a:pPr eaLnBrk="1" hangingPunct="1"/>
            <a:r>
              <a:rPr lang="en-GB" altLang="en-US" dirty="0"/>
              <a:t>The manipulation of the system to fit the child</a:t>
            </a:r>
          </a:p>
          <a:p>
            <a:pPr eaLnBrk="1" hangingPunct="1"/>
            <a:r>
              <a:rPr lang="en-GB" altLang="en-US" dirty="0"/>
              <a:t>Changing the policies, practices and cultures of a setting to be inclusive</a:t>
            </a:r>
          </a:p>
          <a:p>
            <a:pPr eaLnBrk="1" hangingPunct="1"/>
            <a:r>
              <a:rPr lang="en-GB" altLang="en-US" dirty="0"/>
              <a:t>The feeling derived from being included</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4EFDB9B6-58A4-46A2-8F4B-A50C15DAE47A}"/>
              </a:ext>
            </a:extLst>
          </p:cNvPr>
          <p:cNvSpPr>
            <a:spLocks noGrp="1" noChangeArrowheads="1"/>
          </p:cNvSpPr>
          <p:nvPr>
            <p:ph type="title"/>
          </p:nvPr>
        </p:nvSpPr>
        <p:spPr/>
        <p:txBody>
          <a:bodyPr/>
          <a:lstStyle/>
          <a:p>
            <a:pPr eaLnBrk="1" hangingPunct="1"/>
            <a:r>
              <a:rPr lang="en-GB" altLang="en-US" sz="3400" dirty="0"/>
              <a:t>Who is affected by exclusion?</a:t>
            </a:r>
          </a:p>
        </p:txBody>
      </p:sp>
      <p:sp>
        <p:nvSpPr>
          <p:cNvPr id="16387" name="Rectangle 3">
            <a:extLst>
              <a:ext uri="{FF2B5EF4-FFF2-40B4-BE49-F238E27FC236}">
                <a16:creationId xmlns:a16="http://schemas.microsoft.com/office/drawing/2014/main" id="{309EA7BA-92E5-48E3-9C21-EBEF850A70F2}"/>
              </a:ext>
            </a:extLst>
          </p:cNvPr>
          <p:cNvSpPr>
            <a:spLocks noGrp="1" noChangeArrowheads="1"/>
          </p:cNvSpPr>
          <p:nvPr>
            <p:ph type="body" idx="1"/>
          </p:nvPr>
        </p:nvSpPr>
        <p:spPr>
          <a:xfrm>
            <a:off x="755576" y="1700809"/>
            <a:ext cx="7931224" cy="4547592"/>
          </a:xfrm>
        </p:spPr>
        <p:txBody>
          <a:bodyPr>
            <a:normAutofit/>
          </a:bodyPr>
          <a:lstStyle/>
          <a:p>
            <a:pPr eaLnBrk="1" hangingPunct="1">
              <a:lnSpc>
                <a:spcPct val="80000"/>
              </a:lnSpc>
            </a:pPr>
            <a:r>
              <a:rPr lang="en-GB" altLang="en-US" sz="2200" dirty="0"/>
              <a:t>Girls and boys</a:t>
            </a:r>
          </a:p>
          <a:p>
            <a:pPr eaLnBrk="1" hangingPunct="1">
              <a:lnSpc>
                <a:spcPct val="80000"/>
              </a:lnSpc>
            </a:pPr>
            <a:r>
              <a:rPr lang="en-GB" altLang="en-US" sz="2200" dirty="0"/>
              <a:t>Minority ethnic and faith groups, Gypsy Travellers, ‘asylum seekers’ and refugees</a:t>
            </a:r>
          </a:p>
          <a:p>
            <a:pPr eaLnBrk="1" hangingPunct="1">
              <a:lnSpc>
                <a:spcPct val="80000"/>
              </a:lnSpc>
            </a:pPr>
            <a:r>
              <a:rPr lang="en-GB" altLang="en-US" sz="2200" dirty="0"/>
              <a:t>Pupils who need to learn English as an additional language (EAL)</a:t>
            </a:r>
          </a:p>
          <a:p>
            <a:pPr eaLnBrk="1" hangingPunct="1">
              <a:lnSpc>
                <a:spcPct val="80000"/>
              </a:lnSpc>
            </a:pPr>
            <a:r>
              <a:rPr lang="en-GB" altLang="en-US" sz="2200" dirty="0"/>
              <a:t>Pupils with ALN</a:t>
            </a:r>
          </a:p>
          <a:p>
            <a:pPr eaLnBrk="1" hangingPunct="1">
              <a:lnSpc>
                <a:spcPct val="80000"/>
              </a:lnSpc>
            </a:pPr>
            <a:r>
              <a:rPr lang="en-GB" altLang="en-US" sz="2200" dirty="0"/>
              <a:t>Gifted and talented pupils</a:t>
            </a:r>
          </a:p>
          <a:p>
            <a:pPr eaLnBrk="1" hangingPunct="1">
              <a:lnSpc>
                <a:spcPct val="80000"/>
              </a:lnSpc>
            </a:pPr>
            <a:r>
              <a:rPr lang="en-GB" altLang="en-US" sz="2200" dirty="0"/>
              <a:t>Children ‘looked after’ by the local authority</a:t>
            </a:r>
          </a:p>
          <a:p>
            <a:pPr eaLnBrk="1" hangingPunct="1">
              <a:lnSpc>
                <a:spcPct val="80000"/>
              </a:lnSpc>
            </a:pPr>
            <a:r>
              <a:rPr lang="en-GB" altLang="en-US" sz="2200" dirty="0"/>
              <a:t>Other children, such as sick children, young carers, children from families under stress, pregnant schoolgirls and teenage mothers</a:t>
            </a:r>
          </a:p>
          <a:p>
            <a:pPr eaLnBrk="1" hangingPunct="1">
              <a:lnSpc>
                <a:spcPct val="80000"/>
              </a:lnSpc>
            </a:pPr>
            <a:r>
              <a:rPr lang="en-GB" altLang="en-US" sz="2200" dirty="0"/>
              <a:t>Any pupils who are at risk of disaffection and exclusion</a:t>
            </a:r>
          </a:p>
          <a:p>
            <a:pPr marL="0" indent="0" eaLnBrk="1" hangingPunct="1">
              <a:lnSpc>
                <a:spcPct val="80000"/>
              </a:lnSpc>
              <a:buNone/>
            </a:pPr>
            <a:r>
              <a:rPr lang="en-GB" altLang="en-US" sz="2200" dirty="0"/>
              <a:t>Who else?</a:t>
            </a:r>
          </a:p>
          <a:p>
            <a:pPr eaLnBrk="1" hangingPunct="1">
              <a:lnSpc>
                <a:spcPct val="80000"/>
              </a:lnSpc>
              <a:buFontTx/>
              <a:buNone/>
            </a:pPr>
            <a:endParaRPr lang="en-GB" altLang="en-US" sz="2200" dirty="0"/>
          </a:p>
          <a:p>
            <a:pPr eaLnBrk="1" hangingPunct="1">
              <a:lnSpc>
                <a:spcPct val="80000"/>
              </a:lnSpc>
              <a:buFontTx/>
              <a:buNone/>
            </a:pPr>
            <a:r>
              <a:rPr lang="en-GB" altLang="en-US" sz="800" dirty="0"/>
              <a:t>		</a:t>
            </a:r>
          </a:p>
          <a:p>
            <a:pPr eaLnBrk="1" hangingPunct="1">
              <a:lnSpc>
                <a:spcPct val="80000"/>
              </a:lnSpc>
              <a:buFontTx/>
              <a:buNone/>
            </a:pPr>
            <a:r>
              <a:rPr lang="en-GB" altLang="en-US" sz="800" dirty="0"/>
              <a:t>				</a:t>
            </a:r>
          </a:p>
          <a:p>
            <a:pPr eaLnBrk="1" hangingPunct="1">
              <a:lnSpc>
                <a:spcPct val="80000"/>
              </a:lnSpc>
            </a:pPr>
            <a:endParaRPr lang="en-GB" altLang="en-US" sz="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C8AE3-3CFF-4F9F-9947-FFEDCA492DF3}"/>
              </a:ext>
            </a:extLst>
          </p:cNvPr>
          <p:cNvSpPr>
            <a:spLocks noGrp="1"/>
          </p:cNvSpPr>
          <p:nvPr>
            <p:ph type="title"/>
          </p:nvPr>
        </p:nvSpPr>
        <p:spPr/>
        <p:txBody>
          <a:bodyPr/>
          <a:lstStyle/>
          <a:p>
            <a:r>
              <a:rPr lang="en-GB" dirty="0"/>
              <a:t>Legislation</a:t>
            </a:r>
          </a:p>
        </p:txBody>
      </p:sp>
      <p:sp>
        <p:nvSpPr>
          <p:cNvPr id="3" name="Content Placeholder 2">
            <a:extLst>
              <a:ext uri="{FF2B5EF4-FFF2-40B4-BE49-F238E27FC236}">
                <a16:creationId xmlns:a16="http://schemas.microsoft.com/office/drawing/2014/main" id="{8415529D-CA3C-4248-8982-2D5694093B1D}"/>
              </a:ext>
            </a:extLst>
          </p:cNvPr>
          <p:cNvSpPr>
            <a:spLocks noGrp="1"/>
          </p:cNvSpPr>
          <p:nvPr>
            <p:ph idx="1"/>
          </p:nvPr>
        </p:nvSpPr>
        <p:spPr/>
        <p:txBody>
          <a:bodyPr/>
          <a:lstStyle/>
          <a:p>
            <a:r>
              <a:rPr lang="en-GB" i="1" dirty="0"/>
              <a:t>Equality Act (2010)</a:t>
            </a:r>
          </a:p>
          <a:p>
            <a:r>
              <a:rPr lang="en-GB" i="1" dirty="0"/>
              <a:t>Rights of Children and Young Persons (Wales) Measure (2011)</a:t>
            </a:r>
          </a:p>
          <a:p>
            <a:r>
              <a:rPr lang="en-GB" i="1" dirty="0"/>
              <a:t>Well- being of Future Generations </a:t>
            </a:r>
            <a:br>
              <a:rPr lang="en-GB" i="1" dirty="0"/>
            </a:br>
            <a:r>
              <a:rPr lang="en-GB" i="1" dirty="0"/>
              <a:t>(Wales) Act (2015)</a:t>
            </a:r>
          </a:p>
          <a:p>
            <a:endParaRPr lang="en-GB" dirty="0"/>
          </a:p>
          <a:p>
            <a:endParaRPr lang="en-GB" dirty="0"/>
          </a:p>
        </p:txBody>
      </p:sp>
    </p:spTree>
    <p:extLst>
      <p:ext uri="{BB962C8B-B14F-4D97-AF65-F5344CB8AC3E}">
        <p14:creationId xmlns:p14="http://schemas.microsoft.com/office/powerpoint/2010/main" val="13986690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normAutofit fontScale="90000"/>
          </a:bodyPr>
          <a:lstStyle/>
          <a:p>
            <a:r>
              <a:rPr lang="en-GB" dirty="0" err="1"/>
              <a:t>Deddf</a:t>
            </a:r>
            <a:r>
              <a:rPr lang="en-GB" dirty="0"/>
              <a:t> </a:t>
            </a:r>
            <a:r>
              <a:rPr lang="en-GB" dirty="0" err="1"/>
              <a:t>Cydraddoldeb</a:t>
            </a:r>
            <a:r>
              <a:rPr lang="en-GB" dirty="0"/>
              <a:t> 2010</a:t>
            </a:r>
            <a:br>
              <a:rPr lang="en-GB" dirty="0"/>
            </a:br>
            <a:r>
              <a:rPr lang="en-GB" i="1" dirty="0"/>
              <a:t>Equality Act 2010</a:t>
            </a:r>
            <a:endParaRPr lang="en-GB" dirty="0"/>
          </a:p>
        </p:txBody>
      </p:sp>
      <p:sp>
        <p:nvSpPr>
          <p:cNvPr id="20483" name="Content Placeholder 2"/>
          <p:cNvSpPr>
            <a:spLocks noGrp="1"/>
          </p:cNvSpPr>
          <p:nvPr>
            <p:ph idx="1"/>
          </p:nvPr>
        </p:nvSpPr>
        <p:spPr/>
        <p:txBody>
          <a:bodyPr/>
          <a:lstStyle/>
          <a:p>
            <a:pPr eaLnBrk="1" hangingPunct="1"/>
            <a:r>
              <a:rPr lang="en-GB" dirty="0"/>
              <a:t>The Equality Act 2010 simplified the previous laws and put them all together in one piece of legislation. Also, it made the law stronger in some areas. </a:t>
            </a:r>
          </a:p>
          <a:p>
            <a:pPr eaLnBrk="1" hangingPunct="1"/>
            <a:r>
              <a:rPr lang="en-GB" dirty="0"/>
              <a:t>Most of the Equality Act started to be applied from October 2010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err="1"/>
              <a:t>Deddf</a:t>
            </a:r>
            <a:r>
              <a:rPr lang="en-GB" dirty="0"/>
              <a:t> </a:t>
            </a:r>
            <a:r>
              <a:rPr lang="en-GB" dirty="0" err="1"/>
              <a:t>Cydraddoldeb</a:t>
            </a:r>
            <a:r>
              <a:rPr lang="en-GB" dirty="0"/>
              <a:t> 2010</a:t>
            </a:r>
            <a:br>
              <a:rPr lang="en-GB" dirty="0"/>
            </a:br>
            <a:r>
              <a:rPr lang="en-GB" i="1" dirty="0"/>
              <a:t>Equality Act 2010</a:t>
            </a:r>
          </a:p>
        </p:txBody>
      </p:sp>
      <p:sp>
        <p:nvSpPr>
          <p:cNvPr id="4" name="Content Placeholder 3"/>
          <p:cNvSpPr>
            <a:spLocks noGrp="1"/>
          </p:cNvSpPr>
          <p:nvPr>
            <p:ph sz="half" idx="1"/>
          </p:nvPr>
        </p:nvSpPr>
        <p:spPr/>
        <p:txBody>
          <a:bodyPr>
            <a:normAutofit fontScale="70000" lnSpcReduction="20000"/>
          </a:bodyPr>
          <a:lstStyle/>
          <a:p>
            <a:r>
              <a:rPr lang="en-GB" dirty="0" err="1"/>
              <a:t>Mae’r</a:t>
            </a:r>
            <a:r>
              <a:rPr lang="en-GB" dirty="0"/>
              <a:t> </a:t>
            </a:r>
            <a:r>
              <a:rPr lang="en-GB" dirty="0" err="1"/>
              <a:t>ddeddf</a:t>
            </a:r>
            <a:r>
              <a:rPr lang="en-GB" dirty="0"/>
              <a:t> </a:t>
            </a:r>
            <a:r>
              <a:rPr lang="en-GB" dirty="0" err="1"/>
              <a:t>yn</a:t>
            </a:r>
            <a:r>
              <a:rPr lang="en-GB" dirty="0"/>
              <a:t> </a:t>
            </a:r>
            <a:r>
              <a:rPr lang="en-GB" dirty="0" err="1"/>
              <a:t>disodli</a:t>
            </a:r>
            <a:r>
              <a:rPr lang="en-GB" dirty="0"/>
              <a:t> </a:t>
            </a:r>
            <a:r>
              <a:rPr lang="en-GB" dirty="0" err="1"/>
              <a:t>nifer</a:t>
            </a:r>
            <a:r>
              <a:rPr lang="en-GB" dirty="0"/>
              <a:t> o </a:t>
            </a:r>
            <a:r>
              <a:rPr lang="en-GB" dirty="0" err="1"/>
              <a:t>deddfau</a:t>
            </a:r>
            <a:r>
              <a:rPr lang="en-GB" dirty="0"/>
              <a:t> </a:t>
            </a:r>
            <a:r>
              <a:rPr lang="en-GB" dirty="0" err="1"/>
              <a:t>blaenorol</a:t>
            </a:r>
            <a:endParaRPr lang="en-GB" dirty="0"/>
          </a:p>
          <a:p>
            <a:r>
              <a:rPr lang="en-GB" dirty="0" err="1"/>
              <a:t>Yn</a:t>
            </a:r>
            <a:r>
              <a:rPr lang="en-GB" dirty="0"/>
              <a:t> </a:t>
            </a:r>
            <a:r>
              <a:rPr lang="en-GB" dirty="0" err="1"/>
              <a:t>gyffredinol</a:t>
            </a:r>
            <a:r>
              <a:rPr lang="en-GB" dirty="0"/>
              <a:t> </a:t>
            </a:r>
            <a:r>
              <a:rPr lang="en-GB" dirty="0" err="1"/>
              <a:t>mae’r</a:t>
            </a:r>
            <a:r>
              <a:rPr lang="en-GB" dirty="0"/>
              <a:t> </a:t>
            </a:r>
            <a:r>
              <a:rPr lang="en-GB" dirty="0" err="1"/>
              <a:t>Ddeddf</a:t>
            </a:r>
            <a:r>
              <a:rPr lang="en-GB" dirty="0"/>
              <a:t> </a:t>
            </a:r>
            <a:r>
              <a:rPr lang="en-GB" dirty="0" err="1"/>
              <a:t>yn</a:t>
            </a:r>
            <a:r>
              <a:rPr lang="en-GB" dirty="0"/>
              <a:t> </a:t>
            </a:r>
            <a:r>
              <a:rPr lang="en-GB" dirty="0" err="1"/>
              <a:t>cynnwys</a:t>
            </a:r>
            <a:r>
              <a:rPr lang="en-GB" dirty="0"/>
              <a:t> </a:t>
            </a:r>
            <a:r>
              <a:rPr lang="en-GB" dirty="0" err="1"/>
              <a:t>unrhyw</a:t>
            </a:r>
            <a:r>
              <a:rPr lang="en-GB" dirty="0"/>
              <a:t> un </a:t>
            </a:r>
            <a:r>
              <a:rPr lang="en-GB" dirty="0" err="1"/>
              <a:t>sydd</a:t>
            </a:r>
            <a:r>
              <a:rPr lang="en-GB" dirty="0"/>
              <a:t> ag un </a:t>
            </a:r>
            <a:r>
              <a:rPr lang="en-GB" dirty="0" err="1"/>
              <a:t>neu</a:t>
            </a:r>
            <a:r>
              <a:rPr lang="en-GB" dirty="0"/>
              <a:t> </a:t>
            </a:r>
            <a:r>
              <a:rPr lang="en-GB" dirty="0" err="1"/>
              <a:t>ragor</a:t>
            </a:r>
            <a:r>
              <a:rPr lang="en-GB" dirty="0"/>
              <a:t> </a:t>
            </a:r>
            <a:r>
              <a:rPr lang="en-GB" dirty="0" err="1"/>
              <a:t>o’r</a:t>
            </a:r>
            <a:r>
              <a:rPr lang="en-GB" dirty="0"/>
              <a:t> ‘</a:t>
            </a:r>
            <a:r>
              <a:rPr lang="en-GB" dirty="0" err="1"/>
              <a:t>nodweddion</a:t>
            </a:r>
            <a:r>
              <a:rPr lang="en-GB" dirty="0"/>
              <a:t> </a:t>
            </a:r>
            <a:r>
              <a:rPr lang="en-GB" dirty="0" err="1"/>
              <a:t>gwarchodedig</a:t>
            </a:r>
            <a:r>
              <a:rPr lang="en-GB" dirty="0"/>
              <a:t>’ </a:t>
            </a:r>
            <a:r>
              <a:rPr lang="en-GB" dirty="0" err="1"/>
              <a:t>canlynol</a:t>
            </a:r>
            <a:r>
              <a:rPr lang="en-GB" dirty="0"/>
              <a:t>: </a:t>
            </a:r>
          </a:p>
          <a:p>
            <a:pPr lvl="1"/>
            <a:r>
              <a:rPr lang="en-GB" dirty="0" err="1"/>
              <a:t>oedran</a:t>
            </a:r>
            <a:r>
              <a:rPr lang="en-GB" dirty="0"/>
              <a:t>; </a:t>
            </a:r>
          </a:p>
          <a:p>
            <a:pPr lvl="1"/>
            <a:r>
              <a:rPr lang="en-GB" dirty="0" err="1"/>
              <a:t>anabledd</a:t>
            </a:r>
            <a:r>
              <a:rPr lang="en-GB" dirty="0"/>
              <a:t>; </a:t>
            </a:r>
          </a:p>
          <a:p>
            <a:pPr lvl="1"/>
            <a:r>
              <a:rPr lang="en-GB" dirty="0" err="1"/>
              <a:t>ailbennu</a:t>
            </a:r>
            <a:r>
              <a:rPr lang="en-GB" dirty="0"/>
              <a:t> </a:t>
            </a:r>
            <a:r>
              <a:rPr lang="en-GB" dirty="0" err="1"/>
              <a:t>rhywedd</a:t>
            </a:r>
            <a:r>
              <a:rPr lang="en-GB" dirty="0"/>
              <a:t>; </a:t>
            </a:r>
          </a:p>
          <a:p>
            <a:pPr lvl="1"/>
            <a:r>
              <a:rPr lang="en-GB" dirty="0" err="1"/>
              <a:t>priodas</a:t>
            </a:r>
            <a:r>
              <a:rPr lang="en-GB" dirty="0"/>
              <a:t> a </a:t>
            </a:r>
            <a:r>
              <a:rPr lang="en-GB" dirty="0" err="1"/>
              <a:t>phartneriaeth</a:t>
            </a:r>
            <a:r>
              <a:rPr lang="en-GB" dirty="0"/>
              <a:t> </a:t>
            </a:r>
            <a:r>
              <a:rPr lang="en-GB" dirty="0" err="1"/>
              <a:t>sifil</a:t>
            </a:r>
            <a:r>
              <a:rPr lang="en-GB" dirty="0"/>
              <a:t>,</a:t>
            </a:r>
          </a:p>
          <a:p>
            <a:pPr lvl="1"/>
            <a:r>
              <a:rPr lang="en-GB" dirty="0" err="1"/>
              <a:t>beichiogrwydd</a:t>
            </a:r>
            <a:r>
              <a:rPr lang="en-GB" dirty="0"/>
              <a:t> a </a:t>
            </a:r>
            <a:r>
              <a:rPr lang="en-GB" dirty="0" err="1"/>
              <a:t>mamolaeth</a:t>
            </a:r>
            <a:r>
              <a:rPr lang="en-GB" dirty="0"/>
              <a:t>; </a:t>
            </a:r>
          </a:p>
          <a:p>
            <a:pPr lvl="1"/>
            <a:r>
              <a:rPr lang="en-GB" dirty="0" err="1"/>
              <a:t>hil</a:t>
            </a:r>
            <a:r>
              <a:rPr lang="en-GB" dirty="0"/>
              <a:t> – </a:t>
            </a:r>
            <a:r>
              <a:rPr lang="en-GB" dirty="0" err="1"/>
              <a:t>yn</a:t>
            </a:r>
            <a:r>
              <a:rPr lang="en-GB" dirty="0"/>
              <a:t> </a:t>
            </a:r>
            <a:r>
              <a:rPr lang="en-GB" dirty="0" err="1"/>
              <a:t>cynnwys</a:t>
            </a:r>
            <a:r>
              <a:rPr lang="en-GB" dirty="0"/>
              <a:t> </a:t>
            </a:r>
            <a:r>
              <a:rPr lang="en-GB" dirty="0" err="1"/>
              <a:t>tarddiad</a:t>
            </a:r>
            <a:r>
              <a:rPr lang="en-GB" dirty="0"/>
              <a:t> </a:t>
            </a:r>
            <a:r>
              <a:rPr lang="en-GB" dirty="0" err="1"/>
              <a:t>ethnig</a:t>
            </a:r>
            <a:r>
              <a:rPr lang="en-GB" dirty="0"/>
              <a:t> </a:t>
            </a:r>
            <a:r>
              <a:rPr lang="en-GB" dirty="0" err="1"/>
              <a:t>neu</a:t>
            </a:r>
            <a:r>
              <a:rPr lang="en-GB" dirty="0"/>
              <a:t> </a:t>
            </a:r>
            <a:r>
              <a:rPr lang="en-GB" dirty="0" err="1"/>
              <a:t>genedlaethol</a:t>
            </a:r>
            <a:r>
              <a:rPr lang="en-GB" dirty="0"/>
              <a:t>, </a:t>
            </a:r>
            <a:r>
              <a:rPr lang="en-GB" dirty="0" err="1"/>
              <a:t>lliw</a:t>
            </a:r>
            <a:r>
              <a:rPr lang="en-GB" dirty="0"/>
              <a:t> </a:t>
            </a:r>
            <a:r>
              <a:rPr lang="en-GB" dirty="0" err="1"/>
              <a:t>neu</a:t>
            </a:r>
            <a:r>
              <a:rPr lang="en-GB" dirty="0"/>
              <a:t> </a:t>
            </a:r>
            <a:r>
              <a:rPr lang="en-GB" dirty="0" err="1"/>
              <a:t>genedligrwydd</a:t>
            </a:r>
            <a:r>
              <a:rPr lang="en-GB" dirty="0"/>
              <a:t>, </a:t>
            </a:r>
            <a:r>
              <a:rPr lang="en-GB" dirty="0" err="1"/>
              <a:t>crefydd</a:t>
            </a:r>
            <a:r>
              <a:rPr lang="en-GB" dirty="0"/>
              <a:t> </a:t>
            </a:r>
            <a:r>
              <a:rPr lang="en-GB" dirty="0" err="1"/>
              <a:t>neu</a:t>
            </a:r>
            <a:r>
              <a:rPr lang="en-GB" dirty="0"/>
              <a:t> </a:t>
            </a:r>
            <a:r>
              <a:rPr lang="en-GB" dirty="0" err="1"/>
              <a:t>gred</a:t>
            </a:r>
            <a:r>
              <a:rPr lang="en-GB" dirty="0"/>
              <a:t> – </a:t>
            </a:r>
            <a:r>
              <a:rPr lang="en-GB" dirty="0" err="1"/>
              <a:t>yn</a:t>
            </a:r>
            <a:r>
              <a:rPr lang="en-GB" dirty="0"/>
              <a:t> </a:t>
            </a:r>
            <a:r>
              <a:rPr lang="en-GB" dirty="0" err="1"/>
              <a:t>cynnwys</a:t>
            </a:r>
            <a:r>
              <a:rPr lang="en-GB" dirty="0"/>
              <a:t> </a:t>
            </a:r>
            <a:r>
              <a:rPr lang="en-GB" dirty="0" err="1"/>
              <a:t>diffyg</a:t>
            </a:r>
            <a:r>
              <a:rPr lang="en-GB" dirty="0"/>
              <a:t> cred; </a:t>
            </a:r>
          </a:p>
          <a:p>
            <a:pPr lvl="1"/>
            <a:r>
              <a:rPr lang="en-GB" dirty="0" err="1"/>
              <a:t>rhyw</a:t>
            </a:r>
            <a:r>
              <a:rPr lang="en-GB" dirty="0"/>
              <a:t> a </a:t>
            </a:r>
            <a:r>
              <a:rPr lang="en-GB" dirty="0" err="1"/>
              <a:t>chyfeiriadedd</a:t>
            </a:r>
            <a:r>
              <a:rPr lang="en-GB" dirty="0"/>
              <a:t> </a:t>
            </a:r>
            <a:r>
              <a:rPr lang="en-GB" dirty="0" err="1"/>
              <a:t>rhywiol</a:t>
            </a:r>
            <a:r>
              <a:rPr lang="en-GB" dirty="0"/>
              <a:t>. </a:t>
            </a:r>
          </a:p>
        </p:txBody>
      </p:sp>
      <p:sp>
        <p:nvSpPr>
          <p:cNvPr id="5" name="Content Placeholder 4"/>
          <p:cNvSpPr>
            <a:spLocks noGrp="1"/>
          </p:cNvSpPr>
          <p:nvPr>
            <p:ph sz="half" idx="2"/>
          </p:nvPr>
        </p:nvSpPr>
        <p:spPr>
          <a:xfrm>
            <a:off x="4629150" y="2226469"/>
            <a:ext cx="3886200" cy="3263504"/>
          </a:xfrm>
        </p:spPr>
        <p:txBody>
          <a:bodyPr>
            <a:noAutofit/>
          </a:bodyPr>
          <a:lstStyle/>
          <a:p>
            <a:r>
              <a:rPr lang="en-GB" sz="1500" i="1" dirty="0"/>
              <a:t>Replaces previous anti-discrimination laws with a single act</a:t>
            </a:r>
          </a:p>
          <a:p>
            <a:r>
              <a:rPr lang="en-GB" sz="1500" i="1" dirty="0"/>
              <a:t>The Act generally covers anyone who has one or more of the following ‘protected characteristics’: </a:t>
            </a:r>
          </a:p>
          <a:p>
            <a:pPr lvl="1"/>
            <a:r>
              <a:rPr lang="en-GB" sz="1500" i="1" dirty="0"/>
              <a:t>age;  </a:t>
            </a:r>
          </a:p>
          <a:p>
            <a:pPr lvl="1"/>
            <a:r>
              <a:rPr lang="en-GB" sz="1500" i="1" dirty="0"/>
              <a:t>disability; </a:t>
            </a:r>
          </a:p>
          <a:p>
            <a:pPr lvl="1"/>
            <a:r>
              <a:rPr lang="en-GB" sz="1500" i="1" dirty="0"/>
              <a:t>gender reassignment;</a:t>
            </a:r>
          </a:p>
          <a:p>
            <a:pPr lvl="1"/>
            <a:r>
              <a:rPr lang="en-GB" sz="1500" i="1" dirty="0"/>
              <a:t> marriage and civil partnership;</a:t>
            </a:r>
          </a:p>
          <a:p>
            <a:pPr lvl="1"/>
            <a:r>
              <a:rPr lang="en-GB" sz="1500" i="1" dirty="0"/>
              <a:t>pregnancy and maternity;</a:t>
            </a:r>
          </a:p>
          <a:p>
            <a:pPr lvl="1"/>
            <a:r>
              <a:rPr lang="en-GB" sz="1500" i="1" dirty="0"/>
              <a:t>race – including ethnic or national origin, colour or nationality; </a:t>
            </a:r>
          </a:p>
          <a:p>
            <a:pPr lvl="1"/>
            <a:r>
              <a:rPr lang="en-GB" sz="1500" i="1" dirty="0"/>
              <a:t>religion or belief – including lack of belief; </a:t>
            </a:r>
          </a:p>
          <a:p>
            <a:pPr lvl="1"/>
            <a:r>
              <a:rPr lang="en-GB" sz="1500" i="1" dirty="0"/>
              <a:t> sex, and sexual orientation. </a:t>
            </a:r>
          </a:p>
        </p:txBody>
      </p:sp>
    </p:spTree>
    <p:extLst>
      <p:ext uri="{BB962C8B-B14F-4D97-AF65-F5344CB8AC3E}">
        <p14:creationId xmlns:p14="http://schemas.microsoft.com/office/powerpoint/2010/main" val="32569709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E7D3C-DBB7-4F17-A460-192E4E75AE7B}"/>
              </a:ext>
            </a:extLst>
          </p:cNvPr>
          <p:cNvSpPr>
            <a:spLocks noGrp="1"/>
          </p:cNvSpPr>
          <p:nvPr>
            <p:ph type="title"/>
          </p:nvPr>
        </p:nvSpPr>
        <p:spPr/>
        <p:txBody>
          <a:bodyPr/>
          <a:lstStyle/>
          <a:p>
            <a:r>
              <a:rPr lang="en-GB" dirty="0"/>
              <a:t>The Equality Act 2010</a:t>
            </a:r>
          </a:p>
        </p:txBody>
      </p:sp>
      <p:pic>
        <p:nvPicPr>
          <p:cNvPr id="4" name="Online Media 3" title="Protected characteristics">
            <a:hlinkClick r:id="" action="ppaction://media"/>
            <a:extLst>
              <a:ext uri="{FF2B5EF4-FFF2-40B4-BE49-F238E27FC236}">
                <a16:creationId xmlns:a16="http://schemas.microsoft.com/office/drawing/2014/main" id="{09097512-A5A5-4882-92B2-47B26B60B985}"/>
              </a:ext>
            </a:extLst>
          </p:cNvPr>
          <p:cNvPicPr>
            <a:picLocks noGrp="1" noRot="1" noChangeAspect="1"/>
          </p:cNvPicPr>
          <p:nvPr>
            <p:ph idx="1"/>
            <a:videoFile r:link="rId1"/>
          </p:nvPr>
        </p:nvPicPr>
        <p:blipFill>
          <a:blip r:embed="rId3"/>
          <a:stretch>
            <a:fillRect/>
          </a:stretch>
        </p:blipFill>
        <p:spPr>
          <a:xfrm>
            <a:off x="566738" y="1600200"/>
            <a:ext cx="8010525" cy="4525963"/>
          </a:xfrm>
          <a:prstGeom prst="rect">
            <a:avLst/>
          </a:prstGeom>
        </p:spPr>
      </p:pic>
    </p:spTree>
    <p:extLst>
      <p:ext uri="{BB962C8B-B14F-4D97-AF65-F5344CB8AC3E}">
        <p14:creationId xmlns:p14="http://schemas.microsoft.com/office/powerpoint/2010/main" val="3856953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t>The nine main pieces of legislation that have merged are:</a:t>
            </a:r>
            <a:br>
              <a:rPr lang="en-GB" dirty="0"/>
            </a:br>
            <a:endParaRPr lang="en-GB" dirty="0"/>
          </a:p>
        </p:txBody>
      </p:sp>
      <p:sp>
        <p:nvSpPr>
          <p:cNvPr id="3" name="Content Placeholder 2"/>
          <p:cNvSpPr>
            <a:spLocks noGrp="1"/>
          </p:cNvSpPr>
          <p:nvPr>
            <p:ph idx="1"/>
          </p:nvPr>
        </p:nvSpPr>
        <p:spPr/>
        <p:txBody>
          <a:bodyPr/>
          <a:lstStyle/>
          <a:p>
            <a:r>
              <a:rPr lang="en-GB" sz="2000" dirty="0"/>
              <a:t>the Equal Pay Act 1970</a:t>
            </a:r>
          </a:p>
          <a:p>
            <a:r>
              <a:rPr lang="en-GB" sz="2000" dirty="0"/>
              <a:t>the Sex Discrimination Act 1975</a:t>
            </a:r>
          </a:p>
          <a:p>
            <a:r>
              <a:rPr lang="en-GB" sz="2000" dirty="0"/>
              <a:t>the Race Relations Act 1976</a:t>
            </a:r>
          </a:p>
          <a:p>
            <a:r>
              <a:rPr lang="en-GB" sz="2000" dirty="0"/>
              <a:t>the Disability Discrimination Act 1995</a:t>
            </a:r>
          </a:p>
          <a:p>
            <a:r>
              <a:rPr lang="en-GB" sz="2000" dirty="0"/>
              <a:t>the Employment Equality (Religion or Belief) Regulations 2003</a:t>
            </a:r>
          </a:p>
          <a:p>
            <a:r>
              <a:rPr lang="en-GB" sz="2000" dirty="0"/>
              <a:t>the Employment Equality (Sexual Orientation) Regulations 2003</a:t>
            </a:r>
          </a:p>
          <a:p>
            <a:r>
              <a:rPr lang="en-GB" sz="2000" dirty="0"/>
              <a:t>the Employment Equality (Age) Regulations 2006</a:t>
            </a:r>
          </a:p>
          <a:p>
            <a:r>
              <a:rPr lang="en-GB" sz="2000" dirty="0"/>
              <a:t>the Equality Act 2006, Part 2</a:t>
            </a:r>
          </a:p>
          <a:p>
            <a:r>
              <a:rPr lang="en-GB" sz="2000" dirty="0"/>
              <a:t>the Equality Act (Sexual Orientation) Regulations 2007</a:t>
            </a:r>
          </a:p>
          <a:p>
            <a:endParaRPr lang="en-GB" sz="20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normAutofit fontScale="90000"/>
          </a:bodyPr>
          <a:lstStyle/>
          <a:p>
            <a:r>
              <a:rPr lang="en-GB" dirty="0" err="1"/>
              <a:t>Deddf</a:t>
            </a:r>
            <a:r>
              <a:rPr lang="en-GB" dirty="0"/>
              <a:t> </a:t>
            </a:r>
            <a:r>
              <a:rPr lang="en-GB" dirty="0" err="1"/>
              <a:t>Cydraddoldeb</a:t>
            </a:r>
            <a:r>
              <a:rPr lang="en-GB" dirty="0"/>
              <a:t> 2010</a:t>
            </a:r>
            <a:br>
              <a:rPr lang="en-GB" dirty="0"/>
            </a:br>
            <a:r>
              <a:rPr lang="en-GB" i="1" dirty="0"/>
              <a:t>Equality Act 2010</a:t>
            </a:r>
            <a:endParaRPr lang="en-GB" dirty="0"/>
          </a:p>
        </p:txBody>
      </p:sp>
      <p:graphicFrame>
        <p:nvGraphicFramePr>
          <p:cNvPr id="4" name="Content Placeholder 3"/>
          <p:cNvGraphicFramePr>
            <a:graphicFrameLocks noGrp="1"/>
          </p:cNvGraphicFramePr>
          <p:nvPr>
            <p:ph idx="1"/>
          </p:nvPr>
        </p:nvGraphicFramePr>
        <p:xfrm>
          <a:off x="152400" y="2590800"/>
          <a:ext cx="8763000" cy="3449320"/>
        </p:xfrm>
        <a:graphic>
          <a:graphicData uri="http://schemas.openxmlformats.org/drawingml/2006/table">
            <a:tbl>
              <a:tblPr firstRow="1" bandRow="1">
                <a:tableStyleId>{5C22544A-7EE6-4342-B048-85BDC9FD1C3A}</a:tableStyleId>
              </a:tblPr>
              <a:tblGrid>
                <a:gridCol w="3267472">
                  <a:extLst>
                    <a:ext uri="{9D8B030D-6E8A-4147-A177-3AD203B41FA5}">
                      <a16:colId xmlns:a16="http://schemas.microsoft.com/office/drawing/2014/main" val="20000"/>
                    </a:ext>
                  </a:extLst>
                </a:gridCol>
                <a:gridCol w="5495528">
                  <a:extLst>
                    <a:ext uri="{9D8B030D-6E8A-4147-A177-3AD203B41FA5}">
                      <a16:colId xmlns:a16="http://schemas.microsoft.com/office/drawing/2014/main" val="20001"/>
                    </a:ext>
                  </a:extLst>
                </a:gridCol>
              </a:tblGrid>
              <a:tr h="370840">
                <a:tc>
                  <a:txBody>
                    <a:bodyPr/>
                    <a:lstStyle/>
                    <a:p>
                      <a:r>
                        <a:rPr lang="en-GB" sz="1600" dirty="0"/>
                        <a:t>Areas</a:t>
                      </a:r>
                      <a:r>
                        <a:rPr lang="en-GB" sz="1600" baseline="0" dirty="0"/>
                        <a:t> Covered</a:t>
                      </a:r>
                      <a:endParaRPr lang="en-GB" sz="1600" dirty="0"/>
                    </a:p>
                  </a:txBody>
                  <a:tcPr/>
                </a:tc>
                <a:tc>
                  <a:txBody>
                    <a:bodyPr/>
                    <a:lstStyle/>
                    <a:p>
                      <a:r>
                        <a:rPr lang="en-GB" sz="1600" dirty="0"/>
                        <a:t>Changes</a:t>
                      </a:r>
                    </a:p>
                  </a:txBody>
                  <a:tcPr/>
                </a:tc>
                <a:extLst>
                  <a:ext uri="{0D108BD9-81ED-4DB2-BD59-A6C34878D82A}">
                    <a16:rowId xmlns:a16="http://schemas.microsoft.com/office/drawing/2014/main" val="10000"/>
                  </a:ext>
                </a:extLst>
              </a:tr>
              <a:tr h="370840">
                <a:tc>
                  <a:txBody>
                    <a:bodyPr/>
                    <a:lstStyle/>
                    <a:p>
                      <a:pPr lvl="1"/>
                      <a:r>
                        <a:rPr lang="en-GB" sz="2000" dirty="0"/>
                        <a:t>Age</a:t>
                      </a:r>
                    </a:p>
                    <a:p>
                      <a:pPr lvl="1"/>
                      <a:r>
                        <a:rPr lang="en-GB" sz="2000" dirty="0"/>
                        <a:t>Disability</a:t>
                      </a:r>
                    </a:p>
                    <a:p>
                      <a:pPr lvl="1"/>
                      <a:r>
                        <a:rPr lang="en-GB" sz="2000" dirty="0"/>
                        <a:t>Gender reassignment</a:t>
                      </a:r>
                    </a:p>
                    <a:p>
                      <a:pPr lvl="1"/>
                      <a:r>
                        <a:rPr lang="en-GB" sz="2000" dirty="0"/>
                        <a:t>Pregnancy and maternity</a:t>
                      </a:r>
                    </a:p>
                    <a:p>
                      <a:pPr lvl="1"/>
                      <a:r>
                        <a:rPr lang="en-GB" sz="2000" dirty="0"/>
                        <a:t>Race</a:t>
                      </a:r>
                    </a:p>
                    <a:p>
                      <a:pPr lvl="1"/>
                      <a:r>
                        <a:rPr lang="en-GB" sz="2000" dirty="0"/>
                        <a:t>Religion and belief</a:t>
                      </a:r>
                    </a:p>
                    <a:p>
                      <a:pPr lvl="1"/>
                      <a:r>
                        <a:rPr lang="en-GB" sz="2000" dirty="0"/>
                        <a:t>Sex</a:t>
                      </a:r>
                    </a:p>
                    <a:p>
                      <a:pPr lvl="1"/>
                      <a:r>
                        <a:rPr lang="en-GB" sz="2000" dirty="0"/>
                        <a:t>Sexual orientation</a:t>
                      </a:r>
                    </a:p>
                    <a:p>
                      <a:endParaRPr lang="en-GB" sz="1600" dirty="0"/>
                    </a:p>
                  </a:txBody>
                  <a:tcPr/>
                </a:tc>
                <a:tc>
                  <a:txBody>
                    <a:bodyPr/>
                    <a:lstStyle/>
                    <a:p>
                      <a:pPr>
                        <a:buFont typeface="Arial" pitchFamily="34" charset="0"/>
                        <a:buChar char="•"/>
                      </a:pPr>
                      <a:r>
                        <a:rPr lang="en-GB" sz="1800" dirty="0"/>
                        <a:t>Strengthening disabled people’s protection from discrimination</a:t>
                      </a:r>
                    </a:p>
                    <a:p>
                      <a:pPr>
                        <a:buFont typeface="Arial" pitchFamily="34" charset="0"/>
                        <a:buChar char="•"/>
                      </a:pPr>
                      <a:r>
                        <a:rPr lang="en-GB" sz="1800" dirty="0"/>
                        <a:t>Protecting people from discrimination by association and perception</a:t>
                      </a:r>
                    </a:p>
                    <a:p>
                      <a:pPr>
                        <a:buFont typeface="Arial" pitchFamily="34" charset="0"/>
                        <a:buChar char="•"/>
                      </a:pPr>
                      <a:r>
                        <a:rPr lang="en-GB" sz="1800" dirty="0"/>
                        <a:t>Positive Action in recruitment and promotion which gives greater scope to address deficits in the workforce</a:t>
                      </a:r>
                    </a:p>
                    <a:p>
                      <a:pPr>
                        <a:buFont typeface="Arial" pitchFamily="34" charset="0"/>
                        <a:buChar char="•"/>
                      </a:pPr>
                      <a:r>
                        <a:rPr lang="en-GB" sz="1800" dirty="0"/>
                        <a:t>Strengthening the powers of employment tribunals</a:t>
                      </a:r>
                    </a:p>
                    <a:p>
                      <a:pPr>
                        <a:buFont typeface="Arial" pitchFamily="34" charset="0"/>
                        <a:buChar char="•"/>
                      </a:pPr>
                      <a:r>
                        <a:rPr lang="en-GB" sz="1800" dirty="0"/>
                        <a:t>Strengthening the protection for pregnant women and breastfeeding mothers</a:t>
                      </a:r>
                    </a:p>
                    <a:p>
                      <a:pPr>
                        <a:buFont typeface="Arial" pitchFamily="34" charset="0"/>
                        <a:buChar char="•"/>
                      </a:pPr>
                      <a:r>
                        <a:rPr lang="en-GB" sz="1800" dirty="0"/>
                        <a:t>Banning discrimination in private members’ clubs</a:t>
                      </a:r>
                    </a:p>
                    <a:p>
                      <a:endParaRPr lang="en-GB" sz="1600" dirty="0"/>
                    </a:p>
                  </a:txBody>
                  <a:tcPr/>
                </a:tc>
                <a:extLst>
                  <a:ext uri="{0D108BD9-81ED-4DB2-BD59-A6C34878D82A}">
                    <a16:rowId xmlns:a16="http://schemas.microsoft.com/office/drawing/2014/main" val="10001"/>
                  </a:ext>
                </a:extLst>
              </a:tr>
            </a:tbl>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F9D71-F01F-4717-8F3D-D59CE749D33D}"/>
              </a:ext>
            </a:extLst>
          </p:cNvPr>
          <p:cNvSpPr>
            <a:spLocks noGrp="1"/>
          </p:cNvSpPr>
          <p:nvPr>
            <p:ph type="title"/>
          </p:nvPr>
        </p:nvSpPr>
        <p:spPr/>
        <p:txBody>
          <a:bodyPr>
            <a:normAutofit fontScale="90000"/>
          </a:bodyPr>
          <a:lstStyle/>
          <a:p>
            <a:r>
              <a:rPr lang="en-GB" dirty="0" err="1"/>
              <a:t>Deddf</a:t>
            </a:r>
            <a:r>
              <a:rPr lang="en-GB" dirty="0"/>
              <a:t> </a:t>
            </a:r>
            <a:r>
              <a:rPr lang="en-GB" dirty="0" err="1"/>
              <a:t>Cydraddoldeb</a:t>
            </a:r>
            <a:r>
              <a:rPr lang="en-GB" dirty="0"/>
              <a:t> 2010</a:t>
            </a:r>
            <a:br>
              <a:rPr lang="en-GB" dirty="0"/>
            </a:br>
            <a:r>
              <a:rPr lang="en-GB" i="1" dirty="0"/>
              <a:t>Equality Act 2010</a:t>
            </a:r>
            <a:endParaRPr lang="en-GB" dirty="0"/>
          </a:p>
        </p:txBody>
      </p:sp>
      <p:sp>
        <p:nvSpPr>
          <p:cNvPr id="3" name="Content Placeholder 2">
            <a:extLst>
              <a:ext uri="{FF2B5EF4-FFF2-40B4-BE49-F238E27FC236}">
                <a16:creationId xmlns:a16="http://schemas.microsoft.com/office/drawing/2014/main" id="{260C7AF6-15F2-4A20-AA61-EEB67A978EDC}"/>
              </a:ext>
            </a:extLst>
          </p:cNvPr>
          <p:cNvSpPr>
            <a:spLocks noGrp="1"/>
          </p:cNvSpPr>
          <p:nvPr>
            <p:ph idx="1"/>
          </p:nvPr>
        </p:nvSpPr>
        <p:spPr/>
        <p:txBody>
          <a:bodyPr>
            <a:normAutofit fontScale="62500" lnSpcReduction="20000"/>
          </a:bodyPr>
          <a:lstStyle/>
          <a:p>
            <a:r>
              <a:rPr lang="en-GB" b="1" dirty="0"/>
              <a:t>Direct discrimination </a:t>
            </a:r>
            <a:r>
              <a:rPr lang="en-GB" dirty="0"/>
              <a:t>– the act covers discrimination based on perception and association.</a:t>
            </a:r>
          </a:p>
          <a:p>
            <a:r>
              <a:rPr lang="en-GB" b="1" dirty="0"/>
              <a:t>Indirect discrimination</a:t>
            </a:r>
            <a:r>
              <a:rPr lang="en-GB" dirty="0"/>
              <a:t>- the act covers circumstances where someone is put at a disadvantage but also where they would be put at a disadvantage.  This is intended to cover situations where someone is put off/or deterred and will most likely apply to recruitment.</a:t>
            </a:r>
          </a:p>
          <a:p>
            <a:r>
              <a:rPr lang="en-GB" b="1" dirty="0"/>
              <a:t>Harassment</a:t>
            </a:r>
            <a:r>
              <a:rPr lang="en-GB" dirty="0"/>
              <a:t> – the Act covers treatment based on perception and association.  Employers will also be liable for harassment by third parties in the workplace if they fail to take reasonably practicable steps to prevent the third party from harassing an individual in circumstances where they have been harassed on two previous occasions.  </a:t>
            </a:r>
          </a:p>
          <a:p>
            <a:r>
              <a:rPr lang="en-GB" b="1" dirty="0"/>
              <a:t>Discrimination arising from disability</a:t>
            </a:r>
            <a:r>
              <a:rPr lang="en-GB" dirty="0"/>
              <a:t> - An entirely new aspect of disability discrimination.  This will occur if A treats B unfavourably because of something arising in consequence of B's disability.  For example, if B is dismissed because of absences arising from a disability A will have discriminated against B.  A can avoid liability if they can objectively justify the dismissal.</a:t>
            </a:r>
          </a:p>
          <a:p>
            <a:endParaRPr lang="en-GB" dirty="0"/>
          </a:p>
          <a:p>
            <a:endParaRPr lang="en-GB" dirty="0"/>
          </a:p>
        </p:txBody>
      </p:sp>
    </p:spTree>
    <p:extLst>
      <p:ext uri="{BB962C8B-B14F-4D97-AF65-F5344CB8AC3E}">
        <p14:creationId xmlns:p14="http://schemas.microsoft.com/office/powerpoint/2010/main" val="26724626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CEC45-09F2-495C-80C3-F55A08C2354F}"/>
              </a:ext>
            </a:extLst>
          </p:cNvPr>
          <p:cNvSpPr>
            <a:spLocks noGrp="1"/>
          </p:cNvSpPr>
          <p:nvPr>
            <p:ph type="title"/>
          </p:nvPr>
        </p:nvSpPr>
        <p:spPr/>
        <p:txBody>
          <a:bodyPr/>
          <a:lstStyle/>
          <a:p>
            <a:r>
              <a:rPr lang="en-GB" dirty="0"/>
              <a:t>Case Studies</a:t>
            </a:r>
          </a:p>
        </p:txBody>
      </p:sp>
      <p:sp>
        <p:nvSpPr>
          <p:cNvPr id="3" name="Content Placeholder 2">
            <a:extLst>
              <a:ext uri="{FF2B5EF4-FFF2-40B4-BE49-F238E27FC236}">
                <a16:creationId xmlns:a16="http://schemas.microsoft.com/office/drawing/2014/main" id="{4D709B24-76AF-4FBA-B019-0DD1299825E9}"/>
              </a:ext>
            </a:extLst>
          </p:cNvPr>
          <p:cNvSpPr>
            <a:spLocks noGrp="1"/>
          </p:cNvSpPr>
          <p:nvPr>
            <p:ph idx="1"/>
          </p:nvPr>
        </p:nvSpPr>
        <p:spPr/>
        <p:txBody>
          <a:bodyPr/>
          <a:lstStyle/>
          <a:p>
            <a:r>
              <a:rPr lang="en-GB" dirty="0"/>
              <a:t>In your groups read the case studies located on Moodle</a:t>
            </a:r>
          </a:p>
          <a:p>
            <a:r>
              <a:rPr lang="en-GB" dirty="0"/>
              <a:t>Discuss each case study </a:t>
            </a:r>
            <a:r>
              <a:rPr lang="en-GB"/>
              <a:t>and feedback (15 mins)</a:t>
            </a:r>
            <a:endParaRPr lang="en-GB" dirty="0"/>
          </a:p>
        </p:txBody>
      </p:sp>
    </p:spTree>
    <p:extLst>
      <p:ext uri="{BB962C8B-B14F-4D97-AF65-F5344CB8AC3E}">
        <p14:creationId xmlns:p14="http://schemas.microsoft.com/office/powerpoint/2010/main" val="36264941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67544" y="764704"/>
            <a:ext cx="8295456" cy="864096"/>
          </a:xfrm>
        </p:spPr>
        <p:txBody>
          <a:bodyPr>
            <a:normAutofit fontScale="90000"/>
          </a:bodyPr>
          <a:lstStyle/>
          <a:p>
            <a:pPr eaLnBrk="1" hangingPunct="1"/>
            <a:r>
              <a:rPr lang="en-GB" sz="3200" dirty="0"/>
              <a:t>The UN Convention on the Rights of the Child (1989)</a:t>
            </a:r>
            <a:br>
              <a:rPr lang="en-GB" sz="3200" dirty="0"/>
            </a:br>
            <a:endParaRPr lang="en-GB" sz="3200" dirty="0"/>
          </a:p>
        </p:txBody>
      </p:sp>
      <p:sp>
        <p:nvSpPr>
          <p:cNvPr id="25603" name="Rectangle 3"/>
          <p:cNvSpPr>
            <a:spLocks noGrp="1" noChangeArrowheads="1"/>
          </p:cNvSpPr>
          <p:nvPr>
            <p:ph type="body" idx="1"/>
          </p:nvPr>
        </p:nvSpPr>
        <p:spPr>
          <a:xfrm>
            <a:off x="467544" y="1700808"/>
            <a:ext cx="8064896" cy="4547593"/>
          </a:xfrm>
        </p:spPr>
        <p:txBody>
          <a:bodyPr>
            <a:normAutofit fontScale="77500" lnSpcReduction="20000"/>
          </a:bodyPr>
          <a:lstStyle/>
          <a:p>
            <a:pPr eaLnBrk="1" hangingPunct="1">
              <a:lnSpc>
                <a:spcPct val="90000"/>
              </a:lnSpc>
              <a:buFontTx/>
              <a:buNone/>
            </a:pPr>
            <a:r>
              <a:rPr lang="en-GB" sz="2800" dirty="0"/>
              <a:t>Key Issues</a:t>
            </a:r>
          </a:p>
          <a:p>
            <a:pPr eaLnBrk="1" hangingPunct="1">
              <a:lnSpc>
                <a:spcPct val="90000"/>
              </a:lnSpc>
            </a:pPr>
            <a:r>
              <a:rPr lang="en-GB" sz="2800" dirty="0"/>
              <a:t>No hierarchy of human rights</a:t>
            </a:r>
          </a:p>
          <a:p>
            <a:pPr eaLnBrk="1" hangingPunct="1">
              <a:lnSpc>
                <a:spcPct val="90000"/>
              </a:lnSpc>
            </a:pPr>
            <a:r>
              <a:rPr lang="en-GB" sz="2800" dirty="0"/>
              <a:t>The focus on the whole child</a:t>
            </a:r>
          </a:p>
          <a:p>
            <a:pPr eaLnBrk="1" hangingPunct="1">
              <a:lnSpc>
                <a:spcPct val="90000"/>
              </a:lnSpc>
            </a:pPr>
            <a:r>
              <a:rPr lang="en-GB" sz="2800" dirty="0"/>
              <a:t>Highlights the role of the family</a:t>
            </a:r>
          </a:p>
          <a:p>
            <a:pPr eaLnBrk="1" hangingPunct="1">
              <a:lnSpc>
                <a:spcPct val="90000"/>
              </a:lnSpc>
            </a:pPr>
            <a:r>
              <a:rPr lang="en-GB" sz="2800" dirty="0"/>
              <a:t>Seeks children’s voice as a part of decision making</a:t>
            </a:r>
          </a:p>
          <a:p>
            <a:pPr eaLnBrk="1" hangingPunct="1">
              <a:lnSpc>
                <a:spcPct val="90000"/>
              </a:lnSpc>
            </a:pPr>
            <a:r>
              <a:rPr lang="en-GB" sz="2800" dirty="0"/>
              <a:t>Non-discriminatory</a:t>
            </a:r>
          </a:p>
          <a:p>
            <a:pPr eaLnBrk="1" hangingPunct="1">
              <a:lnSpc>
                <a:spcPct val="90000"/>
              </a:lnSpc>
            </a:pPr>
            <a:r>
              <a:rPr lang="en-GB" sz="2800" dirty="0"/>
              <a:t>Obligations are placed on governments</a:t>
            </a:r>
          </a:p>
          <a:p>
            <a:pPr marL="0" indent="0" eaLnBrk="1" hangingPunct="1">
              <a:lnSpc>
                <a:spcPct val="90000"/>
              </a:lnSpc>
              <a:buNone/>
            </a:pPr>
            <a:endParaRPr lang="en-GB" sz="2800" dirty="0"/>
          </a:p>
          <a:p>
            <a:pPr marL="0" indent="0">
              <a:buNone/>
            </a:pPr>
            <a:r>
              <a:rPr lang="en-GB" sz="2800" dirty="0"/>
              <a:t>Children’s rights have become important over the last 30 years since the inception of the United Nations Convention on the Rights of the Child (1989).</a:t>
            </a:r>
          </a:p>
          <a:p>
            <a:pPr>
              <a:buFont typeface="Wingdings" panose="05000000000000000000" pitchFamily="2" charset="2"/>
              <a:buChar char="§"/>
            </a:pPr>
            <a:r>
              <a:rPr lang="en-GB" sz="2800" dirty="0"/>
              <a:t>In Wales, politicians have prioritised children’s rights since devolution in 1998.</a:t>
            </a:r>
          </a:p>
          <a:p>
            <a:pPr>
              <a:buFont typeface="Wingdings" panose="05000000000000000000" pitchFamily="2" charset="2"/>
              <a:buChar char="§"/>
            </a:pPr>
            <a:r>
              <a:rPr lang="en-GB" sz="2800" dirty="0"/>
              <a:t>a ‘children first’ approach</a:t>
            </a:r>
          </a:p>
          <a:p>
            <a:pPr eaLnBrk="1" hangingPunct="1">
              <a:lnSpc>
                <a:spcPct val="90000"/>
              </a:lnSpc>
            </a:pPr>
            <a:endParaRPr lang="en-GB" sz="2800" dirty="0"/>
          </a:p>
          <a:p>
            <a:pPr eaLnBrk="1" hangingPunct="1">
              <a:lnSpc>
                <a:spcPct val="90000"/>
              </a:lnSpc>
            </a:pPr>
            <a:endParaRPr lang="en-GB" sz="28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80F71-8CAA-40E1-A7F4-C097FCAD0738}"/>
              </a:ext>
            </a:extLst>
          </p:cNvPr>
          <p:cNvSpPr>
            <a:spLocks noGrp="1"/>
          </p:cNvSpPr>
          <p:nvPr>
            <p:ph type="title"/>
          </p:nvPr>
        </p:nvSpPr>
        <p:spPr>
          <a:xfrm>
            <a:off x="44904" y="260648"/>
            <a:ext cx="9099097" cy="1899623"/>
          </a:xfrm>
        </p:spPr>
        <p:txBody>
          <a:bodyPr>
            <a:normAutofit/>
          </a:bodyPr>
          <a:lstStyle/>
          <a:p>
            <a:r>
              <a:rPr lang="en-GB" dirty="0" err="1">
                <a:solidFill>
                  <a:schemeClr val="tx1"/>
                </a:solidFill>
              </a:rPr>
              <a:t>Cyd-destun</a:t>
            </a:r>
            <a:r>
              <a:rPr lang="en-GB" dirty="0">
                <a:solidFill>
                  <a:schemeClr val="tx1"/>
                </a:solidFill>
              </a:rPr>
              <a:t> </a:t>
            </a:r>
            <a:r>
              <a:rPr lang="en-GB" dirty="0" err="1">
                <a:solidFill>
                  <a:schemeClr val="tx1"/>
                </a:solidFill>
              </a:rPr>
              <a:t>deddfwriaethol</a:t>
            </a:r>
            <a:r>
              <a:rPr lang="en-GB" dirty="0">
                <a:solidFill>
                  <a:schemeClr val="tx1"/>
                </a:solidFill>
              </a:rPr>
              <a:t> </a:t>
            </a:r>
            <a:r>
              <a:rPr lang="en-GB" dirty="0" err="1">
                <a:solidFill>
                  <a:schemeClr val="tx1"/>
                </a:solidFill>
              </a:rPr>
              <a:t>Cymru</a:t>
            </a:r>
            <a:br>
              <a:rPr lang="en-GB" dirty="0">
                <a:solidFill>
                  <a:schemeClr val="tx1"/>
                </a:solidFill>
              </a:rPr>
            </a:br>
            <a:r>
              <a:rPr lang="en-GB" dirty="0">
                <a:solidFill>
                  <a:schemeClr val="tx1"/>
                </a:solidFill>
              </a:rPr>
              <a:t>Legislative context in Wales</a:t>
            </a:r>
          </a:p>
        </p:txBody>
      </p:sp>
      <p:sp>
        <p:nvSpPr>
          <p:cNvPr id="3" name="Content Placeholder 2">
            <a:extLst>
              <a:ext uri="{FF2B5EF4-FFF2-40B4-BE49-F238E27FC236}">
                <a16:creationId xmlns:a16="http://schemas.microsoft.com/office/drawing/2014/main" id="{F8D99877-9213-4826-9A54-6D9F086FB47A}"/>
              </a:ext>
            </a:extLst>
          </p:cNvPr>
          <p:cNvSpPr>
            <a:spLocks noGrp="1"/>
          </p:cNvSpPr>
          <p:nvPr>
            <p:ph sz="half" idx="1"/>
          </p:nvPr>
        </p:nvSpPr>
        <p:spPr>
          <a:xfrm>
            <a:off x="114300" y="2241551"/>
            <a:ext cx="4411980" cy="3289753"/>
          </a:xfrm>
        </p:spPr>
        <p:txBody>
          <a:bodyPr anchor="ctr">
            <a:normAutofit fontScale="55000" lnSpcReduction="20000"/>
          </a:bodyPr>
          <a:lstStyle/>
          <a:p>
            <a:r>
              <a:rPr lang="en-GB" sz="2600" dirty="0"/>
              <a:t>Ministers, persons and bodies having social services and well-being functions to have due regard for the</a:t>
            </a:r>
          </a:p>
          <a:p>
            <a:pPr fontAlgn="base"/>
            <a:r>
              <a:rPr lang="en-GB" sz="2600" i="1" dirty="0"/>
              <a:t>“We are very proud in Wales to place such importance on the rights of our children and young people. The commitment to mainstreaming consideration of children’s rights in order to achieve positive outcomes for all children and young people across Wales is absolute. This has been borne out historically with Wales leading the way in the UK by establishing the Children’s Commissioner for Wales and the ground-breaking Rights of Children and Young Persons (Wales) Measure 2011”.</a:t>
            </a:r>
            <a:r>
              <a:rPr lang="en-GB" sz="2600" dirty="0"/>
              <a:t>  </a:t>
            </a:r>
          </a:p>
          <a:p>
            <a:pPr fontAlgn="base"/>
            <a:r>
              <a:rPr lang="en-GB" sz="2600" dirty="0"/>
              <a:t>Jeff Cuthbert Minister for Communities and Tackling Poverty </a:t>
            </a:r>
          </a:p>
          <a:p>
            <a:endParaRPr lang="en-GB" sz="1650" dirty="0"/>
          </a:p>
        </p:txBody>
      </p:sp>
      <p:sp>
        <p:nvSpPr>
          <p:cNvPr id="4" name="Content Placeholder 3"/>
          <p:cNvSpPr>
            <a:spLocks noGrp="1"/>
          </p:cNvSpPr>
          <p:nvPr>
            <p:ph sz="half" idx="2"/>
          </p:nvPr>
        </p:nvSpPr>
        <p:spPr>
          <a:xfrm>
            <a:off x="4648200" y="2241551"/>
            <a:ext cx="4038600" cy="3884612"/>
          </a:xfrm>
        </p:spPr>
        <p:txBody>
          <a:bodyPr>
            <a:normAutofit fontScale="55000" lnSpcReduction="20000"/>
          </a:bodyPr>
          <a:lstStyle/>
          <a:p>
            <a:r>
              <a:rPr lang="cy-GB" dirty="0"/>
              <a:t>Gweinidogion, unigolion a chyrff sydd â swyddogaethau gwasanaethau cymdeithasol a lles i roi sylw dyledus i'r</a:t>
            </a:r>
            <a:endParaRPr lang="en-GB" dirty="0"/>
          </a:p>
          <a:p>
            <a:r>
              <a:rPr lang="cy-GB" dirty="0"/>
              <a:t>“Rydym yn falch iawn yng Nghymru i roi cymaint o bwys ar hawliau ein plant a'n pobl ifanc. Mae'r ymrwymiad i brif ffrydio ystyriaeth o hawliau plant er mwyn sicrhau canlyniadau cadarnhaol i bob plentyn a pherson ifanc ledled Cymru yn absoliwt. Cadarnhawyd hyn yn hanesyddol gyda Chymru yn arwain y ffordd yn y DU trwy sefydlu Comisiynydd Plant Cymru a Mesur arloesol Hawliau Plant a Phobl Ifanc (Cymru) 2011 ”.</a:t>
            </a:r>
            <a:endParaRPr lang="en-GB" dirty="0"/>
          </a:p>
          <a:p>
            <a:r>
              <a:rPr lang="cy-GB" dirty="0"/>
              <a:t>Jeff Cuthbert Gweinidog Cymunedau a Mynd i'r Afael â Thlodi</a:t>
            </a:r>
            <a:endParaRPr lang="en-GB" dirty="0"/>
          </a:p>
        </p:txBody>
      </p:sp>
    </p:spTree>
    <p:extLst>
      <p:ext uri="{BB962C8B-B14F-4D97-AF65-F5344CB8AC3E}">
        <p14:creationId xmlns:p14="http://schemas.microsoft.com/office/powerpoint/2010/main" val="40554261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GB" dirty="0"/>
            </a:br>
            <a:r>
              <a:rPr lang="en-GB" dirty="0" err="1"/>
              <a:t>Saith</a:t>
            </a:r>
            <a:r>
              <a:rPr lang="en-GB" dirty="0"/>
              <a:t> </a:t>
            </a:r>
            <a:r>
              <a:rPr lang="en-GB" dirty="0" err="1"/>
              <a:t>Nôd</a:t>
            </a:r>
            <a:r>
              <a:rPr lang="en-GB" dirty="0"/>
              <a:t> </a:t>
            </a:r>
            <a:r>
              <a:rPr lang="en-GB" dirty="0" err="1"/>
              <a:t>Craidd</a:t>
            </a:r>
            <a:br>
              <a:rPr lang="en-GB" dirty="0"/>
            </a:br>
            <a:r>
              <a:rPr lang="en-GB" dirty="0"/>
              <a:t>Seven Core Aims</a:t>
            </a:r>
            <a:br>
              <a:rPr lang="en-GB" dirty="0"/>
            </a:br>
            <a:endParaRPr lang="en-GB" dirty="0"/>
          </a:p>
        </p:txBody>
      </p:sp>
      <p:sp>
        <p:nvSpPr>
          <p:cNvPr id="3" name="Content Placeholder 2"/>
          <p:cNvSpPr>
            <a:spLocks noGrp="1"/>
          </p:cNvSpPr>
          <p:nvPr>
            <p:ph sz="half" idx="1"/>
          </p:nvPr>
        </p:nvSpPr>
        <p:spPr>
          <a:xfrm>
            <a:off x="361950" y="2233612"/>
            <a:ext cx="3886200" cy="3263504"/>
          </a:xfrm>
        </p:spPr>
        <p:style>
          <a:lnRef idx="2">
            <a:schemeClr val="accent1"/>
          </a:lnRef>
          <a:fillRef idx="1">
            <a:schemeClr val="lt1"/>
          </a:fillRef>
          <a:effectRef idx="0">
            <a:schemeClr val="accent1"/>
          </a:effectRef>
          <a:fontRef idx="minor">
            <a:schemeClr val="dk1"/>
          </a:fontRef>
        </p:style>
        <p:txBody>
          <a:bodyPr>
            <a:normAutofit fontScale="55000" lnSpcReduction="20000"/>
          </a:bodyPr>
          <a:lstStyle/>
          <a:p>
            <a:r>
              <a:rPr lang="en-GB" dirty="0"/>
              <a:t>Y </a:t>
            </a:r>
            <a:r>
              <a:rPr lang="en-GB" dirty="0" err="1"/>
              <a:t>saith</a:t>
            </a:r>
            <a:r>
              <a:rPr lang="en-GB" dirty="0"/>
              <a:t> </a:t>
            </a:r>
            <a:r>
              <a:rPr lang="en-GB" dirty="0" err="1"/>
              <a:t>nôd</a:t>
            </a:r>
            <a:r>
              <a:rPr lang="en-GB" dirty="0"/>
              <a:t> </a:t>
            </a:r>
            <a:r>
              <a:rPr lang="en-GB" dirty="0" err="1"/>
              <a:t>craidd</a:t>
            </a:r>
            <a:r>
              <a:rPr lang="en-GB" dirty="0"/>
              <a:t> </a:t>
            </a:r>
            <a:r>
              <a:rPr lang="en-GB" dirty="0" err="1"/>
              <a:t>yw</a:t>
            </a:r>
            <a:r>
              <a:rPr lang="en-GB" dirty="0"/>
              <a:t> bod </a:t>
            </a:r>
            <a:r>
              <a:rPr lang="en-GB" dirty="0" err="1"/>
              <a:t>pob</a:t>
            </a:r>
            <a:r>
              <a:rPr lang="en-GB" dirty="0"/>
              <a:t> </a:t>
            </a:r>
            <a:r>
              <a:rPr lang="en-GB" dirty="0" err="1"/>
              <a:t>plentyn</a:t>
            </a:r>
            <a:r>
              <a:rPr lang="en-GB" dirty="0"/>
              <a:t> a </a:t>
            </a:r>
            <a:r>
              <a:rPr lang="en-GB" dirty="0" err="1"/>
              <a:t>pherson</a:t>
            </a:r>
            <a:r>
              <a:rPr lang="en-GB" dirty="0"/>
              <a:t> </a:t>
            </a:r>
            <a:r>
              <a:rPr lang="en-GB" dirty="0" err="1"/>
              <a:t>ifanc</a:t>
            </a:r>
            <a:r>
              <a:rPr lang="en-GB" dirty="0"/>
              <a:t>: </a:t>
            </a:r>
          </a:p>
          <a:p>
            <a:pPr lvl="1"/>
            <a:r>
              <a:rPr lang="en-GB" dirty="0" err="1"/>
              <a:t>yn</a:t>
            </a:r>
            <a:r>
              <a:rPr lang="en-GB" dirty="0"/>
              <a:t> </a:t>
            </a:r>
            <a:r>
              <a:rPr lang="en-GB" dirty="0" err="1"/>
              <a:t>cael</a:t>
            </a:r>
            <a:r>
              <a:rPr lang="en-GB" dirty="0"/>
              <a:t> </a:t>
            </a:r>
            <a:r>
              <a:rPr lang="en-GB" dirty="0" err="1"/>
              <a:t>dechrau</a:t>
            </a:r>
            <a:r>
              <a:rPr lang="en-GB" dirty="0"/>
              <a:t> </a:t>
            </a:r>
            <a:r>
              <a:rPr lang="en-GB" dirty="0" err="1"/>
              <a:t>teg</a:t>
            </a:r>
            <a:r>
              <a:rPr lang="en-GB" dirty="0"/>
              <a:t> </a:t>
            </a:r>
            <a:r>
              <a:rPr lang="en-GB" dirty="0" err="1"/>
              <a:t>mewn</a:t>
            </a:r>
            <a:r>
              <a:rPr lang="en-GB" dirty="0"/>
              <a:t> </a:t>
            </a:r>
            <a:r>
              <a:rPr lang="en-GB" dirty="0" err="1"/>
              <a:t>bywyd</a:t>
            </a:r>
            <a:r>
              <a:rPr lang="en-GB" dirty="0"/>
              <a:t> </a:t>
            </a:r>
          </a:p>
          <a:p>
            <a:pPr lvl="1"/>
            <a:r>
              <a:rPr lang="en-GB" dirty="0" err="1"/>
              <a:t>yn</a:t>
            </a:r>
            <a:r>
              <a:rPr lang="en-GB" dirty="0"/>
              <a:t> </a:t>
            </a:r>
            <a:r>
              <a:rPr lang="en-GB" dirty="0" err="1"/>
              <a:t>cael</a:t>
            </a:r>
            <a:r>
              <a:rPr lang="en-GB" dirty="0"/>
              <a:t> </a:t>
            </a:r>
            <a:r>
              <a:rPr lang="en-GB" dirty="0" err="1"/>
              <a:t>amrywiaeth</a:t>
            </a:r>
            <a:r>
              <a:rPr lang="en-GB" dirty="0"/>
              <a:t> </a:t>
            </a:r>
            <a:r>
              <a:rPr lang="en-GB" dirty="0" err="1"/>
              <a:t>gynhwysfawr</a:t>
            </a:r>
            <a:r>
              <a:rPr lang="en-GB" dirty="0"/>
              <a:t> o </a:t>
            </a:r>
            <a:r>
              <a:rPr lang="en-GB" dirty="0" err="1"/>
              <a:t>gyfleoedd</a:t>
            </a:r>
            <a:r>
              <a:rPr lang="en-GB" dirty="0"/>
              <a:t> </a:t>
            </a:r>
            <a:r>
              <a:rPr lang="en-GB" dirty="0" err="1"/>
              <a:t>addysg</a:t>
            </a:r>
            <a:r>
              <a:rPr lang="en-GB" dirty="0"/>
              <a:t> a </a:t>
            </a:r>
            <a:r>
              <a:rPr lang="en-GB" dirty="0" err="1"/>
              <a:t>dysgu</a:t>
            </a:r>
            <a:r>
              <a:rPr lang="en-GB" dirty="0"/>
              <a:t> </a:t>
            </a:r>
          </a:p>
          <a:p>
            <a:pPr lvl="1"/>
            <a:r>
              <a:rPr lang="en-GB" dirty="0" err="1"/>
              <a:t>yn</a:t>
            </a:r>
            <a:r>
              <a:rPr lang="en-GB" dirty="0"/>
              <a:t> </a:t>
            </a:r>
            <a:r>
              <a:rPr lang="en-GB" dirty="0" err="1"/>
              <a:t>mwynhau’r</a:t>
            </a:r>
            <a:r>
              <a:rPr lang="en-GB" dirty="0"/>
              <a:t> </a:t>
            </a:r>
            <a:r>
              <a:rPr lang="en-GB" dirty="0" err="1"/>
              <a:t>iechyd</a:t>
            </a:r>
            <a:r>
              <a:rPr lang="en-GB" dirty="0"/>
              <a:t> </a:t>
            </a:r>
            <a:r>
              <a:rPr lang="en-GB" dirty="0" err="1"/>
              <a:t>gorau</a:t>
            </a:r>
            <a:r>
              <a:rPr lang="en-GB" dirty="0"/>
              <a:t> </a:t>
            </a:r>
            <a:r>
              <a:rPr lang="en-GB" dirty="0" err="1"/>
              <a:t>posibl</a:t>
            </a:r>
            <a:r>
              <a:rPr lang="en-GB" dirty="0"/>
              <a:t> ac </a:t>
            </a:r>
            <a:r>
              <a:rPr lang="en-GB" dirty="0" err="1"/>
              <a:t>nad</a:t>
            </a:r>
            <a:r>
              <a:rPr lang="en-GB" dirty="0"/>
              <a:t> </a:t>
            </a:r>
            <a:r>
              <a:rPr lang="en-GB" dirty="0" err="1"/>
              <a:t>ydynt</a:t>
            </a:r>
            <a:r>
              <a:rPr lang="en-GB" dirty="0"/>
              <a:t> </a:t>
            </a:r>
            <a:r>
              <a:rPr lang="en-GB" dirty="0" err="1"/>
              <a:t>yn</a:t>
            </a:r>
            <a:r>
              <a:rPr lang="en-GB" dirty="0"/>
              <a:t> </a:t>
            </a:r>
            <a:r>
              <a:rPr lang="en-GB" dirty="0" err="1"/>
              <a:t>cael</a:t>
            </a:r>
            <a:r>
              <a:rPr lang="en-GB" dirty="0"/>
              <a:t> </a:t>
            </a:r>
            <a:r>
              <a:rPr lang="en-GB" dirty="0" err="1"/>
              <a:t>eu</a:t>
            </a:r>
            <a:r>
              <a:rPr lang="en-GB" dirty="0"/>
              <a:t> cam-</a:t>
            </a:r>
            <a:r>
              <a:rPr lang="en-GB" dirty="0" err="1"/>
              <a:t>drin</a:t>
            </a:r>
            <a:r>
              <a:rPr lang="en-GB" dirty="0"/>
              <a:t>, </a:t>
            </a:r>
            <a:r>
              <a:rPr lang="en-GB" dirty="0" err="1"/>
              <a:t>eu</a:t>
            </a:r>
            <a:r>
              <a:rPr lang="en-GB" dirty="0"/>
              <a:t> </a:t>
            </a:r>
            <a:r>
              <a:rPr lang="en-GB" dirty="0" err="1"/>
              <a:t>fictimeiddio</a:t>
            </a:r>
            <a:r>
              <a:rPr lang="en-GB" dirty="0"/>
              <a:t> </a:t>
            </a:r>
            <a:r>
              <a:rPr lang="en-GB" dirty="0" err="1"/>
              <a:t>na’u</a:t>
            </a:r>
            <a:r>
              <a:rPr lang="en-GB" dirty="0"/>
              <a:t> </a:t>
            </a:r>
            <a:r>
              <a:rPr lang="en-GB" dirty="0" err="1"/>
              <a:t>hecsbloetio</a:t>
            </a:r>
            <a:r>
              <a:rPr lang="en-GB" dirty="0"/>
              <a:t> </a:t>
            </a:r>
          </a:p>
          <a:p>
            <a:pPr lvl="1"/>
            <a:r>
              <a:rPr lang="en-GB" dirty="0" err="1"/>
              <a:t>yn</a:t>
            </a:r>
            <a:r>
              <a:rPr lang="en-GB" dirty="0"/>
              <a:t> </a:t>
            </a:r>
            <a:r>
              <a:rPr lang="en-GB" dirty="0" err="1"/>
              <a:t>cael</a:t>
            </a:r>
            <a:r>
              <a:rPr lang="en-GB" dirty="0"/>
              <a:t> </a:t>
            </a:r>
            <a:r>
              <a:rPr lang="en-GB" dirty="0" err="1"/>
              <a:t>mynediad</a:t>
            </a:r>
            <a:r>
              <a:rPr lang="en-GB" dirty="0"/>
              <a:t> </a:t>
            </a:r>
            <a:r>
              <a:rPr lang="en-GB" dirty="0" err="1"/>
              <a:t>i</a:t>
            </a:r>
            <a:r>
              <a:rPr lang="en-GB" dirty="0"/>
              <a:t> </a:t>
            </a:r>
            <a:r>
              <a:rPr lang="en-GB" dirty="0" err="1"/>
              <a:t>weithgareddau</a:t>
            </a:r>
            <a:r>
              <a:rPr lang="en-GB" dirty="0"/>
              <a:t> </a:t>
            </a:r>
            <a:r>
              <a:rPr lang="en-GB" dirty="0" err="1"/>
              <a:t>chwarae</a:t>
            </a:r>
            <a:r>
              <a:rPr lang="en-GB" dirty="0"/>
              <a:t>, </a:t>
            </a:r>
            <a:r>
              <a:rPr lang="en-GB" dirty="0" err="1"/>
              <a:t>hamdden</a:t>
            </a:r>
            <a:r>
              <a:rPr lang="en-GB" dirty="0"/>
              <a:t>, </a:t>
            </a:r>
            <a:r>
              <a:rPr lang="en-GB" dirty="0" err="1"/>
              <a:t>chwaraeon</a:t>
            </a:r>
            <a:r>
              <a:rPr lang="en-GB" dirty="0"/>
              <a:t> a </a:t>
            </a:r>
            <a:r>
              <a:rPr lang="en-GB" dirty="0" err="1"/>
              <a:t>diwylliannol</a:t>
            </a:r>
            <a:endParaRPr lang="en-GB" dirty="0"/>
          </a:p>
          <a:p>
            <a:pPr lvl="1"/>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clywed</a:t>
            </a:r>
            <a:r>
              <a:rPr lang="en-GB" dirty="0"/>
              <a:t>, </a:t>
            </a:r>
            <a:r>
              <a:rPr lang="en-GB" dirty="0" err="1"/>
              <a:t>eu</a:t>
            </a:r>
            <a:r>
              <a:rPr lang="en-GB" dirty="0"/>
              <a:t> </a:t>
            </a:r>
            <a:r>
              <a:rPr lang="en-GB" dirty="0" err="1"/>
              <a:t>trin</a:t>
            </a:r>
            <a:r>
              <a:rPr lang="en-GB" dirty="0"/>
              <a:t> â </a:t>
            </a:r>
            <a:r>
              <a:rPr lang="en-GB" dirty="0" err="1"/>
              <a:t>pharch</a:t>
            </a:r>
            <a:r>
              <a:rPr lang="en-GB" dirty="0"/>
              <a:t>, a bod </a:t>
            </a:r>
            <a:r>
              <a:rPr lang="en-GB" dirty="0" err="1"/>
              <a:t>eu</a:t>
            </a:r>
            <a:r>
              <a:rPr lang="en-GB" dirty="0"/>
              <a:t> </a:t>
            </a:r>
            <a:r>
              <a:rPr lang="en-GB" dirty="0" err="1"/>
              <a:t>hil</a:t>
            </a:r>
            <a:r>
              <a:rPr lang="en-GB" dirty="0"/>
              <a:t> </a:t>
            </a:r>
            <a:r>
              <a:rPr lang="en-GB" dirty="0" err="1"/>
              <a:t>a’u</a:t>
            </a:r>
            <a:r>
              <a:rPr lang="en-GB" dirty="0"/>
              <a:t> </a:t>
            </a:r>
            <a:r>
              <a:rPr lang="en-GB" dirty="0" err="1"/>
              <a:t>hunaniaeth</a:t>
            </a:r>
            <a:r>
              <a:rPr lang="en-GB" dirty="0"/>
              <a:t> </a:t>
            </a:r>
            <a:r>
              <a:rPr lang="en-GB" dirty="0" err="1"/>
              <a:t>diwylliannol</a:t>
            </a:r>
            <a:r>
              <a:rPr lang="en-GB" dirty="0"/>
              <a:t> </a:t>
            </a:r>
          </a:p>
          <a:p>
            <a:pPr lvl="1"/>
            <a:r>
              <a:rPr lang="en-GB" dirty="0" err="1"/>
              <a:t>yn</a:t>
            </a:r>
            <a:r>
              <a:rPr lang="en-GB" dirty="0"/>
              <a:t> </a:t>
            </a:r>
            <a:r>
              <a:rPr lang="en-GB" dirty="0" err="1"/>
              <a:t>cael</a:t>
            </a:r>
            <a:r>
              <a:rPr lang="en-GB" dirty="0"/>
              <a:t> </a:t>
            </a:r>
            <a:r>
              <a:rPr lang="en-GB" dirty="0" err="1"/>
              <a:t>eu</a:t>
            </a:r>
            <a:r>
              <a:rPr lang="en-GB" dirty="0"/>
              <a:t> </a:t>
            </a:r>
            <a:r>
              <a:rPr lang="en-GB" dirty="0" err="1"/>
              <a:t>cydnabod</a:t>
            </a:r>
            <a:r>
              <a:rPr lang="en-GB" dirty="0"/>
              <a:t> </a:t>
            </a:r>
            <a:r>
              <a:rPr lang="en-GB" dirty="0" err="1"/>
              <a:t>yn</a:t>
            </a:r>
            <a:r>
              <a:rPr lang="en-GB" dirty="0"/>
              <a:t> </a:t>
            </a:r>
            <a:r>
              <a:rPr lang="en-GB" dirty="0" err="1"/>
              <a:t>cael</a:t>
            </a:r>
            <a:r>
              <a:rPr lang="en-GB" dirty="0"/>
              <a:t> </a:t>
            </a:r>
            <a:r>
              <a:rPr lang="en-GB" dirty="0" err="1"/>
              <a:t>cartref</a:t>
            </a:r>
            <a:r>
              <a:rPr lang="en-GB" dirty="0"/>
              <a:t> </a:t>
            </a:r>
            <a:r>
              <a:rPr lang="en-GB" dirty="0" err="1"/>
              <a:t>diogel</a:t>
            </a:r>
            <a:r>
              <a:rPr lang="en-GB" dirty="0"/>
              <a:t> a </a:t>
            </a:r>
            <a:r>
              <a:rPr lang="en-GB" dirty="0" err="1"/>
              <a:t>chymuned</a:t>
            </a:r>
            <a:r>
              <a:rPr lang="en-GB" dirty="0"/>
              <a:t> </a:t>
            </a:r>
            <a:r>
              <a:rPr lang="en-GB" dirty="0" err="1"/>
              <a:t>sy’n</a:t>
            </a:r>
            <a:r>
              <a:rPr lang="en-GB" dirty="0"/>
              <a:t> </a:t>
            </a:r>
            <a:r>
              <a:rPr lang="en-GB" dirty="0" err="1"/>
              <a:t>cefnogi</a:t>
            </a:r>
            <a:r>
              <a:rPr lang="en-GB" dirty="0"/>
              <a:t> </a:t>
            </a:r>
            <a:r>
              <a:rPr lang="en-GB" dirty="0" err="1"/>
              <a:t>lles</a:t>
            </a:r>
            <a:r>
              <a:rPr lang="en-GB" dirty="0"/>
              <a:t> </a:t>
            </a:r>
            <a:r>
              <a:rPr lang="en-GB" dirty="0" err="1"/>
              <a:t>corfforol</a:t>
            </a:r>
            <a:r>
              <a:rPr lang="en-GB" dirty="0"/>
              <a:t> ac </a:t>
            </a:r>
            <a:r>
              <a:rPr lang="en-GB" dirty="0" err="1"/>
              <a:t>emosiynol</a:t>
            </a:r>
            <a:r>
              <a:rPr lang="en-GB" dirty="0"/>
              <a:t> </a:t>
            </a:r>
          </a:p>
          <a:p>
            <a:pPr lvl="1"/>
            <a:r>
              <a:rPr lang="en-GB" dirty="0" err="1"/>
              <a:t>yn</a:t>
            </a:r>
            <a:r>
              <a:rPr lang="en-GB" dirty="0"/>
              <a:t> </a:t>
            </a:r>
            <a:r>
              <a:rPr lang="en-GB" dirty="0" err="1"/>
              <a:t>osgoi</a:t>
            </a:r>
            <a:r>
              <a:rPr lang="en-GB" dirty="0"/>
              <a:t> </a:t>
            </a:r>
            <a:r>
              <a:rPr lang="en-GB" dirty="0" err="1"/>
              <a:t>cael</a:t>
            </a:r>
            <a:r>
              <a:rPr lang="en-GB" dirty="0"/>
              <a:t> </a:t>
            </a:r>
            <a:r>
              <a:rPr lang="en-GB" dirty="0" err="1"/>
              <a:t>eu</a:t>
            </a:r>
            <a:r>
              <a:rPr lang="en-GB" dirty="0"/>
              <a:t> </a:t>
            </a:r>
            <a:r>
              <a:rPr lang="en-GB" dirty="0" err="1"/>
              <a:t>rhoi</a:t>
            </a:r>
            <a:r>
              <a:rPr lang="en-GB" dirty="0"/>
              <a:t> </a:t>
            </a:r>
            <a:r>
              <a:rPr lang="en-GB" dirty="0" err="1"/>
              <a:t>dan</a:t>
            </a:r>
            <a:r>
              <a:rPr lang="en-GB" dirty="0"/>
              <a:t> </a:t>
            </a:r>
            <a:r>
              <a:rPr lang="en-GB" dirty="0" err="1"/>
              <a:t>anfantais</a:t>
            </a:r>
            <a:r>
              <a:rPr lang="en-GB" dirty="0"/>
              <a:t> </a:t>
            </a:r>
            <a:r>
              <a:rPr lang="en-GB" dirty="0" err="1"/>
              <a:t>oherwydd</a:t>
            </a:r>
            <a:r>
              <a:rPr lang="en-GB" dirty="0"/>
              <a:t> </a:t>
            </a:r>
            <a:r>
              <a:rPr lang="en-GB" dirty="0" err="1"/>
              <a:t>tlodi</a:t>
            </a:r>
            <a:endParaRPr lang="en-GB" dirty="0"/>
          </a:p>
        </p:txBody>
      </p:sp>
      <p:sp>
        <p:nvSpPr>
          <p:cNvPr id="4" name="Content Placeholder 3"/>
          <p:cNvSpPr>
            <a:spLocks noGrp="1"/>
          </p:cNvSpPr>
          <p:nvPr>
            <p:ph sz="half" idx="2"/>
          </p:nvPr>
        </p:nvSpPr>
        <p:spPr>
          <a:xfrm>
            <a:off x="4924425" y="2233612"/>
            <a:ext cx="3886200" cy="3263504"/>
          </a:xfrm>
        </p:spPr>
        <p:style>
          <a:lnRef idx="2">
            <a:schemeClr val="accent2"/>
          </a:lnRef>
          <a:fillRef idx="1">
            <a:schemeClr val="lt1"/>
          </a:fillRef>
          <a:effectRef idx="0">
            <a:schemeClr val="accent2"/>
          </a:effectRef>
          <a:fontRef idx="minor">
            <a:schemeClr val="dk1"/>
          </a:fontRef>
        </p:style>
        <p:txBody>
          <a:bodyPr>
            <a:normAutofit fontScale="55000" lnSpcReduction="20000"/>
          </a:bodyPr>
          <a:lstStyle/>
          <a:p>
            <a:r>
              <a:rPr lang="en-GB" i="1" dirty="0"/>
              <a:t>The seven core aims are, </a:t>
            </a:r>
          </a:p>
          <a:p>
            <a:pPr lvl="1"/>
            <a:r>
              <a:rPr lang="en-GB" i="1" dirty="0"/>
              <a:t>that all children and young people: have a flying start in life </a:t>
            </a:r>
          </a:p>
          <a:p>
            <a:pPr lvl="1"/>
            <a:r>
              <a:rPr lang="en-GB" i="1" dirty="0"/>
              <a:t>have a comprehensive range of education and learning opportunities </a:t>
            </a:r>
          </a:p>
          <a:p>
            <a:pPr lvl="1"/>
            <a:r>
              <a:rPr lang="en-GB" i="1" dirty="0"/>
              <a:t>enjoy the best possible health and are free from abuse, victimisation and exploitation </a:t>
            </a:r>
          </a:p>
          <a:p>
            <a:pPr lvl="1"/>
            <a:r>
              <a:rPr lang="en-GB" i="1" dirty="0"/>
              <a:t>have access to play, leisure, sporting and cultural activities </a:t>
            </a:r>
          </a:p>
          <a:p>
            <a:pPr lvl="1"/>
            <a:r>
              <a:rPr lang="en-GB" i="1" dirty="0"/>
              <a:t>are listened to, treated with respect, and have their race and cultural identity recognised </a:t>
            </a:r>
          </a:p>
          <a:p>
            <a:pPr lvl="1"/>
            <a:r>
              <a:rPr lang="en-GB" i="1" dirty="0"/>
              <a:t>have a safe home and a community which supports physical and emotional wellbeing </a:t>
            </a:r>
          </a:p>
          <a:p>
            <a:pPr lvl="1"/>
            <a:r>
              <a:rPr lang="en-GB" i="1" dirty="0"/>
              <a:t>are not disadvantaged by poverty. </a:t>
            </a:r>
          </a:p>
        </p:txBody>
      </p:sp>
    </p:spTree>
    <p:extLst>
      <p:ext uri="{BB962C8B-B14F-4D97-AF65-F5344CB8AC3E}">
        <p14:creationId xmlns:p14="http://schemas.microsoft.com/office/powerpoint/2010/main" val="24479370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 name="Content Placeholder 4"/>
          <p:cNvSpPr>
            <a:spLocks noGrp="1"/>
          </p:cNvSpPr>
          <p:nvPr>
            <p:ph sz="half" idx="1"/>
          </p:nvPr>
        </p:nvSpPr>
        <p:spPr>
          <a:prstGeom prst="cloud">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ctr">
              <a:buNone/>
            </a:pPr>
            <a:r>
              <a:rPr lang="en-GB" sz="1800" b="1" dirty="0" err="1">
                <a:solidFill>
                  <a:schemeClr val="tx1"/>
                </a:solidFill>
              </a:rPr>
              <a:t>Sut</a:t>
            </a:r>
            <a:r>
              <a:rPr lang="en-GB" sz="1800" b="1" dirty="0">
                <a:solidFill>
                  <a:schemeClr val="tx1"/>
                </a:solidFill>
              </a:rPr>
              <a:t> all </a:t>
            </a:r>
            <a:r>
              <a:rPr lang="en-GB" sz="1800" b="1" dirty="0" err="1">
                <a:solidFill>
                  <a:schemeClr val="tx1"/>
                </a:solidFill>
              </a:rPr>
              <a:t>eithrio</a:t>
            </a:r>
            <a:r>
              <a:rPr lang="en-GB" sz="1800" b="1" dirty="0">
                <a:solidFill>
                  <a:schemeClr val="tx1"/>
                </a:solidFill>
              </a:rPr>
              <a:t> </a:t>
            </a:r>
            <a:r>
              <a:rPr lang="en-GB" sz="1800" b="1" dirty="0" err="1">
                <a:solidFill>
                  <a:schemeClr val="tx1"/>
                </a:solidFill>
              </a:rPr>
              <a:t>cymdeithasol</a:t>
            </a:r>
            <a:r>
              <a:rPr lang="en-GB" sz="1800" b="1" dirty="0">
                <a:solidFill>
                  <a:schemeClr val="tx1"/>
                </a:solidFill>
              </a:rPr>
              <a:t> </a:t>
            </a:r>
            <a:r>
              <a:rPr lang="en-GB" sz="1800" b="1" dirty="0" err="1">
                <a:solidFill>
                  <a:schemeClr val="tx1"/>
                </a:solidFill>
              </a:rPr>
              <a:t>effeithio</a:t>
            </a:r>
            <a:r>
              <a:rPr lang="en-GB" sz="1800" b="1" dirty="0">
                <a:solidFill>
                  <a:schemeClr val="tx1"/>
                </a:solidFill>
              </a:rPr>
              <a:t> </a:t>
            </a:r>
            <a:r>
              <a:rPr lang="en-GB" sz="1800" b="1" dirty="0" err="1">
                <a:solidFill>
                  <a:schemeClr val="tx1"/>
                </a:solidFill>
              </a:rPr>
              <a:t>ar</a:t>
            </a:r>
            <a:r>
              <a:rPr lang="en-GB" sz="1800" b="1" dirty="0">
                <a:solidFill>
                  <a:schemeClr val="tx1"/>
                </a:solidFill>
              </a:rPr>
              <a:t> </a:t>
            </a:r>
            <a:r>
              <a:rPr lang="en-GB" sz="1800" b="1" dirty="0" err="1">
                <a:solidFill>
                  <a:schemeClr val="tx1"/>
                </a:solidFill>
              </a:rPr>
              <a:t>hawl</a:t>
            </a:r>
            <a:r>
              <a:rPr lang="en-GB" sz="1800" b="1" dirty="0">
                <a:solidFill>
                  <a:schemeClr val="tx1"/>
                </a:solidFill>
              </a:rPr>
              <a:t> y </a:t>
            </a:r>
            <a:r>
              <a:rPr lang="en-GB" sz="1800" b="1" dirty="0" err="1">
                <a:solidFill>
                  <a:schemeClr val="tx1"/>
                </a:solidFill>
              </a:rPr>
              <a:t>plentyn</a:t>
            </a:r>
            <a:r>
              <a:rPr lang="en-GB" sz="1800" b="1" dirty="0">
                <a:solidFill>
                  <a:schemeClr val="tx1"/>
                </a:solidFill>
              </a:rPr>
              <a:t> </a:t>
            </a:r>
            <a:r>
              <a:rPr lang="en-GB" sz="1800" b="1" dirty="0" err="1">
                <a:solidFill>
                  <a:schemeClr val="tx1"/>
                </a:solidFill>
              </a:rPr>
              <a:t>i’r</a:t>
            </a:r>
            <a:r>
              <a:rPr lang="en-GB" sz="1800" b="1" dirty="0">
                <a:solidFill>
                  <a:schemeClr val="tx1"/>
                </a:solidFill>
              </a:rPr>
              <a:t> </a:t>
            </a:r>
            <a:r>
              <a:rPr lang="en-GB" sz="1800" b="1" dirty="0" err="1">
                <a:solidFill>
                  <a:schemeClr val="tx1"/>
                </a:solidFill>
              </a:rPr>
              <a:t>saith</a:t>
            </a:r>
            <a:r>
              <a:rPr lang="en-GB" sz="1800" b="1" dirty="0">
                <a:solidFill>
                  <a:schemeClr val="tx1"/>
                </a:solidFill>
              </a:rPr>
              <a:t> </a:t>
            </a:r>
            <a:r>
              <a:rPr lang="en-GB" sz="1800" b="1" dirty="0" err="1">
                <a:solidFill>
                  <a:schemeClr val="tx1"/>
                </a:solidFill>
              </a:rPr>
              <a:t>nôd</a:t>
            </a:r>
            <a:r>
              <a:rPr lang="en-GB" sz="1800" b="1" dirty="0">
                <a:solidFill>
                  <a:schemeClr val="tx1"/>
                </a:solidFill>
              </a:rPr>
              <a:t> </a:t>
            </a:r>
            <a:r>
              <a:rPr lang="en-GB" sz="1800" b="1" dirty="0" err="1">
                <a:solidFill>
                  <a:schemeClr val="tx1"/>
                </a:solidFill>
              </a:rPr>
              <a:t>craidd</a:t>
            </a:r>
            <a:r>
              <a:rPr lang="en-GB" sz="1800" b="1" dirty="0">
                <a:solidFill>
                  <a:schemeClr val="tx1"/>
                </a:solidFill>
              </a:rPr>
              <a:t>? </a:t>
            </a:r>
          </a:p>
        </p:txBody>
      </p:sp>
      <p:sp>
        <p:nvSpPr>
          <p:cNvPr id="6" name="Content Placeholder 5"/>
          <p:cNvSpPr>
            <a:spLocks noGrp="1"/>
          </p:cNvSpPr>
          <p:nvPr>
            <p:ph sz="half" idx="2"/>
          </p:nvPr>
        </p:nvSpPr>
        <p:spPr>
          <a:prstGeom prst="cloud">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ctr">
              <a:buNone/>
            </a:pPr>
            <a:r>
              <a:rPr lang="en-GB" sz="1800" b="1" dirty="0">
                <a:solidFill>
                  <a:schemeClr val="tx1"/>
                </a:solidFill>
              </a:rPr>
              <a:t>How can social exclusion affect a child’s right to the seven core aims? </a:t>
            </a:r>
          </a:p>
        </p:txBody>
      </p:sp>
    </p:spTree>
    <p:extLst>
      <p:ext uri="{BB962C8B-B14F-4D97-AF65-F5344CB8AC3E}">
        <p14:creationId xmlns:p14="http://schemas.microsoft.com/office/powerpoint/2010/main" val="39053313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552" y="568975"/>
            <a:ext cx="7543800" cy="1203841"/>
          </a:xfrm>
        </p:spPr>
        <p:txBody>
          <a:bodyPr>
            <a:normAutofit fontScale="90000"/>
          </a:bodyPr>
          <a:lstStyle/>
          <a:p>
            <a:r>
              <a:rPr lang="en-GB" dirty="0"/>
              <a:t>Well- being of Future Generations </a:t>
            </a:r>
            <a:br>
              <a:rPr lang="en-GB" dirty="0"/>
            </a:br>
            <a:r>
              <a:rPr lang="en-GB" dirty="0"/>
              <a:t>(Wales) Act 2015: Goals</a:t>
            </a:r>
            <a:endParaRPr lang="cy-GB" dirty="0"/>
          </a:p>
        </p:txBody>
      </p:sp>
      <p:pic>
        <p:nvPicPr>
          <p:cNvPr id="6" name="Content Placeholder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043608" y="1513922"/>
            <a:ext cx="6768752" cy="5301208"/>
          </a:xfrm>
        </p:spPr>
      </p:pic>
      <p:sp>
        <p:nvSpPr>
          <p:cNvPr id="7" name="TextBox 6"/>
          <p:cNvSpPr txBox="1"/>
          <p:nvPr/>
        </p:nvSpPr>
        <p:spPr>
          <a:xfrm>
            <a:off x="4644008" y="6309320"/>
            <a:ext cx="3312368" cy="369332"/>
          </a:xfrm>
          <a:prstGeom prst="rect">
            <a:avLst/>
          </a:prstGeom>
          <a:noFill/>
        </p:spPr>
        <p:txBody>
          <a:bodyPr wrap="square" rtlCol="0">
            <a:spAutoFit/>
          </a:bodyPr>
          <a:lstStyle/>
          <a:p>
            <a:r>
              <a:rPr lang="en-GB" dirty="0"/>
              <a:t>www.thewaleswewant.co.uk</a:t>
            </a:r>
            <a:endParaRPr lang="cy-GB" dirty="0"/>
          </a:p>
        </p:txBody>
      </p:sp>
    </p:spTree>
    <p:extLst>
      <p:ext uri="{BB962C8B-B14F-4D97-AF65-F5344CB8AC3E}">
        <p14:creationId xmlns:p14="http://schemas.microsoft.com/office/powerpoint/2010/main" val="10017014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1F831-237F-41C5-958C-2E30343EE588}"/>
              </a:ext>
            </a:extLst>
          </p:cNvPr>
          <p:cNvSpPr>
            <a:spLocks noGrp="1"/>
          </p:cNvSpPr>
          <p:nvPr>
            <p:ph type="title"/>
          </p:nvPr>
        </p:nvSpPr>
        <p:spPr/>
        <p:txBody>
          <a:bodyPr>
            <a:normAutofit fontScale="90000"/>
          </a:bodyPr>
          <a:lstStyle/>
          <a:p>
            <a:r>
              <a:rPr lang="en-GB" dirty="0"/>
              <a:t>Well- being of Future Generations </a:t>
            </a:r>
            <a:br>
              <a:rPr lang="en-GB" dirty="0"/>
            </a:br>
            <a:r>
              <a:rPr lang="en-GB" dirty="0"/>
              <a:t>(Wales) Act 2015</a:t>
            </a:r>
          </a:p>
        </p:txBody>
      </p:sp>
      <p:sp>
        <p:nvSpPr>
          <p:cNvPr id="3" name="Content Placeholder 2">
            <a:extLst>
              <a:ext uri="{FF2B5EF4-FFF2-40B4-BE49-F238E27FC236}">
                <a16:creationId xmlns:a16="http://schemas.microsoft.com/office/drawing/2014/main" id="{C1EBB71A-7E9F-4AD4-AEAE-DE96ED16179A}"/>
              </a:ext>
            </a:extLst>
          </p:cNvPr>
          <p:cNvSpPr>
            <a:spLocks noGrp="1"/>
          </p:cNvSpPr>
          <p:nvPr>
            <p:ph idx="1"/>
          </p:nvPr>
        </p:nvSpPr>
        <p:spPr/>
        <p:txBody>
          <a:bodyPr>
            <a:normAutofit lnSpcReduction="10000"/>
          </a:bodyPr>
          <a:lstStyle/>
          <a:p>
            <a:pPr lvl="1">
              <a:buFont typeface="Wingdings" panose="05000000000000000000" pitchFamily="2" charset="2"/>
              <a:buChar char="§"/>
            </a:pPr>
            <a:r>
              <a:rPr lang="en-GB" dirty="0"/>
              <a:t>In April 2015 the Well-Being of Future Generations (Wales) Act became law. </a:t>
            </a:r>
          </a:p>
          <a:p>
            <a:pPr lvl="1">
              <a:buFont typeface="Wingdings" panose="05000000000000000000" pitchFamily="2" charset="2"/>
              <a:buChar char="§"/>
            </a:pPr>
            <a:r>
              <a:rPr lang="en-GB" dirty="0"/>
              <a:t>The Act is about improving the social, economic, environmental and cultural well-being of Wales, now and in the future. </a:t>
            </a:r>
          </a:p>
          <a:p>
            <a:pPr lvl="1">
              <a:buFont typeface="Wingdings" panose="05000000000000000000" pitchFamily="2" charset="2"/>
              <a:buChar char="§"/>
            </a:pPr>
            <a:r>
              <a:rPr lang="en-GB" dirty="0"/>
              <a:t>The Act placed new requirements on the Welsh Government along with 43 other specified public bodies across Wales to think more about the long term, work better with people and communities and each other, look to prevent problems and take a more joined-up approach. </a:t>
            </a:r>
            <a:endParaRPr lang="en-GB" i="1" dirty="0"/>
          </a:p>
        </p:txBody>
      </p:sp>
    </p:spTree>
    <p:extLst>
      <p:ext uri="{BB962C8B-B14F-4D97-AF65-F5344CB8AC3E}">
        <p14:creationId xmlns:p14="http://schemas.microsoft.com/office/powerpoint/2010/main" val="3552725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CFC35-A780-4725-88F6-F2A387BE8C77}"/>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E5565871-55CF-41DD-9AF3-11F74D25C15A}"/>
              </a:ext>
            </a:extLst>
          </p:cNvPr>
          <p:cNvSpPr>
            <a:spLocks noGrp="1"/>
          </p:cNvSpPr>
          <p:nvPr>
            <p:ph idx="1"/>
          </p:nvPr>
        </p:nvSpPr>
        <p:spPr/>
        <p:txBody>
          <a:bodyPr/>
          <a:lstStyle/>
          <a:p>
            <a:r>
              <a:rPr lang="en-GB" dirty="0"/>
              <a:t>Watch the video (13 mins)</a:t>
            </a:r>
          </a:p>
          <a:p>
            <a:r>
              <a:rPr lang="en-GB" dirty="0"/>
              <a:t>Discuss the key points raised in your breakout groups</a:t>
            </a:r>
          </a:p>
          <a:p>
            <a:r>
              <a:rPr lang="en-GB" dirty="0"/>
              <a:t>Select one person to report back to the main group on your findings (10 mins)</a:t>
            </a:r>
          </a:p>
        </p:txBody>
      </p:sp>
    </p:spTree>
    <p:extLst>
      <p:ext uri="{BB962C8B-B14F-4D97-AF65-F5344CB8AC3E}">
        <p14:creationId xmlns:p14="http://schemas.microsoft.com/office/powerpoint/2010/main" val="10881703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5F092-EEDE-443C-9811-A1A151A1487E}"/>
              </a:ext>
            </a:extLst>
          </p:cNvPr>
          <p:cNvSpPr>
            <a:spLocks noGrp="1"/>
          </p:cNvSpPr>
          <p:nvPr>
            <p:ph type="title"/>
          </p:nvPr>
        </p:nvSpPr>
        <p:spPr/>
        <p:txBody>
          <a:bodyPr/>
          <a:lstStyle/>
          <a:p>
            <a:endParaRPr lang="en-GB" dirty="0"/>
          </a:p>
        </p:txBody>
      </p:sp>
      <p:pic>
        <p:nvPicPr>
          <p:cNvPr id="4" name="Online Media 3" title="Inclusion, Exclusion, Illusion and Collusion : Helen Turnbull at TEDxDelrayBeach">
            <a:hlinkClick r:id="" action="ppaction://media"/>
            <a:extLst>
              <a:ext uri="{FF2B5EF4-FFF2-40B4-BE49-F238E27FC236}">
                <a16:creationId xmlns:a16="http://schemas.microsoft.com/office/drawing/2014/main" id="{FC107E78-8846-46D8-8370-16AB5FE6C55D}"/>
              </a:ext>
            </a:extLst>
          </p:cNvPr>
          <p:cNvPicPr>
            <a:picLocks noGrp="1" noRot="1" noChangeAspect="1"/>
          </p:cNvPicPr>
          <p:nvPr>
            <p:ph idx="1"/>
            <a:videoFile r:link="rId1"/>
          </p:nvPr>
        </p:nvPicPr>
        <p:blipFill>
          <a:blip r:embed="rId3"/>
          <a:stretch>
            <a:fillRect/>
          </a:stretch>
        </p:blipFill>
        <p:spPr>
          <a:xfrm>
            <a:off x="566738" y="1600200"/>
            <a:ext cx="8010525" cy="4525963"/>
          </a:xfrm>
          <a:prstGeom prst="rect">
            <a:avLst/>
          </a:prstGeom>
        </p:spPr>
      </p:pic>
    </p:spTree>
    <p:extLst>
      <p:ext uri="{BB962C8B-B14F-4D97-AF65-F5344CB8AC3E}">
        <p14:creationId xmlns:p14="http://schemas.microsoft.com/office/powerpoint/2010/main" val="886718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Reference list</a:t>
            </a:r>
          </a:p>
        </p:txBody>
      </p:sp>
      <p:sp>
        <p:nvSpPr>
          <p:cNvPr id="3" name="Content Placeholder 2"/>
          <p:cNvSpPr>
            <a:spLocks noGrp="1"/>
          </p:cNvSpPr>
          <p:nvPr>
            <p:ph idx="1"/>
          </p:nvPr>
        </p:nvSpPr>
        <p:spPr/>
        <p:txBody>
          <a:bodyPr>
            <a:normAutofit fontScale="85000" lnSpcReduction="10000"/>
          </a:bodyPr>
          <a:lstStyle/>
          <a:p>
            <a:pPr marL="565150" indent="-457200"/>
            <a:r>
              <a:rPr lang="en-GB" dirty="0" err="1"/>
              <a:t>Levitas</a:t>
            </a:r>
            <a:r>
              <a:rPr lang="en-GB" dirty="0"/>
              <a:t>, R., </a:t>
            </a:r>
            <a:r>
              <a:rPr lang="en-GB" dirty="0" err="1"/>
              <a:t>Pantazis</a:t>
            </a:r>
            <a:r>
              <a:rPr lang="en-GB" dirty="0"/>
              <a:t>, C., Fahmy, E., Gordon, D., Lloyd, E. and </a:t>
            </a:r>
            <a:r>
              <a:rPr lang="en-GB" dirty="0" err="1"/>
              <a:t>Patsios</a:t>
            </a:r>
            <a:r>
              <a:rPr lang="en-GB" dirty="0"/>
              <a:t>, D. (2007) </a:t>
            </a:r>
            <a:r>
              <a:rPr lang="en-GB" i="1" dirty="0"/>
              <a:t>The Multi-dimensional Analysis of Social Exclusion</a:t>
            </a:r>
            <a:r>
              <a:rPr lang="en-GB" dirty="0"/>
              <a:t>, London, Department for Communities and Local Government (DCLG)</a:t>
            </a:r>
            <a:endParaRPr lang="en-GB" altLang="en-US" dirty="0">
              <a:ea typeface="ＭＳ Ｐゴシック" pitchFamily="34" charset="-128"/>
            </a:endParaRPr>
          </a:p>
          <a:p>
            <a:pPr marL="565150" indent="-457200"/>
            <a:r>
              <a:rPr lang="en-GB" altLang="en-US" dirty="0">
                <a:ea typeface="ＭＳ Ｐゴシック" pitchFamily="34" charset="-128"/>
              </a:rPr>
              <a:t>Pierson, J. (2010) </a:t>
            </a:r>
            <a:r>
              <a:rPr lang="en-GB" altLang="en-US" i="1" dirty="0">
                <a:ea typeface="ＭＳ Ｐゴシック" pitchFamily="34" charset="-128"/>
              </a:rPr>
              <a:t>Tackling Social Exclusion. 2</a:t>
            </a:r>
            <a:r>
              <a:rPr lang="en-GB" altLang="en-US" i="1" baseline="30000" dirty="0">
                <a:ea typeface="ＭＳ Ｐゴシック" pitchFamily="34" charset="-128"/>
              </a:rPr>
              <a:t>nd</a:t>
            </a:r>
            <a:r>
              <a:rPr lang="en-GB" altLang="en-US" i="1" dirty="0">
                <a:ea typeface="ＭＳ Ｐゴシック" pitchFamily="34" charset="-128"/>
              </a:rPr>
              <a:t> Edition, </a:t>
            </a:r>
            <a:r>
              <a:rPr lang="en-GB" altLang="en-US" dirty="0">
                <a:ea typeface="ＭＳ Ｐゴシック" pitchFamily="34" charset="-128"/>
              </a:rPr>
              <a:t>London: Routledge.</a:t>
            </a:r>
          </a:p>
          <a:p>
            <a:pPr marL="565150" indent="-457200"/>
            <a:r>
              <a:rPr lang="en-GB" dirty="0"/>
              <a:t>United Nations (2016) Leaving no one behind: the imperative of inclusive development. Available at </a:t>
            </a:r>
            <a:r>
              <a:rPr lang="en-GB" dirty="0">
                <a:hlinkClick r:id="rId2"/>
              </a:rPr>
              <a:t>https://www.un.org/esa/socdev/rwss/2016/full-report.pdf</a:t>
            </a:r>
            <a:r>
              <a:rPr lang="en-GB" dirty="0"/>
              <a:t> [Accessed 23.3.21)</a:t>
            </a:r>
            <a:endParaRPr lang="en-GB" altLang="en-US" dirty="0">
              <a:ea typeface="ＭＳ Ｐゴシック" pitchFamily="34" charset="-128"/>
            </a:endParaRPr>
          </a:p>
          <a:p>
            <a:pPr marL="450850"/>
            <a:endParaRPr lang="en-GB" altLang="en-US" dirty="0">
              <a:ea typeface="ＭＳ Ｐゴシック" pitchFamily="34" charset="-128"/>
            </a:endParaRPr>
          </a:p>
          <a:p>
            <a:pPr marL="109537" indent="0">
              <a:lnSpc>
                <a:spcPct val="80000"/>
              </a:lnSpc>
              <a:buNone/>
              <a:defRPr/>
            </a:pPr>
            <a:endParaRPr lang="en-GB" dirty="0"/>
          </a:p>
          <a:p>
            <a:endParaRPr lang="en-GB" dirty="0"/>
          </a:p>
        </p:txBody>
      </p:sp>
    </p:spTree>
    <p:extLst>
      <p:ext uri="{BB962C8B-B14F-4D97-AF65-F5344CB8AC3E}">
        <p14:creationId xmlns:p14="http://schemas.microsoft.com/office/powerpoint/2010/main" val="28229354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12" ma:contentTypeDescription="Create a new document." ma:contentTypeScope="" ma:versionID="ecc340f5c58a6f1ce9451955456970a7">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ece09fc101d81398e5073abfb0c63ec6"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2FE92AF-EB28-4EFE-A5EF-480C02ED01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68264B9-3FE0-4D81-8E6F-F80A61E1CB37}">
  <ds:schemaRefs>
    <ds:schemaRef ds:uri="http://schemas.microsoft.com/sharepoint/v3/contenttype/forms"/>
  </ds:schemaRefs>
</ds:datastoreItem>
</file>

<file path=customXml/itemProps3.xml><?xml version="1.0" encoding="utf-8"?>
<ds:datastoreItem xmlns:ds="http://schemas.openxmlformats.org/officeDocument/2006/customXml" ds:itemID="{757CB04B-B9EB-4E67-A70B-232A91A1F90E}">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323</TotalTime>
  <Words>2400</Words>
  <Application>Microsoft Office PowerPoint</Application>
  <PresentationFormat>On-screen Show (4:3)</PresentationFormat>
  <Paragraphs>254</Paragraphs>
  <Slides>36</Slides>
  <Notes>3</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Arial</vt:lpstr>
      <vt:lpstr>Bradley Hand ITC</vt:lpstr>
      <vt:lpstr>Calibri</vt:lpstr>
      <vt:lpstr>Times New Roman</vt:lpstr>
      <vt:lpstr>Wingdings</vt:lpstr>
      <vt:lpstr>Office Theme</vt:lpstr>
      <vt:lpstr>ECES4003/C</vt:lpstr>
      <vt:lpstr>Amcanion  Aims </vt:lpstr>
      <vt:lpstr>Timetable</vt:lpstr>
      <vt:lpstr>Deilliannau Dysgu  Learning Outcomes </vt:lpstr>
      <vt:lpstr>Task</vt:lpstr>
      <vt:lpstr>PowerPoint Presentation</vt:lpstr>
      <vt:lpstr>Eithrio Cymdeithasol/Social Exclusion </vt:lpstr>
      <vt:lpstr>Eithrio Cymdeithasol/Social Exclusion </vt:lpstr>
      <vt:lpstr>Deilliannau Dysgu Learning Outcomes </vt:lpstr>
      <vt:lpstr>What do we mean by the term diversity?</vt:lpstr>
      <vt:lpstr>Deilliannau Dysgu Learning Outcomes </vt:lpstr>
      <vt:lpstr>Reflection</vt:lpstr>
      <vt:lpstr>Deilliannau Dysgu  Learning Outcomes </vt:lpstr>
      <vt:lpstr>Asesiadau  Assessment </vt:lpstr>
      <vt:lpstr>    </vt:lpstr>
      <vt:lpstr>Perthyn Belonging </vt:lpstr>
      <vt:lpstr>Tasg Task </vt:lpstr>
      <vt:lpstr>Inclusion is:</vt:lpstr>
      <vt:lpstr>Who is affected by exclusion?</vt:lpstr>
      <vt:lpstr>Legislation</vt:lpstr>
      <vt:lpstr>Deddf Cydraddoldeb 2010 Equality Act 2010</vt:lpstr>
      <vt:lpstr>Deddf Cydraddoldeb 2010 Equality Act 2010</vt:lpstr>
      <vt:lpstr>The Equality Act 2010</vt:lpstr>
      <vt:lpstr> The nine main pieces of legislation that have merged are: </vt:lpstr>
      <vt:lpstr>Deddf Cydraddoldeb 2010 Equality Act 2010</vt:lpstr>
      <vt:lpstr>Deddf Cydraddoldeb 2010 Equality Act 2010</vt:lpstr>
      <vt:lpstr>Case Studies</vt:lpstr>
      <vt:lpstr>The UN Convention on the Rights of the Child (1989) </vt:lpstr>
      <vt:lpstr>Cyd-destun deddfwriaethol Cymru Legislative context in Wales</vt:lpstr>
      <vt:lpstr> Saith Nôd Craidd Seven Core Aims </vt:lpstr>
      <vt:lpstr>PowerPoint Presentation</vt:lpstr>
      <vt:lpstr>Well- being of Future Generations  (Wales) Act 2015: Goals</vt:lpstr>
      <vt:lpstr>Well- being of Future Generations  (Wales) Act 2015</vt:lpstr>
      <vt:lpstr>Task</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SJPE4004/C</dc:title>
  <dc:creator>Sarah Stewart</dc:creator>
  <cp:lastModifiedBy>Alison Murphy</cp:lastModifiedBy>
  <cp:revision>36</cp:revision>
  <dcterms:created xsi:type="dcterms:W3CDTF">2017-01-19T14:09:26Z</dcterms:created>
  <dcterms:modified xsi:type="dcterms:W3CDTF">2021-04-13T10:46:06Z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