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92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72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27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81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19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99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35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964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65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767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117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7063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SBPD7001</a:t>
            </a:r>
            <a:br>
              <a:rPr lang="en-GB" dirty="0" smtClean="0"/>
            </a:br>
            <a:r>
              <a:rPr lang="en-GB" dirty="0" smtClean="0"/>
              <a:t>Approaches to Research and Academic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/>
          <a:lstStyle/>
          <a:p>
            <a:r>
              <a:rPr lang="en-GB" dirty="0" smtClean="0"/>
              <a:t>Module </a:t>
            </a:r>
            <a:r>
              <a:rPr lang="en-GB" dirty="0"/>
              <a:t>Introduction and </a:t>
            </a:r>
            <a:r>
              <a:rPr lang="en-GB" dirty="0" smtClean="0"/>
              <a:t>Overview</a:t>
            </a:r>
          </a:p>
          <a:p>
            <a:endParaRPr lang="en-GB" dirty="0" smtClean="0"/>
          </a:p>
          <a:p>
            <a:pPr algn="l"/>
            <a:r>
              <a:rPr lang="en-GB" sz="2400" dirty="0" smtClean="0">
                <a:solidFill>
                  <a:srgbClr val="FFFF00"/>
                </a:solidFill>
              </a:rPr>
              <a:t>Relevant reading:</a:t>
            </a:r>
            <a:r>
              <a:rPr lang="en-GB" sz="2400" dirty="0" smtClean="0"/>
              <a:t> </a:t>
            </a:r>
            <a:endParaRPr lang="en-GB" sz="2400" dirty="0" smtClean="0"/>
          </a:p>
          <a:p>
            <a:pPr algn="l"/>
            <a:r>
              <a:rPr lang="en-GB" sz="2400" dirty="0" smtClean="0"/>
              <a:t>Module Handbook</a:t>
            </a:r>
          </a:p>
          <a:p>
            <a:pPr algn="l"/>
            <a:r>
              <a:rPr lang="en-GB" sz="2400" dirty="0" smtClean="0"/>
              <a:t>Your learning </a:t>
            </a:r>
            <a:r>
              <a:rPr lang="en-GB" sz="2400" smtClean="0"/>
              <a:t>journal guidelines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Welcome to the Module!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Module Leader: </a:t>
            </a:r>
            <a:endParaRPr lang="en-GB" b="1" dirty="0" smtClean="0"/>
          </a:p>
          <a:p>
            <a:pPr marL="0" indent="0">
              <a:buNone/>
            </a:pPr>
            <a:r>
              <a:rPr lang="en-GB" dirty="0" err="1" smtClean="0"/>
              <a:t>Dr</a:t>
            </a:r>
            <a:r>
              <a:rPr lang="en-GB" dirty="0" err="1"/>
              <a:t>.</a:t>
            </a:r>
            <a:r>
              <a:rPr lang="en-GB" dirty="0"/>
              <a:t> Rachel Casiday</a:t>
            </a:r>
            <a:endParaRPr lang="en-GB" u="sng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FFFF00"/>
                </a:solidFill>
              </a:rPr>
              <a:t>r.casiday@uwtsd.ac.uk</a:t>
            </a:r>
            <a:endParaRPr lang="en-GB" sz="2400" u="sng" dirty="0">
              <a:solidFill>
                <a:srgbClr val="FFFF00"/>
              </a:solidFill>
            </a:endParaRP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Seminar Leader: </a:t>
            </a:r>
          </a:p>
          <a:p>
            <a:pPr marL="0" indent="0">
              <a:buNone/>
            </a:pPr>
            <a:r>
              <a:rPr lang="en-GB" dirty="0" smtClean="0"/>
              <a:t>Lipi Begum</a:t>
            </a:r>
            <a:endParaRPr lang="en-GB" u="sng" dirty="0" smtClean="0"/>
          </a:p>
          <a:p>
            <a:pPr marL="0" indent="0">
              <a:buNone/>
            </a:pPr>
            <a:r>
              <a:rPr lang="en-GB" sz="2400" dirty="0" smtClean="0">
                <a:solidFill>
                  <a:srgbClr val="FFFF00"/>
                </a:solidFill>
              </a:rPr>
              <a:t>l.begum</a:t>
            </a:r>
            <a:r>
              <a:rPr lang="en-GB" sz="2400" dirty="0" smtClean="0">
                <a:solidFill>
                  <a:srgbClr val="FFFF00"/>
                </a:solidFill>
              </a:rPr>
              <a:t>@uwtsd.ac.uk</a:t>
            </a:r>
            <a:endParaRPr lang="en-GB" sz="2400" u="sng" dirty="0" smtClean="0">
              <a:solidFill>
                <a:srgbClr val="FFFF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266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500" b="1" dirty="0"/>
              <a:t>Module Aim</a:t>
            </a:r>
          </a:p>
          <a:p>
            <a:r>
              <a:rPr lang="en-GB" dirty="0"/>
              <a:t> </a:t>
            </a:r>
            <a:r>
              <a:rPr lang="en-GB" dirty="0" smtClean="0"/>
              <a:t>To </a:t>
            </a:r>
            <a:r>
              <a:rPr lang="en-GB" dirty="0"/>
              <a:t>prepare students to integrate academic research, scholarly discussion and professional practice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lvl="0" indent="0">
              <a:buNone/>
            </a:pPr>
            <a:r>
              <a:rPr lang="en-GB" sz="3500" b="1" dirty="0"/>
              <a:t>Three Strands to the Module:</a:t>
            </a:r>
          </a:p>
          <a:p>
            <a:pPr lvl="0"/>
            <a:r>
              <a:rPr lang="en-GB" dirty="0" smtClean="0"/>
              <a:t>Academic </a:t>
            </a:r>
            <a:r>
              <a:rPr lang="en-GB" dirty="0"/>
              <a:t>writing and communication</a:t>
            </a:r>
          </a:p>
          <a:p>
            <a:pPr lvl="0"/>
            <a:r>
              <a:rPr lang="en-GB" dirty="0"/>
              <a:t>Philosophies and processes of research</a:t>
            </a:r>
          </a:p>
          <a:p>
            <a:pPr lvl="0"/>
            <a:r>
              <a:rPr lang="en-GB" dirty="0"/>
              <a:t>Managing yourself as a researcher and doctoral student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I learn?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reflect on the role of theory, epistemology, ontology and axiology in shaping and interpreting research;</a:t>
            </a:r>
          </a:p>
          <a:p>
            <a:pPr lvl="0" fontAlgn="base" hangingPunct="0"/>
            <a:r>
              <a:rPr lang="en-GB" dirty="0"/>
              <a:t>critically discuss approaches to reliability, validity and bias in social research;</a:t>
            </a:r>
          </a:p>
          <a:p>
            <a:pPr lvl="0" fontAlgn="base" hangingPunct="0"/>
            <a:r>
              <a:rPr lang="en-GB" dirty="0"/>
              <a:t>examine fully the ethical considerations in social research and develop research designs that meet a high standard of ethical practice;</a:t>
            </a:r>
          </a:p>
          <a:p>
            <a:pPr lvl="0" fontAlgn="base" hangingPunct="0"/>
            <a:r>
              <a:rPr lang="en-GB" dirty="0"/>
              <a:t>critically analyse communications and communicate scholarship effectively.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Programme of </a:t>
            </a:r>
            <a:r>
              <a:rPr lang="en-GB" dirty="0" smtClean="0"/>
              <a:t>Delivery </a:t>
            </a:r>
            <a:br>
              <a:rPr lang="en-GB" dirty="0" smtClean="0"/>
            </a:br>
            <a:r>
              <a:rPr lang="en-GB" dirty="0" smtClean="0"/>
              <a:t>(intensive week)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(check module handbook for times)</a:t>
            </a:r>
            <a:endParaRPr lang="en-GB" sz="31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9836995"/>
              </p:ext>
            </p:extLst>
          </p:nvPr>
        </p:nvGraphicFramePr>
        <p:xfrm>
          <a:off x="539552" y="2420888"/>
          <a:ext cx="8136903" cy="38557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2301"/>
                <a:gridCol w="2712301"/>
                <a:gridCol w="2712301"/>
              </a:tblGrid>
              <a:tr h="281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Date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Activities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Topics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12872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Monday 30 </a:t>
                      </a:r>
                      <a:r>
                        <a:rPr lang="en-GB" sz="2000" dirty="0" smtClean="0">
                          <a:effectLst/>
                        </a:rPr>
                        <a:t>March-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Thurs </a:t>
                      </a:r>
                      <a:r>
                        <a:rPr lang="en-GB" sz="2000" dirty="0">
                          <a:effectLst/>
                        </a:rPr>
                        <a:t>2 April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Lectures and seminar discussions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Introduction, Academic communication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Study design, project management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Research ethics and proposal writing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Theory, data and making a contribution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284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Wednesday 8 April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Friday 10 April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SBPD7004 Workshop 3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SBPD7004 Workshop 4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2571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Programme of Delivery (seminars)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0530087"/>
              </p:ext>
            </p:extLst>
          </p:nvPr>
        </p:nvGraphicFramePr>
        <p:xfrm>
          <a:off x="457200" y="1600200"/>
          <a:ext cx="8075241" cy="47487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91747"/>
                <a:gridCol w="2691747"/>
                <a:gridCol w="2691747"/>
              </a:tblGrid>
              <a:tr h="743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Wednesday 15 April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Seminar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Discussion of readings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12392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Wednesday 22 April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Seminar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Presentation and discussion of research papers (student led)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17349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Monday </a:t>
                      </a:r>
                      <a:r>
                        <a:rPr lang="en-GB" sz="2000" dirty="0">
                          <a:effectLst/>
                        </a:rPr>
                        <a:t>27 April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Wednesday 29 April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Video class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Seminar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Reflection in research and practice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Empiricism, reliability and the question of bias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9913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Wednesday 6 May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Seminar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Case study research;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Generating research ideas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1884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Assignment-related dates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5424046"/>
              </p:ext>
            </p:extLst>
          </p:nvPr>
        </p:nvGraphicFramePr>
        <p:xfrm>
          <a:off x="467544" y="1988840"/>
          <a:ext cx="8229600" cy="24328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Tuesday 5 May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Friday 8 May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One-to-one assignment ‘surgeries’ 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Friday 15 May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ASSIGNMENT DUE FRIDAY 15 MAY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Wednesday 27 May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smtClean="0">
                          <a:effectLst/>
                        </a:rPr>
                        <a:t>Oral</a:t>
                      </a:r>
                      <a:r>
                        <a:rPr lang="en-GB" sz="2000" b="1" baseline="0" dirty="0" smtClean="0">
                          <a:effectLst/>
                        </a:rPr>
                        <a:t> </a:t>
                      </a:r>
                      <a:r>
                        <a:rPr lang="en-GB" sz="2000" b="1" baseline="0" dirty="0" err="1" smtClean="0">
                          <a:effectLst/>
                        </a:rPr>
                        <a:t>defense</a:t>
                      </a:r>
                      <a:r>
                        <a:rPr lang="en-GB" sz="2000" b="1" baseline="0" dirty="0" smtClean="0">
                          <a:effectLst/>
                        </a:rPr>
                        <a:t> (viva) by appointment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334" marR="38334" marT="0" marB="0"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7796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Key readings for the module (or links to them) will be provided on Moodle</a:t>
            </a:r>
          </a:p>
          <a:p>
            <a:r>
              <a:rPr lang="en-GB" dirty="0" smtClean="0"/>
              <a:t>It is </a:t>
            </a:r>
            <a:r>
              <a:rPr lang="en-GB" u="sng" dirty="0" smtClean="0"/>
              <a:t>essential</a:t>
            </a:r>
            <a:r>
              <a:rPr lang="en-GB" dirty="0" smtClean="0"/>
              <a:t> that you keep up with the assigned readings and come prepared to discuss them.</a:t>
            </a:r>
          </a:p>
          <a:p>
            <a:r>
              <a:rPr lang="en-GB" dirty="0" smtClean="0"/>
              <a:t>It is also </a:t>
            </a:r>
            <a:r>
              <a:rPr lang="en-GB" u="sng" dirty="0" smtClean="0"/>
              <a:t>essential</a:t>
            </a:r>
            <a:r>
              <a:rPr lang="en-GB" dirty="0" smtClean="0"/>
              <a:t> that you spend time each week finding and reading additional relevant sources.</a:t>
            </a:r>
          </a:p>
          <a:p>
            <a:r>
              <a:rPr lang="en-GB" dirty="0" smtClean="0"/>
              <a:t>Read critically – do not just accept claims at face value.</a:t>
            </a:r>
          </a:p>
          <a:p>
            <a:r>
              <a:rPr lang="en-GB" dirty="0" smtClean="0"/>
              <a:t>A list of general recommended books and other sources is provided in the module handbook.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11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Journal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should begin keeping a journal in which you record and reflect on your learning and reading for this module.</a:t>
            </a:r>
          </a:p>
          <a:p>
            <a:r>
              <a:rPr lang="en-GB" dirty="0" smtClean="0"/>
              <a:t>See journal guidelines provided.</a:t>
            </a:r>
          </a:p>
          <a:p>
            <a:r>
              <a:rPr lang="en-GB" dirty="0" smtClean="0"/>
              <a:t>Post to the Journal blog on Moodle.</a:t>
            </a:r>
          </a:p>
          <a:p>
            <a:r>
              <a:rPr lang="en-GB" dirty="0" smtClean="0"/>
              <a:t>You will periodically provide and receive feedback on writing activities in the Journal blog.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755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400" b="1" dirty="0" smtClean="0"/>
              <a:t>A portfolio consisting of:</a:t>
            </a:r>
          </a:p>
          <a:p>
            <a:pPr lvl="0"/>
            <a:r>
              <a:rPr lang="en-GB" dirty="0"/>
              <a:t>A critical literature review and bibliography of key research carried out on </a:t>
            </a:r>
            <a:r>
              <a:rPr lang="en-GB" dirty="0" smtClean="0"/>
              <a:t>a </a:t>
            </a:r>
            <a:r>
              <a:rPr lang="en-GB" dirty="0"/>
              <a:t>topic </a:t>
            </a:r>
            <a:r>
              <a:rPr lang="en-GB" dirty="0" smtClean="0"/>
              <a:t>of your choice. </a:t>
            </a:r>
          </a:p>
          <a:p>
            <a:pPr lvl="1"/>
            <a:r>
              <a:rPr lang="en-GB" dirty="0" smtClean="0"/>
              <a:t>(</a:t>
            </a:r>
            <a:r>
              <a:rPr lang="en-GB" dirty="0"/>
              <a:t>4,000 words, 60</a:t>
            </a:r>
            <a:r>
              <a:rPr lang="en-GB" dirty="0" smtClean="0"/>
              <a:t>%)</a:t>
            </a:r>
          </a:p>
          <a:p>
            <a:pPr lvl="0"/>
            <a:r>
              <a:rPr lang="en-GB" dirty="0" smtClean="0"/>
              <a:t>A detailed evaluation of </a:t>
            </a:r>
            <a:r>
              <a:rPr lang="en-GB" b="1" dirty="0" smtClean="0"/>
              <a:t>one</a:t>
            </a:r>
            <a:r>
              <a:rPr lang="en-GB" dirty="0" smtClean="0"/>
              <a:t> of the studies mentioned in your literature review.  </a:t>
            </a:r>
          </a:p>
          <a:p>
            <a:pPr lvl="1"/>
            <a:r>
              <a:rPr lang="en-GB" dirty="0" smtClean="0"/>
              <a:t>(1,500 words, 20%)</a:t>
            </a:r>
          </a:p>
          <a:p>
            <a:pPr lvl="0"/>
            <a:r>
              <a:rPr lang="en-GB" dirty="0" smtClean="0"/>
              <a:t>A </a:t>
            </a:r>
            <a:r>
              <a:rPr lang="en-GB" dirty="0" smtClean="0"/>
              <a:t>thirty-minute </a:t>
            </a:r>
            <a:r>
              <a:rPr lang="en-GB" dirty="0"/>
              <a:t>oral </a:t>
            </a:r>
            <a:r>
              <a:rPr lang="en-GB" dirty="0" err="1" smtClean="0"/>
              <a:t>defense</a:t>
            </a:r>
            <a:r>
              <a:rPr lang="en-GB" dirty="0" smtClean="0"/>
              <a:t> (viva) </a:t>
            </a:r>
            <a:r>
              <a:rPr lang="en-GB" dirty="0"/>
              <a:t>of your </a:t>
            </a:r>
            <a:r>
              <a:rPr lang="en-GB" dirty="0" smtClean="0"/>
              <a:t>research. </a:t>
            </a:r>
            <a:endParaRPr lang="en-GB" dirty="0" smtClean="0"/>
          </a:p>
          <a:p>
            <a:pPr lvl="1"/>
            <a:r>
              <a:rPr lang="en-GB" dirty="0" smtClean="0"/>
              <a:t>(10 min. </a:t>
            </a:r>
            <a:r>
              <a:rPr lang="en-GB" dirty="0"/>
              <a:t>presentation </a:t>
            </a:r>
            <a:r>
              <a:rPr lang="en-GB" dirty="0" smtClean="0"/>
              <a:t>+ 5 min. questions</a:t>
            </a:r>
            <a:r>
              <a:rPr lang="en-GB" dirty="0"/>
              <a:t>, 20</a:t>
            </a:r>
            <a:r>
              <a:rPr lang="en-GB" dirty="0" smtClean="0"/>
              <a:t>%)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Due Friday </a:t>
            </a:r>
            <a:r>
              <a:rPr lang="en-GB" b="1" dirty="0" smtClean="0"/>
              <a:t>15 </a:t>
            </a:r>
            <a:r>
              <a:rPr lang="en-GB" b="1" dirty="0" smtClean="0"/>
              <a:t>May</a:t>
            </a:r>
            <a:endParaRPr lang="en-GB" b="1" dirty="0"/>
          </a:p>
          <a:p>
            <a:r>
              <a:rPr lang="en-GB" smtClean="0"/>
              <a:t>(oral defense </a:t>
            </a:r>
            <a:r>
              <a:rPr lang="en-GB" dirty="0" smtClean="0"/>
              <a:t>to be scheduled </a:t>
            </a:r>
            <a:r>
              <a:rPr lang="en-GB" dirty="0" smtClean="0"/>
              <a:t>Wednesday 27 May)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1744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467</Words>
  <Application>Microsoft Office PowerPoint</Application>
  <PresentationFormat>On-screen Show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SBPD7001 Approaches to Research and Academic Communication</vt:lpstr>
      <vt:lpstr>Welcome to the Module!</vt:lpstr>
      <vt:lpstr>PowerPoint Presentation</vt:lpstr>
      <vt:lpstr>What will I learn?</vt:lpstr>
      <vt:lpstr>Programme of Delivery  (intensive week) (check module handbook for times)</vt:lpstr>
      <vt:lpstr>Programme of Delivery (seminars)</vt:lpstr>
      <vt:lpstr>Assignment-related dates</vt:lpstr>
      <vt:lpstr>Reading</vt:lpstr>
      <vt:lpstr>Journal</vt:lpstr>
      <vt:lpstr>Assessment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Rachel Casiday</cp:lastModifiedBy>
  <cp:revision>8</cp:revision>
  <dcterms:created xsi:type="dcterms:W3CDTF">2014-03-27T20:12:39Z</dcterms:created>
  <dcterms:modified xsi:type="dcterms:W3CDTF">2015-03-28T11:45:02Z</dcterms:modified>
</cp:coreProperties>
</file>