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00"/>
  </p:notesMasterIdLst>
  <p:sldIdLst>
    <p:sldId id="256" r:id="rId5"/>
    <p:sldId id="257" r:id="rId6"/>
    <p:sldId id="258" r:id="rId7"/>
    <p:sldId id="259" r:id="rId8"/>
    <p:sldId id="260" r:id="rId9"/>
    <p:sldId id="261" r:id="rId10"/>
    <p:sldId id="310" r:id="rId11"/>
    <p:sldId id="311" r:id="rId12"/>
    <p:sldId id="312" r:id="rId13"/>
    <p:sldId id="313" r:id="rId14"/>
    <p:sldId id="314" r:id="rId15"/>
    <p:sldId id="315" r:id="rId16"/>
    <p:sldId id="264" r:id="rId17"/>
    <p:sldId id="263" r:id="rId18"/>
    <p:sldId id="305" r:id="rId19"/>
    <p:sldId id="278" r:id="rId20"/>
    <p:sldId id="279" r:id="rId21"/>
    <p:sldId id="316" r:id="rId22"/>
    <p:sldId id="317" r:id="rId23"/>
    <p:sldId id="274" r:id="rId24"/>
    <p:sldId id="318" r:id="rId25"/>
    <p:sldId id="319" r:id="rId26"/>
    <p:sldId id="320" r:id="rId27"/>
    <p:sldId id="321" r:id="rId28"/>
    <p:sldId id="322" r:id="rId29"/>
    <p:sldId id="323" r:id="rId30"/>
    <p:sldId id="270" r:id="rId31"/>
    <p:sldId id="262" r:id="rId32"/>
    <p:sldId id="266" r:id="rId33"/>
    <p:sldId id="284" r:id="rId34"/>
    <p:sldId id="285" r:id="rId35"/>
    <p:sldId id="287" r:id="rId36"/>
    <p:sldId id="288" r:id="rId37"/>
    <p:sldId id="289" r:id="rId38"/>
    <p:sldId id="290" r:id="rId39"/>
    <p:sldId id="292" r:id="rId40"/>
    <p:sldId id="301" r:id="rId41"/>
    <p:sldId id="296" r:id="rId42"/>
    <p:sldId id="297" r:id="rId43"/>
    <p:sldId id="271" r:id="rId44"/>
    <p:sldId id="273" r:id="rId45"/>
    <p:sldId id="298" r:id="rId46"/>
    <p:sldId id="299" r:id="rId47"/>
    <p:sldId id="306" r:id="rId48"/>
    <p:sldId id="295" r:id="rId49"/>
    <p:sldId id="307" r:id="rId50"/>
    <p:sldId id="308" r:id="rId51"/>
    <p:sldId id="309" r:id="rId52"/>
    <p:sldId id="300" r:id="rId53"/>
    <p:sldId id="281" r:id="rId54"/>
    <p:sldId id="280" r:id="rId55"/>
    <p:sldId id="324" r:id="rId56"/>
    <p:sldId id="325" r:id="rId57"/>
    <p:sldId id="326" r:id="rId58"/>
    <p:sldId id="327" r:id="rId59"/>
    <p:sldId id="328" r:id="rId60"/>
    <p:sldId id="329" r:id="rId61"/>
    <p:sldId id="330" r:id="rId62"/>
    <p:sldId id="331" r:id="rId63"/>
    <p:sldId id="332" r:id="rId64"/>
    <p:sldId id="333" r:id="rId65"/>
    <p:sldId id="334" r:id="rId66"/>
    <p:sldId id="335" r:id="rId67"/>
    <p:sldId id="336" r:id="rId68"/>
    <p:sldId id="337" r:id="rId69"/>
    <p:sldId id="338" r:id="rId70"/>
    <p:sldId id="339" r:id="rId71"/>
    <p:sldId id="340" r:id="rId72"/>
    <p:sldId id="341" r:id="rId73"/>
    <p:sldId id="342" r:id="rId74"/>
    <p:sldId id="343" r:id="rId75"/>
    <p:sldId id="344" r:id="rId76"/>
    <p:sldId id="345" r:id="rId77"/>
    <p:sldId id="346" r:id="rId78"/>
    <p:sldId id="347" r:id="rId79"/>
    <p:sldId id="348" r:id="rId80"/>
    <p:sldId id="349" r:id="rId81"/>
    <p:sldId id="350" r:id="rId82"/>
    <p:sldId id="351" r:id="rId83"/>
    <p:sldId id="352" r:id="rId84"/>
    <p:sldId id="353" r:id="rId85"/>
    <p:sldId id="354" r:id="rId86"/>
    <p:sldId id="355" r:id="rId87"/>
    <p:sldId id="356" r:id="rId88"/>
    <p:sldId id="357" r:id="rId89"/>
    <p:sldId id="358" r:id="rId90"/>
    <p:sldId id="359" r:id="rId91"/>
    <p:sldId id="360" r:id="rId92"/>
    <p:sldId id="361" r:id="rId93"/>
    <p:sldId id="362" r:id="rId94"/>
    <p:sldId id="363" r:id="rId95"/>
    <p:sldId id="364" r:id="rId96"/>
    <p:sldId id="365" r:id="rId97"/>
    <p:sldId id="366" r:id="rId98"/>
    <p:sldId id="367" r:id="rId99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>
      <p:cViewPr varScale="1">
        <p:scale>
          <a:sx n="110" d="100"/>
          <a:sy n="110" d="100"/>
        </p:scale>
        <p:origin x="1680" y="-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102" Type="http://schemas.openxmlformats.org/officeDocument/2006/relationships/viewProps" Target="viewProps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slide" Target="slides/slide9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103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slide" Target="slides/slide87.xml"/><Relationship Id="rId96" Type="http://schemas.openxmlformats.org/officeDocument/2006/relationships/slide" Target="slides/slide9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slide" Target="slides/slide90.xml"/><Relationship Id="rId99" Type="http://schemas.openxmlformats.org/officeDocument/2006/relationships/slide" Target="slides/slide95.xml"/><Relationship Id="rId10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04" Type="http://schemas.openxmlformats.org/officeDocument/2006/relationships/tableStyles" Target="tableStyle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slide" Target="slides/slide94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103BE7-B387-47A1-A7BD-98A916FA7F5D}" type="doc">
      <dgm:prSet loTypeId="urn:microsoft.com/office/officeart/2005/8/layout/radial6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1A9DBEEB-7A32-4FCB-8502-51B93A96F21B}">
      <dgm:prSet phldrT="[Text]"/>
      <dgm:spPr/>
      <dgm:t>
        <a:bodyPr/>
        <a:lstStyle/>
        <a:p>
          <a:r>
            <a:rPr lang="en-GB" dirty="0" err="1"/>
            <a:t>Sgiliau</a:t>
          </a:r>
          <a:r>
            <a:rPr lang="en-GB" dirty="0"/>
            <a:t> </a:t>
          </a:r>
          <a:r>
            <a:rPr lang="en-GB" dirty="0" err="1"/>
            <a:t>llafar</a:t>
          </a:r>
          <a:r>
            <a:rPr lang="en-GB" dirty="0"/>
            <a:t>, </a:t>
          </a:r>
          <a:r>
            <a:rPr lang="en-GB" dirty="0" err="1"/>
            <a:t>darllen</a:t>
          </a:r>
          <a:r>
            <a:rPr lang="en-GB" dirty="0"/>
            <a:t> ac </a:t>
          </a:r>
          <a:r>
            <a:rPr lang="en-GB" dirty="0" err="1"/>
            <a:t>ysgrifennu</a:t>
          </a:r>
          <a:r>
            <a:rPr lang="en-GB" dirty="0"/>
            <a:t> </a:t>
          </a:r>
          <a:r>
            <a:rPr lang="en-GB" dirty="0" err="1"/>
            <a:t>yn</a:t>
          </a:r>
          <a:r>
            <a:rPr lang="en-GB" dirty="0"/>
            <a:t> </a:t>
          </a:r>
          <a:r>
            <a:rPr lang="en-GB" dirty="0" err="1"/>
            <a:t>cyd-blethu</a:t>
          </a:r>
          <a:endParaRPr lang="en-GB" dirty="0"/>
        </a:p>
      </dgm:t>
    </dgm:pt>
    <dgm:pt modelId="{2A5E747A-B06C-4871-A850-3C94EB90596F}" type="parTrans" cxnId="{25F24D1A-EC17-4A4E-91E7-0D8C2B10A43F}">
      <dgm:prSet/>
      <dgm:spPr/>
      <dgm:t>
        <a:bodyPr/>
        <a:lstStyle/>
        <a:p>
          <a:endParaRPr lang="en-GB"/>
        </a:p>
      </dgm:t>
    </dgm:pt>
    <dgm:pt modelId="{88919A6F-0797-4FE8-9051-6CCFB3C252D0}" type="sibTrans" cxnId="{25F24D1A-EC17-4A4E-91E7-0D8C2B10A43F}">
      <dgm:prSet/>
      <dgm:spPr/>
      <dgm:t>
        <a:bodyPr/>
        <a:lstStyle/>
        <a:p>
          <a:endParaRPr lang="en-GB"/>
        </a:p>
      </dgm:t>
    </dgm:pt>
    <dgm:pt modelId="{12850620-1504-4ED6-AEAD-23435D5D5478}">
      <dgm:prSet phldrT="[Text]" custT="1"/>
      <dgm:spPr/>
      <dgm:t>
        <a:bodyPr/>
        <a:lstStyle/>
        <a:p>
          <a:r>
            <a:rPr lang="en-GB" sz="1600" dirty="0" err="1"/>
            <a:t>Trafodaeth</a:t>
          </a:r>
          <a:r>
            <a:rPr lang="en-GB" sz="1600" dirty="0"/>
            <a:t> </a:t>
          </a:r>
          <a:r>
            <a:rPr lang="en-GB" sz="1600" dirty="0" err="1"/>
            <a:t>gyfoethog</a:t>
          </a:r>
          <a:r>
            <a:rPr lang="en-GB" sz="1600" dirty="0"/>
            <a:t>. </a:t>
          </a:r>
          <a:r>
            <a:rPr lang="en-GB" sz="1600" dirty="0" err="1"/>
            <a:t>Patrymau</a:t>
          </a:r>
          <a:r>
            <a:rPr lang="en-GB" sz="1600" dirty="0"/>
            <a:t> </a:t>
          </a:r>
          <a:r>
            <a:rPr lang="en-GB" sz="1600" dirty="0" err="1"/>
            <a:t>Iaith</a:t>
          </a:r>
          <a:r>
            <a:rPr lang="en-GB" sz="1600" dirty="0"/>
            <a:t>, </a:t>
          </a:r>
          <a:r>
            <a:rPr lang="en-GB" sz="1600" dirty="0" err="1"/>
            <a:t>cystrawennau</a:t>
          </a:r>
          <a:r>
            <a:rPr lang="en-GB" sz="1600" dirty="0"/>
            <a:t> a </a:t>
          </a:r>
          <a:r>
            <a:rPr lang="en-GB" sz="1600" dirty="0" err="1"/>
            <a:t>geirfa</a:t>
          </a:r>
          <a:r>
            <a:rPr lang="en-GB" sz="1600" dirty="0"/>
            <a:t> </a:t>
          </a:r>
          <a:r>
            <a:rPr lang="en-GB" sz="1600" dirty="0" err="1"/>
            <a:t>yn</a:t>
          </a:r>
          <a:r>
            <a:rPr lang="en-GB" sz="1600" dirty="0"/>
            <a:t> </a:t>
          </a:r>
          <a:r>
            <a:rPr lang="en-GB" sz="1600" dirty="0" err="1"/>
            <a:t>cael</a:t>
          </a:r>
          <a:r>
            <a:rPr lang="en-GB" sz="1600" dirty="0"/>
            <a:t> </a:t>
          </a:r>
          <a:r>
            <a:rPr lang="en-GB" sz="1600" dirty="0" err="1"/>
            <a:t>eu</a:t>
          </a:r>
          <a:r>
            <a:rPr lang="en-GB" sz="1600" dirty="0"/>
            <a:t> </a:t>
          </a:r>
          <a:r>
            <a:rPr lang="en-GB" sz="1600" dirty="0" err="1"/>
            <a:t>bwydo</a:t>
          </a:r>
          <a:r>
            <a:rPr lang="en-GB" sz="1600" dirty="0"/>
            <a:t> </a:t>
          </a:r>
          <a:r>
            <a:rPr lang="en-GB" sz="1600" dirty="0" err="1"/>
            <a:t>a’u</a:t>
          </a:r>
          <a:r>
            <a:rPr lang="en-GB" sz="1600" dirty="0"/>
            <a:t> </a:t>
          </a:r>
          <a:r>
            <a:rPr lang="en-GB" sz="1600" dirty="0" err="1"/>
            <a:t>modelu</a:t>
          </a:r>
          <a:r>
            <a:rPr lang="en-GB" sz="1600" dirty="0"/>
            <a:t> </a:t>
          </a:r>
        </a:p>
      </dgm:t>
    </dgm:pt>
    <dgm:pt modelId="{C3BB7C42-3E93-4C0B-8253-0E84A843E82C}" type="parTrans" cxnId="{D4449166-F704-489E-88A3-A7B6BEC2ABD4}">
      <dgm:prSet/>
      <dgm:spPr/>
      <dgm:t>
        <a:bodyPr/>
        <a:lstStyle/>
        <a:p>
          <a:endParaRPr lang="en-GB"/>
        </a:p>
      </dgm:t>
    </dgm:pt>
    <dgm:pt modelId="{FFFE9039-7297-4704-BAA8-CA92C332A4D3}" type="sibTrans" cxnId="{D4449166-F704-489E-88A3-A7B6BEC2ABD4}">
      <dgm:prSet/>
      <dgm:spPr/>
      <dgm:t>
        <a:bodyPr/>
        <a:lstStyle/>
        <a:p>
          <a:endParaRPr lang="en-GB"/>
        </a:p>
      </dgm:t>
    </dgm:pt>
    <dgm:pt modelId="{A68B65FA-98C3-4CDF-8EE8-4FEE0A84124C}">
      <dgm:prSet phldrT="[Text]" custT="1"/>
      <dgm:spPr/>
      <dgm:t>
        <a:bodyPr/>
        <a:lstStyle/>
        <a:p>
          <a:r>
            <a:rPr lang="en-GB" sz="1600" dirty="0" err="1"/>
            <a:t>Gweithgareddau</a:t>
          </a:r>
          <a:r>
            <a:rPr lang="en-GB" sz="1600" dirty="0"/>
            <a:t> </a:t>
          </a:r>
          <a:r>
            <a:rPr lang="en-GB" sz="1600" dirty="0" err="1"/>
            <a:t>darllen</a:t>
          </a:r>
          <a:r>
            <a:rPr lang="en-GB" sz="1600" dirty="0"/>
            <a:t> </a:t>
          </a:r>
          <a:r>
            <a:rPr lang="en-GB" sz="1600" dirty="0" err="1"/>
            <a:t>heriol</a:t>
          </a:r>
          <a:r>
            <a:rPr lang="en-GB" sz="1600" dirty="0"/>
            <a:t> </a:t>
          </a:r>
          <a:r>
            <a:rPr lang="en-GB" sz="1600" dirty="0" err="1"/>
            <a:t>i</a:t>
          </a:r>
          <a:r>
            <a:rPr lang="en-GB" sz="1600" dirty="0"/>
            <a:t> </a:t>
          </a:r>
          <a:r>
            <a:rPr lang="en-GB" sz="1600" dirty="0" err="1"/>
            <a:t>sicrhau</a:t>
          </a:r>
          <a:r>
            <a:rPr lang="en-GB" sz="1600" dirty="0"/>
            <a:t> </a:t>
          </a:r>
          <a:r>
            <a:rPr lang="en-GB" sz="1600" dirty="0" err="1"/>
            <a:t>dealltwriaeth</a:t>
          </a:r>
          <a:r>
            <a:rPr lang="en-GB" sz="1600" dirty="0"/>
            <a:t> </a:t>
          </a:r>
          <a:r>
            <a:rPr lang="en-GB" sz="1600" dirty="0" err="1"/>
            <a:t>drylwyr</a:t>
          </a:r>
          <a:r>
            <a:rPr lang="en-GB" sz="1600" dirty="0"/>
            <a:t> </a:t>
          </a:r>
          <a:r>
            <a:rPr lang="en-GB" sz="1600" dirty="0" err="1"/>
            <a:t>o’r</a:t>
          </a:r>
          <a:r>
            <a:rPr lang="en-GB" sz="1600" dirty="0"/>
            <a:t> </a:t>
          </a:r>
          <a:r>
            <a:rPr lang="en-GB" sz="1600" dirty="0" err="1"/>
            <a:t>testun</a:t>
          </a:r>
          <a:r>
            <a:rPr lang="en-GB" sz="1600" dirty="0"/>
            <a:t>. </a:t>
          </a:r>
          <a:r>
            <a:rPr lang="en-GB" sz="1600" dirty="0" err="1"/>
            <a:t>e.e</a:t>
          </a:r>
          <a:r>
            <a:rPr lang="en-GB" sz="1600" dirty="0"/>
            <a:t>. </a:t>
          </a:r>
          <a:r>
            <a:rPr lang="en-GB" sz="1600" dirty="0" err="1"/>
            <a:t>darllen</a:t>
          </a:r>
          <a:r>
            <a:rPr lang="en-GB" sz="1600" dirty="0"/>
            <a:t> </a:t>
          </a:r>
          <a:r>
            <a:rPr lang="en-GB" sz="1600" dirty="0" err="1"/>
            <a:t>cilyddol</a:t>
          </a:r>
          <a:endParaRPr lang="en-GB" sz="1600" dirty="0"/>
        </a:p>
      </dgm:t>
    </dgm:pt>
    <dgm:pt modelId="{EEA16A70-E8E1-492D-A356-1DB6BC4E9132}" type="parTrans" cxnId="{03591C91-430E-47CB-A178-68B389F9881D}">
      <dgm:prSet/>
      <dgm:spPr/>
      <dgm:t>
        <a:bodyPr/>
        <a:lstStyle/>
        <a:p>
          <a:endParaRPr lang="en-GB"/>
        </a:p>
      </dgm:t>
    </dgm:pt>
    <dgm:pt modelId="{13211FEB-91EC-4061-9984-EDC229F4563B}" type="sibTrans" cxnId="{03591C91-430E-47CB-A178-68B389F9881D}">
      <dgm:prSet/>
      <dgm:spPr/>
      <dgm:t>
        <a:bodyPr/>
        <a:lstStyle/>
        <a:p>
          <a:endParaRPr lang="en-GB"/>
        </a:p>
      </dgm:t>
    </dgm:pt>
    <dgm:pt modelId="{6E9C7A79-CDBD-4F71-93E0-2CAEE4B31B53}">
      <dgm:prSet phldrT="[Text]" custT="1"/>
      <dgm:spPr/>
      <dgm:t>
        <a:bodyPr/>
        <a:lstStyle/>
        <a:p>
          <a:r>
            <a:rPr lang="en-GB" sz="1600" dirty="0" err="1"/>
            <a:t>Gwybodaeth</a:t>
          </a:r>
          <a:r>
            <a:rPr lang="en-GB" sz="1600" dirty="0"/>
            <a:t> </a:t>
          </a:r>
          <a:r>
            <a:rPr lang="en-GB" sz="1600" dirty="0" err="1"/>
            <a:t>o’r</a:t>
          </a:r>
          <a:r>
            <a:rPr lang="en-GB" sz="1600" dirty="0"/>
            <a:t> </a:t>
          </a:r>
          <a:r>
            <a:rPr lang="en-GB" sz="1600" dirty="0" err="1"/>
            <a:t>llafar</a:t>
          </a:r>
          <a:r>
            <a:rPr lang="en-GB" sz="1600" dirty="0"/>
            <a:t> </a:t>
          </a:r>
          <a:r>
            <a:rPr lang="en-GB" sz="1600" dirty="0" err="1"/>
            <a:t>a’r</a:t>
          </a:r>
          <a:r>
            <a:rPr lang="en-GB" sz="1600" dirty="0"/>
            <a:t> </a:t>
          </a:r>
          <a:r>
            <a:rPr lang="en-GB" sz="1600" dirty="0" err="1"/>
            <a:t>darllen</a:t>
          </a:r>
          <a:r>
            <a:rPr lang="en-GB" sz="1600" dirty="0"/>
            <a:t> </a:t>
          </a:r>
          <a:r>
            <a:rPr lang="en-GB" sz="1600" dirty="0" err="1"/>
            <a:t>yn</a:t>
          </a:r>
          <a:r>
            <a:rPr lang="en-GB" sz="1600" dirty="0"/>
            <a:t> sail </a:t>
          </a:r>
          <a:r>
            <a:rPr lang="en-GB" sz="1600" dirty="0" err="1"/>
            <a:t>I’r</a:t>
          </a:r>
          <a:r>
            <a:rPr lang="en-GB" sz="1600" dirty="0"/>
            <a:t> </a:t>
          </a:r>
          <a:r>
            <a:rPr lang="en-GB" sz="1600" dirty="0" err="1"/>
            <a:t>ysgrifennu</a:t>
          </a:r>
          <a:endParaRPr lang="en-GB" sz="1600" dirty="0"/>
        </a:p>
      </dgm:t>
    </dgm:pt>
    <dgm:pt modelId="{B86B65F7-B765-4211-BAC5-2E05665C37A5}" type="parTrans" cxnId="{E3CDC603-63D7-41AC-8A09-F80C6CC7B977}">
      <dgm:prSet/>
      <dgm:spPr/>
      <dgm:t>
        <a:bodyPr/>
        <a:lstStyle/>
        <a:p>
          <a:endParaRPr lang="en-GB"/>
        </a:p>
      </dgm:t>
    </dgm:pt>
    <dgm:pt modelId="{83721539-C579-4F7E-8A87-60E6965145DE}" type="sibTrans" cxnId="{E3CDC603-63D7-41AC-8A09-F80C6CC7B977}">
      <dgm:prSet/>
      <dgm:spPr/>
      <dgm:t>
        <a:bodyPr/>
        <a:lstStyle/>
        <a:p>
          <a:endParaRPr lang="en-GB"/>
        </a:p>
      </dgm:t>
    </dgm:pt>
    <dgm:pt modelId="{FB831E78-F152-48CD-A33F-50027AA1E0A0}" type="pres">
      <dgm:prSet presAssocID="{64103BE7-B387-47A1-A7BD-98A916FA7F5D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0FFD32A-A732-4A5C-8263-08D871CACFD8}" type="pres">
      <dgm:prSet presAssocID="{1A9DBEEB-7A32-4FCB-8502-51B93A96F21B}" presName="centerShape" presStyleLbl="node0" presStyleIdx="0" presStyleCnt="1"/>
      <dgm:spPr/>
    </dgm:pt>
    <dgm:pt modelId="{74AF4D8C-B86E-40C0-9FF4-71842DDE657E}" type="pres">
      <dgm:prSet presAssocID="{12850620-1504-4ED6-AEAD-23435D5D5478}" presName="node" presStyleLbl="node1" presStyleIdx="0" presStyleCnt="3" custScaleX="138001" custScaleY="129956">
        <dgm:presLayoutVars>
          <dgm:bulletEnabled val="1"/>
        </dgm:presLayoutVars>
      </dgm:prSet>
      <dgm:spPr/>
    </dgm:pt>
    <dgm:pt modelId="{A79E53AF-78A6-49C6-B0A5-1834FABA06CE}" type="pres">
      <dgm:prSet presAssocID="{12850620-1504-4ED6-AEAD-23435D5D5478}" presName="dummy" presStyleCnt="0"/>
      <dgm:spPr/>
    </dgm:pt>
    <dgm:pt modelId="{E6FFE295-8155-4999-A123-CC81B03BC82B}" type="pres">
      <dgm:prSet presAssocID="{FFFE9039-7297-4704-BAA8-CA92C332A4D3}" presName="sibTrans" presStyleLbl="sibTrans2D1" presStyleIdx="0" presStyleCnt="3"/>
      <dgm:spPr/>
    </dgm:pt>
    <dgm:pt modelId="{F8D5FE94-A60C-4DC1-A5A3-857EF9E2B176}" type="pres">
      <dgm:prSet presAssocID="{A68B65FA-98C3-4CDF-8EE8-4FEE0A84124C}" presName="node" presStyleLbl="node1" presStyleIdx="1" presStyleCnt="3" custScaleX="146658" custScaleY="146137">
        <dgm:presLayoutVars>
          <dgm:bulletEnabled val="1"/>
        </dgm:presLayoutVars>
      </dgm:prSet>
      <dgm:spPr/>
    </dgm:pt>
    <dgm:pt modelId="{67BA1FAF-5A18-4ED0-AF19-FDC79333DD8E}" type="pres">
      <dgm:prSet presAssocID="{A68B65FA-98C3-4CDF-8EE8-4FEE0A84124C}" presName="dummy" presStyleCnt="0"/>
      <dgm:spPr/>
    </dgm:pt>
    <dgm:pt modelId="{A733778B-E8DD-46A3-A214-8AE85EB3A336}" type="pres">
      <dgm:prSet presAssocID="{13211FEB-91EC-4061-9984-EDC229F4563B}" presName="sibTrans" presStyleLbl="sibTrans2D1" presStyleIdx="1" presStyleCnt="3"/>
      <dgm:spPr/>
    </dgm:pt>
    <dgm:pt modelId="{71D43E33-6182-4A3D-B5E0-41F52F1F2F00}" type="pres">
      <dgm:prSet presAssocID="{6E9C7A79-CDBD-4F71-93E0-2CAEE4B31B53}" presName="node" presStyleLbl="node1" presStyleIdx="2" presStyleCnt="3" custScaleX="147170" custScaleY="146137">
        <dgm:presLayoutVars>
          <dgm:bulletEnabled val="1"/>
        </dgm:presLayoutVars>
      </dgm:prSet>
      <dgm:spPr/>
    </dgm:pt>
    <dgm:pt modelId="{31E5C4F9-E974-4FCF-8E77-E94F0585A684}" type="pres">
      <dgm:prSet presAssocID="{6E9C7A79-CDBD-4F71-93E0-2CAEE4B31B53}" presName="dummy" presStyleCnt="0"/>
      <dgm:spPr/>
    </dgm:pt>
    <dgm:pt modelId="{A46C1235-B7E5-4380-A06D-D463F1CB3520}" type="pres">
      <dgm:prSet presAssocID="{83721539-C579-4F7E-8A87-60E6965145DE}" presName="sibTrans" presStyleLbl="sibTrans2D1" presStyleIdx="2" presStyleCnt="3"/>
      <dgm:spPr/>
    </dgm:pt>
  </dgm:ptLst>
  <dgm:cxnLst>
    <dgm:cxn modelId="{E3CDC603-63D7-41AC-8A09-F80C6CC7B977}" srcId="{1A9DBEEB-7A32-4FCB-8502-51B93A96F21B}" destId="{6E9C7A79-CDBD-4F71-93E0-2CAEE4B31B53}" srcOrd="2" destOrd="0" parTransId="{B86B65F7-B765-4211-BAC5-2E05665C37A5}" sibTransId="{83721539-C579-4F7E-8A87-60E6965145DE}"/>
    <dgm:cxn modelId="{3C476B0C-9C3B-40FB-8413-CDE0903C097D}" type="presOf" srcId="{64103BE7-B387-47A1-A7BD-98A916FA7F5D}" destId="{FB831E78-F152-48CD-A33F-50027AA1E0A0}" srcOrd="0" destOrd="0" presId="urn:microsoft.com/office/officeart/2005/8/layout/radial6"/>
    <dgm:cxn modelId="{25F24D1A-EC17-4A4E-91E7-0D8C2B10A43F}" srcId="{64103BE7-B387-47A1-A7BD-98A916FA7F5D}" destId="{1A9DBEEB-7A32-4FCB-8502-51B93A96F21B}" srcOrd="0" destOrd="0" parTransId="{2A5E747A-B06C-4871-A850-3C94EB90596F}" sibTransId="{88919A6F-0797-4FE8-9051-6CCFB3C252D0}"/>
    <dgm:cxn modelId="{BE7FDA3A-613A-4408-975B-31FD1EBD0C0C}" type="presOf" srcId="{13211FEB-91EC-4061-9984-EDC229F4563B}" destId="{A733778B-E8DD-46A3-A214-8AE85EB3A336}" srcOrd="0" destOrd="0" presId="urn:microsoft.com/office/officeart/2005/8/layout/radial6"/>
    <dgm:cxn modelId="{7365A351-C3AA-4D2D-A509-EF84151B21CD}" type="presOf" srcId="{FFFE9039-7297-4704-BAA8-CA92C332A4D3}" destId="{E6FFE295-8155-4999-A123-CC81B03BC82B}" srcOrd="0" destOrd="0" presId="urn:microsoft.com/office/officeart/2005/8/layout/radial6"/>
    <dgm:cxn modelId="{D4449166-F704-489E-88A3-A7B6BEC2ABD4}" srcId="{1A9DBEEB-7A32-4FCB-8502-51B93A96F21B}" destId="{12850620-1504-4ED6-AEAD-23435D5D5478}" srcOrd="0" destOrd="0" parTransId="{C3BB7C42-3E93-4C0B-8253-0E84A843E82C}" sibTransId="{FFFE9039-7297-4704-BAA8-CA92C332A4D3}"/>
    <dgm:cxn modelId="{28AADF7C-7DF9-482E-A324-EF6728CB8DAB}" type="presOf" srcId="{A68B65FA-98C3-4CDF-8EE8-4FEE0A84124C}" destId="{F8D5FE94-A60C-4DC1-A5A3-857EF9E2B176}" srcOrd="0" destOrd="0" presId="urn:microsoft.com/office/officeart/2005/8/layout/radial6"/>
    <dgm:cxn modelId="{03591C91-430E-47CB-A178-68B389F9881D}" srcId="{1A9DBEEB-7A32-4FCB-8502-51B93A96F21B}" destId="{A68B65FA-98C3-4CDF-8EE8-4FEE0A84124C}" srcOrd="1" destOrd="0" parTransId="{EEA16A70-E8E1-492D-A356-1DB6BC4E9132}" sibTransId="{13211FEB-91EC-4061-9984-EDC229F4563B}"/>
    <dgm:cxn modelId="{CC0DDF94-69DA-4C77-9E3E-E44127767232}" type="presOf" srcId="{1A9DBEEB-7A32-4FCB-8502-51B93A96F21B}" destId="{B0FFD32A-A732-4A5C-8263-08D871CACFD8}" srcOrd="0" destOrd="0" presId="urn:microsoft.com/office/officeart/2005/8/layout/radial6"/>
    <dgm:cxn modelId="{6AFF17AD-A582-491E-91D4-6E1E1CE7CD78}" type="presOf" srcId="{6E9C7A79-CDBD-4F71-93E0-2CAEE4B31B53}" destId="{71D43E33-6182-4A3D-B5E0-41F52F1F2F00}" srcOrd="0" destOrd="0" presId="urn:microsoft.com/office/officeart/2005/8/layout/radial6"/>
    <dgm:cxn modelId="{06529EBF-FC52-4F31-9A77-BE38107AD1E9}" type="presOf" srcId="{83721539-C579-4F7E-8A87-60E6965145DE}" destId="{A46C1235-B7E5-4380-A06D-D463F1CB3520}" srcOrd="0" destOrd="0" presId="urn:microsoft.com/office/officeart/2005/8/layout/radial6"/>
    <dgm:cxn modelId="{20EFDBD3-D024-43D9-A658-2A338350DBE5}" type="presOf" srcId="{12850620-1504-4ED6-AEAD-23435D5D5478}" destId="{74AF4D8C-B86E-40C0-9FF4-71842DDE657E}" srcOrd="0" destOrd="0" presId="urn:microsoft.com/office/officeart/2005/8/layout/radial6"/>
    <dgm:cxn modelId="{0F56CB91-A0B1-45C7-A4E4-DC19061128EA}" type="presParOf" srcId="{FB831E78-F152-48CD-A33F-50027AA1E0A0}" destId="{B0FFD32A-A732-4A5C-8263-08D871CACFD8}" srcOrd="0" destOrd="0" presId="urn:microsoft.com/office/officeart/2005/8/layout/radial6"/>
    <dgm:cxn modelId="{E5FA53FE-6F5D-4252-9D92-685B9DA3847F}" type="presParOf" srcId="{FB831E78-F152-48CD-A33F-50027AA1E0A0}" destId="{74AF4D8C-B86E-40C0-9FF4-71842DDE657E}" srcOrd="1" destOrd="0" presId="urn:microsoft.com/office/officeart/2005/8/layout/radial6"/>
    <dgm:cxn modelId="{034BFCD2-2FBB-490C-940A-D334E6710A7E}" type="presParOf" srcId="{FB831E78-F152-48CD-A33F-50027AA1E0A0}" destId="{A79E53AF-78A6-49C6-B0A5-1834FABA06CE}" srcOrd="2" destOrd="0" presId="urn:microsoft.com/office/officeart/2005/8/layout/radial6"/>
    <dgm:cxn modelId="{B651943B-7D28-4C78-8D53-D61571BEA0F0}" type="presParOf" srcId="{FB831E78-F152-48CD-A33F-50027AA1E0A0}" destId="{E6FFE295-8155-4999-A123-CC81B03BC82B}" srcOrd="3" destOrd="0" presId="urn:microsoft.com/office/officeart/2005/8/layout/radial6"/>
    <dgm:cxn modelId="{0ECE0AB8-E293-4E60-ACC6-A7A3B617DEE3}" type="presParOf" srcId="{FB831E78-F152-48CD-A33F-50027AA1E0A0}" destId="{F8D5FE94-A60C-4DC1-A5A3-857EF9E2B176}" srcOrd="4" destOrd="0" presId="urn:microsoft.com/office/officeart/2005/8/layout/radial6"/>
    <dgm:cxn modelId="{3259E67E-2930-47B1-817C-F9008F81A31C}" type="presParOf" srcId="{FB831E78-F152-48CD-A33F-50027AA1E0A0}" destId="{67BA1FAF-5A18-4ED0-AF19-FDC79333DD8E}" srcOrd="5" destOrd="0" presId="urn:microsoft.com/office/officeart/2005/8/layout/radial6"/>
    <dgm:cxn modelId="{10767823-4311-4B87-8E2E-8A2A640CAFA0}" type="presParOf" srcId="{FB831E78-F152-48CD-A33F-50027AA1E0A0}" destId="{A733778B-E8DD-46A3-A214-8AE85EB3A336}" srcOrd="6" destOrd="0" presId="urn:microsoft.com/office/officeart/2005/8/layout/radial6"/>
    <dgm:cxn modelId="{7DF82DEF-39B1-4196-BFD1-C1CA60F6CB97}" type="presParOf" srcId="{FB831E78-F152-48CD-A33F-50027AA1E0A0}" destId="{71D43E33-6182-4A3D-B5E0-41F52F1F2F00}" srcOrd="7" destOrd="0" presId="urn:microsoft.com/office/officeart/2005/8/layout/radial6"/>
    <dgm:cxn modelId="{1636501F-5102-4460-8417-798FE3DAD2FA}" type="presParOf" srcId="{FB831E78-F152-48CD-A33F-50027AA1E0A0}" destId="{31E5C4F9-E974-4FCF-8E77-E94F0585A684}" srcOrd="8" destOrd="0" presId="urn:microsoft.com/office/officeart/2005/8/layout/radial6"/>
    <dgm:cxn modelId="{AD4A27E4-9B09-4315-886D-3BD7FF72372C}" type="presParOf" srcId="{FB831E78-F152-48CD-A33F-50027AA1E0A0}" destId="{A46C1235-B7E5-4380-A06D-D463F1CB3520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6C1235-B7E5-4380-A06D-D463F1CB3520}">
      <dsp:nvSpPr>
        <dsp:cNvPr id="0" name=""/>
        <dsp:cNvSpPr/>
      </dsp:nvSpPr>
      <dsp:spPr>
        <a:xfrm>
          <a:off x="2536686" y="809262"/>
          <a:ext cx="4651543" cy="4651543"/>
        </a:xfrm>
        <a:prstGeom prst="blockArc">
          <a:avLst>
            <a:gd name="adj1" fmla="val 9000000"/>
            <a:gd name="adj2" fmla="val 16200000"/>
            <a:gd name="adj3" fmla="val 4639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33778B-E8DD-46A3-A214-8AE85EB3A336}">
      <dsp:nvSpPr>
        <dsp:cNvPr id="0" name=""/>
        <dsp:cNvSpPr/>
      </dsp:nvSpPr>
      <dsp:spPr>
        <a:xfrm>
          <a:off x="2536686" y="809262"/>
          <a:ext cx="4651543" cy="4651543"/>
        </a:xfrm>
        <a:prstGeom prst="blockArc">
          <a:avLst>
            <a:gd name="adj1" fmla="val 1800000"/>
            <a:gd name="adj2" fmla="val 9000000"/>
            <a:gd name="adj3" fmla="val 4639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FFE295-8155-4999-A123-CC81B03BC82B}">
      <dsp:nvSpPr>
        <dsp:cNvPr id="0" name=""/>
        <dsp:cNvSpPr/>
      </dsp:nvSpPr>
      <dsp:spPr>
        <a:xfrm>
          <a:off x="2536686" y="809262"/>
          <a:ext cx="4651543" cy="4651543"/>
        </a:xfrm>
        <a:prstGeom prst="blockArc">
          <a:avLst>
            <a:gd name="adj1" fmla="val 16200000"/>
            <a:gd name="adj2" fmla="val 1800000"/>
            <a:gd name="adj3" fmla="val 4639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FFD32A-A732-4A5C-8263-08D871CACFD8}">
      <dsp:nvSpPr>
        <dsp:cNvPr id="0" name=""/>
        <dsp:cNvSpPr/>
      </dsp:nvSpPr>
      <dsp:spPr>
        <a:xfrm>
          <a:off x="3792095" y="2064670"/>
          <a:ext cx="2140726" cy="214072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 err="1"/>
            <a:t>Sgiliau</a:t>
          </a:r>
          <a:r>
            <a:rPr lang="en-GB" sz="2100" kern="1200" dirty="0"/>
            <a:t> </a:t>
          </a:r>
          <a:r>
            <a:rPr lang="en-GB" sz="2100" kern="1200" dirty="0" err="1"/>
            <a:t>llafar</a:t>
          </a:r>
          <a:r>
            <a:rPr lang="en-GB" sz="2100" kern="1200" dirty="0"/>
            <a:t>, </a:t>
          </a:r>
          <a:r>
            <a:rPr lang="en-GB" sz="2100" kern="1200" dirty="0" err="1"/>
            <a:t>darllen</a:t>
          </a:r>
          <a:r>
            <a:rPr lang="en-GB" sz="2100" kern="1200" dirty="0"/>
            <a:t> ac </a:t>
          </a:r>
          <a:r>
            <a:rPr lang="en-GB" sz="2100" kern="1200" dirty="0" err="1"/>
            <a:t>ysgrifennu</a:t>
          </a:r>
          <a:r>
            <a:rPr lang="en-GB" sz="2100" kern="1200" dirty="0"/>
            <a:t> </a:t>
          </a:r>
          <a:r>
            <a:rPr lang="en-GB" sz="2100" kern="1200" dirty="0" err="1"/>
            <a:t>yn</a:t>
          </a:r>
          <a:r>
            <a:rPr lang="en-GB" sz="2100" kern="1200" dirty="0"/>
            <a:t> </a:t>
          </a:r>
          <a:r>
            <a:rPr lang="en-GB" sz="2100" kern="1200" dirty="0" err="1"/>
            <a:t>cyd-blethu</a:t>
          </a:r>
          <a:endParaRPr lang="en-GB" sz="2100" kern="1200" dirty="0"/>
        </a:p>
      </dsp:txBody>
      <dsp:txXfrm>
        <a:off x="4105597" y="2378172"/>
        <a:ext cx="1513722" cy="1513722"/>
      </dsp:txXfrm>
    </dsp:sp>
    <dsp:sp modelId="{74AF4D8C-B86E-40C0-9FF4-71842DDE657E}">
      <dsp:nvSpPr>
        <dsp:cNvPr id="0" name=""/>
        <dsp:cNvSpPr/>
      </dsp:nvSpPr>
      <dsp:spPr>
        <a:xfrm>
          <a:off x="3828479" y="-110492"/>
          <a:ext cx="2067956" cy="194740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/>
            <a:t>Trafodaeth</a:t>
          </a:r>
          <a:r>
            <a:rPr lang="en-GB" sz="1600" kern="1200" dirty="0"/>
            <a:t> </a:t>
          </a:r>
          <a:r>
            <a:rPr lang="en-GB" sz="1600" kern="1200" dirty="0" err="1"/>
            <a:t>gyfoethog</a:t>
          </a:r>
          <a:r>
            <a:rPr lang="en-GB" sz="1600" kern="1200" dirty="0"/>
            <a:t>. </a:t>
          </a:r>
          <a:r>
            <a:rPr lang="en-GB" sz="1600" kern="1200" dirty="0" err="1"/>
            <a:t>Patrymau</a:t>
          </a:r>
          <a:r>
            <a:rPr lang="en-GB" sz="1600" kern="1200" dirty="0"/>
            <a:t> </a:t>
          </a:r>
          <a:r>
            <a:rPr lang="en-GB" sz="1600" kern="1200" dirty="0" err="1"/>
            <a:t>Iaith</a:t>
          </a:r>
          <a:r>
            <a:rPr lang="en-GB" sz="1600" kern="1200" dirty="0"/>
            <a:t>, </a:t>
          </a:r>
          <a:r>
            <a:rPr lang="en-GB" sz="1600" kern="1200" dirty="0" err="1"/>
            <a:t>cystrawennau</a:t>
          </a:r>
          <a:r>
            <a:rPr lang="en-GB" sz="1600" kern="1200" dirty="0"/>
            <a:t> a </a:t>
          </a:r>
          <a:r>
            <a:rPr lang="en-GB" sz="1600" kern="1200" dirty="0" err="1"/>
            <a:t>geirfa</a:t>
          </a:r>
          <a:r>
            <a:rPr lang="en-GB" sz="1600" kern="1200" dirty="0"/>
            <a:t> </a:t>
          </a:r>
          <a:r>
            <a:rPr lang="en-GB" sz="1600" kern="1200" dirty="0" err="1"/>
            <a:t>yn</a:t>
          </a:r>
          <a:r>
            <a:rPr lang="en-GB" sz="1600" kern="1200" dirty="0"/>
            <a:t> </a:t>
          </a:r>
          <a:r>
            <a:rPr lang="en-GB" sz="1600" kern="1200" dirty="0" err="1"/>
            <a:t>cael</a:t>
          </a:r>
          <a:r>
            <a:rPr lang="en-GB" sz="1600" kern="1200" dirty="0"/>
            <a:t> </a:t>
          </a:r>
          <a:r>
            <a:rPr lang="en-GB" sz="1600" kern="1200" dirty="0" err="1"/>
            <a:t>eu</a:t>
          </a:r>
          <a:r>
            <a:rPr lang="en-GB" sz="1600" kern="1200" dirty="0"/>
            <a:t> </a:t>
          </a:r>
          <a:r>
            <a:rPr lang="en-GB" sz="1600" kern="1200" dirty="0" err="1"/>
            <a:t>bwydo</a:t>
          </a:r>
          <a:r>
            <a:rPr lang="en-GB" sz="1600" kern="1200" dirty="0"/>
            <a:t> </a:t>
          </a:r>
          <a:r>
            <a:rPr lang="en-GB" sz="1600" kern="1200" dirty="0" err="1"/>
            <a:t>a’u</a:t>
          </a:r>
          <a:r>
            <a:rPr lang="en-GB" sz="1600" kern="1200" dirty="0"/>
            <a:t> </a:t>
          </a:r>
          <a:r>
            <a:rPr lang="en-GB" sz="1600" kern="1200" dirty="0" err="1"/>
            <a:t>modelu</a:t>
          </a:r>
          <a:r>
            <a:rPr lang="en-GB" sz="1600" kern="1200" dirty="0"/>
            <a:t> </a:t>
          </a:r>
        </a:p>
      </dsp:txBody>
      <dsp:txXfrm>
        <a:off x="4131324" y="174698"/>
        <a:ext cx="1462266" cy="1377021"/>
      </dsp:txXfrm>
    </dsp:sp>
    <dsp:sp modelId="{F8D5FE94-A60C-4DC1-A5A3-857EF9E2B176}">
      <dsp:nvSpPr>
        <dsp:cNvPr id="0" name=""/>
        <dsp:cNvSpPr/>
      </dsp:nvSpPr>
      <dsp:spPr>
        <a:xfrm>
          <a:off x="5731075" y="3176008"/>
          <a:ext cx="2197682" cy="2189875"/>
        </a:xfrm>
        <a:prstGeom prst="ellipse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/>
            <a:t>Gweithgareddau</a:t>
          </a:r>
          <a:r>
            <a:rPr lang="en-GB" sz="1600" kern="1200" dirty="0"/>
            <a:t> </a:t>
          </a:r>
          <a:r>
            <a:rPr lang="en-GB" sz="1600" kern="1200" dirty="0" err="1"/>
            <a:t>darllen</a:t>
          </a:r>
          <a:r>
            <a:rPr lang="en-GB" sz="1600" kern="1200" dirty="0"/>
            <a:t> </a:t>
          </a:r>
          <a:r>
            <a:rPr lang="en-GB" sz="1600" kern="1200" dirty="0" err="1"/>
            <a:t>heriol</a:t>
          </a:r>
          <a:r>
            <a:rPr lang="en-GB" sz="1600" kern="1200" dirty="0"/>
            <a:t> </a:t>
          </a:r>
          <a:r>
            <a:rPr lang="en-GB" sz="1600" kern="1200" dirty="0" err="1"/>
            <a:t>i</a:t>
          </a:r>
          <a:r>
            <a:rPr lang="en-GB" sz="1600" kern="1200" dirty="0"/>
            <a:t> </a:t>
          </a:r>
          <a:r>
            <a:rPr lang="en-GB" sz="1600" kern="1200" dirty="0" err="1"/>
            <a:t>sicrhau</a:t>
          </a:r>
          <a:r>
            <a:rPr lang="en-GB" sz="1600" kern="1200" dirty="0"/>
            <a:t> </a:t>
          </a:r>
          <a:r>
            <a:rPr lang="en-GB" sz="1600" kern="1200" dirty="0" err="1"/>
            <a:t>dealltwriaeth</a:t>
          </a:r>
          <a:r>
            <a:rPr lang="en-GB" sz="1600" kern="1200" dirty="0"/>
            <a:t> </a:t>
          </a:r>
          <a:r>
            <a:rPr lang="en-GB" sz="1600" kern="1200" dirty="0" err="1"/>
            <a:t>drylwyr</a:t>
          </a:r>
          <a:r>
            <a:rPr lang="en-GB" sz="1600" kern="1200" dirty="0"/>
            <a:t> </a:t>
          </a:r>
          <a:r>
            <a:rPr lang="en-GB" sz="1600" kern="1200" dirty="0" err="1"/>
            <a:t>o’r</a:t>
          </a:r>
          <a:r>
            <a:rPr lang="en-GB" sz="1600" kern="1200" dirty="0"/>
            <a:t> </a:t>
          </a:r>
          <a:r>
            <a:rPr lang="en-GB" sz="1600" kern="1200" dirty="0" err="1"/>
            <a:t>testun</a:t>
          </a:r>
          <a:r>
            <a:rPr lang="en-GB" sz="1600" kern="1200" dirty="0"/>
            <a:t>. </a:t>
          </a:r>
          <a:r>
            <a:rPr lang="en-GB" sz="1600" kern="1200" dirty="0" err="1"/>
            <a:t>e.e</a:t>
          </a:r>
          <a:r>
            <a:rPr lang="en-GB" sz="1600" kern="1200" dirty="0"/>
            <a:t>. </a:t>
          </a:r>
          <a:r>
            <a:rPr lang="en-GB" sz="1600" kern="1200" dirty="0" err="1"/>
            <a:t>darllen</a:t>
          </a:r>
          <a:r>
            <a:rPr lang="en-GB" sz="1600" kern="1200" dirty="0"/>
            <a:t> </a:t>
          </a:r>
          <a:r>
            <a:rPr lang="en-GB" sz="1600" kern="1200" dirty="0" err="1"/>
            <a:t>cilyddol</a:t>
          </a:r>
          <a:endParaRPr lang="en-GB" sz="1600" kern="1200" dirty="0"/>
        </a:p>
      </dsp:txBody>
      <dsp:txXfrm>
        <a:off x="6052918" y="3496708"/>
        <a:ext cx="1553996" cy="1548475"/>
      </dsp:txXfrm>
    </dsp:sp>
    <dsp:sp modelId="{71D43E33-6182-4A3D-B5E0-41F52F1F2F00}">
      <dsp:nvSpPr>
        <dsp:cNvPr id="0" name=""/>
        <dsp:cNvSpPr/>
      </dsp:nvSpPr>
      <dsp:spPr>
        <a:xfrm>
          <a:off x="1792322" y="3176008"/>
          <a:ext cx="2205354" cy="2189875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/>
            <a:t>Gwybodaeth</a:t>
          </a:r>
          <a:r>
            <a:rPr lang="en-GB" sz="1600" kern="1200" dirty="0"/>
            <a:t> </a:t>
          </a:r>
          <a:r>
            <a:rPr lang="en-GB" sz="1600" kern="1200" dirty="0" err="1"/>
            <a:t>o’r</a:t>
          </a:r>
          <a:r>
            <a:rPr lang="en-GB" sz="1600" kern="1200" dirty="0"/>
            <a:t> </a:t>
          </a:r>
          <a:r>
            <a:rPr lang="en-GB" sz="1600" kern="1200" dirty="0" err="1"/>
            <a:t>llafar</a:t>
          </a:r>
          <a:r>
            <a:rPr lang="en-GB" sz="1600" kern="1200" dirty="0"/>
            <a:t> </a:t>
          </a:r>
          <a:r>
            <a:rPr lang="en-GB" sz="1600" kern="1200" dirty="0" err="1"/>
            <a:t>a’r</a:t>
          </a:r>
          <a:r>
            <a:rPr lang="en-GB" sz="1600" kern="1200" dirty="0"/>
            <a:t> </a:t>
          </a:r>
          <a:r>
            <a:rPr lang="en-GB" sz="1600" kern="1200" dirty="0" err="1"/>
            <a:t>darllen</a:t>
          </a:r>
          <a:r>
            <a:rPr lang="en-GB" sz="1600" kern="1200" dirty="0"/>
            <a:t> </a:t>
          </a:r>
          <a:r>
            <a:rPr lang="en-GB" sz="1600" kern="1200" dirty="0" err="1"/>
            <a:t>yn</a:t>
          </a:r>
          <a:r>
            <a:rPr lang="en-GB" sz="1600" kern="1200" dirty="0"/>
            <a:t> sail </a:t>
          </a:r>
          <a:r>
            <a:rPr lang="en-GB" sz="1600" kern="1200" dirty="0" err="1"/>
            <a:t>I’r</a:t>
          </a:r>
          <a:r>
            <a:rPr lang="en-GB" sz="1600" kern="1200" dirty="0"/>
            <a:t> </a:t>
          </a:r>
          <a:r>
            <a:rPr lang="en-GB" sz="1600" kern="1200" dirty="0" err="1"/>
            <a:t>ysgrifennu</a:t>
          </a:r>
          <a:endParaRPr lang="en-GB" sz="1600" kern="1200" dirty="0"/>
        </a:p>
      </dsp:txBody>
      <dsp:txXfrm>
        <a:off x="2115289" y="3496708"/>
        <a:ext cx="1559420" cy="15484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BA50F6-61DA-4BCC-8B30-FD326604C367}" type="datetimeFigureOut">
              <a:rPr lang="en-US"/>
              <a:t>10/24/19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92D290-2C20-432F-8C0D-92E3E06C4D8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271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/>
              <a:t>Prawf</a:t>
            </a:r>
            <a:r>
              <a:rPr lang="en-US"/>
              <a:t> </a:t>
            </a:r>
            <a:r>
              <a:rPr lang="en-US" err="1"/>
              <a:t>diagnostig</a:t>
            </a:r>
            <a:r>
              <a:rPr lang="en-US"/>
              <a:t> ERW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2D290-2C20-432F-8C0D-92E3E06C4D8A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143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419100"/>
            <a:r>
              <a:rPr lang="en-GB" err="1"/>
              <a:t>Yn</a:t>
            </a:r>
            <a:r>
              <a:rPr lang="en-GB"/>
              <a:t> </a:t>
            </a:r>
            <a:r>
              <a:rPr lang="en-GB" err="1"/>
              <a:t>draddodiadol</a:t>
            </a:r>
            <a:r>
              <a:rPr lang="en-GB"/>
              <a:t>, </a:t>
            </a:r>
            <a:r>
              <a:rPr lang="en-GB" err="1"/>
              <a:t>mae</a:t>
            </a:r>
            <a:r>
              <a:rPr lang="en-GB"/>
              <a:t> </a:t>
            </a:r>
            <a:r>
              <a:rPr lang="en-GB" err="1"/>
              <a:t>athrawon</a:t>
            </a:r>
            <a:r>
              <a:rPr lang="en-GB"/>
              <a:t> </a:t>
            </a:r>
            <a:r>
              <a:rPr lang="en-GB" err="1"/>
              <a:t>sy’n</a:t>
            </a:r>
            <a:r>
              <a:rPr lang="en-GB"/>
              <a:t>  </a:t>
            </a:r>
            <a:r>
              <a:rPr lang="en-GB" err="1"/>
              <a:t>dysgu</a:t>
            </a:r>
            <a:r>
              <a:rPr lang="en-GB"/>
              <a:t> </a:t>
            </a:r>
            <a:r>
              <a:rPr lang="en-GB" err="1"/>
              <a:t>iaith</a:t>
            </a:r>
            <a:r>
              <a:rPr lang="en-GB"/>
              <a:t> </a:t>
            </a:r>
            <a:r>
              <a:rPr lang="en-GB" err="1"/>
              <a:t>wedi</a:t>
            </a:r>
            <a:r>
              <a:rPr lang="en-GB"/>
              <a:t> </a:t>
            </a:r>
            <a:r>
              <a:rPr lang="en-GB" err="1"/>
              <a:t>treulio</a:t>
            </a:r>
            <a:r>
              <a:rPr lang="en-GB"/>
              <a:t> </a:t>
            </a:r>
            <a:r>
              <a:rPr lang="en-GB" err="1"/>
              <a:t>cryn</a:t>
            </a:r>
            <a:r>
              <a:rPr lang="en-GB"/>
              <a:t> </a:t>
            </a:r>
            <a:r>
              <a:rPr lang="en-GB" err="1"/>
              <a:t>dipyn</a:t>
            </a:r>
            <a:r>
              <a:rPr lang="en-GB"/>
              <a:t> o </a:t>
            </a:r>
            <a:r>
              <a:rPr lang="en-GB" err="1"/>
              <a:t>amser</a:t>
            </a:r>
            <a:r>
              <a:rPr lang="en-GB"/>
              <a:t> </a:t>
            </a:r>
            <a:r>
              <a:rPr lang="en-GB" err="1"/>
              <a:t>yn</a:t>
            </a:r>
            <a:r>
              <a:rPr lang="en-GB"/>
              <a:t> </a:t>
            </a:r>
            <a:r>
              <a:rPr lang="en-GB" err="1"/>
              <a:t>gwrando</a:t>
            </a:r>
            <a:r>
              <a:rPr lang="en-GB"/>
              <a:t> </a:t>
            </a:r>
            <a:r>
              <a:rPr lang="en-GB" err="1"/>
              <a:t>ar</a:t>
            </a:r>
            <a:r>
              <a:rPr lang="en-GB"/>
              <a:t> </a:t>
            </a:r>
            <a:r>
              <a:rPr lang="en-GB" err="1"/>
              <a:t>ddisgyblion</a:t>
            </a:r>
            <a:r>
              <a:rPr lang="en-GB"/>
              <a:t> </a:t>
            </a:r>
            <a:r>
              <a:rPr lang="en-GB" err="1"/>
              <a:t>yn</a:t>
            </a:r>
            <a:r>
              <a:rPr lang="en-GB"/>
              <a:t> </a:t>
            </a:r>
            <a:r>
              <a:rPr lang="en-GB" err="1"/>
              <a:t>darllen</a:t>
            </a:r>
            <a:r>
              <a:rPr lang="en-GB"/>
              <a:t> </a:t>
            </a:r>
            <a:r>
              <a:rPr lang="en-GB" err="1"/>
              <a:t>yn</a:t>
            </a:r>
            <a:r>
              <a:rPr lang="en-GB"/>
              <a:t> </a:t>
            </a:r>
            <a:r>
              <a:rPr lang="en-GB" err="1"/>
              <a:t>unigol</a:t>
            </a:r>
            <a:r>
              <a:rPr lang="en-GB"/>
              <a:t>.       Mae </a:t>
            </a:r>
            <a:r>
              <a:rPr lang="en-GB" err="1"/>
              <a:t>rhai</a:t>
            </a:r>
            <a:r>
              <a:rPr lang="en-GB"/>
              <a:t> </a:t>
            </a:r>
            <a:r>
              <a:rPr lang="en-GB" err="1"/>
              <a:t>yn</a:t>
            </a:r>
            <a:r>
              <a:rPr lang="en-GB"/>
              <a:t> dal </a:t>
            </a:r>
            <a:r>
              <a:rPr lang="en-GB" err="1"/>
              <a:t>i</a:t>
            </a:r>
            <a:r>
              <a:rPr lang="en-GB"/>
              <a:t> </a:t>
            </a:r>
            <a:r>
              <a:rPr lang="en-GB" err="1"/>
              <a:t>wneud</a:t>
            </a:r>
            <a:r>
              <a:rPr lang="en-GB"/>
              <a:t> </a:t>
            </a:r>
            <a:r>
              <a:rPr lang="en-GB" err="1"/>
              <a:t>hynny</a:t>
            </a:r>
            <a:r>
              <a:rPr lang="en-GB"/>
              <a:t> ac </a:t>
            </a:r>
            <a:r>
              <a:rPr lang="en-GB" err="1"/>
              <a:t>mae</a:t>
            </a:r>
            <a:r>
              <a:rPr lang="en-GB"/>
              <a:t> </a:t>
            </a:r>
            <a:r>
              <a:rPr lang="en-GB" err="1"/>
              <a:t>manteision</a:t>
            </a:r>
            <a:r>
              <a:rPr lang="en-GB"/>
              <a:t>  </a:t>
            </a:r>
            <a:r>
              <a:rPr lang="en-GB" err="1"/>
              <a:t>mawr</a:t>
            </a:r>
            <a:r>
              <a:rPr lang="en-GB"/>
              <a:t> </a:t>
            </a:r>
            <a:r>
              <a:rPr lang="en-GB" err="1"/>
              <a:t>i</a:t>
            </a:r>
            <a:r>
              <a:rPr lang="en-GB"/>
              <a:t> rai </a:t>
            </a:r>
            <a:r>
              <a:rPr lang="en-GB" err="1"/>
              <a:t>dysgwyr</a:t>
            </a:r>
            <a:r>
              <a:rPr lang="en-GB"/>
              <a:t>, </a:t>
            </a:r>
            <a:r>
              <a:rPr lang="en-GB" err="1"/>
              <a:t>yn</a:t>
            </a:r>
            <a:r>
              <a:rPr lang="en-GB"/>
              <a:t> </a:t>
            </a:r>
            <a:r>
              <a:rPr lang="en-GB" err="1"/>
              <a:t>enwedig</a:t>
            </a:r>
            <a:r>
              <a:rPr lang="en-GB"/>
              <a:t> y </a:t>
            </a:r>
            <a:r>
              <a:rPr lang="en-GB" err="1"/>
              <a:t>rhai</a:t>
            </a:r>
            <a:r>
              <a:rPr lang="en-GB"/>
              <a:t> </a:t>
            </a:r>
            <a:r>
              <a:rPr lang="en-GB" err="1"/>
              <a:t>sydd</a:t>
            </a:r>
            <a:r>
              <a:rPr lang="en-GB"/>
              <a:t> </a:t>
            </a:r>
            <a:r>
              <a:rPr lang="en-GB" err="1"/>
              <a:t>ddim</a:t>
            </a:r>
            <a:r>
              <a:rPr lang="en-GB"/>
              <a:t>   </a:t>
            </a:r>
            <a:r>
              <a:rPr lang="en-GB" err="1"/>
              <a:t>yn</a:t>
            </a:r>
            <a:r>
              <a:rPr lang="en-GB"/>
              <a:t> </a:t>
            </a:r>
            <a:r>
              <a:rPr lang="en-GB" err="1"/>
              <a:t>darllen</a:t>
            </a:r>
            <a:r>
              <a:rPr lang="en-GB"/>
              <a:t> </a:t>
            </a:r>
            <a:r>
              <a:rPr lang="en-GB" err="1"/>
              <a:t>i’r</a:t>
            </a:r>
            <a:r>
              <a:rPr lang="en-GB"/>
              <a:t> </a:t>
            </a:r>
            <a:r>
              <a:rPr lang="en-GB" err="1"/>
              <a:t>lefel</a:t>
            </a:r>
            <a:r>
              <a:rPr lang="en-GB"/>
              <a:t> </a:t>
            </a:r>
            <a:r>
              <a:rPr lang="en-GB" err="1"/>
              <a:t>ddisgwyliedig</a:t>
            </a:r>
            <a:r>
              <a:rPr lang="en-GB"/>
              <a:t>.  </a:t>
            </a:r>
            <a:endParaRPr lang="en-US"/>
          </a:p>
          <a:p>
            <a:pPr indent="419100"/>
            <a:r>
              <a:rPr lang="en-GB" err="1"/>
              <a:t>Os</a:t>
            </a:r>
            <a:r>
              <a:rPr lang="en-GB"/>
              <a:t> gall </a:t>
            </a:r>
            <a:r>
              <a:rPr lang="en-GB" err="1"/>
              <a:t>athrawon</a:t>
            </a:r>
            <a:r>
              <a:rPr lang="en-GB"/>
              <a:t>  </a:t>
            </a:r>
            <a:r>
              <a:rPr lang="en-GB" err="1"/>
              <a:t>ddarllen</a:t>
            </a:r>
            <a:r>
              <a:rPr lang="en-GB"/>
              <a:t> </a:t>
            </a:r>
            <a:r>
              <a:rPr lang="en-GB" err="1"/>
              <a:t>gydag</a:t>
            </a:r>
            <a:r>
              <a:rPr lang="en-GB"/>
              <a:t> </a:t>
            </a:r>
            <a:r>
              <a:rPr lang="en-GB" err="1"/>
              <a:t>unigolyn</a:t>
            </a:r>
            <a:r>
              <a:rPr lang="en-GB"/>
              <a:t> a </a:t>
            </a:r>
            <a:r>
              <a:rPr lang="en-GB" err="1"/>
              <a:t>threulio</a:t>
            </a:r>
            <a:r>
              <a:rPr lang="en-GB"/>
              <a:t> </a:t>
            </a:r>
            <a:r>
              <a:rPr lang="en-GB" err="1"/>
              <a:t>amser</a:t>
            </a:r>
            <a:r>
              <a:rPr lang="en-GB"/>
              <a:t> </a:t>
            </a:r>
            <a:r>
              <a:rPr lang="en-GB" err="1"/>
              <a:t>yn</a:t>
            </a:r>
            <a:r>
              <a:rPr lang="en-GB"/>
              <a:t> </a:t>
            </a:r>
            <a:r>
              <a:rPr lang="en-GB" err="1"/>
              <a:t>sôn</a:t>
            </a:r>
            <a:r>
              <a:rPr lang="en-GB"/>
              <a:t> am </a:t>
            </a:r>
            <a:r>
              <a:rPr lang="en-GB" err="1"/>
              <a:t>strategaethau</a:t>
            </a:r>
            <a:r>
              <a:rPr lang="en-GB"/>
              <a:t> </a:t>
            </a:r>
            <a:r>
              <a:rPr lang="en-GB" err="1"/>
              <a:t>darllen</a:t>
            </a:r>
            <a:r>
              <a:rPr lang="en-GB"/>
              <a:t>, am y </a:t>
            </a:r>
            <a:r>
              <a:rPr lang="en-GB" err="1"/>
              <a:t>llyfr</a:t>
            </a:r>
            <a:r>
              <a:rPr lang="en-GB"/>
              <a:t> </a:t>
            </a:r>
            <a:r>
              <a:rPr lang="en-GB" err="1"/>
              <a:t>dan</a:t>
            </a:r>
            <a:r>
              <a:rPr lang="en-GB"/>
              <a:t> </a:t>
            </a:r>
            <a:r>
              <a:rPr lang="en-GB" err="1"/>
              <a:t>sylw</a:t>
            </a:r>
            <a:r>
              <a:rPr lang="en-GB"/>
              <a:t> ac am </a:t>
            </a:r>
            <a:r>
              <a:rPr lang="en-GB" err="1"/>
              <a:t>arferion</a:t>
            </a:r>
            <a:r>
              <a:rPr lang="en-GB"/>
              <a:t> </a:t>
            </a:r>
            <a:r>
              <a:rPr lang="en-GB" err="1"/>
              <a:t>darllen</a:t>
            </a:r>
            <a:r>
              <a:rPr lang="en-GB"/>
              <a:t> y </a:t>
            </a:r>
            <a:r>
              <a:rPr lang="en-GB" err="1"/>
              <a:t>dysgwr,gall</a:t>
            </a:r>
            <a:r>
              <a:rPr lang="en-GB"/>
              <a:t> </a:t>
            </a:r>
            <a:r>
              <a:rPr lang="en-GB" err="1"/>
              <a:t>hyn</a:t>
            </a:r>
            <a:r>
              <a:rPr lang="en-GB"/>
              <a:t> </a:t>
            </a:r>
            <a:r>
              <a:rPr lang="en-GB" err="1"/>
              <a:t>fod</a:t>
            </a:r>
            <a:r>
              <a:rPr lang="en-GB"/>
              <a:t> o </a:t>
            </a:r>
            <a:r>
              <a:rPr lang="en-GB" err="1"/>
              <a:t>gymorth</a:t>
            </a:r>
            <a:r>
              <a:rPr lang="en-GB"/>
              <a:t> </a:t>
            </a:r>
            <a:r>
              <a:rPr lang="en-GB" err="1"/>
              <a:t>mawr</a:t>
            </a:r>
            <a:r>
              <a:rPr lang="en-GB"/>
              <a:t>.  </a:t>
            </a:r>
            <a:endParaRPr lang="en-US"/>
          </a:p>
          <a:p>
            <a:pPr indent="419100"/>
            <a:endParaRPr lang="en-GB"/>
          </a:p>
          <a:p>
            <a:pPr indent="419100"/>
            <a:r>
              <a:rPr lang="en-GB"/>
              <a:t>OND </a:t>
            </a:r>
            <a:r>
              <a:rPr lang="en-GB" err="1"/>
              <a:t>mae</a:t>
            </a:r>
            <a:r>
              <a:rPr lang="en-GB"/>
              <a:t> </a:t>
            </a:r>
            <a:r>
              <a:rPr lang="en-GB" err="1"/>
              <a:t>ymchwil</a:t>
            </a:r>
            <a:r>
              <a:rPr lang="en-GB"/>
              <a:t> </a:t>
            </a:r>
            <a:r>
              <a:rPr lang="en-GB" err="1"/>
              <a:t>wedi</a:t>
            </a:r>
            <a:r>
              <a:rPr lang="en-GB"/>
              <a:t> </a:t>
            </a:r>
            <a:r>
              <a:rPr lang="en-GB" err="1"/>
              <a:t>dangos</a:t>
            </a:r>
            <a:r>
              <a:rPr lang="en-GB"/>
              <a:t> </a:t>
            </a:r>
            <a:r>
              <a:rPr lang="en-GB" err="1"/>
              <a:t>hyd</a:t>
            </a:r>
            <a:r>
              <a:rPr lang="en-GB"/>
              <a:t> </a:t>
            </a:r>
            <a:r>
              <a:rPr lang="en-GB" err="1"/>
              <a:t>yn</a:t>
            </a:r>
            <a:r>
              <a:rPr lang="en-GB"/>
              <a:t> </a:t>
            </a:r>
            <a:r>
              <a:rPr lang="en-GB" err="1"/>
              <a:t>oed</a:t>
            </a:r>
            <a:r>
              <a:rPr lang="en-GB"/>
              <a:t> pan </a:t>
            </a:r>
            <a:r>
              <a:rPr lang="en-GB" err="1"/>
              <a:t>geir</a:t>
            </a:r>
            <a:r>
              <a:rPr lang="en-GB"/>
              <a:t> </a:t>
            </a:r>
            <a:r>
              <a:rPr lang="en-GB" err="1"/>
              <a:t>trafodaeth</a:t>
            </a:r>
            <a:r>
              <a:rPr lang="en-GB"/>
              <a:t> </a:t>
            </a:r>
            <a:r>
              <a:rPr lang="en-GB" err="1"/>
              <a:t>dda</a:t>
            </a:r>
            <a:r>
              <a:rPr lang="en-GB"/>
              <a:t>, </a:t>
            </a:r>
            <a:r>
              <a:rPr lang="en-GB" err="1"/>
              <a:t>nad</a:t>
            </a:r>
            <a:r>
              <a:rPr lang="en-GB"/>
              <a:t> </a:t>
            </a:r>
            <a:r>
              <a:rPr lang="en-GB" err="1"/>
              <a:t>ydy’r</a:t>
            </a:r>
            <a:r>
              <a:rPr lang="en-GB"/>
              <a:t> </a:t>
            </a:r>
            <a:r>
              <a:rPr lang="en-GB" err="1"/>
              <a:t>rhyngweithio</a:t>
            </a:r>
            <a:r>
              <a:rPr lang="en-GB"/>
              <a:t> un </a:t>
            </a:r>
            <a:r>
              <a:rPr lang="en-GB" err="1"/>
              <a:t>i</a:t>
            </a:r>
            <a:r>
              <a:rPr lang="en-GB"/>
              <a:t> un </a:t>
            </a:r>
            <a:r>
              <a:rPr lang="en-GB" err="1"/>
              <a:t>hwn</a:t>
            </a:r>
            <a:r>
              <a:rPr lang="en-GB"/>
              <a:t> </a:t>
            </a:r>
            <a:r>
              <a:rPr lang="en-GB" err="1"/>
              <a:t>yn</a:t>
            </a:r>
            <a:r>
              <a:rPr lang="en-GB"/>
              <a:t> </a:t>
            </a:r>
            <a:r>
              <a:rPr lang="en-GB" err="1"/>
              <a:t>gwneud</a:t>
            </a:r>
            <a:r>
              <a:rPr lang="en-GB"/>
              <a:t> y </a:t>
            </a:r>
            <a:r>
              <a:rPr lang="en-GB" err="1"/>
              <a:t>defnydd</a:t>
            </a:r>
            <a:r>
              <a:rPr lang="en-GB"/>
              <a:t> </a:t>
            </a:r>
            <a:r>
              <a:rPr lang="en-GB" err="1"/>
              <a:t>gorau</a:t>
            </a:r>
            <a:r>
              <a:rPr lang="en-GB"/>
              <a:t> o </a:t>
            </a:r>
            <a:r>
              <a:rPr lang="en-GB" err="1"/>
              <a:t>amser</a:t>
            </a:r>
            <a:r>
              <a:rPr lang="en-GB"/>
              <a:t> </a:t>
            </a:r>
            <a:r>
              <a:rPr lang="en-GB" err="1"/>
              <a:t>gwerthfawr</a:t>
            </a:r>
            <a:r>
              <a:rPr lang="en-GB"/>
              <a:t>.  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2D290-2C20-432F-8C0D-92E3E06C4D8A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244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/>
              <a:t>Crynodeb</a:t>
            </a:r>
            <a:r>
              <a:rPr lang="en-US"/>
              <a:t> </a:t>
            </a:r>
            <a:r>
              <a:rPr lang="en-US" err="1"/>
              <a:t>cyflym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2D290-2C20-432F-8C0D-92E3E06C4D8A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6442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/>
              <a:t>Cynllunio’r tri cham.  Pa destun fyddwch chi’n ei ddefnyddio?  Ydi hwn yn bwydo’r ysgrifennu?</a:t>
            </a:r>
            <a:endParaRPr lang="cy-GB" altLang="en-US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5755C91-D3C3-42B2-BA4E-E4694B7B178F}" type="slidenum">
              <a:rPr lang="en-US" altLang="cy-GB"/>
              <a:pPr/>
              <a:t>21</a:t>
            </a:fld>
            <a:endParaRPr lang="en-US" altLang="cy-GB"/>
          </a:p>
        </p:txBody>
      </p:sp>
    </p:spTree>
    <p:extLst>
      <p:ext uri="{BB962C8B-B14F-4D97-AF65-F5344CB8AC3E}">
        <p14:creationId xmlns:p14="http://schemas.microsoft.com/office/powerpoint/2010/main" val="2097155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err="1"/>
              <a:t>Tud</a:t>
            </a:r>
            <a:r>
              <a:rPr lang="en-GB"/>
              <a:t> 7 </a:t>
            </a:r>
          </a:p>
          <a:p>
            <a:endParaRPr lang="en-GB"/>
          </a:p>
          <a:p>
            <a:r>
              <a:rPr lang="en-GB" altLang="en-US" sz="1200" err="1"/>
              <a:t>Ar</a:t>
            </a:r>
            <a:r>
              <a:rPr lang="en-GB" altLang="en-US" sz="1200"/>
              <a:t> </a:t>
            </a:r>
            <a:r>
              <a:rPr lang="en-GB" altLang="en-US" sz="1200" err="1"/>
              <a:t>gyfer</a:t>
            </a:r>
            <a:r>
              <a:rPr lang="en-GB" altLang="en-US" sz="1200"/>
              <a:t> </a:t>
            </a:r>
            <a:r>
              <a:rPr lang="en-GB" altLang="en-US" sz="1200" err="1"/>
              <a:t>llyfr</a:t>
            </a:r>
            <a:r>
              <a:rPr lang="en-GB" altLang="en-US" sz="1200"/>
              <a:t> </a:t>
            </a:r>
            <a:r>
              <a:rPr lang="en-GB" altLang="en-US" sz="1200" err="1"/>
              <a:t>ar</a:t>
            </a:r>
            <a:r>
              <a:rPr lang="en-GB" altLang="en-US" sz="1200"/>
              <a:t> </a:t>
            </a:r>
            <a:r>
              <a:rPr lang="en-GB" altLang="en-US" sz="1200" err="1"/>
              <a:t>lefel</a:t>
            </a:r>
            <a:r>
              <a:rPr lang="en-GB" altLang="en-US" sz="1200"/>
              <a:t> </a:t>
            </a:r>
            <a:r>
              <a:rPr lang="en-GB" altLang="en-US" sz="1200" err="1"/>
              <a:t>isel</a:t>
            </a:r>
            <a:r>
              <a:rPr lang="en-GB" altLang="en-US" sz="1200"/>
              <a:t>, </a:t>
            </a:r>
            <a:r>
              <a:rPr lang="en-GB" altLang="en-US" sz="1200" err="1"/>
              <a:t>trowch</a:t>
            </a:r>
            <a:r>
              <a:rPr lang="en-GB" altLang="en-US" sz="1200"/>
              <a:t> bob </a:t>
            </a:r>
            <a:r>
              <a:rPr lang="en-GB" altLang="en-US" sz="1200" err="1"/>
              <a:t>tudalen</a:t>
            </a:r>
            <a:r>
              <a:rPr lang="en-GB" altLang="en-US" sz="1200"/>
              <a:t> </a:t>
            </a:r>
            <a:r>
              <a:rPr lang="en-GB" altLang="en-US" sz="1200" err="1"/>
              <a:t>yn</a:t>
            </a:r>
            <a:r>
              <a:rPr lang="en-GB" altLang="en-US" sz="1200"/>
              <a:t> </a:t>
            </a:r>
            <a:r>
              <a:rPr lang="en-GB" altLang="en-US" sz="1200" err="1"/>
              <a:t>eithaf</a:t>
            </a:r>
            <a:r>
              <a:rPr lang="en-GB" altLang="en-US" sz="1200"/>
              <a:t> </a:t>
            </a:r>
            <a:r>
              <a:rPr lang="en-GB" altLang="en-US" sz="1200" err="1"/>
              <a:t>cyflym</a:t>
            </a:r>
            <a:r>
              <a:rPr lang="en-GB" altLang="en-US" sz="1200"/>
              <a:t> </a:t>
            </a:r>
            <a:r>
              <a:rPr lang="en-GB" altLang="en-US" sz="1200" err="1"/>
              <a:t>gan</a:t>
            </a:r>
            <a:r>
              <a:rPr lang="en-GB" altLang="en-US" sz="1200"/>
              <a:t> </a:t>
            </a:r>
            <a:r>
              <a:rPr lang="en-GB" altLang="en-US" sz="1200" err="1"/>
              <a:t>gofio</a:t>
            </a:r>
            <a:r>
              <a:rPr lang="en-GB" altLang="en-US" sz="1200"/>
              <a:t> </a:t>
            </a:r>
            <a:r>
              <a:rPr lang="en-GB" altLang="en-US" sz="1200" err="1"/>
              <a:t>cyflwyno’r</a:t>
            </a:r>
            <a:r>
              <a:rPr lang="en-GB" altLang="en-US" sz="1200"/>
              <a:t> </a:t>
            </a:r>
            <a:r>
              <a:rPr lang="en-GB" altLang="en-US" sz="1200" err="1"/>
              <a:t>holl</a:t>
            </a:r>
            <a:r>
              <a:rPr lang="en-GB" altLang="en-US" sz="1200"/>
              <a:t> </a:t>
            </a:r>
            <a:r>
              <a:rPr lang="en-GB" altLang="en-US" sz="1200" err="1"/>
              <a:t>eiriau</a:t>
            </a:r>
            <a:r>
              <a:rPr lang="en-GB" altLang="en-US" sz="1200"/>
              <a:t> </a:t>
            </a:r>
            <a:r>
              <a:rPr lang="en-GB" altLang="en-US" sz="1200" err="1"/>
              <a:t>sy’n</a:t>
            </a:r>
            <a:r>
              <a:rPr lang="en-GB" altLang="en-US" sz="1200"/>
              <a:t> ‘</a:t>
            </a:r>
            <a:r>
              <a:rPr lang="en-GB" altLang="en-US" sz="1200" err="1"/>
              <a:t>peri</a:t>
            </a:r>
            <a:r>
              <a:rPr lang="en-GB" altLang="en-US" sz="1200"/>
              <a:t> </a:t>
            </a:r>
            <a:r>
              <a:rPr lang="en-GB" altLang="en-US" sz="1200" err="1"/>
              <a:t>penbleth</a:t>
            </a:r>
            <a:r>
              <a:rPr lang="en-GB" altLang="en-US" sz="1200"/>
              <a:t>’.</a:t>
            </a:r>
          </a:p>
          <a:p>
            <a:r>
              <a:rPr lang="en-GB" altLang="en-US" sz="1200" err="1"/>
              <a:t>Ar</a:t>
            </a:r>
            <a:r>
              <a:rPr lang="en-GB" altLang="en-US" sz="1200"/>
              <a:t> </a:t>
            </a:r>
            <a:r>
              <a:rPr lang="en-GB" altLang="en-US" sz="1200" err="1"/>
              <a:t>gyfer</a:t>
            </a:r>
            <a:r>
              <a:rPr lang="en-GB" altLang="en-US" sz="1200"/>
              <a:t> </a:t>
            </a:r>
            <a:r>
              <a:rPr lang="en-GB" altLang="en-US" sz="1200" err="1"/>
              <a:t>llyfr</a:t>
            </a:r>
            <a:r>
              <a:rPr lang="en-GB" altLang="en-US" sz="1200"/>
              <a:t> </a:t>
            </a:r>
            <a:r>
              <a:rPr lang="en-GB" altLang="en-US" sz="1200" err="1"/>
              <a:t>ar</a:t>
            </a:r>
            <a:r>
              <a:rPr lang="en-GB" altLang="en-US" sz="1200"/>
              <a:t> </a:t>
            </a:r>
            <a:r>
              <a:rPr lang="en-GB" altLang="en-US" sz="1200" err="1"/>
              <a:t>lefel</a:t>
            </a:r>
            <a:r>
              <a:rPr lang="en-GB" altLang="en-US" sz="1200"/>
              <a:t> </a:t>
            </a:r>
            <a:r>
              <a:rPr lang="en-GB" altLang="en-US" sz="1200" err="1"/>
              <a:t>uchel</a:t>
            </a:r>
            <a:r>
              <a:rPr lang="en-GB" altLang="en-US" sz="1200"/>
              <a:t>, </a:t>
            </a:r>
            <a:r>
              <a:rPr lang="en-GB" altLang="en-US" sz="1200" err="1"/>
              <a:t>sganiwch</a:t>
            </a:r>
            <a:r>
              <a:rPr lang="en-GB" altLang="en-US" sz="1200"/>
              <a:t> </a:t>
            </a:r>
            <a:r>
              <a:rPr lang="en-GB" altLang="en-US" sz="1200" err="1"/>
              <a:t>drwy’r</a:t>
            </a:r>
            <a:r>
              <a:rPr lang="en-GB" altLang="en-US" sz="1200"/>
              <a:t> </a:t>
            </a:r>
            <a:r>
              <a:rPr lang="en-GB" altLang="en-US" sz="1200" err="1"/>
              <a:t>llyfr</a:t>
            </a:r>
            <a:r>
              <a:rPr lang="en-GB" altLang="en-US" sz="1200"/>
              <a:t> </a:t>
            </a:r>
            <a:r>
              <a:rPr lang="en-GB" altLang="en-US" sz="1200" err="1"/>
              <a:t>gan</a:t>
            </a:r>
            <a:r>
              <a:rPr lang="en-GB" altLang="en-US" sz="1200"/>
              <a:t> </a:t>
            </a:r>
            <a:r>
              <a:rPr lang="en-GB" altLang="en-US" sz="1200" err="1"/>
              <a:t>ddethol</a:t>
            </a:r>
            <a:r>
              <a:rPr lang="en-GB" altLang="en-US" sz="1200"/>
              <a:t> </a:t>
            </a:r>
            <a:r>
              <a:rPr lang="en-GB" altLang="en-US" sz="1200" err="1"/>
              <a:t>geiriau</a:t>
            </a:r>
            <a:r>
              <a:rPr lang="en-GB" altLang="en-US" sz="1200"/>
              <a:t> a all </a:t>
            </a:r>
            <a:r>
              <a:rPr lang="en-GB" altLang="en-US" sz="1200" err="1"/>
              <a:t>greu</a:t>
            </a:r>
            <a:r>
              <a:rPr lang="en-GB" altLang="en-US" sz="1200"/>
              <a:t> </a:t>
            </a:r>
            <a:r>
              <a:rPr lang="en-GB" altLang="en-US" sz="1200" err="1"/>
              <a:t>dryswch</a:t>
            </a:r>
            <a:r>
              <a:rPr lang="en-GB" altLang="en-US" sz="1200"/>
              <a:t> </a:t>
            </a:r>
            <a:r>
              <a:rPr lang="en-GB" altLang="en-US" sz="1200" err="1"/>
              <a:t>iddynt</a:t>
            </a:r>
            <a:r>
              <a:rPr lang="en-GB" altLang="en-US" sz="1200"/>
              <a:t>. </a:t>
            </a:r>
          </a:p>
          <a:p>
            <a:endParaRPr lang="en-GB"/>
          </a:p>
          <a:p>
            <a:r>
              <a:rPr lang="en-GB" altLang="en-US" sz="1200" err="1"/>
              <a:t>Disgybl</a:t>
            </a:r>
            <a:r>
              <a:rPr lang="en-GB" altLang="en-US" sz="1200"/>
              <a:t> </a:t>
            </a:r>
            <a:r>
              <a:rPr lang="en-GB" altLang="en-US" sz="1200" err="1"/>
              <a:t>yn</a:t>
            </a:r>
            <a:r>
              <a:rPr lang="en-GB" altLang="en-US" sz="1200"/>
              <a:t> </a:t>
            </a:r>
            <a:r>
              <a:rPr lang="en-GB" altLang="en-US" sz="1200" err="1"/>
              <a:t>deall</a:t>
            </a:r>
            <a:r>
              <a:rPr lang="en-GB" altLang="en-US" sz="1200"/>
              <a:t> </a:t>
            </a:r>
            <a:r>
              <a:rPr lang="en-GB" altLang="en-US" sz="1200" err="1"/>
              <a:t>stori</a:t>
            </a:r>
            <a:r>
              <a:rPr lang="en-GB" altLang="en-US" sz="1200"/>
              <a:t> </a:t>
            </a:r>
            <a:r>
              <a:rPr lang="en-GB" altLang="en-US" sz="1200" err="1"/>
              <a:t>gyfan</a:t>
            </a:r>
            <a:r>
              <a:rPr lang="en-GB" altLang="en-US" sz="1200"/>
              <a:t> </a:t>
            </a:r>
            <a:r>
              <a:rPr lang="en-GB" altLang="en-US" sz="1200" err="1"/>
              <a:t>cyn</a:t>
            </a:r>
            <a:r>
              <a:rPr lang="en-GB" altLang="en-US" sz="1200"/>
              <a:t> </a:t>
            </a:r>
            <a:r>
              <a:rPr lang="en-GB" altLang="en-US" sz="1200" err="1"/>
              <a:t>cychwyn</a:t>
            </a:r>
            <a:r>
              <a:rPr lang="en-GB" altLang="en-US" sz="1200"/>
              <a:t> </a:t>
            </a:r>
            <a:r>
              <a:rPr lang="en-GB" altLang="en-US" sz="1200" err="1"/>
              <a:t>darllen</a:t>
            </a:r>
            <a:r>
              <a:rPr lang="en-GB" altLang="en-US" sz="1200"/>
              <a:t>. </a:t>
            </a:r>
          </a:p>
          <a:p>
            <a:r>
              <a:rPr lang="en-GB" altLang="en-US" sz="1200" err="1"/>
              <a:t>Geiriau</a:t>
            </a:r>
            <a:r>
              <a:rPr lang="en-GB" altLang="en-US" sz="1200"/>
              <a:t> </a:t>
            </a:r>
            <a:r>
              <a:rPr lang="en-GB" altLang="en-US" sz="1200" err="1"/>
              <a:t>anghyfarwydd</a:t>
            </a:r>
            <a:r>
              <a:rPr lang="en-GB" altLang="en-US" sz="1200"/>
              <a:t> </a:t>
            </a:r>
            <a:r>
              <a:rPr lang="en-GB" altLang="en-US" sz="1200" err="1"/>
              <a:t>neu</a:t>
            </a:r>
            <a:r>
              <a:rPr lang="en-GB" altLang="en-US" sz="1200"/>
              <a:t> </a:t>
            </a:r>
            <a:r>
              <a:rPr lang="en-GB" altLang="en-US" sz="1200" err="1"/>
              <a:t>eiriau</a:t>
            </a:r>
            <a:r>
              <a:rPr lang="en-GB" altLang="en-US" sz="1200"/>
              <a:t> </a:t>
            </a:r>
            <a:r>
              <a:rPr lang="en-GB" altLang="en-US" sz="1200" err="1"/>
              <a:t>penodol</a:t>
            </a:r>
            <a:r>
              <a:rPr lang="en-GB" altLang="en-US" sz="1200"/>
              <a:t> </a:t>
            </a:r>
            <a:r>
              <a:rPr lang="en-GB" altLang="en-US" sz="1200" err="1"/>
              <a:t>i’r</a:t>
            </a:r>
            <a:r>
              <a:rPr lang="en-GB" altLang="en-US" sz="1200"/>
              <a:t> </a:t>
            </a:r>
            <a:r>
              <a:rPr lang="en-GB" altLang="en-US" sz="1200" err="1"/>
              <a:t>stori</a:t>
            </a:r>
            <a:r>
              <a:rPr lang="en-GB" altLang="en-US" sz="1200"/>
              <a:t> </a:t>
            </a:r>
            <a:r>
              <a:rPr lang="en-GB" altLang="en-US" sz="1200" err="1"/>
              <a:t>wedi</a:t>
            </a:r>
            <a:r>
              <a:rPr lang="en-GB" altLang="en-US" sz="1200"/>
              <a:t> </a:t>
            </a:r>
            <a:r>
              <a:rPr lang="en-GB" altLang="en-US" sz="1200" err="1"/>
              <a:t>eu</a:t>
            </a:r>
            <a:r>
              <a:rPr lang="en-GB" altLang="en-US" sz="1200"/>
              <a:t> </a:t>
            </a:r>
            <a:r>
              <a:rPr lang="en-GB" altLang="en-US" sz="1200" err="1"/>
              <a:t>cyflwyno</a:t>
            </a:r>
            <a:r>
              <a:rPr lang="en-GB" altLang="en-US" sz="1200"/>
              <a:t> </a:t>
            </a:r>
            <a:r>
              <a:rPr lang="en-GB" altLang="en-US" sz="1200" err="1"/>
              <a:t>ymlaen</a:t>
            </a:r>
            <a:r>
              <a:rPr lang="en-GB" altLang="en-US" sz="1200"/>
              <a:t> </a:t>
            </a:r>
            <a:r>
              <a:rPr lang="en-GB" altLang="en-US" sz="1200" err="1"/>
              <a:t>llaw</a:t>
            </a:r>
            <a:r>
              <a:rPr lang="en-GB" altLang="en-US" sz="1200"/>
              <a:t> </a:t>
            </a:r>
            <a:r>
              <a:rPr lang="en-GB" altLang="en-US" sz="1200" err="1"/>
              <a:t>iddynt</a:t>
            </a:r>
            <a:r>
              <a:rPr lang="en-GB" altLang="en-US" sz="1200"/>
              <a:t>. </a:t>
            </a:r>
          </a:p>
          <a:p>
            <a:r>
              <a:rPr lang="en-GB" altLang="en-US" sz="1200" err="1"/>
              <a:t>Dechrau</a:t>
            </a:r>
            <a:r>
              <a:rPr lang="en-GB" altLang="en-US" sz="1200"/>
              <a:t> </a:t>
            </a:r>
            <a:r>
              <a:rPr lang="en-GB" altLang="en-US" sz="1200" err="1"/>
              <a:t>dangos</a:t>
            </a:r>
            <a:r>
              <a:rPr lang="en-GB" altLang="en-US" sz="1200"/>
              <a:t> </a:t>
            </a:r>
            <a:r>
              <a:rPr lang="en-GB" altLang="en-US" sz="1200" err="1"/>
              <a:t>hyder</a:t>
            </a:r>
            <a:r>
              <a:rPr lang="en-GB" altLang="en-US" sz="1200"/>
              <a:t> </a:t>
            </a:r>
            <a:r>
              <a:rPr lang="en-GB" altLang="en-US" sz="1200" err="1"/>
              <a:t>wrth</a:t>
            </a:r>
            <a:r>
              <a:rPr lang="en-GB" altLang="en-US" sz="1200"/>
              <a:t> </a:t>
            </a:r>
            <a:r>
              <a:rPr lang="en-GB" altLang="en-US" sz="1200" err="1"/>
              <a:t>ddarllen</a:t>
            </a:r>
            <a:r>
              <a:rPr lang="en-GB" altLang="en-US" sz="1200"/>
              <a:t>.</a:t>
            </a:r>
          </a:p>
          <a:p>
            <a:r>
              <a:rPr lang="en-GB" altLang="en-US" sz="1200" err="1"/>
              <a:t>Mae’r</a:t>
            </a:r>
            <a:r>
              <a:rPr lang="en-GB" altLang="en-US" sz="1200"/>
              <a:t> </a:t>
            </a:r>
            <a:r>
              <a:rPr lang="en-GB" altLang="en-US" sz="1200" err="1"/>
              <a:t>hyder</a:t>
            </a:r>
            <a:r>
              <a:rPr lang="en-GB" altLang="en-US" sz="1200"/>
              <a:t> </a:t>
            </a:r>
            <a:r>
              <a:rPr lang="en-GB" altLang="en-US" sz="1200" err="1"/>
              <a:t>hwn</a:t>
            </a:r>
            <a:r>
              <a:rPr lang="en-GB" altLang="en-US" sz="1200"/>
              <a:t> </a:t>
            </a:r>
            <a:r>
              <a:rPr lang="en-GB" altLang="en-US" sz="1200" err="1"/>
              <a:t>yn</a:t>
            </a:r>
            <a:r>
              <a:rPr lang="en-GB" altLang="en-US" sz="1200"/>
              <a:t> </a:t>
            </a:r>
            <a:r>
              <a:rPr lang="en-GB" altLang="en-US" sz="1200" err="1"/>
              <a:t>golygu</a:t>
            </a:r>
            <a:r>
              <a:rPr lang="en-GB" altLang="en-US" sz="1200"/>
              <a:t> </a:t>
            </a:r>
            <a:r>
              <a:rPr lang="en-GB" altLang="en-US" sz="1200" err="1"/>
              <a:t>eu</a:t>
            </a:r>
            <a:r>
              <a:rPr lang="en-GB" altLang="en-US" sz="1200"/>
              <a:t> bod </a:t>
            </a:r>
            <a:r>
              <a:rPr lang="en-GB" altLang="en-US" sz="1200" err="1"/>
              <a:t>yn</a:t>
            </a:r>
            <a:r>
              <a:rPr lang="en-GB" altLang="en-US" sz="1200"/>
              <a:t> </a:t>
            </a:r>
            <a:r>
              <a:rPr lang="en-GB" altLang="en-US" sz="1200" err="1"/>
              <a:t>gallu</a:t>
            </a:r>
            <a:r>
              <a:rPr lang="en-GB" altLang="en-US" sz="1200"/>
              <a:t> </a:t>
            </a:r>
            <a:r>
              <a:rPr lang="en-GB" altLang="en-US" sz="1200" err="1"/>
              <a:t>darllen</a:t>
            </a:r>
            <a:r>
              <a:rPr lang="en-GB" altLang="en-US" sz="1200"/>
              <a:t> </a:t>
            </a:r>
            <a:r>
              <a:rPr lang="en-GB" altLang="en-US" sz="1200" err="1"/>
              <a:t>yn</a:t>
            </a:r>
            <a:r>
              <a:rPr lang="en-GB" altLang="en-US" sz="1200"/>
              <a:t> </a:t>
            </a:r>
            <a:r>
              <a:rPr lang="en-GB" altLang="en-US" sz="1200" err="1"/>
              <a:t>gyflymach</a:t>
            </a:r>
            <a:r>
              <a:rPr lang="en-GB" altLang="en-US" sz="1200"/>
              <a:t> </a:t>
            </a:r>
            <a:r>
              <a:rPr lang="en-GB" altLang="en-US" sz="1200" err="1"/>
              <a:t>gan</a:t>
            </a:r>
            <a:r>
              <a:rPr lang="en-GB" altLang="en-US" sz="1200"/>
              <a:t> </a:t>
            </a:r>
            <a:r>
              <a:rPr lang="en-GB" altLang="en-US" sz="1200" err="1"/>
              <a:t>ganolbwyntio</a:t>
            </a:r>
            <a:r>
              <a:rPr lang="en-GB" altLang="en-US" sz="1200"/>
              <a:t> </a:t>
            </a:r>
            <a:r>
              <a:rPr lang="en-GB" altLang="en-US" sz="1200" err="1"/>
              <a:t>ar</a:t>
            </a:r>
            <a:r>
              <a:rPr lang="en-GB" altLang="en-US" sz="1200"/>
              <a:t> </a:t>
            </a:r>
            <a:r>
              <a:rPr lang="en-GB" altLang="en-US" sz="1200" err="1"/>
              <a:t>ddarllen</a:t>
            </a:r>
            <a:r>
              <a:rPr lang="en-GB" altLang="en-US" sz="1200"/>
              <a:t> </a:t>
            </a:r>
            <a:r>
              <a:rPr lang="en-GB" altLang="en-US" sz="1200" err="1"/>
              <a:t>i</a:t>
            </a:r>
            <a:r>
              <a:rPr lang="en-GB" altLang="en-US" sz="1200"/>
              <a:t> </a:t>
            </a:r>
            <a:r>
              <a:rPr lang="en-GB" altLang="en-US" sz="1200" err="1"/>
              <a:t>ganfod</a:t>
            </a:r>
            <a:r>
              <a:rPr lang="en-GB" altLang="en-US" sz="1200"/>
              <a:t> </a:t>
            </a:r>
            <a:r>
              <a:rPr lang="en-GB" altLang="en-US" sz="1200" err="1"/>
              <a:t>ystyr</a:t>
            </a:r>
            <a:r>
              <a:rPr lang="en-GB" altLang="en-US" sz="1200"/>
              <a:t>. </a:t>
            </a:r>
            <a:endParaRPr lang="en-US" altLang="en-US" sz="1200"/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FD048-D09C-4B3E-8583-A9C5C7E34D70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5850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Tud.7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FD048-D09C-4B3E-8583-A9C5C7E34D70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6185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Help </a:t>
            </a:r>
            <a:r>
              <a:rPr lang="en-GB" altLang="en-US" err="1"/>
              <a:t>llaw</a:t>
            </a:r>
            <a:r>
              <a:rPr lang="en-GB" altLang="en-US"/>
              <a:t> </a:t>
            </a:r>
            <a:r>
              <a:rPr lang="en-GB" altLang="en-US" err="1"/>
              <a:t>wrth</a:t>
            </a:r>
            <a:r>
              <a:rPr lang="en-GB" altLang="en-US"/>
              <a:t> </a:t>
            </a:r>
            <a:r>
              <a:rPr lang="en-GB" altLang="en-US" err="1"/>
              <a:t>ddarllen</a:t>
            </a:r>
            <a:r>
              <a:rPr lang="en-GB" altLang="en-US"/>
              <a:t> – </a:t>
            </a:r>
            <a:r>
              <a:rPr lang="en-GB" altLang="en-US" err="1"/>
              <a:t>strategaethau</a:t>
            </a:r>
            <a:r>
              <a:rPr lang="en-GB" altLang="en-US"/>
              <a:t> – </a:t>
            </a:r>
            <a:r>
              <a:rPr lang="en-GB" altLang="en-US" err="1"/>
              <a:t>beth</a:t>
            </a:r>
            <a:r>
              <a:rPr lang="en-GB" altLang="en-US"/>
              <a:t> </a:t>
            </a:r>
            <a:r>
              <a:rPr lang="en-GB" altLang="en-US" err="1"/>
              <a:t>sydd</a:t>
            </a:r>
            <a:r>
              <a:rPr lang="en-GB" altLang="en-US"/>
              <a:t> </a:t>
            </a:r>
            <a:r>
              <a:rPr lang="en-GB" altLang="en-US" err="1"/>
              <a:t>wedi</a:t>
            </a:r>
            <a:r>
              <a:rPr lang="en-GB" altLang="en-US"/>
              <a:t> </a:t>
            </a:r>
            <a:r>
              <a:rPr lang="en-GB" altLang="en-US" err="1"/>
              <a:t>dy</a:t>
            </a:r>
            <a:r>
              <a:rPr lang="en-GB" altLang="en-US"/>
              <a:t> </a:t>
            </a:r>
            <a:r>
              <a:rPr lang="en-GB" altLang="en-US" err="1"/>
              <a:t>helpu</a:t>
            </a:r>
            <a:r>
              <a:rPr lang="en-GB" altLang="en-US"/>
              <a:t> </a:t>
            </a:r>
            <a:r>
              <a:rPr lang="en-GB" altLang="en-US" err="1"/>
              <a:t>i</a:t>
            </a:r>
            <a:r>
              <a:rPr lang="en-GB" altLang="en-US"/>
              <a:t> </a:t>
            </a:r>
            <a:r>
              <a:rPr lang="en-GB" altLang="en-US" err="1"/>
              <a:t>ddarllen</a:t>
            </a:r>
            <a:r>
              <a:rPr lang="en-GB" altLang="en-US"/>
              <a:t> y </a:t>
            </a:r>
            <a:r>
              <a:rPr lang="en-GB" altLang="en-US" err="1"/>
              <a:t>gair</a:t>
            </a:r>
            <a:r>
              <a:rPr lang="en-GB" altLang="en-US"/>
              <a:t>? 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err="1"/>
              <a:t>Arfer</a:t>
            </a:r>
            <a:r>
              <a:rPr lang="en-GB" altLang="en-US"/>
              <a:t> </a:t>
            </a:r>
            <a:r>
              <a:rPr lang="en-GB" altLang="en-US" err="1"/>
              <a:t>dda</a:t>
            </a:r>
            <a:r>
              <a:rPr lang="en-GB" altLang="en-US"/>
              <a:t> </a:t>
            </a:r>
            <a:r>
              <a:rPr lang="en-GB" altLang="en-US" err="1"/>
              <a:t>wrth</a:t>
            </a:r>
            <a:r>
              <a:rPr lang="en-GB" altLang="en-US"/>
              <a:t> </a:t>
            </a:r>
            <a:r>
              <a:rPr lang="en-GB" altLang="en-US" err="1"/>
              <a:t>ddarllen</a:t>
            </a:r>
            <a:r>
              <a:rPr lang="en-GB" altLang="en-US"/>
              <a:t> </a:t>
            </a:r>
            <a:r>
              <a:rPr lang="en-GB" altLang="en-US" err="1"/>
              <a:t>gyda</a:t>
            </a:r>
            <a:r>
              <a:rPr lang="en-GB" altLang="en-US"/>
              <a:t> </a:t>
            </a:r>
            <a:r>
              <a:rPr lang="en-GB" altLang="en-US" err="1"/>
              <a:t>phlant</a:t>
            </a:r>
            <a:r>
              <a:rPr lang="en-GB" altLang="en-US"/>
              <a:t> </a:t>
            </a:r>
            <a:r>
              <a:rPr lang="en-GB" altLang="en-US" err="1"/>
              <a:t>e.e</a:t>
            </a:r>
            <a:r>
              <a:rPr lang="en-GB" altLang="en-US"/>
              <a:t>. </a:t>
            </a:r>
            <a:r>
              <a:rPr lang="en-GB" altLang="en-US" err="1"/>
              <a:t>defnyddio</a:t>
            </a:r>
            <a:r>
              <a:rPr lang="en-GB" altLang="en-US"/>
              <a:t> </a:t>
            </a:r>
            <a:r>
              <a:rPr lang="en-GB" altLang="en-US" err="1"/>
              <a:t>llun</a:t>
            </a:r>
            <a:r>
              <a:rPr lang="en-GB" altLang="en-US"/>
              <a:t>,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err="1"/>
              <a:t>Darllen</a:t>
            </a:r>
            <a:r>
              <a:rPr lang="en-GB" altLang="en-US"/>
              <a:t> </a:t>
            </a:r>
            <a:r>
              <a:rPr lang="en-GB" altLang="en-US" err="1"/>
              <a:t>grwp</a:t>
            </a:r>
            <a:r>
              <a:rPr lang="en-GB" altLang="en-US"/>
              <a:t> – HJ </a:t>
            </a:r>
            <a:r>
              <a:rPr lang="en-GB" altLang="en-US" err="1"/>
              <a:t>Cylchgrawn</a:t>
            </a:r>
            <a:r>
              <a:rPr lang="en-GB" altLang="en-US"/>
              <a:t> </a:t>
            </a:r>
            <a:r>
              <a:rPr lang="en-GB" altLang="en-US" err="1"/>
              <a:t>Wcw</a:t>
            </a: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 err="1"/>
              <a:t>Amserlen</a:t>
            </a:r>
            <a:r>
              <a:rPr lang="en-GB" altLang="en-US"/>
              <a:t> </a:t>
            </a:r>
            <a:r>
              <a:rPr lang="en-GB" altLang="en-US" err="1"/>
              <a:t>ddarllen</a:t>
            </a:r>
            <a:r>
              <a:rPr lang="en-GB" altLang="en-US"/>
              <a:t>? </a:t>
            </a:r>
            <a:r>
              <a:rPr lang="en-GB" altLang="en-US" err="1"/>
              <a:t>Teilwra</a:t>
            </a:r>
            <a:r>
              <a:rPr lang="en-GB" altLang="en-US"/>
              <a:t> </a:t>
            </a:r>
            <a:r>
              <a:rPr lang="en-GB" altLang="en-US" err="1"/>
              <a:t>yn</a:t>
            </a:r>
            <a:r>
              <a:rPr lang="en-GB" altLang="en-US"/>
              <a:t> </a:t>
            </a:r>
            <a:r>
              <a:rPr lang="en-GB" altLang="en-US" err="1"/>
              <a:t>ol</a:t>
            </a:r>
            <a:r>
              <a:rPr lang="en-GB" altLang="en-US"/>
              <a:t> y </a:t>
            </a:r>
            <a:r>
              <a:rPr lang="en-GB" altLang="en-US" err="1"/>
              <a:t>nifer</a:t>
            </a:r>
            <a:r>
              <a:rPr lang="en-GB" altLang="en-US"/>
              <a:t> </a:t>
            </a:r>
            <a:r>
              <a:rPr lang="en-GB" altLang="en-US" err="1"/>
              <a:t>sydd</a:t>
            </a:r>
            <a:r>
              <a:rPr lang="en-GB" altLang="en-US"/>
              <a:t> </a:t>
            </a:r>
            <a:r>
              <a:rPr lang="en-GB" altLang="en-US" err="1"/>
              <a:t>gyda</a:t>
            </a:r>
            <a:r>
              <a:rPr lang="en-GB" altLang="en-US"/>
              <a:t> chi</a:t>
            </a: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F710F63-D763-49DE-BBE6-144DC2DED657}" type="slidenum">
              <a:rPr lang="en-GB" altLang="en-US" smtClean="0">
                <a:latin typeface="Candara" pitchFamily="34" charset="0"/>
              </a:rPr>
              <a:pPr eaLnBrk="1" hangingPunct="1">
                <a:spcBef>
                  <a:spcPct val="0"/>
                </a:spcBef>
              </a:pPr>
              <a:t>33</a:t>
            </a:fld>
            <a:endParaRPr lang="en-GB" altLang="en-US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646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FD048-D09C-4B3E-8583-A9C5C7E34D70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7561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err="1"/>
              <a:t>Dangos</a:t>
            </a:r>
            <a:r>
              <a:rPr lang="en-GB"/>
              <a:t> </a:t>
            </a:r>
            <a:r>
              <a:rPr lang="en-GB" err="1"/>
              <a:t>adnoddau</a:t>
            </a:r>
            <a:r>
              <a:rPr lang="en-GB"/>
              <a:t> </a:t>
            </a:r>
            <a:r>
              <a:rPr lang="en-GB" err="1"/>
              <a:t>cwestiynau</a:t>
            </a:r>
            <a:r>
              <a:rPr lang="en-GB"/>
              <a:t> </a:t>
            </a:r>
            <a:r>
              <a:rPr lang="en-GB" err="1"/>
              <a:t>e.e</a:t>
            </a:r>
            <a:r>
              <a:rPr lang="en-GB"/>
              <a:t>. </a:t>
            </a:r>
            <a:r>
              <a:rPr lang="en-GB" err="1"/>
              <a:t>ffyn</a:t>
            </a:r>
            <a:r>
              <a:rPr lang="en-GB"/>
              <a:t> </a:t>
            </a:r>
            <a:r>
              <a:rPr lang="en-GB" err="1"/>
              <a:t>lolipop</a:t>
            </a:r>
            <a:r>
              <a:rPr lang="en-GB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FD048-D09C-4B3E-8583-A9C5C7E34D70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1968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/>
              <a:t>Trafod</a:t>
            </a:r>
            <a:r>
              <a:rPr lang="en-US"/>
              <a:t> </a:t>
            </a:r>
            <a:r>
              <a:rPr lang="en-US" err="1"/>
              <a:t>clawr</a:t>
            </a:r>
            <a:r>
              <a:rPr lang="en-US"/>
              <a:t>, </a:t>
            </a:r>
            <a:r>
              <a:rPr lang="en-US" err="1"/>
              <a:t>lluniau</a:t>
            </a:r>
            <a:r>
              <a:rPr lang="en-US"/>
              <a:t>, </a:t>
            </a:r>
            <a:r>
              <a:rPr lang="en-US" err="1"/>
              <a:t>profiadau</a:t>
            </a:r>
            <a:r>
              <a:rPr lang="en-US"/>
              <a:t>.</a:t>
            </a:r>
          </a:p>
          <a:p>
            <a:r>
              <a:rPr lang="en-US" err="1"/>
              <a:t>Sawl</a:t>
            </a:r>
            <a:r>
              <a:rPr lang="en-US"/>
              <a:t> </a:t>
            </a:r>
            <a:r>
              <a:rPr lang="en-US" err="1"/>
              <a:t>gair</a:t>
            </a:r>
            <a:r>
              <a:rPr lang="en-US"/>
              <a:t> </a:t>
            </a:r>
            <a:r>
              <a:rPr lang="en-US" err="1"/>
              <a:t>sy'n</a:t>
            </a:r>
            <a:r>
              <a:rPr lang="en-US"/>
              <a:t> </a:t>
            </a:r>
            <a:r>
              <a:rPr lang="en-US" err="1"/>
              <a:t>dechrau</a:t>
            </a:r>
            <a:r>
              <a:rPr lang="en-US"/>
              <a:t> / </a:t>
            </a:r>
            <a:r>
              <a:rPr lang="en-US" err="1"/>
              <a:t>gorffen</a:t>
            </a:r>
            <a:r>
              <a:rPr lang="en-US"/>
              <a:t> </a:t>
            </a:r>
            <a:r>
              <a:rPr lang="en-US" err="1"/>
              <a:t>gyda</a:t>
            </a:r>
            <a:r>
              <a:rPr lang="en-US"/>
              <a:t> a?</a:t>
            </a:r>
          </a:p>
          <a:p>
            <a:r>
              <a:rPr lang="en-US" err="1"/>
              <a:t>Sawl</a:t>
            </a:r>
            <a:r>
              <a:rPr lang="en-US"/>
              <a:t> 'Mae'  </a:t>
            </a:r>
            <a:r>
              <a:rPr lang="en-US" err="1"/>
              <a:t>sydd</a:t>
            </a:r>
            <a:r>
              <a:rPr lang="en-US"/>
              <a:t> </a:t>
            </a:r>
            <a:r>
              <a:rPr lang="en-US" err="1"/>
              <a:t>yn</a:t>
            </a:r>
            <a:r>
              <a:rPr lang="en-US"/>
              <a:t> y </a:t>
            </a:r>
            <a:r>
              <a:rPr lang="en-US" err="1"/>
              <a:t>llyfr</a:t>
            </a:r>
            <a:r>
              <a:rPr lang="en-US"/>
              <a:t> </a:t>
            </a:r>
            <a:r>
              <a:rPr lang="en-US" err="1"/>
              <a:t>yma</a:t>
            </a:r>
            <a:r>
              <a:rPr lang="en-US"/>
              <a:t>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2D290-2C20-432F-8C0D-92E3E06C4D8A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390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/>
              <a:t>Enghraifft</a:t>
            </a:r>
            <a:r>
              <a:rPr lang="en-US"/>
              <a:t> o </a:t>
            </a:r>
            <a:r>
              <a:rPr lang="en-US" err="1"/>
              <a:t>waith</a:t>
            </a:r>
            <a:r>
              <a:rPr lang="en-US"/>
              <a:t> </a:t>
            </a:r>
            <a:r>
              <a:rPr lang="en-US" err="1"/>
              <a:t>grwp</a:t>
            </a:r>
            <a:r>
              <a:rPr lang="en-US"/>
              <a:t> </a:t>
            </a:r>
            <a:r>
              <a:rPr lang="en-US" err="1"/>
              <a:t>deilliant</a:t>
            </a:r>
            <a:r>
              <a:rPr lang="en-US"/>
              <a:t> 4-5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2D290-2C20-432F-8C0D-92E3E06C4D8A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253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solidFill>
                  <a:srgbClr val="FFFFFF"/>
                </a:solidFill>
              </a:rPr>
              <a:t>Guided reading helps readers towards more </a:t>
            </a:r>
            <a:r>
              <a:rPr lang="en-GB" b="1">
                <a:solidFill>
                  <a:srgbClr val="FFFFFF"/>
                </a:solidFill>
              </a:rPr>
              <a:t>confident decoding </a:t>
            </a:r>
            <a:r>
              <a:rPr lang="en-GB">
                <a:solidFill>
                  <a:srgbClr val="FFFFFF"/>
                </a:solidFill>
              </a:rPr>
              <a:t>and a </a:t>
            </a:r>
            <a:r>
              <a:rPr lang="en-GB" b="1">
                <a:solidFill>
                  <a:srgbClr val="FFFFFF"/>
                </a:solidFill>
              </a:rPr>
              <a:t>better understanding </a:t>
            </a:r>
            <a:r>
              <a:rPr lang="en-GB">
                <a:solidFill>
                  <a:srgbClr val="FFFFFF"/>
                </a:solidFill>
              </a:rPr>
              <a:t>of what they are reading as the teacher guides their interaction with the text.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2D290-2C20-432F-8C0D-92E3E06C4D8A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7284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err="1"/>
              <a:t>Rhannu</a:t>
            </a:r>
            <a:r>
              <a:rPr lang="en-GB"/>
              <a:t> </a:t>
            </a:r>
            <a:r>
              <a:rPr lang="en-GB" err="1"/>
              <a:t>cwestiynau</a:t>
            </a:r>
            <a:r>
              <a:rPr lang="en-GB"/>
              <a:t> –</a:t>
            </a:r>
            <a:r>
              <a:rPr lang="en-GB" baseline="0"/>
              <a:t> </a:t>
            </a:r>
            <a:r>
              <a:rPr lang="en-GB" baseline="0" err="1"/>
              <a:t>swyddi</a:t>
            </a:r>
            <a:r>
              <a:rPr lang="en-GB" baseline="0"/>
              <a:t> </a:t>
            </a:r>
            <a:r>
              <a:rPr lang="en-GB" baseline="0" err="1"/>
              <a:t>darllen</a:t>
            </a:r>
            <a:r>
              <a:rPr lang="en-GB" baseline="0"/>
              <a:t>, </a:t>
            </a:r>
            <a:r>
              <a:rPr lang="en-GB" baseline="0" err="1"/>
              <a:t>cwestiynau</a:t>
            </a:r>
            <a:r>
              <a:rPr lang="en-GB" baseline="0"/>
              <a:t> </a:t>
            </a:r>
            <a:r>
              <a:rPr lang="en-GB" baseline="0" err="1"/>
              <a:t>trafod</a:t>
            </a:r>
            <a:r>
              <a:rPr lang="en-GB" baseline="0"/>
              <a:t>, </a:t>
            </a:r>
            <a:endParaRPr lang="en-GB"/>
          </a:p>
          <a:p>
            <a:r>
              <a:rPr lang="en-GB" err="1"/>
              <a:t>Cardiau</a:t>
            </a:r>
            <a:r>
              <a:rPr lang="en-GB"/>
              <a:t> </a:t>
            </a:r>
            <a:r>
              <a:rPr lang="en-GB" err="1"/>
              <a:t>crwn</a:t>
            </a:r>
            <a:r>
              <a:rPr lang="en-GB"/>
              <a:t> – </a:t>
            </a:r>
            <a:r>
              <a:rPr lang="en-GB" err="1"/>
              <a:t>darllen</a:t>
            </a:r>
            <a:r>
              <a:rPr lang="en-GB"/>
              <a:t> a </a:t>
            </a:r>
            <a:r>
              <a:rPr lang="en-GB" err="1"/>
              <a:t>deall</a:t>
            </a:r>
            <a:r>
              <a:rPr lang="en-GB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FD048-D09C-4B3E-8583-A9C5C7E34D70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9977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/>
              <a:t>Angen</a:t>
            </a:r>
            <a:r>
              <a:rPr lang="en-US"/>
              <a:t> </a:t>
            </a:r>
            <a:r>
              <a:rPr lang="en-US" err="1"/>
              <a:t>dangos</a:t>
            </a:r>
            <a:r>
              <a:rPr lang="en-US"/>
              <a:t> </a:t>
            </a:r>
            <a:r>
              <a:rPr lang="en-US" err="1"/>
              <a:t>adnoddau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2D290-2C20-432F-8C0D-92E3E06C4D8A}" type="slidenum">
              <a:rPr lang="en-US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1623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/>
              <a:t>Gweithgaredd</a:t>
            </a:r>
            <a:r>
              <a:rPr lang="en-US"/>
              <a:t> – </a:t>
            </a:r>
            <a:r>
              <a:rPr lang="en-US" err="1"/>
              <a:t>Athrawon</a:t>
            </a:r>
            <a:r>
              <a:rPr lang="en-US"/>
              <a:t> </a:t>
            </a:r>
            <a:r>
              <a:rPr lang="en-US" err="1"/>
              <a:t>i</a:t>
            </a:r>
            <a:r>
              <a:rPr lang="en-US"/>
              <a:t> </a:t>
            </a:r>
            <a:r>
              <a:rPr lang="en-US" err="1"/>
              <a:t>gynllunio</a:t>
            </a:r>
            <a:r>
              <a:rPr lang="en-US"/>
              <a:t> </a:t>
            </a:r>
            <a:r>
              <a:rPr lang="en-US" err="1"/>
              <a:t>sesiwn</a:t>
            </a:r>
            <a:r>
              <a:rPr lang="en-US"/>
              <a:t> '</a:t>
            </a:r>
            <a:r>
              <a:rPr lang="en-US" err="1"/>
              <a:t>Darllen</a:t>
            </a:r>
            <a:r>
              <a:rPr lang="en-US"/>
              <a:t> Dan </a:t>
            </a:r>
            <a:r>
              <a:rPr lang="en-US" err="1"/>
              <a:t>Arwiniad</a:t>
            </a:r>
            <a:r>
              <a:rPr lang="en-US"/>
              <a:t>'. </a:t>
            </a:r>
            <a:r>
              <a:rPr lang="en-US" err="1"/>
              <a:t>Dewis</a:t>
            </a:r>
            <a:r>
              <a:rPr lang="en-US"/>
              <a:t> </a:t>
            </a:r>
            <a:r>
              <a:rPr lang="en-US" err="1"/>
              <a:t>unrhyw</a:t>
            </a:r>
            <a:r>
              <a:rPr lang="en-US"/>
              <a:t> </a:t>
            </a:r>
            <a:r>
              <a:rPr lang="en-US" err="1"/>
              <a:t>lyfr</a:t>
            </a:r>
            <a:r>
              <a:rPr lang="en-US"/>
              <a:t> / darn </a:t>
            </a:r>
            <a:r>
              <a:rPr lang="en-US" err="1"/>
              <a:t>addas</a:t>
            </a:r>
            <a:r>
              <a:rPr lang="en-US"/>
              <a:t> </a:t>
            </a:r>
            <a:r>
              <a:rPr lang="en-US" err="1"/>
              <a:t>byddwch</a:t>
            </a:r>
            <a:r>
              <a:rPr lang="en-US"/>
              <a:t> </a:t>
            </a:r>
            <a:r>
              <a:rPr lang="en-US" err="1"/>
              <a:t>wedi</a:t>
            </a:r>
            <a:r>
              <a:rPr lang="en-US"/>
              <a:t> </a:t>
            </a:r>
            <a:r>
              <a:rPr lang="en-US" err="1"/>
              <a:t>darparu</a:t>
            </a:r>
            <a:r>
              <a:rPr lang="en-US"/>
              <a:t> </a:t>
            </a:r>
            <a:r>
              <a:rPr lang="en-US" err="1"/>
              <a:t>ar</a:t>
            </a:r>
            <a:r>
              <a:rPr lang="en-US"/>
              <a:t> </a:t>
            </a:r>
            <a:r>
              <a:rPr lang="en-US" err="1"/>
              <a:t>ganol</a:t>
            </a:r>
            <a:r>
              <a:rPr lang="en-US"/>
              <a:t> </a:t>
            </a:r>
            <a:r>
              <a:rPr lang="en-US" err="1"/>
              <a:t>bwrdd</a:t>
            </a:r>
            <a:r>
              <a:rPr lang="en-US"/>
              <a:t> </a:t>
            </a:r>
            <a:r>
              <a:rPr lang="en-US" err="1"/>
              <a:t>iddynt</a:t>
            </a:r>
            <a:r>
              <a:rPr lang="en-US"/>
              <a:t>.</a:t>
            </a:r>
            <a:endParaRPr lang="en-US" err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2D290-2C20-432F-8C0D-92E3E06C4D8A}" type="slidenum">
              <a:rPr lang="en-US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5358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err="1"/>
              <a:t>Cyfle</a:t>
            </a:r>
            <a:r>
              <a:rPr lang="en-GB"/>
              <a:t> </a:t>
            </a:r>
            <a:r>
              <a:rPr lang="en-GB" err="1"/>
              <a:t>i</a:t>
            </a:r>
            <a:r>
              <a:rPr lang="en-GB"/>
              <a:t> </a:t>
            </a:r>
            <a:r>
              <a:rPr lang="en-GB" err="1"/>
              <a:t>drafod</a:t>
            </a:r>
            <a:r>
              <a:rPr lang="en-GB"/>
              <a:t> </a:t>
            </a:r>
            <a:r>
              <a:rPr lang="en-GB" err="1"/>
              <a:t>yma</a:t>
            </a:r>
            <a:r>
              <a:rPr lang="en-GB"/>
              <a:t> – a </a:t>
            </a:r>
            <a:r>
              <a:rPr lang="en-GB" err="1"/>
              <a:t>oes</a:t>
            </a:r>
            <a:r>
              <a:rPr lang="en-GB"/>
              <a:t> </a:t>
            </a:r>
            <a:r>
              <a:rPr lang="en-GB" err="1"/>
              <a:t>unrhyw</a:t>
            </a:r>
            <a:r>
              <a:rPr lang="en-GB"/>
              <a:t> </a:t>
            </a:r>
            <a:r>
              <a:rPr lang="en-GB" err="1"/>
              <a:t>beth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eich</a:t>
            </a:r>
            <a:r>
              <a:rPr lang="en-GB"/>
              <a:t> </a:t>
            </a:r>
            <a:r>
              <a:rPr lang="en-GB" err="1"/>
              <a:t>synnu</a:t>
            </a:r>
            <a:r>
              <a:rPr lang="en-GB"/>
              <a:t>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0C548-6591-47E6-82F2-90AD58FB9B5B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5988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Adolygu</a:t>
            </a:r>
            <a:r>
              <a:rPr lang="en-GB" dirty="0"/>
              <a:t> – 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darllen</a:t>
            </a:r>
            <a:r>
              <a:rPr lang="en-GB" dirty="0"/>
              <a:t> </a:t>
            </a:r>
            <a:r>
              <a:rPr lang="en-GB" dirty="0" err="1"/>
              <a:t>annibynnol</a:t>
            </a:r>
            <a:r>
              <a:rPr lang="en-GB" dirty="0"/>
              <a:t>? </a:t>
            </a:r>
            <a:r>
              <a:rPr lang="en-GB" dirty="0" err="1"/>
              <a:t>Trafod</a:t>
            </a:r>
            <a:r>
              <a:rPr lang="en-GB" dirty="0"/>
              <a:t> y </a:t>
            </a:r>
            <a:r>
              <a:rPr lang="en-GB" dirty="0" err="1"/>
              <a:t>pwyslais</a:t>
            </a:r>
            <a:r>
              <a:rPr lang="en-GB" dirty="0"/>
              <a:t> </a:t>
            </a:r>
            <a:r>
              <a:rPr lang="en-GB" dirty="0" err="1"/>
              <a:t>sydd</a:t>
            </a:r>
            <a:r>
              <a:rPr lang="en-GB" baseline="0" dirty="0"/>
              <a:t> </a:t>
            </a:r>
            <a:r>
              <a:rPr lang="en-GB" baseline="0" dirty="0" err="1"/>
              <a:t>ar</a:t>
            </a:r>
            <a:r>
              <a:rPr lang="en-GB" baseline="0" dirty="0"/>
              <a:t> </a:t>
            </a:r>
            <a:r>
              <a:rPr lang="en-GB" baseline="0" dirty="0" err="1"/>
              <a:t>ddatblygu</a:t>
            </a:r>
            <a:r>
              <a:rPr lang="en-GB" baseline="0" dirty="0"/>
              <a:t> </a:t>
            </a:r>
            <a:r>
              <a:rPr lang="en-GB" baseline="0" dirty="0" err="1"/>
              <a:t>dysgwyr</a:t>
            </a:r>
            <a:r>
              <a:rPr lang="en-GB" baseline="0" dirty="0"/>
              <a:t> </a:t>
            </a:r>
            <a:r>
              <a:rPr lang="en-GB" baseline="0" dirty="0" err="1"/>
              <a:t>annibynnol</a:t>
            </a:r>
            <a:r>
              <a:rPr lang="en-GB" baseline="0" dirty="0"/>
              <a:t> – ‘</a:t>
            </a:r>
            <a:r>
              <a:rPr lang="en-GB" baseline="0" dirty="0" err="1"/>
              <a:t>Cwricwlwm</a:t>
            </a:r>
            <a:r>
              <a:rPr lang="en-GB" baseline="0" dirty="0"/>
              <a:t> </a:t>
            </a:r>
            <a:r>
              <a:rPr lang="en-GB" baseline="0" dirty="0" err="1"/>
              <a:t>i</a:t>
            </a:r>
            <a:r>
              <a:rPr lang="en-GB" baseline="0" dirty="0"/>
              <a:t> </a:t>
            </a:r>
            <a:r>
              <a:rPr lang="en-GB" baseline="0" dirty="0" err="1"/>
              <a:t>Gymru</a:t>
            </a:r>
            <a:r>
              <a:rPr lang="en-GB" baseline="0" dirty="0"/>
              <a:t> – </a:t>
            </a:r>
            <a:r>
              <a:rPr lang="en-GB" baseline="0" dirty="0" err="1"/>
              <a:t>Cwricwlwm</a:t>
            </a:r>
            <a:r>
              <a:rPr lang="en-GB" baseline="0" dirty="0"/>
              <a:t> am </a:t>
            </a:r>
            <a:r>
              <a:rPr lang="en-GB" baseline="0" dirty="0" err="1"/>
              <a:t>Oes</a:t>
            </a:r>
            <a:r>
              <a:rPr lang="en-GB" baseline="0" dirty="0"/>
              <a:t>’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2D290-2C20-432F-8C0D-92E3E06C4D8A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677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DD3DD-B84B-4448-932B-ED17FECEE93E}" type="datetimeFigureOut">
              <a:rPr lang="en-US"/>
              <a:pPr>
                <a:defRPr/>
              </a:pPr>
              <a:t>10/24/19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140D75-6D6E-4C9F-89CB-237F219D3F6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2037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3B663-7DF4-4F6B-BD05-B9B2A8B37500}" type="datetimeFigureOut">
              <a:rPr lang="en-US"/>
              <a:pPr>
                <a:defRPr/>
              </a:pPr>
              <a:t>10/24/19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D4C7B-9861-4D86-8467-8FF783C53FA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1956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FBC3D-00BF-47A0-B8AC-869ED7C54C7A}" type="datetimeFigureOut">
              <a:rPr lang="en-US"/>
              <a:pPr>
                <a:defRPr/>
              </a:pPr>
              <a:t>10/24/19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DBDFA3-1E06-47AD-A3BB-4A22349CEAC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3098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37AE8-66CA-4BE7-A272-207684F6E7F0}" type="datetimeFigureOut">
              <a:rPr lang="en-US"/>
              <a:pPr>
                <a:defRPr/>
              </a:pPr>
              <a:t>10/24/19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C672B0-EFD7-4F7F-AD7E-1AB4D65F267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2197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43EB6-7DE0-4CC6-B19E-EF03574EAE6A}" type="datetimeFigureOut">
              <a:rPr lang="en-US"/>
              <a:pPr>
                <a:defRPr/>
              </a:pPr>
              <a:t>10/24/19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44AE12-C289-46D4-A4B0-B5E5A5EE5AB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0712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5F409-32B8-4621-9ED9-3585210F5514}" type="datetimeFigureOut">
              <a:rPr lang="en-US"/>
              <a:pPr>
                <a:defRPr/>
              </a:pPr>
              <a:t>10/24/19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A18C01-DADE-445D-9C99-D8EAEEB0CF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4269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D481A-D86D-44F0-957A-31D8B80D8CC9}" type="datetimeFigureOut">
              <a:rPr lang="en-US"/>
              <a:pPr>
                <a:defRPr/>
              </a:pPr>
              <a:t>10/24/19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B8DFE7-1AE8-4162-81D9-7FBEAC0F5F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6460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FF19D-1541-40CD-A02D-84866EC2817C}" type="datetimeFigureOut">
              <a:rPr lang="en-US"/>
              <a:pPr>
                <a:defRPr/>
              </a:pPr>
              <a:t>10/24/19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B3677-5829-459F-AE1D-E9260B3B0D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8640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233B5-09C2-41E0-B536-40F7718B5C4E}" type="datetimeFigureOut">
              <a:rPr lang="en-US"/>
              <a:pPr>
                <a:defRPr/>
              </a:pPr>
              <a:t>10/24/19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67262A-A773-4C39-8AB5-7682DE98D5E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5998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D3D07-67BC-4B75-8ADB-F1503FDDDC0E}" type="datetimeFigureOut">
              <a:rPr lang="en-US"/>
              <a:pPr>
                <a:defRPr/>
              </a:pPr>
              <a:t>10/24/19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65CC0A-9283-4A94-91B4-B28FC53D71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67792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55599-C3B5-414C-B01F-AA4DB2D5DB49}" type="datetimeFigureOut">
              <a:rPr lang="en-US"/>
              <a:pPr>
                <a:defRPr/>
              </a:pPr>
              <a:t>10/24/19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84AA48-9FE7-415C-B906-C6D18BE2D85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78128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Overlay-ContentSlide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1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779462" y="3991816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>
          <a:xfrm>
            <a:off x="381000" y="6288088"/>
            <a:ext cx="18875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F1DB3-88C7-43F1-BEB5-6FFE1B4000E0}" type="datetime1">
              <a:rPr lang="en-US" altLang="en-US"/>
              <a:pPr>
                <a:defRPr/>
              </a:pPr>
              <a:t>10/24/19</a:t>
            </a:fld>
            <a:endParaRPr lang="en-US" alt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>
          <a:xfrm>
            <a:off x="3305175" y="6288088"/>
            <a:ext cx="5238750" cy="365125"/>
          </a:xfrm>
        </p:spPr>
        <p:txBody>
          <a:bodyPr/>
          <a:lstStyle>
            <a:lvl1pPr>
              <a:defRPr>
                <a:latin typeface="Verdana" charset="0"/>
                <a:ea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8404225" y="219075"/>
            <a:ext cx="49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2D427-AA8C-4DA3-8405-EAC6184357B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0858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53597A-EB8B-4B60-A5D3-3E8FC2973CCE}" type="datetimeFigureOut">
              <a:rPr lang="en-US"/>
              <a:pPr>
                <a:defRPr/>
              </a:pPr>
              <a:t>10/24/19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C2EB4BF5-8421-4B4A-9BF2-12F9D446177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olauprimary.org.uk/disgyblion/dosbarthiadau/dosbarth-3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.uk/url?sa=i&amp;rct=j&amp;q=&amp;esrc=s&amp;source=images&amp;cd=&amp;cad=rja&amp;uact=8&amp;ved=0ahUKEwjumaPGvLjLAhWCnRoKHUceDDkQjRwIBw&amp;url=https://www.123rf.com/photo_33886499_stock-vector-scared-emoticon-smiley-cartoon.html&amp;bvm=bv.116573086,d.ZWU&amp;psig=AFQjCNFe-VmXsJ9rFXbcWdO7YqBl8RdWmw&amp;ust=1457780142503473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cad=rja&amp;uact=8&amp;ved=0ahUKEwjm6O6wnbPLAhVG7xQKHYRjCwUQjRwIBw&amp;url=https://domingosaurusrex.wordpress.com/tag/the-wildcat/&amp;bvm=bv.116274245,d.d24&amp;psig=AFQjCNHtTWSoxAdmvFT3PPHr8nL5hAYTfA&amp;ust=1457600011711028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ip76vpwaLLAhUHTBQKHfUwDAUQjRwIBw&amp;url=http://www2.newton.k12.ma.us/~chelsea_mann/?OpenItemURL%3DS0B1E3952&amp;bvm=bv.115339255,d.d24&amp;psig=AFQjCNEqWWx7IVo_cVXms1F-WNg-llPJ2A&amp;ust=1457025396605298" TargetMode="External"/><Relationship Id="rId3" Type="http://schemas.openxmlformats.org/officeDocument/2006/relationships/image" Target="../media/image11.jpeg"/><Relationship Id="rId7" Type="http://schemas.openxmlformats.org/officeDocument/2006/relationships/image" Target="../media/image13.jpeg"/><Relationship Id="rId2" Type="http://schemas.openxmlformats.org/officeDocument/2006/relationships/hyperlink" Target="http://www.google.co.uk/url?sa=i&amp;rct=j&amp;q=&amp;esrc=s&amp;source=images&amp;cd=&amp;cad=rja&amp;uact=8&amp;ved=0ahUKEwjVrrPewKLLAhWGUhQKHVbZBM4QjRwIBw&amp;url=http://cliparts.co/reading-book-clipart&amp;bvm=bv.115339255,d.d24&amp;psig=AFQjCNEqWWx7IVo_cVXms1F-WNg-llPJ2A&amp;ust=145702539660529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co.uk/url?sa=i&amp;rct=j&amp;q=&amp;esrc=s&amp;source=images&amp;cd=&amp;cad=rja&amp;uact=8&amp;ved=0ahUKEwiAjMmqwaLLAhUExxQKHZJQBqMQjRwIBw&amp;url=https://www.pinterest.com/pin/270356783855783464/&amp;bvm=bv.115339255,d.d24&amp;psig=AFQjCNEqWWx7IVo_cVXms1F-WNg-llPJ2A&amp;ust=1457025396605298" TargetMode="External"/><Relationship Id="rId11" Type="http://schemas.openxmlformats.org/officeDocument/2006/relationships/image" Target="../media/image15.png"/><Relationship Id="rId5" Type="http://schemas.openxmlformats.org/officeDocument/2006/relationships/image" Target="../media/image12.png"/><Relationship Id="rId10" Type="http://schemas.openxmlformats.org/officeDocument/2006/relationships/hyperlink" Target="http://www.google.co.uk/url?sa=i&amp;rct=j&amp;q=&amp;esrc=s&amp;source=images&amp;cd=&amp;cad=rja&amp;uact=8&amp;ved=&amp;url=http://www.excellentesl4u.com/esl-for-kids.html&amp;bvm=bv.115339255,d.d24&amp;psig=AFQjCNEqWWx7IVo_cVXms1F-WNg-llPJ2A&amp;ust=1457025396605298" TargetMode="External"/><Relationship Id="rId4" Type="http://schemas.openxmlformats.org/officeDocument/2006/relationships/hyperlink" Target="http://www.google.co.uk/url?sa=i&amp;rct=j&amp;q=&amp;esrc=s&amp;source=images&amp;cd=&amp;cad=rja&amp;uact=8&amp;ved=0ahUKEwjMie_ywKLLAhUFxxQKHf07CLsQjRwIBw&amp;url=http://www.mycutegraphics.com/graphics/reading/girl-reading-book.html&amp;bvm=bv.115339255,d.d24&amp;psig=AFQjCNEqWWx7IVo_cVXms1F-WNg-llPJ2A&amp;ust=1457025396605298" TargetMode="External"/><Relationship Id="rId9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&amp;url=http://www.adventuresinliteracyland.com/2014_01_01_archive.html&amp;bvm=bv.115339255,d.d24&amp;psig=AFQjCNEqWWx7IVo_cVXms1F-WNg-llPJ2A&amp;ust=1457025396605298" TargetMode="External"/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2" Type="http://schemas.openxmlformats.org/officeDocument/2006/relationships/hyperlink" Target="http://www.google.co.uk/url?sa=i&amp;rct=j&amp;q=&amp;esrc=s&amp;source=images&amp;cd=&amp;cad=rja&amp;uact=8&amp;ved=&amp;url=http://os-grohote-solta.skole.hr/&amp;bvm=bv.115339255,d.d24&amp;psig=AFQjCNEqWWx7IVo_cVXms1F-WNg-llPJ2A&amp;ust=145702539660529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&amp;url=http://www.clipartpanda.com/categories/kids-reading-clipart&amp;bvm=bv.115339255,d.d24&amp;psig=AFQjCNEqWWx7IVo_cVXms1F-WNg-llPJ2A&amp;ust=1457025396605298" TargetMode="External"/><Relationship Id="rId11" Type="http://schemas.openxmlformats.org/officeDocument/2006/relationships/image" Target="../media/image20.jpeg"/><Relationship Id="rId5" Type="http://schemas.openxmlformats.org/officeDocument/2006/relationships/image" Target="../media/image17.png"/><Relationship Id="rId10" Type="http://schemas.openxmlformats.org/officeDocument/2006/relationships/hyperlink" Target="http://www.google.co.uk/url?sa=i&amp;rct=j&amp;q=&amp;esrc=s&amp;source=images&amp;cd=&amp;cad=rja&amp;uact=8&amp;ved=0ahUKEwjq-5jEw6LLAhVKbRQKHQLVCFUQjRwIBw&amp;url=http://www.clipartpanda.com/categories/students-reading-clipart&amp;bvm=bv.115339255,d.d24&amp;psig=AFQjCNEqWWx7IVo_cVXms1F-WNg-llPJ2A&amp;ust=1457025396605298" TargetMode="External"/><Relationship Id="rId4" Type="http://schemas.openxmlformats.org/officeDocument/2006/relationships/hyperlink" Target="http://www.google.co.uk/url?sa=i&amp;rct=j&amp;q=&amp;esrc=s&amp;source=images&amp;cd=&amp;cad=rja&amp;uact=8&amp;ved=0ahUKEwjB2ObJwqLLAhWD8RQKHaotAqsQjRwIBw&amp;url=http://lancaster-elementary-school.huntington-county-community-school-corporation.schoolblocks.com/classroom/0169f521-1087-4a1a-b4fe-caa82209941c?skip%3D1&amp;bvm=bv.115339255,d.d24&amp;psig=AFQjCNEqWWx7IVo_cVXms1F-WNg-llPJ2A&amp;ust=1457025396605298" TargetMode="External"/><Relationship Id="rId9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www.google.co.uk/url?sa=i&amp;rct=j&amp;q=&amp;esrc=s&amp;source=images&amp;cd=&amp;cad=rja&amp;uact=8&amp;ved=0ahUKEwiP1_-j7bjLAhVCuhoKHaf5CUwQjRwIBw&amp;url=http://www.stylepinner.com/of-the-questioner/b2YtdGhlLXF1ZXN0aW9uZXI/&amp;bvm=bv.116573086,d.ZWU&amp;psig=AFQjCNGYogGC_BrukSWmEvdbCgNpijChiw&amp;ust=1457793242634377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earning.gov.wales/docs/learningwales/publications/1504015-guidance-on-teaching-higher-order-reading-skills-cy.pdf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ipartpanda.com/categories/teacher-reading-to-class" TargetMode="External"/><Relationship Id="rId3" Type="http://schemas.openxmlformats.org/officeDocument/2006/relationships/image" Target="../media/image26.jpeg"/><Relationship Id="rId7" Type="http://schemas.openxmlformats.org/officeDocument/2006/relationships/image" Target="../media/image28.jpeg"/><Relationship Id="rId2" Type="http://schemas.openxmlformats.org/officeDocument/2006/relationships/hyperlink" Target="http://www.google.co.uk/url?sa=i&amp;rct=j&amp;q=&amp;esrc=s&amp;source=images&amp;cd=&amp;cad=rja&amp;uact=8&amp;ved=&amp;url=http://www.usborne.com/usborne-for-schools/usborne-guided-reading-packs.aspx&amp;bvm=bv.111677986,d.d24&amp;psig=AFQjCNFdczAiFQE1vH0V9CEWs5RrbQ0SdA&amp;ust=145285395074033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kk82AjanKAhUFLhoKHWohD2oQjRwIBw&amp;url=http://www.slideshare.net/collierdr709/wk2-sept-8-14&amp;bvm=bv.111677986,d.d24&amp;psig=AFQjCNFdczAiFQE1vH0V9CEWs5RrbQ0SdA&amp;ust=1452853950740331" TargetMode="External"/><Relationship Id="rId5" Type="http://schemas.openxmlformats.org/officeDocument/2006/relationships/image" Target="../media/image27.jpeg"/><Relationship Id="rId4" Type="http://schemas.openxmlformats.org/officeDocument/2006/relationships/hyperlink" Target="https://www.google.co.uk/url?sa=i&amp;rct=j&amp;q=&amp;esrc=s&amp;source=images&amp;cd=&amp;cad=rja&amp;uact=8&amp;ved=0ahUKEwj90eTTjKnKAhUEVxoKHUarCsAQjRwIBw&amp;url=https://www.pinterest.com/braids14/reading-corner/&amp;bvm=bv.111677986,d.d24&amp;psig=AFQjCNF3cN31Q6hr9BS3J1nRPyQ8msYbkw&amp;ust=1452853850975417" TargetMode="External"/><Relationship Id="rId9" Type="http://schemas.openxmlformats.org/officeDocument/2006/relationships/image" Target="../media/image29.gi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ww.google.co.uk/url?sa=i&amp;rct=j&amp;q=&amp;esrc=s&amp;source=images&amp;cd=&amp;cad=rja&amp;uact=8&amp;ved=0ahUKEwiOt4jCi6nKAhUJnBoKHfifBF4QjRwIBw&amp;url=http://www.biography.com/people/judi-dench-9271553&amp;bvm=bv.111677986,d.d24&amp;psig=AFQjCNEwmcVnz46Mk7n9IwcdCco6gJ4yTg&amp;ust=1452853585255229" TargetMode="Externa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r-cFWeTMZi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w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hyperlink" Target="http://www.google.co.uk/url?sa=i&amp;rct=j&amp;q=&amp;esrc=s&amp;source=images&amp;cd=&amp;cad=rja&amp;uact=8&amp;ved=0ahUKEwju-6qGm8DLAhVGPxQKHZRCDOIQjRwIBw&amp;url=http://www.clipartpanda.com/categories/question-mark-clip-art&amp;psig=AFQjCNFrNmxN_AS2kAxWry3FjpyqB1nAsg&amp;ust=1458046077596747" TargetMode="Externa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XoPra27jLAhVHfhoKHWNxCKMQjRwIBw&amp;url=http://worldartsme.com/flashing-arrow-clipart.html&amp;bvm=bv.116573086,d.ZWU&amp;psig=AFQjCNFOaTvuvrDzmlLqx2Kc3OJuWmMQ-w&amp;ust=1457788309978433" TargetMode="Externa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gif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hyperlink" Target="http://www.google.co.uk/url?sa=i&amp;rct=j&amp;q=&amp;esrc=s&amp;source=images&amp;cd=&amp;cad=rja&amp;uact=8&amp;ved=0ahUKEwiP1_-j7bjLAhVCuhoKHaf5CUwQjRwIBw&amp;url=http://www.clipartpanda.com/clipart_images/questionnaire-clipart-panda-21292933&amp;bvm=bv.116573086,d.ZWU&amp;psig=AFQjCNGYogGC_BrukSWmEvdbCgNpijChiw&amp;ust=1457793242634377" TargetMode="Externa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s://www.google.co.uk/url?sa=i&amp;rct=j&amp;q=&amp;esrc=s&amp;source=images&amp;cd=&amp;cad=rja&amp;uact=8&amp;ved=0ahUKEwjAg7SZ1bjLAhWLWRoKHbX2Dw8QjRwIBw&amp;url=https://mmekennedysclass.wikispaces.com/Reading%2BComprehension&amp;bvm=bv.116573086,d.ZWU&amp;psig=AFQjCNGIMY9BlkzDzSV07Ksxv-0KPmyQPA&amp;ust=1457786786768810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hyperlink" Target="http://www.google.co.uk/url?sa=i&amp;rct=j&amp;q=&amp;esrc=s&amp;source=images&amp;cd=&amp;cad=rja&amp;uact=8&amp;ved=0ahUKEwikoMDQh6zKAhWLOxoKHdsSDpMQjRwIBw&amp;url=http://classroomclipart.com/clipart/Clipart/Tools.htm&amp;psig=AFQjCNFNUucVQJj7wCba72W9_wB47XDRoQ&amp;ust=1452955599559943" TargetMode="Externa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hyperlink" Target="http://www.google.co.uk/url?sa=i&amp;rct=j&amp;q=&amp;esrc=s&amp;source=images&amp;cd=&amp;cad=rja&amp;uact=8&amp;ved=0ahUKEwj-mOyAwLjLAhVEMJoKHVw9Bh8QjRwIBw&amp;url=http://bestanimations.com/Books/Books2.html&amp;bvm=bv.116573086,d.ZWU&amp;psig=AFQjCNE1h_bP1_17TdcK-tzquvmah5LqmA&amp;ust=1457781077767500" TargetMode="Externa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hyperlink" Target="http://www.google.co.uk/url?sa=i&amp;rct=j&amp;q=&amp;esrc=s&amp;source=images&amp;cd=&amp;cad=rja&amp;uact=8&amp;ved=0ahUKEwjfiLrYuaDLAhWCbhQKHWr8Ay0QjRwIBw&amp;url=http://picture.finomnc.top/s/owl-teacher/&amp;bvm=bv.115339255,d.d24&amp;psig=AFQjCNGHFCfIzw21pBry9Fw7VyRhHwpYQQ&amp;ust=1456954778501955" TargetMode="Externa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hyperlink" Target="http://www.google.co.uk/url?sa=i&amp;rct=j&amp;q=&amp;esrc=s&amp;source=images&amp;cd=&amp;cad=rja&amp;uact=8&amp;ved=0ahUKEwiR-6CNy6LLAhXMchQKHZfNBMMQjRwIBw&amp;url=http://www.123rf.com/photo_8018964_wizard-waving-and-cape-holding-a-magic-wand.html&amp;bvm=bv.115339255,d.d24&amp;psig=AFQjCNF5Ow_3Z50WwZsfY8SMyxnBDhFT2Q&amp;ust=1457028178029088" TargetMode="Externa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hyperlink" Target="http://www.google.co.uk/url?sa=i&amp;rct=j&amp;q=&amp;esrc=s&amp;source=images&amp;cd=&amp;cad=rja&amp;uact=8&amp;ved=0ahUKEwiw5NmSm6TLAhXEVBQKHZv-DxAQjRwIBw&amp;url=http://literatii.zz.vc/rezultate.html&amp;bvm=bv.115339255,d.d24&amp;psig=AFQjCNFTY_UBNfpbfO-LzLt88v1dWvAdIw&amp;ust=1457084020440778" TargetMode="Externa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hyperlink" Target="https://becausewhynotblogs.wordpress.com/2014/12/06/osprey-rev-1-5-l-hydration-pack-review/" TargetMode="Externa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://www.google.co.uk/url?sa=i&amp;rct=j&amp;q=&amp;esrc=s&amp;source=images&amp;cd=&amp;cad=rja&amp;uact=8&amp;ved=0ahUKEwikz5HamqTLAhXI6RQKHSeYDh0QjRwIBw&amp;url=http://www.usborne.com/usborne-for-schools/usborne-guided-reading-packs.aspx&amp;bvm=bv.115339255,d.d24&amp;psig=AFQjCNElyRXNAhapGc-alrROpoo30caZFA&amp;ust=1457083906861612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hyperlink" Target="http://www.google.co.uk/url?sa=i&amp;rct=j&amp;q=&amp;esrc=s&amp;source=images&amp;cd=&amp;cad=rja&amp;uact=8&amp;ved=0ahUKEwjFtp-umqTLAhUK7xQKHb9IDUEQjRwIBw&amp;url=http://www.mondopub.com/c/@145auj8_8Api./Pages/sharedreading.html&amp;bvm=bv.115339255,d.d24&amp;psig=AFQjCNE4v-XUVTzs4U5LfF3ibQ5KgC25Pw&amp;ust=1457083815239955" TargetMode="Externa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hyperlink" Target="http://www.google.co.uk/url?sa=i&amp;rct=j&amp;q=&amp;esrc=s&amp;source=images&amp;cd=&amp;cad=rja&amp;uact=8&amp;ved=0ahUKEwjmk6jknKTLAhVCzxQKHV_xAS8QjRwIBw&amp;url=http://www.amazon.co.uk/Beth-am-Stori-Amrywiol/dp/1847718566&amp;bvm=bv.115339255,d.d24&amp;psig=AFQjCNGyYAIemL7sohhCmwtCWDfm_9ZizQ&amp;ust=1457084468483889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png"/><Relationship Id="rId4" Type="http://schemas.openxmlformats.org/officeDocument/2006/relationships/hyperlink" Target="http://www.google.co.uk/url?sa=i&amp;rct=j&amp;q=&amp;esrc=s&amp;source=images&amp;cd=&amp;cad=rja&amp;uact=8&amp;ved=0ahUKEwjW5LT1nKTLAhWDXBQKHawEBu0QjRwIBw&amp;url=http://www.gomer.co.uk/index.php/a-wyddoch-chi-am-y-cymry.html?___store%3Dwelsh%26___from_store%3Dwelsh&amp;bvm=bv.115339255,d.d24&amp;psig=AFQjCNEFTCD4gj5uUZFXuJkyDNAZc7xmSg&amp;ust=1457084503613956" TargetMode="Externa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google.co.uk/url?sa=i&amp;rct=j&amp;q=&amp;esrc=s&amp;source=images&amp;cd=&amp;cad=rja&amp;uact=8&amp;ved=0ahUKEwjFtp-umqTLAhUK7xQKHb9IDUEQjRwIBw&amp;url=http://www.mondopub.com/c/@145auj8_8Api./Pages/sharedreading.html&amp;bvm=bv.115339255,d.d24&amp;psig=AFQjCNE4v-XUVTzs4U5LfF3ibQ5KgC25Pw&amp;ust=1457083815239955" TargetMode="External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hyperlink" Target="https://www.google.co.uk/url?sa=i&amp;rct=j&amp;q=&amp;esrc=s&amp;source=images&amp;cd=&amp;cad=rja&amp;uact=8&amp;ved=0ahUKEwjZ18_bj8DLAhXCuRQKHXD_BiIQjRwIBw&amp;url=https://openclipart.org/tags/thinking&amp;psig=AFQjCNGaTkIlQ7WdI_aRK1OWKnuA2ETQAQ&amp;ust=1458042940889060" TargetMode="External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hyperlink" Target="https://www.google.co.uk/url?sa=i&amp;rct=j&amp;q=&amp;esrc=s&amp;source=images&amp;cd=&amp;cad=rja&amp;uact=8&amp;ved=0ahUKEwjvuriPlKTLAhVLVxQKHVZzAWMQjRwIBw&amp;url=https://www.quora.com/How-do-I-motivate-myself-and-be-calm-while-preparing-for-Govt-Jobs-sitting-at-home-after-graduation&amp;bvm=bv.115339255,d.d24&amp;psig=AFQjCNEV5_K0uJc5_wS48ZX_3ILnRfVY6Q&amp;ust=1457082072044254" TargetMode="Externa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hyperlink" Target="http://www.dolauprimary.org.uk/disgyblion/dosbarthiadau/dosbarth-3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eg"/><Relationship Id="rId4" Type="http://schemas.openxmlformats.org/officeDocument/2006/relationships/hyperlink" Target="http://www.google.co.uk/url?sa=i&amp;rct=j&amp;q=&amp;esrc=s&amp;source=images&amp;cd=&amp;cad=rja&amp;uact=8&amp;ved=0ahUKEwiIuPmev7jLAhVhIpoKHdiqBHEQjRwIBw&amp;url=http://www.theliterarygiftcompany.com/dos-oma-dw-in-darllen-north-wales-bone-china-mug-12852-p.asp&amp;psig=AFQjCNGsLKqSYXfKLaE3EEgYvcoYkAAwdQ&amp;ust=1457780881914654" TargetMode="Externa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dirty="0" err="1"/>
              <a:t>Darllen</a:t>
            </a:r>
            <a:r>
              <a:rPr lang="en-US" altLang="en-US"/>
              <a:t> Dan </a:t>
            </a:r>
            <a:r>
              <a:rPr lang="en-US" altLang="en-US" err="1"/>
              <a:t>Arweiniad</a:t>
            </a:r>
            <a:r>
              <a:rPr lang="en-US" altLang="en-US"/>
              <a:t> a </a:t>
            </a:r>
            <a:r>
              <a:rPr lang="en-US" altLang="en-US" err="1"/>
              <a:t>Darllen</a:t>
            </a:r>
            <a:r>
              <a:rPr lang="en-US" altLang="en-US"/>
              <a:t> </a:t>
            </a:r>
            <a:r>
              <a:rPr lang="en-US" altLang="en-US" err="1"/>
              <a:t>Cilyddol</a:t>
            </a:r>
          </a:p>
        </p:txBody>
      </p:sp>
      <p:pic>
        <p:nvPicPr>
          <p:cNvPr id="3" name="Picture 4" descr="http://www.schooljotter.com/imagefolders/dolau/Class_2/boy_reading_book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72" y="3835484"/>
            <a:ext cx="1340856" cy="151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9275" y="371475"/>
            <a:ext cx="6799263" cy="7143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/>
              <a:t>Amcanion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5925" y="1330325"/>
            <a:ext cx="8202613" cy="4308475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US" sz="2800" dirty="0">
                <a:solidFill>
                  <a:srgbClr val="000000"/>
                </a:solidFill>
                <a:latin typeface="Arial"/>
                <a:cs typeface="Arial"/>
              </a:rPr>
              <a:t>·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Rhannu'r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egwyddorion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ac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arferion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o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ddarllen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dan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arweiniad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a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darllen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cilyddol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 </a:t>
            </a:r>
          </a:p>
          <a:p>
            <a:pPr algn="l" fontAlgn="auto">
              <a:spcAft>
                <a:spcPts val="0"/>
              </a:spcAft>
              <a:defRPr/>
            </a:pP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·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Cynllunio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ar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gyfer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effaith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ar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safonau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yn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y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dosbarthiadau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</a:p>
          <a:p>
            <a:pPr algn="l" fontAlgn="auto">
              <a:spcAft>
                <a:spcPts val="0"/>
              </a:spcAft>
              <a:defRPr/>
            </a:pP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·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Meithrin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darllen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annibynnol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a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pharatoi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dysgwyr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i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ddeall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testunau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anghyfarwydd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drwy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ddulliau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darllen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cilyddol</a:t>
            </a:r>
            <a:endParaRPr lang="en-US" sz="24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 ·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Manteisio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ar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gyfleoedd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trawsgwricalaidd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i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feithrin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sgiliau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darllen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annibynnol</a:t>
            </a:r>
            <a:endParaRPr lang="en-US" sz="24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 ·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Dysgu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darllen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gweithredol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a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strategaethau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darllen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sydd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wedi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eu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cymeradwyo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ar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draws y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cyfnodau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cs typeface="Arial"/>
              </a:rPr>
              <a:t>allweddol</a:t>
            </a: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9275" y="371475"/>
            <a:ext cx="6799263" cy="7143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err="1"/>
              <a:t>Trefn</a:t>
            </a:r>
            <a:r>
              <a:rPr lang="en-US"/>
              <a:t> y </a:t>
            </a:r>
            <a:r>
              <a:rPr lang="en-US" err="1"/>
              <a:t>dydd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5925" y="1330325"/>
            <a:ext cx="8202613" cy="4388087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9.00 - 9.15 -  </a:t>
            </a:r>
            <a:r>
              <a:rPr lang="en-US" dirty="0" err="1"/>
              <a:t>Cyrraedd</a:t>
            </a:r>
            <a:r>
              <a:rPr lang="en-US" dirty="0"/>
              <a:t> a </a:t>
            </a:r>
            <a:r>
              <a:rPr lang="en-US" dirty="0" err="1"/>
              <a:t>choffi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en-US" dirty="0"/>
              <a:t>9.15 - 11:00 - </a:t>
            </a:r>
            <a:r>
              <a:rPr lang="en-US" dirty="0" err="1"/>
              <a:t>Egwyddorion</a:t>
            </a:r>
            <a:r>
              <a:rPr lang="en-US" dirty="0"/>
              <a:t> </a:t>
            </a:r>
            <a:r>
              <a:rPr lang="en-US" dirty="0" err="1"/>
              <a:t>darllen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arweiniad</a:t>
            </a:r>
            <a:r>
              <a:rPr lang="en-US" dirty="0"/>
              <a:t> 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/>
              <a:t>11:00 - 12.00 - </a:t>
            </a:r>
            <a:r>
              <a:rPr lang="en-US" dirty="0" err="1"/>
              <a:t>Cynllunio</a:t>
            </a:r>
            <a:r>
              <a:rPr lang="en-US" dirty="0"/>
              <a:t> </a:t>
            </a:r>
            <a:r>
              <a:rPr lang="en-US" dirty="0" err="1"/>
              <a:t>tasgau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en-US" dirty="0"/>
              <a:t>12.00-12.30 - </a:t>
            </a:r>
            <a:r>
              <a:rPr lang="en-US" dirty="0" err="1"/>
              <a:t>cinio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en-US" dirty="0"/>
              <a:t>1.00 - 2.00 </a:t>
            </a:r>
            <a:r>
              <a:rPr lang="en-US" dirty="0" err="1"/>
              <a:t>Egwyddorion</a:t>
            </a:r>
            <a:r>
              <a:rPr lang="en-US" dirty="0"/>
              <a:t> </a:t>
            </a:r>
            <a:r>
              <a:rPr lang="en-US" dirty="0" err="1"/>
              <a:t>darllen</a:t>
            </a:r>
            <a:r>
              <a:rPr lang="en-US" dirty="0"/>
              <a:t> </a:t>
            </a:r>
            <a:r>
              <a:rPr lang="en-US" dirty="0" err="1"/>
              <a:t>cilyddol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en-US" dirty="0"/>
              <a:t>2.00 – 2:30 </a:t>
            </a:r>
            <a:r>
              <a:rPr lang="en-US" dirty="0" err="1"/>
              <a:t>Cynllunio</a:t>
            </a:r>
            <a:r>
              <a:rPr lang="en-US" dirty="0"/>
              <a:t> </a:t>
            </a:r>
            <a:r>
              <a:rPr lang="en-US" dirty="0" err="1"/>
              <a:t>tasgau</a:t>
            </a:r>
            <a:r>
              <a:rPr lang="en-US" dirty="0"/>
              <a:t> / </a:t>
            </a:r>
            <a:r>
              <a:rPr lang="en-US" dirty="0" err="1"/>
              <a:t>Edrych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adnoddau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en-US" dirty="0"/>
              <a:t>2:30 – 2:45 – </a:t>
            </a:r>
            <a:r>
              <a:rPr lang="en-US" dirty="0" err="1"/>
              <a:t>Cynllunio’r</a:t>
            </a:r>
            <a:r>
              <a:rPr lang="en-US" dirty="0"/>
              <a:t> </a:t>
            </a:r>
            <a:r>
              <a:rPr lang="en-US" dirty="0" err="1"/>
              <a:t>camau</a:t>
            </a:r>
            <a:r>
              <a:rPr lang="en-US" dirty="0"/>
              <a:t> </a:t>
            </a:r>
            <a:r>
              <a:rPr lang="en-US" dirty="0" err="1"/>
              <a:t>nesaf</a:t>
            </a:r>
            <a:r>
              <a:rPr lang="en-US" dirty="0"/>
              <a:t> a </a:t>
            </a:r>
            <a:r>
              <a:rPr lang="en-US" dirty="0" err="1"/>
              <a:t>gwerthuso’r</a:t>
            </a:r>
            <a:r>
              <a:rPr lang="en-US" dirty="0"/>
              <a:t> </a:t>
            </a:r>
            <a:r>
              <a:rPr lang="en-US" dirty="0" err="1"/>
              <a:t>hyfforddiant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Munud</a:t>
            </a:r>
            <a:r>
              <a:rPr lang="en-US"/>
              <a:t> </a:t>
            </a:r>
            <a:r>
              <a:rPr lang="en-US" err="1"/>
              <a:t>i</a:t>
            </a:r>
            <a:r>
              <a:rPr lang="en-US"/>
              <a:t> </a:t>
            </a:r>
            <a:r>
              <a:rPr lang="en-US" err="1"/>
              <a:t>feddwl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 </a:t>
            </a:r>
            <a:r>
              <a:rPr lang="en-US" dirty="0" err="1"/>
              <a:t>mor</a:t>
            </a:r>
            <a:r>
              <a:rPr lang="en-US" dirty="0"/>
              <a:t> </a:t>
            </a:r>
            <a:r>
              <a:rPr lang="en-US" dirty="0" err="1"/>
              <a:t>aml</a:t>
            </a:r>
            <a:r>
              <a:rPr lang="en-US" dirty="0"/>
              <a:t> </a:t>
            </a:r>
            <a:r>
              <a:rPr lang="en-US" dirty="0" err="1"/>
              <a:t>ydyn</a:t>
            </a:r>
            <a:r>
              <a:rPr lang="en-US" dirty="0"/>
              <a:t> </a:t>
            </a:r>
            <a:r>
              <a:rPr lang="en-US" dirty="0" err="1"/>
              <a:t>ni'n</a:t>
            </a:r>
            <a:r>
              <a:rPr lang="en-US" dirty="0"/>
              <a:t> </a:t>
            </a:r>
            <a:r>
              <a:rPr lang="en-US" dirty="0" err="1"/>
              <a:t>gwrando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ddisgyblion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darllen</a:t>
            </a:r>
            <a:r>
              <a:rPr lang="en-US" dirty="0"/>
              <a:t>?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Ai </a:t>
            </a:r>
            <a:r>
              <a:rPr lang="en-US" dirty="0" err="1"/>
              <a:t>gwrando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blentyn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darllen</a:t>
            </a:r>
            <a:r>
              <a:rPr lang="en-US" dirty="0"/>
              <a:t> </a:t>
            </a:r>
            <a:r>
              <a:rPr lang="en-US" dirty="0" err="1"/>
              <a:t>yw'r</a:t>
            </a:r>
            <a:r>
              <a:rPr lang="en-US" dirty="0"/>
              <a:t> </a:t>
            </a:r>
            <a:r>
              <a:rPr lang="en-US" dirty="0" err="1"/>
              <a:t>unig</a:t>
            </a:r>
            <a:r>
              <a:rPr lang="en-US" dirty="0"/>
              <a:t> </a:t>
            </a:r>
            <a:r>
              <a:rPr lang="en-US" dirty="0" err="1"/>
              <a:t>ddarllen</a:t>
            </a:r>
            <a:r>
              <a:rPr lang="en-US" dirty="0"/>
              <a:t> </a:t>
            </a:r>
            <a:r>
              <a:rPr lang="en-US" dirty="0" err="1"/>
              <a:t>sy'n</a:t>
            </a:r>
            <a:r>
              <a:rPr lang="en-US" dirty="0"/>
              <a:t> </a:t>
            </a:r>
            <a:r>
              <a:rPr lang="en-US" dirty="0" err="1"/>
              <a:t>digwydd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ein</a:t>
            </a:r>
            <a:r>
              <a:rPr lang="en-US" dirty="0"/>
              <a:t> </a:t>
            </a:r>
            <a:r>
              <a:rPr lang="en-US" dirty="0" err="1"/>
              <a:t>hysgolion</a:t>
            </a:r>
            <a:r>
              <a:rPr lang="en-US" dirty="0"/>
              <a:t>?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6915" y="4638675"/>
            <a:ext cx="2085643" cy="167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041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Trafodwch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err="1"/>
              <a:t>Sut</a:t>
            </a:r>
            <a:r>
              <a:rPr lang="en-US"/>
              <a:t> a </a:t>
            </a:r>
            <a:r>
              <a:rPr lang="en-US" err="1"/>
              <a:t>phryd</a:t>
            </a:r>
            <a:r>
              <a:rPr lang="en-US"/>
              <a:t> </a:t>
            </a:r>
            <a:r>
              <a:rPr lang="en-US" err="1"/>
              <a:t>ydych</a:t>
            </a:r>
            <a:r>
              <a:rPr lang="en-US"/>
              <a:t> </a:t>
            </a:r>
            <a:r>
              <a:rPr lang="en-US" err="1"/>
              <a:t>chi'n</a:t>
            </a:r>
            <a:r>
              <a:rPr lang="en-US"/>
              <a:t> </a:t>
            </a:r>
            <a:r>
              <a:rPr lang="en-US" err="1"/>
              <a:t>darllen</a:t>
            </a:r>
            <a:r>
              <a:rPr lang="en-US"/>
              <a:t> </a:t>
            </a:r>
            <a:r>
              <a:rPr lang="en-US" err="1"/>
              <a:t>yn</a:t>
            </a:r>
            <a:r>
              <a:rPr lang="en-US"/>
              <a:t> </a:t>
            </a:r>
            <a:r>
              <a:rPr lang="en-US" err="1"/>
              <a:t>eich</a:t>
            </a:r>
            <a:r>
              <a:rPr lang="en-US"/>
              <a:t> </a:t>
            </a:r>
            <a:r>
              <a:rPr lang="en-US" err="1"/>
              <a:t>ysgol</a:t>
            </a:r>
            <a:r>
              <a:rPr lang="en-US"/>
              <a:t> chi?</a:t>
            </a:r>
          </a:p>
          <a:p>
            <a:r>
              <a:rPr lang="en-US"/>
              <a:t>Faint </a:t>
            </a:r>
            <a:r>
              <a:rPr lang="en-US" err="1"/>
              <a:t>ohonon</a:t>
            </a:r>
            <a:r>
              <a:rPr lang="en-US"/>
              <a:t> </a:t>
            </a:r>
            <a:r>
              <a:rPr lang="en-US" err="1"/>
              <a:t>ni</a:t>
            </a:r>
            <a:r>
              <a:rPr lang="en-US"/>
              <a:t> </a:t>
            </a:r>
            <a:r>
              <a:rPr lang="en-US" err="1"/>
              <a:t>sy'n</a:t>
            </a:r>
            <a:r>
              <a:rPr lang="en-US"/>
              <a:t> </a:t>
            </a:r>
            <a:r>
              <a:rPr lang="en-US" b="1" err="1">
                <a:solidFill>
                  <a:srgbClr val="FF0000"/>
                </a:solidFill>
              </a:rPr>
              <a:t>cynllunio</a:t>
            </a:r>
            <a:r>
              <a:rPr lang="en-US"/>
              <a:t> </a:t>
            </a:r>
            <a:r>
              <a:rPr lang="en-US" err="1"/>
              <a:t>gwersi</a:t>
            </a:r>
            <a:r>
              <a:rPr lang="en-US"/>
              <a:t> </a:t>
            </a:r>
            <a:r>
              <a:rPr lang="en-US" err="1"/>
              <a:t>sy'n</a:t>
            </a:r>
            <a:r>
              <a:rPr lang="en-US"/>
              <a:t> </a:t>
            </a:r>
            <a:r>
              <a:rPr lang="en-US" err="1"/>
              <a:t>datblygu</a:t>
            </a:r>
            <a:r>
              <a:rPr lang="en-US"/>
              <a:t> </a:t>
            </a:r>
            <a:r>
              <a:rPr lang="en-US" err="1"/>
              <a:t>sgiliau</a:t>
            </a:r>
            <a:r>
              <a:rPr lang="en-US"/>
              <a:t> </a:t>
            </a:r>
            <a:r>
              <a:rPr lang="en-US" err="1"/>
              <a:t>darllen</a:t>
            </a:r>
            <a:r>
              <a:rPr lang="en-US"/>
              <a:t> </a:t>
            </a:r>
            <a:r>
              <a:rPr lang="en-US" err="1"/>
              <a:t>penodol</a:t>
            </a:r>
            <a:r>
              <a:rPr lang="en-US"/>
              <a:t>?</a:t>
            </a:r>
          </a:p>
          <a:p>
            <a:r>
              <a:rPr lang="en-US"/>
              <a:t>Faint </a:t>
            </a:r>
            <a:r>
              <a:rPr lang="en-US" err="1"/>
              <a:t>ohonon</a:t>
            </a:r>
            <a:r>
              <a:rPr lang="en-US"/>
              <a:t> </a:t>
            </a:r>
            <a:r>
              <a:rPr lang="en-US" err="1"/>
              <a:t>ni</a:t>
            </a:r>
            <a:r>
              <a:rPr lang="en-US"/>
              <a:t> </a:t>
            </a:r>
            <a:r>
              <a:rPr lang="en-US" err="1"/>
              <a:t>sydd</a:t>
            </a:r>
            <a:r>
              <a:rPr lang="en-US"/>
              <a:t> </a:t>
            </a:r>
            <a:r>
              <a:rPr lang="en-US" err="1"/>
              <a:t>wedi</a:t>
            </a:r>
            <a:r>
              <a:rPr lang="en-US"/>
              <a:t> </a:t>
            </a:r>
            <a:r>
              <a:rPr lang="en-US" err="1"/>
              <a:t>dangos</a:t>
            </a:r>
            <a:r>
              <a:rPr lang="en-US"/>
              <a:t> </a:t>
            </a:r>
            <a:r>
              <a:rPr lang="en-US" err="1"/>
              <a:t>i</a:t>
            </a:r>
            <a:r>
              <a:rPr lang="en-US"/>
              <a:t> </a:t>
            </a:r>
            <a:r>
              <a:rPr lang="en-US" err="1"/>
              <a:t>ddisgyblion</a:t>
            </a:r>
            <a:r>
              <a:rPr lang="en-US"/>
              <a:t> </a:t>
            </a:r>
            <a:r>
              <a:rPr lang="en-US" b="1" err="1">
                <a:solidFill>
                  <a:srgbClr val="FF0000"/>
                </a:solidFill>
              </a:rPr>
              <a:t>sut</a:t>
            </a:r>
            <a:r>
              <a:rPr lang="en-US"/>
              <a:t> </a:t>
            </a:r>
            <a:r>
              <a:rPr lang="en-US" err="1"/>
              <a:t>mae</a:t>
            </a:r>
            <a:r>
              <a:rPr lang="en-US"/>
              <a:t> </a:t>
            </a:r>
            <a:r>
              <a:rPr lang="en-US" err="1"/>
              <a:t>darllen</a:t>
            </a:r>
            <a:r>
              <a:rPr lang="en-US"/>
              <a:t>?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2795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Asesu</a:t>
            </a:r>
            <a:r>
              <a:rPr lang="en-US"/>
              <a:t> </a:t>
            </a:r>
            <a:r>
              <a:rPr lang="en-US" err="1"/>
              <a:t>ar</a:t>
            </a:r>
            <a:r>
              <a:rPr lang="en-US"/>
              <a:t> </a:t>
            </a:r>
            <a:r>
              <a:rPr lang="en-US" err="1"/>
              <a:t>gyfer</a:t>
            </a:r>
            <a:r>
              <a:rPr lang="en-US"/>
              <a:t> </a:t>
            </a:r>
            <a:r>
              <a:rPr lang="en-US" err="1"/>
              <a:t>dysgu</a:t>
            </a:r>
          </a:p>
        </p:txBody>
      </p:sp>
      <p:sp>
        <p:nvSpPr>
          <p:cNvPr id="4" name="Content Placeholder 2"/>
          <p:cNvSpPr>
            <a:spLocks noGrp="1"/>
          </p:cNvSpPr>
          <p:nvPr/>
        </p:nvSpPr>
        <p:spPr bwMode="auto">
          <a:xfrm>
            <a:off x="457200" y="1782312"/>
            <a:ext cx="8568952" cy="3805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r>
              <a:rPr lang="en-GB" dirty="0"/>
              <a:t>Pa </a:t>
            </a:r>
            <a:r>
              <a:rPr lang="en-GB" dirty="0" err="1"/>
              <a:t>ddata</a:t>
            </a:r>
            <a:r>
              <a:rPr lang="en-GB" dirty="0"/>
              <a:t> </a:t>
            </a:r>
            <a:r>
              <a:rPr lang="en-GB" dirty="0" err="1"/>
              <a:t>ydych</a:t>
            </a:r>
            <a:r>
              <a:rPr lang="en-GB" dirty="0"/>
              <a:t> </a:t>
            </a:r>
            <a:r>
              <a:rPr lang="en-GB" dirty="0" err="1"/>
              <a:t>chi’n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ddefnyddio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adnabod</a:t>
            </a:r>
            <a:r>
              <a:rPr lang="en-GB" dirty="0"/>
              <a:t> </a:t>
            </a:r>
            <a:r>
              <a:rPr lang="en-GB" dirty="0" err="1"/>
              <a:t>cryfderau</a:t>
            </a:r>
            <a:r>
              <a:rPr lang="en-GB" dirty="0"/>
              <a:t> a </a:t>
            </a:r>
            <a:r>
              <a:rPr lang="en-GB" dirty="0" err="1"/>
              <a:t>gwendidau’r</a:t>
            </a:r>
            <a:r>
              <a:rPr lang="en-GB" dirty="0"/>
              <a:t> </a:t>
            </a:r>
            <a:r>
              <a:rPr lang="en-GB" dirty="0" err="1"/>
              <a:t>disgyblion</a:t>
            </a:r>
            <a:r>
              <a:rPr lang="en-GB" dirty="0"/>
              <a:t> o ran </a:t>
            </a:r>
            <a:r>
              <a:rPr lang="en-GB" dirty="0" err="1"/>
              <a:t>darllen</a:t>
            </a:r>
            <a:r>
              <a:rPr lang="en-GB" dirty="0"/>
              <a:t>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8469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76672"/>
            <a:ext cx="835292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/>
              <a:t>“</a:t>
            </a:r>
            <a:r>
              <a:rPr lang="en-GB" sz="6000" dirty="0"/>
              <a:t>It appears that students are learning how to take tests not how to think.” </a:t>
            </a:r>
          </a:p>
          <a:p>
            <a:r>
              <a:rPr lang="en-GB" sz="6000" dirty="0"/>
              <a:t>   Stahl 2002</a:t>
            </a:r>
          </a:p>
        </p:txBody>
      </p:sp>
      <p:pic>
        <p:nvPicPr>
          <p:cNvPr id="1026" name="Picture 2" descr="http://previews.123rf.com/images/tigatelu/tigatelu1411/tigatelu141100022/33886499-Scared-emoticon-smiley-cartoon-Stock-Vector-fa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392" y="4446990"/>
            <a:ext cx="1525056" cy="1686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7842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121983" y="118485"/>
            <a:ext cx="3411640" cy="13234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Profion</a:t>
            </a:r>
            <a:r>
              <a:rPr lang="en-US" sz="40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40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Darllen</a:t>
            </a:r>
            <a:endParaRPr lang="en-US" sz="4000" b="1" cap="none" spc="0" dirty="0">
              <a:ln w="1143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40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Cenedlaethol</a:t>
            </a:r>
            <a:endParaRPr lang="en-US" sz="4000" b="1" cap="none" spc="0" dirty="0">
              <a:ln w="1143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8702">
            <a:off x="547362" y="692202"/>
            <a:ext cx="2788794" cy="39467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Circular Arrow 1"/>
          <p:cNvSpPr/>
          <p:nvPr/>
        </p:nvSpPr>
        <p:spPr>
          <a:xfrm rot="2185276">
            <a:off x="2108683" y="1333469"/>
            <a:ext cx="1856363" cy="2030822"/>
          </a:xfrm>
          <a:prstGeom prst="circular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050" name="Picture 2" descr="https://domingosaurusrex.files.wordpress.com/2015/08/stress-cartoon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912" y="260648"/>
            <a:ext cx="2350589" cy="218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780928"/>
            <a:ext cx="7115175" cy="32670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900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8702">
            <a:off x="547363" y="332162"/>
            <a:ext cx="2788794" cy="39467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132856"/>
            <a:ext cx="6785084" cy="42417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Circular Arrow 3"/>
          <p:cNvSpPr/>
          <p:nvPr/>
        </p:nvSpPr>
        <p:spPr>
          <a:xfrm rot="2185276">
            <a:off x="2185257" y="973429"/>
            <a:ext cx="1856363" cy="2030822"/>
          </a:xfrm>
          <a:prstGeom prst="circular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547664" y="3717032"/>
            <a:ext cx="5150520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187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3229" y="4882"/>
            <a:ext cx="710604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Oes</a:t>
            </a:r>
            <a:r>
              <a:rPr lang="en-US" sz="36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6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gennych</a:t>
            </a:r>
            <a:r>
              <a:rPr lang="en-US" sz="36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chi </a:t>
            </a:r>
            <a:r>
              <a:rPr lang="en-US" sz="36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ddysgwyr</a:t>
            </a:r>
            <a:r>
              <a:rPr lang="en-US" sz="36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6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sydd</a:t>
            </a:r>
            <a:r>
              <a:rPr lang="en-US" sz="36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. . .?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47463" y="651213"/>
            <a:ext cx="7313296" cy="943362"/>
            <a:chOff x="653473" y="731186"/>
            <a:chExt cx="5765178" cy="1179763"/>
          </a:xfrm>
        </p:grpSpPr>
        <p:sp>
          <p:nvSpPr>
            <p:cNvPr id="3" name="Rectangle 2"/>
            <p:cNvSpPr/>
            <p:nvPr/>
          </p:nvSpPr>
          <p:spPr>
            <a:xfrm>
              <a:off x="1846651" y="871709"/>
              <a:ext cx="4572000" cy="103924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gallu</a:t>
              </a:r>
              <a:r>
                <a:rPr lang="en-GB" sz="2400" dirty="0"/>
                <a:t> </a:t>
              </a:r>
              <a:r>
                <a:rPr lang="en-GB" sz="2400" dirty="0" err="1"/>
                <a:t>dadgodio</a:t>
              </a:r>
              <a:r>
                <a:rPr lang="en-GB" sz="2400" dirty="0"/>
                <a:t> </a:t>
              </a:r>
              <a:r>
                <a:rPr lang="en-GB" sz="2400" dirty="0" err="1"/>
                <a:t>ond</a:t>
              </a:r>
              <a:r>
                <a:rPr lang="en-GB" sz="2400" dirty="0"/>
                <a:t> </a:t>
              </a: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cael</a:t>
              </a:r>
              <a:r>
                <a:rPr lang="en-GB" sz="2400" dirty="0"/>
                <a:t> </a:t>
              </a:r>
              <a:r>
                <a:rPr lang="en-GB" sz="2400" dirty="0" err="1"/>
                <a:t>trafferth</a:t>
              </a:r>
              <a:r>
                <a:rPr lang="en-GB" sz="2400" dirty="0"/>
                <a:t> </a:t>
              </a:r>
              <a:r>
                <a:rPr lang="en-GB" sz="2400" dirty="0" err="1"/>
                <a:t>deall</a:t>
              </a:r>
              <a:r>
                <a:rPr lang="en-GB" sz="2400" dirty="0"/>
                <a:t> </a:t>
              </a:r>
              <a:r>
                <a:rPr lang="en-GB" sz="2400" dirty="0" err="1"/>
                <a:t>yr</a:t>
              </a:r>
              <a:r>
                <a:rPr lang="en-GB" sz="2400" dirty="0"/>
                <a:t> </a:t>
              </a:r>
              <a:r>
                <a:rPr lang="en-GB" sz="2400" dirty="0" err="1"/>
                <a:t>hyn</a:t>
              </a:r>
              <a:r>
                <a:rPr lang="en-GB" sz="2400" dirty="0"/>
                <a:t> </a:t>
              </a:r>
              <a:r>
                <a:rPr lang="en-GB" sz="2400" dirty="0" err="1"/>
                <a:t>maent</a:t>
              </a:r>
              <a:r>
                <a:rPr lang="en-GB" sz="2400" dirty="0"/>
                <a:t> </a:t>
              </a:r>
              <a:r>
                <a:rPr lang="en-GB" sz="2400" dirty="0" err="1"/>
                <a:t>wedi’i</a:t>
              </a:r>
              <a:r>
                <a:rPr lang="en-GB" sz="2400" dirty="0"/>
                <a:t> </a:t>
              </a:r>
              <a:r>
                <a:rPr lang="en-GB" sz="2400" dirty="0" err="1"/>
                <a:t>ddarllen</a:t>
              </a:r>
              <a:r>
                <a:rPr lang="en-GB" sz="2400" dirty="0"/>
                <a:t>.</a:t>
              </a:r>
            </a:p>
          </p:txBody>
        </p:sp>
        <p:pic>
          <p:nvPicPr>
            <p:cNvPr id="2050" name="Picture 2" descr="https://encrypted-tbn3.gstatic.com/images?q=tbn:ANd9GcTbV0qZoYLmlBGAz56FYX5nf7dK3X0BJ5rBX3IKeYD2mLnQYLgTEw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73" y="731186"/>
              <a:ext cx="1152128" cy="11686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Group 7"/>
          <p:cNvGrpSpPr/>
          <p:nvPr/>
        </p:nvGrpSpPr>
        <p:grpSpPr>
          <a:xfrm>
            <a:off x="804607" y="1688134"/>
            <a:ext cx="7390979" cy="967144"/>
            <a:chOff x="787369" y="1970806"/>
            <a:chExt cx="5725150" cy="983339"/>
          </a:xfrm>
        </p:grpSpPr>
        <p:pic>
          <p:nvPicPr>
            <p:cNvPr id="2054" name="Picture 6" descr="http://content.mycutegraphics.com/graphics/reading/girl-reading-a-book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7369" y="1970806"/>
              <a:ext cx="921819" cy="9827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1940519" y="2109233"/>
              <a:ext cx="4572000" cy="84491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cael</a:t>
              </a:r>
              <a:r>
                <a:rPr lang="en-GB" sz="2400" dirty="0"/>
                <a:t> </a:t>
              </a:r>
              <a:r>
                <a:rPr lang="en-GB" sz="2400" dirty="0" err="1"/>
                <a:t>trafferth</a:t>
              </a:r>
              <a:r>
                <a:rPr lang="en-GB" sz="2400" dirty="0"/>
                <a:t> </a:t>
              </a:r>
              <a:r>
                <a:rPr lang="en-GB" sz="2400" dirty="0" err="1"/>
                <a:t>egluro</a:t>
              </a:r>
              <a:r>
                <a:rPr lang="en-GB" sz="2400" dirty="0"/>
                <a:t> </a:t>
              </a:r>
              <a:r>
                <a:rPr lang="en-GB" sz="2400" dirty="0" err="1"/>
                <a:t>eu</a:t>
              </a:r>
              <a:r>
                <a:rPr lang="en-GB" sz="2400" dirty="0"/>
                <a:t> </a:t>
              </a:r>
              <a:r>
                <a:rPr lang="en-GB" sz="2400" dirty="0" err="1"/>
                <a:t>dealltwriaeth</a:t>
              </a:r>
              <a:r>
                <a:rPr lang="en-GB" sz="2400" dirty="0"/>
                <a:t> o </a:t>
              </a:r>
              <a:r>
                <a:rPr lang="en-GB" sz="2400" dirty="0" err="1"/>
                <a:t>destun</a:t>
              </a:r>
              <a:r>
                <a:rPr lang="en-GB" sz="2400" dirty="0"/>
                <a:t> </a:t>
              </a:r>
              <a:r>
                <a:rPr lang="en-GB" sz="2400" dirty="0" err="1"/>
                <a:t>i</a:t>
              </a:r>
              <a:r>
                <a:rPr lang="en-GB" sz="2400" dirty="0"/>
                <a:t> </a:t>
              </a:r>
              <a:r>
                <a:rPr lang="en-GB" sz="2400" dirty="0" err="1"/>
                <a:t>eraill</a:t>
              </a:r>
              <a:r>
                <a:rPr lang="en-GB" sz="2400" dirty="0"/>
                <a:t>.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51290" y="2787094"/>
            <a:ext cx="7792897" cy="1569660"/>
            <a:chOff x="945957" y="3119997"/>
            <a:chExt cx="7792897" cy="1569660"/>
          </a:xfrm>
        </p:grpSpPr>
        <p:pic>
          <p:nvPicPr>
            <p:cNvPr id="2058" name="Picture 10" descr="https://s-media-cache-ak0.pinimg.com/736x/aa/0f/ed/aa0fedec0fde377d45ea7202b1598249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5957" y="3124896"/>
              <a:ext cx="882103" cy="10115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Rectangle 4"/>
            <p:cNvSpPr/>
            <p:nvPr/>
          </p:nvSpPr>
          <p:spPr>
            <a:xfrm>
              <a:off x="2330142" y="3119997"/>
              <a:ext cx="6408712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darllen</a:t>
              </a:r>
              <a:r>
                <a:rPr lang="en-GB" sz="2400" dirty="0"/>
                <a:t> </a:t>
              </a: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araf</a:t>
              </a:r>
              <a:r>
                <a:rPr lang="en-GB" sz="2400" dirty="0"/>
                <a:t> </a:t>
              </a:r>
              <a:r>
                <a:rPr lang="en-GB" sz="2400" dirty="0" err="1"/>
                <a:t>oherwydd</a:t>
              </a:r>
              <a:r>
                <a:rPr lang="en-GB" sz="2400" dirty="0"/>
                <a:t> </a:t>
              </a:r>
              <a:r>
                <a:rPr lang="en-GB" sz="2400" dirty="0" err="1"/>
                <a:t>eu</a:t>
              </a:r>
              <a:r>
                <a:rPr lang="en-GB" sz="2400" dirty="0"/>
                <a:t> bod </a:t>
              </a: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canolbwyntio</a:t>
              </a:r>
              <a:r>
                <a:rPr lang="en-GB" sz="2400" dirty="0"/>
                <a:t> </a:t>
              </a:r>
              <a:r>
                <a:rPr lang="en-GB" sz="2400" dirty="0" err="1"/>
                <a:t>ar</a:t>
              </a:r>
              <a:r>
                <a:rPr lang="en-GB" sz="2400" dirty="0"/>
                <a:t> </a:t>
              </a:r>
              <a:r>
                <a:rPr lang="en-GB" sz="2400" dirty="0" err="1"/>
                <a:t>ddadgodio</a:t>
              </a:r>
              <a:r>
                <a:rPr lang="en-GB" sz="2400" dirty="0"/>
                <a:t> ac felly </a:t>
              </a:r>
              <a:r>
                <a:rPr lang="en-GB" sz="2400" dirty="0" err="1"/>
                <a:t>nid</a:t>
              </a:r>
              <a:r>
                <a:rPr lang="en-GB" sz="2400" dirty="0"/>
                <a:t> </a:t>
              </a:r>
              <a:r>
                <a:rPr lang="en-GB" sz="2400" dirty="0" err="1"/>
                <a:t>ydynt</a:t>
              </a:r>
              <a:r>
                <a:rPr lang="en-GB" sz="2400" dirty="0"/>
                <a:t> </a:t>
              </a: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meistrioli</a:t>
              </a:r>
              <a:r>
                <a:rPr lang="en-GB" sz="2400" dirty="0"/>
                <a:t> </a:t>
              </a:r>
              <a:r>
                <a:rPr lang="en-GB" sz="2400" dirty="0" err="1"/>
                <a:t>llif</a:t>
              </a:r>
              <a:r>
                <a:rPr lang="en-GB" sz="2400" dirty="0"/>
                <a:t> </a:t>
              </a: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eu</a:t>
              </a:r>
              <a:r>
                <a:rPr lang="en-GB" sz="2400" dirty="0"/>
                <a:t> </a:t>
              </a:r>
              <a:r>
                <a:rPr lang="en-GB" sz="2400" dirty="0" err="1"/>
                <a:t>darllen</a:t>
              </a:r>
              <a:r>
                <a:rPr lang="en-GB" sz="2400" dirty="0"/>
                <a:t> </a:t>
              </a:r>
              <a:r>
                <a:rPr lang="en-GB" sz="2400" dirty="0" err="1"/>
                <a:t>nac</a:t>
              </a:r>
              <a:r>
                <a:rPr lang="en-GB" sz="2400" dirty="0"/>
                <a:t> </a:t>
              </a: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cael</a:t>
              </a:r>
              <a:r>
                <a:rPr lang="en-GB" sz="2400" dirty="0"/>
                <a:t> </a:t>
              </a:r>
              <a:r>
                <a:rPr lang="en-GB" sz="2400" dirty="0" err="1"/>
                <a:t>gafael</a:t>
              </a:r>
              <a:r>
                <a:rPr lang="en-GB" sz="2400" dirty="0"/>
                <a:t> </a:t>
              </a:r>
              <a:r>
                <a:rPr lang="en-GB" sz="2400" dirty="0" err="1"/>
                <a:t>mewn</a:t>
              </a:r>
              <a:r>
                <a:rPr lang="en-GB" sz="2400" dirty="0"/>
                <a:t> </a:t>
              </a:r>
              <a:r>
                <a:rPr lang="en-GB" sz="2400" dirty="0" err="1"/>
                <a:t>dealltwriaeth</a:t>
              </a:r>
              <a:r>
                <a:rPr lang="en-GB" sz="2400" dirty="0"/>
                <a:t> </a:t>
              </a:r>
              <a:r>
                <a:rPr lang="en-GB" sz="2400" dirty="0" err="1"/>
                <a:t>o’r</a:t>
              </a:r>
              <a:r>
                <a:rPr lang="en-GB" sz="2400" dirty="0"/>
                <a:t> </a:t>
              </a:r>
              <a:r>
                <a:rPr lang="en-GB" sz="2400" dirty="0" err="1"/>
                <a:t>testun</a:t>
              </a:r>
              <a:r>
                <a:rPr lang="en-GB" sz="2400" dirty="0"/>
                <a:t>.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61107" y="4113947"/>
            <a:ext cx="7847998" cy="1340389"/>
            <a:chOff x="685751" y="4153741"/>
            <a:chExt cx="7847998" cy="1340389"/>
          </a:xfrm>
        </p:grpSpPr>
        <p:pic>
          <p:nvPicPr>
            <p:cNvPr id="2060" name="Picture 12" descr="https://encrypted-tbn2.gstatic.com/images?q=tbn:ANd9GcSjRFLD_HY3tv8lZtXWJuhS_WQ0mdBEhohi1uYZrLLOm1SHztFLYQ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751" y="4153741"/>
              <a:ext cx="1340389" cy="13403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2214819" y="4581129"/>
              <a:ext cx="631893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darllen</a:t>
              </a:r>
              <a:r>
                <a:rPr lang="en-GB" sz="2400" dirty="0"/>
                <a:t> </a:t>
              </a: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rhy</a:t>
              </a:r>
              <a:r>
                <a:rPr lang="en-GB" sz="2400" dirty="0"/>
                <a:t> </a:t>
              </a:r>
              <a:r>
                <a:rPr lang="en-GB" sz="2400" dirty="0" err="1"/>
                <a:t>gyflym</a:t>
              </a:r>
              <a:r>
                <a:rPr lang="en-GB" sz="2400" dirty="0"/>
                <a:t> </a:t>
              </a:r>
              <a:r>
                <a:rPr lang="en-GB" sz="2400" dirty="0" err="1"/>
                <a:t>heb</a:t>
              </a:r>
              <a:r>
                <a:rPr lang="en-GB" sz="2400" dirty="0"/>
                <a:t> </a:t>
              </a:r>
              <a:r>
                <a:rPr lang="en-GB" sz="2400" dirty="0" err="1"/>
                <a:t>dalu</a:t>
              </a:r>
              <a:r>
                <a:rPr lang="en-GB" sz="2400" dirty="0"/>
                <a:t> </a:t>
              </a:r>
              <a:r>
                <a:rPr lang="en-GB" sz="2400" dirty="0" err="1"/>
                <a:t>sylw</a:t>
              </a:r>
              <a:r>
                <a:rPr lang="en-GB" sz="2400" dirty="0"/>
                <a:t> </a:t>
              </a:r>
              <a:r>
                <a:rPr lang="en-GB" sz="2400" dirty="0" err="1"/>
                <a:t>i’r</a:t>
              </a:r>
              <a:r>
                <a:rPr lang="en-GB" sz="2400" dirty="0"/>
                <a:t> </a:t>
              </a:r>
              <a:r>
                <a:rPr lang="en-GB" sz="2400" dirty="0" err="1"/>
                <a:t>hyn</a:t>
              </a:r>
              <a:r>
                <a:rPr lang="en-GB" sz="2400" dirty="0"/>
                <a:t> </a:t>
              </a:r>
              <a:r>
                <a:rPr lang="en-GB" sz="2400" dirty="0" err="1"/>
                <a:t>maen</a:t>
              </a:r>
              <a:r>
                <a:rPr lang="en-GB" sz="2400" dirty="0"/>
                <a:t> </a:t>
              </a:r>
              <a:r>
                <a:rPr lang="en-GB" sz="2400" dirty="0" err="1"/>
                <a:t>nhw’n</a:t>
              </a:r>
              <a:r>
                <a:rPr lang="en-GB" sz="2400" dirty="0"/>
                <a:t> </a:t>
              </a:r>
              <a:r>
                <a:rPr lang="en-GB" sz="2400" dirty="0" err="1"/>
                <a:t>ei</a:t>
              </a:r>
              <a:r>
                <a:rPr lang="en-GB" sz="2400" dirty="0"/>
                <a:t> </a:t>
              </a:r>
              <a:r>
                <a:rPr lang="en-GB" sz="2400" dirty="0" err="1"/>
                <a:t>ddarllen</a:t>
              </a:r>
              <a:r>
                <a:rPr lang="en-GB" sz="2400" dirty="0"/>
                <a:t>.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043608" y="5655224"/>
            <a:ext cx="7070515" cy="1124365"/>
            <a:chOff x="1161485" y="5655226"/>
            <a:chExt cx="6952638" cy="1124365"/>
          </a:xfrm>
        </p:grpSpPr>
        <p:pic>
          <p:nvPicPr>
            <p:cNvPr id="2062" name="Picture 14" descr="https://encrypted-tbn1.gstatic.com/images?q=tbn:ANd9GcR2rphnEPAljr-5U0VgfjNKFZ_DJCeqQ2-JbQVYkBeV7nogBOL0">
              <a:hlinkClick r:id="rId10"/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1485" y="5655226"/>
              <a:ext cx="846172" cy="11243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Rectangle 13"/>
            <p:cNvSpPr/>
            <p:nvPr/>
          </p:nvSpPr>
          <p:spPr>
            <a:xfrm>
              <a:off x="2425491" y="5801909"/>
              <a:ext cx="5688632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darllen</a:t>
              </a:r>
              <a:r>
                <a:rPr lang="en-GB" sz="2400" dirty="0"/>
                <a:t> </a:t>
              </a:r>
              <a:r>
                <a:rPr lang="en-GB" sz="2400" dirty="0" err="1"/>
                <a:t>er</a:t>
              </a:r>
              <a:r>
                <a:rPr lang="en-GB" sz="2400" dirty="0"/>
                <a:t> </a:t>
              </a:r>
              <a:r>
                <a:rPr lang="en-GB" sz="2400" dirty="0" err="1"/>
                <a:t>mwyn</a:t>
              </a:r>
              <a:r>
                <a:rPr lang="en-GB" sz="2400" dirty="0"/>
                <a:t> </a:t>
              </a:r>
              <a:r>
                <a:rPr lang="en-GB" sz="2400" dirty="0" err="1"/>
                <a:t>gwybod</a:t>
              </a:r>
              <a:r>
                <a:rPr lang="en-GB" sz="2400" dirty="0"/>
                <a:t> y plot </a:t>
              </a:r>
              <a:r>
                <a:rPr lang="en-GB" sz="2400" dirty="0" err="1"/>
                <a:t>a’r</a:t>
              </a:r>
              <a:r>
                <a:rPr lang="en-GB" sz="2400" dirty="0"/>
                <a:t> </a:t>
              </a:r>
              <a:r>
                <a:rPr lang="en-GB" sz="2400" dirty="0" err="1"/>
                <a:t>digwyddiadau</a:t>
              </a:r>
              <a:r>
                <a:rPr lang="en-GB" sz="2400" dirty="0"/>
                <a:t> ac </a:t>
              </a: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diystyrru</a:t>
              </a:r>
              <a:r>
                <a:rPr lang="en-GB" sz="2400" dirty="0"/>
                <a:t> </a:t>
              </a:r>
              <a:r>
                <a:rPr lang="en-GB" sz="2400" dirty="0" err="1"/>
                <a:t>manylion</a:t>
              </a:r>
              <a:r>
                <a:rPr lang="en-GB" sz="2400" dirty="0"/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9395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381144" y="209274"/>
            <a:ext cx="7861635" cy="1191037"/>
            <a:chOff x="381144" y="260648"/>
            <a:chExt cx="7861635" cy="1191037"/>
          </a:xfrm>
        </p:grpSpPr>
        <p:pic>
          <p:nvPicPr>
            <p:cNvPr id="3074" name="Picture 2" descr="https://encrypted-tbn3.gstatic.com/images?q=tbn:ANd9GcS6T6SVs3UakAWw2kheAc4gcnkkQ03JwD0ZBHDqJ5wsVMJJFrdb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144" y="260648"/>
              <a:ext cx="1549800" cy="10882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2309403" y="620688"/>
              <a:ext cx="593337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ddi-hyder</a:t>
              </a:r>
              <a:r>
                <a:rPr lang="en-GB" sz="2400" dirty="0"/>
                <a:t> </a:t>
              </a:r>
              <a:r>
                <a:rPr lang="en-GB" sz="2400" dirty="0" err="1"/>
                <a:t>wrth</a:t>
              </a:r>
              <a:r>
                <a:rPr lang="en-GB" sz="2400" dirty="0"/>
                <a:t> </a:t>
              </a:r>
              <a:r>
                <a:rPr lang="en-GB" sz="2400" dirty="0" err="1"/>
                <a:t>wynebu</a:t>
              </a:r>
              <a:r>
                <a:rPr lang="en-GB" sz="2400" dirty="0"/>
                <a:t> </a:t>
              </a:r>
              <a:r>
                <a:rPr lang="en-GB" sz="2400" dirty="0" err="1"/>
                <a:t>testunau</a:t>
              </a:r>
              <a:r>
                <a:rPr lang="en-GB" sz="2400" dirty="0"/>
                <a:t> </a:t>
              </a:r>
              <a:r>
                <a:rPr lang="en-GB" sz="2400" dirty="0" err="1"/>
                <a:t>newydd</a:t>
              </a:r>
              <a:r>
                <a:rPr lang="en-GB" sz="2400" dirty="0"/>
                <a:t> ac </a:t>
              </a:r>
              <a:r>
                <a:rPr lang="en-GB" sz="2400" dirty="0" err="1"/>
                <a:t>anghyfarwydd</a:t>
              </a:r>
              <a:r>
                <a:rPr lang="en-GB" sz="2400" dirty="0"/>
                <a:t>.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29072" y="1460248"/>
            <a:ext cx="8343429" cy="1417222"/>
            <a:chOff x="315039" y="1628800"/>
            <a:chExt cx="8343429" cy="1417222"/>
          </a:xfrm>
        </p:grpSpPr>
        <p:pic>
          <p:nvPicPr>
            <p:cNvPr id="3076" name="Picture 4" descr="https://encrypted-tbn1.gstatic.com/images?q=tbn:ANd9GcT7RXoiaNCiL-05ziwFkqwuz_W7JN50mm4VA1ROPXbUcx77LMTS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039" y="1628800"/>
              <a:ext cx="1934642" cy="10801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2412028" y="1845693"/>
              <a:ext cx="624644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400" dirty="0"/>
                <a:t>â repertoire </a:t>
              </a:r>
              <a:r>
                <a:rPr lang="en-GB" sz="2400" dirty="0" err="1"/>
                <a:t>darllen</a:t>
              </a:r>
              <a:r>
                <a:rPr lang="en-GB" sz="2400" dirty="0"/>
                <a:t> </a:t>
              </a:r>
              <a:r>
                <a:rPr lang="en-GB" sz="2400" dirty="0" err="1"/>
                <a:t>cyfyng</a:t>
              </a:r>
              <a:r>
                <a:rPr lang="en-GB" sz="2400" dirty="0"/>
                <a:t> – dim </a:t>
              </a:r>
              <a:r>
                <a:rPr lang="en-GB" sz="2400" dirty="0" err="1"/>
                <a:t>ond</a:t>
              </a:r>
              <a:r>
                <a:rPr lang="en-GB" sz="2400" dirty="0"/>
                <a:t> </a:t>
              </a: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darllen</a:t>
              </a:r>
              <a:r>
                <a:rPr lang="en-GB" sz="2400" dirty="0"/>
                <a:t> </a:t>
              </a:r>
              <a:r>
                <a:rPr lang="en-GB" sz="2400" dirty="0" err="1"/>
                <a:t>testunau</a:t>
              </a:r>
              <a:r>
                <a:rPr lang="en-GB" sz="2400" dirty="0"/>
                <a:t> </a:t>
              </a:r>
              <a:r>
                <a:rPr lang="en-GB" sz="2400" dirty="0" err="1"/>
                <a:t>syml</a:t>
              </a:r>
              <a:r>
                <a:rPr lang="en-GB" sz="2400" dirty="0"/>
                <a:t> </a:t>
              </a:r>
              <a:r>
                <a:rPr lang="en-GB" sz="2400" dirty="0" err="1"/>
                <a:t>heb</a:t>
              </a:r>
              <a:r>
                <a:rPr lang="en-GB" sz="2400" dirty="0"/>
                <a:t> her a </a:t>
              </a:r>
              <a:r>
                <a:rPr lang="en-GB" sz="2400" dirty="0" err="1"/>
                <a:t>sialens</a:t>
              </a:r>
              <a:r>
                <a:rPr lang="en-GB" sz="2400" dirty="0"/>
                <a:t> </a:t>
              </a:r>
              <a:r>
                <a:rPr lang="en-GB" sz="2400" dirty="0" err="1"/>
                <a:t>neu</a:t>
              </a:r>
              <a:r>
                <a:rPr lang="en-GB" sz="2400" dirty="0"/>
                <a:t> </a:t>
              </a:r>
              <a:r>
                <a:rPr lang="en-GB" sz="2400" dirty="0" err="1"/>
                <a:t>destunau</a:t>
              </a:r>
              <a:r>
                <a:rPr lang="en-GB" sz="2400" dirty="0"/>
                <a:t> </a:t>
              </a:r>
              <a:r>
                <a:rPr lang="en-GB" sz="2400" dirty="0" err="1"/>
                <a:t>gan</a:t>
              </a:r>
              <a:r>
                <a:rPr lang="en-GB" sz="2400" dirty="0"/>
                <a:t> </a:t>
              </a:r>
              <a:r>
                <a:rPr lang="en-GB" sz="2400" dirty="0" err="1"/>
                <a:t>yr</a:t>
              </a:r>
              <a:r>
                <a:rPr lang="en-GB" sz="2400" dirty="0"/>
                <a:t> un </a:t>
              </a:r>
              <a:r>
                <a:rPr lang="en-GB" sz="2400" dirty="0" err="1"/>
                <a:t>awdur</a:t>
              </a:r>
              <a:r>
                <a:rPr lang="en-GB" sz="2400" dirty="0"/>
                <a:t>.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27045" y="2636912"/>
            <a:ext cx="8175027" cy="1368152"/>
            <a:chOff x="522820" y="2852936"/>
            <a:chExt cx="8175027" cy="1368152"/>
          </a:xfrm>
        </p:grpSpPr>
        <p:pic>
          <p:nvPicPr>
            <p:cNvPr id="3078" name="Picture 6" descr="https://encrypted-tbn0.gstatic.com/images?q=tbn:ANd9GcRNakuQlFjyFLf4n0wBq5Oj0uaQDwfdKyQFiM4XaSHb5kDQ2zTr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820" y="2852936"/>
              <a:ext cx="1519080" cy="13681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Rectangle 4"/>
            <p:cNvSpPr/>
            <p:nvPr/>
          </p:nvSpPr>
          <p:spPr>
            <a:xfrm>
              <a:off x="2426886" y="3284984"/>
              <a:ext cx="6270961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400" dirty="0" err="1"/>
                <a:t>a’u</a:t>
              </a:r>
              <a:r>
                <a:rPr lang="en-GB" sz="2400" dirty="0"/>
                <a:t> </a:t>
              </a:r>
              <a:r>
                <a:rPr lang="en-GB" sz="2400" dirty="0" err="1"/>
                <a:t>dealltwriaeth</a:t>
              </a:r>
              <a:r>
                <a:rPr lang="en-GB" sz="2400" dirty="0"/>
                <a:t> </a:t>
              </a: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cael</a:t>
              </a:r>
              <a:r>
                <a:rPr lang="en-GB" sz="2400" dirty="0"/>
                <a:t> </a:t>
              </a:r>
              <a:r>
                <a:rPr lang="en-GB" sz="2400" dirty="0" err="1"/>
                <a:t>ei</a:t>
              </a:r>
              <a:r>
                <a:rPr lang="en-GB" sz="2400" dirty="0"/>
                <a:t> </a:t>
              </a:r>
              <a:r>
                <a:rPr lang="en-GB" sz="2400" dirty="0" err="1"/>
                <a:t>lethu</a:t>
              </a:r>
              <a:r>
                <a:rPr lang="en-GB" sz="2400" dirty="0"/>
                <a:t> </a:t>
              </a:r>
              <a:r>
                <a:rPr lang="en-GB" sz="2400" dirty="0" err="1"/>
                <a:t>gan</a:t>
              </a:r>
              <a:r>
                <a:rPr lang="en-GB" sz="2400" dirty="0"/>
                <a:t> </a:t>
              </a:r>
              <a:r>
                <a:rPr lang="en-GB" sz="2400" dirty="0" err="1"/>
                <a:t>ddiffyg</a:t>
              </a:r>
              <a:r>
                <a:rPr lang="en-GB" sz="2400" dirty="0"/>
                <a:t> </a:t>
              </a:r>
              <a:r>
                <a:rPr lang="en-GB" sz="2400" dirty="0" err="1"/>
                <a:t>geirfa</a:t>
              </a:r>
              <a:r>
                <a:rPr lang="en-GB" sz="2400" dirty="0"/>
                <a:t>.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22820" y="4095540"/>
            <a:ext cx="8112243" cy="1359215"/>
            <a:chOff x="522820" y="4293096"/>
            <a:chExt cx="8112243" cy="1359215"/>
          </a:xfrm>
        </p:grpSpPr>
        <p:pic>
          <p:nvPicPr>
            <p:cNvPr id="3080" name="Picture 8" descr="https://encrypted-tbn2.gstatic.com/images?q=tbn:ANd9GcRE04FE1kcwLLsk3P0u6x6KOHHOkpE5cEYtXsm_YGVcB_EFc5wE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820" y="4293096"/>
              <a:ext cx="1624336" cy="9641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2412028" y="4451982"/>
              <a:ext cx="6223035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darllen</a:t>
              </a:r>
              <a:r>
                <a:rPr lang="en-GB" sz="2400" dirty="0"/>
                <a:t> </a:t>
              </a:r>
              <a:r>
                <a:rPr lang="en-GB" sz="2400" dirty="0" err="1"/>
                <a:t>testunau</a:t>
              </a:r>
              <a:r>
                <a:rPr lang="en-GB" sz="2400" dirty="0"/>
                <a:t> </a:t>
              </a: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frwdrydig</a:t>
              </a:r>
              <a:r>
                <a:rPr lang="en-GB" sz="2400" dirty="0"/>
                <a:t> </a:t>
              </a:r>
              <a:r>
                <a:rPr lang="en-GB" sz="2400" dirty="0" err="1"/>
                <a:t>ond</a:t>
              </a:r>
              <a:r>
                <a:rPr lang="en-GB" sz="2400" dirty="0"/>
                <a:t> </a:t>
              </a:r>
              <a:r>
                <a:rPr lang="en-GB" sz="2400" dirty="0" err="1"/>
                <a:t>na</a:t>
              </a:r>
              <a:r>
                <a:rPr lang="en-GB" sz="2400" dirty="0"/>
                <a:t> </a:t>
              </a:r>
              <a:r>
                <a:rPr lang="en-GB" sz="2400" dirty="0" err="1"/>
                <a:t>fyddant</a:t>
              </a:r>
              <a:r>
                <a:rPr lang="en-GB" sz="2400" dirty="0"/>
                <a:t> </a:t>
              </a: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cwestiynu</a:t>
              </a:r>
              <a:r>
                <a:rPr lang="en-GB" sz="2400" dirty="0"/>
                <a:t> </a:t>
              </a:r>
              <a:r>
                <a:rPr lang="en-GB" sz="2400" dirty="0" err="1"/>
                <a:t>ystyr</a:t>
              </a:r>
              <a:r>
                <a:rPr lang="en-GB" sz="2400" dirty="0"/>
                <a:t> </a:t>
              </a:r>
              <a:r>
                <a:rPr lang="en-GB" sz="2400" dirty="0" err="1"/>
                <a:t>geiriau</a:t>
              </a:r>
              <a:r>
                <a:rPr lang="en-GB" sz="2400" dirty="0"/>
                <a:t> </a:t>
              </a:r>
              <a:r>
                <a:rPr lang="en-GB" sz="2400" dirty="0" err="1"/>
                <a:t>neu’r</a:t>
              </a:r>
              <a:r>
                <a:rPr lang="en-GB" sz="2400" dirty="0"/>
                <a:t> </a:t>
              </a:r>
              <a:r>
                <a:rPr lang="en-GB" sz="2400" dirty="0" err="1"/>
                <a:t>hyn</a:t>
              </a:r>
              <a:r>
                <a:rPr lang="en-GB" sz="2400" dirty="0"/>
                <a:t> </a:t>
              </a:r>
              <a:r>
                <a:rPr lang="en-GB" sz="2400" dirty="0" err="1"/>
                <a:t>maent</a:t>
              </a:r>
              <a:r>
                <a:rPr lang="en-GB" sz="2400" dirty="0"/>
                <a:t> </a:t>
              </a:r>
              <a:r>
                <a:rPr lang="en-GB" sz="2400" dirty="0" err="1"/>
                <a:t>newydd</a:t>
              </a:r>
              <a:r>
                <a:rPr lang="en-GB" sz="2400" dirty="0"/>
                <a:t> </a:t>
              </a:r>
              <a:r>
                <a:rPr lang="en-GB" sz="2400" dirty="0" err="1"/>
                <a:t>ei</a:t>
              </a:r>
              <a:r>
                <a:rPr lang="en-GB" sz="2400" dirty="0"/>
                <a:t> </a:t>
              </a:r>
              <a:r>
                <a:rPr lang="en-GB" sz="2400" dirty="0" err="1"/>
                <a:t>ddarllen</a:t>
              </a:r>
              <a:r>
                <a:rPr lang="en-GB" sz="2400" dirty="0"/>
                <a:t>.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6708" y="5262930"/>
            <a:ext cx="8203763" cy="1488361"/>
            <a:chOff x="616708" y="5373216"/>
            <a:chExt cx="8203763" cy="1488361"/>
          </a:xfrm>
        </p:grpSpPr>
        <p:pic>
          <p:nvPicPr>
            <p:cNvPr id="3082" name="Picture 10" descr="http://images.clipartpanda.com/students-reading-clipart-di6gLp9i9.jpeg">
              <a:hlinkClick r:id="rId10"/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708" y="5373216"/>
              <a:ext cx="1293357" cy="13780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Rectangle 6"/>
            <p:cNvSpPr/>
            <p:nvPr/>
          </p:nvSpPr>
          <p:spPr>
            <a:xfrm>
              <a:off x="2309402" y="5661248"/>
              <a:ext cx="651106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ei</a:t>
              </a:r>
              <a:r>
                <a:rPr lang="en-GB" sz="2400" dirty="0"/>
                <a:t> </a:t>
              </a:r>
              <a:r>
                <a:rPr lang="en-GB" sz="2400" dirty="0" err="1"/>
                <a:t>chael</a:t>
              </a:r>
              <a:r>
                <a:rPr lang="en-GB" sz="2400" dirty="0"/>
                <a:t> </a:t>
              </a:r>
              <a:r>
                <a:rPr lang="en-GB" sz="2400" dirty="0" err="1"/>
                <a:t>yn</a:t>
              </a:r>
              <a:r>
                <a:rPr lang="en-GB" sz="2400" dirty="0"/>
                <a:t> </a:t>
              </a:r>
              <a:r>
                <a:rPr lang="en-GB" sz="2400" dirty="0" err="1"/>
                <a:t>anodd</a:t>
              </a:r>
              <a:r>
                <a:rPr lang="en-GB" sz="2400" dirty="0"/>
                <a:t> </a:t>
              </a:r>
              <a:r>
                <a:rPr lang="en-GB" sz="2400" dirty="0" err="1"/>
                <a:t>i</a:t>
              </a:r>
              <a:r>
                <a:rPr lang="en-GB" sz="2400" dirty="0"/>
                <a:t> </a:t>
              </a:r>
              <a:r>
                <a:rPr lang="en-GB" sz="2400" dirty="0" err="1"/>
                <a:t>ymdopi</a:t>
              </a:r>
              <a:r>
                <a:rPr lang="en-GB" sz="2400" dirty="0"/>
                <a:t> </a:t>
              </a:r>
              <a:r>
                <a:rPr lang="en-GB" sz="2400" dirty="0" err="1"/>
                <a:t>gyda</a:t>
              </a:r>
              <a:r>
                <a:rPr lang="en-GB" sz="2400" dirty="0"/>
                <a:t> </a:t>
              </a:r>
              <a:r>
                <a:rPr lang="en-GB" sz="2400" dirty="0" err="1"/>
                <a:t>testun</a:t>
              </a:r>
              <a:r>
                <a:rPr lang="en-GB" sz="2400" dirty="0"/>
                <a:t> o </a:t>
              </a:r>
              <a:r>
                <a:rPr lang="en-GB" sz="2400" dirty="0" err="1"/>
                <a:t>fewn</a:t>
              </a:r>
              <a:r>
                <a:rPr lang="en-GB" sz="2400" dirty="0"/>
                <a:t> </a:t>
              </a:r>
              <a:r>
                <a:rPr lang="en-GB" sz="2400" dirty="0" err="1"/>
                <a:t>pynciau</a:t>
              </a:r>
              <a:r>
                <a:rPr lang="en-GB" sz="2400" dirty="0"/>
                <a:t> </a:t>
              </a:r>
              <a:r>
                <a:rPr lang="en-GB" sz="2400" dirty="0" err="1"/>
                <a:t>eraill</a:t>
              </a:r>
              <a:r>
                <a:rPr lang="en-GB" sz="2400" dirty="0"/>
                <a:t> </a:t>
              </a:r>
              <a:r>
                <a:rPr lang="en-GB" sz="2400" dirty="0" err="1"/>
                <a:t>sy’n</a:t>
              </a:r>
              <a:r>
                <a:rPr lang="en-GB" sz="2400" dirty="0"/>
                <a:t> </a:t>
              </a:r>
              <a:r>
                <a:rPr lang="en-GB" sz="2400" dirty="0" err="1"/>
                <a:t>cynnwys</a:t>
              </a:r>
              <a:r>
                <a:rPr lang="en-GB" sz="2400" dirty="0"/>
                <a:t> </a:t>
              </a:r>
              <a:r>
                <a:rPr lang="en-GB" sz="2400" dirty="0" err="1"/>
                <a:t>iaith</a:t>
              </a:r>
              <a:r>
                <a:rPr lang="en-GB" sz="2400" dirty="0"/>
                <a:t> </a:t>
              </a:r>
              <a:r>
                <a:rPr lang="en-GB" sz="2400" dirty="0" err="1"/>
                <a:t>bwnc</a:t>
              </a:r>
              <a:r>
                <a:rPr lang="en-GB" sz="2400" dirty="0"/>
                <a:t> </a:t>
              </a:r>
              <a:r>
                <a:rPr lang="en-GB" sz="2400" dirty="0" err="1"/>
                <a:t>penodol</a:t>
              </a:r>
              <a:r>
                <a:rPr lang="en-GB" sz="2400" dirty="0"/>
                <a:t>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163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4550" y="188641"/>
            <a:ext cx="8569937" cy="67403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Problem! </a:t>
            </a:r>
          </a:p>
          <a:p>
            <a:pPr algn="ctr"/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5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Diffyg</a:t>
            </a:r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Dealltwriaeth</a:t>
            </a:r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!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8674" name="Picture 2" descr="http://images.clipartpanda.com/questioner-clipart-nicubunu_Emoticons_Question_fac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265" y="542925"/>
            <a:ext cx="6648450" cy="664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94094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Y CWRICWLWM DARLLEN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dirty="0"/>
              <a:t>Mae </a:t>
            </a:r>
            <a:r>
              <a:rPr lang="en-GB" sz="2400" dirty="0" err="1"/>
              <a:t>addysgu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/>
              <a:t>llwyddiannus</a:t>
            </a:r>
            <a:r>
              <a:rPr lang="en-GB" sz="2400" dirty="0"/>
              <a:t> </a:t>
            </a:r>
            <a:r>
              <a:rPr lang="en-GB" sz="2400" dirty="0" err="1"/>
              <a:t>angen</a:t>
            </a:r>
            <a:r>
              <a:rPr lang="en-GB" sz="2400" dirty="0"/>
              <a:t> </a:t>
            </a:r>
            <a:r>
              <a:rPr lang="en-GB" sz="2400" dirty="0" err="1"/>
              <a:t>cynnwys</a:t>
            </a:r>
            <a:r>
              <a:rPr lang="en-GB" sz="2400" dirty="0"/>
              <a:t> y </a:t>
            </a:r>
            <a:r>
              <a:rPr lang="en-GB" sz="2400" dirty="0" err="1"/>
              <a:t>canlynol</a:t>
            </a:r>
            <a:r>
              <a:rPr lang="en-GB" sz="2400" dirty="0"/>
              <a:t>:</a:t>
            </a:r>
          </a:p>
          <a:p>
            <a:pPr>
              <a:buNone/>
            </a:pPr>
            <a:r>
              <a:rPr lang="en-GB" sz="2400" dirty="0"/>
              <a:t>Successful teaching of reading needs to include all the following:</a:t>
            </a:r>
          </a:p>
          <a:p>
            <a:pPr>
              <a:buNone/>
            </a:pPr>
            <a:endParaRPr lang="en-GB" dirty="0"/>
          </a:p>
          <a:p>
            <a:pPr algn="ctr">
              <a:buNone/>
            </a:pPr>
            <a:r>
              <a:rPr lang="en-GB" dirty="0" err="1"/>
              <a:t>Darllen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y </a:t>
            </a:r>
            <a:r>
              <a:rPr lang="en-GB" dirty="0" err="1"/>
              <a:t>Cyd</a:t>
            </a:r>
            <a:r>
              <a:rPr lang="en-GB" dirty="0"/>
              <a:t> - Shared Reading</a:t>
            </a:r>
          </a:p>
          <a:p>
            <a:pPr algn="ctr">
              <a:buNone/>
            </a:pPr>
            <a:r>
              <a:rPr lang="en-GB" dirty="0" err="1"/>
              <a:t>Darllen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Aweiniad</a:t>
            </a:r>
            <a:r>
              <a:rPr lang="en-GB" dirty="0"/>
              <a:t> - Guided Reading</a:t>
            </a:r>
          </a:p>
          <a:p>
            <a:pPr algn="ctr">
              <a:buNone/>
            </a:pPr>
            <a:r>
              <a:rPr lang="en-GB" dirty="0" err="1"/>
              <a:t>Darllen</a:t>
            </a:r>
            <a:r>
              <a:rPr lang="en-GB" dirty="0"/>
              <a:t> </a:t>
            </a:r>
            <a:r>
              <a:rPr lang="en-GB" dirty="0" err="1"/>
              <a:t>Annibynnol</a:t>
            </a:r>
            <a:r>
              <a:rPr lang="en-GB" dirty="0"/>
              <a:t> - Independent Reading</a:t>
            </a:r>
          </a:p>
          <a:p>
            <a:pPr algn="ctr">
              <a:buNone/>
            </a:pPr>
            <a:r>
              <a:rPr lang="en-GB" dirty="0" err="1"/>
              <a:t>Darllen</a:t>
            </a:r>
            <a:r>
              <a:rPr lang="en-GB" dirty="0"/>
              <a:t> Ysgol / </a:t>
            </a:r>
            <a:r>
              <a:rPr lang="en-GB" dirty="0" err="1"/>
              <a:t>Cartref</a:t>
            </a:r>
            <a:r>
              <a:rPr lang="en-GB" dirty="0"/>
              <a:t> - Home/School Reading</a:t>
            </a:r>
          </a:p>
          <a:p>
            <a:pPr algn="ctr">
              <a:buNone/>
            </a:pPr>
            <a:r>
              <a:rPr lang="en-GB" dirty="0" err="1"/>
              <a:t>Clywed</a:t>
            </a:r>
            <a:r>
              <a:rPr lang="en-GB" dirty="0"/>
              <a:t> </a:t>
            </a:r>
            <a:r>
              <a:rPr lang="en-GB" dirty="0" err="1"/>
              <a:t>llyfrau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darllen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uchel</a:t>
            </a:r>
            <a:r>
              <a:rPr lang="en-GB" dirty="0"/>
              <a:t> - Hearing Books Read Aloud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sz="3600" b="1" dirty="0"/>
          </a:p>
          <a:p>
            <a:pPr>
              <a:buNone/>
            </a:pP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19686728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584" y="514350"/>
            <a:ext cx="8504110" cy="509176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783013" y="1019175"/>
            <a:ext cx="1578989" cy="449002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344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814" y="266700"/>
            <a:ext cx="3787662" cy="5285229"/>
          </a:xfrm>
          <a:prstGeom prst="rect">
            <a:avLst/>
          </a:prstGeom>
        </p:spPr>
      </p:pic>
      <p:sp>
        <p:nvSpPr>
          <p:cNvPr id="8" name="TextBox 1"/>
          <p:cNvSpPr txBox="1"/>
          <p:nvPr/>
        </p:nvSpPr>
        <p:spPr>
          <a:xfrm>
            <a:off x="4851400" y="384175"/>
            <a:ext cx="4035195" cy="175432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err="1"/>
              <a:t>Llywodraeth</a:t>
            </a:r>
            <a:r>
              <a:rPr lang="en-GB"/>
              <a:t> </a:t>
            </a:r>
            <a:r>
              <a:rPr lang="en-GB" err="1"/>
              <a:t>Cynulliad</a:t>
            </a:r>
            <a:r>
              <a:rPr lang="en-GB"/>
              <a:t> </a:t>
            </a:r>
            <a:r>
              <a:rPr lang="en-GB" err="1"/>
              <a:t>Cymru</a:t>
            </a:r>
            <a:r>
              <a:rPr lang="en-GB"/>
              <a:t> 2010</a:t>
            </a:r>
          </a:p>
          <a:p>
            <a:endParaRPr lang="en-GB"/>
          </a:p>
          <a:p>
            <a:r>
              <a:rPr lang="en-GB" err="1"/>
              <a:t>Uned</a:t>
            </a:r>
            <a:r>
              <a:rPr lang="en-GB"/>
              <a:t> 4 – </a:t>
            </a:r>
            <a:r>
              <a:rPr lang="en-GB" err="1"/>
              <a:t>Darllen</a:t>
            </a:r>
            <a:r>
              <a:rPr lang="en-GB"/>
              <a:t> </a:t>
            </a:r>
            <a:r>
              <a:rPr lang="en-GB" err="1"/>
              <a:t>ar</a:t>
            </a:r>
            <a:r>
              <a:rPr lang="en-GB"/>
              <a:t> y </a:t>
            </a:r>
            <a:r>
              <a:rPr lang="en-GB" err="1"/>
              <a:t>cyd</a:t>
            </a:r>
            <a:r>
              <a:rPr lang="en-GB"/>
              <a:t> a </a:t>
            </a:r>
            <a:r>
              <a:rPr lang="en-GB" err="1"/>
              <a:t>darllen</a:t>
            </a:r>
            <a:r>
              <a:rPr lang="en-GB"/>
              <a:t> </a:t>
            </a:r>
            <a:r>
              <a:rPr lang="en-GB" err="1"/>
              <a:t>dan</a:t>
            </a:r>
            <a:r>
              <a:rPr lang="en-GB"/>
              <a:t> </a:t>
            </a:r>
            <a:r>
              <a:rPr lang="en-GB" err="1"/>
              <a:t>arweiniad</a:t>
            </a:r>
          </a:p>
          <a:p>
            <a:endParaRPr lang="en-GB"/>
          </a:p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495524" y="5749925"/>
            <a:ext cx="7790555" cy="64633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>
                <a:hlinkClick r:id="rId4"/>
              </a:rPr>
              <a:t>http://learning.gov.wales/docs/learningwales/publications/1504015-guidance-on-teaching-higher-order-reading-skills-cy.pdf</a:t>
            </a:r>
            <a:r>
              <a:t> 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688722" y="2590800"/>
            <a:ext cx="4572000" cy="175432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i="1" err="1"/>
              <a:t>Strategaethau</a:t>
            </a:r>
            <a:r>
              <a:rPr lang="en-US" b="1" i="1"/>
              <a:t> </a:t>
            </a:r>
            <a:r>
              <a:rPr lang="en-US" b="1" i="1" err="1"/>
              <a:t>darllen</a:t>
            </a:r>
            <a:r>
              <a:rPr lang="en-US" b="1" i="1"/>
              <a:t> </a:t>
            </a:r>
            <a:r>
              <a:rPr lang="en-US" b="1" i="1" err="1"/>
              <a:t>defnyddiol</a:t>
            </a:r>
          </a:p>
          <a:p>
            <a:r>
              <a:rPr i="1"/>
              <a:t>'Mae </a:t>
            </a:r>
            <a:r>
              <a:rPr i="1" err="1"/>
              <a:t>ymchwil</a:t>
            </a:r>
            <a:r>
              <a:rPr i="1"/>
              <a:t> </a:t>
            </a:r>
            <a:r>
              <a:rPr i="1" err="1"/>
              <a:t>wedi</a:t>
            </a:r>
            <a:r>
              <a:rPr i="1"/>
              <a:t> </a:t>
            </a:r>
            <a:r>
              <a:rPr i="1" err="1"/>
              <a:t>dangos</a:t>
            </a:r>
            <a:r>
              <a:rPr i="1"/>
              <a:t>, </a:t>
            </a:r>
            <a:r>
              <a:rPr i="1" err="1"/>
              <a:t>hyd</a:t>
            </a:r>
            <a:r>
              <a:rPr i="1"/>
              <a:t> </a:t>
            </a:r>
            <a:r>
              <a:rPr i="1" err="1"/>
              <a:t>yn</a:t>
            </a:r>
            <a:r>
              <a:rPr i="1"/>
              <a:t> </a:t>
            </a:r>
            <a:r>
              <a:rPr i="1" err="1"/>
              <a:t>oed</a:t>
            </a:r>
            <a:r>
              <a:rPr i="1"/>
              <a:t> pan </a:t>
            </a:r>
            <a:r>
              <a:rPr i="1" err="1"/>
              <a:t>geir</a:t>
            </a:r>
            <a:r>
              <a:rPr i="1"/>
              <a:t> </a:t>
            </a:r>
            <a:r>
              <a:rPr i="1" err="1"/>
              <a:t>trafodaeth</a:t>
            </a:r>
            <a:r>
              <a:rPr i="1"/>
              <a:t> </a:t>
            </a:r>
            <a:r>
              <a:rPr i="1" err="1"/>
              <a:t>dda</a:t>
            </a:r>
            <a:r>
              <a:rPr i="1"/>
              <a:t> (</a:t>
            </a:r>
            <a:r>
              <a:rPr i="1" err="1"/>
              <a:t>wrth</a:t>
            </a:r>
            <a:r>
              <a:rPr i="1"/>
              <a:t> </a:t>
            </a:r>
            <a:r>
              <a:rPr i="1" err="1"/>
              <a:t>ddarllen</a:t>
            </a:r>
            <a:r>
              <a:rPr i="1"/>
              <a:t> un </a:t>
            </a:r>
            <a:r>
              <a:rPr i="1" err="1"/>
              <a:t>i</a:t>
            </a:r>
            <a:r>
              <a:rPr i="1"/>
              <a:t> un), </a:t>
            </a:r>
            <a:r>
              <a:rPr i="1" err="1"/>
              <a:t>nad</a:t>
            </a:r>
            <a:r>
              <a:rPr i="1"/>
              <a:t> </a:t>
            </a:r>
            <a:r>
              <a:rPr i="1" err="1"/>
              <a:t>ydy’r</a:t>
            </a:r>
            <a:r>
              <a:rPr i="1"/>
              <a:t> </a:t>
            </a:r>
            <a:r>
              <a:rPr i="1" err="1"/>
              <a:t>rhyngweithio</a:t>
            </a:r>
            <a:r>
              <a:rPr i="1"/>
              <a:t> </a:t>
            </a:r>
            <a:r>
              <a:rPr i="1" err="1"/>
              <a:t>hwn</a:t>
            </a:r>
            <a:r>
              <a:rPr i="1"/>
              <a:t> </a:t>
            </a:r>
            <a:r>
              <a:rPr i="1" err="1"/>
              <a:t>yn</a:t>
            </a:r>
            <a:r>
              <a:rPr i="1"/>
              <a:t> </a:t>
            </a:r>
            <a:r>
              <a:rPr i="1" err="1"/>
              <a:t>gwneud</a:t>
            </a:r>
            <a:r>
              <a:rPr i="1"/>
              <a:t> y </a:t>
            </a:r>
            <a:r>
              <a:rPr i="1" err="1"/>
              <a:t>defnydd</a:t>
            </a:r>
            <a:r>
              <a:rPr i="1"/>
              <a:t> </a:t>
            </a:r>
            <a:r>
              <a:rPr i="1" err="1"/>
              <a:t>gorau</a:t>
            </a:r>
            <a:r>
              <a:rPr i="1"/>
              <a:t> o </a:t>
            </a:r>
            <a:r>
              <a:rPr i="1" err="1"/>
              <a:t>amser</a:t>
            </a:r>
            <a:r>
              <a:rPr i="1"/>
              <a:t> </a:t>
            </a:r>
            <a:r>
              <a:rPr i="1" err="1"/>
              <a:t>gwerthfawr</a:t>
            </a:r>
            <a:r>
              <a:rPr i="1"/>
              <a:t> </a:t>
            </a:r>
            <a:r>
              <a:rPr i="1" err="1"/>
              <a:t>yr</a:t>
            </a:r>
            <a:r>
              <a:rPr i="1"/>
              <a:t> </a:t>
            </a:r>
            <a:r>
              <a:rPr i="1" err="1"/>
              <a:t>athrawon</a:t>
            </a:r>
            <a:r>
              <a:rPr i="1"/>
              <a:t>'</a:t>
            </a:r>
            <a:endParaRPr lang="en-US" i="1" err="1"/>
          </a:p>
        </p:txBody>
      </p:sp>
    </p:spTree>
    <p:extLst>
      <p:ext uri="{BB962C8B-B14F-4D97-AF65-F5344CB8AC3E}">
        <p14:creationId xmlns:p14="http://schemas.microsoft.com/office/powerpoint/2010/main" val="8357666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280920" cy="6048672"/>
          </a:xfrm>
        </p:spPr>
        <p:txBody>
          <a:bodyPr anchor="t">
            <a:normAutofit fontScale="92500"/>
          </a:bodyPr>
          <a:lstStyle/>
          <a:p>
            <a:pPr marL="45720" indent="0">
              <a:buNone/>
            </a:pPr>
            <a:endParaRPr lang="en-GB" sz="2900"/>
          </a:p>
          <a:p>
            <a:pPr marL="45720" indent="0">
              <a:buNone/>
            </a:pPr>
            <a:r>
              <a:rPr lang="en-GB" sz="2900" err="1"/>
              <a:t>Mae’r</a:t>
            </a:r>
            <a:r>
              <a:rPr lang="en-GB" sz="2900"/>
              <a:t> </a:t>
            </a:r>
            <a:r>
              <a:rPr lang="en-GB" sz="2900" err="1"/>
              <a:t>arfer</a:t>
            </a:r>
            <a:r>
              <a:rPr lang="en-GB" sz="2900"/>
              <a:t> </a:t>
            </a:r>
            <a:r>
              <a:rPr lang="en-GB" sz="2900" err="1"/>
              <a:t>mwy</a:t>
            </a:r>
            <a:r>
              <a:rPr lang="en-GB" sz="2900"/>
              <a:t> </a:t>
            </a:r>
            <a:r>
              <a:rPr lang="en-GB" sz="2900" err="1"/>
              <a:t>mecanyddol</a:t>
            </a:r>
            <a:r>
              <a:rPr lang="en-GB" sz="2900"/>
              <a:t> o </a:t>
            </a:r>
            <a:r>
              <a:rPr lang="en-GB" sz="2900" err="1"/>
              <a:t>wrando</a:t>
            </a:r>
            <a:r>
              <a:rPr lang="en-GB" sz="2900"/>
              <a:t> </a:t>
            </a:r>
            <a:r>
              <a:rPr lang="en-GB" sz="2900" err="1"/>
              <a:t>ar</a:t>
            </a:r>
            <a:r>
              <a:rPr lang="en-GB" sz="2900"/>
              <a:t> </a:t>
            </a:r>
            <a:r>
              <a:rPr lang="en-GB" sz="2900" err="1"/>
              <a:t>ddysgwyr</a:t>
            </a:r>
            <a:r>
              <a:rPr lang="en-GB" sz="2900"/>
              <a:t> </a:t>
            </a:r>
            <a:r>
              <a:rPr lang="en-GB" sz="2900" err="1"/>
              <a:t>yn</a:t>
            </a:r>
            <a:r>
              <a:rPr lang="en-GB" sz="2900"/>
              <a:t> </a:t>
            </a:r>
            <a:r>
              <a:rPr lang="en-GB" sz="2900" err="1"/>
              <a:t>darllen</a:t>
            </a:r>
            <a:r>
              <a:rPr lang="en-GB" sz="2900"/>
              <a:t> darn o “</a:t>
            </a:r>
            <a:r>
              <a:rPr lang="en-GB" sz="2900" err="1"/>
              <a:t>lyfr</a:t>
            </a:r>
            <a:r>
              <a:rPr lang="en-GB" sz="2900"/>
              <a:t> </a:t>
            </a:r>
            <a:r>
              <a:rPr lang="en-GB" sz="2900" err="1"/>
              <a:t>darllen</a:t>
            </a:r>
            <a:r>
              <a:rPr lang="en-GB" sz="2900"/>
              <a:t>” </a:t>
            </a:r>
            <a:r>
              <a:rPr lang="en-GB" sz="2900" err="1"/>
              <a:t>yn</a:t>
            </a:r>
            <a:r>
              <a:rPr lang="en-GB" sz="2900"/>
              <a:t> </a:t>
            </a:r>
            <a:r>
              <a:rPr lang="en-GB" sz="2900" err="1"/>
              <a:t>cymryd</a:t>
            </a:r>
            <a:r>
              <a:rPr lang="en-GB" sz="2900"/>
              <a:t> </a:t>
            </a:r>
            <a:r>
              <a:rPr lang="en-GB" sz="2900" err="1"/>
              <a:t>cryn</a:t>
            </a:r>
            <a:r>
              <a:rPr lang="en-GB" sz="2900"/>
              <a:t> </a:t>
            </a:r>
            <a:r>
              <a:rPr lang="en-GB" sz="2900" err="1"/>
              <a:t>dipyn</a:t>
            </a:r>
            <a:r>
              <a:rPr lang="en-GB" sz="2900"/>
              <a:t> o </a:t>
            </a:r>
            <a:r>
              <a:rPr lang="en-GB" sz="2900" err="1"/>
              <a:t>amser</a:t>
            </a:r>
            <a:r>
              <a:rPr lang="en-GB" sz="2900"/>
              <a:t>, </a:t>
            </a:r>
            <a:r>
              <a:rPr lang="en-GB" sz="2900">
                <a:solidFill>
                  <a:srgbClr val="FF0000"/>
                </a:solidFill>
              </a:rPr>
              <a:t>ac </a:t>
            </a:r>
            <a:r>
              <a:rPr lang="en-GB" sz="2900" err="1">
                <a:solidFill>
                  <a:srgbClr val="FF0000"/>
                </a:solidFill>
              </a:rPr>
              <a:t>yn</a:t>
            </a:r>
            <a:r>
              <a:rPr lang="en-GB" sz="2900">
                <a:solidFill>
                  <a:srgbClr val="FF0000"/>
                </a:solidFill>
              </a:rPr>
              <a:t> </a:t>
            </a:r>
            <a:r>
              <a:rPr lang="en-GB" sz="2900" err="1">
                <a:solidFill>
                  <a:srgbClr val="FF0000"/>
                </a:solidFill>
              </a:rPr>
              <a:t>aml</a:t>
            </a:r>
            <a:r>
              <a:rPr lang="en-GB" sz="2900">
                <a:solidFill>
                  <a:srgbClr val="FF0000"/>
                </a:solidFill>
              </a:rPr>
              <a:t> </a:t>
            </a:r>
            <a:r>
              <a:rPr lang="en-GB" sz="2900" err="1">
                <a:solidFill>
                  <a:srgbClr val="FF0000"/>
                </a:solidFill>
              </a:rPr>
              <a:t>dydy’r</a:t>
            </a:r>
            <a:r>
              <a:rPr lang="en-GB" sz="2900">
                <a:solidFill>
                  <a:srgbClr val="FF0000"/>
                </a:solidFill>
              </a:rPr>
              <a:t> </a:t>
            </a:r>
            <a:r>
              <a:rPr lang="en-GB" sz="2900" err="1">
                <a:solidFill>
                  <a:srgbClr val="FF0000"/>
                </a:solidFill>
              </a:rPr>
              <a:t>ymarfer</a:t>
            </a:r>
            <a:r>
              <a:rPr lang="en-GB" sz="2900">
                <a:solidFill>
                  <a:srgbClr val="FF0000"/>
                </a:solidFill>
              </a:rPr>
              <a:t> </a:t>
            </a:r>
            <a:r>
              <a:rPr lang="en-GB" sz="2900" err="1">
                <a:solidFill>
                  <a:srgbClr val="FF0000"/>
                </a:solidFill>
              </a:rPr>
              <a:t>ddim</a:t>
            </a:r>
            <a:r>
              <a:rPr lang="en-GB" sz="2900">
                <a:solidFill>
                  <a:srgbClr val="FF0000"/>
                </a:solidFill>
              </a:rPr>
              <a:t> </a:t>
            </a:r>
            <a:r>
              <a:rPr lang="en-GB" sz="2900" err="1">
                <a:solidFill>
                  <a:srgbClr val="FF0000"/>
                </a:solidFill>
              </a:rPr>
              <a:t>yn</a:t>
            </a:r>
            <a:r>
              <a:rPr lang="en-GB" sz="2900">
                <a:solidFill>
                  <a:srgbClr val="FF0000"/>
                </a:solidFill>
              </a:rPr>
              <a:t> </a:t>
            </a:r>
            <a:r>
              <a:rPr lang="en-GB" sz="2900" err="1">
                <a:solidFill>
                  <a:srgbClr val="FF0000"/>
                </a:solidFill>
              </a:rPr>
              <a:t>cynhyrchu</a:t>
            </a:r>
            <a:r>
              <a:rPr lang="en-GB" sz="2900">
                <a:solidFill>
                  <a:srgbClr val="FF0000"/>
                </a:solidFill>
              </a:rPr>
              <a:t> </a:t>
            </a:r>
            <a:r>
              <a:rPr lang="en-GB" sz="2900" err="1">
                <a:solidFill>
                  <a:srgbClr val="FF0000"/>
                </a:solidFill>
              </a:rPr>
              <a:t>unrhyw</a:t>
            </a:r>
            <a:r>
              <a:rPr lang="en-GB" sz="2900">
                <a:solidFill>
                  <a:srgbClr val="FF0000"/>
                </a:solidFill>
              </a:rPr>
              <a:t> </a:t>
            </a:r>
            <a:r>
              <a:rPr lang="en-GB" sz="2900" err="1">
                <a:solidFill>
                  <a:srgbClr val="FF0000"/>
                </a:solidFill>
              </a:rPr>
              <a:t>beth</a:t>
            </a:r>
            <a:r>
              <a:rPr lang="en-GB" sz="2900">
                <a:solidFill>
                  <a:srgbClr val="FF0000"/>
                </a:solidFill>
              </a:rPr>
              <a:t> o </a:t>
            </a:r>
            <a:r>
              <a:rPr lang="en-GB" sz="2900" err="1">
                <a:solidFill>
                  <a:srgbClr val="FF0000"/>
                </a:solidFill>
              </a:rPr>
              <a:t>werth</a:t>
            </a:r>
            <a:r>
              <a:rPr lang="en-GB" sz="2900">
                <a:solidFill>
                  <a:srgbClr val="FF0000"/>
                </a:solidFill>
              </a:rPr>
              <a:t>.  </a:t>
            </a:r>
            <a:endParaRPr lang="en-GB">
              <a:latin typeface="Comic Sans MS"/>
            </a:endParaRPr>
          </a:p>
          <a:p>
            <a:pPr marL="45720" indent="0">
              <a:buNone/>
            </a:pPr>
            <a:endParaRPr lang="en-GB" sz="2900"/>
          </a:p>
          <a:p>
            <a:pPr marL="45720" indent="0">
              <a:buNone/>
            </a:pPr>
            <a:r>
              <a:rPr lang="en-GB" sz="2900"/>
              <a:t>Pan </a:t>
            </a:r>
            <a:r>
              <a:rPr lang="en-GB" sz="2900" err="1"/>
              <a:t>fod</a:t>
            </a:r>
            <a:r>
              <a:rPr lang="en-GB" sz="2900"/>
              <a:t> </a:t>
            </a:r>
            <a:r>
              <a:rPr lang="en-GB" sz="2900" err="1"/>
              <a:t>dysgwyr</a:t>
            </a:r>
            <a:r>
              <a:rPr lang="en-GB" sz="2900"/>
              <a:t> </a:t>
            </a:r>
            <a:r>
              <a:rPr lang="en-GB" sz="2900" err="1"/>
              <a:t>yn</a:t>
            </a:r>
            <a:r>
              <a:rPr lang="en-GB" sz="2900"/>
              <a:t> </a:t>
            </a:r>
            <a:r>
              <a:rPr lang="en-GB" sz="2900" err="1"/>
              <a:t>ymarfer</a:t>
            </a:r>
            <a:r>
              <a:rPr lang="en-GB" sz="2900"/>
              <a:t> </a:t>
            </a:r>
            <a:r>
              <a:rPr lang="en-GB" sz="2900" err="1"/>
              <a:t>sgiliau</a:t>
            </a:r>
            <a:r>
              <a:rPr lang="en-GB" sz="2900"/>
              <a:t> </a:t>
            </a:r>
            <a:r>
              <a:rPr lang="en-GB" sz="2900" err="1"/>
              <a:t>sydd</a:t>
            </a:r>
            <a:r>
              <a:rPr lang="en-GB" sz="2900"/>
              <a:t> </a:t>
            </a:r>
            <a:r>
              <a:rPr lang="en-GB" sz="2900" err="1"/>
              <a:t>gyda</a:t>
            </a:r>
            <a:r>
              <a:rPr lang="en-GB" sz="2900"/>
              <a:t> </a:t>
            </a:r>
            <a:r>
              <a:rPr lang="en-GB" sz="2900" err="1"/>
              <a:t>nhw’n</a:t>
            </a:r>
            <a:r>
              <a:rPr lang="en-GB" sz="2900"/>
              <a:t> </a:t>
            </a:r>
            <a:r>
              <a:rPr lang="en-GB" sz="2900" err="1"/>
              <a:t>barod</a:t>
            </a:r>
            <a:r>
              <a:rPr lang="en-GB" sz="2900"/>
              <a:t> </a:t>
            </a:r>
            <a:r>
              <a:rPr lang="en-GB" sz="2900" err="1"/>
              <a:t>yn</a:t>
            </a:r>
            <a:r>
              <a:rPr lang="en-GB" sz="2900"/>
              <a:t> </a:t>
            </a:r>
            <a:r>
              <a:rPr lang="en-GB" sz="2900" err="1"/>
              <a:t>hytrach</a:t>
            </a:r>
            <a:r>
              <a:rPr lang="en-GB" sz="2900"/>
              <a:t> </a:t>
            </a:r>
            <a:r>
              <a:rPr lang="en-GB" sz="2900" err="1"/>
              <a:t>na</a:t>
            </a:r>
            <a:r>
              <a:rPr lang="en-GB" sz="2900"/>
              <a:t> </a:t>
            </a:r>
            <a:r>
              <a:rPr lang="en-GB" sz="2900" err="1"/>
              <a:t>dysgu</a:t>
            </a:r>
            <a:r>
              <a:rPr lang="en-GB" sz="2900"/>
              <a:t> </a:t>
            </a:r>
            <a:r>
              <a:rPr lang="en-GB" sz="2900" err="1"/>
              <a:t>unrhyw</a:t>
            </a:r>
            <a:r>
              <a:rPr lang="en-GB" sz="2900"/>
              <a:t> </a:t>
            </a:r>
            <a:r>
              <a:rPr lang="en-GB" sz="2900" err="1"/>
              <a:t>beth</a:t>
            </a:r>
            <a:r>
              <a:rPr lang="en-GB" sz="2900"/>
              <a:t> </a:t>
            </a:r>
            <a:r>
              <a:rPr lang="en-GB" sz="2900" err="1"/>
              <a:t>newydd</a:t>
            </a:r>
            <a:r>
              <a:rPr lang="en-GB" sz="2900"/>
              <a:t>, </a:t>
            </a:r>
            <a:r>
              <a:rPr lang="en-GB" sz="2900" err="1"/>
              <a:t>fel</a:t>
            </a:r>
            <a:r>
              <a:rPr lang="en-GB" sz="2900"/>
              <a:t> </a:t>
            </a:r>
            <a:r>
              <a:rPr lang="en-GB" sz="2900" err="1"/>
              <a:t>rheol</a:t>
            </a:r>
            <a:r>
              <a:rPr lang="en-GB" sz="2900"/>
              <a:t> </a:t>
            </a:r>
            <a:r>
              <a:rPr lang="en-GB" sz="2900" err="1"/>
              <a:t>mae’r</a:t>
            </a:r>
            <a:r>
              <a:rPr lang="en-GB" sz="2900"/>
              <a:t> broses </a:t>
            </a:r>
            <a:r>
              <a:rPr lang="en-GB" sz="2900" err="1"/>
              <a:t>yn</a:t>
            </a:r>
            <a:r>
              <a:rPr lang="en-GB" sz="2900"/>
              <a:t> </a:t>
            </a:r>
            <a:r>
              <a:rPr lang="en-GB" sz="2900" err="1"/>
              <a:t>ailadroddus</a:t>
            </a:r>
            <a:r>
              <a:rPr lang="en-GB" sz="2900"/>
              <a:t>.  </a:t>
            </a:r>
            <a:endParaRPr lang="en-GB">
              <a:latin typeface="Comic Sans MS"/>
            </a:endParaRPr>
          </a:p>
          <a:p>
            <a:pPr marL="45720" indent="0">
              <a:buNone/>
            </a:pPr>
            <a:endParaRPr lang="en-GB" sz="2900"/>
          </a:p>
          <a:p>
            <a:pPr marL="45720" indent="0">
              <a:buNone/>
            </a:pPr>
            <a:r>
              <a:rPr lang="en-GB" sz="2900"/>
              <a:t>Pan </a:t>
            </a:r>
            <a:r>
              <a:rPr lang="en-GB" sz="2900" err="1"/>
              <a:t>fydd</a:t>
            </a:r>
            <a:r>
              <a:rPr lang="en-GB" sz="2900"/>
              <a:t> </a:t>
            </a:r>
            <a:r>
              <a:rPr lang="en-GB" sz="2900" err="1"/>
              <a:t>dysgwyr</a:t>
            </a:r>
            <a:r>
              <a:rPr lang="en-GB" sz="2900"/>
              <a:t> </a:t>
            </a:r>
            <a:r>
              <a:rPr lang="en-GB" sz="2900" err="1"/>
              <a:t>yn</a:t>
            </a:r>
            <a:r>
              <a:rPr lang="en-GB" sz="2900"/>
              <a:t> </a:t>
            </a:r>
            <a:r>
              <a:rPr lang="en-GB" sz="2900" err="1"/>
              <a:t>baglu</a:t>
            </a:r>
            <a:r>
              <a:rPr lang="en-GB" sz="2900"/>
              <a:t> </a:t>
            </a:r>
            <a:r>
              <a:rPr lang="en-GB" sz="2900" err="1"/>
              <a:t>dros</a:t>
            </a:r>
            <a:r>
              <a:rPr lang="en-GB" sz="2900"/>
              <a:t> air </a:t>
            </a:r>
            <a:r>
              <a:rPr lang="en-GB" sz="2900" err="1"/>
              <a:t>bydd</a:t>
            </a:r>
            <a:r>
              <a:rPr lang="en-GB" sz="2900"/>
              <a:t> </a:t>
            </a:r>
            <a:r>
              <a:rPr lang="en-GB" sz="2900" err="1"/>
              <a:t>yr</a:t>
            </a:r>
            <a:r>
              <a:rPr lang="en-GB" sz="2900"/>
              <a:t> </a:t>
            </a:r>
            <a:r>
              <a:rPr lang="en-GB" sz="2900" err="1"/>
              <a:t>athro</a:t>
            </a:r>
            <a:r>
              <a:rPr lang="en-GB" sz="2900"/>
              <a:t> </a:t>
            </a:r>
            <a:r>
              <a:rPr lang="en-GB" sz="2900" err="1"/>
              <a:t>neu’r</a:t>
            </a:r>
            <a:r>
              <a:rPr lang="en-GB" sz="2900"/>
              <a:t> </a:t>
            </a:r>
            <a:r>
              <a:rPr lang="en-GB" sz="2900" err="1"/>
              <a:t>athrawes</a:t>
            </a:r>
            <a:r>
              <a:rPr lang="en-GB" sz="2900"/>
              <a:t> </a:t>
            </a:r>
            <a:r>
              <a:rPr lang="en-GB" sz="2900" err="1"/>
              <a:t>yn</a:t>
            </a:r>
            <a:r>
              <a:rPr lang="en-GB" sz="2900"/>
              <a:t> </a:t>
            </a:r>
            <a:r>
              <a:rPr lang="en-GB" sz="2900" err="1"/>
              <a:t>aros</a:t>
            </a:r>
            <a:r>
              <a:rPr lang="en-GB" sz="2900"/>
              <a:t>, </a:t>
            </a:r>
            <a:r>
              <a:rPr lang="en-GB" sz="2900" err="1"/>
              <a:t>wedyn</a:t>
            </a:r>
            <a:r>
              <a:rPr lang="en-GB" sz="2900"/>
              <a:t> </a:t>
            </a:r>
            <a:r>
              <a:rPr lang="en-GB" sz="2900" err="1"/>
              <a:t>yn</a:t>
            </a:r>
            <a:r>
              <a:rPr lang="en-GB" sz="2900"/>
              <a:t> </a:t>
            </a:r>
            <a:r>
              <a:rPr lang="en-GB" sz="2900" err="1"/>
              <a:t>rhoi</a:t>
            </a:r>
            <a:r>
              <a:rPr lang="en-GB" sz="2900"/>
              <a:t> </a:t>
            </a:r>
            <a:r>
              <a:rPr lang="en-GB" sz="2900" err="1"/>
              <a:t>cliw</a:t>
            </a:r>
            <a:r>
              <a:rPr lang="en-GB" sz="2900"/>
              <a:t> </a:t>
            </a:r>
            <a:r>
              <a:rPr lang="en-GB" sz="2900" err="1"/>
              <a:t>iddyn</a:t>
            </a:r>
            <a:r>
              <a:rPr lang="en-GB" sz="2900"/>
              <a:t> </a:t>
            </a:r>
            <a:r>
              <a:rPr lang="en-GB" sz="2900" err="1"/>
              <a:t>nhw</a:t>
            </a:r>
            <a:r>
              <a:rPr lang="en-GB" sz="2900"/>
              <a:t> ac, </a:t>
            </a:r>
            <a:r>
              <a:rPr lang="en-GB" sz="2900" err="1"/>
              <a:t>os</a:t>
            </a:r>
            <a:r>
              <a:rPr lang="en-GB" sz="2900"/>
              <a:t> </a:t>
            </a:r>
            <a:r>
              <a:rPr lang="en-GB" sz="2900" err="1"/>
              <a:t>bydd</a:t>
            </a:r>
            <a:r>
              <a:rPr lang="en-GB" sz="2900"/>
              <a:t> </a:t>
            </a:r>
            <a:r>
              <a:rPr lang="en-GB" sz="2900" err="1"/>
              <a:t>hynny’n</a:t>
            </a:r>
            <a:r>
              <a:rPr lang="en-GB" sz="2900"/>
              <a:t> </a:t>
            </a:r>
            <a:r>
              <a:rPr lang="en-GB" sz="2900" err="1"/>
              <a:t>methu</a:t>
            </a:r>
            <a:r>
              <a:rPr lang="en-GB" sz="2900"/>
              <a:t>, </a:t>
            </a:r>
            <a:r>
              <a:rPr lang="en-GB" sz="2900" err="1"/>
              <a:t>yn</a:t>
            </a:r>
            <a:r>
              <a:rPr lang="en-GB" sz="2900"/>
              <a:t> </a:t>
            </a:r>
            <a:r>
              <a:rPr lang="en-GB" sz="2900" err="1"/>
              <a:t>dweud</a:t>
            </a:r>
            <a:r>
              <a:rPr lang="en-GB" sz="2900"/>
              <a:t> y </a:t>
            </a:r>
            <a:r>
              <a:rPr lang="en-GB" sz="2900" err="1"/>
              <a:t>gair</a:t>
            </a:r>
            <a:r>
              <a:rPr lang="en-GB" sz="2900"/>
              <a:t> </a:t>
            </a:r>
            <a:r>
              <a:rPr lang="en-GB" sz="2900" err="1"/>
              <a:t>drostyn</a:t>
            </a:r>
            <a:r>
              <a:rPr lang="en-GB" sz="2900"/>
              <a:t> </a:t>
            </a:r>
            <a:r>
              <a:rPr lang="en-GB" sz="2900" err="1"/>
              <a:t>nhw</a:t>
            </a:r>
            <a:r>
              <a:rPr lang="en-GB" sz="2900"/>
              <a:t>.  </a:t>
            </a:r>
            <a:endParaRPr lang="en-GB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135204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920880" cy="936104"/>
          </a:xfrm>
        </p:spPr>
        <p:txBody>
          <a:bodyPr/>
          <a:lstStyle/>
          <a:p>
            <a:pPr marL="0" indent="0" algn="l">
              <a:buNone/>
            </a:pPr>
            <a:r>
              <a:rPr lang="en-GB" sz="2000" err="1">
                <a:latin typeface="Comic Sans MS" panose="030F0702030302020204" pitchFamily="66" charset="0"/>
              </a:rPr>
              <a:t>Parhâd</a:t>
            </a:r>
            <a:r>
              <a:rPr lang="en-GB" sz="2000">
                <a:latin typeface="Comic Sans MS" panose="030F0702030302020204" pitchFamily="66" charset="0"/>
              </a:rPr>
              <a:t> ……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196752"/>
            <a:ext cx="8280920" cy="4392488"/>
          </a:xfrm>
        </p:spPr>
        <p:txBody>
          <a:bodyPr anchor="t">
            <a:normAutofit lnSpcReduction="10000"/>
          </a:bodyPr>
          <a:lstStyle/>
          <a:p>
            <a:pPr marL="45720" indent="0">
              <a:buNone/>
            </a:pPr>
            <a:r>
              <a:rPr lang="en-GB" sz="2300"/>
              <a:t>O </a:t>
            </a:r>
            <a:r>
              <a:rPr lang="en-GB" sz="2300" err="1"/>
              <a:t>bryd</a:t>
            </a:r>
            <a:r>
              <a:rPr lang="en-GB" sz="2300"/>
              <a:t> </a:t>
            </a:r>
            <a:r>
              <a:rPr lang="en-GB" sz="2300" err="1"/>
              <a:t>i’w</a:t>
            </a:r>
            <a:r>
              <a:rPr lang="en-GB" sz="2300"/>
              <a:t> </a:t>
            </a:r>
            <a:r>
              <a:rPr lang="en-GB" sz="2300" err="1"/>
              <a:t>gilydd</a:t>
            </a:r>
            <a:r>
              <a:rPr lang="en-GB" sz="2300"/>
              <a:t> </a:t>
            </a:r>
            <a:r>
              <a:rPr lang="en-GB" sz="2300" err="1"/>
              <a:t>bydd</a:t>
            </a:r>
            <a:r>
              <a:rPr lang="en-GB" sz="2300"/>
              <a:t> </a:t>
            </a:r>
            <a:r>
              <a:rPr lang="en-GB" sz="2300" err="1"/>
              <a:t>yr</a:t>
            </a:r>
            <a:r>
              <a:rPr lang="en-GB" sz="2300"/>
              <a:t> </a:t>
            </a:r>
            <a:r>
              <a:rPr lang="en-GB" sz="2300" err="1"/>
              <a:t>athro</a:t>
            </a:r>
            <a:r>
              <a:rPr lang="en-GB" sz="2300"/>
              <a:t> </a:t>
            </a:r>
            <a:r>
              <a:rPr lang="en-GB" sz="2300" err="1"/>
              <a:t>neu’r</a:t>
            </a:r>
            <a:r>
              <a:rPr lang="en-GB" sz="2300"/>
              <a:t> </a:t>
            </a:r>
            <a:r>
              <a:rPr lang="en-GB" sz="2300" err="1"/>
              <a:t>athrawes</a:t>
            </a:r>
            <a:r>
              <a:rPr lang="en-GB" sz="2300"/>
              <a:t> </a:t>
            </a:r>
            <a:r>
              <a:rPr lang="en-GB" sz="2300" err="1"/>
              <a:t>yn</a:t>
            </a:r>
            <a:r>
              <a:rPr lang="en-GB" sz="2300"/>
              <a:t> </a:t>
            </a:r>
            <a:r>
              <a:rPr lang="en-GB" sz="2300" err="1"/>
              <a:t>cyfeirio</a:t>
            </a:r>
            <a:r>
              <a:rPr lang="en-GB" sz="2300"/>
              <a:t> at </a:t>
            </a:r>
            <a:r>
              <a:rPr lang="en-GB" sz="2300" err="1"/>
              <a:t>reol</a:t>
            </a:r>
            <a:r>
              <a:rPr lang="en-GB" sz="2300"/>
              <a:t> </a:t>
            </a:r>
            <a:r>
              <a:rPr lang="en-GB" sz="2300" err="1"/>
              <a:t>fwy</a:t>
            </a:r>
            <a:r>
              <a:rPr lang="en-GB" sz="2300"/>
              <a:t> </a:t>
            </a:r>
            <a:r>
              <a:rPr lang="en-GB" sz="2300" err="1"/>
              <a:t>cyffredinol</a:t>
            </a:r>
            <a:r>
              <a:rPr lang="en-GB" sz="2300"/>
              <a:t>.  </a:t>
            </a:r>
            <a:r>
              <a:rPr lang="en-GB" sz="2300" b="1" u="sng">
                <a:solidFill>
                  <a:srgbClr val="FF0000"/>
                </a:solidFill>
              </a:rPr>
              <a:t>Mae </a:t>
            </a:r>
            <a:r>
              <a:rPr lang="en-GB" sz="2300" b="1" u="sng" err="1">
                <a:solidFill>
                  <a:srgbClr val="FF0000"/>
                </a:solidFill>
              </a:rPr>
              <a:t>gwrando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ar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ddysgwyr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yn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darllen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fel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hyn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yn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ffordd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ddefnyddiol</a:t>
            </a:r>
            <a:r>
              <a:rPr lang="en-GB" sz="2300" b="1" u="sng">
                <a:solidFill>
                  <a:srgbClr val="FF0000"/>
                </a:solidFill>
              </a:rPr>
              <a:t> o </a:t>
            </a:r>
            <a:r>
              <a:rPr lang="en-GB" sz="2300" b="1" u="sng" err="1">
                <a:solidFill>
                  <a:srgbClr val="FF0000"/>
                </a:solidFill>
              </a:rPr>
              <a:t>asesu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sgiliau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darllen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ond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dydy</a:t>
            </a:r>
            <a:r>
              <a:rPr lang="en-GB" sz="2300" b="1" u="sng">
                <a:solidFill>
                  <a:srgbClr val="FF0000"/>
                </a:solidFill>
              </a:rPr>
              <a:t> hi </a:t>
            </a:r>
            <a:r>
              <a:rPr lang="en-GB" sz="2300" b="1" u="sng" err="1">
                <a:solidFill>
                  <a:srgbClr val="FF0000"/>
                </a:solidFill>
              </a:rPr>
              <a:t>ddim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yn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ffordd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dda</a:t>
            </a:r>
            <a:r>
              <a:rPr lang="en-GB" sz="2300" b="1" u="sng">
                <a:solidFill>
                  <a:srgbClr val="FF0000"/>
                </a:solidFill>
              </a:rPr>
              <a:t> o </a:t>
            </a:r>
            <a:r>
              <a:rPr lang="en-GB" sz="2300" b="1" u="sng" err="1">
                <a:solidFill>
                  <a:srgbClr val="FF0000"/>
                </a:solidFill>
              </a:rPr>
              <a:t>addysgu</a:t>
            </a:r>
            <a:r>
              <a:rPr lang="en-GB" sz="2300" b="1" u="sng">
                <a:solidFill>
                  <a:srgbClr val="FF0000"/>
                </a:solidFill>
              </a:rPr>
              <a:t> </a:t>
            </a:r>
            <a:r>
              <a:rPr lang="en-GB" sz="2300" b="1" u="sng" err="1">
                <a:solidFill>
                  <a:srgbClr val="FF0000"/>
                </a:solidFill>
              </a:rPr>
              <a:t>darllen</a:t>
            </a:r>
            <a:r>
              <a:rPr lang="en-GB" sz="2300" b="1" u="sng">
                <a:solidFill>
                  <a:srgbClr val="FF0000"/>
                </a:solidFill>
              </a:rPr>
              <a:t>.</a:t>
            </a:r>
            <a:endParaRPr lang="en-US"/>
          </a:p>
          <a:p>
            <a:pPr marL="45720" indent="0">
              <a:buNone/>
            </a:pPr>
            <a:endParaRPr lang="en-GB" sz="2300" b="1" u="sng">
              <a:solidFill>
                <a:srgbClr val="FF0000"/>
              </a:solidFill>
            </a:endParaRPr>
          </a:p>
          <a:p>
            <a:pPr marL="45720" indent="0">
              <a:buNone/>
            </a:pPr>
            <a:r>
              <a:rPr lang="en-GB" sz="2300"/>
              <a:t>	Y </a:t>
            </a:r>
            <a:r>
              <a:rPr lang="en-GB" sz="2300" err="1"/>
              <a:t>ddwy</a:t>
            </a:r>
            <a:r>
              <a:rPr lang="en-GB" sz="2300"/>
              <a:t> </a:t>
            </a:r>
            <a:r>
              <a:rPr lang="en-GB" sz="2300" err="1"/>
              <a:t>strategaeth</a:t>
            </a:r>
            <a:r>
              <a:rPr lang="en-GB" sz="2300"/>
              <a:t> ………  </a:t>
            </a:r>
            <a:r>
              <a:rPr lang="en-GB" sz="2300" err="1"/>
              <a:t>sef</a:t>
            </a:r>
            <a:r>
              <a:rPr lang="en-GB" sz="2300"/>
              <a:t> </a:t>
            </a:r>
            <a:r>
              <a:rPr lang="en-GB" sz="2300" err="1"/>
              <a:t>darllen</a:t>
            </a:r>
            <a:r>
              <a:rPr lang="en-GB" sz="2300"/>
              <a:t> </a:t>
            </a:r>
            <a:r>
              <a:rPr lang="en-GB" sz="2300" err="1"/>
              <a:t>ar</a:t>
            </a:r>
            <a:r>
              <a:rPr lang="en-GB" sz="2300"/>
              <a:t> y </a:t>
            </a:r>
            <a:r>
              <a:rPr lang="en-GB" sz="2300" err="1"/>
              <a:t>cyd</a:t>
            </a:r>
            <a:r>
              <a:rPr lang="en-GB" sz="2300"/>
              <a:t> a </a:t>
            </a:r>
            <a:r>
              <a:rPr lang="en-GB" sz="2300" err="1"/>
              <a:t>darllen</a:t>
            </a:r>
            <a:r>
              <a:rPr lang="en-GB" sz="2300"/>
              <a:t> </a:t>
            </a:r>
            <a:r>
              <a:rPr lang="en-GB" sz="2300" err="1"/>
              <a:t>dan</a:t>
            </a:r>
            <a:r>
              <a:rPr lang="en-GB" sz="2300"/>
              <a:t> </a:t>
            </a:r>
            <a:r>
              <a:rPr lang="en-GB" sz="2300" err="1"/>
              <a:t>arweiniad</a:t>
            </a:r>
            <a:r>
              <a:rPr lang="en-GB" sz="2300"/>
              <a:t> – </a:t>
            </a:r>
            <a:r>
              <a:rPr lang="en-GB" sz="2300" err="1"/>
              <a:t>ydy’r</a:t>
            </a:r>
            <a:r>
              <a:rPr lang="en-GB" sz="2300"/>
              <a:t> </a:t>
            </a:r>
            <a:r>
              <a:rPr lang="en-GB" sz="2300" err="1"/>
              <a:t>ffyrdd</a:t>
            </a:r>
            <a:r>
              <a:rPr lang="en-GB" sz="2300"/>
              <a:t> </a:t>
            </a:r>
            <a:r>
              <a:rPr lang="en-GB" sz="2300" err="1"/>
              <a:t>gorau</a:t>
            </a:r>
            <a:r>
              <a:rPr lang="en-GB" sz="2300"/>
              <a:t> o </a:t>
            </a:r>
            <a:r>
              <a:rPr lang="en-GB" sz="2300" err="1"/>
              <a:t>fodelu</a:t>
            </a:r>
            <a:r>
              <a:rPr lang="en-GB" sz="2300"/>
              <a:t> ac </a:t>
            </a:r>
            <a:r>
              <a:rPr lang="en-GB" sz="2300" err="1"/>
              <a:t>addysgu’r</a:t>
            </a:r>
            <a:r>
              <a:rPr lang="en-GB" sz="2300"/>
              <a:t> broses </a:t>
            </a:r>
            <a:r>
              <a:rPr lang="en-GB" sz="2300" err="1"/>
              <a:t>ddarllen</a:t>
            </a:r>
            <a:r>
              <a:rPr lang="en-GB" sz="2300"/>
              <a:t> </a:t>
            </a:r>
            <a:r>
              <a:rPr lang="en-GB" sz="2300" err="1"/>
              <a:t>i’r</a:t>
            </a:r>
            <a:r>
              <a:rPr lang="en-GB" sz="2300"/>
              <a:t> </a:t>
            </a:r>
            <a:r>
              <a:rPr lang="en-GB" sz="2300" err="1"/>
              <a:t>rhan</a:t>
            </a:r>
            <a:r>
              <a:rPr lang="en-GB" sz="2300"/>
              <a:t> </a:t>
            </a:r>
            <a:r>
              <a:rPr lang="en-GB" sz="2300" err="1"/>
              <a:t>fwyaf</a:t>
            </a:r>
            <a:r>
              <a:rPr lang="en-GB" sz="2300"/>
              <a:t> o </a:t>
            </a:r>
            <a:r>
              <a:rPr lang="en-GB" sz="2300" err="1"/>
              <a:t>ddysgwyr</a:t>
            </a:r>
            <a:r>
              <a:rPr lang="en-GB" sz="2300"/>
              <a:t>.</a:t>
            </a:r>
          </a:p>
          <a:p>
            <a:pPr marL="45720" indent="0">
              <a:buNone/>
            </a:pPr>
            <a:r>
              <a:rPr lang="en-GB" sz="2300"/>
              <a:t>	</a:t>
            </a:r>
            <a:r>
              <a:rPr lang="en-GB" sz="2300" err="1"/>
              <a:t>Os</a:t>
            </a:r>
            <a:r>
              <a:rPr lang="en-GB" sz="2300"/>
              <a:t> </a:t>
            </a:r>
            <a:r>
              <a:rPr lang="en-GB" sz="2300" err="1"/>
              <a:t>bydd</a:t>
            </a:r>
            <a:r>
              <a:rPr lang="en-GB" sz="2300"/>
              <a:t> y broses </a:t>
            </a:r>
            <a:r>
              <a:rPr lang="en-GB" sz="2300" err="1"/>
              <a:t>holi</a:t>
            </a:r>
            <a:r>
              <a:rPr lang="en-GB" sz="2300"/>
              <a:t> </a:t>
            </a:r>
            <a:r>
              <a:rPr lang="en-GB" sz="2300" err="1"/>
              <a:t>sydd</a:t>
            </a:r>
            <a:r>
              <a:rPr lang="en-GB" sz="2300"/>
              <a:t> </a:t>
            </a:r>
            <a:r>
              <a:rPr lang="en-GB" sz="2300" err="1"/>
              <a:t>wrth</a:t>
            </a:r>
            <a:r>
              <a:rPr lang="en-GB" sz="2300"/>
              <a:t> </a:t>
            </a:r>
            <a:r>
              <a:rPr lang="en-GB" sz="2300" err="1"/>
              <a:t>wraidd</a:t>
            </a:r>
            <a:r>
              <a:rPr lang="en-GB" sz="2300"/>
              <a:t> y </a:t>
            </a:r>
            <a:r>
              <a:rPr lang="en-GB" sz="2300" err="1"/>
              <a:t>startegaethau</a:t>
            </a:r>
            <a:r>
              <a:rPr lang="en-GB" sz="2300"/>
              <a:t> </a:t>
            </a:r>
            <a:r>
              <a:rPr lang="en-GB" sz="2300" err="1"/>
              <a:t>hyn</a:t>
            </a:r>
            <a:r>
              <a:rPr lang="en-GB" sz="2300"/>
              <a:t> </a:t>
            </a:r>
            <a:r>
              <a:rPr lang="en-GB" sz="2300" err="1"/>
              <a:t>yn</a:t>
            </a:r>
            <a:r>
              <a:rPr lang="en-GB" sz="2300"/>
              <a:t> </a:t>
            </a:r>
            <a:r>
              <a:rPr lang="en-GB" sz="2300" err="1"/>
              <a:t>cael</a:t>
            </a:r>
            <a:r>
              <a:rPr lang="en-GB" sz="2300"/>
              <a:t> </a:t>
            </a:r>
            <a:r>
              <a:rPr lang="en-GB" sz="2300" err="1"/>
              <a:t>ei</a:t>
            </a:r>
            <a:r>
              <a:rPr lang="en-GB" sz="2300"/>
              <a:t> </a:t>
            </a:r>
            <a:r>
              <a:rPr lang="en-GB" sz="2300" err="1"/>
              <a:t>sefydlu</a:t>
            </a:r>
            <a:r>
              <a:rPr lang="en-GB" sz="2300"/>
              <a:t> </a:t>
            </a:r>
            <a:r>
              <a:rPr lang="en-GB" sz="2300" err="1"/>
              <a:t>mae’n</a:t>
            </a:r>
            <a:r>
              <a:rPr lang="en-GB" sz="2300"/>
              <a:t> </a:t>
            </a:r>
            <a:r>
              <a:rPr lang="en-GB" sz="2300" err="1"/>
              <a:t>debyg</a:t>
            </a:r>
            <a:r>
              <a:rPr lang="en-GB" sz="2300"/>
              <a:t> y </a:t>
            </a:r>
            <a:r>
              <a:rPr lang="en-GB" sz="2300" err="1"/>
              <a:t>bydd</a:t>
            </a:r>
            <a:r>
              <a:rPr lang="en-GB" sz="2300"/>
              <a:t> y </a:t>
            </a:r>
            <a:r>
              <a:rPr lang="en-GB" sz="2300" err="1"/>
              <a:t>dysgwyr</a:t>
            </a:r>
            <a:r>
              <a:rPr lang="en-GB" sz="2300"/>
              <a:t> </a:t>
            </a:r>
            <a:r>
              <a:rPr lang="en-GB" sz="2300" err="1"/>
              <a:t>eu</a:t>
            </a:r>
            <a:r>
              <a:rPr lang="en-GB" sz="2300"/>
              <a:t> </a:t>
            </a:r>
            <a:r>
              <a:rPr lang="en-GB" sz="2300" err="1"/>
              <a:t>hunain</a:t>
            </a:r>
            <a:r>
              <a:rPr lang="en-GB" sz="2300"/>
              <a:t> </a:t>
            </a:r>
            <a:r>
              <a:rPr lang="en-GB" sz="2300" err="1"/>
              <a:t>yn</a:t>
            </a:r>
            <a:r>
              <a:rPr lang="en-GB" sz="2300"/>
              <a:t> </a:t>
            </a:r>
            <a:r>
              <a:rPr lang="en-GB" sz="2300" err="1"/>
              <a:t>mabwysiadau’r</a:t>
            </a:r>
            <a:r>
              <a:rPr lang="en-GB" sz="2300"/>
              <a:t> un </a:t>
            </a:r>
            <a:r>
              <a:rPr lang="en-GB" sz="2300" err="1"/>
              <a:t>dulliau</a:t>
            </a:r>
            <a:r>
              <a:rPr lang="en-GB" sz="2300"/>
              <a:t> </a:t>
            </a:r>
            <a:r>
              <a:rPr lang="en-GB" sz="2300" err="1"/>
              <a:t>wrth</a:t>
            </a:r>
            <a:r>
              <a:rPr lang="en-GB" sz="2300"/>
              <a:t> </a:t>
            </a:r>
            <a:r>
              <a:rPr lang="en-GB" sz="2300" err="1"/>
              <a:t>iddyn</a:t>
            </a:r>
            <a:r>
              <a:rPr lang="en-GB" sz="2300"/>
              <a:t> </a:t>
            </a:r>
            <a:r>
              <a:rPr lang="en-GB" sz="2300" err="1"/>
              <a:t>nhw</a:t>
            </a:r>
            <a:r>
              <a:rPr lang="en-GB" sz="2300"/>
              <a:t> </a:t>
            </a:r>
            <a:r>
              <a:rPr lang="en-GB" sz="2300" err="1"/>
              <a:t>chwilio</a:t>
            </a:r>
            <a:r>
              <a:rPr lang="en-GB" sz="2300"/>
              <a:t> am </a:t>
            </a:r>
            <a:r>
              <a:rPr lang="en-GB" sz="2300" err="1"/>
              <a:t>ystyr</a:t>
            </a:r>
            <a:r>
              <a:rPr lang="en-GB" sz="2300"/>
              <a:t> </a:t>
            </a:r>
            <a:r>
              <a:rPr lang="en-GB" sz="2300" err="1"/>
              <a:t>mewn</a:t>
            </a:r>
            <a:r>
              <a:rPr lang="en-GB" sz="2300"/>
              <a:t> </a:t>
            </a:r>
            <a:r>
              <a:rPr lang="en-GB" sz="2300" err="1"/>
              <a:t>testun</a:t>
            </a:r>
            <a:r>
              <a:rPr lang="en-GB" sz="2300"/>
              <a:t>.</a:t>
            </a:r>
          </a:p>
          <a:p>
            <a:pPr marL="45720" indent="0">
              <a:buNone/>
            </a:pPr>
            <a:endParaRPr lang="en-GB" sz="2300"/>
          </a:p>
        </p:txBody>
      </p:sp>
    </p:spTree>
    <p:extLst>
      <p:ext uri="{BB962C8B-B14F-4D97-AF65-F5344CB8AC3E}">
        <p14:creationId xmlns:p14="http://schemas.microsoft.com/office/powerpoint/2010/main" val="10010596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95536" y="3068960"/>
            <a:ext cx="8496300" cy="350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latin typeface="Comic Sans MS" pitchFamily="66" charset="0"/>
              </a:rPr>
              <a:t>“Becoming a reader is not about:-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dirty="0">
                <a:latin typeface="Comic Sans MS" pitchFamily="66" charset="0"/>
              </a:rPr>
              <a:t> Being able to answer questions</a:t>
            </a:r>
          </a:p>
          <a:p>
            <a:pPr eaLnBrk="1" hangingPunct="1">
              <a:spcBef>
                <a:spcPct val="0"/>
              </a:spcBef>
            </a:pPr>
            <a:endParaRPr lang="en-GB" altLang="en-US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dirty="0">
                <a:latin typeface="Comic Sans MS" pitchFamily="66" charset="0"/>
              </a:rPr>
              <a:t> Having more words in your reading book</a:t>
            </a:r>
          </a:p>
          <a:p>
            <a:pPr eaLnBrk="1" hangingPunct="1">
              <a:spcBef>
                <a:spcPct val="0"/>
              </a:spcBef>
            </a:pPr>
            <a:endParaRPr lang="en-GB" altLang="en-US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dirty="0">
                <a:latin typeface="Comic Sans MS" pitchFamily="66" charset="0"/>
              </a:rPr>
              <a:t> Getting to level 5”</a:t>
            </a:r>
          </a:p>
        </p:txBody>
      </p:sp>
      <p:pic>
        <p:nvPicPr>
          <p:cNvPr id="19462" name="Picture 6" descr="untit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988" y="332656"/>
            <a:ext cx="1743075" cy="2619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WordArt 11"/>
          <p:cNvSpPr>
            <a:spLocks noChangeArrowheads="1" noChangeShapeType="1" noTextEdit="1"/>
          </p:cNvSpPr>
          <p:nvPr/>
        </p:nvSpPr>
        <p:spPr bwMode="auto">
          <a:xfrm>
            <a:off x="4499992" y="1916832"/>
            <a:ext cx="258127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SassoonPrimaryType"/>
              </a:rPr>
              <a:t>Prue Goodwin</a:t>
            </a:r>
          </a:p>
        </p:txBody>
      </p:sp>
    </p:spTree>
    <p:extLst>
      <p:ext uri="{BB962C8B-B14F-4D97-AF65-F5344CB8AC3E}">
        <p14:creationId xmlns:p14="http://schemas.microsoft.com/office/powerpoint/2010/main" val="5262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Box 4"/>
          <p:cNvSpPr txBox="1">
            <a:spLocks noChangeArrowheads="1"/>
          </p:cNvSpPr>
          <p:nvPr/>
        </p:nvSpPr>
        <p:spPr bwMode="auto">
          <a:xfrm>
            <a:off x="179512" y="95629"/>
            <a:ext cx="7128792" cy="6494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 err="1">
                <a:latin typeface="Comic Sans MS" pitchFamily="66" charset="0"/>
              </a:rPr>
              <a:t>Rydym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eisiau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Darllenwyr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Gydol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Oes</a:t>
            </a:r>
            <a:r>
              <a:rPr lang="en-GB" altLang="en-US" dirty="0">
                <a:latin typeface="Comic Sans MS" pitchFamily="66" charset="0"/>
              </a:rPr>
              <a:t>!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 err="1">
                <a:latin typeface="Comic Sans MS" pitchFamily="66" charset="0"/>
              </a:rPr>
              <a:t>Darllenwyr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sydd</a:t>
            </a:r>
            <a:r>
              <a:rPr lang="en-GB" altLang="en-US" dirty="0">
                <a:latin typeface="Comic Sans MS" pitchFamily="66" charset="0"/>
              </a:rPr>
              <a:t>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wedi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eu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hysgogi</a:t>
            </a:r>
            <a:endParaRPr lang="en-GB" altLang="en-US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yn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hyderus</a:t>
            </a:r>
            <a:endParaRPr lang="en-GB" altLang="en-US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yn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annibynnol</a:t>
            </a:r>
            <a:endParaRPr lang="en-GB" altLang="en-US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yn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frwdfrydig</a:t>
            </a:r>
            <a:r>
              <a:rPr lang="en-GB" altLang="en-US" dirty="0">
                <a:latin typeface="Comic Sans MS" pitchFamily="66" charset="0"/>
              </a:rPr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dirty="0" err="1">
                <a:latin typeface="Comic Sans MS" pitchFamily="66" charset="0"/>
              </a:rPr>
              <a:t>yn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mwynhau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darllen</a:t>
            </a:r>
            <a:endParaRPr lang="en-GB" altLang="en-US" dirty="0">
              <a:latin typeface="Comic Sans MS" pitchFamily="66" charset="0"/>
            </a:endParaRPr>
          </a:p>
        </p:txBody>
      </p:sp>
      <p:sp>
        <p:nvSpPr>
          <p:cNvPr id="30725" name="TextBox 5"/>
          <p:cNvSpPr txBox="1">
            <a:spLocks noChangeArrowheads="1"/>
          </p:cNvSpPr>
          <p:nvPr/>
        </p:nvSpPr>
        <p:spPr bwMode="auto">
          <a:xfrm>
            <a:off x="4788024" y="3604737"/>
            <a:ext cx="41767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latin typeface="Comic Sans MS" pitchFamily="66" charset="0"/>
              </a:rPr>
              <a:t>Ni </a:t>
            </a:r>
            <a:r>
              <a:rPr lang="en-GB" altLang="en-US" dirty="0" err="1">
                <a:latin typeface="Comic Sans MS" pitchFamily="66" charset="0"/>
              </a:rPr>
              <a:t>fydd</a:t>
            </a:r>
            <a:r>
              <a:rPr lang="en-GB" altLang="en-US" dirty="0">
                <a:latin typeface="Comic Sans MS" pitchFamily="66" charset="0"/>
              </a:rPr>
              <a:t> y </a:t>
            </a:r>
            <a:r>
              <a:rPr lang="en-GB" altLang="en-US" dirty="0" err="1">
                <a:latin typeface="Comic Sans MS" pitchFamily="66" charset="0"/>
              </a:rPr>
              <a:t>plentyn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yn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datblygu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yn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ddarllenwr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hyd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nes</a:t>
            </a:r>
            <a:r>
              <a:rPr lang="en-GB" altLang="en-US" dirty="0">
                <a:latin typeface="Comic Sans MS" pitchFamily="66" charset="0"/>
              </a:rPr>
              <a:t> bod y </a:t>
            </a:r>
            <a:r>
              <a:rPr lang="en-GB" altLang="en-US" dirty="0" err="1">
                <a:latin typeface="Comic Sans MS" pitchFamily="66" charset="0"/>
              </a:rPr>
              <a:t>pwyntiau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yma’n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berthnasol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iddo</a:t>
            </a:r>
            <a:r>
              <a:rPr lang="en-GB" altLang="en-US" dirty="0">
                <a:latin typeface="Comic Sans MS" pitchFamily="66" charset="0"/>
              </a:rPr>
              <a:t>.</a:t>
            </a:r>
          </a:p>
        </p:txBody>
      </p:sp>
      <p:pic>
        <p:nvPicPr>
          <p:cNvPr id="30726" name="Picture 6" descr="boy-and-football-readi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44" y="692696"/>
            <a:ext cx="4032250" cy="303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1"/>
          <p:cNvSpPr/>
          <p:nvPr/>
        </p:nvSpPr>
        <p:spPr>
          <a:xfrm>
            <a:off x="159783" y="3933056"/>
            <a:ext cx="3888432" cy="79208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-6909" y="2937495"/>
            <a:ext cx="3888432" cy="79208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1834" y="1988840"/>
            <a:ext cx="3888432" cy="79208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554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307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307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307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3072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2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935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4000" dirty="0">
                <a:solidFill>
                  <a:schemeClr val="folHlink"/>
                </a:solidFill>
              </a:rPr>
              <a:t>     </a:t>
            </a:r>
            <a:r>
              <a:rPr lang="en-GB" sz="4000" dirty="0">
                <a:solidFill>
                  <a:srgbClr val="000000"/>
                </a:solidFill>
              </a:rPr>
              <a:t>   </a:t>
            </a:r>
            <a:br>
              <a:rPr lang="en-GB" sz="4000" dirty="0">
                <a:solidFill>
                  <a:srgbClr val="000000"/>
                </a:solidFill>
              </a:rPr>
            </a:br>
            <a:r>
              <a:rPr lang="en-GB" sz="4000" dirty="0">
                <a:solidFill>
                  <a:srgbClr val="000000"/>
                </a:solidFill>
              </a:rPr>
              <a:t> </a:t>
            </a:r>
            <a:r>
              <a:rPr lang="en-GB" sz="4000" dirty="0" err="1">
                <a:solidFill>
                  <a:srgbClr val="000000"/>
                </a:solidFill>
              </a:rPr>
              <a:t>Darllen</a:t>
            </a:r>
            <a:r>
              <a:rPr lang="en-GB" sz="4000" dirty="0">
                <a:solidFill>
                  <a:srgbClr val="000000"/>
                </a:solidFill>
              </a:rPr>
              <a:t> Dan </a:t>
            </a:r>
            <a:r>
              <a:rPr lang="en-GB" sz="4000" dirty="0" err="1">
                <a:solidFill>
                  <a:srgbClr val="000000"/>
                </a:solidFill>
              </a:rPr>
              <a:t>Arweiniad</a:t>
            </a:r>
            <a:r>
              <a:rPr lang="en-GB" sz="4000" dirty="0">
                <a:solidFill>
                  <a:srgbClr val="000000"/>
                </a:solidFill>
              </a:rPr>
              <a:t> </a:t>
            </a:r>
            <a:r>
              <a:rPr lang="en-GB" sz="4000" dirty="0" err="1">
                <a:solidFill>
                  <a:srgbClr val="000000"/>
                </a:solidFill>
              </a:rPr>
              <a:t>yn</a:t>
            </a:r>
            <a:r>
              <a:rPr lang="en-GB" sz="4000" dirty="0">
                <a:solidFill>
                  <a:srgbClr val="000000"/>
                </a:solidFill>
              </a:rPr>
              <a:t> </a:t>
            </a:r>
            <a:r>
              <a:rPr lang="en-GB" sz="4000" dirty="0" err="1">
                <a:solidFill>
                  <a:srgbClr val="000000"/>
                </a:solidFill>
              </a:rPr>
              <a:t>erbyn</a:t>
            </a:r>
            <a:r>
              <a:rPr lang="en-GB" sz="4000" dirty="0">
                <a:solidFill>
                  <a:srgbClr val="000000"/>
                </a:solidFill>
              </a:rPr>
              <a:t> </a:t>
            </a:r>
            <a:r>
              <a:rPr lang="en-GB" sz="4000" dirty="0" err="1">
                <a:solidFill>
                  <a:srgbClr val="000000"/>
                </a:solidFill>
              </a:rPr>
              <a:t>Gwrando</a:t>
            </a:r>
            <a:r>
              <a:rPr lang="en-GB" sz="4000" dirty="0">
                <a:solidFill>
                  <a:srgbClr val="000000"/>
                </a:solidFill>
              </a:rPr>
              <a:t> </a:t>
            </a:r>
            <a:r>
              <a:rPr lang="en-GB" sz="4000" dirty="0" err="1">
                <a:solidFill>
                  <a:srgbClr val="000000"/>
                </a:solidFill>
              </a:rPr>
              <a:t>ar</a:t>
            </a:r>
            <a:r>
              <a:rPr lang="en-GB" sz="4000" dirty="0">
                <a:solidFill>
                  <a:srgbClr val="000000"/>
                </a:solidFill>
              </a:rPr>
              <a:t> </a:t>
            </a:r>
            <a:r>
              <a:rPr lang="en-GB" sz="4000" dirty="0" err="1">
                <a:solidFill>
                  <a:srgbClr val="000000"/>
                </a:solidFill>
              </a:rPr>
              <a:t>ddarllenwyr</a:t>
            </a:r>
            <a:r>
              <a:rPr lang="en-GB" sz="4000" dirty="0">
                <a:solidFill>
                  <a:srgbClr val="000000"/>
                </a:solidFill>
              </a:rPr>
              <a:t> </a:t>
            </a:r>
            <a:r>
              <a:rPr lang="en-GB" sz="4000" dirty="0" err="1">
                <a:solidFill>
                  <a:srgbClr val="000000"/>
                </a:solidFill>
              </a:rPr>
              <a:t>yn</a:t>
            </a:r>
            <a:r>
              <a:rPr lang="en-GB" sz="4000" dirty="0">
                <a:solidFill>
                  <a:srgbClr val="000000"/>
                </a:solidFill>
              </a:rPr>
              <a:t> </a:t>
            </a:r>
            <a:r>
              <a:rPr lang="en-GB" sz="4000" dirty="0" err="1">
                <a:solidFill>
                  <a:srgbClr val="000000"/>
                </a:solidFill>
              </a:rPr>
              <a:t>darllen</a:t>
            </a:r>
            <a:r>
              <a:rPr lang="en-GB" sz="4000" dirty="0">
                <a:solidFill>
                  <a:srgbClr val="000000"/>
                </a:solidFill>
              </a:rPr>
              <a:t> </a:t>
            </a:r>
            <a:r>
              <a:rPr lang="en-GB" sz="4000" dirty="0" err="1">
                <a:solidFill>
                  <a:srgbClr val="000000"/>
                </a:solidFill>
              </a:rPr>
              <a:t>yn</a:t>
            </a:r>
            <a:r>
              <a:rPr lang="en-GB" sz="4000" dirty="0">
                <a:solidFill>
                  <a:srgbClr val="000000"/>
                </a:solidFill>
              </a:rPr>
              <a:t> </a:t>
            </a:r>
            <a:r>
              <a:rPr lang="en-GB" sz="4000" dirty="0" err="1">
                <a:solidFill>
                  <a:srgbClr val="000000"/>
                </a:solidFill>
              </a:rPr>
              <a:t>unigol</a:t>
            </a:r>
            <a:r>
              <a:rPr lang="en-GB" sz="4000" dirty="0">
                <a:solidFill>
                  <a:srgbClr val="000000"/>
                </a:solidFill>
              </a:rPr>
              <a:t>.</a:t>
            </a:r>
            <a:br>
              <a:rPr lang="en-GB" sz="4000" dirty="0">
                <a:solidFill>
                  <a:srgbClr val="000000"/>
                </a:solidFill>
              </a:rPr>
            </a:br>
            <a:br>
              <a:rPr lang="en-GB" sz="4000" dirty="0">
                <a:solidFill>
                  <a:srgbClr val="000000"/>
                </a:solidFill>
              </a:rPr>
            </a:br>
            <a:endParaRPr lang="en-GB" sz="4000" dirty="0">
              <a:solidFill>
                <a:srgbClr val="000000"/>
              </a:solidFill>
            </a:endParaRPr>
          </a:p>
        </p:txBody>
      </p:sp>
      <p:sp>
        <p:nvSpPr>
          <p:cNvPr id="506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989138"/>
            <a:ext cx="7979576" cy="4114800"/>
          </a:xfrm>
        </p:spPr>
        <p:txBody>
          <a:bodyPr>
            <a:noAutofit/>
          </a:bodyPr>
          <a:lstStyle/>
          <a:p>
            <a:pPr marL="622300" indent="-357188" eaLnBrk="1" hangingPunct="1"/>
            <a:r>
              <a:rPr lang="en-GB" sz="2800" dirty="0" err="1"/>
              <a:t>Wrth</a:t>
            </a:r>
            <a:r>
              <a:rPr lang="en-GB" sz="2800" dirty="0"/>
              <a:t> </a:t>
            </a:r>
            <a:r>
              <a:rPr lang="en-GB" sz="2800" dirty="0" err="1"/>
              <a:t>wrando</a:t>
            </a:r>
            <a:r>
              <a:rPr lang="en-GB" sz="2800" dirty="0"/>
              <a:t> </a:t>
            </a:r>
            <a:r>
              <a:rPr lang="en-GB" sz="2800" dirty="0" err="1"/>
              <a:t>ar</a:t>
            </a:r>
            <a:r>
              <a:rPr lang="en-GB" sz="2800" dirty="0"/>
              <a:t> </a:t>
            </a:r>
            <a:r>
              <a:rPr lang="en-GB" sz="2800" dirty="0" err="1"/>
              <a:t>ddisgyblion</a:t>
            </a:r>
            <a:r>
              <a:rPr lang="en-GB" sz="2800" dirty="0"/>
              <a:t> </a:t>
            </a:r>
            <a:r>
              <a:rPr lang="en-GB" sz="2800" dirty="0" err="1"/>
              <a:t>unigol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darllen</a:t>
            </a:r>
            <a:r>
              <a:rPr lang="en-GB" sz="2800" dirty="0"/>
              <a:t> </a:t>
            </a:r>
            <a:r>
              <a:rPr lang="en-GB" sz="2800" dirty="0" err="1"/>
              <a:t>yr</a:t>
            </a:r>
            <a:r>
              <a:rPr lang="en-GB" sz="2800" dirty="0"/>
              <a:t> </a:t>
            </a:r>
            <a:r>
              <a:rPr lang="en-GB" sz="2800" dirty="0" err="1"/>
              <a:t>amser</a:t>
            </a:r>
            <a:r>
              <a:rPr lang="en-GB" sz="2800" dirty="0"/>
              <a:t> </a:t>
            </a:r>
            <a:r>
              <a:rPr lang="en-GB" sz="2800" dirty="0" err="1"/>
              <a:t>cyfartalog</a:t>
            </a:r>
            <a:r>
              <a:rPr lang="en-GB" sz="2800" dirty="0"/>
              <a:t> </a:t>
            </a:r>
            <a:r>
              <a:rPr lang="en-GB" sz="2800" dirty="0" err="1"/>
              <a:t>ar</a:t>
            </a:r>
            <a:r>
              <a:rPr lang="en-GB" sz="2800" dirty="0"/>
              <a:t> </a:t>
            </a:r>
            <a:r>
              <a:rPr lang="en-GB" sz="2800" dirty="0" err="1"/>
              <a:t>gyfer</a:t>
            </a:r>
            <a:r>
              <a:rPr lang="en-GB" sz="2800" dirty="0"/>
              <a:t> </a:t>
            </a:r>
            <a:r>
              <a:rPr lang="en-GB" sz="2800" dirty="0" err="1"/>
              <a:t>pob</a:t>
            </a:r>
            <a:r>
              <a:rPr lang="en-GB" sz="2800" dirty="0"/>
              <a:t> </a:t>
            </a:r>
            <a:r>
              <a:rPr lang="en-GB" sz="2800" dirty="0" err="1"/>
              <a:t>disgybl</a:t>
            </a:r>
            <a:r>
              <a:rPr lang="en-GB" sz="2800" dirty="0"/>
              <a:t> </a:t>
            </a:r>
            <a:r>
              <a:rPr lang="en-GB" sz="2800" dirty="0" err="1"/>
              <a:t>yw</a:t>
            </a:r>
            <a:r>
              <a:rPr lang="en-GB" sz="2800" dirty="0"/>
              <a:t> 3 </a:t>
            </a:r>
            <a:r>
              <a:rPr lang="en-GB" sz="2800" dirty="0" err="1"/>
              <a:t>munud</a:t>
            </a:r>
            <a:endParaRPr lang="en-GB" sz="2800" dirty="0"/>
          </a:p>
          <a:p>
            <a:pPr marL="622300" indent="-357188" eaLnBrk="1" hangingPunct="1"/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aml</a:t>
            </a:r>
            <a:r>
              <a:rPr lang="en-GB" sz="2800" dirty="0"/>
              <a:t>, dim </a:t>
            </a:r>
            <a:r>
              <a:rPr lang="en-GB" sz="2800" dirty="0" err="1"/>
              <a:t>ond</a:t>
            </a:r>
            <a:r>
              <a:rPr lang="en-GB" sz="2800" dirty="0"/>
              <a:t> </a:t>
            </a:r>
            <a:r>
              <a:rPr lang="en-GB" sz="2800" dirty="0" err="1"/>
              <a:t>amser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 </a:t>
            </a:r>
            <a:r>
              <a:rPr lang="en-GB" sz="2800" dirty="0" err="1"/>
              <a:t>asesu’r</a:t>
            </a:r>
            <a:r>
              <a:rPr lang="en-GB" sz="2800" dirty="0"/>
              <a:t> </a:t>
            </a:r>
            <a:r>
              <a:rPr lang="en-GB" sz="2800" dirty="0" err="1"/>
              <a:t>datgodio</a:t>
            </a:r>
            <a:r>
              <a:rPr lang="en-GB" sz="2800" dirty="0"/>
              <a:t> </a:t>
            </a:r>
            <a:r>
              <a:rPr lang="en-GB" sz="2800" dirty="0" err="1"/>
              <a:t>sydd</a:t>
            </a:r>
            <a:r>
              <a:rPr lang="en-GB" sz="2800" dirty="0"/>
              <a:t> </a:t>
            </a:r>
            <a:r>
              <a:rPr lang="en-GB" sz="2800" dirty="0" err="1"/>
              <a:t>ar</a:t>
            </a:r>
            <a:r>
              <a:rPr lang="en-GB" sz="2800" dirty="0"/>
              <a:t> </a:t>
            </a:r>
            <a:r>
              <a:rPr lang="en-GB" sz="2800" dirty="0" err="1"/>
              <a:t>gael</a:t>
            </a:r>
            <a:endParaRPr lang="en-GB" sz="2800" dirty="0"/>
          </a:p>
          <a:p>
            <a:pPr marL="622300" indent="-357188" eaLnBrk="1" hangingPunct="1"/>
            <a:r>
              <a:rPr lang="en-GB" sz="2800" b="1" dirty="0">
                <a:solidFill>
                  <a:srgbClr val="FF0000"/>
                </a:solidFill>
              </a:rPr>
              <a:t>DOES DIM AMSER </a:t>
            </a:r>
            <a:r>
              <a:rPr lang="en-GB" sz="2800" dirty="0" err="1"/>
              <a:t>i</a:t>
            </a:r>
            <a:r>
              <a:rPr lang="en-GB" sz="2800" dirty="0"/>
              <a:t> </a:t>
            </a:r>
            <a:r>
              <a:rPr lang="en-GB" sz="2800" dirty="0" err="1"/>
              <a:t>drafod</a:t>
            </a:r>
            <a:r>
              <a:rPr lang="en-GB" sz="2800" dirty="0"/>
              <a:t> y </a:t>
            </a:r>
            <a:r>
              <a:rPr lang="en-GB" sz="2800" dirty="0" err="1"/>
              <a:t>testun</a:t>
            </a:r>
            <a:r>
              <a:rPr lang="en-GB" sz="2800" dirty="0"/>
              <a:t> a </a:t>
            </a:r>
            <a:r>
              <a:rPr lang="en-GB" sz="2800" dirty="0" err="1"/>
              <a:t>datblygu</a:t>
            </a:r>
            <a:r>
              <a:rPr lang="en-GB" sz="2800" dirty="0"/>
              <a:t> </a:t>
            </a:r>
            <a:r>
              <a:rPr lang="en-GB" sz="2800" dirty="0" err="1"/>
              <a:t>dealltwriaeth</a:t>
            </a:r>
            <a:r>
              <a:rPr lang="en-GB" sz="2800" dirty="0"/>
              <a:t> o </a:t>
            </a:r>
            <a:r>
              <a:rPr lang="en-GB" sz="2800" dirty="0" err="1"/>
              <a:t>destun</a:t>
            </a:r>
            <a:endParaRPr lang="en-GB" sz="2800" dirty="0"/>
          </a:p>
          <a:p>
            <a:pPr marL="1087438" lvl="1" eaLnBrk="1" hangingPunct="1">
              <a:buFont typeface="Wingdings" pitchFamily="2" charset="2"/>
              <a:buNone/>
            </a:pPr>
            <a:r>
              <a:rPr lang="en-GB" sz="32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9453949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  <a:t>Mwynhad yn creu darllenwyr da.</a:t>
            </a:r>
            <a:b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  <a:t>Beth am edrych ar ....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4176464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  <a:t>Amserlen darllen yn eich dosbarth chi – Pryd mae gweithgareddau darllen yn digwydd?</a:t>
            </a:r>
          </a:p>
          <a:p>
            <a:pPr eaLnBrk="1" hangingPunct="1"/>
            <a: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  <a:t>Pa fath o weithgareddau sydd yn cael eu cynnig?</a:t>
            </a:r>
          </a:p>
          <a:p>
            <a:pPr eaLnBrk="1" hangingPunct="1"/>
            <a: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  <a:t>Ydy sgiliau darllen yn rhan greiddiol o bob gwers?  Neu ai dim ond yn ystod y cyfnod darllen mae  ‘dysgu’ darllen  yn digwydd?</a:t>
            </a:r>
          </a:p>
          <a:p>
            <a:pPr eaLnBrk="1" hangingPunct="1"/>
            <a: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  <a:t>Beth rydan ni’n ei olygu wrth ‘ddysgu darllen’?</a:t>
            </a:r>
          </a:p>
          <a:p>
            <a:pPr eaLnBrk="1" hangingPunct="1"/>
            <a: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  <a:t>Oes yna ‘gynllunio darllen’ yn digwydd?</a:t>
            </a:r>
          </a:p>
          <a:p>
            <a:pPr eaLnBrk="1" hangingPunct="1"/>
            <a:r>
              <a:rPr lang="cy-GB" altLang="cy-GB" dirty="0">
                <a:latin typeface="Arial" panose="020B0604020202020204" pitchFamily="34" charset="0"/>
                <a:cs typeface="Arial" panose="020B0604020202020204" pitchFamily="34" charset="0"/>
              </a:rPr>
              <a:t>Oes yna gyfuno yn digwydd e.e. Darllen er mwyn dod o hyd i ffeithiau ac adnabod arddull fydd yn bwydo’r ysgrifennu.</a:t>
            </a:r>
          </a:p>
        </p:txBody>
      </p:sp>
      <p:sp>
        <p:nvSpPr>
          <p:cNvPr id="2" name="Rectangle 1"/>
          <p:cNvSpPr/>
          <p:nvPr/>
        </p:nvSpPr>
        <p:spPr>
          <a:xfrm>
            <a:off x="179512" y="116632"/>
            <a:ext cx="19688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Ysgogi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6419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4858" y="0"/>
          <a:ext cx="9016339" cy="67941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51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51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51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51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956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6848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err="1"/>
                        <a:t>Dydd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Llun</a:t>
                      </a:r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err="1"/>
                        <a:t>Dydd</a:t>
                      </a:r>
                      <a:r>
                        <a:rPr lang="en-GB" sz="1200" b="1" baseline="0" dirty="0"/>
                        <a:t> </a:t>
                      </a:r>
                      <a:r>
                        <a:rPr lang="en-GB" sz="1200" b="1" baseline="0" dirty="0" err="1"/>
                        <a:t>Mawrth</a:t>
                      </a:r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err="1"/>
                        <a:t>Dydd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Mercher</a:t>
                      </a:r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err="1"/>
                        <a:t>Dydd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Iau</a:t>
                      </a:r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err="1"/>
                        <a:t>Dydd</a:t>
                      </a:r>
                      <a:r>
                        <a:rPr lang="en-GB" sz="1200" b="1" baseline="0" dirty="0"/>
                        <a:t> </a:t>
                      </a:r>
                      <a:r>
                        <a:rPr lang="en-GB" sz="1200" b="1" dirty="0" err="1"/>
                        <a:t>Gwener</a:t>
                      </a:r>
                      <a:endParaRPr lang="en-GB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3690">
                <a:tc>
                  <a:txBody>
                    <a:bodyPr/>
                    <a:lstStyle/>
                    <a:p>
                      <a:pPr algn="ctr"/>
                      <a:r>
                        <a:rPr lang="en-GB" sz="1200" b="1" u="sng" dirty="0" err="1"/>
                        <a:t>Cofrestru</a:t>
                      </a:r>
                      <a:endParaRPr lang="en-GB" sz="1200" b="1" u="sng" dirty="0"/>
                    </a:p>
                    <a:p>
                      <a:pPr algn="l"/>
                      <a:r>
                        <a:rPr lang="en-GB" sz="1050" b="0" u="none" dirty="0" err="1"/>
                        <a:t>Gwaith</a:t>
                      </a:r>
                      <a:r>
                        <a:rPr lang="en-GB" sz="1050" b="0" u="none" dirty="0"/>
                        <a:t> </a:t>
                      </a:r>
                      <a:r>
                        <a:rPr lang="en-GB" sz="1050" b="0" u="none" dirty="0" err="1"/>
                        <a:t>Lefel</a:t>
                      </a:r>
                      <a:r>
                        <a:rPr lang="en-GB" sz="1050" b="0" u="none" dirty="0"/>
                        <a:t> </a:t>
                      </a:r>
                      <a:r>
                        <a:rPr lang="en-GB" sz="1050" b="0" u="none" dirty="0" err="1"/>
                        <a:t>Gair</a:t>
                      </a:r>
                      <a:r>
                        <a:rPr lang="en-GB" sz="1050" b="0" u="none" dirty="0"/>
                        <a:t>/</a:t>
                      </a:r>
                      <a:r>
                        <a:rPr lang="en-GB" sz="1050" b="0" u="none" dirty="0" err="1"/>
                        <a:t>Brawddeg</a:t>
                      </a:r>
                      <a:endParaRPr lang="en-GB" sz="1050" b="0" u="none" dirty="0"/>
                    </a:p>
                    <a:p>
                      <a:pPr algn="ctr"/>
                      <a:r>
                        <a:rPr lang="en-GB" sz="1050" b="0" u="none" dirty="0" err="1">
                          <a:solidFill>
                            <a:srgbClr val="FF0000"/>
                          </a:solidFill>
                        </a:rPr>
                        <a:t>Sillafu</a:t>
                      </a:r>
                      <a:endParaRPr lang="en-GB" sz="1050" b="0" u="non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err="1"/>
                        <a:t>Cofrestru</a:t>
                      </a:r>
                      <a:endParaRPr lang="en-GB" sz="1200" b="1" u="sng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dirty="0" err="1"/>
                        <a:t>Gwaith</a:t>
                      </a:r>
                      <a:r>
                        <a:rPr lang="en-GB" sz="1050" b="0" u="none" dirty="0"/>
                        <a:t> </a:t>
                      </a:r>
                      <a:r>
                        <a:rPr lang="en-GB" sz="1050" b="0" u="none" dirty="0" err="1"/>
                        <a:t>Lefel</a:t>
                      </a:r>
                      <a:r>
                        <a:rPr lang="en-GB" sz="1050" b="0" u="none" dirty="0"/>
                        <a:t> </a:t>
                      </a:r>
                      <a:r>
                        <a:rPr lang="en-GB" sz="1050" b="0" u="none" dirty="0" err="1"/>
                        <a:t>Gair</a:t>
                      </a:r>
                      <a:r>
                        <a:rPr lang="en-GB" sz="1050" b="0" u="none" dirty="0"/>
                        <a:t>/</a:t>
                      </a:r>
                      <a:r>
                        <a:rPr lang="en-GB" sz="1050" b="0" u="none" dirty="0" err="1"/>
                        <a:t>Brawddeg</a:t>
                      </a:r>
                      <a:endParaRPr lang="en-GB" sz="1050" b="0" u="none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dirty="0" err="1">
                          <a:solidFill>
                            <a:srgbClr val="FF0000"/>
                          </a:solidFill>
                        </a:rPr>
                        <a:t>Priflythyren</a:t>
                      </a:r>
                      <a:endParaRPr lang="en-GB" sz="1050" b="0" u="non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u="sng" dirty="0" err="1"/>
                        <a:t>Cofrestru</a:t>
                      </a:r>
                      <a:endParaRPr lang="en-GB" sz="1050" b="1" u="sng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dirty="0" err="1"/>
                        <a:t>Gwaith</a:t>
                      </a:r>
                      <a:r>
                        <a:rPr lang="en-GB" sz="1050" b="0" u="none" dirty="0"/>
                        <a:t> </a:t>
                      </a:r>
                      <a:r>
                        <a:rPr lang="en-GB" sz="1050" b="0" u="none" dirty="0" err="1"/>
                        <a:t>Lefel</a:t>
                      </a:r>
                      <a:r>
                        <a:rPr lang="en-GB" sz="1050" b="0" u="none" dirty="0"/>
                        <a:t> </a:t>
                      </a:r>
                      <a:r>
                        <a:rPr lang="en-GB" sz="1050" b="0" u="none" dirty="0" err="1"/>
                        <a:t>Gair</a:t>
                      </a:r>
                      <a:r>
                        <a:rPr lang="en-GB" sz="1050" b="0" u="none" dirty="0"/>
                        <a:t>/</a:t>
                      </a:r>
                      <a:r>
                        <a:rPr lang="en-GB" sz="1050" b="0" u="none" dirty="0" err="1"/>
                        <a:t>Brawddeg</a:t>
                      </a:r>
                      <a:endParaRPr lang="en-GB" sz="1050" b="0" u="none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dirty="0" err="1">
                          <a:solidFill>
                            <a:srgbClr val="FF0000"/>
                          </a:solidFill>
                        </a:rPr>
                        <a:t>Berfau</a:t>
                      </a:r>
                      <a:r>
                        <a:rPr lang="en-GB" sz="1050" b="0" u="none" dirty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u="sng" dirty="0" err="1"/>
                        <a:t>Cofrestru</a:t>
                      </a:r>
                      <a:endParaRPr lang="en-GB" sz="1050" b="1" u="sng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dirty="0" err="1"/>
                        <a:t>Gwaith</a:t>
                      </a:r>
                      <a:r>
                        <a:rPr lang="en-GB" sz="1050" b="0" u="none" dirty="0"/>
                        <a:t> </a:t>
                      </a:r>
                      <a:r>
                        <a:rPr lang="en-GB" sz="1050" b="0" u="none" dirty="0" err="1"/>
                        <a:t>Lefel</a:t>
                      </a:r>
                      <a:r>
                        <a:rPr lang="en-GB" sz="1050" b="0" u="none" dirty="0"/>
                        <a:t> </a:t>
                      </a:r>
                      <a:r>
                        <a:rPr lang="en-GB" sz="1050" b="0" u="none" dirty="0" err="1"/>
                        <a:t>Gair</a:t>
                      </a:r>
                      <a:r>
                        <a:rPr lang="en-GB" sz="1050" b="0" u="none" dirty="0"/>
                        <a:t>/</a:t>
                      </a:r>
                      <a:r>
                        <a:rPr lang="en-GB" sz="1050" b="0" u="none" dirty="0" err="1"/>
                        <a:t>Brawddeg</a:t>
                      </a:r>
                      <a:endParaRPr lang="en-GB" sz="1050" b="0" u="none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dirty="0" err="1">
                          <a:solidFill>
                            <a:srgbClr val="FF0000"/>
                          </a:solidFill>
                        </a:rPr>
                        <a:t>Gwefreiriau</a:t>
                      </a:r>
                      <a:r>
                        <a:rPr lang="en-GB" sz="1050" b="0" u="none" dirty="0">
                          <a:solidFill>
                            <a:srgbClr val="FF0000"/>
                          </a:solidFill>
                        </a:rPr>
                        <a:t> - </a:t>
                      </a:r>
                      <a:r>
                        <a:rPr lang="en-GB" sz="1050" b="0" u="none" dirty="0" err="1">
                          <a:solidFill>
                            <a:srgbClr val="FF0000"/>
                          </a:solidFill>
                        </a:rPr>
                        <a:t>Ansoddeiriau</a:t>
                      </a:r>
                      <a:endParaRPr lang="en-GB" sz="1050" b="0" u="non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u="sng" dirty="0" err="1"/>
                        <a:t>Cofrestru</a:t>
                      </a:r>
                      <a:endParaRPr lang="en-GB" sz="1050" b="1" u="sng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dirty="0" err="1"/>
                        <a:t>Gwaith</a:t>
                      </a:r>
                      <a:r>
                        <a:rPr lang="en-GB" sz="1050" b="0" u="none" dirty="0"/>
                        <a:t> </a:t>
                      </a:r>
                      <a:r>
                        <a:rPr lang="en-GB" sz="1050" b="0" u="none" dirty="0" err="1"/>
                        <a:t>Lefel</a:t>
                      </a:r>
                      <a:r>
                        <a:rPr lang="en-GB" sz="1050" b="0" u="none" dirty="0"/>
                        <a:t> </a:t>
                      </a:r>
                      <a:r>
                        <a:rPr lang="en-GB" sz="1050" b="0" u="none" dirty="0" err="1"/>
                        <a:t>Gair</a:t>
                      </a:r>
                      <a:r>
                        <a:rPr lang="en-GB" sz="1050" b="0" u="none" dirty="0"/>
                        <a:t>/</a:t>
                      </a:r>
                      <a:r>
                        <a:rPr lang="en-GB" sz="1050" b="0" u="none" dirty="0" err="1"/>
                        <a:t>Brawddeg</a:t>
                      </a:r>
                      <a:endParaRPr lang="en-GB" sz="1050" b="0" u="none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u="none" dirty="0">
                          <a:solidFill>
                            <a:srgbClr val="FF0000"/>
                          </a:solidFill>
                        </a:rPr>
                        <a:t>Darn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gywiro</a:t>
                      </a:r>
                      <a:endParaRPr lang="en-GB" sz="1000" b="0" u="non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574">
                <a:tc gridSpan="4">
                  <a:txBody>
                    <a:bodyPr/>
                    <a:lstStyle/>
                    <a:p>
                      <a:pPr algn="ctr"/>
                      <a:r>
                        <a:rPr lang="en-GB" sz="1200" b="1" u="none" dirty="0" err="1"/>
                        <a:t>Gwasanaeth</a:t>
                      </a:r>
                      <a:endParaRPr lang="en-GB" sz="1200" b="1" u="non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u="non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u="non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u="none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</a:t>
                      </a:r>
                      <a:r>
                        <a:rPr lang="en-GB" sz="1200" b="1" u="sng" baseline="0" dirty="0" err="1"/>
                        <a:t>Ysgrifennu</a:t>
                      </a:r>
                      <a:endParaRPr lang="en-GB" sz="1200" b="1" u="sng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baseline="0" dirty="0" err="1">
                          <a:solidFill>
                            <a:srgbClr val="FF0000"/>
                          </a:solidFill>
                        </a:rPr>
                        <a:t>Ysgrifennu</a:t>
                      </a:r>
                      <a:r>
                        <a:rPr lang="en-GB" sz="1200" b="1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200" b="1" u="none" baseline="0" dirty="0" err="1">
                          <a:solidFill>
                            <a:srgbClr val="FF0000"/>
                          </a:solidFill>
                        </a:rPr>
                        <a:t>Estynedig</a:t>
                      </a:r>
                      <a:endParaRPr lang="en-GB" sz="1200" b="1" u="none" baseline="0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baseline="0" dirty="0" err="1">
                          <a:solidFill>
                            <a:srgbClr val="FF0000"/>
                          </a:solidFill>
                        </a:rPr>
                        <a:t>Geirio</a:t>
                      </a:r>
                      <a:r>
                        <a:rPr lang="en-GB" sz="1200" b="1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200" b="1" u="none" baseline="0" dirty="0" err="1">
                          <a:solidFill>
                            <a:srgbClr val="FF0000"/>
                          </a:solidFill>
                        </a:rPr>
                        <a:t>Gwych</a:t>
                      </a:r>
                      <a:endParaRPr lang="en-GB" sz="1200" b="1" u="none" baseline="0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baseline="0" dirty="0" err="1">
                          <a:solidFill>
                            <a:srgbClr val="FF0000"/>
                          </a:solidFill>
                        </a:rPr>
                        <a:t>Erthygl</a:t>
                      </a:r>
                      <a:r>
                        <a:rPr lang="en-GB" sz="1200" b="1" u="none" baseline="0" dirty="0">
                          <a:solidFill>
                            <a:srgbClr val="FF0000"/>
                          </a:solidFill>
                        </a:rPr>
                        <a:t> – </a:t>
                      </a:r>
                      <a:r>
                        <a:rPr lang="en-GB" sz="1200" b="1" u="none" baseline="0" dirty="0" err="1">
                          <a:solidFill>
                            <a:srgbClr val="FF0000"/>
                          </a:solidFill>
                        </a:rPr>
                        <a:t>Parc</a:t>
                      </a:r>
                      <a:r>
                        <a:rPr lang="en-GB" sz="1200" b="1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200" b="1" u="none" baseline="0" dirty="0" err="1">
                          <a:solidFill>
                            <a:srgbClr val="FF0000"/>
                          </a:solidFill>
                        </a:rPr>
                        <a:t>Cenedlaethol</a:t>
                      </a:r>
                      <a:endParaRPr lang="en-GB" sz="1200" b="1" u="none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en-GB" sz="1200" b="1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2420">
                <a:tc>
                  <a:txBody>
                    <a:bodyPr/>
                    <a:lstStyle/>
                    <a:p>
                      <a:pPr algn="ctr"/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</a:t>
                      </a:r>
                      <a:r>
                        <a:rPr lang="en-GB" sz="1200" b="1" u="sng" baseline="0" dirty="0" err="1"/>
                        <a:t>Mathemateg</a:t>
                      </a:r>
                      <a:endParaRPr lang="en-GB" sz="1200" b="1" u="sng" baseline="0" dirty="0"/>
                    </a:p>
                    <a:p>
                      <a:pPr algn="ctr"/>
                      <a:endParaRPr lang="en-GB" sz="1200" b="1" u="sng" baseline="0" dirty="0"/>
                    </a:p>
                    <a:p>
                      <a:pPr algn="ctr"/>
                      <a:r>
                        <a:rPr lang="en-GB" sz="1050" b="0" u="none" baseline="0" dirty="0" err="1"/>
                        <a:t>Mathemateg</a:t>
                      </a:r>
                      <a:endParaRPr lang="en-GB" sz="1050" b="0" u="none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</a:t>
                      </a:r>
                      <a:r>
                        <a:rPr lang="en-GB" sz="1200" b="1" u="sng" baseline="0" dirty="0" err="1"/>
                        <a:t>Mathemateg</a:t>
                      </a:r>
                      <a:endParaRPr lang="en-GB" sz="1200" b="1" u="sng" dirty="0"/>
                    </a:p>
                    <a:p>
                      <a:pPr algn="ctr"/>
                      <a:endParaRPr lang="en-GB" sz="1200" b="1" u="sng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u="none" baseline="0" dirty="0" err="1"/>
                        <a:t>Mathemateg</a:t>
                      </a:r>
                      <a:endParaRPr lang="en-GB" sz="1200" b="0" u="none" baseline="0" dirty="0"/>
                    </a:p>
                    <a:p>
                      <a:pPr algn="ctr"/>
                      <a:endParaRPr lang="en-GB" sz="12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</a:t>
                      </a:r>
                      <a:r>
                        <a:rPr lang="en-GB" sz="1200" b="1" u="sng" baseline="0" dirty="0" err="1"/>
                        <a:t>Mathemateg</a:t>
                      </a:r>
                      <a:endParaRPr lang="en-GB" sz="1200" b="1" u="sng" dirty="0"/>
                    </a:p>
                    <a:p>
                      <a:pPr algn="ctr"/>
                      <a:endParaRPr lang="en-GB" sz="1200" b="1" u="sng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u="none" baseline="0" dirty="0" err="1"/>
                        <a:t>Mathemateg</a:t>
                      </a:r>
                      <a:endParaRPr lang="en-GB" sz="1200" b="0" u="none" baseline="0" dirty="0"/>
                    </a:p>
                    <a:p>
                      <a:pPr algn="ctr"/>
                      <a:endParaRPr lang="en-GB" sz="12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</a:t>
                      </a:r>
                      <a:r>
                        <a:rPr lang="en-GB" sz="1200" b="1" u="sng" baseline="0" dirty="0" err="1"/>
                        <a:t>Mathemateg</a:t>
                      </a:r>
                      <a:endParaRPr lang="en-GB" sz="1200" b="1" u="sng" dirty="0"/>
                    </a:p>
                    <a:p>
                      <a:pPr algn="ctr"/>
                      <a:endParaRPr lang="en-GB" sz="1200" b="1" u="sng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u="none" baseline="0" dirty="0" err="1"/>
                        <a:t>Mathemateg</a:t>
                      </a:r>
                      <a:endParaRPr lang="en-GB" sz="1200" b="0" u="none" baseline="0" dirty="0"/>
                    </a:p>
                    <a:p>
                      <a:pPr algn="ctr"/>
                      <a:endParaRPr lang="en-GB" sz="1200" b="1" u="sng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GB" sz="1200" b="1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2838">
                <a:tc gridSpan="5">
                  <a:txBody>
                    <a:bodyPr/>
                    <a:lstStyle/>
                    <a:p>
                      <a:pPr algn="ctr"/>
                      <a:r>
                        <a:rPr lang="en-GB" sz="1000" b="1" dirty="0" err="1"/>
                        <a:t>Egwyl</a:t>
                      </a:r>
                      <a:endParaRPr lang="en-GB" sz="1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91403">
                <a:tc>
                  <a:txBody>
                    <a:bodyPr/>
                    <a:lstStyle/>
                    <a:p>
                      <a:pPr algn="ctr"/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</a:t>
                      </a:r>
                      <a:r>
                        <a:rPr lang="en-GB" sz="1200" b="1" u="sng" baseline="0" dirty="0" err="1"/>
                        <a:t>Iaith</a:t>
                      </a:r>
                      <a:endParaRPr lang="en-GB" sz="1200" b="1" u="sng" baseline="0" dirty="0"/>
                    </a:p>
                    <a:p>
                      <a:pPr algn="l"/>
                      <a:r>
                        <a:rPr lang="en-GB" sz="1200" b="1" u="none" baseline="0" dirty="0" err="1">
                          <a:solidFill>
                            <a:srgbClr val="FF0000"/>
                          </a:solidFill>
                        </a:rPr>
                        <a:t>Trafod</a:t>
                      </a:r>
                      <a:r>
                        <a:rPr lang="en-GB" sz="1200" b="1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200" b="1" u="none" baseline="0" dirty="0" err="1">
                          <a:solidFill>
                            <a:srgbClr val="FF0000"/>
                          </a:solidFill>
                        </a:rPr>
                        <a:t>targedau</a:t>
                      </a:r>
                      <a:r>
                        <a:rPr lang="en-GB" sz="1200" b="1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200" b="1" u="none" baseline="0" dirty="0" err="1">
                          <a:solidFill>
                            <a:srgbClr val="FF0000"/>
                          </a:solidFill>
                        </a:rPr>
                        <a:t>Ysgrifenedig</a:t>
                      </a:r>
                      <a:r>
                        <a:rPr lang="en-GB" sz="1200" b="1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/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Darllen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unigol</a:t>
                      </a:r>
                      <a:endParaRPr lang="en-GB" sz="1000" b="0" u="none" baseline="0" dirty="0">
                        <a:solidFill>
                          <a:srgbClr val="FF0000"/>
                        </a:solidFill>
                      </a:endParaRPr>
                    </a:p>
                    <a:p>
                      <a:pPr algn="l"/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Cyflwyno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model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erthygl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cyflwyno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gwybodaeth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 -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Hafod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Eryri</a:t>
                      </a:r>
                      <a:endParaRPr lang="en-GB" sz="1000" b="0" u="none" baseline="0" dirty="0">
                        <a:solidFill>
                          <a:srgbClr val="FF0000"/>
                        </a:solidFill>
                      </a:endParaRPr>
                    </a:p>
                    <a:p>
                      <a:pPr algn="l"/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Pennu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Meini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Prawf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Llwyddiant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Erthygl</a:t>
                      </a:r>
                      <a:endParaRPr lang="en-GB" sz="1000" b="0" u="none" baseline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</a:t>
                      </a:r>
                      <a:r>
                        <a:rPr lang="en-GB" sz="1200" b="1" u="sng" baseline="0" dirty="0" err="1"/>
                        <a:t>Iaith</a:t>
                      </a:r>
                      <a:endParaRPr lang="en-GB" sz="1200" b="1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Disgrifiadau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ffeithiol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– 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Modelu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brawddegau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perthnasol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i’r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testun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gan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ddefnyddio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berfau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-ac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ansoddeiriau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pwrpasol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.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Ysgrifennu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ddisgrifiadau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ffeithiol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fel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ymateb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luniau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/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fidio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o’r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parciau</a:t>
                      </a:r>
                      <a:endParaRPr lang="en-GB" sz="1000" b="0" u="none" baseline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</a:t>
                      </a:r>
                      <a:r>
                        <a:rPr lang="en-GB" sz="1200" b="1" u="sng" baseline="0" dirty="0" err="1"/>
                        <a:t>Iaith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Dosbarthu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gwybodaeth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/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paragraffu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Gwaith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Llafar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– Partner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Pendroni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-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Didoli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gwybodaeth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berthnasol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o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dan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is-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benawdau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Ysgrifennu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paragraffau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gyda’r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wybodaeth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o’r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is-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benawdau</a:t>
                      </a:r>
                      <a:endParaRPr lang="en-GB" sz="1000" b="0" u="none" baseline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</a:t>
                      </a:r>
                      <a:r>
                        <a:rPr lang="en-GB" sz="1200" b="1" u="sng" baseline="0" dirty="0" err="1"/>
                        <a:t>Iaith</a:t>
                      </a:r>
                      <a:endParaRPr lang="en-GB" sz="1200" b="1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Sesiwn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drafod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a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rhannu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gwybodaeth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o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waith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ymchwil</a:t>
                      </a:r>
                      <a:endParaRPr lang="en-GB" sz="1000" b="0" u="none" baseline="0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u="none" baseline="0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Cynllunio’r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Erthygl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–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Llenwi’r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daflen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gynllunio</a:t>
                      </a:r>
                      <a:endParaRPr lang="en-GB" sz="1000" b="0" u="non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</a:t>
                      </a:r>
                      <a:r>
                        <a:rPr lang="en-GB" sz="1200" b="1" u="sng" baseline="0" dirty="0" err="1"/>
                        <a:t>Thema</a:t>
                      </a:r>
                      <a:endParaRPr lang="en-GB" sz="1200" b="1" u="sng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u="none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baseline="0" dirty="0" err="1"/>
                        <a:t>Gwyddoniaeth</a:t>
                      </a:r>
                      <a:endParaRPr lang="en-GB" sz="1050" b="0" u="non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1530">
                <a:tc gridSpan="5">
                  <a:txBody>
                    <a:bodyPr/>
                    <a:lstStyle/>
                    <a:p>
                      <a:pPr algn="ctr"/>
                      <a:r>
                        <a:rPr lang="en-GB" sz="1000" b="1" dirty="0" err="1"/>
                        <a:t>Cinio</a:t>
                      </a:r>
                      <a:endParaRPr lang="en-GB" sz="1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90928">
                <a:tc>
                  <a:txBody>
                    <a:bodyPr/>
                    <a:lstStyle/>
                    <a:p>
                      <a:pPr algn="ctr"/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3 - </a:t>
                      </a:r>
                      <a:r>
                        <a:rPr lang="en-GB" sz="1200" b="1" u="sng" baseline="0" dirty="0" err="1"/>
                        <a:t>Thema</a:t>
                      </a:r>
                      <a:endParaRPr lang="en-GB" sz="1200" b="1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Darllen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ar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y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cyd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–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Cerdyn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Sbardun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 - </a:t>
                      </a:r>
                      <a:r>
                        <a:rPr lang="en-GB" sz="1000" b="0" u="none" baseline="0" dirty="0" err="1">
                          <a:solidFill>
                            <a:schemeClr val="tx1"/>
                          </a:solidFill>
                        </a:rPr>
                        <a:t>Daearyddiaeth</a:t>
                      </a:r>
                      <a:endParaRPr lang="en-GB" sz="1000" b="0" u="none" baseline="0" dirty="0">
                        <a:solidFill>
                          <a:schemeClr val="tx1"/>
                        </a:solidFill>
                      </a:endParaRPr>
                    </a:p>
                    <a:p>
                      <a:pPr algn="l"/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Modelu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–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darllen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testun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gwybodaeth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a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gwneud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nodiadau</a:t>
                      </a:r>
                      <a:endParaRPr lang="en-GB" sz="1000" b="0" u="none" baseline="0" dirty="0">
                        <a:solidFill>
                          <a:srgbClr val="FF0000"/>
                        </a:solidFill>
                      </a:endParaRPr>
                    </a:p>
                    <a:p>
                      <a:pPr algn="l"/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</a:rPr>
                        <a:t>Gwaith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  <a:latin typeface="+mn-lt"/>
                        </a:rPr>
                        <a:t>pâr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  <a:latin typeface="+mn-lt"/>
                        </a:rPr>
                        <a:t> -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  <a:latin typeface="+mn-lt"/>
                        </a:rPr>
                        <a:t>Defnyddio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  <a:latin typeface="+mn-lt"/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  <a:latin typeface="+mn-lt"/>
                        </a:rPr>
                        <a:t>i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  <a:latin typeface="+mn-lt"/>
                        </a:rPr>
                        <a:t> pads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  <a:latin typeface="+mn-lt"/>
                        </a:rPr>
                        <a:t>i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  <a:latin typeface="+mn-lt"/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  <a:latin typeface="+mn-lt"/>
                        </a:rPr>
                        <a:t>ddarganfod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  <a:latin typeface="+mn-lt"/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  <a:latin typeface="+mn-lt"/>
                        </a:rPr>
                        <a:t>gwybodaeth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  <a:latin typeface="+mn-lt"/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  <a:latin typeface="+mn-lt"/>
                        </a:rPr>
                        <a:t>ar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  <a:latin typeface="+mn-lt"/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  <a:latin typeface="+mn-lt"/>
                        </a:rPr>
                        <a:t>wefannau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  <a:latin typeface="+mn-lt"/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  <a:latin typeface="+mn-lt"/>
                        </a:rPr>
                        <a:t>Parciau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  <a:latin typeface="+mn-lt"/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  <a:latin typeface="+mn-lt"/>
                        </a:rPr>
                        <a:t>Cenedlaethol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  <a:latin typeface="+mn-lt"/>
                        </a:rPr>
                        <a:t> </a:t>
                      </a:r>
                    </a:p>
                    <a:p>
                      <a:pPr algn="l"/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  <a:latin typeface="+mn-lt"/>
                        </a:rPr>
                        <a:t>Gwneud</a:t>
                      </a:r>
                      <a:r>
                        <a:rPr lang="en-GB" sz="1000" b="0" u="none" baseline="0" dirty="0">
                          <a:solidFill>
                            <a:srgbClr val="FF0000"/>
                          </a:solidFill>
                          <a:latin typeface="+mn-lt"/>
                        </a:rPr>
                        <a:t> </a:t>
                      </a:r>
                      <a:r>
                        <a:rPr lang="en-GB" sz="1000" b="0" u="none" baseline="0" dirty="0" err="1">
                          <a:solidFill>
                            <a:srgbClr val="FF0000"/>
                          </a:solidFill>
                          <a:latin typeface="+mn-lt"/>
                        </a:rPr>
                        <a:t>nodiadau</a:t>
                      </a:r>
                      <a:endParaRPr lang="en-GB" sz="1000" b="0" u="none" baseline="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u="sng" dirty="0" err="1"/>
                        <a:t>Sesiwn</a:t>
                      </a:r>
                      <a:r>
                        <a:rPr lang="en-GB" sz="1050" b="1" u="sng" baseline="0" dirty="0"/>
                        <a:t> 3-Thema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Darllen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dan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arweiniad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-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Darllen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Cilyddol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/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Syrcas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Ddarllen</a:t>
                      </a:r>
                      <a:endParaRPr lang="en-GB" sz="1050" b="0" u="none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u="sng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baseline="0" dirty="0" err="1"/>
                        <a:t>Gwyddoniaeth</a:t>
                      </a:r>
                      <a:endParaRPr lang="en-GB" sz="1050" b="0" u="none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u="none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u="sng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u="sng" dirty="0" err="1"/>
                        <a:t>Sesiwn</a:t>
                      </a:r>
                      <a:r>
                        <a:rPr lang="en-GB" sz="1050" b="1" u="sng" baseline="0" dirty="0"/>
                        <a:t> 3 - </a:t>
                      </a:r>
                      <a:r>
                        <a:rPr lang="en-GB" sz="1050" b="1" u="sng" baseline="0" dirty="0" err="1"/>
                        <a:t>Thema</a:t>
                      </a:r>
                      <a:endParaRPr lang="en-GB" sz="1050" b="1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Darllen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dan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arweiniad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-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Darllen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Cilyddol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/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Syrcas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Ddarllen</a:t>
                      </a:r>
                      <a:endParaRPr lang="en-GB" sz="1050" b="0" u="none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u="none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dirty="0" err="1"/>
                        <a:t>Addysg</a:t>
                      </a:r>
                      <a:r>
                        <a:rPr lang="en-GB" sz="1050" b="0" u="none" baseline="0" dirty="0"/>
                        <a:t> </a:t>
                      </a:r>
                      <a:r>
                        <a:rPr lang="en-GB" sz="1050" b="0" u="none" baseline="0" dirty="0" err="1"/>
                        <a:t>Grefyddol</a:t>
                      </a:r>
                      <a:r>
                        <a:rPr lang="en-GB" sz="1050" b="0" u="none" baseline="0" dirty="0"/>
                        <a:t>/Hanes</a:t>
                      </a:r>
                      <a:endParaRPr lang="en-GB" sz="1050" b="0" u="none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u="sng" dirty="0" err="1"/>
                        <a:t>Sesiwn</a:t>
                      </a:r>
                      <a:r>
                        <a:rPr lang="en-GB" sz="1050" b="1" u="sng" baseline="0" dirty="0"/>
                        <a:t> 3 - </a:t>
                      </a:r>
                      <a:r>
                        <a:rPr lang="en-GB" sz="1050" b="1" u="sng" baseline="0" dirty="0" err="1"/>
                        <a:t>Thema</a:t>
                      </a:r>
                      <a:endParaRPr lang="en-GB" sz="1050" b="1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Darllen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dan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arweiniad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-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Darllen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Cilyddol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/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Syrcas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Ddarllen</a:t>
                      </a:r>
                      <a:endParaRPr lang="en-GB" sz="1050" b="0" u="none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u="sng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dirty="0" err="1"/>
                        <a:t>Celf</a:t>
                      </a:r>
                      <a:r>
                        <a:rPr lang="en-GB" sz="1050" b="0" u="none" dirty="0"/>
                        <a:t>/</a:t>
                      </a:r>
                      <a:r>
                        <a:rPr lang="en-GB" sz="1050" b="0" u="none" dirty="0" err="1"/>
                        <a:t>Dylunio</a:t>
                      </a:r>
                      <a:r>
                        <a:rPr lang="en-GB" sz="1050" b="0" u="none" dirty="0"/>
                        <a:t> a</a:t>
                      </a:r>
                      <a:r>
                        <a:rPr lang="en-GB" sz="1050" b="0" u="none" baseline="0" dirty="0"/>
                        <a:t> </a:t>
                      </a:r>
                      <a:r>
                        <a:rPr lang="en-GB" sz="1050" b="0" u="none" baseline="0" dirty="0" err="1"/>
                        <a:t>Thechnoleg</a:t>
                      </a:r>
                      <a:endParaRPr lang="en-GB" sz="105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u="sng" dirty="0" err="1"/>
                        <a:t>Sesiwn</a:t>
                      </a:r>
                      <a:r>
                        <a:rPr lang="en-GB" sz="1050" b="1" u="sng" baseline="0" dirty="0"/>
                        <a:t> 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Darllen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dan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arweiniad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-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Darllen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Cilyddol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/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Syrcas</a:t>
                      </a:r>
                      <a:r>
                        <a:rPr lang="en-GB" sz="1050" b="0" u="none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rgbClr val="FF0000"/>
                          </a:solidFill>
                        </a:rPr>
                        <a:t>Ddarllen</a:t>
                      </a:r>
                      <a:endParaRPr lang="en-GB" sz="1050" b="0" u="none" baseline="0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0" u="none" baseline="0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baseline="0" dirty="0" err="1">
                          <a:solidFill>
                            <a:schemeClr val="tx1"/>
                          </a:solidFill>
                        </a:rPr>
                        <a:t>Addysg</a:t>
                      </a:r>
                      <a:r>
                        <a:rPr lang="en-GB" sz="1050" b="0" u="none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050" b="0" u="none" baseline="0" dirty="0" err="1">
                          <a:solidFill>
                            <a:schemeClr val="tx1"/>
                          </a:solidFill>
                        </a:rPr>
                        <a:t>Gorfforol</a:t>
                      </a:r>
                      <a:endParaRPr lang="en-GB" sz="1050" b="0" u="none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49120">
                <a:tc>
                  <a:txBody>
                    <a:bodyPr/>
                    <a:lstStyle/>
                    <a:p>
                      <a:pPr algn="ctr"/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4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u="none" baseline="0" dirty="0" err="1">
                          <a:solidFill>
                            <a:srgbClr val="FF0000"/>
                          </a:solidFill>
                        </a:rPr>
                        <a:t>Sillafu</a:t>
                      </a:r>
                      <a:r>
                        <a:rPr lang="en-GB" sz="1200" b="0" u="none" baseline="0" dirty="0">
                          <a:solidFill>
                            <a:srgbClr val="FF0000"/>
                          </a:solidFill>
                        </a:rPr>
                        <a:t>/</a:t>
                      </a:r>
                      <a:r>
                        <a:rPr lang="en-GB" sz="1200" b="0" u="none" baseline="0" dirty="0" err="1">
                          <a:solidFill>
                            <a:srgbClr val="FF0000"/>
                          </a:solidFill>
                        </a:rPr>
                        <a:t>Llawysgrifen</a:t>
                      </a:r>
                      <a:endParaRPr lang="en-GB" sz="1200" b="0" u="none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en-GB" sz="12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4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u="sng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u="none" baseline="0" dirty="0" err="1"/>
                        <a:t>Gwyddoniaeth</a:t>
                      </a:r>
                      <a:endParaRPr lang="en-GB" sz="1200" b="1" u="sng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u="sng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4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u="sng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u="none" baseline="0" dirty="0" err="1"/>
                        <a:t>Cerdd</a:t>
                      </a:r>
                      <a:endParaRPr lang="en-GB" sz="1200" b="1" u="sng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u="sng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err="1"/>
                        <a:t>Sesiwn</a:t>
                      </a:r>
                      <a:r>
                        <a:rPr lang="en-GB" sz="1200" b="1" u="sng" baseline="0" dirty="0"/>
                        <a:t> 4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u="sng" baseline="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u="none" dirty="0" err="1"/>
                        <a:t>Celf</a:t>
                      </a:r>
                      <a:r>
                        <a:rPr lang="en-GB" sz="1050" b="0" u="none" dirty="0"/>
                        <a:t>/</a:t>
                      </a:r>
                      <a:r>
                        <a:rPr lang="en-GB" sz="1050" b="0" u="none" dirty="0" err="1"/>
                        <a:t>Dylunio</a:t>
                      </a:r>
                      <a:r>
                        <a:rPr lang="en-GB" sz="1050" b="0" u="none" dirty="0"/>
                        <a:t> a</a:t>
                      </a:r>
                      <a:r>
                        <a:rPr lang="en-GB" sz="1050" b="0" u="none" baseline="0" dirty="0"/>
                        <a:t> </a:t>
                      </a:r>
                      <a:r>
                        <a:rPr lang="en-GB" sz="1050" b="0" u="none" baseline="0" dirty="0" err="1"/>
                        <a:t>Thechnoleg</a:t>
                      </a:r>
                      <a:endParaRPr lang="en-GB" sz="1050" b="0" u="none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err="1"/>
                        <a:t>Gwasanaeth</a:t>
                      </a:r>
                      <a:endParaRPr lang="en-GB" sz="1200" b="1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82301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7209" y="116632"/>
            <a:ext cx="428251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Tasgau</a:t>
            </a:r>
            <a:r>
              <a:rPr lang="en-U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4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Cyfoethog</a:t>
            </a:r>
            <a:endParaRPr lang="en-US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5" name="Diagram 4"/>
          <p:cNvGraphicFramePr/>
          <p:nvPr>
            <p:extLst/>
          </p:nvPr>
        </p:nvGraphicFramePr>
        <p:xfrm>
          <a:off x="-108520" y="980728"/>
          <a:ext cx="9721080" cy="56520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/>
          <p:cNvSpPr/>
          <p:nvPr/>
        </p:nvSpPr>
        <p:spPr>
          <a:xfrm>
            <a:off x="4409728" y="2397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err="1"/>
              <a:t>Ble</a:t>
            </a:r>
            <a:r>
              <a:rPr lang="en-GB" dirty="0"/>
              <a:t>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sgiliau</a:t>
            </a:r>
            <a:r>
              <a:rPr lang="en-GB" dirty="0"/>
              <a:t> </a:t>
            </a:r>
            <a:r>
              <a:rPr lang="en-GB" dirty="0" err="1"/>
              <a:t>llafar</a:t>
            </a:r>
            <a:r>
              <a:rPr lang="en-GB" dirty="0"/>
              <a:t>, </a:t>
            </a:r>
            <a:r>
              <a:rPr lang="en-GB" dirty="0" err="1"/>
              <a:t>darllen</a:t>
            </a:r>
            <a:r>
              <a:rPr lang="en-GB" dirty="0"/>
              <a:t> ac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cyd-blethu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4699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www.usborne.com/IMAGES/Schools/Guided_readingMF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908720"/>
            <a:ext cx="43815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25007"/>
            <a:ext cx="8928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err="1"/>
              <a:t>Ystyriwch</a:t>
            </a:r>
            <a:r>
              <a:rPr lang="en-GB" sz="3600" dirty="0"/>
              <a:t> </a:t>
            </a:r>
            <a:r>
              <a:rPr lang="en-GB" sz="3600" dirty="0" err="1"/>
              <a:t>sut</a:t>
            </a:r>
            <a:r>
              <a:rPr lang="en-GB" sz="3600" dirty="0"/>
              <a:t> </a:t>
            </a:r>
            <a:r>
              <a:rPr lang="en-GB" sz="3600" dirty="0" err="1"/>
              <a:t>rydych</a:t>
            </a:r>
            <a:r>
              <a:rPr lang="en-GB" sz="3600" dirty="0"/>
              <a:t> </a:t>
            </a:r>
            <a:r>
              <a:rPr lang="en-GB" sz="3600" dirty="0" err="1"/>
              <a:t>yn</a:t>
            </a:r>
            <a:r>
              <a:rPr lang="en-GB" sz="3600" dirty="0"/>
              <a:t> </a:t>
            </a:r>
            <a:r>
              <a:rPr lang="en-GB" sz="3600" dirty="0" err="1"/>
              <a:t>denu</a:t>
            </a:r>
            <a:r>
              <a:rPr lang="en-GB" sz="3600" dirty="0"/>
              <a:t> </a:t>
            </a:r>
            <a:r>
              <a:rPr lang="en-GB" sz="3600" dirty="0" err="1"/>
              <a:t>eich</a:t>
            </a:r>
            <a:r>
              <a:rPr lang="en-GB" sz="3600" dirty="0"/>
              <a:t> </a:t>
            </a:r>
            <a:r>
              <a:rPr lang="en-GB" sz="3600" dirty="0" err="1"/>
              <a:t>disgyblion</a:t>
            </a:r>
            <a:r>
              <a:rPr lang="en-GB" sz="3600" dirty="0"/>
              <a:t> at </a:t>
            </a:r>
            <a:r>
              <a:rPr lang="en-GB" sz="3600" dirty="0" err="1"/>
              <a:t>ddarllen</a:t>
            </a:r>
            <a:r>
              <a:rPr lang="en-GB" sz="3600" dirty="0"/>
              <a:t>?</a:t>
            </a:r>
          </a:p>
        </p:txBody>
      </p:sp>
      <p:pic>
        <p:nvPicPr>
          <p:cNvPr id="9218" name="Picture 2" descr="https://s-media-cache-ak0.pinimg.com/736x/d6/d7/30/d6d7300b297538f6cdb5856e762bfc67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08720"/>
            <a:ext cx="3168352" cy="26161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www.mondopub.com/Pages/graphics/SharedReadingShot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518" y="3140968"/>
            <a:ext cx="4114800" cy="32099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images.clipartpanda.com/teacher-reading-to-class-reading.gif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318" y="3524874"/>
            <a:ext cx="3105150" cy="3324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022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eaLnBrk="1" hangingPunct="1"/>
            <a:r>
              <a:rPr lang="cy-GB" altLang="cy-GB" dirty="0"/>
              <a:t>Arferion da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80728"/>
            <a:ext cx="8496944" cy="5616624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y-GB" sz="2400" dirty="0"/>
              <a:t>Cyswllt efo llyfrgelloedd a siopau llyfrau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y-GB" sz="2400" dirty="0"/>
              <a:t>Cwis llyfrau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y-GB" sz="2400" dirty="0"/>
              <a:t>Diwrnod y llyfr  - ydy hwn yn berthnasol? Neu ai dim ond gwisgo mewn pyjamas mae’r plant?!!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y-GB" sz="2400" dirty="0"/>
              <a:t>Magu ethos positif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y-GB" sz="2400" dirty="0"/>
              <a:t>Ardaloedd darllen lliwgar a chyffrous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y-GB" sz="2400" dirty="0"/>
              <a:t>Adolygu llyfrau mewn ffordd gyffrous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y-GB" sz="2400" dirty="0"/>
              <a:t>Storiau – ydyn nhw’n cael rhywun yn darllen iddyn nhw – bl 6.?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y-GB" sz="2400" dirty="0"/>
              <a:t>Adnoddau cyfredol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y-GB" sz="2400" dirty="0"/>
              <a:t>Bocsys benthyg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y-GB" sz="2400" dirty="0"/>
              <a:t>Defnyddio llyfrau fel gwobr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y-GB" sz="2400" dirty="0"/>
              <a:t>Darllen ar goedd – ymarfer gyntaf</a:t>
            </a:r>
          </a:p>
        </p:txBody>
      </p:sp>
    </p:spTree>
    <p:extLst>
      <p:ext uri="{BB962C8B-B14F-4D97-AF65-F5344CB8AC3E}">
        <p14:creationId xmlns:p14="http://schemas.microsoft.com/office/powerpoint/2010/main" val="44518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>
          <a:xfrm>
            <a:off x="5508104" y="2420888"/>
            <a:ext cx="2785120" cy="648072"/>
          </a:xfrm>
        </p:spPr>
        <p:txBody>
          <a:bodyPr>
            <a:normAutofit fontScale="90000"/>
          </a:bodyPr>
          <a:lstStyle/>
          <a:p>
            <a:r>
              <a:rPr lang="en-US" altLang="en-US" dirty="0">
                <a:solidFill>
                  <a:srgbClr val="FF0000"/>
                </a:solidFill>
              </a:rPr>
              <a:t>Judi Dench:</a:t>
            </a:r>
          </a:p>
        </p:txBody>
      </p:sp>
      <p:sp>
        <p:nvSpPr>
          <p:cNvPr id="61443" name="Content Placeholder 2"/>
          <p:cNvSpPr>
            <a:spLocks noGrp="1"/>
          </p:cNvSpPr>
          <p:nvPr>
            <p:ph sz="half" idx="1"/>
          </p:nvPr>
        </p:nvSpPr>
        <p:spPr>
          <a:xfrm>
            <a:off x="755576" y="1124744"/>
            <a:ext cx="7585075" cy="1960562"/>
          </a:xfrm>
          <a:ln w="57150">
            <a:solidFill>
              <a:schemeClr val="tx1"/>
            </a:solidFill>
          </a:ln>
        </p:spPr>
        <p:txBody>
          <a:bodyPr/>
          <a:lstStyle/>
          <a:p>
            <a:pPr marL="514350" indent="-514350" algn="ctr">
              <a:buFontTx/>
              <a:buNone/>
            </a:pPr>
            <a:r>
              <a:rPr lang="en-US" altLang="en-US" sz="3600" dirty="0"/>
              <a:t>“A bad experience of Shakespeare is like eating a bad oyster; it puts you off for life”</a:t>
            </a:r>
          </a:p>
        </p:txBody>
      </p:sp>
      <p:pic>
        <p:nvPicPr>
          <p:cNvPr id="3074" name="Picture 2" descr="http://a4.files.biography.com/image/upload/c_fit,cs_srgb,dpr_1.0,h_1200,q_80,w_1200/MTE5NDg0MDU0OTQxNjk3NTUx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429000"/>
            <a:ext cx="3048050" cy="30480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3568" y="116632"/>
            <a:ext cx="19097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Hyder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81947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r="19350" b="-1"/>
          <a:stretch/>
        </p:blipFill>
        <p:spPr>
          <a:xfrm>
            <a:off x="4793499" y="639763"/>
            <a:ext cx="3871076" cy="4165185"/>
          </a:xfrm>
          <a:prstGeom prst="rect">
            <a:avLst/>
          </a:prstGeom>
          <a:effectLst/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87363" y="0"/>
            <a:ext cx="5337207" cy="1677988"/>
          </a:xfrm>
        </p:spPr>
        <p:txBody>
          <a:bodyPr>
            <a:normAutofit/>
          </a:bodyPr>
          <a:lstStyle/>
          <a:p>
            <a:pPr algn="l"/>
            <a:r>
              <a:rPr lang="en-GB" sz="3700" dirty="0" err="1"/>
              <a:t>Darllen</a:t>
            </a:r>
            <a:r>
              <a:rPr lang="en-GB" sz="3700" dirty="0"/>
              <a:t> </a:t>
            </a:r>
            <a:r>
              <a:rPr lang="en-GB" sz="3700" dirty="0" err="1"/>
              <a:t>dan</a:t>
            </a:r>
            <a:r>
              <a:rPr lang="en-GB" sz="3700" dirty="0"/>
              <a:t> </a:t>
            </a:r>
            <a:r>
              <a:rPr lang="en-GB" sz="3700" dirty="0" err="1"/>
              <a:t>Arweiniad</a:t>
            </a:r>
            <a:endParaRPr lang="en-US" dirty="0"/>
          </a:p>
        </p:txBody>
      </p:sp>
      <p:sp>
        <p:nvSpPr>
          <p:cNvPr id="508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7363" y="1369573"/>
            <a:ext cx="4036308" cy="3743790"/>
          </a:xfrm>
        </p:spPr>
        <p:txBody>
          <a:bodyPr>
            <a:noAutofit/>
          </a:bodyPr>
          <a:lstStyle/>
          <a:p>
            <a:pPr marL="0" indent="0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oddeutu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grwpiau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unol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â’u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gallu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athro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athrawes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arwain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grŵp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sesiwn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unwaith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wythnos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sesiwn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tua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15-20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434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Darllen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Arweiniad</a:t>
            </a:r>
            <a:r>
              <a:rPr lang="en-GB" dirty="0"/>
              <a:t>?</a:t>
            </a:r>
            <a:br>
              <a:rPr lang="en-US" dirty="0"/>
            </a:br>
            <a:r>
              <a:rPr lang="en-US" dirty="0" err="1"/>
              <a:t>Athroniaeth</a:t>
            </a:r>
            <a:r>
              <a:rPr lang="en-US" dirty="0"/>
              <a:t> </a:t>
            </a:r>
            <a:r>
              <a:rPr lang="en-US" dirty="0" err="1"/>
              <a:t>Gyffredinol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/>
        </p:nvSpPr>
        <p:spPr>
          <a:xfrm>
            <a:off x="608320" y="1590107"/>
            <a:ext cx="8229600" cy="4997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Mae </a:t>
            </a:r>
            <a:r>
              <a:rPr lang="en-GB" sz="2800" dirty="0" err="1"/>
              <a:t>athro</a:t>
            </a:r>
            <a:r>
              <a:rPr lang="en-GB" sz="2800" dirty="0"/>
              <a:t> / </a:t>
            </a:r>
            <a:r>
              <a:rPr lang="en-GB" sz="2800" dirty="0" err="1"/>
              <a:t>athrawes</a:t>
            </a:r>
            <a:r>
              <a:rPr lang="en-GB" sz="2800" dirty="0"/>
              <a:t>  a </a:t>
            </a:r>
            <a:r>
              <a:rPr lang="en-GB" sz="2800" dirty="0" err="1"/>
              <a:t>grŵp</a:t>
            </a:r>
            <a:r>
              <a:rPr lang="en-GB" sz="2800" dirty="0"/>
              <a:t> o </a:t>
            </a:r>
            <a:r>
              <a:rPr lang="en-GB" sz="2800" dirty="0" err="1"/>
              <a:t>blant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b="1" dirty="0" err="1">
                <a:solidFill>
                  <a:srgbClr val="FF3399"/>
                </a:solidFill>
              </a:rPr>
              <a:t>siarad</a:t>
            </a:r>
            <a:r>
              <a:rPr lang="en-GB" sz="2800" b="1" dirty="0">
                <a:solidFill>
                  <a:srgbClr val="FF3399"/>
                </a:solidFill>
              </a:rPr>
              <a:t>, </a:t>
            </a:r>
            <a:r>
              <a:rPr lang="en-GB" sz="2800" b="1" dirty="0" err="1">
                <a:solidFill>
                  <a:srgbClr val="FF3399"/>
                </a:solidFill>
              </a:rPr>
              <a:t>darllen</a:t>
            </a:r>
            <a:r>
              <a:rPr lang="en-GB" sz="2800" b="1" dirty="0">
                <a:solidFill>
                  <a:srgbClr val="FF3399"/>
                </a:solidFill>
              </a:rPr>
              <a:t> a </a:t>
            </a:r>
            <a:r>
              <a:rPr lang="en-GB" sz="2800" b="1" dirty="0" err="1">
                <a:solidFill>
                  <a:srgbClr val="FF3399"/>
                </a:solidFill>
              </a:rPr>
              <a:t>meddwl</a:t>
            </a:r>
            <a:r>
              <a:rPr lang="en-GB" sz="2800" b="1" dirty="0">
                <a:solidFill>
                  <a:srgbClr val="FF3399"/>
                </a:solidFill>
              </a:rPr>
              <a:t> </a:t>
            </a:r>
            <a:r>
              <a:rPr lang="en-GB" sz="2800" dirty="0" err="1"/>
              <a:t>eu</a:t>
            </a:r>
            <a:r>
              <a:rPr lang="en-GB" sz="2800" dirty="0"/>
              <a:t> </a:t>
            </a:r>
            <a:r>
              <a:rPr lang="en-GB" sz="2800" dirty="0" err="1"/>
              <a:t>ffordd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bwrpasol</a:t>
            </a:r>
            <a:r>
              <a:rPr lang="en-GB" sz="2800" dirty="0"/>
              <a:t> </a:t>
            </a:r>
            <a:r>
              <a:rPr lang="en-GB" sz="2800" dirty="0" err="1"/>
              <a:t>drwy’r</a:t>
            </a:r>
            <a:r>
              <a:rPr lang="en-GB" sz="2800" dirty="0"/>
              <a:t> </a:t>
            </a:r>
            <a:r>
              <a:rPr lang="en-GB" sz="2800" dirty="0" err="1"/>
              <a:t>testun</a:t>
            </a:r>
            <a:r>
              <a:rPr lang="en-GB" sz="2800" dirty="0"/>
              <a:t>. </a:t>
            </a:r>
          </a:p>
          <a:p>
            <a:r>
              <a:rPr lang="en-GB" sz="2800" dirty="0" err="1"/>
              <a:t>Mae’r</a:t>
            </a:r>
            <a:r>
              <a:rPr lang="en-GB" sz="2800" dirty="0"/>
              <a:t> </a:t>
            </a:r>
            <a:r>
              <a:rPr lang="en-GB" sz="2800" dirty="0" err="1"/>
              <a:t>athrawon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b="1" dirty="0" err="1">
                <a:solidFill>
                  <a:srgbClr val="CC00CC"/>
                </a:solidFill>
              </a:rPr>
              <a:t>dysgu</a:t>
            </a:r>
            <a:r>
              <a:rPr lang="en-GB" sz="2800" b="1" dirty="0">
                <a:solidFill>
                  <a:srgbClr val="CC00CC"/>
                </a:solidFill>
              </a:rPr>
              <a:t> ac </a:t>
            </a:r>
            <a:r>
              <a:rPr lang="en-GB" sz="2800" b="1" dirty="0" err="1">
                <a:solidFill>
                  <a:srgbClr val="CC00CC"/>
                </a:solidFill>
              </a:rPr>
              <a:t>yn</a:t>
            </a:r>
            <a:r>
              <a:rPr lang="en-GB" sz="2800" b="1" dirty="0">
                <a:solidFill>
                  <a:srgbClr val="CC00CC"/>
                </a:solidFill>
              </a:rPr>
              <a:t> </a:t>
            </a:r>
            <a:r>
              <a:rPr lang="en-GB" sz="2800" b="1" dirty="0" err="1">
                <a:solidFill>
                  <a:srgbClr val="CC00CC"/>
                </a:solidFill>
              </a:rPr>
              <a:t>arsylwi</a:t>
            </a:r>
            <a:r>
              <a:rPr lang="en-GB" sz="2800" b="1" dirty="0">
                <a:solidFill>
                  <a:srgbClr val="CC00CC"/>
                </a:solidFill>
              </a:rPr>
              <a:t> </a:t>
            </a:r>
            <a:r>
              <a:rPr lang="en-GB" sz="2800" dirty="0" err="1"/>
              <a:t>grŵp</a:t>
            </a:r>
            <a:r>
              <a:rPr lang="en-GB" sz="2800" dirty="0"/>
              <a:t> </a:t>
            </a:r>
            <a:r>
              <a:rPr lang="en-GB" sz="2800" dirty="0" err="1"/>
              <a:t>bychan</a:t>
            </a:r>
            <a:r>
              <a:rPr lang="en-GB" sz="2800" dirty="0"/>
              <a:t> o </a:t>
            </a:r>
            <a:r>
              <a:rPr lang="en-GB" sz="2800" dirty="0" err="1"/>
              <a:t>blant</a:t>
            </a:r>
            <a:r>
              <a:rPr lang="en-GB" sz="2800" dirty="0"/>
              <a:t> </a:t>
            </a:r>
            <a:r>
              <a:rPr lang="en-GB" sz="2800" dirty="0" err="1"/>
              <a:t>fel</a:t>
            </a:r>
            <a:r>
              <a:rPr lang="en-GB" sz="2800" dirty="0"/>
              <a:t> y </a:t>
            </a:r>
            <a:r>
              <a:rPr lang="en-GB" sz="2800" dirty="0" err="1"/>
              <a:t>maent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ymarfer</a:t>
            </a:r>
            <a:r>
              <a:rPr lang="en-GB" sz="2800" dirty="0"/>
              <a:t> </a:t>
            </a:r>
            <a:r>
              <a:rPr lang="en-GB" sz="2800" dirty="0" err="1"/>
              <a:t>eu</a:t>
            </a:r>
            <a:r>
              <a:rPr lang="en-GB" sz="2800" dirty="0"/>
              <a:t> </a:t>
            </a:r>
            <a:r>
              <a:rPr lang="en-GB" sz="2800" dirty="0" err="1"/>
              <a:t>sgiliau</a:t>
            </a:r>
            <a:r>
              <a:rPr lang="en-GB" sz="2800" dirty="0"/>
              <a:t> </a:t>
            </a:r>
            <a:r>
              <a:rPr lang="en-GB" sz="2800" dirty="0" err="1"/>
              <a:t>llythrennedd</a:t>
            </a:r>
            <a:r>
              <a:rPr lang="en-GB" sz="2800" dirty="0"/>
              <a:t> </a:t>
            </a:r>
            <a:r>
              <a:rPr lang="en-GB" sz="2800" dirty="0" err="1"/>
              <a:t>gan</a:t>
            </a:r>
            <a:r>
              <a:rPr lang="en-GB" sz="2800" dirty="0"/>
              <a:t> </a:t>
            </a:r>
            <a:r>
              <a:rPr lang="en-GB" sz="2800" dirty="0" err="1"/>
              <a:t>roi</a:t>
            </a:r>
            <a:r>
              <a:rPr lang="en-GB" sz="2800" dirty="0"/>
              <a:t> </a:t>
            </a:r>
            <a:r>
              <a:rPr lang="en-GB" sz="2800" b="1" dirty="0" err="1">
                <a:solidFill>
                  <a:srgbClr val="FF0000"/>
                </a:solidFill>
              </a:rPr>
              <a:t>ffocws</a:t>
            </a:r>
            <a:r>
              <a:rPr lang="en-GB" sz="2800" dirty="0"/>
              <a:t> </a:t>
            </a:r>
            <a:r>
              <a:rPr lang="en-GB" sz="2800" dirty="0" err="1"/>
              <a:t>i’r</a:t>
            </a:r>
            <a:r>
              <a:rPr lang="en-GB" sz="2800" dirty="0"/>
              <a:t> </a:t>
            </a:r>
            <a:r>
              <a:rPr lang="en-GB" sz="2800" dirty="0" err="1"/>
              <a:t>addysgu</a:t>
            </a:r>
            <a:r>
              <a:rPr lang="en-GB" sz="2800" dirty="0"/>
              <a:t>. O </a:t>
            </a:r>
            <a:r>
              <a:rPr lang="en-GB" sz="2800" dirty="0" err="1"/>
              <a:t>ganlyniad</a:t>
            </a:r>
            <a:r>
              <a:rPr lang="en-GB" sz="2800" dirty="0"/>
              <a:t> </a:t>
            </a:r>
            <a:r>
              <a:rPr lang="en-GB" sz="2800" dirty="0" err="1"/>
              <a:t>mae’r</a:t>
            </a:r>
            <a:r>
              <a:rPr lang="en-GB" sz="2800" dirty="0"/>
              <a:t> </a:t>
            </a:r>
            <a:r>
              <a:rPr lang="en-GB" sz="2800" dirty="0" err="1"/>
              <a:t>addysgu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fwy</a:t>
            </a:r>
            <a:r>
              <a:rPr lang="en-GB" sz="2800" dirty="0"/>
              <a:t> </a:t>
            </a:r>
            <a:r>
              <a:rPr lang="en-GB" sz="2800" b="1" dirty="0" err="1">
                <a:solidFill>
                  <a:srgbClr val="0070C0"/>
                </a:solidFill>
              </a:rPr>
              <a:t>cynnil</a:t>
            </a:r>
            <a:r>
              <a:rPr lang="en-GB" sz="2800" dirty="0"/>
              <a:t> ac </a:t>
            </a:r>
            <a:r>
              <a:rPr lang="en-GB" sz="2800" b="1" dirty="0" err="1">
                <a:solidFill>
                  <a:srgbClr val="00B050"/>
                </a:solidFill>
              </a:rPr>
              <a:t>effeithiol</a:t>
            </a:r>
            <a:r>
              <a:rPr lang="en-GB" sz="2800" dirty="0"/>
              <a:t>.</a:t>
            </a:r>
          </a:p>
          <a:p>
            <a:r>
              <a:rPr lang="en-GB" sz="2800" dirty="0" err="1"/>
              <a:t>Mae’r</a:t>
            </a:r>
            <a:r>
              <a:rPr lang="en-GB" sz="2800" dirty="0"/>
              <a:t> dull </a:t>
            </a:r>
            <a:r>
              <a:rPr lang="en-GB" sz="2800" dirty="0" err="1"/>
              <a:t>yma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galluogi</a:t>
            </a:r>
            <a:r>
              <a:rPr lang="en-GB" sz="2800" dirty="0"/>
              <a:t> plant </a:t>
            </a:r>
            <a:r>
              <a:rPr lang="en-GB" sz="2800" dirty="0" err="1"/>
              <a:t>i</a:t>
            </a:r>
            <a:r>
              <a:rPr lang="en-GB" sz="2800" dirty="0"/>
              <a:t> </a:t>
            </a:r>
            <a:r>
              <a:rPr lang="en-GB" sz="2800" b="1" dirty="0" err="1">
                <a:solidFill>
                  <a:srgbClr val="C00000"/>
                </a:solidFill>
              </a:rPr>
              <a:t>ymarfer</a:t>
            </a:r>
            <a:r>
              <a:rPr lang="en-GB" sz="2800" b="1" dirty="0">
                <a:solidFill>
                  <a:srgbClr val="C00000"/>
                </a:solidFill>
              </a:rPr>
              <a:t> </a:t>
            </a:r>
            <a:r>
              <a:rPr lang="en-GB" sz="2800" dirty="0" err="1"/>
              <a:t>defnyddio</a:t>
            </a:r>
            <a:r>
              <a:rPr lang="en-GB" sz="2800" dirty="0"/>
              <a:t> </a:t>
            </a:r>
            <a:r>
              <a:rPr lang="en-GB" sz="2800" dirty="0" err="1"/>
              <a:t>eu</a:t>
            </a:r>
            <a:r>
              <a:rPr lang="en-GB" sz="2800" dirty="0"/>
              <a:t> </a:t>
            </a:r>
            <a:r>
              <a:rPr lang="en-GB" sz="2800" dirty="0" err="1"/>
              <a:t>strategaethau</a:t>
            </a:r>
            <a:r>
              <a:rPr lang="en-GB" sz="2800" dirty="0"/>
              <a:t> </a:t>
            </a:r>
            <a:r>
              <a:rPr lang="en-GB" sz="2800" dirty="0" err="1"/>
              <a:t>darllen</a:t>
            </a:r>
            <a:r>
              <a:rPr lang="en-GB" sz="2800" dirty="0"/>
              <a:t> </a:t>
            </a:r>
            <a:r>
              <a:rPr lang="en-GB" sz="2800" dirty="0" err="1"/>
              <a:t>gyda</a:t>
            </a:r>
            <a:r>
              <a:rPr lang="en-GB" sz="2800" dirty="0"/>
              <a:t> </a:t>
            </a:r>
            <a:r>
              <a:rPr lang="en-GB" sz="2800" b="1" dirty="0" err="1">
                <a:solidFill>
                  <a:srgbClr val="CC00CC"/>
                </a:solidFill>
              </a:rPr>
              <a:t>chefnogaeth</a:t>
            </a:r>
            <a:r>
              <a:rPr lang="en-GB" sz="2800" b="1" dirty="0">
                <a:solidFill>
                  <a:srgbClr val="CC00CC"/>
                </a:solidFill>
              </a:rPr>
              <a:t> </a:t>
            </a:r>
            <a:r>
              <a:rPr lang="en-GB" sz="2800" dirty="0" err="1"/>
              <a:t>yr</a:t>
            </a:r>
            <a:r>
              <a:rPr lang="en-GB" sz="2800" dirty="0"/>
              <a:t> </a:t>
            </a:r>
            <a:r>
              <a:rPr lang="en-GB" sz="2800" dirty="0" err="1"/>
              <a:t>athro</a:t>
            </a:r>
            <a:r>
              <a:rPr lang="en-GB" sz="2800" dirty="0"/>
              <a:t>/</a:t>
            </a:r>
            <a:r>
              <a:rPr lang="en-GB" sz="2800" dirty="0" err="1"/>
              <a:t>athrawes</a:t>
            </a:r>
            <a:r>
              <a:rPr lang="en-GB" sz="2800" dirty="0"/>
              <a:t> </a:t>
            </a:r>
            <a:r>
              <a:rPr lang="en-GB" sz="2800" dirty="0" err="1"/>
              <a:t>sydd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arwain</a:t>
            </a:r>
            <a:r>
              <a:rPr lang="en-GB" sz="2800" dirty="0"/>
              <a:t> at </a:t>
            </a:r>
            <a:r>
              <a:rPr lang="en-GB" sz="2800" b="1" dirty="0" err="1">
                <a:solidFill>
                  <a:srgbClr val="92D050"/>
                </a:solidFill>
              </a:rPr>
              <a:t>ddarllen</a:t>
            </a:r>
            <a:r>
              <a:rPr lang="en-GB" sz="2800" b="1" dirty="0">
                <a:solidFill>
                  <a:srgbClr val="92D050"/>
                </a:solidFill>
              </a:rPr>
              <a:t> </a:t>
            </a:r>
            <a:r>
              <a:rPr lang="en-GB" sz="2800" b="1" dirty="0" err="1">
                <a:solidFill>
                  <a:srgbClr val="92D050"/>
                </a:solidFill>
              </a:rPr>
              <a:t>tawel</a:t>
            </a:r>
            <a:r>
              <a:rPr lang="en-GB" sz="2800" b="1" dirty="0">
                <a:solidFill>
                  <a:srgbClr val="92D050"/>
                </a:solidFill>
              </a:rPr>
              <a:t> </a:t>
            </a:r>
            <a:r>
              <a:rPr lang="en-GB" sz="2800" b="1" dirty="0" err="1">
                <a:solidFill>
                  <a:srgbClr val="92D050"/>
                </a:solidFill>
              </a:rPr>
              <a:t>annibynnol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50269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err="1"/>
              <a:t>Darllen</a:t>
            </a:r>
            <a:r>
              <a:rPr lang="en-GB" b="1" dirty="0"/>
              <a:t> </a:t>
            </a:r>
            <a:r>
              <a:rPr lang="en-GB" b="1" dirty="0" err="1"/>
              <a:t>dan</a:t>
            </a:r>
            <a:r>
              <a:rPr lang="en-GB" b="1" dirty="0"/>
              <a:t> </a:t>
            </a:r>
            <a:r>
              <a:rPr lang="en-GB" b="1" dirty="0" err="1"/>
              <a:t>arweiniad</a:t>
            </a:r>
            <a:br>
              <a:rPr lang="en-GB" sz="4800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dirty="0"/>
              <a:t>Mae </a:t>
            </a:r>
            <a:r>
              <a:rPr lang="en-GB" dirty="0" err="1"/>
              <a:t>darllen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arweiniad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ymestyn</a:t>
            </a:r>
            <a:r>
              <a:rPr lang="en-GB" dirty="0"/>
              <a:t> y </a:t>
            </a:r>
            <a:r>
              <a:rPr lang="en-GB" dirty="0" err="1"/>
              <a:t>cyfleoedd</a:t>
            </a:r>
            <a:r>
              <a:rPr lang="en-GB" dirty="0"/>
              <a:t> a </a:t>
            </a:r>
            <a:r>
              <a:rPr lang="en-GB" dirty="0" err="1"/>
              <a:t>geir</a:t>
            </a:r>
            <a:r>
              <a:rPr lang="en-GB" dirty="0"/>
              <a:t> </a:t>
            </a:r>
            <a:r>
              <a:rPr lang="en-GB" dirty="0" err="1"/>
              <a:t>drwy</a:t>
            </a:r>
            <a:r>
              <a:rPr lang="en-GB" dirty="0"/>
              <a:t> </a:t>
            </a:r>
            <a:r>
              <a:rPr lang="en-GB" dirty="0" err="1"/>
              <a:t>ddarllen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y </a:t>
            </a:r>
            <a:r>
              <a:rPr lang="en-GB" dirty="0" err="1"/>
              <a:t>cyd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b="1" dirty="0" err="1">
                <a:solidFill>
                  <a:srgbClr val="FF0000"/>
                </a:solidFill>
              </a:rPr>
              <a:t>ffocws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glir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b="1" dirty="0" err="1">
                <a:solidFill>
                  <a:srgbClr val="FF0000"/>
                </a:solidFill>
              </a:rPr>
              <a:t>anghenion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wedi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eu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targedu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grŵp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benodedig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â’r</a:t>
            </a:r>
            <a:r>
              <a:rPr lang="en-GB" dirty="0"/>
              <a:t> un </a:t>
            </a:r>
            <a:r>
              <a:rPr lang="en-GB" dirty="0" err="1"/>
              <a:t>gallu</a:t>
            </a:r>
            <a:r>
              <a:rPr lang="en-GB" dirty="0"/>
              <a:t> o ran </a:t>
            </a:r>
            <a:r>
              <a:rPr lang="en-GB" dirty="0" err="1"/>
              <a:t>darllen</a:t>
            </a:r>
            <a:r>
              <a:rPr lang="en-GB" dirty="0"/>
              <a:t>. </a:t>
            </a:r>
          </a:p>
          <a:p>
            <a:pPr lvl="0"/>
            <a:r>
              <a:rPr lang="en-GB" dirty="0"/>
              <a:t>Mae </a:t>
            </a:r>
            <a:r>
              <a:rPr lang="en-GB" dirty="0" err="1"/>
              <a:t>dethol</a:t>
            </a:r>
            <a:r>
              <a:rPr lang="en-GB" dirty="0"/>
              <a:t> </a:t>
            </a:r>
            <a:r>
              <a:rPr lang="en-GB" dirty="0" err="1"/>
              <a:t>rhan</a:t>
            </a:r>
            <a:r>
              <a:rPr lang="en-GB" dirty="0"/>
              <a:t> </a:t>
            </a:r>
            <a:r>
              <a:rPr lang="en-GB" dirty="0" err="1"/>
              <a:t>addas</a:t>
            </a:r>
            <a:r>
              <a:rPr lang="en-GB" dirty="0"/>
              <a:t>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testun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allweddol</a:t>
            </a:r>
            <a:r>
              <a:rPr lang="en-GB" dirty="0"/>
              <a:t> </a:t>
            </a:r>
            <a:r>
              <a:rPr lang="en-GB" dirty="0" err="1"/>
              <a:t>Dylai’r</a:t>
            </a:r>
            <a:r>
              <a:rPr lang="en-GB" dirty="0"/>
              <a:t> </a:t>
            </a:r>
            <a:r>
              <a:rPr lang="en-GB" dirty="0" err="1"/>
              <a:t>testun</a:t>
            </a:r>
            <a:r>
              <a:rPr lang="en-GB" dirty="0"/>
              <a:t> a </a:t>
            </a:r>
            <a:r>
              <a:rPr lang="en-GB" dirty="0" err="1"/>
              <a:t>ddewisir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lefel</a:t>
            </a:r>
            <a:r>
              <a:rPr lang="en-GB" dirty="0"/>
              <a:t> </a:t>
            </a:r>
            <a:r>
              <a:rPr lang="en-GB" dirty="0" err="1"/>
              <a:t>gyfarwyddiadol</a:t>
            </a:r>
            <a:r>
              <a:rPr lang="en-GB" dirty="0"/>
              <a:t> y </a:t>
            </a:r>
            <a:r>
              <a:rPr lang="en-GB" dirty="0" err="1"/>
              <a:t>disgyblion</a:t>
            </a:r>
            <a:r>
              <a:rPr lang="en-GB" dirty="0"/>
              <a:t> </a:t>
            </a:r>
            <a:r>
              <a:rPr lang="en-GB" dirty="0" err="1"/>
              <a:t>h.y</a:t>
            </a:r>
            <a:r>
              <a:rPr lang="en-GB" dirty="0"/>
              <a:t> </a:t>
            </a:r>
            <a:r>
              <a:rPr lang="en-GB" b="1" dirty="0">
                <a:solidFill>
                  <a:srgbClr val="00B050"/>
                </a:solidFill>
              </a:rPr>
              <a:t>90-94% o ran </a:t>
            </a:r>
            <a:r>
              <a:rPr lang="en-GB" b="1" dirty="0" err="1">
                <a:solidFill>
                  <a:srgbClr val="00B050"/>
                </a:solidFill>
              </a:rPr>
              <a:t>cywirdeb</a:t>
            </a:r>
            <a:r>
              <a:rPr lang="en-GB" b="1" dirty="0">
                <a:solidFill>
                  <a:srgbClr val="00B050"/>
                </a:solidFill>
              </a:rPr>
              <a:t>.</a:t>
            </a:r>
          </a:p>
          <a:p>
            <a:pPr lvl="0"/>
            <a:r>
              <a:rPr lang="en-GB" dirty="0"/>
              <a:t>Mae </a:t>
            </a:r>
            <a:r>
              <a:rPr lang="en-GB" dirty="0" err="1"/>
              <a:t>darllen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arweiniad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rhoi</a:t>
            </a:r>
            <a:r>
              <a:rPr lang="en-GB" dirty="0"/>
              <a:t> </a:t>
            </a:r>
            <a:r>
              <a:rPr lang="en-GB" dirty="0" err="1"/>
              <a:t>cyfleoedd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disgyblion</a:t>
            </a:r>
            <a:r>
              <a:rPr lang="en-GB" dirty="0"/>
              <a:t> i </a:t>
            </a:r>
            <a:r>
              <a:rPr lang="en-GB" dirty="0" err="1"/>
              <a:t>gymryd</a:t>
            </a:r>
            <a:r>
              <a:rPr lang="en-GB" dirty="0"/>
              <a:t> </a:t>
            </a:r>
            <a:r>
              <a:rPr lang="en-GB" dirty="0" err="1"/>
              <a:t>rhan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b="1" dirty="0" err="1">
                <a:solidFill>
                  <a:srgbClr val="00B0F0"/>
                </a:solidFill>
              </a:rPr>
              <a:t>trafodaethau</a:t>
            </a:r>
            <a:r>
              <a:rPr lang="en-GB" b="1" dirty="0">
                <a:solidFill>
                  <a:srgbClr val="00B0F0"/>
                </a:solidFill>
              </a:rPr>
              <a:t>. </a:t>
            </a:r>
            <a:r>
              <a:rPr lang="en-GB" dirty="0" err="1">
                <a:solidFill>
                  <a:srgbClr val="00B050"/>
                </a:solidFill>
              </a:rPr>
              <a:t>Drwy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 err="1">
                <a:solidFill>
                  <a:srgbClr val="00B050"/>
                </a:solidFill>
              </a:rPr>
              <a:t>wneud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 err="1">
                <a:solidFill>
                  <a:srgbClr val="00B050"/>
                </a:solidFill>
              </a:rPr>
              <a:t>hyn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 err="1">
                <a:solidFill>
                  <a:srgbClr val="00B050"/>
                </a:solidFill>
              </a:rPr>
              <a:t>maent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 err="1">
                <a:solidFill>
                  <a:srgbClr val="00B050"/>
                </a:solidFill>
              </a:rPr>
              <a:t>yn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 err="1">
                <a:solidFill>
                  <a:srgbClr val="00B050"/>
                </a:solidFill>
              </a:rPr>
              <a:t>frwdfrydig</a:t>
            </a:r>
            <a:r>
              <a:rPr lang="en-GB" dirty="0">
                <a:solidFill>
                  <a:srgbClr val="00B050"/>
                </a:solidFill>
              </a:rPr>
              <a:t> ac </a:t>
            </a:r>
            <a:r>
              <a:rPr lang="en-GB" dirty="0" err="1">
                <a:solidFill>
                  <a:srgbClr val="00B050"/>
                </a:solidFill>
              </a:rPr>
              <a:t>yn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 err="1">
                <a:solidFill>
                  <a:srgbClr val="00B050"/>
                </a:solidFill>
              </a:rPr>
              <a:t>dysgu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 err="1">
                <a:solidFill>
                  <a:srgbClr val="00B050"/>
                </a:solidFill>
              </a:rPr>
              <a:t>oddi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 err="1">
                <a:solidFill>
                  <a:srgbClr val="00B050"/>
                </a:solidFill>
              </a:rPr>
              <a:t>wrth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 err="1">
                <a:solidFill>
                  <a:srgbClr val="00B050"/>
                </a:solidFill>
              </a:rPr>
              <a:t>ei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 err="1">
                <a:solidFill>
                  <a:srgbClr val="00B050"/>
                </a:solidFill>
              </a:rPr>
              <a:t>gilydd</a:t>
            </a:r>
            <a:r>
              <a:rPr lang="en-GB" dirty="0">
                <a:solidFill>
                  <a:srgbClr val="00B050"/>
                </a:solidFill>
              </a:rPr>
              <a:t>. </a:t>
            </a:r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80036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>
                <a:solidFill>
                  <a:schemeClr val="folHlink"/>
                </a:solidFill>
              </a:rPr>
              <a:t>    Pam </a:t>
            </a:r>
            <a:r>
              <a:rPr lang="en-GB" sz="4000" dirty="0" err="1">
                <a:solidFill>
                  <a:schemeClr val="folHlink"/>
                </a:solidFill>
              </a:rPr>
              <a:t>darllen</a:t>
            </a:r>
            <a:r>
              <a:rPr lang="en-GB" sz="4000" dirty="0">
                <a:solidFill>
                  <a:schemeClr val="folHlink"/>
                </a:solidFill>
              </a:rPr>
              <a:t> </a:t>
            </a:r>
            <a:r>
              <a:rPr lang="en-GB" sz="4000" dirty="0" err="1">
                <a:solidFill>
                  <a:schemeClr val="folHlink"/>
                </a:solidFill>
              </a:rPr>
              <a:t>dan</a:t>
            </a:r>
            <a:r>
              <a:rPr lang="en-GB" sz="4000" dirty="0">
                <a:solidFill>
                  <a:schemeClr val="folHlink"/>
                </a:solidFill>
              </a:rPr>
              <a:t> </a:t>
            </a:r>
            <a:r>
              <a:rPr lang="en-GB" sz="4000" dirty="0" err="1">
                <a:solidFill>
                  <a:schemeClr val="folHlink"/>
                </a:solidFill>
              </a:rPr>
              <a:t>arweiniad</a:t>
            </a:r>
            <a:r>
              <a:rPr lang="en-GB" sz="4000" dirty="0">
                <a:solidFill>
                  <a:schemeClr val="folHlink"/>
                </a:solidFill>
              </a:rPr>
              <a:t> </a:t>
            </a:r>
            <a:r>
              <a:rPr lang="en-GB" sz="4000" dirty="0" err="1">
                <a:solidFill>
                  <a:schemeClr val="folHlink"/>
                </a:solidFill>
              </a:rPr>
              <a:t>yn</a:t>
            </a:r>
            <a:r>
              <a:rPr lang="en-GB" sz="4000" dirty="0">
                <a:solidFill>
                  <a:schemeClr val="folHlink"/>
                </a:solidFill>
              </a:rPr>
              <a:t> y </a:t>
            </a:r>
            <a:r>
              <a:rPr lang="en-GB" sz="4000" dirty="0" err="1">
                <a:solidFill>
                  <a:schemeClr val="folHlink"/>
                </a:solidFill>
              </a:rPr>
              <a:t>Cyfnod</a:t>
            </a:r>
            <a:r>
              <a:rPr lang="en-GB" sz="4000" dirty="0">
                <a:solidFill>
                  <a:schemeClr val="folHlink"/>
                </a:solidFill>
              </a:rPr>
              <a:t> Sylfaen?  </a:t>
            </a:r>
          </a:p>
        </p:txBody>
      </p:sp>
      <p:sp>
        <p:nvSpPr>
          <p:cNvPr id="504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84784"/>
            <a:ext cx="8604448" cy="5039841"/>
          </a:xfrm>
        </p:spPr>
        <p:txBody>
          <a:bodyPr/>
          <a:lstStyle/>
          <a:p>
            <a:pPr marL="622300" indent="-357188" algn="just">
              <a:lnSpc>
                <a:spcPct val="80000"/>
              </a:lnSpc>
              <a:buNone/>
            </a:pPr>
            <a:r>
              <a:rPr lang="en-GB" sz="2800" dirty="0" err="1"/>
              <a:t>Mantais</a:t>
            </a:r>
            <a:r>
              <a:rPr lang="en-GB" sz="2800" dirty="0"/>
              <a:t> </a:t>
            </a:r>
            <a:r>
              <a:rPr lang="en-GB" sz="2800" dirty="0" err="1"/>
              <a:t>darllen</a:t>
            </a:r>
            <a:r>
              <a:rPr lang="en-GB" sz="2800" dirty="0"/>
              <a:t> </a:t>
            </a:r>
            <a:r>
              <a:rPr lang="en-GB" sz="2800" dirty="0" err="1"/>
              <a:t>dan</a:t>
            </a:r>
            <a:r>
              <a:rPr lang="en-GB" sz="2800" dirty="0"/>
              <a:t> </a:t>
            </a:r>
            <a:r>
              <a:rPr lang="en-GB" sz="2800" dirty="0" err="1"/>
              <a:t>arweiniad</a:t>
            </a:r>
            <a:r>
              <a:rPr lang="en-GB" sz="2800" dirty="0"/>
              <a:t> </a:t>
            </a:r>
            <a:r>
              <a:rPr lang="en-GB" sz="2800" dirty="0" err="1"/>
              <a:t>dros</a:t>
            </a:r>
            <a:r>
              <a:rPr lang="en-GB" sz="2800" dirty="0"/>
              <a:t> </a:t>
            </a:r>
            <a:r>
              <a:rPr lang="en-GB" sz="2800" dirty="0" err="1"/>
              <a:t>wrando</a:t>
            </a:r>
            <a:r>
              <a:rPr lang="en-GB" sz="2800" dirty="0"/>
              <a:t> </a:t>
            </a:r>
            <a:r>
              <a:rPr lang="en-GB" sz="2800" dirty="0" err="1"/>
              <a:t>ar</a:t>
            </a:r>
            <a:r>
              <a:rPr lang="en-GB" sz="2800" dirty="0"/>
              <a:t> </a:t>
            </a:r>
            <a:r>
              <a:rPr lang="en-GB" sz="2800" dirty="0" err="1"/>
              <a:t>ddarllenwyr</a:t>
            </a:r>
            <a:r>
              <a:rPr lang="en-GB" sz="2800" dirty="0"/>
              <a:t> </a:t>
            </a:r>
            <a:r>
              <a:rPr lang="en-GB" sz="2800" dirty="0" err="1"/>
              <a:t>unigol</a:t>
            </a:r>
            <a:r>
              <a:rPr lang="en-GB" sz="2800" dirty="0"/>
              <a:t> </a:t>
            </a:r>
            <a:r>
              <a:rPr lang="en-GB" sz="2800" dirty="0" err="1"/>
              <a:t>yw</a:t>
            </a:r>
            <a:r>
              <a:rPr lang="en-GB" sz="2800" dirty="0"/>
              <a:t> </a:t>
            </a:r>
            <a:r>
              <a:rPr lang="en-GB" sz="2800" dirty="0" err="1"/>
              <a:t>fod</a:t>
            </a:r>
            <a:r>
              <a:rPr lang="en-GB" sz="2800" dirty="0"/>
              <a:t> </a:t>
            </a:r>
            <a:r>
              <a:rPr lang="en-GB" sz="2800" dirty="0" err="1"/>
              <a:t>amser</a:t>
            </a:r>
            <a:r>
              <a:rPr lang="en-GB" sz="2800" dirty="0"/>
              <a:t> </a:t>
            </a:r>
            <a:r>
              <a:rPr lang="en-GB" sz="2800" dirty="0" err="1"/>
              <a:t>gan</a:t>
            </a:r>
            <a:r>
              <a:rPr lang="en-GB" sz="2800" dirty="0"/>
              <a:t> </a:t>
            </a:r>
            <a:r>
              <a:rPr lang="en-GB" sz="2800" dirty="0" err="1"/>
              <a:t>yr</a:t>
            </a:r>
            <a:r>
              <a:rPr lang="en-GB" sz="2800" dirty="0"/>
              <a:t> </a:t>
            </a:r>
            <a:r>
              <a:rPr lang="en-GB" sz="2800" dirty="0" err="1"/>
              <a:t>athro</a:t>
            </a:r>
            <a:r>
              <a:rPr lang="en-GB" sz="2800" dirty="0"/>
              <a:t>/</a:t>
            </a:r>
            <a:r>
              <a:rPr lang="en-GB" sz="2800" dirty="0" err="1"/>
              <a:t>athrawes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 </a:t>
            </a:r>
            <a:r>
              <a:rPr lang="en-GB" sz="2800" dirty="0" err="1"/>
              <a:t>wneud</a:t>
            </a:r>
            <a:r>
              <a:rPr lang="en-GB" sz="2800" dirty="0"/>
              <a:t> MWY </a:t>
            </a:r>
            <a:r>
              <a:rPr lang="en-GB" sz="2800" dirty="0" err="1"/>
              <a:t>na</a:t>
            </a:r>
            <a:r>
              <a:rPr lang="en-GB" sz="2800" dirty="0"/>
              <a:t> dim </a:t>
            </a:r>
            <a:r>
              <a:rPr lang="en-GB" sz="2800" dirty="0" err="1"/>
              <a:t>ond</a:t>
            </a:r>
            <a:r>
              <a:rPr lang="en-GB" sz="2800" dirty="0"/>
              <a:t> </a:t>
            </a:r>
            <a:r>
              <a:rPr lang="en-GB" sz="2800" dirty="0" err="1"/>
              <a:t>cywiro</a:t>
            </a:r>
            <a:r>
              <a:rPr lang="en-GB" sz="2800" dirty="0"/>
              <a:t> </a:t>
            </a:r>
            <a:r>
              <a:rPr lang="en-GB" sz="2800" dirty="0" err="1"/>
              <a:t>camgymeriadau</a:t>
            </a:r>
            <a:r>
              <a:rPr lang="en-GB" sz="2800" dirty="0"/>
              <a:t>. Mae </a:t>
            </a:r>
            <a:r>
              <a:rPr lang="en-GB" sz="2800" dirty="0" err="1"/>
              <a:t>amser</a:t>
            </a:r>
            <a:r>
              <a:rPr lang="en-GB" sz="2800" dirty="0"/>
              <a:t> i:</a:t>
            </a:r>
          </a:p>
          <a:p>
            <a:pPr marL="622300" indent="-357188">
              <a:lnSpc>
                <a:spcPct val="80000"/>
              </a:lnSpc>
              <a:buNone/>
            </a:pPr>
            <a:endParaRPr lang="en-GB" sz="2800" dirty="0"/>
          </a:p>
          <a:p>
            <a:pPr marL="622300" indent="-357188" eaLnBrk="1" hangingPunct="1">
              <a:lnSpc>
                <a:spcPct val="80000"/>
              </a:lnSpc>
            </a:pPr>
            <a:r>
              <a:rPr lang="en-GB" sz="2800" dirty="0" err="1"/>
              <a:t>Gyflwyno’r</a:t>
            </a:r>
            <a:r>
              <a:rPr lang="en-GB" sz="2800" dirty="0"/>
              <a:t> </a:t>
            </a:r>
            <a:r>
              <a:rPr lang="en-GB" sz="2800" dirty="0" err="1"/>
              <a:t>llyfr</a:t>
            </a:r>
            <a:endParaRPr lang="en-GB" sz="2800" dirty="0"/>
          </a:p>
          <a:p>
            <a:pPr marL="622300" indent="-357188" eaLnBrk="1" hangingPunct="1">
              <a:lnSpc>
                <a:spcPct val="80000"/>
              </a:lnSpc>
            </a:pPr>
            <a:r>
              <a:rPr lang="en-GB" sz="2800" dirty="0" err="1"/>
              <a:t>Rhagdybio</a:t>
            </a:r>
            <a:r>
              <a:rPr lang="en-GB" sz="2800" dirty="0"/>
              <a:t> </a:t>
            </a:r>
            <a:r>
              <a:rPr lang="en-GB" sz="2800" dirty="0" err="1"/>
              <a:t>unrhyw</a:t>
            </a:r>
            <a:r>
              <a:rPr lang="en-GB" sz="2800" dirty="0"/>
              <a:t> </a:t>
            </a:r>
            <a:r>
              <a:rPr lang="en-GB" sz="2800" dirty="0" err="1"/>
              <a:t>eirfa</a:t>
            </a:r>
            <a:r>
              <a:rPr lang="en-GB" sz="2800" dirty="0"/>
              <a:t> </a:t>
            </a:r>
            <a:r>
              <a:rPr lang="en-GB" sz="2800" dirty="0" err="1"/>
              <a:t>anodd</a:t>
            </a:r>
            <a:endParaRPr lang="en-GB" sz="2800" dirty="0"/>
          </a:p>
          <a:p>
            <a:pPr marL="622300" indent="-357188" eaLnBrk="1" hangingPunct="1">
              <a:lnSpc>
                <a:spcPct val="80000"/>
              </a:lnSpc>
            </a:pPr>
            <a:r>
              <a:rPr lang="en-GB" sz="2800" dirty="0" err="1"/>
              <a:t>Trafod</a:t>
            </a:r>
            <a:r>
              <a:rPr lang="en-GB" sz="2800" dirty="0"/>
              <a:t> </a:t>
            </a:r>
            <a:r>
              <a:rPr lang="en-GB" sz="2800" b="1" dirty="0" err="1">
                <a:solidFill>
                  <a:srgbClr val="FF0000"/>
                </a:solidFill>
              </a:rPr>
              <a:t>strategaethau</a:t>
            </a:r>
            <a:r>
              <a:rPr lang="en-GB" sz="2800" b="1" dirty="0">
                <a:solidFill>
                  <a:srgbClr val="FF0000"/>
                </a:solidFill>
              </a:rPr>
              <a:t> </a:t>
            </a:r>
            <a:r>
              <a:rPr lang="en-GB" sz="2800" b="1" dirty="0" err="1">
                <a:solidFill>
                  <a:srgbClr val="FF0000"/>
                </a:solidFill>
              </a:rPr>
              <a:t>ar</a:t>
            </a:r>
            <a:r>
              <a:rPr lang="en-GB" sz="2800" b="1" dirty="0">
                <a:solidFill>
                  <a:srgbClr val="FF0000"/>
                </a:solidFill>
              </a:rPr>
              <a:t> </a:t>
            </a:r>
            <a:r>
              <a:rPr lang="en-GB" sz="2800" b="1" dirty="0" err="1">
                <a:solidFill>
                  <a:srgbClr val="FF0000"/>
                </a:solidFill>
              </a:rPr>
              <a:t>gyfer</a:t>
            </a:r>
            <a:r>
              <a:rPr lang="en-GB" sz="2800" b="1" dirty="0">
                <a:solidFill>
                  <a:srgbClr val="FF0000"/>
                </a:solidFill>
              </a:rPr>
              <a:t> </a:t>
            </a:r>
            <a:r>
              <a:rPr lang="en-GB" sz="2800" b="1" dirty="0" err="1">
                <a:solidFill>
                  <a:srgbClr val="FF0000"/>
                </a:solidFill>
              </a:rPr>
              <a:t>datgodio</a:t>
            </a:r>
            <a:r>
              <a:rPr lang="en-GB" sz="2800" b="1" dirty="0">
                <a:solidFill>
                  <a:srgbClr val="FF0000"/>
                </a:solidFill>
              </a:rPr>
              <a:t> </a:t>
            </a:r>
            <a:r>
              <a:rPr lang="en-GB" sz="2800" dirty="0"/>
              <a:t>a </a:t>
            </a:r>
            <a:r>
              <a:rPr lang="en-GB" sz="2800" b="1" dirty="0" err="1">
                <a:solidFill>
                  <a:srgbClr val="0070C0"/>
                </a:solidFill>
              </a:rPr>
              <a:t>myfyrio</a:t>
            </a:r>
            <a:r>
              <a:rPr lang="en-GB" sz="2800" b="1" dirty="0">
                <a:solidFill>
                  <a:srgbClr val="0070C0"/>
                </a:solidFill>
              </a:rPr>
              <a:t> </a:t>
            </a:r>
            <a:r>
              <a:rPr lang="en-GB" sz="2800" b="1" dirty="0" err="1">
                <a:solidFill>
                  <a:srgbClr val="0070C0"/>
                </a:solidFill>
              </a:rPr>
              <a:t>ar</a:t>
            </a:r>
            <a:r>
              <a:rPr lang="en-GB" sz="2800" b="1" dirty="0">
                <a:solidFill>
                  <a:srgbClr val="0070C0"/>
                </a:solidFill>
              </a:rPr>
              <a:t> y </a:t>
            </a:r>
            <a:r>
              <a:rPr lang="en-GB" sz="2800" b="1" dirty="0" err="1">
                <a:solidFill>
                  <a:srgbClr val="0070C0"/>
                </a:solidFill>
              </a:rPr>
              <a:t>testun</a:t>
            </a:r>
            <a:endParaRPr lang="en-GB" sz="2800" dirty="0">
              <a:solidFill>
                <a:srgbClr val="0F07A9"/>
              </a:solidFill>
            </a:endParaRPr>
          </a:p>
          <a:p>
            <a:pPr marL="622300" indent="-357188" eaLnBrk="1" hangingPunct="1">
              <a:lnSpc>
                <a:spcPct val="80000"/>
              </a:lnSpc>
            </a:pPr>
            <a:r>
              <a:rPr lang="en-GB" sz="2800" dirty="0"/>
              <a:t>Mae </a:t>
            </a:r>
            <a:r>
              <a:rPr lang="en-GB" sz="2800" dirty="0" err="1"/>
              <a:t>disgyblion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elwa</a:t>
            </a:r>
            <a:r>
              <a:rPr lang="en-GB" sz="2800" dirty="0"/>
              <a:t> </a:t>
            </a:r>
            <a:r>
              <a:rPr lang="en-GB" sz="2800" dirty="0" err="1"/>
              <a:t>drwy</a:t>
            </a:r>
            <a:r>
              <a:rPr lang="en-GB" sz="2800" dirty="0"/>
              <a:t> </a:t>
            </a:r>
            <a:r>
              <a:rPr lang="en-GB" sz="2800" dirty="0" err="1"/>
              <a:t>rannu</a:t>
            </a:r>
            <a:r>
              <a:rPr lang="en-GB" sz="2800" dirty="0"/>
              <a:t> </a:t>
            </a:r>
            <a:r>
              <a:rPr lang="en-GB" sz="2800" dirty="0" err="1"/>
              <a:t>eu</a:t>
            </a:r>
            <a:r>
              <a:rPr lang="en-GB" sz="2800" dirty="0"/>
              <a:t> </a:t>
            </a:r>
            <a:r>
              <a:rPr lang="en-GB" sz="2800" b="1" dirty="0" err="1">
                <a:solidFill>
                  <a:srgbClr val="0070C0"/>
                </a:solidFill>
              </a:rPr>
              <a:t>hymatebion</a:t>
            </a:r>
            <a:r>
              <a:rPr lang="en-GB" sz="2800" b="1" dirty="0">
                <a:solidFill>
                  <a:srgbClr val="0070C0"/>
                </a:solidFill>
              </a:rPr>
              <a:t> </a:t>
            </a:r>
            <a:r>
              <a:rPr lang="en-GB" sz="2800" b="1" dirty="0" err="1">
                <a:solidFill>
                  <a:srgbClr val="0070C0"/>
                </a:solidFill>
              </a:rPr>
              <a:t>efo’u</a:t>
            </a:r>
            <a:r>
              <a:rPr lang="en-GB" sz="2800" b="1" dirty="0">
                <a:solidFill>
                  <a:srgbClr val="0070C0"/>
                </a:solidFill>
              </a:rPr>
              <a:t> </a:t>
            </a:r>
            <a:r>
              <a:rPr lang="en-GB" sz="2800" b="1" dirty="0" err="1">
                <a:solidFill>
                  <a:srgbClr val="0070C0"/>
                </a:solidFill>
              </a:rPr>
              <a:t>cyfoedion</a:t>
            </a:r>
            <a:endParaRPr lang="en-GB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8771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15616" y="188640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en-US" altLang="en-US" sz="4000"/>
              <a:t>   </a:t>
            </a:r>
            <a:r>
              <a:rPr lang="en-US" altLang="en-US" sz="4000">
                <a:solidFill>
                  <a:srgbClr val="000000"/>
                </a:solidFill>
              </a:rPr>
              <a:t> </a:t>
            </a:r>
            <a:r>
              <a:rPr lang="en-US" altLang="en-US" sz="4000"/>
              <a:t> 1. </a:t>
            </a:r>
            <a:r>
              <a:rPr lang="en-US" altLang="en-US" sz="4000" err="1"/>
              <a:t>Cyflwyno’r</a:t>
            </a:r>
            <a:r>
              <a:rPr lang="en-US" altLang="en-US" sz="4000"/>
              <a:t> </a:t>
            </a:r>
            <a:r>
              <a:rPr lang="en-US" altLang="en-US" sz="4000" err="1"/>
              <a:t>llyfr</a:t>
            </a:r>
            <a:br>
              <a:rPr lang="en-US"/>
            </a:br>
            <a:endParaRPr lang="en-US" altLang="en-US" sz="4000"/>
          </a:p>
        </p:txBody>
      </p:sp>
      <p:sp>
        <p:nvSpPr>
          <p:cNvPr id="363523" name="Rectangle 3"/>
          <p:cNvSpPr>
            <a:spLocks noGrp="1" noChangeArrowheads="1"/>
          </p:cNvSpPr>
          <p:nvPr>
            <p:ph idx="1"/>
          </p:nvPr>
        </p:nvSpPr>
        <p:spPr>
          <a:xfrm>
            <a:off x="669925" y="1484313"/>
            <a:ext cx="7574584" cy="2654884"/>
          </a:xfrm>
        </p:spPr>
        <p:txBody>
          <a:bodyPr>
            <a:normAutofit/>
          </a:bodyPr>
          <a:lstStyle/>
          <a:p>
            <a:r>
              <a:rPr lang="en-GB" altLang="en-US" sz="2400" b="1" err="1"/>
              <a:t>Edrych</a:t>
            </a:r>
            <a:r>
              <a:rPr lang="en-GB" altLang="en-US" sz="2400" b="1"/>
              <a:t> </a:t>
            </a:r>
            <a:r>
              <a:rPr lang="en-GB" altLang="en-US" sz="2400" b="1" err="1"/>
              <a:t>ar</a:t>
            </a:r>
            <a:r>
              <a:rPr lang="en-GB" altLang="en-US" sz="2400" b="1"/>
              <a:t> y </a:t>
            </a:r>
            <a:r>
              <a:rPr lang="en-GB" altLang="en-US" sz="2400" b="1" err="1"/>
              <a:t>clawr</a:t>
            </a:r>
            <a:r>
              <a:rPr lang="en-GB" altLang="en-US" sz="2400" b="1"/>
              <a:t> </a:t>
            </a:r>
            <a:r>
              <a:rPr lang="en-GB" altLang="en-US" sz="2400" b="1" err="1"/>
              <a:t>a’r</a:t>
            </a:r>
            <a:r>
              <a:rPr lang="en-GB" altLang="en-US" sz="2400" b="1"/>
              <a:t> </a:t>
            </a:r>
            <a:r>
              <a:rPr lang="en-GB" altLang="en-US" sz="2400" b="1" err="1"/>
              <a:t>broliant</a:t>
            </a:r>
            <a:r>
              <a:rPr lang="en-GB" altLang="en-US" sz="2400" b="1"/>
              <a:t> </a:t>
            </a:r>
          </a:p>
          <a:p>
            <a:r>
              <a:rPr lang="en-GB" altLang="en-US" b="1" err="1"/>
              <a:t>Rhagfynegi</a:t>
            </a:r>
            <a:r>
              <a:rPr lang="en-GB" altLang="en-US" b="1"/>
              <a:t> </a:t>
            </a:r>
            <a:endParaRPr lang="en-GB" altLang="en-US" sz="2400" b="1"/>
          </a:p>
          <a:p>
            <a:r>
              <a:rPr lang="en-GB" altLang="en-US" sz="2400" b="1" err="1"/>
              <a:t>Cyflwyno</a:t>
            </a:r>
            <a:r>
              <a:rPr lang="en-GB" altLang="en-US" sz="2400" b="1"/>
              <a:t> a </a:t>
            </a:r>
            <a:r>
              <a:rPr lang="en-GB" altLang="en-US" sz="2400" b="1" err="1"/>
              <a:t>lleoli</a:t>
            </a:r>
            <a:r>
              <a:rPr lang="en-GB" altLang="en-US" sz="2400" b="1"/>
              <a:t> </a:t>
            </a:r>
            <a:r>
              <a:rPr lang="en-GB" altLang="en-US" sz="2400" b="1" err="1"/>
              <a:t>unrhyw</a:t>
            </a:r>
            <a:r>
              <a:rPr lang="en-GB" altLang="en-US" sz="2400" b="1"/>
              <a:t>  </a:t>
            </a:r>
            <a:r>
              <a:rPr lang="en-GB" altLang="en-US" sz="2400" b="1" err="1"/>
              <a:t>eirfa</a:t>
            </a:r>
            <a:r>
              <a:rPr lang="en-GB" altLang="en-US" b="1"/>
              <a:t> </a:t>
            </a:r>
            <a:r>
              <a:rPr lang="en-GB" altLang="en-US" b="1" err="1"/>
              <a:t>newydd</a:t>
            </a:r>
            <a:r>
              <a:rPr lang="en-GB" altLang="en-US" b="1"/>
              <a:t> </a:t>
            </a:r>
            <a:r>
              <a:rPr lang="en-GB" altLang="en-US" sz="2400" b="1"/>
              <a:t> 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GB" altLang="en-US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993" y="3901263"/>
            <a:ext cx="1967898" cy="2049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005" y="4000500"/>
            <a:ext cx="2046920" cy="1957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34226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470334"/>
            <a:ext cx="6965245" cy="1202485"/>
          </a:xfrm>
        </p:spPr>
        <p:txBody>
          <a:bodyPr>
            <a:normAutofit/>
          </a:bodyPr>
          <a:lstStyle/>
          <a:p>
            <a:r>
              <a:rPr lang="en-US" altLang="en-US" sz="4000"/>
              <a:t>       2. </a:t>
            </a:r>
            <a:r>
              <a:rPr lang="en-US" altLang="en-US" sz="4000" err="1"/>
              <a:t>Gwirio</a:t>
            </a:r>
            <a:r>
              <a:rPr lang="en-US" altLang="en-US" sz="4000"/>
              <a:t> </a:t>
            </a:r>
            <a:r>
              <a:rPr lang="en-US" altLang="en-US" sz="4000" err="1"/>
              <a:t>strategaeth</a:t>
            </a:r>
            <a:endParaRPr lang="en-US" altLang="en-US" sz="4000" err="1">
              <a:solidFill>
                <a:srgbClr val="0000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87450" y="1884363"/>
            <a:ext cx="6759526" cy="1526089"/>
          </a:xfrm>
        </p:spPr>
        <p:txBody>
          <a:bodyPr/>
          <a:lstStyle/>
          <a:p>
            <a:r>
              <a:rPr lang="en-GB" b="1" err="1"/>
              <a:t>Adolygu</a:t>
            </a:r>
            <a:r>
              <a:rPr lang="en-GB" b="1"/>
              <a:t> </a:t>
            </a:r>
            <a:r>
              <a:rPr lang="en-GB" b="1" err="1"/>
              <a:t>strategaethau</a:t>
            </a:r>
            <a:r>
              <a:rPr lang="en-GB" b="1"/>
              <a:t> </a:t>
            </a:r>
            <a:r>
              <a:rPr lang="en-GB" b="1" err="1"/>
              <a:t>sy’n</a:t>
            </a:r>
            <a:r>
              <a:rPr lang="en-GB" b="1"/>
              <a:t> </a:t>
            </a:r>
            <a:r>
              <a:rPr lang="en-GB" b="1" err="1"/>
              <a:t>helpu</a:t>
            </a:r>
            <a:r>
              <a:rPr lang="en-GB" b="1"/>
              <a:t> </a:t>
            </a:r>
            <a:r>
              <a:rPr lang="en-GB" b="1" err="1"/>
              <a:t>nhw</a:t>
            </a:r>
            <a:r>
              <a:rPr lang="en-GB" b="1"/>
              <a:t> </a:t>
            </a:r>
            <a:r>
              <a:rPr lang="en-GB" b="1" err="1"/>
              <a:t>i</a:t>
            </a:r>
            <a:r>
              <a:rPr lang="en-GB" b="1"/>
              <a:t> </a:t>
            </a:r>
            <a:r>
              <a:rPr lang="en-GB" b="1" err="1"/>
              <a:t>ddarllen</a:t>
            </a:r>
            <a:r>
              <a:rPr lang="en-GB" b="1"/>
              <a:t> a </a:t>
            </a:r>
            <a:r>
              <a:rPr lang="en-GB" b="1" err="1"/>
              <a:t>deall</a:t>
            </a:r>
            <a:r>
              <a:rPr lang="en-GB" b="1"/>
              <a:t> y </a:t>
            </a:r>
            <a:r>
              <a:rPr lang="en-GB" b="1" err="1"/>
              <a:t>testun</a:t>
            </a:r>
            <a:r>
              <a:rPr lang="en-GB" b="1"/>
              <a:t> </a:t>
            </a:r>
          </a:p>
        </p:txBody>
      </p:sp>
      <p:pic>
        <p:nvPicPr>
          <p:cNvPr id="6" name="Picture 6" descr="CIMG049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730" y="3161220"/>
            <a:ext cx="2479690" cy="330901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4893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43608" y="548680"/>
            <a:ext cx="6965245" cy="120248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/>
              <a:t>            3. </a:t>
            </a:r>
            <a:r>
              <a:rPr lang="en-GB" err="1"/>
              <a:t>Darllen</a:t>
            </a:r>
            <a:r>
              <a:rPr lang="en-GB"/>
              <a:t> </a:t>
            </a:r>
            <a:r>
              <a:rPr lang="en-GB" err="1"/>
              <a:t>annibynnol</a:t>
            </a:r>
            <a:endParaRPr lang="en-GB" err="1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844675"/>
            <a:ext cx="7857388" cy="1495987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en-GB" altLang="en-US" err="1">
                <a:latin typeface="Calibri"/>
                <a:cs typeface="Arial"/>
              </a:rPr>
              <a:t>Cyflwyno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ffocws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i’r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darllen</a:t>
            </a:r>
            <a:endParaRPr lang="en-GB" altLang="en-US">
              <a:latin typeface="Calibri"/>
              <a:cs typeface="Arial"/>
            </a:endParaRPr>
          </a:p>
          <a:p>
            <a:r>
              <a:rPr lang="en-GB" altLang="en-US" err="1">
                <a:latin typeface="Calibri"/>
                <a:cs typeface="Arial"/>
              </a:rPr>
              <a:t>Gosod</a:t>
            </a:r>
            <a:r>
              <a:rPr lang="en-GB" altLang="en-US">
                <a:latin typeface="Calibri"/>
                <a:cs typeface="Arial"/>
              </a:rPr>
              <a:t> darn </a:t>
            </a:r>
            <a:r>
              <a:rPr lang="en-GB" altLang="en-US" err="1">
                <a:latin typeface="Calibri"/>
                <a:cs typeface="Arial"/>
              </a:rPr>
              <a:t>penodol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i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ddarllen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e.e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rhifau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tudalennau</a:t>
            </a:r>
            <a:r>
              <a:rPr lang="en-GB" altLang="en-US">
                <a:latin typeface="Calibri"/>
                <a:cs typeface="Arial"/>
              </a:rPr>
              <a:t> </a:t>
            </a:r>
          </a:p>
          <a:p>
            <a:r>
              <a:rPr lang="en-GB" altLang="en-US" err="1">
                <a:latin typeface="Calibri"/>
                <a:cs typeface="Arial"/>
              </a:rPr>
              <a:t>Mae’r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oedolyn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yn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cylchdroi</a:t>
            </a:r>
            <a:r>
              <a:rPr lang="en-GB" altLang="en-US">
                <a:latin typeface="Calibri"/>
                <a:cs typeface="Arial"/>
              </a:rPr>
              <a:t> ac </a:t>
            </a:r>
            <a:r>
              <a:rPr lang="en-GB" altLang="en-US" err="1">
                <a:latin typeface="Calibri"/>
                <a:cs typeface="Arial"/>
              </a:rPr>
              <a:t>yn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gwrando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ar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unigolion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yn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darllen</a:t>
            </a:r>
            <a:r>
              <a:rPr lang="en-GB" altLang="en-US">
                <a:latin typeface="Calibri"/>
                <a:cs typeface="Arial"/>
              </a:rPr>
              <a:t> </a:t>
            </a:r>
          </a:p>
          <a:p>
            <a:r>
              <a:rPr lang="en-GB" altLang="en-US" err="1">
                <a:latin typeface="Calibri"/>
                <a:cs typeface="Arial"/>
              </a:rPr>
              <a:t>Gosod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tasg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i’r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darllenwyr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sy’n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gorffen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yn</a:t>
            </a:r>
            <a:r>
              <a:rPr lang="en-GB" altLang="en-US">
                <a:latin typeface="Calibri"/>
                <a:cs typeface="Arial"/>
              </a:rPr>
              <a:t> </a:t>
            </a:r>
            <a:r>
              <a:rPr lang="en-GB" altLang="en-US" err="1">
                <a:latin typeface="Calibri"/>
                <a:cs typeface="Arial"/>
              </a:rPr>
              <a:t>fuan</a:t>
            </a:r>
            <a:endParaRPr lang="en-GB" altLang="en-US">
              <a:latin typeface="Calibri"/>
              <a:cs typeface="Arial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406" y="5181600"/>
            <a:ext cx="2192407" cy="14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520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7318" y="476672"/>
            <a:ext cx="6965245" cy="120248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/>
              <a:t>         </a:t>
            </a:r>
            <a:r>
              <a:rPr lang="en-US" altLang="en-US" sz="4000" err="1"/>
              <a:t>Gwrando</a:t>
            </a:r>
            <a:r>
              <a:rPr lang="en-US" altLang="en-US" sz="4000"/>
              <a:t> </a:t>
            </a:r>
            <a:r>
              <a:rPr lang="en-US" altLang="en-US" sz="4000" err="1"/>
              <a:t>ar</a:t>
            </a:r>
            <a:r>
              <a:rPr lang="en-US" altLang="en-US" sz="4000"/>
              <a:t> </a:t>
            </a:r>
            <a:r>
              <a:rPr lang="en-US" altLang="en-US" sz="4000" err="1"/>
              <a:t>ddisgyblion</a:t>
            </a:r>
            <a:r>
              <a:rPr lang="en-US" altLang="en-US" sz="4000"/>
              <a:t> </a:t>
            </a:r>
            <a:r>
              <a:rPr lang="en-US" altLang="en-US" sz="4000" err="1"/>
              <a:t>yn</a:t>
            </a:r>
            <a:r>
              <a:rPr lang="en-US" altLang="en-US" sz="4000"/>
              <a:t> </a:t>
            </a:r>
            <a:r>
              <a:rPr lang="en-US" altLang="en-US" sz="4000" err="1"/>
              <a:t>darllen</a:t>
            </a:r>
            <a:endParaRPr lang="en-US" altLang="en-US" sz="4000"/>
          </a:p>
        </p:txBody>
      </p:sp>
      <p:sp>
        <p:nvSpPr>
          <p:cNvPr id="366595" name="Rectangle 3"/>
          <p:cNvSpPr>
            <a:spLocks noGrp="1" noChangeArrowheads="1"/>
          </p:cNvSpPr>
          <p:nvPr>
            <p:ph idx="1"/>
          </p:nvPr>
        </p:nvSpPr>
        <p:spPr>
          <a:xfrm>
            <a:off x="354177" y="1772816"/>
            <a:ext cx="8209160" cy="4752527"/>
          </a:xfrm>
        </p:spPr>
        <p:txBody>
          <a:bodyPr>
            <a:normAutofit/>
          </a:bodyPr>
          <a:lstStyle/>
          <a:p>
            <a:pPr marL="609600" indent="-609600"/>
            <a:r>
              <a:rPr lang="en-GB" altLang="en-US" sz="2800" dirty="0" err="1"/>
              <a:t>Holwch</a:t>
            </a:r>
            <a:r>
              <a:rPr lang="en-GB" altLang="en-US" sz="2800" dirty="0"/>
              <a:t> </a:t>
            </a:r>
            <a:r>
              <a:rPr lang="en-GB" altLang="en-US" sz="2800" dirty="0" err="1"/>
              <a:t>i’r</a:t>
            </a:r>
            <a:r>
              <a:rPr lang="en-GB" altLang="en-US" sz="2800" dirty="0"/>
              <a:t> </a:t>
            </a:r>
            <a:r>
              <a:rPr lang="en-GB" altLang="en-US" sz="2800" dirty="0" err="1"/>
              <a:t>disgybl</a:t>
            </a:r>
            <a:r>
              <a:rPr lang="en-GB" altLang="en-US" sz="2800" dirty="0"/>
              <a:t> </a:t>
            </a:r>
            <a:r>
              <a:rPr lang="en-GB" altLang="en-US" sz="2800" dirty="0" err="1"/>
              <a:t>ddarllen</a:t>
            </a:r>
            <a:r>
              <a:rPr lang="en-GB" altLang="en-US" sz="2800" dirty="0"/>
              <a:t> </a:t>
            </a:r>
            <a:r>
              <a:rPr lang="en-GB" altLang="en-US" sz="2800" dirty="0" err="1"/>
              <a:t>i</a:t>
            </a:r>
            <a:r>
              <a:rPr lang="en-GB" altLang="en-US" sz="2800" dirty="0"/>
              <a:t> </a:t>
            </a:r>
            <a:r>
              <a:rPr lang="en-GB" altLang="en-US" sz="2800" dirty="0">
                <a:solidFill>
                  <a:srgbClr val="000000"/>
                </a:solidFill>
              </a:rPr>
              <a:t>chi</a:t>
            </a:r>
          </a:p>
          <a:p>
            <a:pPr marL="609600" indent="-609600"/>
            <a:r>
              <a:rPr lang="en-GB" altLang="en-US" sz="2800" dirty="0" err="1"/>
              <a:t>Techneg</a:t>
            </a:r>
            <a:r>
              <a:rPr lang="en-GB" altLang="en-US" sz="2800" dirty="0"/>
              <a:t>    ‘</a:t>
            </a:r>
            <a:r>
              <a:rPr lang="en-GB" altLang="en-US" sz="2800" dirty="0" err="1"/>
              <a:t>Seibiant</a:t>
            </a:r>
            <a:r>
              <a:rPr lang="en-GB" altLang="en-US" sz="2800" dirty="0"/>
              <a:t>, </a:t>
            </a:r>
            <a:r>
              <a:rPr lang="en-GB" altLang="en-US" sz="2800" dirty="0" err="1"/>
              <a:t>anogaeth</a:t>
            </a:r>
            <a:r>
              <a:rPr lang="en-GB" altLang="en-US" sz="2800" dirty="0"/>
              <a:t>, </a:t>
            </a:r>
            <a:r>
              <a:rPr lang="en-GB" altLang="en-US" sz="2800" dirty="0" err="1"/>
              <a:t>canmoliaeth</a:t>
            </a:r>
            <a:r>
              <a:rPr lang="en-GB" altLang="en-US" sz="2800" dirty="0"/>
              <a:t>’</a:t>
            </a:r>
          </a:p>
          <a:p>
            <a:pPr marL="609600" indent="-609600" eaLnBrk="1" hangingPunct="1"/>
            <a:r>
              <a:rPr lang="en-GB" altLang="en-US" sz="2800" dirty="0" err="1"/>
              <a:t>Nodwch</a:t>
            </a:r>
            <a:r>
              <a:rPr lang="en-GB" altLang="en-US" sz="2800" dirty="0"/>
              <a:t> </a:t>
            </a:r>
            <a:r>
              <a:rPr lang="en-GB" altLang="en-US" sz="2800" dirty="0" err="1"/>
              <a:t>unrhyw</a:t>
            </a:r>
            <a:r>
              <a:rPr lang="en-GB" altLang="en-US" sz="2800" dirty="0"/>
              <a:t> </a:t>
            </a:r>
            <a:r>
              <a:rPr lang="en-GB" altLang="en-US" sz="2800" dirty="0" err="1"/>
              <a:t>gamgymeriadau</a:t>
            </a:r>
            <a:r>
              <a:rPr lang="en-GB" altLang="en-US" sz="2800" dirty="0"/>
              <a:t> – </a:t>
            </a:r>
            <a:r>
              <a:rPr lang="en-GB" altLang="en-US" sz="2800" dirty="0" err="1"/>
              <a:t>dyddiadur</a:t>
            </a:r>
            <a:r>
              <a:rPr lang="en-GB" altLang="en-US" sz="2800" dirty="0"/>
              <a:t> </a:t>
            </a:r>
            <a:r>
              <a:rPr lang="en-GB" altLang="en-US" sz="2800" dirty="0" err="1"/>
              <a:t>darllen</a:t>
            </a:r>
            <a:r>
              <a:rPr lang="en-GB" altLang="en-US" sz="2800" dirty="0"/>
              <a:t> </a:t>
            </a:r>
            <a:r>
              <a:rPr lang="en-GB" altLang="en-US" sz="2800" dirty="0" err="1"/>
              <a:t>yr</a:t>
            </a:r>
            <a:r>
              <a:rPr lang="en-GB" altLang="en-US" sz="2800" dirty="0"/>
              <a:t> </a:t>
            </a:r>
            <a:r>
              <a:rPr lang="en-GB" altLang="en-US" sz="2800" dirty="0" err="1"/>
              <a:t>athro</a:t>
            </a:r>
            <a:endParaRPr lang="en-GB" altLang="en-US" sz="2800" dirty="0">
              <a:solidFill>
                <a:srgbClr val="000000"/>
              </a:solidFill>
            </a:endParaRPr>
          </a:p>
          <a:p>
            <a:pPr marL="609600" indent="-609600"/>
            <a:r>
              <a:rPr lang="en-GB" altLang="en-US" sz="2800" dirty="0" err="1"/>
              <a:t>Tua</a:t>
            </a:r>
            <a:r>
              <a:rPr lang="en-GB" altLang="en-US" sz="2800" dirty="0"/>
              <a:t> 5 </a:t>
            </a:r>
            <a:r>
              <a:rPr lang="en-GB" altLang="en-US" sz="2800" dirty="0" err="1"/>
              <a:t>munud</a:t>
            </a:r>
            <a:r>
              <a:rPr lang="en-GB" altLang="en-US" sz="2800" dirty="0"/>
              <a:t> o </a:t>
            </a:r>
            <a:r>
              <a:rPr lang="en-GB" altLang="en-US" sz="2800" dirty="0" err="1"/>
              <a:t>amser</a:t>
            </a:r>
            <a:endParaRPr lang="en-GB" altLang="en-US" sz="2800" dirty="0"/>
          </a:p>
          <a:p>
            <a:pPr marL="609600" indent="-609600" eaLnBrk="1" hangingPunct="1">
              <a:buFont typeface="Wingdings" pitchFamily="2" charset="2"/>
              <a:buNone/>
            </a:pPr>
            <a:endParaRPr lang="en-GB" altLang="en-US" sz="2800" dirty="0"/>
          </a:p>
          <a:p>
            <a:pPr marL="609600" indent="-609600" eaLnBrk="1" hangingPunct="1">
              <a:buFont typeface="Wingdings" pitchFamily="2" charset="2"/>
              <a:buNone/>
            </a:pPr>
            <a:endParaRPr lang="en-GB" altLang="en-US" dirty="0"/>
          </a:p>
        </p:txBody>
      </p:sp>
      <p:sp>
        <p:nvSpPr>
          <p:cNvPr id="4" name="Rectangle 3"/>
          <p:cNvSpPr/>
          <p:nvPr/>
        </p:nvSpPr>
        <p:spPr>
          <a:xfrm>
            <a:off x="1346815" y="4810125"/>
            <a:ext cx="6696075" cy="10810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err="1">
                <a:solidFill>
                  <a:schemeClr val="bg1"/>
                </a:solidFill>
              </a:rPr>
              <a:t>Seibiant</a:t>
            </a:r>
            <a:r>
              <a:rPr lang="en-GB">
                <a:solidFill>
                  <a:schemeClr val="bg1"/>
                </a:solidFill>
              </a:rPr>
              <a:t>: </a:t>
            </a:r>
            <a:r>
              <a:rPr lang="en-GB" err="1">
                <a:solidFill>
                  <a:schemeClr val="bg1"/>
                </a:solidFill>
              </a:rPr>
              <a:t>tua</a:t>
            </a:r>
            <a:r>
              <a:rPr lang="en-GB">
                <a:solidFill>
                  <a:schemeClr val="bg1"/>
                </a:solidFill>
              </a:rPr>
              <a:t> 5-7 </a:t>
            </a:r>
            <a:r>
              <a:rPr lang="en-GB" err="1">
                <a:solidFill>
                  <a:schemeClr val="bg1"/>
                </a:solidFill>
              </a:rPr>
              <a:t>eiliad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i’r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disgybl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ystyried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technegau</a:t>
            </a:r>
          </a:p>
          <a:p>
            <a:pPr algn="ctr">
              <a:buFont typeface="Wingdings" pitchFamily="2" charset="2"/>
              <a:buNone/>
              <a:defRPr/>
            </a:pPr>
            <a:r>
              <a:rPr lang="en-GB" err="1">
                <a:solidFill>
                  <a:schemeClr val="bg1"/>
                </a:solidFill>
              </a:rPr>
              <a:t>Anogaeth</a:t>
            </a:r>
            <a:r>
              <a:rPr lang="en-GB">
                <a:solidFill>
                  <a:schemeClr val="bg1"/>
                </a:solidFill>
              </a:rPr>
              <a:t>: </a:t>
            </a:r>
            <a:r>
              <a:rPr lang="en-GB" err="1">
                <a:solidFill>
                  <a:schemeClr val="bg1"/>
                </a:solidFill>
              </a:rPr>
              <a:t>dibynnu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ar</a:t>
            </a:r>
            <a:r>
              <a:rPr lang="en-GB">
                <a:solidFill>
                  <a:schemeClr val="bg1"/>
                </a:solidFill>
              </a:rPr>
              <a:t> y </a:t>
            </a:r>
            <a:r>
              <a:rPr lang="en-GB" err="1">
                <a:solidFill>
                  <a:schemeClr val="bg1"/>
                </a:solidFill>
              </a:rPr>
              <a:t>camgymeriad</a:t>
            </a:r>
            <a:endParaRPr lang="en-GB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n-GB" err="1">
                <a:solidFill>
                  <a:schemeClr val="bg1"/>
                </a:solidFill>
              </a:rPr>
              <a:t>Canmoliaeth</a:t>
            </a:r>
            <a:r>
              <a:rPr lang="en-GB">
                <a:solidFill>
                  <a:schemeClr val="bg1"/>
                </a:solidFill>
              </a:rPr>
              <a:t>: </a:t>
            </a:r>
            <a:r>
              <a:rPr lang="en-GB" err="1">
                <a:solidFill>
                  <a:schemeClr val="bg1"/>
                </a:solidFill>
              </a:rPr>
              <a:t>pob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cyfle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i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ganmol</a:t>
            </a:r>
            <a:r>
              <a:rPr lang="en-GB">
                <a:solidFill>
                  <a:schemeClr val="bg1"/>
                </a:solidFill>
              </a:rPr>
              <a:t>; </a:t>
            </a:r>
            <a:r>
              <a:rPr lang="en-GB" err="1">
                <a:solidFill>
                  <a:schemeClr val="bg1"/>
                </a:solidFill>
              </a:rPr>
              <a:t>hunanbarch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disgybl</a:t>
            </a:r>
            <a:r>
              <a:rPr lang="en-GB">
                <a:solidFill>
                  <a:schemeClr val="bg1"/>
                </a:solidFill>
              </a:rPr>
              <a:t> </a:t>
            </a:r>
          </a:p>
          <a:p>
            <a:pPr algn="ctr">
              <a:defRPr/>
            </a:pPr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808497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908050"/>
            <a:ext cx="8747026" cy="1203325"/>
          </a:xfrm>
        </p:spPr>
        <p:txBody>
          <a:bodyPr>
            <a:normAutofit fontScale="90000"/>
          </a:bodyPr>
          <a:lstStyle/>
          <a:p>
            <a:pPr algn="l"/>
            <a:r>
              <a:rPr lang="en-GB"/>
              <a:t>      4. </a:t>
            </a:r>
            <a:r>
              <a:rPr lang="en-GB" b="1"/>
              <a:t>Dychwelyd at y </a:t>
            </a:r>
            <a:r>
              <a:rPr lang="en-GB" b="1" err="1"/>
              <a:t>testun</a:t>
            </a:r>
            <a:r>
              <a:rPr lang="en-GB" b="1"/>
              <a:t> ac </a:t>
            </a:r>
            <a:r>
              <a:rPr lang="en-GB" b="1" err="1"/>
              <a:t>ymateb</a:t>
            </a:r>
            <a:r>
              <a:rPr lang="en-GB" b="1">
                <a:latin typeface="Calibri"/>
                <a:cs typeface="+mj-ea"/>
              </a:rPr>
              <a:t> </a:t>
            </a:r>
            <a:br>
              <a:rPr lang="en-US">
                <a:latin typeface="+mj-ea"/>
                <a:cs typeface="+mj-ea"/>
              </a:rPr>
            </a:br>
            <a:endParaRPr lang="en-GB" i="1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3675" y="2119313"/>
            <a:ext cx="6523877" cy="3603625"/>
          </a:xfrm>
        </p:spPr>
        <p:txBody>
          <a:bodyPr/>
          <a:lstStyle/>
          <a:p>
            <a:r>
              <a:rPr lang="en-GB" err="1"/>
              <a:t>Crynhoi</a:t>
            </a:r>
            <a:r>
              <a:rPr lang="en-GB"/>
              <a:t> </a:t>
            </a:r>
            <a:r>
              <a:rPr lang="en-GB" err="1"/>
              <a:t>digwyddiadau</a:t>
            </a:r>
            <a:endParaRPr lang="en-GB"/>
          </a:p>
          <a:p>
            <a:r>
              <a:rPr lang="en-GB" err="1"/>
              <a:t>Canmol</a:t>
            </a:r>
            <a:r>
              <a:rPr lang="en-GB"/>
              <a:t> </a:t>
            </a:r>
            <a:r>
              <a:rPr lang="en-GB" err="1"/>
              <a:t>defnydd</a:t>
            </a:r>
            <a:r>
              <a:rPr lang="en-GB"/>
              <a:t> o </a:t>
            </a:r>
            <a:r>
              <a:rPr lang="en-GB" err="1"/>
              <a:t>strategaethau</a:t>
            </a:r>
            <a:endParaRPr lang="en-GB"/>
          </a:p>
          <a:p>
            <a:r>
              <a:rPr lang="en-GB" err="1"/>
              <a:t>Modelu</a:t>
            </a:r>
            <a:r>
              <a:rPr lang="en-GB"/>
              <a:t> </a:t>
            </a:r>
            <a:r>
              <a:rPr lang="en-GB" err="1"/>
              <a:t>sut</a:t>
            </a:r>
            <a:r>
              <a:rPr lang="en-GB"/>
              <a:t> </a:t>
            </a:r>
            <a:r>
              <a:rPr lang="en-GB" err="1"/>
              <a:t>i</a:t>
            </a:r>
            <a:r>
              <a:rPr lang="en-GB"/>
              <a:t> </a:t>
            </a:r>
            <a:r>
              <a:rPr lang="en-GB" err="1"/>
              <a:t>ddarllen</a:t>
            </a:r>
            <a:r>
              <a:rPr lang="en-GB"/>
              <a:t> y </a:t>
            </a:r>
            <a:r>
              <a:rPr lang="en-GB" err="1"/>
              <a:t>darnau</a:t>
            </a:r>
            <a:r>
              <a:rPr lang="en-GB"/>
              <a:t> </a:t>
            </a:r>
            <a:r>
              <a:rPr lang="en-GB" err="1"/>
              <a:t>heriol</a:t>
            </a:r>
            <a:endParaRPr lang="en-GB"/>
          </a:p>
          <a:p>
            <a:r>
              <a:rPr lang="en-GB" err="1"/>
              <a:t>Gofyn</a:t>
            </a:r>
            <a:r>
              <a:rPr lang="en-GB"/>
              <a:t> </a:t>
            </a:r>
            <a:r>
              <a:rPr lang="en-GB" err="1"/>
              <a:t>cwestiynau</a:t>
            </a:r>
            <a:r>
              <a:rPr lang="en-GB"/>
              <a:t>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724401" y="2271657"/>
            <a:ext cx="3108960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endParaRPr lang="en-GB" i="1">
              <a:solidFill>
                <a:schemeClr val="accent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39" y="4509513"/>
            <a:ext cx="1278040" cy="2069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1355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93" y="704850"/>
            <a:ext cx="8229600" cy="1984395"/>
          </a:xfrm>
        </p:spPr>
        <p:txBody>
          <a:bodyPr>
            <a:normAutofit fontScale="90000"/>
          </a:bodyPr>
          <a:lstStyle/>
          <a:p>
            <a:pPr algn="l"/>
            <a:r>
              <a:rPr lang="en-GB"/>
              <a:t>     </a:t>
            </a:r>
            <a:r>
              <a:rPr lang="en-GB" b="1"/>
              <a:t>      Beth </a:t>
            </a:r>
            <a:r>
              <a:rPr lang="en-GB" b="1" err="1"/>
              <a:t>os</a:t>
            </a:r>
            <a:r>
              <a:rPr lang="en-GB" b="1"/>
              <a:t> </a:t>
            </a:r>
            <a:r>
              <a:rPr lang="en-GB" b="1" err="1"/>
              <a:t>nad</a:t>
            </a:r>
            <a:r>
              <a:rPr lang="en-GB" b="1"/>
              <a:t> </a:t>
            </a:r>
            <a:r>
              <a:rPr lang="en-GB" b="1" err="1"/>
              <a:t>ydy’r</a:t>
            </a:r>
            <a:r>
              <a:rPr lang="en-GB" b="1"/>
              <a:t> plant </a:t>
            </a:r>
            <a:r>
              <a:rPr lang="en-GB" b="1" err="1"/>
              <a:t>yn</a:t>
            </a:r>
            <a:r>
              <a:rPr lang="en-GB" b="1"/>
              <a:t> </a:t>
            </a:r>
            <a:r>
              <a:rPr lang="en-GB" b="1" err="1"/>
              <a:t>gallu</a:t>
            </a:r>
            <a:r>
              <a:rPr lang="en-GB" b="1"/>
              <a:t> </a:t>
            </a:r>
            <a:br>
              <a:rPr lang="en-US">
                <a:latin typeface="+mj-ea"/>
                <a:cs typeface="+mj-ea"/>
              </a:rPr>
            </a:br>
            <a:r>
              <a:rPr lang="en-GB" b="1"/>
              <a:t>                             </a:t>
            </a:r>
            <a:r>
              <a:rPr lang="en-GB" b="1" err="1"/>
              <a:t>darllen</a:t>
            </a:r>
            <a:r>
              <a:rPr lang="en-GB" b="1"/>
              <a:t>?</a:t>
            </a:r>
            <a:endParaRPr lang="en-US" b="1"/>
          </a:p>
        </p:txBody>
      </p:sp>
      <p:pic>
        <p:nvPicPr>
          <p:cNvPr id="4" name="Picture 3" descr="C:\Users\bethanmj\AppData\Local\Microsoft\Windows\Temporary Internet Files\Content.IE5\RXM2RJQ3\MC900440424[2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437" y="3505200"/>
            <a:ext cx="2508140" cy="206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60069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505" y="2733675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 b="1" err="1"/>
              <a:t>Adnoddau</a:t>
            </a:r>
            <a:r>
              <a:rPr lang="en-US" b="1"/>
              <a:t> Dee Reid (</a:t>
            </a:r>
            <a:r>
              <a:rPr lang="en-US" b="1" err="1"/>
              <a:t>Cyfnod</a:t>
            </a:r>
            <a:r>
              <a:rPr lang="en-US" b="1"/>
              <a:t> </a:t>
            </a:r>
            <a:r>
              <a:rPr lang="en-US" b="1" err="1"/>
              <a:t>sylfaen</a:t>
            </a:r>
            <a:r>
              <a:rPr lang="en-US" b="1"/>
              <a:t>)</a:t>
            </a:r>
            <a:endParaRPr lang="en-US" b="1" err="1"/>
          </a:p>
        </p:txBody>
      </p:sp>
    </p:spTree>
    <p:extLst>
      <p:ext uri="{BB962C8B-B14F-4D97-AF65-F5344CB8AC3E}">
        <p14:creationId xmlns:p14="http://schemas.microsoft.com/office/powerpoint/2010/main" val="3903830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err="1"/>
              <a:t>Darllen</a:t>
            </a:r>
            <a:r>
              <a:rPr lang="en-GB"/>
              <a:t> Dan </a:t>
            </a:r>
            <a:r>
              <a:rPr lang="en-GB" err="1"/>
              <a:t>Arweiniad</a:t>
            </a:r>
            <a:endParaRPr lang="en-GB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079" y="1393599"/>
            <a:ext cx="7632700" cy="5065258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en-GB" sz="2800" err="1">
                <a:solidFill>
                  <a:srgbClr val="FF0000"/>
                </a:solidFill>
              </a:rPr>
              <a:t>Cynllun</a:t>
            </a:r>
            <a:r>
              <a:rPr lang="en-GB" sz="2800">
                <a:solidFill>
                  <a:srgbClr val="FF0000"/>
                </a:solidFill>
              </a:rPr>
              <a:t> </a:t>
            </a:r>
            <a:r>
              <a:rPr lang="en-GB" sz="2800" err="1">
                <a:solidFill>
                  <a:srgbClr val="FF0000"/>
                </a:solidFill>
              </a:rPr>
              <a:t>Cynnar</a:t>
            </a:r>
            <a:r>
              <a:rPr lang="en-GB" sz="2800">
                <a:solidFill>
                  <a:srgbClr val="FF0000"/>
                </a:solidFill>
              </a:rPr>
              <a:t> (</a:t>
            </a:r>
            <a:r>
              <a:rPr lang="en-GB" sz="2800" err="1">
                <a:solidFill>
                  <a:srgbClr val="FF0000"/>
                </a:solidFill>
              </a:rPr>
              <a:t>Deilliant</a:t>
            </a:r>
            <a:r>
              <a:rPr lang="en-GB" sz="2800">
                <a:solidFill>
                  <a:srgbClr val="FF0000"/>
                </a:solidFill>
              </a:rPr>
              <a:t> 3 - 4)</a:t>
            </a:r>
          </a:p>
          <a:p>
            <a:pPr>
              <a:buNone/>
            </a:pPr>
            <a:endParaRPr lang="en-GB" sz="2400"/>
          </a:p>
          <a:p>
            <a:pPr>
              <a:buNone/>
            </a:pPr>
            <a:r>
              <a:rPr lang="en-GB" sz="2400" err="1"/>
              <a:t>Cyflwyno</a:t>
            </a:r>
            <a:r>
              <a:rPr lang="en-GB" sz="2400"/>
              <a:t> </a:t>
            </a:r>
            <a:r>
              <a:rPr lang="en-GB" sz="2400" err="1"/>
              <a:t>llyfr</a:t>
            </a:r>
            <a:endParaRPr lang="en-GB" sz="2400"/>
          </a:p>
          <a:p>
            <a:pPr>
              <a:buNone/>
            </a:pPr>
            <a:r>
              <a:rPr lang="en-GB" sz="2400" err="1"/>
              <a:t>Dwirio</a:t>
            </a:r>
            <a:r>
              <a:rPr lang="en-GB" sz="2400"/>
              <a:t> </a:t>
            </a:r>
            <a:r>
              <a:rPr lang="en-GB" sz="2400" err="1"/>
              <a:t>strategaeth</a:t>
            </a:r>
            <a:endParaRPr lang="en-GB" sz="2400"/>
          </a:p>
          <a:p>
            <a:pPr>
              <a:buNone/>
            </a:pPr>
            <a:r>
              <a:rPr lang="en-GB" sz="2400" err="1"/>
              <a:t>Darllen</a:t>
            </a:r>
            <a:r>
              <a:rPr lang="en-GB" sz="2400"/>
              <a:t> </a:t>
            </a:r>
            <a:r>
              <a:rPr lang="en-GB" sz="2400" err="1"/>
              <a:t>annibynnol</a:t>
            </a:r>
            <a:endParaRPr lang="en-GB" sz="2400"/>
          </a:p>
          <a:p>
            <a:pPr>
              <a:buNone/>
            </a:pPr>
            <a:r>
              <a:rPr lang="en-GB" sz="2400" err="1"/>
              <a:t>Dychwelyd</a:t>
            </a:r>
            <a:r>
              <a:rPr lang="en-GB" sz="2400"/>
              <a:t> at y </a:t>
            </a:r>
            <a:r>
              <a:rPr lang="en-GB" sz="2400" err="1"/>
              <a:t>testun</a:t>
            </a:r>
            <a:endParaRPr lang="en-GB" sz="2400"/>
          </a:p>
          <a:p>
            <a:pPr>
              <a:buNone/>
            </a:pPr>
            <a:r>
              <a:rPr lang="en-GB" sz="2400"/>
              <a:t>(</a:t>
            </a:r>
            <a:r>
              <a:rPr lang="en-GB" sz="2400" err="1"/>
              <a:t>Digwydd</a:t>
            </a:r>
            <a:r>
              <a:rPr lang="en-GB" sz="2400"/>
              <a:t> o </a:t>
            </a:r>
            <a:r>
              <a:rPr lang="en-GB" sz="2400" err="1"/>
              <a:t>fewn</a:t>
            </a:r>
            <a:r>
              <a:rPr lang="en-GB" sz="2400"/>
              <a:t> un </a:t>
            </a:r>
            <a:r>
              <a:rPr lang="en-GB" sz="2400" err="1"/>
              <a:t>sesiwn</a:t>
            </a:r>
            <a:r>
              <a:rPr lang="en-GB" sz="2400"/>
              <a:t> </a:t>
            </a:r>
            <a:r>
              <a:rPr lang="en-GB" sz="2400" err="1"/>
              <a:t>gan</a:t>
            </a:r>
            <a:r>
              <a:rPr lang="en-GB" sz="2400"/>
              <a:t> </a:t>
            </a:r>
            <a:r>
              <a:rPr lang="en-GB" sz="2400" err="1"/>
              <a:t>fod</a:t>
            </a:r>
            <a:r>
              <a:rPr lang="en-GB" sz="2400"/>
              <a:t> y </a:t>
            </a:r>
            <a:r>
              <a:rPr lang="en-GB" sz="2400" err="1"/>
              <a:t>testun</a:t>
            </a:r>
            <a:r>
              <a:rPr lang="en-GB" sz="2400"/>
              <a:t> </a:t>
            </a:r>
            <a:r>
              <a:rPr lang="en-GB" sz="2400" err="1"/>
              <a:t>yn</a:t>
            </a:r>
            <a:r>
              <a:rPr lang="en-GB" sz="2400"/>
              <a:t> </a:t>
            </a:r>
            <a:r>
              <a:rPr lang="en-GB" sz="2400" err="1"/>
              <a:t>fyr</a:t>
            </a:r>
            <a:endParaRPr lang="en-GB" sz="2400"/>
          </a:p>
          <a:p>
            <a:pPr>
              <a:buNone/>
            </a:pPr>
            <a:endParaRPr lang="en-GB" sz="2800"/>
          </a:p>
          <a:p>
            <a:pPr>
              <a:buNone/>
            </a:pPr>
            <a:r>
              <a:rPr lang="en-GB" sz="2800"/>
              <a:t>N.B. Gall plant </a:t>
            </a:r>
            <a:r>
              <a:rPr lang="en-GB" sz="2800" err="1"/>
              <a:t>iau</a:t>
            </a:r>
            <a:r>
              <a:rPr lang="en-GB" sz="2800"/>
              <a:t> </a:t>
            </a:r>
            <a:r>
              <a:rPr lang="en-GB" sz="2800" err="1"/>
              <a:t>weithio</a:t>
            </a:r>
            <a:r>
              <a:rPr lang="en-GB" sz="2800"/>
              <a:t> am 10 </a:t>
            </a:r>
            <a:r>
              <a:rPr lang="en-GB" sz="2800" err="1"/>
              <a:t>munud</a:t>
            </a:r>
            <a:r>
              <a:rPr lang="en-GB" sz="2800"/>
              <a:t>  - "</a:t>
            </a:r>
            <a:r>
              <a:rPr lang="en-GB" sz="2800" err="1"/>
              <a:t>sgwrs</a:t>
            </a:r>
            <a:r>
              <a:rPr lang="en-GB" sz="2800"/>
              <a:t> </a:t>
            </a:r>
            <a:r>
              <a:rPr lang="en-GB" sz="2800" err="1"/>
              <a:t>dywysedig</a:t>
            </a:r>
            <a:r>
              <a:rPr lang="en-GB" sz="2800"/>
              <a:t>" </a:t>
            </a:r>
            <a:r>
              <a:rPr lang="en-GB" sz="2800" err="1"/>
              <a:t>Sesiwn</a:t>
            </a:r>
            <a:r>
              <a:rPr lang="en-GB" sz="2800"/>
              <a:t> </a:t>
            </a:r>
            <a:r>
              <a:rPr lang="en-GB" sz="2800" err="1"/>
              <a:t>llyfrau</a:t>
            </a:r>
            <a:r>
              <a:rPr lang="en-GB" sz="2800"/>
              <a:t> </a:t>
            </a:r>
            <a:r>
              <a:rPr lang="en-GB" sz="2800" err="1"/>
              <a:t>llun-yn-unig</a:t>
            </a:r>
            <a:r>
              <a:rPr lang="en-GB" sz="2800"/>
              <a:t> </a:t>
            </a:r>
            <a:r>
              <a:rPr lang="en-GB" sz="2800" err="1"/>
              <a:t>geirfa</a:t>
            </a:r>
            <a:r>
              <a:rPr lang="en-GB" sz="2800"/>
              <a:t> </a:t>
            </a:r>
            <a:r>
              <a:rPr lang="en-GB" sz="2800" err="1"/>
              <a:t>syml</a:t>
            </a:r>
            <a:r>
              <a:rPr lang="en-GB" sz="2800"/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en-GB" sz="2800">
              <a:solidFill>
                <a:srgbClr val="99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7539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err="1"/>
              <a:t>Darllen</a:t>
            </a:r>
            <a:r>
              <a:rPr lang="en-GB" altLang="en-US"/>
              <a:t> Dan </a:t>
            </a:r>
            <a:r>
              <a:rPr lang="en-GB" altLang="en-US" err="1"/>
              <a:t>Arweiniad</a:t>
            </a:r>
            <a:endParaRPr lang="en-GB" alt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0722" y="1712912"/>
            <a:ext cx="8353425" cy="4804001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800" err="1">
                <a:solidFill>
                  <a:srgbClr val="FF0000"/>
                </a:solidFill>
              </a:rPr>
              <a:t>Cynllun</a:t>
            </a:r>
            <a:r>
              <a:rPr lang="en-GB" altLang="en-US" sz="2800">
                <a:solidFill>
                  <a:srgbClr val="FF0000"/>
                </a:solidFill>
              </a:rPr>
              <a:t> (</a:t>
            </a:r>
            <a:r>
              <a:rPr lang="en-GB" altLang="en-US" sz="2800" err="1">
                <a:solidFill>
                  <a:srgbClr val="FF0000"/>
                </a:solidFill>
              </a:rPr>
              <a:t>Deilliant</a:t>
            </a:r>
            <a:r>
              <a:rPr lang="en-GB" altLang="en-US" sz="2800">
                <a:solidFill>
                  <a:srgbClr val="FF0000"/>
                </a:solidFill>
              </a:rPr>
              <a:t> 5-6)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400" err="1"/>
              <a:t>Fel</a:t>
            </a:r>
            <a:r>
              <a:rPr lang="en-GB" altLang="en-US" sz="2400"/>
              <a:t> </a:t>
            </a:r>
            <a:r>
              <a:rPr lang="en-GB" altLang="en-US" sz="2400" err="1"/>
              <a:t>arfer</a:t>
            </a:r>
            <a:r>
              <a:rPr lang="en-GB" altLang="en-US" sz="2400"/>
              <a:t>, </a:t>
            </a:r>
            <a:r>
              <a:rPr lang="en-GB" altLang="en-US" sz="2400" err="1"/>
              <a:t>bydd</a:t>
            </a:r>
            <a:r>
              <a:rPr lang="en-GB" altLang="en-US" sz="2400"/>
              <a:t> </a:t>
            </a:r>
            <a:r>
              <a:rPr lang="en-GB" altLang="en-US" sz="2400" err="1"/>
              <a:t>angen</a:t>
            </a:r>
            <a:r>
              <a:rPr lang="en-GB" altLang="en-US" sz="2400"/>
              <a:t> </a:t>
            </a:r>
            <a:r>
              <a:rPr lang="en-GB" altLang="en-US" sz="2400" b="1" u="sng" err="1"/>
              <a:t>dwy</a:t>
            </a:r>
            <a:r>
              <a:rPr lang="en-GB" altLang="en-US" sz="2400" b="1" u="sng"/>
              <a:t> </a:t>
            </a:r>
            <a:r>
              <a:rPr lang="en-GB" altLang="en-US" sz="2400" b="1" u="sng" err="1"/>
              <a:t>sesiwn</a:t>
            </a:r>
            <a:r>
              <a:rPr lang="en-GB" altLang="en-US" sz="2400"/>
              <a:t> </a:t>
            </a:r>
            <a:r>
              <a:rPr lang="en-GB" altLang="en-US" sz="2400" err="1"/>
              <a:t>i</a:t>
            </a:r>
            <a:r>
              <a:rPr lang="en-GB" altLang="en-US" sz="2400"/>
              <a:t> </a:t>
            </a:r>
            <a:r>
              <a:rPr lang="en-GB" altLang="en-US" sz="2400" err="1"/>
              <a:t>ddarllen</a:t>
            </a:r>
            <a:r>
              <a:rPr lang="en-GB" altLang="en-US" sz="2400"/>
              <a:t> y </a:t>
            </a:r>
            <a:r>
              <a:rPr lang="en-GB" altLang="en-US" sz="2400" err="1"/>
              <a:t>llyfr</a:t>
            </a:r>
            <a:endParaRPr lang="en-GB" altLang="en-US" sz="2400"/>
          </a:p>
          <a:p>
            <a:pPr>
              <a:lnSpc>
                <a:spcPct val="90000"/>
              </a:lnSpc>
              <a:buNone/>
            </a:pPr>
            <a:endParaRPr lang="en-GB" altLang="en-US" sz="2400"/>
          </a:p>
          <a:p>
            <a:pPr>
              <a:lnSpc>
                <a:spcPct val="90000"/>
              </a:lnSpc>
              <a:buNone/>
            </a:pPr>
            <a:r>
              <a:rPr lang="en-GB" altLang="en-US" sz="2400" u="sng" err="1"/>
              <a:t>Sesiwn</a:t>
            </a:r>
            <a:r>
              <a:rPr lang="en-GB" altLang="en-US" sz="2400" u="sng"/>
              <a:t> 1af </a:t>
            </a:r>
            <a:r>
              <a:rPr lang="en-GB" altLang="en-US" sz="2400" err="1"/>
              <a:t>yn</a:t>
            </a:r>
            <a:r>
              <a:rPr lang="en-GB" altLang="en-US" sz="2400"/>
              <a:t> </a:t>
            </a:r>
            <a:r>
              <a:rPr lang="en-GB" altLang="en-US" sz="2400" err="1"/>
              <a:t>canolbwyntio</a:t>
            </a:r>
            <a:r>
              <a:rPr lang="en-GB" altLang="en-US" sz="2400"/>
              <a:t> </a:t>
            </a:r>
            <a:r>
              <a:rPr lang="en-GB" altLang="en-US" sz="2400" err="1"/>
              <a:t>ar</a:t>
            </a:r>
            <a:r>
              <a:rPr lang="en-GB" altLang="en-US" sz="2400"/>
              <a:t>:</a:t>
            </a:r>
          </a:p>
          <a:p>
            <a:pPr>
              <a:lnSpc>
                <a:spcPct val="90000"/>
              </a:lnSpc>
              <a:buNone/>
            </a:pPr>
            <a:r>
              <a:rPr lang="en-GB" altLang="en-US" sz="2400" err="1"/>
              <a:t>Cyflwyniad</a:t>
            </a:r>
            <a:r>
              <a:rPr lang="en-GB" altLang="en-US" sz="2400"/>
              <a:t> </a:t>
            </a:r>
            <a:r>
              <a:rPr lang="en-GB" altLang="en-US" sz="2400" err="1"/>
              <a:t>Llyfr</a:t>
            </a:r>
            <a:r>
              <a:rPr lang="en-GB" altLang="en-US" sz="2400"/>
              <a:t>; </a:t>
            </a:r>
            <a:r>
              <a:rPr lang="en-GB" altLang="en-US" sz="2400" err="1"/>
              <a:t>Gwirio</a:t>
            </a:r>
            <a:r>
              <a:rPr lang="en-GB" altLang="en-US" sz="2400"/>
              <a:t> </a:t>
            </a:r>
            <a:r>
              <a:rPr lang="en-GB" altLang="en-US" sz="2400" err="1"/>
              <a:t>Strategaeth</a:t>
            </a:r>
            <a:r>
              <a:rPr lang="en-GB" altLang="en-US" sz="2400"/>
              <a:t> a</a:t>
            </a:r>
          </a:p>
          <a:p>
            <a:pPr>
              <a:lnSpc>
                <a:spcPct val="90000"/>
              </a:lnSpc>
              <a:buNone/>
            </a:pPr>
            <a:r>
              <a:rPr lang="en-GB" altLang="en-US" sz="2400" err="1"/>
              <a:t>Darllen</a:t>
            </a:r>
            <a:r>
              <a:rPr lang="en-GB" altLang="en-US" sz="2400"/>
              <a:t> </a:t>
            </a:r>
            <a:r>
              <a:rPr lang="en-GB" altLang="en-US" sz="2400" err="1"/>
              <a:t>Annibynnol</a:t>
            </a:r>
            <a:endParaRPr lang="en-GB" altLang="en-US" sz="2400"/>
          </a:p>
          <a:p>
            <a:pPr>
              <a:lnSpc>
                <a:spcPct val="90000"/>
              </a:lnSpc>
              <a:buNone/>
            </a:pPr>
            <a:endParaRPr lang="en-GB" altLang="en-US" sz="2400"/>
          </a:p>
          <a:p>
            <a:pPr>
              <a:lnSpc>
                <a:spcPct val="90000"/>
              </a:lnSpc>
              <a:buNone/>
            </a:pPr>
            <a:r>
              <a:rPr lang="en-GB" altLang="en-US" sz="2400" u="sng" err="1"/>
              <a:t>Yr</a:t>
            </a:r>
            <a:r>
              <a:rPr lang="en-GB" altLang="en-US" sz="2400" u="sng"/>
              <a:t> 2il </a:t>
            </a:r>
            <a:r>
              <a:rPr lang="en-GB" altLang="en-US" sz="2400" u="sng" err="1"/>
              <a:t>sesiwn</a:t>
            </a:r>
            <a:r>
              <a:rPr lang="en-GB" altLang="en-US" sz="2400" u="sng"/>
              <a:t> </a:t>
            </a:r>
            <a:r>
              <a:rPr lang="en-GB" altLang="en-US" sz="2400" err="1"/>
              <a:t>yn</a:t>
            </a:r>
            <a:r>
              <a:rPr lang="en-GB" altLang="en-US" sz="2400"/>
              <a:t> </a:t>
            </a:r>
            <a:r>
              <a:rPr lang="en-GB" altLang="en-US" sz="2400" err="1"/>
              <a:t>canolbwyntio</a:t>
            </a:r>
            <a:r>
              <a:rPr lang="en-GB" altLang="en-US" sz="2400"/>
              <a:t> </a:t>
            </a:r>
            <a:r>
              <a:rPr lang="en-GB" altLang="en-US" sz="2400" err="1"/>
              <a:t>ar</a:t>
            </a:r>
            <a:r>
              <a:rPr lang="en-GB" altLang="en-US" sz="2400"/>
              <a:t>:</a:t>
            </a:r>
          </a:p>
          <a:p>
            <a:pPr>
              <a:lnSpc>
                <a:spcPct val="90000"/>
              </a:lnSpc>
              <a:buNone/>
            </a:pPr>
            <a:r>
              <a:rPr lang="en-GB" altLang="en-US" sz="2400" err="1"/>
              <a:t>Dychwelyd</a:t>
            </a:r>
            <a:r>
              <a:rPr lang="en-GB" altLang="en-US" sz="2400"/>
              <a:t> at y </a:t>
            </a:r>
            <a:r>
              <a:rPr lang="en-GB" altLang="en-US" sz="2400" err="1"/>
              <a:t>testun</a:t>
            </a:r>
            <a:r>
              <a:rPr lang="en-GB" altLang="en-US" sz="2400"/>
              <a:t> ac </a:t>
            </a:r>
            <a:r>
              <a:rPr lang="en-GB" altLang="en-US" sz="2400" err="1"/>
              <a:t>ymateb</a:t>
            </a:r>
            <a:endParaRPr lang="en-GB" altLang="en-US" sz="240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altLang="en-US">
              <a:solidFill>
                <a:srgbClr val="9900FF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47670" y="-98545"/>
          <a:ext cx="8772525" cy="7120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00650">
                  <a:extLst>
                    <a:ext uri="{9D8B030D-6E8A-4147-A177-3AD203B41FA5}">
                      <a16:colId xmlns:a16="http://schemas.microsoft.com/office/drawing/2014/main" val="3295661149"/>
                    </a:ext>
                  </a:extLst>
                </a:gridCol>
                <a:gridCol w="3571875">
                  <a:extLst>
                    <a:ext uri="{9D8B030D-6E8A-4147-A177-3AD203B41FA5}">
                      <a16:colId xmlns:a16="http://schemas.microsoft.com/office/drawing/2014/main" val="889389220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>
                          <a:effectLst/>
                        </a:rPr>
                        <a:t>Teaching sequence  (Deilliant 4-5)​</a:t>
                      </a:r>
                      <a:endParaRPr lang="en-GB" sz="1400"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>
                          <a:effectLst/>
                        </a:rPr>
                        <a:t>Teaching points​</a:t>
                      </a:r>
                      <a:endParaRPr lang="en-GB" sz="1400"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5241580"/>
                  </a:ext>
                </a:extLst>
              </a:tr>
              <a:tr h="1238250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effectLst/>
                        </a:rPr>
                        <a:t>Cyflwyniad Llyfr         2 mins​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Nodi amcandysgu​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Sefydlu’rmath o destun​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Annogdarllenwyr iwneudcysylltiadau â gwybodaetha phrofiadblaenorol​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Cynnigtrosolwg o’rtestun​</a:t>
                      </a:r>
                    </a:p>
                    <a:p>
                      <a:pPr fontAlgn="base"/>
                      <a:r>
                        <a:rPr lang="en-GB" sz="1400">
                          <a:effectLst/>
                        </a:rPr>
                        <a:t>​</a:t>
                      </a:r>
                      <a:endParaRPr lang="en-GB" sz="14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Heddiw, rydymyn ...​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Tybed beth ...​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Beth yw'rcliwiau?​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Ydyn ni wedidarllenrhywbeth felhyn o'r blaen?​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Am beth maehyn yn sôn.​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A all unrhywun ddod o hydi'r gair ...?​</a:t>
                      </a:r>
                      <a:endParaRPr lang="en-GB" sz="12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7979864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effectLst/>
                        </a:rPr>
                        <a:t>Gwirio StrategaethauDarllen                   2 mins​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Adnabodgeirfa anodd​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Dwyn i gofstrategaethaudarllen​</a:t>
                      </a:r>
                    </a:p>
                    <a:p>
                      <a:pPr fontAlgn="base"/>
                      <a:r>
                        <a:rPr lang="en-GB" sz="1200">
                          <a:effectLst/>
                        </a:rPr>
                        <a:t>​</a:t>
                      </a:r>
                      <a:endParaRPr lang="en-GB" sz="12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 Tynnu sylw at eiriau anodd​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Beth allwn ni eiwneud osydym yn myndyn sownd? (Dangoswchwrthyf bethydych yn eiolygu.)​</a:t>
                      </a:r>
                      <a:endParaRPr lang="en-GB" sz="12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7307893"/>
                  </a:ext>
                </a:extLst>
              </a:tr>
              <a:tr h="1276350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effectLst/>
                        </a:rPr>
                        <a:t>Darllen Annibynnol      8 mins​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 Gosod tasgdarllengyfyngedig e.e. darllenwch y 2 dudalen nesaf. Talu sylw at unigolion trabod gweddill y grŵp yn darllenannibynnol. Darparuawgrymiadaudefnyddiol a chanmoliaethbenodol​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Rhowch dasg iblant sy’ngorffen yngyflym e.e. Dewch o hyd i'rgair ‘oherwydd’  ddwywaith ardudalen 5 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Myfyrio cryno ardudalennaudarllen a gosody darn darllennesaf.​</a:t>
                      </a:r>
                      <a:endParaRPr lang="en-GB" sz="12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effectLst/>
                        </a:rPr>
                        <a:t>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Symud o amgylch y grŵp yngwrando arunigolion.​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DefnyddiwchSaib, cymorth, Canmoliaeth​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Cofiwch yrunigolionsy’n gorffenyn gyflym!​</a:t>
                      </a:r>
                      <a:endParaRPr lang="en-GB" sz="12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4217712"/>
                  </a:ext>
                </a:extLst>
              </a:tr>
              <a:tr h="1038225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effectLst/>
                        </a:rPr>
                        <a:t>Ail Yymweld â’r Darn    2 mins​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Crynhoidigwyddiadau​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Canmol y defnydd ostrategaethau​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Trafod ateb i'r‘her ddarllen'​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Modeludarllenffeithiol o ddarn heriolsydd yn y testun​</a:t>
                      </a:r>
                    </a:p>
                    <a:p>
                      <a:pPr fontAlgn="base"/>
                      <a:r>
                        <a:rPr lang="en-GB" sz="1200">
                          <a:effectLst/>
                        </a:rPr>
                        <a:t>​</a:t>
                      </a:r>
                      <a:endParaRPr lang="en-GB" sz="12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Yn darparu'rfframwaithllafar ar gyfery crynodeb​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Dychwelyd atdasg y gorffenwyrcyflym​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‘Mae’r darn yma ychydigyn anodd ... Gadewch i niei ddarlleneto ...​</a:t>
                      </a:r>
                      <a:endParaRPr lang="en-GB" sz="12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0154466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effectLst/>
                        </a:rPr>
                        <a:t>Ymateb          2 mins​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Gofynnwchgwestiynaullythrennol a chasgliadola'r rheiny sy'ngofyn am ymatebpersonol​</a:t>
                      </a:r>
                      <a:endParaRPr lang="en-GB" sz="12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Ysgrifennwchgwestiynauyma neuatodwchpost-its.​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Sicrhau bod ystod o gwestiynau.​</a:t>
                      </a:r>
                      <a:endParaRPr lang="en-GB" sz="12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8791865"/>
                  </a:ext>
                </a:extLst>
              </a:tr>
              <a:tr h="1381125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effectLst/>
                        </a:rPr>
                        <a:t>Dilynol        4 mins​</a:t>
                      </a:r>
                    </a:p>
                    <a:p>
                      <a:pPr fontAlgn="base"/>
                      <a:r>
                        <a:rPr lang="en-GB" sz="1200">
                          <a:effectLst/>
                        </a:rPr>
                        <a:t>Ailedrych ar nod ywers​</a:t>
                      </a:r>
                    </a:p>
                    <a:p>
                      <a:pPr fontAlgn="base"/>
                      <a:r>
                        <a:rPr lang="en-GB" sz="1200">
                          <a:effectLst/>
                        </a:rPr>
                        <a:t>Cwblhau tasgysgrifennugysylltiedig e.e.​</a:t>
                      </a:r>
                    </a:p>
                    <a:p>
                      <a:pPr fontAlgn="base"/>
                      <a:r>
                        <a:rPr lang="en-GB" sz="1200">
                          <a:effectLst/>
                        </a:rPr>
                        <a:t>Testun (rhagweldbeth allai Lucy yn eiwneud y tronesaf….)​</a:t>
                      </a:r>
                    </a:p>
                    <a:p>
                      <a:pPr fontAlgn="base"/>
                      <a:r>
                        <a:rPr lang="en-GB" sz="1200">
                          <a:effectLst/>
                        </a:rPr>
                        <a:t>Brawddeg(ysgrifennwchfrawddeg mewnswigen meddwl argyfer Lucy pan maehi'n dod o hyd Ted)​</a:t>
                      </a:r>
                    </a:p>
                    <a:p>
                      <a:pPr fontAlgn="base"/>
                      <a:r>
                        <a:rPr lang="en-GB" sz="1200">
                          <a:effectLst/>
                        </a:rPr>
                        <a:t>Gair (ymarfer sillafugeiriau anodd)​</a:t>
                      </a:r>
                    </a:p>
                    <a:p>
                      <a:pPr fontAlgn="base"/>
                      <a:r>
                        <a:rPr lang="en-GB" sz="1200">
                          <a:effectLst/>
                        </a:rPr>
                        <a:t>​</a:t>
                      </a:r>
                      <a:endParaRPr lang="en-GB" sz="12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 Defnyddiwchbyrddaugwyn bach​</a:t>
                      </a:r>
                    </a:p>
                    <a:p>
                      <a:pPr marL="342900" lvl="0" indent="-34290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</a:rPr>
                        <a:t>Swigodmeddwl wedilamineiddio​</a:t>
                      </a:r>
                      <a:endParaRPr lang="en-GB" sz="12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4089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09259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          </a:t>
            </a:r>
            <a:r>
              <a:rPr lang="en-GB" sz="3100"/>
              <a:t>What is Guided Reading? </a:t>
            </a:r>
            <a:br>
              <a:rPr lang="en-GB" sz="3100"/>
            </a:br>
            <a:r>
              <a:rPr lang="en-GB" sz="3100"/>
              <a:t>              KS2 or more able FP pupils (outcome 5a – 6)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n-GB"/>
              <a:t> approx. 6 children in ability organised groups</a:t>
            </a:r>
          </a:p>
          <a:p>
            <a:pPr marL="0" indent="0"/>
            <a:r>
              <a:rPr lang="en-GB"/>
              <a:t> led by the teacher</a:t>
            </a:r>
          </a:p>
          <a:p>
            <a:pPr marL="0" indent="0"/>
            <a:r>
              <a:rPr lang="en-GB"/>
              <a:t> each group has a session once a week</a:t>
            </a:r>
          </a:p>
          <a:p>
            <a:pPr marL="0" indent="0"/>
            <a:r>
              <a:rPr lang="en-GB"/>
              <a:t> each session lasts 20 – 25 minutes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9880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217443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n-GB" b="1"/>
              <a:t>                  </a:t>
            </a:r>
            <a:r>
              <a:rPr lang="en-GB" sz="4000"/>
              <a:t>KS2 or more able FP pupils        (outcome 5a – 6)</a:t>
            </a:r>
            <a:endParaRPr lang="en-US"/>
          </a:p>
          <a:p>
            <a:pPr algn="ctr">
              <a:buNone/>
            </a:pPr>
            <a:endParaRPr lang="en-GB" sz="4000"/>
          </a:p>
          <a:p>
            <a:r>
              <a:rPr lang="en-GB" sz="4000"/>
              <a:t>Guided reading gives teachers the opportunity to </a:t>
            </a:r>
            <a:r>
              <a:rPr lang="en-GB" sz="4000">
                <a:solidFill>
                  <a:srgbClr val="FF0000"/>
                </a:solidFill>
              </a:rPr>
              <a:t>extend children’s reading skills</a:t>
            </a:r>
            <a:r>
              <a:rPr lang="en-GB" sz="4000"/>
              <a:t>, to guide them to appreciate the more </a:t>
            </a:r>
            <a:r>
              <a:rPr lang="en-GB" sz="4000">
                <a:solidFill>
                  <a:srgbClr val="00CC00"/>
                </a:solidFill>
              </a:rPr>
              <a:t>subtle features </a:t>
            </a:r>
            <a:r>
              <a:rPr lang="en-GB" sz="4000"/>
              <a:t>of texts and to </a:t>
            </a:r>
            <a:r>
              <a:rPr lang="en-GB" sz="4000">
                <a:solidFill>
                  <a:srgbClr val="0070C0"/>
                </a:solidFill>
              </a:rPr>
              <a:t>deepen their understanding</a:t>
            </a:r>
            <a:r>
              <a:rPr lang="en-GB" sz="4000"/>
              <a:t>.</a:t>
            </a:r>
          </a:p>
          <a:p>
            <a:pPr>
              <a:buNone/>
            </a:pPr>
            <a:br>
              <a:rPr lang="en-US">
                <a:latin typeface="+mn-ea"/>
                <a:cs typeface="+mn-ea"/>
              </a:rPr>
            </a:b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3166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214313"/>
            <a:ext cx="7793037" cy="1919287"/>
          </a:xfrm>
        </p:spPr>
        <p:txBody>
          <a:bodyPr/>
          <a:lstStyle/>
          <a:p>
            <a:pPr eaLnBrk="1" hangingPunct="1"/>
            <a:r>
              <a:rPr lang="en-GB" sz="4000" err="1">
                <a:solidFill>
                  <a:srgbClr val="FF0000"/>
                </a:solidFill>
              </a:rPr>
              <a:t>Dilyniant</a:t>
            </a:r>
            <a:r>
              <a:rPr lang="en-GB" sz="4000">
                <a:solidFill>
                  <a:srgbClr val="FF0000"/>
                </a:solidFill>
              </a:rPr>
              <a:t> </a:t>
            </a:r>
            <a:r>
              <a:rPr lang="en-GB" sz="4000" err="1">
                <a:solidFill>
                  <a:srgbClr val="FF0000"/>
                </a:solidFill>
              </a:rPr>
              <a:t>addysgu</a:t>
            </a:r>
            <a:r>
              <a:rPr lang="en-GB" sz="4000">
                <a:solidFill>
                  <a:srgbClr val="FF0000"/>
                </a:solidFill>
              </a:rPr>
              <a:t> (</a:t>
            </a:r>
            <a:r>
              <a:rPr lang="en-GB" sz="4000" err="1">
                <a:solidFill>
                  <a:srgbClr val="FF0000"/>
                </a:solidFill>
              </a:rPr>
              <a:t>Lefel</a:t>
            </a:r>
            <a:r>
              <a:rPr lang="en-GB" sz="4000">
                <a:solidFill>
                  <a:srgbClr val="FF0000"/>
                </a:solidFill>
              </a:rPr>
              <a:t> 3c – 5) </a:t>
            </a:r>
            <a:br>
              <a:rPr lang="en-GB" sz="4000">
                <a:solidFill>
                  <a:srgbClr val="FF0000"/>
                </a:solidFill>
              </a:rPr>
            </a:br>
            <a:endParaRPr lang="en-GB" sz="4000">
              <a:solidFill>
                <a:srgbClr val="FF0000"/>
              </a:solidFill>
            </a:endParaRP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609600" indent="-609600">
              <a:buFont typeface="+mj-lt"/>
              <a:buAutoNum type="arabicPeriod"/>
            </a:pPr>
            <a:r>
              <a:rPr lang="en-GB" sz="2800" err="1">
                <a:solidFill>
                  <a:srgbClr val="9900FF"/>
                </a:solidFill>
              </a:rPr>
              <a:t>Ailymweld</a:t>
            </a:r>
            <a:r>
              <a:rPr lang="en-GB" sz="2800">
                <a:solidFill>
                  <a:srgbClr val="9900FF"/>
                </a:solidFill>
              </a:rPr>
              <a:t> y </a:t>
            </a:r>
            <a:r>
              <a:rPr lang="en-GB" sz="2800" err="1">
                <a:solidFill>
                  <a:srgbClr val="9900FF"/>
                </a:solidFill>
              </a:rPr>
              <a:t>testun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cafodd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ei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ddarllen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yn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flaenorol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gan</a:t>
            </a:r>
            <a:r>
              <a:rPr lang="en-GB" sz="2800">
                <a:solidFill>
                  <a:srgbClr val="9900FF"/>
                </a:solidFill>
              </a:rPr>
              <a:t> y </a:t>
            </a:r>
            <a:r>
              <a:rPr lang="en-GB" sz="2800" err="1">
                <a:solidFill>
                  <a:srgbClr val="9900FF"/>
                </a:solidFill>
              </a:rPr>
              <a:t>disgyblion</a:t>
            </a:r>
            <a:r>
              <a:rPr lang="en-GB" sz="2800">
                <a:solidFill>
                  <a:srgbClr val="9900FF"/>
                </a:solidFill>
              </a:rPr>
              <a:t> (</a:t>
            </a:r>
            <a:r>
              <a:rPr lang="en-GB" sz="2800" err="1">
                <a:solidFill>
                  <a:srgbClr val="9900FF"/>
                </a:solidFill>
              </a:rPr>
              <a:t>yn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annibynnol</a:t>
            </a:r>
            <a:r>
              <a:rPr lang="en-GB" sz="2800">
                <a:solidFill>
                  <a:srgbClr val="9900FF"/>
                </a:solidFill>
              </a:rPr>
              <a:t>)</a:t>
            </a:r>
          </a:p>
          <a:p>
            <a:pPr marL="609600" indent="-609600">
              <a:buFont typeface="+mj-lt"/>
              <a:buAutoNum type="arabicPeriod"/>
            </a:pPr>
            <a:r>
              <a:rPr lang="en-GB" sz="2800" err="1">
                <a:solidFill>
                  <a:srgbClr val="9900FF"/>
                </a:solidFill>
              </a:rPr>
              <a:t>Trafod</a:t>
            </a:r>
            <a:r>
              <a:rPr lang="en-GB" sz="2800">
                <a:solidFill>
                  <a:srgbClr val="9900FF"/>
                </a:solidFill>
              </a:rPr>
              <a:t> y </a:t>
            </a:r>
            <a:r>
              <a:rPr lang="en-GB" sz="2800" err="1">
                <a:solidFill>
                  <a:srgbClr val="9900FF"/>
                </a:solidFill>
              </a:rPr>
              <a:t>testun</a:t>
            </a:r>
            <a:r>
              <a:rPr lang="en-GB" sz="2800">
                <a:solidFill>
                  <a:srgbClr val="9900FF"/>
                </a:solidFill>
              </a:rPr>
              <a:t> - </a:t>
            </a:r>
            <a:r>
              <a:rPr lang="en-GB" sz="2800" err="1">
                <a:solidFill>
                  <a:srgbClr val="9900FF"/>
                </a:solidFill>
              </a:rPr>
              <a:t>gosod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cwestiynau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sy'n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annog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disgyblion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i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edrych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eto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ar</a:t>
            </a:r>
            <a:r>
              <a:rPr lang="en-GB" sz="2800">
                <a:solidFill>
                  <a:srgbClr val="9900FF"/>
                </a:solidFill>
              </a:rPr>
              <a:t> y </a:t>
            </a:r>
            <a:r>
              <a:rPr lang="en-GB" sz="2800" err="1">
                <a:solidFill>
                  <a:srgbClr val="9900FF"/>
                </a:solidFill>
              </a:rPr>
              <a:t>testun</a:t>
            </a:r>
            <a:r>
              <a:rPr lang="en-GB" sz="2800">
                <a:solidFill>
                  <a:srgbClr val="9900FF"/>
                </a:solidFill>
              </a:rPr>
              <a:t> am </a:t>
            </a:r>
            <a:r>
              <a:rPr lang="en-GB" sz="2800" err="1">
                <a:solidFill>
                  <a:srgbClr val="9900FF"/>
                </a:solidFill>
              </a:rPr>
              <a:t>dystiolaeth</a:t>
            </a:r>
            <a:endParaRPr lang="en-GB" sz="2800">
              <a:solidFill>
                <a:srgbClr val="9900FF"/>
              </a:solidFill>
            </a:endParaRPr>
          </a:p>
          <a:p>
            <a:pPr marL="609600" indent="-609600">
              <a:buFont typeface="+mj-lt"/>
              <a:buAutoNum type="arabicPeriod"/>
            </a:pPr>
            <a:r>
              <a:rPr lang="en-GB" sz="2800" err="1">
                <a:solidFill>
                  <a:srgbClr val="9900FF"/>
                </a:solidFill>
              </a:rPr>
              <a:t>Archwilio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steil</a:t>
            </a:r>
            <a:r>
              <a:rPr lang="en-GB" sz="2800">
                <a:solidFill>
                  <a:srgbClr val="9900FF"/>
                </a:solidFill>
              </a:rPr>
              <a:t> </a:t>
            </a:r>
            <a:r>
              <a:rPr lang="en-GB" sz="2800" err="1">
                <a:solidFill>
                  <a:srgbClr val="9900FF"/>
                </a:solidFill>
              </a:rPr>
              <a:t>awdur</a:t>
            </a:r>
            <a:endParaRPr lang="en-GB" sz="2800">
              <a:solidFill>
                <a:srgbClr val="9900FF"/>
              </a:solidFill>
            </a:endParaRPr>
          </a:p>
          <a:p>
            <a:pPr marL="609600" indent="-609600" algn="ctr" eaLnBrk="1" hangingPunct="1">
              <a:buFont typeface="Wingdings" pitchFamily="2" charset="2"/>
              <a:buNone/>
            </a:pPr>
            <a:endParaRPr lang="en-GB" sz="2800">
              <a:solidFill>
                <a:srgbClr val="9900FF"/>
              </a:solidFill>
            </a:endParaRPr>
          </a:p>
          <a:p>
            <a:pPr marL="609600" indent="-609600" algn="ctr" eaLnBrk="1" hangingPunct="1">
              <a:buFont typeface="Wingdings" pitchFamily="2" charset="2"/>
              <a:buNone/>
            </a:pPr>
            <a:endParaRPr lang="en-GB" sz="2800">
              <a:solidFill>
                <a:srgbClr val="99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227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07504" y="116632"/>
          <a:ext cx="8928992" cy="6741367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43864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425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15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 pitchFamily="34" charset="0"/>
                          <a:cs typeface="Arial" pitchFamily="34" charset="0"/>
                        </a:rPr>
                        <a:t>Teaching sequence </a:t>
                      </a:r>
                      <a:r>
                        <a:rPr lang="en-GB" sz="1400" err="1">
                          <a:effectLst/>
                          <a:latin typeface="Arial" pitchFamily="34" charset="0"/>
                          <a:cs typeface="Arial" pitchFamily="34" charset="0"/>
                        </a:rPr>
                        <a:t>Lefel</a:t>
                      </a:r>
                      <a:r>
                        <a:rPr lang="en-GB" sz="1400">
                          <a:effectLst/>
                          <a:latin typeface="Arial" pitchFamily="34" charset="0"/>
                          <a:cs typeface="Arial" pitchFamily="34" charset="0"/>
                        </a:rPr>
                        <a:t> 3-5</a:t>
                      </a:r>
                      <a:endParaRPr lang="en-GB" sz="1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 pitchFamily="34" charset="0"/>
                          <a:cs typeface="Arial" pitchFamily="34" charset="0"/>
                        </a:rPr>
                        <a:t>Teaching points</a:t>
                      </a:r>
                      <a:endParaRPr lang="en-GB" sz="1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361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Recap  on what’s been read        </a:t>
                      </a: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2 mins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Identify teaching objective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Establish text type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Encourage readers to make links to existing knowledge and experience</a:t>
                      </a:r>
                    </a:p>
                  </a:txBody>
                  <a:tcPr marL="44112" marR="44112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n-GB" sz="1400">
                          <a:effectLst/>
                          <a:latin typeface="Arial" pitchFamily="34" charset="0"/>
                          <a:cs typeface="Arial" pitchFamily="34" charset="0"/>
                        </a:rPr>
                        <a:t>In</a:t>
                      </a:r>
                      <a:r>
                        <a:rPr lang="en-GB" sz="1400" baseline="0">
                          <a:effectLst/>
                          <a:latin typeface="Arial" pitchFamily="34" charset="0"/>
                          <a:cs typeface="Arial" pitchFamily="34" charset="0"/>
                        </a:rPr>
                        <a:t> pairs discuss some of the key points you found out about the two characters.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GB" sz="1400" baseline="0">
                          <a:effectLst/>
                          <a:latin typeface="Arial" pitchFamily="34" charset="0"/>
                          <a:cs typeface="Arial" pitchFamily="34" charset="0"/>
                        </a:rPr>
                        <a:t>Random feedback.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GB" sz="1400" baseline="0">
                          <a:effectLst/>
                          <a:latin typeface="Arial" pitchFamily="34" charset="0"/>
                          <a:cs typeface="Arial" pitchFamily="34" charset="0"/>
                        </a:rPr>
                        <a:t>Focus: inference </a:t>
                      </a:r>
                    </a:p>
                  </a:txBody>
                  <a:tcPr marL="44112" marR="44112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45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Strategy check                     </a:t>
                      </a: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2 mins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Re-visit problem vocabulary from independent reading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Discuss reading strategies</a:t>
                      </a:r>
                    </a:p>
                  </a:txBody>
                  <a:tcPr marL="44112" marR="44112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GB" sz="1400" baseline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Scrutinised / ominous / accusingly / vaulted / scones</a:t>
                      </a:r>
                      <a:endParaRPr lang="en-GB" sz="1400" baseline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285750" indent="-28575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GB" sz="1400" baseline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How could we try to work them out?</a:t>
                      </a: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GB" sz="1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936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Discussion of the text     </a:t>
                      </a: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8 mins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Ask literal, inferential and evaluative questions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Guide children to revisit the text to support their answers 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Model effective reading of any challenging section of the text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GB" sz="1400">
                          <a:effectLst/>
                          <a:latin typeface="Arial" pitchFamily="34" charset="0"/>
                          <a:cs typeface="Arial" pitchFamily="34" charset="0"/>
                        </a:rPr>
                        <a:t>Ask</a:t>
                      </a:r>
                      <a:r>
                        <a:rPr lang="en-GB" sz="1400" baseline="0">
                          <a:effectLst/>
                          <a:latin typeface="Arial" pitchFamily="34" charset="0"/>
                          <a:cs typeface="Arial" pitchFamily="34" charset="0"/>
                        </a:rPr>
                        <a:t> individual pupils to find and read aloud their evidence from the text.</a:t>
                      </a:r>
                    </a:p>
                    <a:p>
                      <a:pPr marL="285750" indent="-28575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GB" sz="1400" baseline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What happened in the extract?</a:t>
                      </a:r>
                    </a:p>
                    <a:p>
                      <a:pPr marL="285750" indent="-28575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GB" sz="1400" baseline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What kind of school might the boy have run away from?</a:t>
                      </a:r>
                    </a:p>
                    <a:p>
                      <a:pPr marL="285750" indent="-28575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GB" sz="1400" baseline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How does the old lady know he’s run away?</a:t>
                      </a:r>
                    </a:p>
                    <a:p>
                      <a:pPr marL="285750" indent="-28575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GB" sz="1400" baseline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Does she change?  How?  Why?</a:t>
                      </a:r>
                    </a:p>
                    <a:p>
                      <a:pPr marL="285750" indent="-28575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GB" sz="1400" baseline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What does her voice sound like?</a:t>
                      </a:r>
                    </a:p>
                    <a:p>
                      <a:pPr marL="285750" indent="-28575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GB" sz="1400" baseline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When do you think the story might be set?</a:t>
                      </a:r>
                    </a:p>
                  </a:txBody>
                  <a:tcPr marL="44112" marR="44112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757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Exploring author’s style    </a:t>
                      </a: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5 mins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533400" algn="l"/>
                        </a:tabLs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How does the author make us feel … ?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533400" algn="l"/>
                        </a:tabLs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How does the author move the plot on?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533400" algn="l"/>
                        </a:tabLs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What does the author want us to think at this point?</a:t>
                      </a:r>
                    </a:p>
                    <a:p>
                      <a:pPr marL="76200" algn="l"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 pitchFamily="34" charset="0"/>
                          <a:cs typeface="Arial" pitchFamily="34" charset="0"/>
                        </a:rPr>
                        <a:t>How does the author create a sense of mystery ? /</a:t>
                      </a:r>
                      <a:r>
                        <a:rPr lang="en-GB" sz="1400" baseline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GB" sz="1400">
                          <a:effectLst/>
                          <a:latin typeface="Arial" pitchFamily="34" charset="0"/>
                          <a:cs typeface="Arial" pitchFamily="34" charset="0"/>
                        </a:rPr>
                        <a:t>What questions might we want to find the answers to?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What does the description of the house suggest?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What might</a:t>
                      </a:r>
                      <a:r>
                        <a:rPr lang="en-GB" sz="1400" baseline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the author want us to think at the end of the extract?</a:t>
                      </a:r>
                      <a:endParaRPr lang="en-GB" sz="1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4047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 pitchFamily="34" charset="0"/>
                          <a:cs typeface="Arial" pitchFamily="34" charset="0"/>
                        </a:rPr>
                        <a:t>Follow-up                                 </a:t>
                      </a: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 3 mins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533400" algn="l"/>
                        </a:tabLs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Revisit teaching objective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533400" algn="l"/>
                        </a:tabLs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Set a linked writing task e.g.</a:t>
                      </a:r>
                    </a:p>
                    <a:p>
                      <a:pPr marL="304800" algn="l"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Text (write a thought bubble for the character at this point of the action)</a:t>
                      </a:r>
                    </a:p>
                    <a:p>
                      <a:pPr marL="304800" algn="l"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Sentence (find 3 different speech verbs on </a:t>
                      </a:r>
                      <a:r>
                        <a:rPr lang="en-GB" sz="1200" err="1">
                          <a:effectLst/>
                          <a:latin typeface="Arial" pitchFamily="34" charset="0"/>
                          <a:cs typeface="Arial" pitchFamily="34" charset="0"/>
                        </a:rPr>
                        <a:t>pxx</a:t>
                      </a: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  <a:p>
                      <a:pPr marL="304800" algn="l"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Word (practise spelling a tricky word) </a:t>
                      </a:r>
                    </a:p>
                    <a:p>
                      <a:pPr marL="76200" algn="l"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GB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GB" sz="140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285750" indent="-28575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How</a:t>
                      </a:r>
                      <a:r>
                        <a:rPr lang="en-GB" sz="1400" baseline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did inference help us to find out about the characters without being </a:t>
                      </a:r>
                      <a:r>
                        <a:rPr lang="en-GB" sz="1400" b="1" baseline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directly </a:t>
                      </a:r>
                      <a:r>
                        <a:rPr lang="en-GB" sz="1400" baseline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told by the author?  Can we use this in our own writing?</a:t>
                      </a:r>
                    </a:p>
                    <a:p>
                      <a:pPr marL="285750" indent="-28575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GB" sz="1400" baseline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She was silent for a while.  What might she be thinking?</a:t>
                      </a:r>
                      <a:endParaRPr lang="en-GB" sz="1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285750" indent="-285750" algn="l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GB" sz="14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Read</a:t>
                      </a:r>
                      <a:r>
                        <a:rPr lang="en-GB" sz="1400" baseline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the next section of the text and think about how the author sets up the story within a story.</a:t>
                      </a:r>
                      <a:endParaRPr lang="en-GB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343150" y="1425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en-GB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2101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8887" y="2171700"/>
            <a:ext cx="7932638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b="1"/>
              <a:t>CD </a:t>
            </a:r>
            <a:r>
              <a:rPr lang="en-US" sz="3600" b="1" err="1"/>
              <a:t>Darllen</a:t>
            </a:r>
            <a:r>
              <a:rPr lang="en-US" sz="3600" b="1"/>
              <a:t> Dan </a:t>
            </a:r>
            <a:r>
              <a:rPr lang="en-US" sz="3600" b="1" err="1"/>
              <a:t>Arweiniad</a:t>
            </a:r>
            <a:r>
              <a:rPr lang="en-US" sz="3600" b="1"/>
              <a:t> </a:t>
            </a:r>
            <a:r>
              <a:rPr lang="en-US" sz="3600" b="1" err="1"/>
              <a:t>Cymraeg</a:t>
            </a:r>
            <a:r>
              <a:rPr lang="en-US" sz="3600" b="1"/>
              <a:t> </a:t>
            </a:r>
            <a:r>
              <a:rPr lang="en-US" sz="3600" b="1" err="1"/>
              <a:t>blwyddyn</a:t>
            </a:r>
            <a:r>
              <a:rPr lang="en-US" sz="3600" b="1"/>
              <a:t> 5</a:t>
            </a:r>
          </a:p>
        </p:txBody>
      </p:sp>
    </p:spTree>
    <p:extLst>
      <p:ext uri="{BB962C8B-B14F-4D97-AF65-F5344CB8AC3E}">
        <p14:creationId xmlns:p14="http://schemas.microsoft.com/office/powerpoint/2010/main" val="15394018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/>
              <a:t>               Pa </a:t>
            </a:r>
            <a:r>
              <a:rPr lang="en-GB" altLang="en-US" sz="3600" err="1"/>
              <a:t>fath</a:t>
            </a:r>
            <a:r>
              <a:rPr lang="en-GB" altLang="en-US" sz="3600"/>
              <a:t> o </a:t>
            </a:r>
            <a:r>
              <a:rPr lang="en-GB" altLang="en-US" sz="3600" err="1"/>
              <a:t>gwestiynau</a:t>
            </a:r>
            <a:r>
              <a:rPr lang="en-GB" altLang="en-US" sz="3600"/>
              <a:t>?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989138"/>
            <a:ext cx="8208962" cy="4114800"/>
          </a:xfrm>
        </p:spPr>
        <p:txBody>
          <a:bodyPr>
            <a:normAutofit/>
          </a:bodyPr>
          <a:lstStyle/>
          <a:p>
            <a:r>
              <a:rPr lang="en-GB" altLang="en-US" sz="2800" err="1"/>
              <a:t>Llythrennol</a:t>
            </a:r>
            <a:r>
              <a:rPr lang="en-GB" altLang="en-US" sz="2800"/>
              <a:t>  (</a:t>
            </a:r>
            <a:r>
              <a:rPr lang="en-GB" altLang="en-US" sz="2800" err="1"/>
              <a:t>darllen</a:t>
            </a:r>
            <a:r>
              <a:rPr lang="en-GB" altLang="en-US" sz="2800"/>
              <a:t> y </a:t>
            </a:r>
            <a:r>
              <a:rPr lang="en-GB" altLang="en-US" sz="2800" err="1"/>
              <a:t>llinellau</a:t>
            </a:r>
            <a:r>
              <a:rPr lang="en-GB" altLang="en-US" sz="2800"/>
              <a:t>)</a:t>
            </a:r>
          </a:p>
          <a:p>
            <a:pPr marL="0" indent="0">
              <a:buNone/>
            </a:pPr>
            <a:r>
              <a:rPr lang="en-GB" altLang="en-US" sz="2800">
                <a:solidFill>
                  <a:schemeClr val="accent1"/>
                </a:solidFill>
              </a:rPr>
              <a:t>   </a:t>
            </a:r>
            <a:r>
              <a:rPr lang="en-GB" altLang="en-US" sz="2800">
                <a:solidFill>
                  <a:srgbClr val="4F81BD"/>
                </a:solidFill>
              </a:rPr>
              <a:t> </a:t>
            </a:r>
            <a:endParaRPr lang="en-GB" altLang="en-US" sz="2800"/>
          </a:p>
          <a:p>
            <a:r>
              <a:rPr lang="en-GB" altLang="en-US" sz="2800" err="1"/>
              <a:t>Yr</a:t>
            </a:r>
            <a:r>
              <a:rPr lang="en-GB" altLang="en-US" sz="2800"/>
              <a:t> </a:t>
            </a:r>
            <a:r>
              <a:rPr lang="en-GB" altLang="en-US" sz="2800" err="1"/>
              <a:t>hyn</a:t>
            </a:r>
            <a:r>
              <a:rPr lang="en-GB" altLang="en-US" sz="2800"/>
              <a:t> </a:t>
            </a:r>
            <a:r>
              <a:rPr lang="en-GB" altLang="en-US" sz="2800" err="1"/>
              <a:t>sydd</a:t>
            </a:r>
            <a:r>
              <a:rPr lang="en-GB" altLang="en-US" sz="2800"/>
              <a:t> </a:t>
            </a:r>
            <a:r>
              <a:rPr lang="en-GB" altLang="en-US" sz="2800" err="1"/>
              <a:t>ymhlyg</a:t>
            </a:r>
            <a:r>
              <a:rPr lang="en-GB" altLang="en-US" sz="2800"/>
              <a:t> (</a:t>
            </a:r>
            <a:r>
              <a:rPr lang="en-GB" altLang="en-US" sz="2800" err="1"/>
              <a:t>darllen</a:t>
            </a:r>
            <a:r>
              <a:rPr lang="en-GB" altLang="en-US" sz="2800"/>
              <a:t> </a:t>
            </a:r>
            <a:r>
              <a:rPr lang="en-GB" altLang="en-US" sz="2800" err="1"/>
              <a:t>rhwng</a:t>
            </a:r>
            <a:r>
              <a:rPr lang="en-GB" altLang="en-US" sz="2800"/>
              <a:t> y </a:t>
            </a:r>
            <a:r>
              <a:rPr lang="en-GB" altLang="en-US" sz="2800" err="1"/>
              <a:t>llinellau</a:t>
            </a:r>
            <a:r>
              <a:rPr lang="en-GB" altLang="en-US" sz="2800"/>
              <a:t>) </a:t>
            </a:r>
            <a:endParaRPr lang="en-GB" altLang="en-US" sz="2800">
              <a:solidFill>
                <a:srgbClr val="4F81BD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en-GB" altLang="en-US" sz="2800"/>
          </a:p>
          <a:p>
            <a:r>
              <a:rPr lang="en-GB" altLang="en-US" sz="2800" err="1"/>
              <a:t>Personol</a:t>
            </a:r>
            <a:r>
              <a:rPr lang="en-GB" altLang="en-US" sz="2800"/>
              <a:t> ac </a:t>
            </a:r>
            <a:r>
              <a:rPr lang="en-GB" altLang="en-US" sz="2800" err="1"/>
              <a:t>arfarnol</a:t>
            </a:r>
            <a:r>
              <a:rPr lang="en-GB" altLang="en-US" sz="2800"/>
              <a:t>  (</a:t>
            </a:r>
            <a:r>
              <a:rPr lang="en-GB" altLang="en-US" sz="2800" err="1"/>
              <a:t>tu</a:t>
            </a:r>
            <a:r>
              <a:rPr lang="en-GB" altLang="en-US" sz="2800"/>
              <a:t> </a:t>
            </a:r>
            <a:r>
              <a:rPr lang="en-GB" altLang="en-US" sz="2800" err="1"/>
              <a:t>hwnt</a:t>
            </a:r>
            <a:r>
              <a:rPr lang="en-GB" altLang="en-US" sz="2800"/>
              <a:t> </a:t>
            </a:r>
            <a:r>
              <a:rPr lang="en-GB" altLang="en-US" sz="2800" err="1"/>
              <a:t>i’r</a:t>
            </a:r>
            <a:r>
              <a:rPr lang="en-GB" altLang="en-US" sz="2800"/>
              <a:t> </a:t>
            </a:r>
            <a:r>
              <a:rPr lang="en-GB" altLang="en-US" sz="2800" err="1"/>
              <a:t>llinellau</a:t>
            </a:r>
            <a:r>
              <a:rPr lang="en-GB" altLang="en-US" sz="2800">
                <a:solidFill>
                  <a:srgbClr val="000000"/>
                </a:solidFill>
              </a:rPr>
              <a:t>)</a:t>
            </a:r>
            <a:r>
              <a:rPr lang="en-GB" altLang="en-US" sz="2800">
                <a:solidFill>
                  <a:schemeClr val="accent1"/>
                </a:solidFill>
              </a:rPr>
              <a:t> </a:t>
            </a:r>
          </a:p>
          <a:p>
            <a:pPr eaLnBrk="1" hangingPunct="1"/>
            <a:endParaRPr lang="en-GB" altLang="en-US" sz="2800"/>
          </a:p>
          <a:p>
            <a:pPr eaLnBrk="1" hangingPunct="1"/>
            <a:endParaRPr lang="en-GB" altLang="en-US" sz="2800"/>
          </a:p>
          <a:p>
            <a:pPr eaLnBrk="1" hangingPunct="1"/>
            <a:endParaRPr lang="en-GB" altLang="en-US" sz="1600">
              <a:solidFill>
                <a:schemeClr val="folHlink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en-GB" altLang="en-US" sz="2800"/>
          </a:p>
        </p:txBody>
      </p:sp>
      <p:pic>
        <p:nvPicPr>
          <p:cNvPr id="3074" name="Picture 2" descr="C:\Users\bethanmj\AppData\Local\Microsoft\Windows\Temporary Internet Files\Content.IE5\YWBWSA48\MM900283874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268760"/>
            <a:ext cx="910308" cy="132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26936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90" r="9157"/>
          <a:stretch>
            <a:fillRect/>
          </a:stretch>
        </p:blipFill>
        <p:spPr bwMode="auto">
          <a:xfrm>
            <a:off x="3941609" y="381000"/>
            <a:ext cx="5014482" cy="38599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36" y="1847850"/>
            <a:ext cx="5657453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190598" y="571500"/>
            <a:ext cx="2743200" cy="369332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err="1"/>
              <a:t>Adnoddau</a:t>
            </a:r>
            <a:r>
              <a:rPr lang="en-US"/>
              <a:t> i'ch </a:t>
            </a:r>
            <a:r>
              <a:rPr lang="en-US" err="1"/>
              <a:t>helpu</a:t>
            </a:r>
          </a:p>
        </p:txBody>
      </p:sp>
    </p:spTree>
    <p:extLst>
      <p:ext uri="{BB962C8B-B14F-4D97-AF65-F5344CB8AC3E}">
        <p14:creationId xmlns:p14="http://schemas.microsoft.com/office/powerpoint/2010/main" val="387284636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2429" y="-1179512"/>
            <a:ext cx="12525446" cy="10020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873391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657225"/>
            <a:ext cx="7338767" cy="52322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err="1"/>
              <a:t>Coladu</a:t>
            </a:r>
            <a:r>
              <a:rPr lang="en-GB" sz="2800"/>
              <a:t> </a:t>
            </a:r>
            <a:r>
              <a:rPr lang="en-GB" sz="2800" err="1"/>
              <a:t>dysgu</a:t>
            </a:r>
            <a:r>
              <a:rPr lang="en-GB" sz="2800"/>
              <a:t> </a:t>
            </a:r>
            <a:r>
              <a:rPr lang="en-GB" sz="2800" err="1"/>
              <a:t>mewn</a:t>
            </a:r>
            <a:r>
              <a:rPr lang="en-GB" sz="2800"/>
              <a:t> </a:t>
            </a:r>
            <a:r>
              <a:rPr lang="en-GB" sz="2800" err="1"/>
              <a:t>dyddiadur</a:t>
            </a:r>
            <a:endParaRPr lang="en-US" sz="2800" err="1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7420560"/>
              </p:ext>
            </p:extLst>
          </p:nvPr>
        </p:nvGraphicFramePr>
        <p:xfrm>
          <a:off x="266700" y="1485900"/>
          <a:ext cx="8695581" cy="388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4088">
                  <a:extLst>
                    <a:ext uri="{9D8B030D-6E8A-4147-A177-3AD203B41FA5}">
                      <a16:colId xmlns:a16="http://schemas.microsoft.com/office/drawing/2014/main" val="2928464413"/>
                    </a:ext>
                  </a:extLst>
                </a:gridCol>
                <a:gridCol w="1885325">
                  <a:extLst>
                    <a:ext uri="{9D8B030D-6E8A-4147-A177-3AD203B41FA5}">
                      <a16:colId xmlns:a16="http://schemas.microsoft.com/office/drawing/2014/main" val="1227915612"/>
                    </a:ext>
                  </a:extLst>
                </a:gridCol>
                <a:gridCol w="1664088">
                  <a:extLst>
                    <a:ext uri="{9D8B030D-6E8A-4147-A177-3AD203B41FA5}">
                      <a16:colId xmlns:a16="http://schemas.microsoft.com/office/drawing/2014/main" val="1605949837"/>
                    </a:ext>
                  </a:extLst>
                </a:gridCol>
                <a:gridCol w="3482080">
                  <a:extLst>
                    <a:ext uri="{9D8B030D-6E8A-4147-A177-3AD203B41FA5}">
                      <a16:colId xmlns:a16="http://schemas.microsoft.com/office/drawing/2014/main" val="2529770381"/>
                    </a:ext>
                  </a:extLst>
                </a:gridCol>
              </a:tblGrid>
              <a:tr h="971550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000" err="1">
                          <a:effectLst/>
                        </a:rPr>
                        <a:t>Gair</a:t>
                      </a:r>
                      <a:r>
                        <a:rPr lang="en-GB" sz="2000">
                          <a:effectLst/>
                        </a:rPr>
                        <a:t> anodd​</a:t>
                      </a:r>
                      <a:endParaRPr lang="en-GB" sz="2000"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000" err="1">
                          <a:effectLst/>
                        </a:rPr>
                        <a:t>Ystyr</a:t>
                      </a:r>
                      <a:r>
                        <a:rPr lang="en-GB" sz="2000">
                          <a:effectLst/>
                        </a:rPr>
                        <a:t> y </a:t>
                      </a:r>
                      <a:r>
                        <a:rPr lang="en-GB" sz="2000" err="1">
                          <a:effectLst/>
                        </a:rPr>
                        <a:t>gair</a:t>
                      </a:r>
                      <a:r>
                        <a:rPr lang="en-GB" sz="2000">
                          <a:effectLst/>
                        </a:rPr>
                        <a:t> </a:t>
                      </a:r>
                      <a:r>
                        <a:rPr lang="en-GB" sz="2000" err="1">
                          <a:effectLst/>
                        </a:rPr>
                        <a:t>yn</a:t>
                      </a:r>
                      <a:r>
                        <a:rPr lang="en-GB" sz="2000">
                          <a:effectLst/>
                        </a:rPr>
                        <a:t> </a:t>
                      </a:r>
                      <a:r>
                        <a:rPr lang="en-GB" sz="2000" err="1">
                          <a:effectLst/>
                        </a:rPr>
                        <a:t>ein</a:t>
                      </a:r>
                      <a:r>
                        <a:rPr lang="en-GB" sz="2000">
                          <a:effectLst/>
                        </a:rPr>
                        <a:t> </a:t>
                      </a:r>
                      <a:r>
                        <a:rPr lang="en-GB" sz="2000" err="1">
                          <a:effectLst/>
                        </a:rPr>
                        <a:t>tyb</a:t>
                      </a:r>
                      <a:r>
                        <a:rPr lang="en-GB" sz="2000">
                          <a:effectLst/>
                        </a:rPr>
                        <a:t> ni?​</a:t>
                      </a:r>
                      <a:endParaRPr lang="en-GB" sz="2000"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000" err="1">
                          <a:effectLst/>
                        </a:rPr>
                        <a:t>Yn</a:t>
                      </a:r>
                      <a:r>
                        <a:rPr lang="en-GB" sz="2000">
                          <a:effectLst/>
                        </a:rPr>
                        <a:t> </a:t>
                      </a:r>
                      <a:r>
                        <a:rPr lang="en-GB" sz="2000" err="1">
                          <a:effectLst/>
                        </a:rPr>
                        <a:t>ôl</a:t>
                      </a:r>
                      <a:r>
                        <a:rPr lang="en-GB" sz="2000">
                          <a:effectLst/>
                        </a:rPr>
                        <a:t> y  geiriadur​</a:t>
                      </a:r>
                      <a:endParaRPr lang="en-GB" sz="2000"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000" err="1">
                          <a:effectLst/>
                        </a:rPr>
                        <a:t>Rhowch</a:t>
                      </a:r>
                      <a:r>
                        <a:rPr lang="en-GB" sz="2000">
                          <a:effectLst/>
                        </a:rPr>
                        <a:t> </a:t>
                      </a:r>
                      <a:r>
                        <a:rPr lang="en-GB" sz="2000" err="1">
                          <a:effectLst/>
                        </a:rPr>
                        <a:t>gynnig</a:t>
                      </a:r>
                      <a:r>
                        <a:rPr lang="en-GB" sz="2000">
                          <a:effectLst/>
                        </a:rPr>
                        <a:t> </a:t>
                      </a:r>
                      <a:r>
                        <a:rPr lang="en-GB" sz="2000" err="1">
                          <a:effectLst/>
                        </a:rPr>
                        <a:t>mewn</a:t>
                      </a:r>
                      <a:r>
                        <a:rPr lang="en-GB" sz="2000">
                          <a:effectLst/>
                        </a:rPr>
                        <a:t> </a:t>
                      </a:r>
                      <a:r>
                        <a:rPr lang="en-GB" sz="2000" err="1">
                          <a:effectLst/>
                        </a:rPr>
                        <a:t>brawddeg</a:t>
                      </a:r>
                      <a:r>
                        <a:rPr lang="en-GB" sz="2000">
                          <a:effectLst/>
                        </a:rPr>
                        <a:t>​</a:t>
                      </a:r>
                      <a:endParaRPr lang="en-GB" sz="2000"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74440320"/>
                  </a:ext>
                </a:extLst>
              </a:tr>
              <a:tr h="971550">
                <a:tc>
                  <a:txBody>
                    <a:bodyPr/>
                    <a:lstStyle/>
                    <a:p>
                      <a:pPr fontAlgn="base"/>
                      <a:r>
                        <a:rPr lang="en-GB" sz="1800">
                          <a:effectLst/>
                        </a:rPr>
                        <a:t>​</a:t>
                      </a:r>
                      <a:endParaRPr lang="en-GB" sz="18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800">
                          <a:effectLst/>
                        </a:rPr>
                        <a:t>​</a:t>
                      </a:r>
                      <a:endParaRPr lang="en-GB" sz="18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800">
                          <a:effectLst/>
                        </a:rPr>
                        <a:t>​</a:t>
                      </a:r>
                      <a:endParaRPr lang="en-GB" sz="18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800">
                          <a:effectLst/>
                        </a:rPr>
                        <a:t>​</a:t>
                      </a:r>
                      <a:endParaRPr lang="en-GB" sz="18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1125914"/>
                  </a:ext>
                </a:extLst>
              </a:tr>
              <a:tr h="971550">
                <a:tc>
                  <a:txBody>
                    <a:bodyPr/>
                    <a:lstStyle/>
                    <a:p>
                      <a:pPr fontAlgn="base"/>
                      <a:r>
                        <a:rPr lang="en-GB" sz="1800">
                          <a:effectLst/>
                        </a:rPr>
                        <a:t>​</a:t>
                      </a:r>
                      <a:endParaRPr lang="en-GB" sz="18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800">
                          <a:effectLst/>
                        </a:rPr>
                        <a:t>​</a:t>
                      </a:r>
                      <a:endParaRPr lang="en-GB" sz="18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800">
                          <a:effectLst/>
                        </a:rPr>
                        <a:t>​</a:t>
                      </a:r>
                      <a:endParaRPr lang="en-GB" sz="18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800">
                          <a:effectLst/>
                        </a:rPr>
                        <a:t>​</a:t>
                      </a:r>
                      <a:endParaRPr lang="en-GB" sz="18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0994690"/>
                  </a:ext>
                </a:extLst>
              </a:tr>
              <a:tr h="971550">
                <a:tc>
                  <a:txBody>
                    <a:bodyPr/>
                    <a:lstStyle/>
                    <a:p>
                      <a:pPr fontAlgn="base"/>
                      <a:r>
                        <a:rPr lang="en-GB" sz="1800">
                          <a:effectLst/>
                        </a:rPr>
                        <a:t>​</a:t>
                      </a:r>
                      <a:endParaRPr lang="en-GB" sz="18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800">
                          <a:effectLst/>
                        </a:rPr>
                        <a:t>​</a:t>
                      </a:r>
                      <a:endParaRPr lang="en-GB" sz="18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800">
                          <a:effectLst/>
                        </a:rPr>
                        <a:t>​</a:t>
                      </a:r>
                      <a:endParaRPr lang="en-GB" sz="18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800">
                          <a:effectLst/>
                        </a:rPr>
                        <a:t>​</a:t>
                      </a:r>
                      <a:endParaRPr lang="en-GB" sz="1800"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04544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29686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3959701"/>
              </p:ext>
            </p:extLst>
          </p:nvPr>
        </p:nvGraphicFramePr>
        <p:xfrm>
          <a:off x="600346" y="800100"/>
          <a:ext cx="7864123" cy="5905595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3863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008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58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/>
                          <a:cs typeface="Arial"/>
                        </a:rPr>
                        <a:t>Teaching sequence </a:t>
                      </a:r>
                      <a:r>
                        <a:rPr lang="en-GB" sz="1400" err="1">
                          <a:effectLst/>
                          <a:latin typeface="Arial"/>
                          <a:cs typeface="Arial"/>
                        </a:rPr>
                        <a:t>Lefel</a:t>
                      </a:r>
                      <a:r>
                        <a:rPr lang="en-GB" sz="1400">
                          <a:effectLst/>
                          <a:latin typeface="Arial"/>
                          <a:cs typeface="Arial"/>
                        </a:rPr>
                        <a:t> 3-5</a:t>
                      </a:r>
                      <a:endParaRPr lang="en-GB" sz="1400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112" marR="4411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Arial"/>
                          <a:cs typeface="Arial"/>
                        </a:rPr>
                        <a:t>Teaching points</a:t>
                      </a:r>
                      <a:endParaRPr lang="en-GB" sz="1400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44112" marR="44112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049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Trafod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yr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hyn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sydd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wedi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ei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ddarllen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yn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flaenorol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      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2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funud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 </a:t>
                      </a:r>
                    </a:p>
                    <a:p>
                      <a:pPr marL="342900" indent="-342900"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Nodi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Amcanion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Dysgu</a:t>
                      </a:r>
                      <a:endParaRPr lang="en-GB" sz="1200">
                        <a:effectLst/>
                        <a:latin typeface="Arial"/>
                        <a:cs typeface="Arial"/>
                      </a:endParaRPr>
                    </a:p>
                    <a:p>
                      <a:pPr marL="342900" indent="-342900"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Sefydlu'r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math o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destun</a:t>
                      </a:r>
                      <a:endParaRPr lang="en-GB" sz="1200">
                        <a:effectLst/>
                        <a:latin typeface="Arial"/>
                        <a:cs typeface="Arial"/>
                      </a:endParaRPr>
                    </a:p>
                    <a:p>
                      <a:pPr marL="342900" indent="-342900"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Annog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darllenwyr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I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wneud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cysylltiadau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a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gwybodaeth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 a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phrofiad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sydd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eisioes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yn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bodoli</a:t>
                      </a:r>
                      <a:endParaRPr lang="en-GB" sz="1200">
                        <a:effectLst/>
                        <a:latin typeface="Arial"/>
                        <a:cs typeface="Arial"/>
                      </a:endParaRPr>
                    </a:p>
                  </a:txBody>
                  <a:tcPr marL="44112" marR="44112" marT="0" marB="0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endParaRPr lang="en-US" sz="1400" baseline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033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Gwirio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Strategaethau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Darllen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                   2 </a:t>
                      </a: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funud</a:t>
                      </a:r>
                      <a:endParaRPr lang="en-GB" sz="1200">
                        <a:effectLst/>
                        <a:latin typeface="Arial"/>
                        <a:cs typeface="Arial"/>
                      </a:endParaRPr>
                    </a:p>
                    <a:p>
                      <a:pPr marL="342900" indent="-342900"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Ailymweld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a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geirfa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anodd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o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ddarllen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annibynnol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y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disgyblion</a:t>
                      </a:r>
                      <a:endParaRPr lang="en-GB" sz="1200">
                        <a:effectLst/>
                        <a:latin typeface="Arial"/>
                        <a:cs typeface="Arial"/>
                      </a:endParaRPr>
                    </a:p>
                    <a:p>
                      <a:pPr marL="342900" indent="-342900"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Trafodwch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strategaethau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darllen</a:t>
                      </a:r>
                      <a:endParaRPr lang="en-GB" sz="1200">
                        <a:effectLst/>
                        <a:latin typeface="Arial"/>
                        <a:cs typeface="Arial"/>
                      </a:endParaRPr>
                    </a:p>
                  </a:txBody>
                  <a:tcPr marL="44112" marR="44112" marT="0" marB="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en-US" sz="1400" baseline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0" indent="0" algn="l"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GB" sz="1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8599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Trafod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 y </a:t>
                      </a:r>
                      <a:r>
                        <a:rPr lang="en-GB" sz="1200" b="1" err="1">
                          <a:effectLst/>
                          <a:latin typeface="Arial"/>
                          <a:cs typeface="Arial"/>
                        </a:rPr>
                        <a:t>Testun</a:t>
                      </a:r>
                      <a:r>
                        <a:rPr lang="en-GB" sz="1200" b="1">
                          <a:effectLst/>
                          <a:latin typeface="Arial"/>
                          <a:cs typeface="Arial"/>
                        </a:rPr>
                        <a:t>     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8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munud</a:t>
                      </a:r>
                    </a:p>
                    <a:p>
                      <a:pPr marL="342900" indent="-342900"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Gofynnwch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gwestiynau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llythrennol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,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casgliadol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a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gwerthusol</a:t>
                      </a:r>
                      <a:endParaRPr lang="en-GB" sz="1200">
                        <a:effectLst/>
                        <a:latin typeface="Arial"/>
                        <a:cs typeface="Arial"/>
                      </a:endParaRP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Chwilio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yn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y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testun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am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atebion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I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gefnogi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eu</a:t>
                      </a:r>
                      <a:r>
                        <a:rPr lang="en-GB" sz="1200"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cs typeface="Arial"/>
                        </a:rPr>
                        <a:t>hatebion</a:t>
                      </a: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Athro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I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fodelu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yn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effeithiol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unrhyw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ddarn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heriol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en-US" sz="1400" baseline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041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1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Archwilio</a:t>
                      </a:r>
                      <a:r>
                        <a:rPr lang="en-GB" sz="1200" b="1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b="1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Steil</a:t>
                      </a:r>
                      <a:r>
                        <a:rPr lang="en-GB" sz="1200" b="1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b="1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yr</a:t>
                      </a:r>
                      <a:r>
                        <a:rPr lang="en-GB" sz="1200" b="1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b="1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Awdur</a:t>
                      </a:r>
                      <a:r>
                        <a:rPr lang="en-GB" sz="1200" b="1">
                          <a:effectLst/>
                          <a:latin typeface="Arial"/>
                          <a:ea typeface="Times New Roman"/>
                          <a:cs typeface="Arial"/>
                        </a:rPr>
                        <a:t>    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5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munud</a:t>
                      </a:r>
                      <a:endParaRPr lang="en-US" sz="1200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Sut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mae'r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awdur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yn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gwneud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I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ni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deimlo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...?</a:t>
                      </a: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Sut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mae'r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awdur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yn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symud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y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stori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ymlaen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?</a:t>
                      </a: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Beth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mae'r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awdur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eisiau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I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ni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feddwl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yma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?</a:t>
                      </a: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GB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tc>
                  <a:txBody>
                    <a:bodyPr/>
                    <a:lstStyle/>
                    <a:p>
                      <a:endParaRPr lang="en-US" sz="1400" baseline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5171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1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Dilynol</a:t>
                      </a:r>
                      <a:r>
                        <a:rPr lang="en-GB" sz="1200" b="1">
                          <a:effectLst/>
                          <a:latin typeface="Arial"/>
                          <a:ea typeface="Times New Roman"/>
                          <a:cs typeface="Arial"/>
                        </a:rPr>
                        <a:t>                                 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3 </a:t>
                      </a:r>
                      <a:r>
                        <a:rPr lang="en-GB" sz="1200" b="1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munud</a:t>
                      </a:r>
                      <a:endParaRPr lang="en-US" sz="1200" err="1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Ail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edrych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ar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yr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amcanion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dysgu</a:t>
                      </a:r>
                      <a:endParaRPr lang="en-GB" sz="1200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Gosod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tasg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ysgrifennu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gysylltiedig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e.e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.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Testun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  (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ysgrifennu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swigen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feddwl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am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gymeriad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yn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y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rhan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yma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o'r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stori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)</a:t>
                      </a: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Brawddeg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(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dod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o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hyd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 I 3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berf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wahanol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ar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dudalen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….)</a:t>
                      </a:r>
                    </a:p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Gair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(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Ymarder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sillafu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gair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GB" sz="120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anodd</a:t>
                      </a:r>
                      <a:r>
                        <a:rPr lang="en-GB" sz="1200">
                          <a:effectLst/>
                          <a:latin typeface="Arial"/>
                          <a:ea typeface="Times New Roman"/>
                          <a:cs typeface="Arial"/>
                        </a:rPr>
                        <a:t>) 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tc>
                  <a:txBody>
                    <a:bodyPr/>
                    <a:lstStyle/>
                    <a:p>
                      <a:endParaRPr lang="en-US" sz="1400" b="1" baseline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endParaRPr lang="en-US" sz="1400" baseline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4112" marR="44112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343150" y="1425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en-GB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1450" y="190500"/>
            <a:ext cx="8722412" cy="369332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err="1"/>
              <a:t>Gweithgaredd</a:t>
            </a:r>
            <a:r>
              <a:rPr lang="en-US"/>
              <a:t> - </a:t>
            </a:r>
            <a:r>
              <a:rPr lang="en-US" err="1"/>
              <a:t>Dewiswch</a:t>
            </a:r>
            <a:r>
              <a:rPr lang="en-US"/>
              <a:t> </a:t>
            </a:r>
            <a:r>
              <a:rPr lang="en-US" err="1"/>
              <a:t>ddarn</a:t>
            </a:r>
            <a:r>
              <a:rPr lang="en-US"/>
              <a:t> a </a:t>
            </a:r>
            <a:r>
              <a:rPr lang="en-US" err="1"/>
              <a:t>chynlluniwch</a:t>
            </a:r>
            <a:r>
              <a:rPr lang="en-US"/>
              <a:t> </a:t>
            </a:r>
            <a:r>
              <a:rPr lang="en-US" err="1"/>
              <a:t>sesiwn</a:t>
            </a:r>
            <a:r>
              <a:rPr lang="en-US"/>
              <a:t> '</a:t>
            </a:r>
            <a:r>
              <a:rPr lang="en-US" err="1"/>
              <a:t>darllen</a:t>
            </a:r>
            <a:r>
              <a:rPr lang="en-US"/>
              <a:t> </a:t>
            </a:r>
            <a:r>
              <a:rPr lang="en-US" err="1"/>
              <a:t>dan</a:t>
            </a:r>
            <a:r>
              <a:rPr lang="en-US"/>
              <a:t> </a:t>
            </a:r>
            <a:r>
              <a:rPr lang="en-US" err="1"/>
              <a:t>arweiniad</a:t>
            </a:r>
            <a:r>
              <a:rPr lang="en-US"/>
              <a:t>' </a:t>
            </a:r>
          </a:p>
        </p:txBody>
      </p:sp>
    </p:spTree>
    <p:extLst>
      <p:ext uri="{BB962C8B-B14F-4D97-AF65-F5344CB8AC3E}">
        <p14:creationId xmlns:p14="http://schemas.microsoft.com/office/powerpoint/2010/main" val="381902533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4000">
                <a:solidFill>
                  <a:schemeClr val="folHlink"/>
                </a:solidFill>
              </a:rPr>
              <a:t>        So how does Guided Reading differ from group reading?</a:t>
            </a:r>
            <a:r>
              <a:rPr lang="en-GB"/>
              <a:t> </a:t>
            </a:r>
          </a:p>
        </p:txBody>
      </p:sp>
      <p:sp>
        <p:nvSpPr>
          <p:cNvPr id="410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989138"/>
            <a:ext cx="7772400" cy="4114800"/>
          </a:xfrm>
        </p:spPr>
        <p:txBody>
          <a:bodyPr>
            <a:normAutofit fontScale="92500" lnSpcReduction="10000"/>
          </a:bodyPr>
          <a:lstStyle/>
          <a:p>
            <a:pPr marL="357188" indent="-357188" eaLnBrk="1" hangingPunct="1"/>
            <a:r>
              <a:rPr lang="en-GB" sz="3600"/>
              <a:t>Instead of each child reading in turn, in Guided Reading, each child reads aloud independently. This is sometimes called ‘simultaneous oral reading’.</a:t>
            </a:r>
          </a:p>
          <a:p>
            <a:pPr marL="357188" indent="-357188" eaLnBrk="1" hangingPunct="1"/>
            <a:r>
              <a:rPr lang="en-GB" sz="3600"/>
              <a:t>The teacher moves around the group and ‘tunes in’ to individual children as they read. </a:t>
            </a:r>
          </a:p>
          <a:p>
            <a:pPr marL="357188" indent="-357188" eaLnBrk="1" hangingPunct="1">
              <a:buFont typeface="Wingdings" pitchFamily="2" charset="2"/>
              <a:buNone/>
            </a:pPr>
            <a:r>
              <a:rPr lang="en-GB" sz="2800"/>
              <a:t>  </a:t>
            </a:r>
            <a:endParaRPr lang="en-GB" sz="2800">
              <a:solidFill>
                <a:srgbClr val="99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08545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sz="quarter" idx="13"/>
            <p:extLst/>
          </p:nvPr>
        </p:nvGraphicFramePr>
        <p:xfrm>
          <a:off x="179512" y="90589"/>
          <a:ext cx="8784976" cy="6768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8091">
                <a:tc>
                  <a:txBody>
                    <a:bodyPr/>
                    <a:lstStyle/>
                    <a:p>
                      <a:pPr algn="ctr"/>
                      <a:r>
                        <a:rPr lang="en-GB" sz="1800" err="1"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8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80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800" baseline="0">
                          <a:latin typeface="Comic Sans MS" panose="030F0702030302020204" pitchFamily="66" charset="0"/>
                        </a:rPr>
                        <a:t> y </a:t>
                      </a:r>
                      <a:r>
                        <a:rPr lang="en-GB" sz="1800" baseline="0" err="1">
                          <a:latin typeface="Comic Sans MS" panose="030F0702030302020204" pitchFamily="66" charset="0"/>
                        </a:rPr>
                        <a:t>cyd</a:t>
                      </a:r>
                      <a:endParaRPr lang="en-GB" sz="1800" baseline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050">
                        <a:latin typeface="Comic Sans MS" panose="030F0702030302020204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err="1"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8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800" err="1">
                          <a:latin typeface="Comic Sans MS" panose="030F0702030302020204" pitchFamily="66" charset="0"/>
                        </a:rPr>
                        <a:t>mewn</a:t>
                      </a:r>
                      <a:r>
                        <a:rPr lang="en-GB" sz="18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800" err="1">
                          <a:latin typeface="Comic Sans MS" panose="030F0702030302020204" pitchFamily="66" charset="0"/>
                        </a:rPr>
                        <a:t>gr</a:t>
                      </a:r>
                      <a:r>
                        <a:rPr lang="en-GB" sz="1800" err="1">
                          <a:latin typeface="Comic Sans MS"/>
                        </a:rPr>
                        <a:t>ŵ</a:t>
                      </a:r>
                      <a:r>
                        <a:rPr lang="en-GB" sz="1800" err="1">
                          <a:latin typeface="Comic Sans MS" panose="030F0702030302020204" pitchFamily="66" charset="0"/>
                        </a:rPr>
                        <a:t>p</a:t>
                      </a:r>
                      <a:r>
                        <a:rPr lang="en-GB" sz="18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800" err="1">
                          <a:latin typeface="Comic Sans MS" panose="030F0702030302020204" pitchFamily="66" charset="0"/>
                        </a:rPr>
                        <a:t>dan</a:t>
                      </a:r>
                      <a:r>
                        <a:rPr lang="en-GB" sz="18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800" err="1">
                          <a:latin typeface="Comic Sans MS" panose="030F0702030302020204" pitchFamily="66" charset="0"/>
                        </a:rPr>
                        <a:t>arweiniad</a:t>
                      </a:r>
                      <a:endParaRPr lang="en-GB" sz="1800">
                        <a:latin typeface="Comic Sans MS" panose="030F0702030302020204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909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err="1">
                          <a:latin typeface="Comic Sans MS" panose="030F0702030302020204" pitchFamily="66" charset="0"/>
                        </a:rPr>
                        <a:t>Rôl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athro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: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modelu’r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broses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ddarllen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. 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Mae’r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athro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y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testun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gan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ystyried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yr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hyn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sydd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ymhlyg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thu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hwnt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i’r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testun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gan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ganfod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ystyr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a’i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ddehongli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    (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Llyfrau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mawr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/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adnoddau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fwrdd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 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    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gwyn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rhyngweithiol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)</a:t>
                      </a:r>
                      <a:endParaRPr lang="en-GB" sz="1400">
                        <a:latin typeface="Comic Sans MS" panose="030F0702030302020204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Rôl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athro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: 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atgyfnerthu’r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strategaethau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helpu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ddeall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y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testun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iawn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tra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bod y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ysgwyr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unigol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y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testun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,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dawel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ac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goedd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i’r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athro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/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athrawes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ac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i’r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gr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/>
                        </a:rPr>
                        <a:t>ŵ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gan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ddefnyddio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amryw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o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stratgaethau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cyfarwydd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    (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Copi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o’r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testun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bob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aelod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o’r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    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gr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/>
                        </a:rPr>
                        <a:t>ŵ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)</a:t>
                      </a:r>
                      <a:endParaRPr lang="en-GB" sz="140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958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>
                          <a:latin typeface="Comic Sans MS" panose="030F0702030302020204" pitchFamily="66" charset="0"/>
                        </a:rPr>
                        <a:t>Prif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ffocws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ganfod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ystyr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drwy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astudio’r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testun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gan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roi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sylw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manwl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i’r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arddull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.</a:t>
                      </a:r>
                      <a:endParaRPr lang="en-GB" sz="1400">
                        <a:latin typeface="Comic Sans MS" panose="030F0702030302020204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Ffocws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ddatblygu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ac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ymarfer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strategaethau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helpu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dysgwyr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ymdopi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â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thestun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anghyfarwydd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4573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err="1">
                          <a:latin typeface="Comic Sans MS" panose="030F0702030302020204" pitchFamily="66" charset="0"/>
                        </a:rPr>
                        <a:t>Rhan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fwyaf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o’r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testun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cael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ei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ddarllen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goedd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. 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Rhagfynegi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gan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gadarnhau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neu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wrthod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wrth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i’r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barhau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.</a:t>
                      </a:r>
                      <a:endParaRPr lang="en-GB" sz="1400">
                        <a:latin typeface="Comic Sans MS" panose="030F0702030302020204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Dysgwyr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dawel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eu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pennau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eu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hunain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wedyn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maen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nhw’n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ceisio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ei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ddarllen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goedd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 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Rôl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athro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: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rhoi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cymorth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ac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atgyfnerthu’r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strategaethau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Cyfle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ddisgyblion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gynorthwyo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eu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cyfoedion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</a:t>
                      </a:r>
                      <a:endParaRPr lang="en-GB" sz="140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597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err="1">
                          <a:latin typeface="Comic Sans MS" panose="030F0702030302020204" pitchFamily="66" charset="0"/>
                        </a:rPr>
                        <a:t>Athro’n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gwneud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y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rhan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fwyaf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o’r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. 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Dysgwyr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medru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cynorthwyo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ond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gwneud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fawr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ddim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eu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pennau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eu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hunain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ond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mae’r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disgybl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dilyn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y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testun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.</a:t>
                      </a:r>
                      <a:endParaRPr lang="en-GB" sz="1400">
                        <a:latin typeface="Comic Sans MS" panose="030F0702030302020204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Dysgwyr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sydd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gyda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chymorth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athro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ôl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y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galw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244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err="1">
                          <a:latin typeface="Comic Sans MS" panose="030F0702030302020204" pitchFamily="66" charset="0"/>
                        </a:rPr>
                        <a:t>Mae’r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sylw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cael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ei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roi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destunau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anghyfarwydd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newydd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thestunau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cyfarwydd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Fel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arfer</a:t>
                      </a:r>
                      <a:r>
                        <a:rPr lang="en-GB" sz="1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testun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anghyfarwydd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sy’n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cael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sylw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 (90%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eiriau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o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fewn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eu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profiad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tra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bod 10%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anghyfarwydd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). 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Disgyblion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profi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eu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gallu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ddefnyddio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strategaaethau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gwahanol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</a:t>
                      </a:r>
                      <a:endParaRPr lang="en-GB" sz="140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4043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err="1">
                          <a:latin typeface="Comic Sans MS" panose="030F0702030302020204" pitchFamily="66" charset="0"/>
                        </a:rPr>
                        <a:t>Fel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arfer</a:t>
                      </a:r>
                      <a:r>
                        <a:rPr lang="en-GB" sz="140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err="1">
                          <a:latin typeface="Comic Sans MS" panose="030F0702030302020204" pitchFamily="66" charset="0"/>
                        </a:rPr>
                        <a:t>bydd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gr</a:t>
                      </a:r>
                      <a:r>
                        <a:rPr lang="en-GB" sz="1400" baseline="0" err="1">
                          <a:latin typeface="Comic Sans MS"/>
                        </a:rPr>
                        <a:t>ŵ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p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/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dosbarth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mawr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o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allu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cymysg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cymryd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rhan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. 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Bydd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yr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athro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a’r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dysgwyr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cydweithio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ddehongli’r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latin typeface="Comic Sans MS" panose="030F0702030302020204" pitchFamily="66" charset="0"/>
                        </a:rPr>
                        <a:t>testun</a:t>
                      </a:r>
                      <a:r>
                        <a:rPr lang="en-GB" sz="1400" baseline="0">
                          <a:latin typeface="Comic Sans MS" panose="030F0702030302020204" pitchFamily="66" charset="0"/>
                        </a:rPr>
                        <a:t>.</a:t>
                      </a:r>
                      <a:endParaRPr lang="en-GB" sz="1400">
                        <a:latin typeface="Comic Sans MS" panose="030F0702030302020204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Bydd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gr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/>
                        </a:rPr>
                        <a:t>ŵ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o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ddysgwyr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ag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anghenion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tebyg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cymryd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rhan</a:t>
                      </a:r>
                      <a:r>
                        <a:rPr lang="en-GB" sz="14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  </a:t>
                      </a:r>
                      <a:endParaRPr lang="en-GB" sz="140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256505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4800" dirty="0"/>
              <a:t>CINIO</a:t>
            </a:r>
          </a:p>
        </p:txBody>
      </p:sp>
    </p:spTree>
    <p:extLst>
      <p:ext uri="{BB962C8B-B14F-4D97-AF65-F5344CB8AC3E}">
        <p14:creationId xmlns:p14="http://schemas.microsoft.com/office/powerpoint/2010/main" val="188585802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755649" y="1284965"/>
            <a:ext cx="75612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>
                <a:latin typeface="Comic Sans MS" pitchFamily="66" charset="0"/>
              </a:rPr>
              <a:t>Beth </a:t>
            </a:r>
            <a:r>
              <a:rPr lang="en-GB" altLang="en-US" dirty="0" err="1">
                <a:latin typeface="Comic Sans MS" pitchFamily="66" charset="0"/>
              </a:rPr>
              <a:t>yw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darllenwr</a:t>
            </a:r>
            <a:r>
              <a:rPr lang="en-GB" altLang="en-US" dirty="0">
                <a:latin typeface="Comic Sans MS" pitchFamily="66" charset="0"/>
              </a:rPr>
              <a:t> </a:t>
            </a:r>
            <a:r>
              <a:rPr lang="en-GB" altLang="en-US" dirty="0" err="1">
                <a:latin typeface="Comic Sans MS" pitchFamily="66" charset="0"/>
              </a:rPr>
              <a:t>annibynnol</a:t>
            </a:r>
            <a:r>
              <a:rPr lang="en-GB" altLang="en-US" dirty="0">
                <a:latin typeface="Comic Sans MS" pitchFamily="66" charset="0"/>
              </a:rPr>
              <a:t>?</a:t>
            </a:r>
          </a:p>
        </p:txBody>
      </p:sp>
      <p:sp>
        <p:nvSpPr>
          <p:cNvPr id="24578" name="TextBox 2"/>
          <p:cNvSpPr txBox="1">
            <a:spLocks noChangeArrowheads="1"/>
          </p:cNvSpPr>
          <p:nvPr/>
        </p:nvSpPr>
        <p:spPr bwMode="auto">
          <a:xfrm>
            <a:off x="900111" y="5633511"/>
            <a:ext cx="75596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latin typeface="Comic Sans MS" pitchFamily="66" charset="0"/>
              </a:rPr>
              <a:t>Bydd</a:t>
            </a:r>
            <a:r>
              <a:rPr lang="en-GB" altLang="en-US" sz="2800" dirty="0">
                <a:latin typeface="Comic Sans MS" pitchFamily="66" charset="0"/>
              </a:rPr>
              <a:t> </a:t>
            </a:r>
            <a:r>
              <a:rPr lang="en-GB" altLang="en-US" sz="2800" dirty="0" err="1">
                <a:latin typeface="Comic Sans MS" pitchFamily="66" charset="0"/>
              </a:rPr>
              <a:t>darllenydd</a:t>
            </a:r>
            <a:r>
              <a:rPr lang="en-GB" altLang="en-US" sz="2800" dirty="0">
                <a:latin typeface="Comic Sans MS" pitchFamily="66" charset="0"/>
              </a:rPr>
              <a:t> </a:t>
            </a:r>
            <a:r>
              <a:rPr lang="en-GB" altLang="en-US" sz="2800" dirty="0" err="1">
                <a:latin typeface="Comic Sans MS" pitchFamily="66" charset="0"/>
              </a:rPr>
              <a:t>yn</a:t>
            </a:r>
            <a:r>
              <a:rPr lang="en-GB" altLang="en-US" sz="2800" dirty="0">
                <a:latin typeface="Comic Sans MS" pitchFamily="66" charset="0"/>
              </a:rPr>
              <a:t> </a:t>
            </a:r>
            <a:r>
              <a:rPr lang="en-GB" altLang="en-US" sz="2800" dirty="0" err="1">
                <a:latin typeface="Comic Sans MS" pitchFamily="66" charset="0"/>
              </a:rPr>
              <a:t>annibynnol</a:t>
            </a:r>
            <a:r>
              <a:rPr lang="en-GB" altLang="en-US" sz="2800" dirty="0">
                <a:latin typeface="Comic Sans MS" pitchFamily="66" charset="0"/>
              </a:rPr>
              <a:t> pan </a:t>
            </a:r>
            <a:r>
              <a:rPr lang="en-GB" altLang="en-US" sz="2800" dirty="0" err="1">
                <a:latin typeface="Comic Sans MS" pitchFamily="66" charset="0"/>
              </a:rPr>
              <a:t>nad</a:t>
            </a:r>
            <a:r>
              <a:rPr lang="en-GB" altLang="en-US" sz="2800" dirty="0">
                <a:latin typeface="Comic Sans MS" pitchFamily="66" charset="0"/>
              </a:rPr>
              <a:t> </a:t>
            </a:r>
            <a:r>
              <a:rPr lang="en-GB" altLang="en-US" sz="2800" dirty="0" err="1">
                <a:latin typeface="Comic Sans MS" pitchFamily="66" charset="0"/>
              </a:rPr>
              <a:t>oes</a:t>
            </a:r>
            <a:r>
              <a:rPr lang="en-GB" altLang="en-US" sz="2800" dirty="0">
                <a:latin typeface="Comic Sans MS" pitchFamily="66" charset="0"/>
              </a:rPr>
              <a:t> </a:t>
            </a:r>
            <a:r>
              <a:rPr lang="en-GB" altLang="en-US" sz="2800" dirty="0" err="1">
                <a:latin typeface="Comic Sans MS" pitchFamily="66" charset="0"/>
              </a:rPr>
              <a:t>eich</a:t>
            </a:r>
            <a:r>
              <a:rPr lang="en-GB" altLang="en-US" sz="2800" dirty="0">
                <a:latin typeface="Comic Sans MS" pitchFamily="66" charset="0"/>
              </a:rPr>
              <a:t> </a:t>
            </a:r>
            <a:r>
              <a:rPr lang="en-GB" altLang="en-US" sz="2800" dirty="0" err="1">
                <a:latin typeface="Comic Sans MS" pitchFamily="66" charset="0"/>
              </a:rPr>
              <a:t>angen</a:t>
            </a:r>
            <a:r>
              <a:rPr lang="en-GB" altLang="en-US" sz="2800" dirty="0">
                <a:latin typeface="Comic Sans MS" pitchFamily="66" charset="0"/>
              </a:rPr>
              <a:t> chi </a:t>
            </a:r>
            <a:r>
              <a:rPr lang="en-GB" altLang="en-US" sz="2800" dirty="0" err="1">
                <a:latin typeface="Comic Sans MS" pitchFamily="66" charset="0"/>
              </a:rPr>
              <a:t>arno</a:t>
            </a:r>
            <a:r>
              <a:rPr lang="en-GB" altLang="en-US" sz="2800" dirty="0">
                <a:latin typeface="Comic Sans MS" pitchFamily="66" charset="0"/>
              </a:rPr>
              <a:t> </a:t>
            </a:r>
            <a:r>
              <a:rPr lang="en-GB" altLang="en-US" sz="2800" dirty="0" err="1">
                <a:latin typeface="Comic Sans MS" pitchFamily="66" charset="0"/>
              </a:rPr>
              <a:t>bellach</a:t>
            </a:r>
            <a:r>
              <a:rPr lang="en-GB" altLang="en-US" sz="2800" dirty="0">
                <a:latin typeface="Comic Sans MS" pitchFamily="66" charset="0"/>
              </a:rPr>
              <a:t>.</a:t>
            </a:r>
          </a:p>
        </p:txBody>
      </p:sp>
      <p:pic>
        <p:nvPicPr>
          <p:cNvPr id="15364" name="Picture 5" descr="imagesCAZ17LGI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247" y="2276872"/>
            <a:ext cx="286067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4" y="260648"/>
            <a:ext cx="35007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Annibynnol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4850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extBox 3"/>
          <p:cNvSpPr txBox="1">
            <a:spLocks noChangeArrowheads="1"/>
          </p:cNvSpPr>
          <p:nvPr/>
        </p:nvSpPr>
        <p:spPr bwMode="auto">
          <a:xfrm>
            <a:off x="107504" y="116632"/>
            <a:ext cx="8893175" cy="6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b="1" dirty="0" err="1">
                <a:latin typeface="Comic Sans MS" pitchFamily="66" charset="0"/>
              </a:rPr>
              <a:t>Digwydd</a:t>
            </a:r>
            <a:r>
              <a:rPr lang="en-GB" altLang="en-US" sz="2800" b="1" dirty="0">
                <a:latin typeface="Comic Sans MS" pitchFamily="66" charset="0"/>
              </a:rPr>
              <a:t> </a:t>
            </a:r>
            <a:r>
              <a:rPr lang="en-GB" altLang="en-US" sz="2800" b="1" dirty="0" err="1">
                <a:latin typeface="Comic Sans MS" pitchFamily="66" charset="0"/>
              </a:rPr>
              <a:t>hyn</a:t>
            </a:r>
            <a:r>
              <a:rPr lang="en-GB" altLang="en-US" sz="2800" b="1" dirty="0">
                <a:latin typeface="Comic Sans MS" pitchFamily="66" charset="0"/>
              </a:rPr>
              <a:t> pan:-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b="1" dirty="0">
                <a:latin typeface="Comic Sans MS" pitchFamily="66" charset="0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28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dydyn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nhw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ddim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ein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hangen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ni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i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ddatgodio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bellach</a:t>
            </a:r>
            <a:r>
              <a:rPr lang="en-GB" altLang="en-US" sz="2400" dirty="0">
                <a:latin typeface="Comic Sans MS" pitchFamily="66" charset="0"/>
              </a:rPr>
              <a:t>.</a:t>
            </a:r>
          </a:p>
          <a:p>
            <a:pPr eaLnBrk="1" hangingPunct="1">
              <a:spcBef>
                <a:spcPct val="0"/>
              </a:spcBef>
            </a:pPr>
            <a:endParaRPr lang="en-GB" altLang="en-US" sz="2400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gallu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gweld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ystyr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tu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hwnt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i’r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llythrennol</a:t>
            </a:r>
            <a:r>
              <a:rPr lang="en-GB" altLang="en-US" sz="2400" dirty="0">
                <a:latin typeface="Comic Sans MS" pitchFamily="66" charset="0"/>
              </a:rPr>
              <a:t>.</a:t>
            </a:r>
          </a:p>
          <a:p>
            <a:pPr eaLnBrk="1" hangingPunct="1">
              <a:spcBef>
                <a:spcPct val="0"/>
              </a:spcBef>
            </a:pPr>
            <a:endParaRPr lang="en-GB" altLang="en-US" sz="2400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gallu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ymateb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i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destun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gan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ddefnyddio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eu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geiriau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eu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hunain</a:t>
            </a:r>
            <a:r>
              <a:rPr lang="en-GB" altLang="en-US" sz="2400" dirty="0">
                <a:latin typeface="Comic Sans MS" pitchFamily="66" charset="0"/>
              </a:rPr>
              <a:t>.</a:t>
            </a:r>
          </a:p>
          <a:p>
            <a:pPr eaLnBrk="1" hangingPunct="1">
              <a:spcBef>
                <a:spcPct val="0"/>
              </a:spcBef>
            </a:pPr>
            <a:endParaRPr lang="en-GB" altLang="en-US" sz="2400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gallu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gwneud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dewisiadau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eu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hunain</a:t>
            </a:r>
            <a:endParaRPr lang="en-GB" altLang="en-US" sz="2400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endParaRPr lang="en-GB" altLang="en-US" sz="2400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2400" dirty="0" err="1">
                <a:latin typeface="Comic Sans MS" pitchFamily="66" charset="0"/>
              </a:rPr>
              <a:t>gallu</a:t>
            </a:r>
            <a:r>
              <a:rPr lang="en-GB" altLang="en-US" sz="2400" dirty="0">
                <a:latin typeface="Comic Sans MS" pitchFamily="66" charset="0"/>
              </a:rPr>
              <a:t> dal </a:t>
            </a:r>
            <a:r>
              <a:rPr lang="en-GB" altLang="en-US" sz="2400" dirty="0" err="1">
                <a:latin typeface="Comic Sans MS" pitchFamily="66" charset="0"/>
              </a:rPr>
              <a:t>ati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efo’r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testun</a:t>
            </a:r>
            <a:endParaRPr lang="en-GB" altLang="en-US" sz="2400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None/>
            </a:pPr>
            <a:endParaRPr lang="en-GB" altLang="en-US" sz="2400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ymddwyn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fel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darllenwyr</a:t>
            </a:r>
            <a:r>
              <a:rPr lang="en-GB" altLang="en-US" sz="2400" dirty="0">
                <a:latin typeface="Comic Sans MS" pitchFamily="66" charset="0"/>
              </a:rPr>
              <a:t> - </a:t>
            </a:r>
            <a:r>
              <a:rPr lang="en-GB" altLang="en-US" sz="2400" dirty="0" err="1">
                <a:latin typeface="Comic Sans MS" pitchFamily="66" charset="0"/>
              </a:rPr>
              <a:t>mynegi</a:t>
            </a:r>
            <a:r>
              <a:rPr lang="en-GB" altLang="en-US" sz="2400" dirty="0">
                <a:latin typeface="Comic Sans MS" pitchFamily="66" charset="0"/>
              </a:rPr>
              <a:t> barn, bod </a:t>
            </a:r>
            <a:r>
              <a:rPr lang="en-GB" altLang="en-US" sz="2400" dirty="0" err="1">
                <a:latin typeface="Comic Sans MS" pitchFamily="66" charset="0"/>
              </a:rPr>
              <a:t>yn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feirniadol</a:t>
            </a:r>
            <a:r>
              <a:rPr lang="en-GB" altLang="en-US" sz="2400" dirty="0">
                <a:latin typeface="Comic Sans MS" pitchFamily="66" charset="0"/>
              </a:rPr>
              <a:t>  a </a:t>
            </a:r>
            <a:r>
              <a:rPr lang="en-GB" altLang="en-US" sz="2400" dirty="0" err="1">
                <a:latin typeface="Comic Sans MS" pitchFamily="66" charset="0"/>
              </a:rPr>
              <a:t>gwahaniaethu</a:t>
            </a:r>
            <a:endParaRPr lang="en-GB" altLang="en-US" sz="2400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endParaRPr lang="en-GB" altLang="en-US" sz="2400" dirty="0">
              <a:latin typeface="Comic Sans MS" pitchFamily="66" charset="0"/>
            </a:endParaRP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altLang="en-US" sz="2400" dirty="0" err="1">
                <a:latin typeface="Comic Sans MS" pitchFamily="66" charset="0"/>
              </a:rPr>
              <a:t>gweld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llythrennedd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fel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rhan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anatod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o’u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bywyd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i’w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ddefnyddio</a:t>
            </a:r>
            <a:r>
              <a:rPr lang="en-GB" altLang="en-US" sz="2400" dirty="0">
                <a:latin typeface="Comic Sans MS" pitchFamily="66" charset="0"/>
              </a:rPr>
              <a:t> </a:t>
            </a:r>
            <a:r>
              <a:rPr lang="en-GB" altLang="en-US" sz="2400" dirty="0" err="1">
                <a:latin typeface="Comic Sans MS" pitchFamily="66" charset="0"/>
              </a:rPr>
              <a:t>fel</a:t>
            </a:r>
            <a:r>
              <a:rPr lang="en-GB" altLang="en-US" sz="2400" dirty="0">
                <a:latin typeface="Comic Sans MS" pitchFamily="66" charset="0"/>
              </a:rPr>
              <a:t> y </a:t>
            </a:r>
            <a:r>
              <a:rPr lang="en-GB" altLang="en-US" sz="2400" dirty="0" err="1">
                <a:latin typeface="Comic Sans MS" pitchFamily="66" charset="0"/>
              </a:rPr>
              <a:t>mynent</a:t>
            </a:r>
            <a:endParaRPr lang="en-GB" altLang="en-US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275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6941" y="548680"/>
            <a:ext cx="744614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Mae </a:t>
            </a:r>
            <a:r>
              <a:rPr lang="en-US" sz="54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eu</a:t>
            </a:r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dealltwriaeth</a:t>
            </a:r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 </a:t>
            </a:r>
            <a:r>
              <a:rPr lang="en-US" sz="54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destun</a:t>
            </a:r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yn</a:t>
            </a:r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gadarn</a:t>
            </a:r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!</a:t>
            </a:r>
          </a:p>
          <a:p>
            <a:pPr algn="ctr"/>
            <a:r>
              <a:rPr lang="en-US" sz="54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Sut</a:t>
            </a:r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mae</a:t>
            </a:r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cyrraedd</a:t>
            </a:r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hynny</a:t>
            </a:r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</a:p>
        </p:txBody>
      </p:sp>
      <p:pic>
        <p:nvPicPr>
          <p:cNvPr id="1026" name="Picture 2" descr="http://images.clipartpanda.com/question-question20clipart.223230511_std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996952"/>
            <a:ext cx="3384376" cy="368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34986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3521" y="160338"/>
            <a:ext cx="3714080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800" dirty="0"/>
              <a:t>Man </a:t>
            </a:r>
            <a:r>
              <a:rPr lang="en-GB" sz="4800" dirty="0" err="1"/>
              <a:t>cychwyn</a:t>
            </a:r>
            <a:endParaRPr lang="en-GB" sz="48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644" y="312738"/>
            <a:ext cx="3528392" cy="3256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57200" y="4005064"/>
            <a:ext cx="8538377" cy="2585323"/>
          </a:xfrm>
          <a:prstGeom prst="rect">
            <a:avLst/>
          </a:prstGeom>
          <a:solidFill>
            <a:srgbClr val="A41F00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Ystyried</a:t>
            </a:r>
            <a:r>
              <a:rPr lang="en-US" sz="5400" b="1" dirty="0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beth</a:t>
            </a:r>
            <a:r>
              <a:rPr lang="en-US" sz="5400" b="1" dirty="0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mae</a:t>
            </a:r>
            <a:r>
              <a:rPr lang="en-US" sz="5400" b="1" dirty="0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darllenwyr</a:t>
            </a:r>
            <a:r>
              <a:rPr lang="en-US" sz="5400" b="1" dirty="0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da ac </a:t>
            </a:r>
            <a:r>
              <a:rPr lang="en-US" sz="54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annibynnol</a:t>
            </a:r>
            <a:r>
              <a:rPr lang="en-US" sz="5400" b="1" dirty="0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54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yn</a:t>
            </a:r>
            <a:r>
              <a:rPr lang="en-US" sz="5400" b="1" dirty="0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ei</a:t>
            </a:r>
            <a:r>
              <a:rPr lang="en-US" sz="5400" b="1" dirty="0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wneud</a:t>
            </a:r>
            <a:r>
              <a:rPr lang="en-US" sz="5400" b="1" dirty="0">
                <a:ln w="1143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en-US" sz="5400" b="1" cap="none" spc="0" dirty="0">
              <a:ln w="1143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AutoShape 5" descr="Image result for animated flashing arrow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7" descr="Image result for animated flashing arrow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9" descr="Image result for animated flashing arrow"/>
          <p:cNvSpPr>
            <a:spLocks noChangeAspect="1" noChangeArrowheads="1"/>
          </p:cNvSpPr>
          <p:nvPr/>
        </p:nvSpPr>
        <p:spPr bwMode="auto">
          <a:xfrm>
            <a:off x="304800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7" name="Picture 11" descr="http://www.netanimations.net/arrowtwinkblack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97205">
            <a:off x="991626" y="1510974"/>
            <a:ext cx="4295804" cy="1845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59541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48609" y="3501008"/>
            <a:ext cx="8712968" cy="3172918"/>
            <a:chOff x="248609" y="3501008"/>
            <a:chExt cx="8712968" cy="3172918"/>
          </a:xfrm>
        </p:grpSpPr>
        <p:sp>
          <p:nvSpPr>
            <p:cNvPr id="5" name="TextBox 4"/>
            <p:cNvSpPr txBox="1"/>
            <p:nvPr/>
          </p:nvSpPr>
          <p:spPr>
            <a:xfrm>
              <a:off x="3635896" y="4837179"/>
              <a:ext cx="387371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ymarfer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rheolaidd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.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611561" y="3933056"/>
              <a:ext cx="791796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Mae </a:t>
              </a:r>
              <a:r>
                <a:rPr lang="en-US" sz="5400" b="1" cap="none" spc="0" dirty="0" err="1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darllenwr</a:t>
              </a:r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 da . . . 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4785690"/>
              <a:ext cx="1519597" cy="1402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Frame 10"/>
            <p:cNvSpPr/>
            <p:nvPr/>
          </p:nvSpPr>
          <p:spPr>
            <a:xfrm>
              <a:off x="248609" y="3501008"/>
              <a:ext cx="8712968" cy="3172918"/>
            </a:xfrm>
            <a:prstGeom prst="fram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42661" y="130086"/>
            <a:ext cx="8724864" cy="3172918"/>
            <a:chOff x="239624" y="3508473"/>
            <a:chExt cx="8724864" cy="3172918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7865" y="4312032"/>
              <a:ext cx="1519597" cy="1402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Frame 13"/>
            <p:cNvSpPr/>
            <p:nvPr/>
          </p:nvSpPr>
          <p:spPr>
            <a:xfrm>
              <a:off x="239624" y="3508473"/>
              <a:ext cx="8712968" cy="3172918"/>
            </a:xfrm>
            <a:prstGeom prst="fram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331640" y="4433212"/>
              <a:ext cx="7632848" cy="132343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 </a:t>
              </a:r>
              <a:r>
                <a:rPr lang="en-US" sz="8000" b="1" dirty="0" err="1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D</a:t>
              </a:r>
              <a:r>
                <a:rPr lang="en-US" sz="8000" b="1" cap="none" spc="0" dirty="0" err="1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arllenwr</a:t>
              </a:r>
              <a:r>
                <a:rPr lang="en-US" sz="80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 da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391688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33024" y="1796783"/>
            <a:ext cx="5199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err="1">
                <a:solidFill>
                  <a:srgbClr val="CC3300"/>
                </a:solidFill>
                <a:latin typeface="Comic Sans MS" panose="030F0702030302020204" pitchFamily="66" charset="0"/>
              </a:rPr>
              <a:t>yn</a:t>
            </a:r>
            <a:r>
              <a:rPr lang="en-GB" sz="3600" b="1" dirty="0">
                <a:solidFill>
                  <a:srgbClr val="CC3300"/>
                </a:solidFill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solidFill>
                  <a:srgbClr val="CC3300"/>
                </a:solidFill>
                <a:latin typeface="Comic Sans MS" panose="030F0702030302020204" pitchFamily="66" charset="0"/>
              </a:rPr>
              <a:t>darllen</a:t>
            </a:r>
            <a:r>
              <a:rPr lang="en-GB" sz="3600" b="1" dirty="0">
                <a:solidFill>
                  <a:srgbClr val="CC3300"/>
                </a:solidFill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solidFill>
                  <a:srgbClr val="CC3300"/>
                </a:solidFill>
                <a:latin typeface="Comic Sans MS" panose="030F0702030302020204" pitchFamily="66" charset="0"/>
              </a:rPr>
              <a:t>i</a:t>
            </a:r>
            <a:r>
              <a:rPr lang="en-GB" sz="3600" b="1" dirty="0">
                <a:solidFill>
                  <a:srgbClr val="CC3300"/>
                </a:solidFill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solidFill>
                  <a:srgbClr val="CC3300"/>
                </a:solidFill>
                <a:latin typeface="Comic Sans MS" panose="030F0702030302020204" pitchFamily="66" charset="0"/>
              </a:rPr>
              <a:t>bwrpas</a:t>
            </a:r>
            <a:r>
              <a:rPr lang="en-GB" sz="3600" b="1" dirty="0">
                <a:solidFill>
                  <a:srgbClr val="CC3300"/>
                </a:solidFill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6" name="Rectangle 5"/>
          <p:cNvSpPr/>
          <p:nvPr/>
        </p:nvSpPr>
        <p:spPr>
          <a:xfrm>
            <a:off x="614472" y="620688"/>
            <a:ext cx="79179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Mae </a:t>
            </a:r>
            <a:r>
              <a:rPr lang="en-US" sz="5400" b="1" cap="none" spc="0" dirty="0" err="1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darllenwr</a:t>
            </a:r>
            <a:r>
              <a:rPr lang="en-US" sz="5400" b="1" cap="none" spc="0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 da . . 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73322"/>
            <a:ext cx="1519597" cy="1402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Frame 10"/>
          <p:cNvSpPr/>
          <p:nvPr/>
        </p:nvSpPr>
        <p:spPr>
          <a:xfrm>
            <a:off x="251520" y="188640"/>
            <a:ext cx="8712968" cy="317291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Frame 13"/>
          <p:cNvSpPr/>
          <p:nvPr/>
        </p:nvSpPr>
        <p:spPr>
          <a:xfrm>
            <a:off x="239624" y="3508473"/>
            <a:ext cx="8712968" cy="317291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49020" y="3933056"/>
            <a:ext cx="79179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Mae </a:t>
            </a:r>
            <a:r>
              <a:rPr lang="en-US" sz="5400" b="1" cap="none" spc="0" dirty="0" err="1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darllenwr</a:t>
            </a:r>
            <a:r>
              <a:rPr lang="en-US" sz="5400" b="1" cap="none" spc="0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anose="030F0702030302020204" pitchFamily="66" charset="0"/>
              </a:rPr>
              <a:t> da . . . 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792329"/>
            <a:ext cx="1519597" cy="1402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067261" y="4803351"/>
            <a:ext cx="53878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err="1">
                <a:solidFill>
                  <a:srgbClr val="CC3300"/>
                </a:solidFill>
                <a:latin typeface="Comic Sans MS" panose="030F0702030302020204" pitchFamily="66" charset="0"/>
              </a:rPr>
              <a:t>yn</a:t>
            </a:r>
            <a:r>
              <a:rPr lang="en-GB" sz="3600" b="1" dirty="0">
                <a:solidFill>
                  <a:srgbClr val="CC3300"/>
                </a:solidFill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solidFill>
                  <a:srgbClr val="CC3300"/>
                </a:solidFill>
                <a:latin typeface="Comic Sans MS" panose="030F0702030302020204" pitchFamily="66" charset="0"/>
              </a:rPr>
              <a:t>meddwl</a:t>
            </a:r>
            <a:r>
              <a:rPr lang="en-GB" sz="3600" b="1" dirty="0">
                <a:solidFill>
                  <a:srgbClr val="CC3300"/>
                </a:solidFill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solidFill>
                  <a:srgbClr val="CC3300"/>
                </a:solidFill>
                <a:latin typeface="Comic Sans MS" panose="030F0702030302020204" pitchFamily="66" charset="0"/>
              </a:rPr>
              <a:t>beth</a:t>
            </a:r>
            <a:r>
              <a:rPr lang="en-GB" sz="3600" b="1" dirty="0">
                <a:solidFill>
                  <a:srgbClr val="CC3300"/>
                </a:solidFill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solidFill>
                  <a:srgbClr val="CC3300"/>
                </a:solidFill>
                <a:latin typeface="Comic Sans MS" panose="030F0702030302020204" pitchFamily="66" charset="0"/>
              </a:rPr>
              <a:t>mae’n</a:t>
            </a:r>
            <a:r>
              <a:rPr lang="en-GB" sz="3600" b="1" dirty="0">
                <a:solidFill>
                  <a:srgbClr val="CC3300"/>
                </a:solidFill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solidFill>
                  <a:srgbClr val="CC3300"/>
                </a:solidFill>
                <a:latin typeface="Comic Sans MS" panose="030F0702030302020204" pitchFamily="66" charset="0"/>
              </a:rPr>
              <a:t>nhw’n</a:t>
            </a:r>
            <a:r>
              <a:rPr lang="en-GB" sz="3600" b="1" dirty="0">
                <a:solidFill>
                  <a:srgbClr val="CC3300"/>
                </a:solidFill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solidFill>
                  <a:srgbClr val="CC3300"/>
                </a:solidFill>
                <a:latin typeface="Comic Sans MS" panose="030F0702030302020204" pitchFamily="66" charset="0"/>
              </a:rPr>
              <a:t>wybod</a:t>
            </a:r>
            <a:r>
              <a:rPr lang="en-GB" sz="3600" b="1" dirty="0">
                <a:solidFill>
                  <a:srgbClr val="CC3300"/>
                </a:solidFill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solidFill>
                  <a:srgbClr val="CC3300"/>
                </a:solidFill>
                <a:latin typeface="Comic Sans MS" panose="030F0702030302020204" pitchFamily="66" charset="0"/>
              </a:rPr>
              <a:t>yn</a:t>
            </a:r>
            <a:r>
              <a:rPr lang="en-GB" sz="3600" b="1" dirty="0">
                <a:solidFill>
                  <a:srgbClr val="CC3300"/>
                </a:solidFill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solidFill>
                  <a:srgbClr val="CC3300"/>
                </a:solidFill>
                <a:latin typeface="Comic Sans MS" panose="030F0702030302020204" pitchFamily="66" charset="0"/>
              </a:rPr>
              <a:t>barod</a:t>
            </a:r>
            <a:r>
              <a:rPr lang="en-GB" sz="3600" b="1" dirty="0">
                <a:solidFill>
                  <a:srgbClr val="CC3300"/>
                </a:solidFill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653616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51520" y="188640"/>
            <a:ext cx="8712968" cy="3172918"/>
            <a:chOff x="251520" y="188640"/>
            <a:chExt cx="8712968" cy="3172918"/>
          </a:xfrm>
        </p:grpSpPr>
        <p:sp>
          <p:nvSpPr>
            <p:cNvPr id="5" name="TextBox 4"/>
            <p:cNvSpPr txBox="1"/>
            <p:nvPr/>
          </p:nvSpPr>
          <p:spPr>
            <a:xfrm>
              <a:off x="2915816" y="1297511"/>
              <a:ext cx="519941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gwneud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siwr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eu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bod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deall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yr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hyn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maen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nhw’n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ddarllen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.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614472" y="620688"/>
              <a:ext cx="791796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Mae </a:t>
              </a:r>
              <a:r>
                <a:rPr lang="en-US" sz="5400" b="1" cap="none" spc="0" dirty="0" err="1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darllenwr</a:t>
              </a:r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 da . . . 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9873" y="1473321"/>
              <a:ext cx="1519597" cy="1402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Frame 10"/>
            <p:cNvSpPr/>
            <p:nvPr/>
          </p:nvSpPr>
          <p:spPr>
            <a:xfrm>
              <a:off x="251520" y="188640"/>
              <a:ext cx="8712968" cy="3172918"/>
            </a:xfrm>
            <a:prstGeom prst="fram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39624" y="3508473"/>
            <a:ext cx="8712968" cy="3172918"/>
            <a:chOff x="239624" y="3508473"/>
            <a:chExt cx="8712968" cy="3172918"/>
          </a:xfrm>
        </p:grpSpPr>
        <p:sp>
          <p:nvSpPr>
            <p:cNvPr id="14" name="Frame 13"/>
            <p:cNvSpPr/>
            <p:nvPr/>
          </p:nvSpPr>
          <p:spPr>
            <a:xfrm>
              <a:off x="239624" y="3508473"/>
              <a:ext cx="8712968" cy="3172918"/>
            </a:xfrm>
            <a:prstGeom prst="fram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49020" y="3933056"/>
              <a:ext cx="791796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Mae </a:t>
              </a:r>
              <a:r>
                <a:rPr lang="en-US" sz="5400" b="1" cap="none" spc="0" dirty="0" err="1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darllenwr</a:t>
              </a:r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 da . . . </a:t>
              </a:r>
            </a:p>
          </p:txBody>
        </p: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9873" y="4755197"/>
              <a:ext cx="1519597" cy="1402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2801664" y="4862679"/>
              <a:ext cx="542771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edrych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ar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y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lluniau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pan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mae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hynny’n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bosib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8686089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51520" y="188640"/>
            <a:ext cx="8712968" cy="3172918"/>
            <a:chOff x="251520" y="188640"/>
            <a:chExt cx="8712968" cy="3172918"/>
          </a:xfrm>
        </p:grpSpPr>
        <p:sp>
          <p:nvSpPr>
            <p:cNvPr id="5" name="TextBox 4"/>
            <p:cNvSpPr txBox="1"/>
            <p:nvPr/>
          </p:nvSpPr>
          <p:spPr>
            <a:xfrm>
              <a:off x="2843808" y="1561139"/>
              <a:ext cx="51994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rhagfynegi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beth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sy’n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mynd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i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ddigwydd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.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614472" y="620688"/>
              <a:ext cx="791796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Mae </a:t>
              </a:r>
              <a:r>
                <a:rPr lang="en-US" sz="5400" b="1" cap="none" spc="0" dirty="0" err="1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darllenwr</a:t>
              </a:r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 da . . . 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2879" y="1450259"/>
              <a:ext cx="1519597" cy="1402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Frame 10"/>
            <p:cNvSpPr/>
            <p:nvPr/>
          </p:nvSpPr>
          <p:spPr>
            <a:xfrm>
              <a:off x="251520" y="188640"/>
              <a:ext cx="8712968" cy="3172918"/>
            </a:xfrm>
            <a:prstGeom prst="fram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39624" y="3508473"/>
            <a:ext cx="8712968" cy="3172918"/>
            <a:chOff x="239624" y="3508473"/>
            <a:chExt cx="8712968" cy="3172918"/>
          </a:xfrm>
        </p:grpSpPr>
        <p:sp>
          <p:nvSpPr>
            <p:cNvPr id="14" name="Frame 13"/>
            <p:cNvSpPr/>
            <p:nvPr/>
          </p:nvSpPr>
          <p:spPr>
            <a:xfrm>
              <a:off x="239624" y="3508473"/>
              <a:ext cx="8712968" cy="3172918"/>
            </a:xfrm>
            <a:prstGeom prst="fram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49020" y="3933056"/>
              <a:ext cx="791796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Mae </a:t>
              </a:r>
              <a:r>
                <a:rPr lang="en-US" sz="5400" b="1" cap="none" spc="0" dirty="0" err="1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darllenwr</a:t>
              </a:r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 da . . . </a:t>
              </a:r>
            </a:p>
          </p:txBody>
        </p: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592" y="4768858"/>
              <a:ext cx="1519597" cy="1402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3059832" y="4870045"/>
              <a:ext cx="457864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creu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lluniau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</a:p>
            <a:p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y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meddwl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5040869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39624" y="188640"/>
            <a:ext cx="8712968" cy="3172918"/>
            <a:chOff x="239624" y="188640"/>
            <a:chExt cx="8712968" cy="3172918"/>
          </a:xfrm>
        </p:grpSpPr>
        <p:sp>
          <p:nvSpPr>
            <p:cNvPr id="5" name="TextBox 4"/>
            <p:cNvSpPr txBox="1"/>
            <p:nvPr/>
          </p:nvSpPr>
          <p:spPr>
            <a:xfrm>
              <a:off x="2555776" y="1468529"/>
              <a:ext cx="548953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crynhoi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yr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hyn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maen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nhw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wedi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ei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ddarllen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.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602576" y="620688"/>
              <a:ext cx="791796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Mae </a:t>
              </a:r>
              <a:r>
                <a:rPr lang="en-US" sz="5400" b="1" cap="none" spc="0" dirty="0" err="1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darllenwr</a:t>
              </a:r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 da . . . </a:t>
              </a: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9873" y="1458024"/>
              <a:ext cx="1519597" cy="1402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Frame 10"/>
            <p:cNvSpPr/>
            <p:nvPr/>
          </p:nvSpPr>
          <p:spPr>
            <a:xfrm>
              <a:off x="239624" y="188640"/>
              <a:ext cx="8712968" cy="3172918"/>
            </a:xfrm>
            <a:prstGeom prst="fram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39624" y="3508473"/>
            <a:ext cx="8712968" cy="3172918"/>
            <a:chOff x="239624" y="3508473"/>
            <a:chExt cx="8712968" cy="3172918"/>
          </a:xfrm>
        </p:grpSpPr>
        <p:sp>
          <p:nvSpPr>
            <p:cNvPr id="14" name="Frame 13"/>
            <p:cNvSpPr/>
            <p:nvPr/>
          </p:nvSpPr>
          <p:spPr>
            <a:xfrm>
              <a:off x="239624" y="3508473"/>
              <a:ext cx="8712968" cy="3172918"/>
            </a:xfrm>
            <a:prstGeom prst="fram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49020" y="3933056"/>
              <a:ext cx="7917968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Mae </a:t>
              </a:r>
              <a:r>
                <a:rPr lang="en-US" sz="5400" b="1" cap="none" spc="0" dirty="0" err="1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darllenwr</a:t>
              </a:r>
              <a:r>
                <a:rPr lang="en-US" sz="5400" b="1" cap="none" spc="0" dirty="0">
                  <a:ln w="11430"/>
                  <a:solidFill>
                    <a:srgbClr val="3333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Comic Sans MS" panose="030F0702030302020204" pitchFamily="66" charset="0"/>
                </a:rPr>
                <a:t> da . . . </a:t>
              </a:r>
            </a:p>
          </p:txBody>
        </p: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9873" y="4781226"/>
              <a:ext cx="1519597" cy="1402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2627784" y="4845587"/>
              <a:ext cx="600473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yn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ceisio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darganfod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</a:p>
            <a:p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ystyr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geiriau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3600" b="1" dirty="0" err="1">
                  <a:solidFill>
                    <a:srgbClr val="CC3300"/>
                  </a:solidFill>
                  <a:latin typeface="Comic Sans MS" panose="030F0702030302020204" pitchFamily="66" charset="0"/>
                </a:rPr>
                <a:t>dieithr</a:t>
              </a:r>
              <a:r>
                <a:rPr lang="en-GB" sz="3600" b="1" dirty="0">
                  <a:solidFill>
                    <a:srgbClr val="CC3300"/>
                  </a:solidFill>
                  <a:latin typeface="Comic Sans MS" panose="030F0702030302020204" pitchFamily="66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3569095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2653" y="1844824"/>
            <a:ext cx="7571881" cy="212365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Darllenwr</a:t>
            </a:r>
            <a:r>
              <a:rPr 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da </a:t>
            </a:r>
            <a:r>
              <a:rPr lang="en-US" sz="4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yn</a:t>
            </a:r>
            <a:r>
              <a:rPr 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4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defnyddio</a:t>
            </a:r>
            <a:r>
              <a:rPr 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</a:p>
          <a:p>
            <a:pPr algn="ctr"/>
            <a:r>
              <a:rPr lang="en-US" sz="4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strategaethau</a:t>
            </a:r>
            <a:r>
              <a:rPr 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4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penodol</a:t>
            </a:r>
            <a:r>
              <a:rPr 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4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i</a:t>
            </a:r>
            <a:r>
              <a:rPr 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4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sicrhau</a:t>
            </a:r>
            <a:endParaRPr lang="en-US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4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dealltwriaeth</a:t>
            </a:r>
            <a:r>
              <a:rPr 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o </a:t>
            </a:r>
            <a:r>
              <a:rPr lang="en-US" sz="4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destun</a:t>
            </a:r>
            <a:r>
              <a:rPr 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2044189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871296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Mae </a:t>
            </a:r>
            <a:r>
              <a:rPr lang="en-GB" sz="2800" dirty="0" err="1"/>
              <a:t>darllenwyr</a:t>
            </a:r>
            <a:r>
              <a:rPr lang="en-GB" sz="2800" dirty="0"/>
              <a:t> da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defnyddio</a:t>
            </a:r>
            <a:r>
              <a:rPr lang="en-GB" sz="2800" dirty="0"/>
              <a:t> </a:t>
            </a:r>
            <a:r>
              <a:rPr lang="en-GB" sz="2800" b="1" u="sng" dirty="0" err="1"/>
              <a:t>strategaethau</a:t>
            </a:r>
            <a:r>
              <a:rPr lang="en-GB" sz="2800" b="1" u="sng" dirty="0"/>
              <a:t> </a:t>
            </a:r>
            <a:r>
              <a:rPr lang="en-GB" sz="2800" b="1" u="sng" dirty="0" err="1"/>
              <a:t>meddwl</a:t>
            </a:r>
            <a:r>
              <a:rPr lang="en-GB" sz="2800" b="1" u="sng" dirty="0"/>
              <a:t> </a:t>
            </a:r>
            <a:r>
              <a:rPr lang="en-GB" sz="2800" dirty="0"/>
              <a:t>ac </a:t>
            </a:r>
            <a:r>
              <a:rPr lang="en-GB" sz="2800" dirty="0" err="1"/>
              <a:t>maent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cymryd</a:t>
            </a:r>
            <a:r>
              <a:rPr lang="en-GB" sz="2800" dirty="0"/>
              <a:t> </a:t>
            </a:r>
            <a:r>
              <a:rPr lang="en-GB" sz="2800" dirty="0" err="1"/>
              <a:t>rheolaeth</a:t>
            </a:r>
            <a:r>
              <a:rPr lang="en-GB" sz="2800" dirty="0"/>
              <a:t> </a:t>
            </a:r>
            <a:r>
              <a:rPr lang="en-GB" sz="2800" dirty="0" err="1"/>
              <a:t>o’r</a:t>
            </a:r>
            <a:r>
              <a:rPr lang="en-GB" sz="2800" dirty="0"/>
              <a:t> </a:t>
            </a:r>
            <a:r>
              <a:rPr lang="en-GB" sz="2800" dirty="0" err="1"/>
              <a:t>hyn</a:t>
            </a:r>
            <a:r>
              <a:rPr lang="en-GB" sz="2800" dirty="0"/>
              <a:t> </a:t>
            </a:r>
            <a:r>
              <a:rPr lang="en-GB" sz="2800" dirty="0" err="1"/>
              <a:t>maen</a:t>
            </a:r>
            <a:r>
              <a:rPr lang="en-GB" sz="2800" dirty="0"/>
              <a:t> </a:t>
            </a:r>
            <a:r>
              <a:rPr lang="en-GB" sz="2800" dirty="0" err="1"/>
              <a:t>nhw’n</a:t>
            </a:r>
            <a:r>
              <a:rPr lang="en-GB" sz="2800" dirty="0"/>
              <a:t> </a:t>
            </a:r>
            <a:r>
              <a:rPr lang="en-GB" sz="2800" dirty="0" err="1"/>
              <a:t>ei</a:t>
            </a:r>
            <a:r>
              <a:rPr lang="en-GB" sz="2800" dirty="0"/>
              <a:t> </a:t>
            </a:r>
            <a:r>
              <a:rPr lang="en-GB" sz="2800" dirty="0" err="1"/>
              <a:t>ddarllen</a:t>
            </a:r>
            <a:r>
              <a:rPr lang="en-GB" sz="2800" dirty="0"/>
              <a:t>.</a:t>
            </a:r>
          </a:p>
          <a:p>
            <a:endParaRPr lang="en-GB" sz="2800" dirty="0"/>
          </a:p>
          <a:p>
            <a:r>
              <a:rPr lang="en-GB" sz="2800" dirty="0" err="1"/>
              <a:t>Cyn</a:t>
            </a:r>
            <a:r>
              <a:rPr lang="en-GB" sz="2800" dirty="0"/>
              <a:t> </a:t>
            </a:r>
            <a:r>
              <a:rPr lang="en-GB" sz="2800" dirty="0" err="1"/>
              <a:t>darllen</a:t>
            </a:r>
            <a:r>
              <a:rPr lang="en-GB" sz="2800" dirty="0"/>
              <a:t> -  </a:t>
            </a:r>
            <a:r>
              <a:rPr lang="en-GB" sz="2800" dirty="0" err="1"/>
              <a:t>gallu</a:t>
            </a:r>
            <a:r>
              <a:rPr lang="en-GB" sz="2800" dirty="0"/>
              <a:t> </a:t>
            </a:r>
            <a:r>
              <a:rPr lang="en-GB" sz="2800" dirty="0" err="1"/>
              <a:t>egluro</a:t>
            </a:r>
            <a:r>
              <a:rPr lang="en-GB" sz="2800" dirty="0"/>
              <a:t> </a:t>
            </a:r>
            <a:r>
              <a:rPr lang="en-GB" sz="2800" dirty="0" err="1"/>
              <a:t>pwrpas</a:t>
            </a:r>
            <a:r>
              <a:rPr lang="en-GB" sz="2800" dirty="0"/>
              <a:t> y </a:t>
            </a:r>
            <a:r>
              <a:rPr lang="en-GB" sz="2800" dirty="0" err="1"/>
              <a:t>darllen</a:t>
            </a:r>
            <a:r>
              <a:rPr lang="en-GB" sz="2800" dirty="0"/>
              <a:t> a </a:t>
            </a:r>
            <a:r>
              <a:rPr lang="en-GB" sz="2800" dirty="0" err="1"/>
              <a:t>chael</a:t>
            </a:r>
            <a:r>
              <a:rPr lang="en-GB" sz="2800" dirty="0"/>
              <a:t> </a:t>
            </a:r>
            <a:r>
              <a:rPr lang="en-GB" sz="2800" dirty="0" err="1"/>
              <a:t>cip</a:t>
            </a:r>
            <a:r>
              <a:rPr lang="en-GB" sz="2800" dirty="0"/>
              <a:t> </a:t>
            </a:r>
            <a:r>
              <a:rPr lang="en-GB" sz="2800" dirty="0" err="1"/>
              <a:t>olwg</a:t>
            </a:r>
            <a:r>
              <a:rPr lang="en-GB" sz="2800" dirty="0"/>
              <a:t> </a:t>
            </a:r>
            <a:r>
              <a:rPr lang="en-GB" sz="2800" dirty="0" err="1"/>
              <a:t>sydyn</a:t>
            </a:r>
            <a:r>
              <a:rPr lang="en-GB" sz="2800" dirty="0"/>
              <a:t> </a:t>
            </a:r>
            <a:r>
              <a:rPr lang="en-GB" sz="2800" dirty="0" err="1"/>
              <a:t>arno</a:t>
            </a:r>
            <a:endParaRPr lang="en-GB" sz="2800" dirty="0"/>
          </a:p>
          <a:p>
            <a:endParaRPr lang="en-GB" sz="2800" dirty="0"/>
          </a:p>
          <a:p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ystod</a:t>
            </a:r>
            <a:r>
              <a:rPr lang="en-GB" sz="2800" dirty="0"/>
              <a:t> y </a:t>
            </a:r>
            <a:r>
              <a:rPr lang="en-GB" sz="2800" dirty="0" err="1"/>
              <a:t>darllen</a:t>
            </a:r>
            <a:r>
              <a:rPr lang="en-GB" sz="2800" dirty="0"/>
              <a:t> - </a:t>
            </a:r>
            <a:r>
              <a:rPr lang="en-GB" sz="2800" dirty="0" err="1"/>
              <a:t>byddant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b="1" u="sng" dirty="0" err="1"/>
              <a:t>monitro</a:t>
            </a:r>
            <a:r>
              <a:rPr lang="en-GB" sz="2800" b="1" u="sng" dirty="0"/>
              <a:t> </a:t>
            </a:r>
            <a:r>
              <a:rPr lang="en-GB" sz="2800" b="1" u="sng" dirty="0" err="1"/>
              <a:t>eu</a:t>
            </a:r>
            <a:r>
              <a:rPr lang="en-GB" sz="2800" b="1" u="sng" dirty="0"/>
              <a:t> </a:t>
            </a:r>
            <a:r>
              <a:rPr lang="en-GB" sz="2800" b="1" u="sng" dirty="0" err="1"/>
              <a:t>dealltwriaeth</a:t>
            </a:r>
            <a:r>
              <a:rPr lang="en-GB" sz="2800" dirty="0"/>
              <a:t>, </a:t>
            </a:r>
            <a:r>
              <a:rPr lang="en-GB" sz="2800" dirty="0" err="1"/>
              <a:t>amrywio</a:t>
            </a:r>
            <a:r>
              <a:rPr lang="en-GB" sz="2800" dirty="0"/>
              <a:t> </a:t>
            </a:r>
            <a:r>
              <a:rPr lang="en-GB" sz="2800" dirty="0" err="1"/>
              <a:t>cyflymder</a:t>
            </a:r>
            <a:r>
              <a:rPr lang="en-GB" sz="2800" dirty="0"/>
              <a:t> y </a:t>
            </a:r>
            <a:r>
              <a:rPr lang="en-GB" sz="2800" dirty="0" err="1"/>
              <a:t>darllen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ôl</a:t>
            </a:r>
            <a:r>
              <a:rPr lang="en-GB" sz="2800" dirty="0"/>
              <a:t> pa </a:t>
            </a:r>
            <a:r>
              <a:rPr lang="en-GB" sz="2800" dirty="0" err="1"/>
              <a:t>mor</a:t>
            </a:r>
            <a:r>
              <a:rPr lang="en-GB" sz="2800" dirty="0"/>
              <a:t> </a:t>
            </a:r>
            <a:r>
              <a:rPr lang="en-GB" sz="2800" dirty="0" err="1"/>
              <a:t>anodd</a:t>
            </a:r>
            <a:r>
              <a:rPr lang="en-GB" sz="2800" dirty="0"/>
              <a:t> </a:t>
            </a:r>
            <a:r>
              <a:rPr lang="en-GB" sz="2800" dirty="0" err="1"/>
              <a:t>yw’r</a:t>
            </a:r>
            <a:r>
              <a:rPr lang="en-GB" sz="2800" dirty="0"/>
              <a:t> </a:t>
            </a:r>
            <a:r>
              <a:rPr lang="en-GB" sz="2800" dirty="0" err="1"/>
              <a:t>testun</a:t>
            </a:r>
            <a:r>
              <a:rPr lang="en-GB" sz="2800" dirty="0"/>
              <a:t> a </a:t>
            </a:r>
            <a:r>
              <a:rPr lang="en-GB" sz="2800" dirty="0" err="1"/>
              <a:t>datrys</a:t>
            </a:r>
            <a:r>
              <a:rPr lang="en-GB" sz="2800" dirty="0"/>
              <a:t> </a:t>
            </a:r>
            <a:r>
              <a:rPr lang="en-GB" sz="2800" dirty="0" err="1"/>
              <a:t>problemau</a:t>
            </a:r>
            <a:r>
              <a:rPr lang="en-GB" sz="2800" dirty="0"/>
              <a:t> </a:t>
            </a:r>
            <a:r>
              <a:rPr lang="en-GB" sz="2800" dirty="0" err="1"/>
              <a:t>dealltwriaeth</a:t>
            </a:r>
            <a:r>
              <a:rPr lang="en-GB" sz="2800" dirty="0"/>
              <a:t>.</a:t>
            </a:r>
          </a:p>
          <a:p>
            <a:endParaRPr lang="en-GB" sz="2800" dirty="0"/>
          </a:p>
          <a:p>
            <a:r>
              <a:rPr lang="en-GB" sz="2800" dirty="0" err="1"/>
              <a:t>Ar</a:t>
            </a:r>
            <a:r>
              <a:rPr lang="en-GB" sz="2800" dirty="0"/>
              <a:t> </a:t>
            </a:r>
            <a:r>
              <a:rPr lang="en-GB" sz="2800" dirty="0" err="1"/>
              <a:t>ôl</a:t>
            </a:r>
            <a:r>
              <a:rPr lang="en-GB" sz="2800" dirty="0"/>
              <a:t> </a:t>
            </a:r>
            <a:r>
              <a:rPr lang="en-GB" sz="2800" dirty="0" err="1"/>
              <a:t>iddynt</a:t>
            </a:r>
            <a:r>
              <a:rPr lang="en-GB" sz="2800" dirty="0"/>
              <a:t> </a:t>
            </a:r>
            <a:r>
              <a:rPr lang="en-GB" sz="2800" dirty="0" err="1"/>
              <a:t>ddarllen</a:t>
            </a:r>
            <a:r>
              <a:rPr lang="en-GB" sz="2800" dirty="0"/>
              <a:t> </a:t>
            </a:r>
            <a:r>
              <a:rPr lang="en-GB" sz="2800" dirty="0" err="1"/>
              <a:t>byddant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b="1" u="sng" dirty="0" err="1"/>
              <a:t>gwirio</a:t>
            </a:r>
            <a:r>
              <a:rPr lang="en-GB" sz="2800" b="1" u="sng" dirty="0"/>
              <a:t> </a:t>
            </a:r>
            <a:r>
              <a:rPr lang="en-GB" sz="2800" b="1" u="sng" dirty="0" err="1"/>
              <a:t>eu</a:t>
            </a:r>
            <a:r>
              <a:rPr lang="en-GB" sz="2800" b="1" u="sng" dirty="0"/>
              <a:t> </a:t>
            </a:r>
            <a:r>
              <a:rPr lang="en-GB" sz="2800" b="1" u="sng" dirty="0" err="1"/>
              <a:t>dealltwriaeth</a:t>
            </a:r>
            <a:r>
              <a:rPr lang="en-GB" sz="2800" b="1" u="sng" dirty="0"/>
              <a:t> </a:t>
            </a:r>
            <a:r>
              <a:rPr lang="en-GB" sz="2800" dirty="0" err="1"/>
              <a:t>o’r</a:t>
            </a:r>
            <a:r>
              <a:rPr lang="en-GB" sz="2800" dirty="0"/>
              <a:t> darn.</a:t>
            </a:r>
          </a:p>
        </p:txBody>
      </p:sp>
      <p:sp>
        <p:nvSpPr>
          <p:cNvPr id="3" name="Oval 2"/>
          <p:cNvSpPr/>
          <p:nvPr/>
        </p:nvSpPr>
        <p:spPr>
          <a:xfrm>
            <a:off x="4860031" y="430552"/>
            <a:ext cx="3791761" cy="5501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4932040" y="5157192"/>
            <a:ext cx="3719752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4608004" y="3429000"/>
            <a:ext cx="4043788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81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62" y="40749"/>
            <a:ext cx="9098642" cy="6817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300" dirty="0" err="1">
                <a:latin typeface="Comic Sans MS" panose="030F0702030302020204" pitchFamily="66" charset="0"/>
              </a:rPr>
              <a:t>Maent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yn</a:t>
            </a:r>
            <a:r>
              <a:rPr lang="en-GB" sz="2300" dirty="0">
                <a:latin typeface="Comic Sans MS" panose="030F0702030302020204" pitchFamily="66" charset="0"/>
              </a:rPr>
              <a:t>:</a:t>
            </a:r>
          </a:p>
          <a:p>
            <a:endParaRPr lang="en-GB" sz="2300" dirty="0">
              <a:latin typeface="Comic Sans MS" panose="030F0702030302020204" pitchFamily="66" charset="0"/>
            </a:endParaRPr>
          </a:p>
          <a:p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Adnabod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ble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mae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anhawsterau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– </a:t>
            </a:r>
          </a:p>
          <a:p>
            <a:endParaRPr lang="en-GB" sz="2300" dirty="0">
              <a:latin typeface="Comic Sans MS" panose="030F0702030302020204" pitchFamily="66" charset="0"/>
            </a:endParaRPr>
          </a:p>
          <a:p>
            <a:r>
              <a:rPr lang="en-GB" sz="2300" i="1" dirty="0">
                <a:latin typeface="Comic Sans MS" panose="030F0702030302020204" pitchFamily="66" charset="0"/>
              </a:rPr>
              <a:t>“</a:t>
            </a:r>
            <a:r>
              <a:rPr lang="en-GB" sz="2300" i="1" dirty="0" err="1">
                <a:latin typeface="Comic Sans MS" panose="030F0702030302020204" pitchFamily="66" charset="0"/>
              </a:rPr>
              <a:t>Dydw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i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ddim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yn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deall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yr</a:t>
            </a:r>
            <a:r>
              <a:rPr lang="en-GB" sz="2300" i="1" dirty="0">
                <a:latin typeface="Comic Sans MS" panose="030F0702030302020204" pitchFamily="66" charset="0"/>
              </a:rPr>
              <a:t> ail </a:t>
            </a:r>
            <a:r>
              <a:rPr lang="en-GB" sz="2300" i="1" dirty="0" err="1">
                <a:latin typeface="Comic Sans MS" panose="030F0702030302020204" pitchFamily="66" charset="0"/>
              </a:rPr>
              <a:t>baragraff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ar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tudalen</a:t>
            </a:r>
            <a:r>
              <a:rPr lang="en-GB" sz="2300" i="1" dirty="0">
                <a:latin typeface="Comic Sans MS" panose="030F0702030302020204" pitchFamily="66" charset="0"/>
              </a:rPr>
              <a:t> 5.”</a:t>
            </a:r>
          </a:p>
          <a:p>
            <a:endParaRPr lang="en-GB" sz="2300" i="1" dirty="0">
              <a:latin typeface="Comic Sans MS" panose="030F0702030302020204" pitchFamily="66" charset="0"/>
            </a:endParaRPr>
          </a:p>
          <a:p>
            <a:endParaRPr lang="en-GB" sz="2300" i="1" dirty="0">
              <a:latin typeface="Comic Sans MS" panose="030F0702030302020204" pitchFamily="66" charset="0"/>
            </a:endParaRPr>
          </a:p>
          <a:p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Adnabod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beth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yw’r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broblem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</a:p>
          <a:p>
            <a:endParaRPr lang="en-GB" sz="23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300" dirty="0" err="1">
                <a:latin typeface="Comic Sans MS" panose="030F0702030302020204" pitchFamily="66" charset="0"/>
              </a:rPr>
              <a:t>Dydw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i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ddim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yn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deall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beth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mae’r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awdur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yn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ei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olygu</a:t>
            </a:r>
            <a:r>
              <a:rPr lang="en-GB" sz="2300" dirty="0">
                <a:latin typeface="Comic Sans MS" panose="030F0702030302020204" pitchFamily="66" charset="0"/>
              </a:rPr>
              <a:t> pan </a:t>
            </a:r>
            <a:r>
              <a:rPr lang="en-GB" sz="2300" dirty="0" err="1">
                <a:latin typeface="Comic Sans MS" panose="030F0702030302020204" pitchFamily="66" charset="0"/>
              </a:rPr>
              <a:t>mae’n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dweud</a:t>
            </a:r>
            <a:r>
              <a:rPr lang="en-GB" sz="2300" dirty="0">
                <a:latin typeface="Comic Sans MS" panose="030F0702030302020204" pitchFamily="66" charset="0"/>
              </a:rPr>
              <a:t> . . . “</a:t>
            </a:r>
            <a:r>
              <a:rPr lang="en-GB" sz="2300" i="1" dirty="0" err="1">
                <a:latin typeface="Comic Sans MS" panose="030F0702030302020204" pitchFamily="66" charset="0"/>
              </a:rPr>
              <a:t>Roedd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mudo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i</a:t>
            </a:r>
            <a:r>
              <a:rPr lang="en-GB" sz="2300" i="1" dirty="0">
                <a:latin typeface="Comic Sans MS" panose="030F0702030302020204" pitchFamily="66" charset="0"/>
              </a:rPr>
              <a:t> America </a:t>
            </a:r>
            <a:r>
              <a:rPr lang="en-GB" sz="2300" i="1" dirty="0" err="1">
                <a:latin typeface="Comic Sans MS" panose="030F0702030302020204" pitchFamily="66" charset="0"/>
              </a:rPr>
              <a:t>yn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garreg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filltir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ym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mywyd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fy</a:t>
            </a:r>
            <a:r>
              <a:rPr lang="en-GB" sz="2300" i="1" dirty="0">
                <a:latin typeface="Comic Sans MS" panose="030F0702030302020204" pitchFamily="66" charset="0"/>
              </a:rPr>
              <a:t> </a:t>
            </a:r>
            <a:r>
              <a:rPr lang="en-GB" sz="2300" i="1" dirty="0" err="1">
                <a:latin typeface="Comic Sans MS" panose="030F0702030302020204" pitchFamily="66" charset="0"/>
              </a:rPr>
              <a:t>nain</a:t>
            </a:r>
            <a:r>
              <a:rPr lang="en-GB" sz="2300" i="1" dirty="0">
                <a:latin typeface="Comic Sans MS" panose="030F0702030302020204" pitchFamily="66" charset="0"/>
              </a:rPr>
              <a:t>.”</a:t>
            </a:r>
          </a:p>
          <a:p>
            <a:endParaRPr lang="en-GB" sz="2300" i="1" dirty="0">
              <a:latin typeface="Comic Sans MS" panose="030F0702030302020204" pitchFamily="66" charset="0"/>
            </a:endParaRPr>
          </a:p>
          <a:p>
            <a:endParaRPr lang="en-GB" sz="2300" i="1" dirty="0">
              <a:latin typeface="Comic Sans MS" panose="030F0702030302020204" pitchFamily="66" charset="0"/>
            </a:endParaRPr>
          </a:p>
          <a:p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Ail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ddweud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yr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hyn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mae’r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awdur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yn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ei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ddweud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yn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eu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geiriau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eu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3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hunain</a:t>
            </a:r>
            <a:r>
              <a:rPr lang="en-GB" sz="2300" b="1" dirty="0">
                <a:solidFill>
                  <a:srgbClr val="FF0000"/>
                </a:solidFill>
                <a:latin typeface="Comic Sans MS" panose="030F0702030302020204" pitchFamily="66" charset="0"/>
              </a:rPr>
              <a:t>. </a:t>
            </a:r>
          </a:p>
          <a:p>
            <a:endParaRPr lang="en-GB" sz="23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300" dirty="0" err="1">
                <a:latin typeface="Comic Sans MS" panose="030F0702030302020204" pitchFamily="66" charset="0"/>
              </a:rPr>
              <a:t>Mae’n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golygu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fod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mudo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i</a:t>
            </a:r>
            <a:r>
              <a:rPr lang="en-GB" sz="2300" dirty="0">
                <a:latin typeface="Comic Sans MS" panose="030F0702030302020204" pitchFamily="66" charset="0"/>
              </a:rPr>
              <a:t> America </a:t>
            </a:r>
            <a:r>
              <a:rPr lang="en-GB" sz="2300" dirty="0" err="1">
                <a:latin typeface="Comic Sans MS" panose="030F0702030302020204" pitchFamily="66" charset="0"/>
              </a:rPr>
              <a:t>wedi</a:t>
            </a:r>
            <a:r>
              <a:rPr lang="en-GB" sz="2300" dirty="0">
                <a:latin typeface="Comic Sans MS" panose="030F0702030302020204" pitchFamily="66" charset="0"/>
              </a:rPr>
              <a:t> bod </a:t>
            </a:r>
            <a:r>
              <a:rPr lang="en-GB" sz="2300" dirty="0" err="1">
                <a:latin typeface="Comic Sans MS" panose="030F0702030302020204" pitchFamily="66" charset="0"/>
              </a:rPr>
              <a:t>yn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ddigwyddiad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pwysig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ym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mywyd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ei</a:t>
            </a:r>
            <a:r>
              <a:rPr lang="en-GB" sz="2300" dirty="0">
                <a:latin typeface="Comic Sans MS" panose="030F0702030302020204" pitchFamily="66" charset="0"/>
              </a:rPr>
              <a:t> </a:t>
            </a:r>
            <a:r>
              <a:rPr lang="en-GB" sz="2300" dirty="0" err="1">
                <a:latin typeface="Comic Sans MS" panose="030F0702030302020204" pitchFamily="66" charset="0"/>
              </a:rPr>
              <a:t>nain</a:t>
            </a:r>
            <a:r>
              <a:rPr lang="en-GB" sz="23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949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188641"/>
            <a:ext cx="86409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Edrych</a:t>
            </a: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nôl</a:t>
            </a: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drwy’r</a:t>
            </a: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testun</a:t>
            </a: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400" i="1" dirty="0">
                <a:latin typeface="Comic Sans MS" panose="030F0702030302020204" pitchFamily="66" charset="0"/>
              </a:rPr>
              <a:t>“</a:t>
            </a:r>
            <a:r>
              <a:rPr lang="en-GB" sz="2400" i="1" dirty="0" err="1">
                <a:latin typeface="Comic Sans MS" panose="030F0702030302020204" pitchFamily="66" charset="0"/>
              </a:rPr>
              <a:t>Roedd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yr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awdur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yn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sôn</a:t>
            </a:r>
            <a:r>
              <a:rPr lang="en-GB" sz="2400" i="1" dirty="0">
                <a:latin typeface="Comic Sans MS" panose="030F0702030302020204" pitchFamily="66" charset="0"/>
              </a:rPr>
              <a:t> am </a:t>
            </a:r>
            <a:r>
              <a:rPr lang="en-GB" sz="2400" i="1" dirty="0" err="1">
                <a:latin typeface="Comic Sans MS" panose="030F0702030302020204" pitchFamily="66" charset="0"/>
              </a:rPr>
              <a:t>Lwsi</a:t>
            </a:r>
            <a:r>
              <a:rPr lang="en-GB" sz="2400" i="1" dirty="0">
                <a:latin typeface="Comic Sans MS" panose="030F0702030302020204" pitchFamily="66" charset="0"/>
              </a:rPr>
              <a:t> Huws </a:t>
            </a:r>
            <a:r>
              <a:rPr lang="en-GB" sz="2400" i="1" dirty="0" err="1">
                <a:latin typeface="Comic Sans MS" panose="030F0702030302020204" pitchFamily="66" charset="0"/>
              </a:rPr>
              <a:t>ym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mhennod</a:t>
            </a:r>
            <a:r>
              <a:rPr lang="en-GB" sz="2400" i="1" dirty="0">
                <a:latin typeface="Comic Sans MS" panose="030F0702030302020204" pitchFamily="66" charset="0"/>
              </a:rPr>
              <a:t> 2 </a:t>
            </a:r>
            <a:r>
              <a:rPr lang="en-GB" sz="2400" i="1" dirty="0" err="1">
                <a:latin typeface="Comic Sans MS" panose="030F0702030302020204" pitchFamily="66" charset="0"/>
              </a:rPr>
              <a:t>ond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dydw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i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ddim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yn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cofio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llawer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amdani</a:t>
            </a:r>
            <a:r>
              <a:rPr lang="en-GB" sz="2400" i="1" dirty="0">
                <a:latin typeface="Comic Sans MS" panose="030F0702030302020204" pitchFamily="66" charset="0"/>
              </a:rPr>
              <a:t>. </a:t>
            </a:r>
            <a:r>
              <a:rPr lang="en-GB" sz="2400" i="1" dirty="0" err="1">
                <a:latin typeface="Comic Sans MS" panose="030F0702030302020204" pitchFamily="66" charset="0"/>
              </a:rPr>
              <a:t>Efallai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os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af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nôl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i’r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bennod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honno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gallaf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ddarganfod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paham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mae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hi’n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ymddwyn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fel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hyn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rwan</a:t>
            </a:r>
            <a:r>
              <a:rPr lang="en-GB" sz="2400" i="1" dirty="0">
                <a:latin typeface="Comic Sans MS" panose="030F0702030302020204" pitchFamily="66" charset="0"/>
              </a:rPr>
              <a:t>.”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Edrych</a:t>
            </a: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ymlaen</a:t>
            </a: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yn</a:t>
            </a: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y </a:t>
            </a:r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testun</a:t>
            </a: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“</a:t>
            </a:r>
            <a:r>
              <a:rPr lang="en-GB" sz="2400" i="1" dirty="0" err="1">
                <a:latin typeface="Comic Sans MS" panose="030F0702030302020204" pitchFamily="66" charset="0"/>
              </a:rPr>
              <a:t>Mae’n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dweud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yma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fod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beic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modur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yn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llosgi</a:t>
            </a:r>
            <a:r>
              <a:rPr lang="en-GB" sz="2400" i="1" dirty="0">
                <a:latin typeface="Comic Sans MS" panose="030F0702030302020204" pitchFamily="66" charset="0"/>
              </a:rPr>
              <a:t> petrol </a:t>
            </a:r>
            <a:r>
              <a:rPr lang="en-GB" sz="2400" i="1" dirty="0" err="1">
                <a:latin typeface="Comic Sans MS" panose="030F0702030302020204" pitchFamily="66" charset="0"/>
              </a:rPr>
              <a:t>ond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dydw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i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ddim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yn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gwybod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sut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mae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peiriant</a:t>
            </a:r>
            <a:r>
              <a:rPr lang="en-GB" sz="2400" i="1" dirty="0">
                <a:latin typeface="Comic Sans MS" panose="030F0702030302020204" pitchFamily="66" charset="0"/>
              </a:rPr>
              <a:t> petrol </a:t>
            </a:r>
            <a:r>
              <a:rPr lang="en-GB" sz="2400" i="1" dirty="0" err="1">
                <a:latin typeface="Comic Sans MS" panose="030F0702030302020204" pitchFamily="66" charset="0"/>
              </a:rPr>
              <a:t>yn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gweithio</a:t>
            </a:r>
            <a:r>
              <a:rPr lang="en-GB" sz="2400" i="1" dirty="0">
                <a:latin typeface="Comic Sans MS" panose="030F0702030302020204" pitchFamily="66" charset="0"/>
              </a:rPr>
              <a:t>. O, mi </a:t>
            </a:r>
            <a:r>
              <a:rPr lang="en-GB" sz="2400" i="1" dirty="0" err="1">
                <a:latin typeface="Comic Sans MS" panose="030F0702030302020204" pitchFamily="66" charset="0"/>
              </a:rPr>
              <a:t>welai</a:t>
            </a:r>
            <a:r>
              <a:rPr lang="en-GB" sz="2400" i="1" dirty="0">
                <a:latin typeface="Comic Sans MS" panose="030F0702030302020204" pitchFamily="66" charset="0"/>
              </a:rPr>
              <a:t> bod y </a:t>
            </a:r>
            <a:r>
              <a:rPr lang="en-GB" sz="2400" i="1" dirty="0" err="1">
                <a:latin typeface="Comic Sans MS" panose="030F0702030302020204" pitchFamily="66" charset="0"/>
              </a:rPr>
              <a:t>rhan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nesa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yn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sôn</a:t>
            </a:r>
            <a:r>
              <a:rPr lang="en-GB" sz="2400" i="1" dirty="0">
                <a:latin typeface="Comic Sans MS" panose="030F0702030302020204" pitchFamily="66" charset="0"/>
              </a:rPr>
              <a:t> am </a:t>
            </a:r>
            <a:r>
              <a:rPr lang="en-GB" sz="2400" i="1" dirty="0" err="1">
                <a:latin typeface="Comic Sans MS" panose="030F0702030302020204" pitchFamily="66" charset="0"/>
              </a:rPr>
              <a:t>hynny</a:t>
            </a:r>
            <a:r>
              <a:rPr lang="en-GB" sz="2400" i="1" dirty="0">
                <a:latin typeface="Comic Sans MS" panose="030F0702030302020204" pitchFamily="66" charset="0"/>
              </a:rPr>
              <a:t> ac </a:t>
            </a:r>
            <a:r>
              <a:rPr lang="en-GB" sz="2400" i="1" dirty="0" err="1">
                <a:latin typeface="Comic Sans MS" panose="030F0702030302020204" pitchFamily="66" charset="0"/>
              </a:rPr>
              <a:t>mae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yna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luniau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o’r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400" i="1" dirty="0" err="1">
                <a:latin typeface="Comic Sans MS" panose="030F0702030302020204" pitchFamily="66" charset="0"/>
              </a:rPr>
              <a:t>peiriant</a:t>
            </a:r>
            <a:r>
              <a:rPr lang="en-GB" sz="2400" i="1" dirty="0">
                <a:latin typeface="Comic Sans MS" panose="030F0702030302020204" pitchFamily="66" charset="0"/>
              </a:rPr>
              <a:t>. “</a:t>
            </a:r>
          </a:p>
        </p:txBody>
      </p:sp>
    </p:spTree>
    <p:extLst>
      <p:ext uri="{BB962C8B-B14F-4D97-AF65-F5344CB8AC3E}">
        <p14:creationId xmlns:p14="http://schemas.microsoft.com/office/powerpoint/2010/main" val="162784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88640"/>
            <a:ext cx="87849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Trefnu</a:t>
            </a: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gwybodaeth</a:t>
            </a: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err="1">
                <a:latin typeface="Comic Sans MS" panose="030F0702030302020204" pitchFamily="66" charset="0"/>
              </a:rPr>
              <a:t>Trefnu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gwybodaeth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mewn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modd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gweledol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Mae’r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strategaeth</a:t>
            </a:r>
            <a:r>
              <a:rPr lang="en-GB" sz="2400" dirty="0">
                <a:latin typeface="Comic Sans MS" panose="030F0702030302020204" pitchFamily="66" charset="0"/>
              </a:rPr>
              <a:t> hon </a:t>
            </a:r>
            <a:r>
              <a:rPr lang="en-GB" sz="2400" dirty="0" err="1">
                <a:latin typeface="Comic Sans MS" panose="030F0702030302020204" pitchFamily="66" charset="0"/>
              </a:rPr>
              <a:t>yn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helpu’r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dysgwyr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i</a:t>
            </a:r>
            <a:r>
              <a:rPr lang="en-GB" sz="2400" dirty="0">
                <a:latin typeface="Comic Sans MS" panose="030F0702030302020204" pitchFamily="66" charset="0"/>
              </a:rPr>
              <a:t> weld </a:t>
            </a:r>
            <a:r>
              <a:rPr lang="en-GB" sz="2400" dirty="0" err="1">
                <a:latin typeface="Comic Sans MS" panose="030F0702030302020204" pitchFamily="66" charset="0"/>
              </a:rPr>
              <a:t>cysyniadau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a’r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berthynas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rhwng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cysyniadau</a:t>
            </a:r>
            <a:r>
              <a:rPr lang="en-GB" sz="2400" dirty="0">
                <a:latin typeface="Comic Sans MS" panose="030F0702030302020204" pitchFamily="66" charset="0"/>
              </a:rPr>
              <a:t>,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Diagram Venn - </a:t>
            </a:r>
            <a:r>
              <a:rPr lang="en-GB" sz="2400" dirty="0" err="1">
                <a:latin typeface="Comic Sans MS" panose="030F0702030302020204" pitchFamily="66" charset="0"/>
              </a:rPr>
              <a:t>cymharu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err="1">
                <a:latin typeface="Comic Sans MS" panose="030F0702030302020204" pitchFamily="66" charset="0"/>
              </a:rPr>
              <a:t>Bwrdd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Stori</a:t>
            </a:r>
            <a:r>
              <a:rPr lang="en-GB" sz="2400" dirty="0">
                <a:latin typeface="Comic Sans MS" panose="030F0702030302020204" pitchFamily="66" charset="0"/>
              </a:rPr>
              <a:t> - </a:t>
            </a:r>
            <a:r>
              <a:rPr lang="en-GB" sz="2400" dirty="0" err="1">
                <a:latin typeface="Comic Sans MS" panose="030F0702030302020204" pitchFamily="66" charset="0"/>
              </a:rPr>
              <a:t>dilyniannu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Map </a:t>
            </a:r>
            <a:r>
              <a:rPr lang="en-GB" sz="2400" dirty="0" err="1">
                <a:latin typeface="Comic Sans MS" panose="030F0702030302020204" pitchFamily="66" charset="0"/>
              </a:rPr>
              <a:t>stori</a:t>
            </a:r>
            <a:r>
              <a:rPr lang="en-GB" sz="2400" dirty="0">
                <a:latin typeface="Comic Sans MS" panose="030F0702030302020204" pitchFamily="66" charset="0"/>
              </a:rPr>
              <a:t> - </a:t>
            </a:r>
            <a:r>
              <a:rPr lang="en-GB" sz="2400" dirty="0" err="1">
                <a:latin typeface="Comic Sans MS" panose="030F0702030302020204" pitchFamily="66" charset="0"/>
              </a:rPr>
              <a:t>strwythuro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err="1">
                <a:latin typeface="Comic Sans MS" panose="030F0702030302020204" pitchFamily="66" charset="0"/>
              </a:rPr>
              <a:t>Achos</a:t>
            </a:r>
            <a:r>
              <a:rPr lang="en-GB" sz="2400" dirty="0">
                <a:latin typeface="Comic Sans MS" panose="030F0702030302020204" pitchFamily="66" charset="0"/>
              </a:rPr>
              <a:t> ac </a:t>
            </a:r>
            <a:r>
              <a:rPr lang="en-GB" sz="2400" dirty="0" err="1">
                <a:latin typeface="Comic Sans MS" panose="030F0702030302020204" pitchFamily="66" charset="0"/>
              </a:rPr>
              <a:t>Effaith</a:t>
            </a:r>
            <a:r>
              <a:rPr lang="en-GB" sz="2400" dirty="0">
                <a:latin typeface="Comic Sans MS" panose="030F0702030302020204" pitchFamily="66" charset="0"/>
              </a:rPr>
              <a:t> –  </a:t>
            </a:r>
            <a:r>
              <a:rPr lang="en-GB" sz="2400" dirty="0" err="1">
                <a:latin typeface="Comic Sans MS" panose="030F0702030302020204" pitchFamily="66" charset="0"/>
              </a:rPr>
              <a:t>amlinellu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achos</a:t>
            </a:r>
            <a:r>
              <a:rPr lang="en-GB" sz="2400" dirty="0">
                <a:latin typeface="Comic Sans MS" panose="030F0702030302020204" pitchFamily="66" charset="0"/>
              </a:rPr>
              <a:t> ac </a:t>
            </a:r>
            <a:r>
              <a:rPr lang="en-GB" sz="2400" dirty="0" err="1">
                <a:latin typeface="Comic Sans MS" panose="030F0702030302020204" pitchFamily="66" charset="0"/>
              </a:rPr>
              <a:t>effaith</a:t>
            </a:r>
            <a:r>
              <a:rPr lang="en-GB" sz="2400" dirty="0">
                <a:latin typeface="Comic Sans MS" panose="030F0702030302020204" pitchFamily="66" charset="0"/>
              </a:rPr>
              <a:t> y </a:t>
            </a:r>
            <a:r>
              <a:rPr lang="en-GB" sz="2400" dirty="0" err="1">
                <a:latin typeface="Comic Sans MS" panose="030F0702030302020204" pitchFamily="66" charset="0"/>
              </a:rPr>
              <a:t>wybodaeth</a:t>
            </a:r>
            <a:r>
              <a:rPr lang="en-GB" sz="2400" dirty="0">
                <a:latin typeface="Comic Sans MS" panose="030F0702030302020204" pitchFamily="66" charset="0"/>
              </a:rPr>
              <a:t> a </a:t>
            </a:r>
            <a:r>
              <a:rPr lang="en-GB" sz="2400" dirty="0" err="1">
                <a:latin typeface="Comic Sans MS" panose="030F0702030302020204" pitchFamily="66" charset="0"/>
              </a:rPr>
              <a:t>gafwyd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e.e</a:t>
            </a:r>
            <a:r>
              <a:rPr lang="en-GB" sz="2400" dirty="0">
                <a:latin typeface="Comic Sans MS" panose="030F0702030302020204" pitchFamily="66" charset="0"/>
              </a:rPr>
              <a:t>. gall </a:t>
            </a:r>
            <a:r>
              <a:rPr lang="en-GB" sz="2400" dirty="0" err="1">
                <a:latin typeface="Comic Sans MS" panose="030F0702030302020204" pitchFamily="66" charset="0"/>
              </a:rPr>
              <a:t>ysmygu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achosi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problemau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iechyd</a:t>
            </a:r>
            <a:r>
              <a:rPr lang="en-GB" sz="24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176267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3794" y="980728"/>
            <a:ext cx="851667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y-GB" sz="2400" dirty="0">
                <a:latin typeface="Comic Sans MS" panose="030F0702030302020204" pitchFamily="66" charset="0"/>
              </a:rPr>
              <a:t>Maent  yn dysgu adnabod strwythur stori a chreu mapiau neu fwrdd stori. </a:t>
            </a:r>
          </a:p>
          <a:p>
            <a:endParaRPr lang="cy-GB" sz="2400" dirty="0">
              <a:latin typeface="Comic Sans MS" panose="030F0702030302020204" pitchFamily="66" charset="0"/>
            </a:endParaRPr>
          </a:p>
          <a:p>
            <a:r>
              <a:rPr lang="cy-GB" sz="2400" dirty="0">
                <a:latin typeface="Comic Sans MS" panose="030F0702030302020204" pitchFamily="66" charset="0"/>
              </a:rPr>
              <a:t>Mae egluro strwythur stori yn gwella dealltwriaeth dysgwyr o ddarllen.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2" y="173831"/>
            <a:ext cx="39837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Adnabod</a:t>
            </a: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Strwythur</a:t>
            </a: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Stori</a:t>
            </a: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6826" y="4005064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Gallant </a:t>
            </a:r>
            <a:r>
              <a:rPr lang="en-GB" sz="2400" dirty="0" err="1">
                <a:latin typeface="Comic Sans MS" panose="030F0702030302020204" pitchFamily="66" charset="0"/>
              </a:rPr>
              <a:t>adnabod</a:t>
            </a:r>
            <a:r>
              <a:rPr lang="en-GB" sz="2400" dirty="0">
                <a:latin typeface="Comic Sans MS" panose="030F0702030302020204" pitchFamily="66" charset="0"/>
              </a:rPr>
              <a:t> y </a:t>
            </a:r>
            <a:r>
              <a:rPr lang="en-GB" sz="2400" dirty="0" err="1">
                <a:latin typeface="Comic Sans MS" panose="030F0702030302020204" pitchFamily="66" charset="0"/>
              </a:rPr>
              <a:t>pwyntiau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pwysig</a:t>
            </a:r>
            <a:r>
              <a:rPr lang="en-GB" sz="2400" dirty="0">
                <a:latin typeface="Comic Sans MS" panose="030F0702030302020204" pitchFamily="66" charset="0"/>
              </a:rPr>
              <a:t> o </a:t>
            </a:r>
            <a:r>
              <a:rPr lang="en-GB" sz="2400" dirty="0" err="1">
                <a:latin typeface="Comic Sans MS" panose="030F0702030302020204" pitchFamily="66" charset="0"/>
              </a:rPr>
              <a:t>fewn</a:t>
            </a:r>
            <a:r>
              <a:rPr lang="en-GB" sz="2400" dirty="0">
                <a:latin typeface="Comic Sans MS" panose="030F0702030302020204" pitchFamily="66" charset="0"/>
              </a:rPr>
              <a:t> y </a:t>
            </a:r>
            <a:r>
              <a:rPr lang="en-GB" sz="2400" dirty="0" err="1">
                <a:latin typeface="Comic Sans MS" panose="030F0702030302020204" pitchFamily="66" charset="0"/>
              </a:rPr>
              <a:t>testun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a’u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mynegi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yn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eu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geiriau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ei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hun</a:t>
            </a:r>
            <a:r>
              <a:rPr lang="en-GB" sz="2400" dirty="0">
                <a:latin typeface="Comic Sans MS" panose="030F0702030302020204" pitchFamily="66" charset="0"/>
              </a:rPr>
              <a:t>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Mae </a:t>
            </a:r>
            <a:r>
              <a:rPr lang="en-GB" sz="2400" dirty="0" err="1">
                <a:latin typeface="Comic Sans MS" panose="030F0702030302020204" pitchFamily="66" charset="0"/>
              </a:rPr>
              <a:t>hyfforddi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dysgwyr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i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adnabod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neu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nodi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prif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syniadau</a:t>
            </a:r>
            <a:r>
              <a:rPr lang="en-GB" sz="2400" dirty="0">
                <a:latin typeface="Comic Sans MS" panose="030F0702030302020204" pitchFamily="66" charset="0"/>
              </a:rPr>
              <a:t>,  </a:t>
            </a:r>
            <a:r>
              <a:rPr lang="en-GB" sz="2400" dirty="0" err="1">
                <a:latin typeface="Comic Sans MS" panose="030F0702030302020204" pitchFamily="66" charset="0"/>
              </a:rPr>
              <a:t>gwneud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cysylltiadau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rhyngddynt</a:t>
            </a:r>
            <a:r>
              <a:rPr lang="en-GB" sz="2400" dirty="0">
                <a:latin typeface="Comic Sans MS" panose="030F0702030302020204" pitchFamily="66" charset="0"/>
              </a:rPr>
              <a:t> a </a:t>
            </a:r>
            <a:r>
              <a:rPr lang="en-GB" sz="2400" dirty="0" err="1">
                <a:latin typeface="Comic Sans MS" panose="030F0702030302020204" pitchFamily="66" charset="0"/>
              </a:rPr>
              <a:t>dileu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gwybodaeth</a:t>
            </a:r>
            <a:r>
              <a:rPr lang="en-GB" sz="2400" dirty="0">
                <a:latin typeface="Comic Sans MS" panose="030F0702030302020204" pitchFamily="66" charset="0"/>
              </a:rPr>
              <a:t> di-</a:t>
            </a:r>
            <a:r>
              <a:rPr lang="en-GB" sz="2400" dirty="0" err="1">
                <a:latin typeface="Comic Sans MS" panose="030F0702030302020204" pitchFamily="66" charset="0"/>
              </a:rPr>
              <a:t>angen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yn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gymorth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iddynt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gofio’r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hyn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maent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wedi’i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ddarllen</a:t>
            </a:r>
            <a:r>
              <a:rPr lang="en-GB" sz="2400" dirty="0">
                <a:latin typeface="Comic Sans MS" panose="030F0702030302020204" pitchFamily="66" charset="0"/>
              </a:rPr>
              <a:t>. </a:t>
            </a:r>
          </a:p>
        </p:txBody>
      </p:sp>
      <p:sp>
        <p:nvSpPr>
          <p:cNvPr id="6" name="Rectangle 5"/>
          <p:cNvSpPr/>
          <p:nvPr/>
        </p:nvSpPr>
        <p:spPr>
          <a:xfrm>
            <a:off x="323528" y="3386609"/>
            <a:ext cx="31951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Crynhoi</a:t>
            </a: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Gwybodaeth</a:t>
            </a: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42016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668" y="1916832"/>
            <a:ext cx="8291052" cy="1754326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cap="none" spc="0" dirty="0" err="1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Cwestiynu</a:t>
            </a:r>
            <a:endParaRPr lang="en-US" sz="5400" b="1" cap="none" spc="0" dirty="0">
              <a:ln w="11430"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5400" b="1" dirty="0" err="1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yn</a:t>
            </a:r>
            <a:r>
              <a:rPr lang="en-US" sz="5400" b="1" dirty="0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dirty="0" err="1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barhaus</a:t>
            </a:r>
            <a:r>
              <a:rPr lang="en-US" sz="5400" b="1" dirty="0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ac </a:t>
            </a:r>
            <a:r>
              <a:rPr lang="en-US" sz="5400" b="1" dirty="0" err="1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yn</a:t>
            </a:r>
            <a:r>
              <a:rPr lang="en-US" sz="5400" b="1" dirty="0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dirty="0" err="1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hunan-holi</a:t>
            </a:r>
            <a:endParaRPr lang="en-US" sz="5400" b="1" cap="none" spc="0" dirty="0">
              <a:ln w="11430"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5602" name="Picture 2" descr="http://www.clipartpanda.com/clipart_images/questionnaire-clipart-panda-21292933/download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005064"/>
            <a:ext cx="2304256" cy="251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83568" y="105273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err="1">
                <a:latin typeface="Comic Sans MS" panose="030F0702030302020204" pitchFamily="66" charset="0"/>
              </a:rPr>
              <a:t>Maent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yn</a:t>
            </a:r>
            <a:r>
              <a:rPr lang="en-GB" dirty="0">
                <a:latin typeface="Comic Sans MS" panose="030F0702030302020204" pitchFamily="66" charset="0"/>
              </a:rPr>
              <a:t>: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6-Point Star 3"/>
          <p:cNvSpPr/>
          <p:nvPr/>
        </p:nvSpPr>
        <p:spPr>
          <a:xfrm>
            <a:off x="1926928" y="1376772"/>
            <a:ext cx="1008112" cy="1080120"/>
          </a:xfrm>
          <a:prstGeom prst="star6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6-Point Star 5"/>
          <p:cNvSpPr/>
          <p:nvPr/>
        </p:nvSpPr>
        <p:spPr>
          <a:xfrm>
            <a:off x="6444208" y="1375901"/>
            <a:ext cx="1008112" cy="1080120"/>
          </a:xfrm>
          <a:prstGeom prst="star6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6-Point Star 6"/>
          <p:cNvSpPr/>
          <p:nvPr/>
        </p:nvSpPr>
        <p:spPr>
          <a:xfrm>
            <a:off x="2969568" y="692696"/>
            <a:ext cx="1008112" cy="1080120"/>
          </a:xfrm>
          <a:prstGeom prst="star6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6-Point Star 7"/>
          <p:cNvSpPr/>
          <p:nvPr/>
        </p:nvSpPr>
        <p:spPr>
          <a:xfrm>
            <a:off x="7308304" y="692696"/>
            <a:ext cx="1008112" cy="1080120"/>
          </a:xfrm>
          <a:prstGeom prst="star6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6-Point Star 8"/>
          <p:cNvSpPr/>
          <p:nvPr/>
        </p:nvSpPr>
        <p:spPr>
          <a:xfrm>
            <a:off x="5255568" y="3789040"/>
            <a:ext cx="1008112" cy="1080120"/>
          </a:xfrm>
          <a:prstGeom prst="star6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00117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692696"/>
            <a:ext cx="84671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Mae </a:t>
            </a:r>
            <a:r>
              <a:rPr lang="en-GB" sz="3600" dirty="0" err="1"/>
              <a:t>angen</a:t>
            </a:r>
            <a:r>
              <a:rPr lang="en-GB" sz="3600" dirty="0"/>
              <a:t> </a:t>
            </a:r>
            <a:r>
              <a:rPr lang="en-GB" sz="3600" dirty="0" err="1"/>
              <a:t>i</a:t>
            </a:r>
            <a:r>
              <a:rPr lang="en-GB" sz="3600" dirty="0"/>
              <a:t> </a:t>
            </a:r>
            <a:r>
              <a:rPr lang="en-GB" sz="3600" dirty="0" err="1"/>
              <a:t>ffocws</a:t>
            </a:r>
            <a:r>
              <a:rPr lang="en-GB" sz="3600" dirty="0"/>
              <a:t> </a:t>
            </a:r>
            <a:r>
              <a:rPr lang="en-GB" sz="3600" dirty="0" err="1"/>
              <a:t>yr</a:t>
            </a:r>
            <a:r>
              <a:rPr lang="en-GB" sz="3600" dirty="0"/>
              <a:t> </a:t>
            </a:r>
            <a:r>
              <a:rPr lang="en-GB" sz="3600" dirty="0" err="1"/>
              <a:t>addysgu</a:t>
            </a:r>
            <a:r>
              <a:rPr lang="en-GB" sz="3600" dirty="0"/>
              <a:t> </a:t>
            </a:r>
            <a:r>
              <a:rPr lang="en-GB" sz="3600" dirty="0" err="1"/>
              <a:t>ym</a:t>
            </a:r>
            <a:r>
              <a:rPr lang="en-GB" sz="3600" dirty="0"/>
              <a:t> </a:t>
            </a:r>
            <a:r>
              <a:rPr lang="en-GB" sz="3600" dirty="0" err="1"/>
              <a:t>maes</a:t>
            </a:r>
            <a:r>
              <a:rPr lang="en-GB" sz="3600" dirty="0"/>
              <a:t> </a:t>
            </a:r>
            <a:r>
              <a:rPr lang="en-GB" sz="3600" dirty="0" err="1"/>
              <a:t>darllen</a:t>
            </a:r>
            <a:r>
              <a:rPr lang="en-GB" sz="3600" dirty="0"/>
              <a:t> </a:t>
            </a:r>
            <a:r>
              <a:rPr lang="en-GB" sz="3600" dirty="0" err="1"/>
              <a:t>fod</a:t>
            </a:r>
            <a:r>
              <a:rPr lang="en-GB" sz="3600" dirty="0"/>
              <a:t> </a:t>
            </a:r>
            <a:r>
              <a:rPr lang="en-GB" sz="3600" dirty="0" err="1"/>
              <a:t>ar</a:t>
            </a:r>
            <a:r>
              <a:rPr lang="en-GB" sz="3600" dirty="0"/>
              <a:t> </a:t>
            </a:r>
            <a:r>
              <a:rPr lang="en-GB" sz="3600" dirty="0" err="1"/>
              <a:t>ddealltwriaeth</a:t>
            </a:r>
            <a:r>
              <a:rPr lang="en-GB" sz="3600" dirty="0"/>
              <a:t>. </a:t>
            </a:r>
            <a:r>
              <a:rPr lang="en-GB" sz="3600" dirty="0" err="1"/>
              <a:t>Dylid</a:t>
            </a:r>
            <a:r>
              <a:rPr lang="en-GB" sz="3600" dirty="0"/>
              <a:t> </a:t>
            </a:r>
            <a:r>
              <a:rPr lang="en-GB" sz="3600" dirty="0" err="1"/>
              <a:t>addysgu</a:t>
            </a:r>
            <a:r>
              <a:rPr lang="en-GB" sz="3600" dirty="0"/>
              <a:t> </a:t>
            </a:r>
            <a:r>
              <a:rPr lang="en-GB" sz="3600" dirty="0" err="1"/>
              <a:t>strategaethau</a:t>
            </a:r>
            <a:r>
              <a:rPr lang="en-GB" sz="3600" dirty="0"/>
              <a:t> </a:t>
            </a:r>
            <a:r>
              <a:rPr lang="en-GB" sz="3600" dirty="0" err="1"/>
              <a:t>dealltwriaeth</a:t>
            </a:r>
            <a:r>
              <a:rPr lang="en-GB" sz="3600" dirty="0"/>
              <a:t> </a:t>
            </a:r>
            <a:r>
              <a:rPr lang="en-GB" sz="3600" dirty="0" err="1"/>
              <a:t>fel</a:t>
            </a:r>
            <a:r>
              <a:rPr lang="en-GB" sz="3600" dirty="0"/>
              <a:t> </a:t>
            </a:r>
            <a:r>
              <a:rPr lang="en-GB" sz="3600" dirty="0" err="1"/>
              <a:t>rhan</a:t>
            </a:r>
            <a:r>
              <a:rPr lang="en-GB" sz="3600" dirty="0"/>
              <a:t> o </a:t>
            </a:r>
            <a:r>
              <a:rPr lang="en-GB" sz="3600" dirty="0" err="1"/>
              <a:t>raglen</a:t>
            </a:r>
            <a:r>
              <a:rPr lang="en-GB" sz="3600" dirty="0"/>
              <a:t> </a:t>
            </a:r>
            <a:r>
              <a:rPr lang="en-GB" sz="3600" dirty="0" err="1"/>
              <a:t>ddarllen</a:t>
            </a:r>
            <a:r>
              <a:rPr lang="en-GB" sz="3600" dirty="0"/>
              <a:t> </a:t>
            </a:r>
            <a:r>
              <a:rPr lang="en-GB" sz="3600" dirty="0" err="1"/>
              <a:t>dyddiol</a:t>
            </a:r>
            <a:r>
              <a:rPr lang="en-GB" sz="3600" dirty="0"/>
              <a:t>  y </a:t>
            </a:r>
            <a:r>
              <a:rPr lang="en-GB" sz="3600" dirty="0" err="1"/>
              <a:t>dosbarth</a:t>
            </a:r>
            <a:r>
              <a:rPr lang="en-GB" sz="3600" dirty="0"/>
              <a:t>.</a:t>
            </a:r>
          </a:p>
        </p:txBody>
      </p:sp>
      <p:pic>
        <p:nvPicPr>
          <p:cNvPr id="3" name="Picture 2" descr="https://mmekennedysclass.wikispaces.com/file/view/reading_comprehension.jpg/160728543/reading_comprehension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077072"/>
            <a:ext cx="1785210" cy="2383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classroomclipart.com/images/gallery/Clipart/Tools/TN_man-with-large-wrench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139" y="3109589"/>
            <a:ext cx="3223958" cy="332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35398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bestanimations.com/Books/boy-reading-studying-animation-3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429000"/>
            <a:ext cx="1800200" cy="2469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3752" y="1196752"/>
            <a:ext cx="854494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Mae </a:t>
            </a:r>
            <a:r>
              <a:rPr lang="en-GB" sz="2800" dirty="0" err="1"/>
              <a:t>cyfarwyddo</a:t>
            </a:r>
            <a:r>
              <a:rPr lang="en-GB" sz="2800" dirty="0"/>
              <a:t> </a:t>
            </a:r>
            <a:r>
              <a:rPr lang="en-GB" sz="2800" dirty="0" err="1"/>
              <a:t>dysgwyr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 </a:t>
            </a:r>
            <a:r>
              <a:rPr lang="en-GB" sz="2800" dirty="0" err="1"/>
              <a:t>fonitro</a:t>
            </a:r>
            <a:r>
              <a:rPr lang="en-GB" sz="2800" dirty="0"/>
              <a:t> </a:t>
            </a:r>
            <a:r>
              <a:rPr lang="en-GB" sz="2800" dirty="0" err="1"/>
              <a:t>eu</a:t>
            </a:r>
            <a:r>
              <a:rPr lang="en-GB" sz="2800" dirty="0"/>
              <a:t> </a:t>
            </a:r>
            <a:r>
              <a:rPr lang="en-GB" sz="2800" dirty="0" err="1"/>
              <a:t>dealltwriaeth</a:t>
            </a:r>
            <a:r>
              <a:rPr lang="en-GB" sz="2800" dirty="0"/>
              <a:t> o </a:t>
            </a:r>
            <a:r>
              <a:rPr lang="en-GB" sz="2800" dirty="0" err="1"/>
              <a:t>ddarllen</a:t>
            </a:r>
            <a:r>
              <a:rPr lang="en-GB" sz="2800" dirty="0"/>
              <a:t> a </a:t>
            </a:r>
            <a:r>
              <a:rPr lang="en-GB" sz="2800" dirty="0" err="1"/>
              <a:t>hynny</a:t>
            </a:r>
            <a:r>
              <a:rPr lang="en-GB" sz="2800" dirty="0"/>
              <a:t> o </a:t>
            </a:r>
            <a:r>
              <a:rPr lang="en-GB" sz="2800" dirty="0" err="1"/>
              <a:t>oedran</a:t>
            </a:r>
            <a:r>
              <a:rPr lang="en-GB" sz="2800" dirty="0"/>
              <a:t> </a:t>
            </a:r>
            <a:r>
              <a:rPr lang="en-GB" sz="2800" dirty="0" err="1"/>
              <a:t>cynnar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golygu</a:t>
            </a:r>
            <a:r>
              <a:rPr lang="en-GB" sz="2800" dirty="0"/>
              <a:t> y </a:t>
            </a:r>
            <a:r>
              <a:rPr lang="en-GB" sz="2800" dirty="0" err="1"/>
              <a:t>byddant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gwybod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iawn</a:t>
            </a:r>
            <a:r>
              <a:rPr lang="en-GB" sz="2800" dirty="0"/>
              <a:t> </a:t>
            </a:r>
            <a:r>
              <a:rPr lang="en-GB" sz="2800" dirty="0" err="1"/>
              <a:t>os</a:t>
            </a:r>
            <a:r>
              <a:rPr lang="en-GB" sz="2800" dirty="0"/>
              <a:t> </a:t>
            </a:r>
            <a:r>
              <a:rPr lang="en-GB" sz="2800" dirty="0" err="1"/>
              <a:t>ydyn</a:t>
            </a:r>
            <a:r>
              <a:rPr lang="en-GB" sz="2800" dirty="0"/>
              <a:t> </a:t>
            </a:r>
            <a:r>
              <a:rPr lang="en-GB" sz="2800" dirty="0" err="1"/>
              <a:t>nhw</a:t>
            </a:r>
            <a:r>
              <a:rPr lang="en-GB" sz="2800" dirty="0"/>
              <a:t> </a:t>
            </a:r>
            <a:r>
              <a:rPr lang="en-GB" sz="2800" dirty="0" err="1"/>
              <a:t>wedi</a:t>
            </a:r>
            <a:r>
              <a:rPr lang="en-GB" sz="2800" dirty="0"/>
              <a:t> </a:t>
            </a:r>
            <a:r>
              <a:rPr lang="en-GB" sz="2800" dirty="0" err="1"/>
              <a:t>deall</a:t>
            </a:r>
            <a:r>
              <a:rPr lang="en-GB" sz="2800" dirty="0"/>
              <a:t> </a:t>
            </a:r>
            <a:r>
              <a:rPr lang="en-GB" sz="2800" dirty="0" err="1"/>
              <a:t>testun</a:t>
            </a:r>
            <a:r>
              <a:rPr lang="en-GB" sz="2800" dirty="0"/>
              <a:t> </a:t>
            </a:r>
            <a:r>
              <a:rPr lang="en-GB" sz="2800" dirty="0" err="1"/>
              <a:t>neu</a:t>
            </a:r>
            <a:r>
              <a:rPr lang="en-GB" sz="2800" dirty="0"/>
              <a:t> </a:t>
            </a:r>
            <a:r>
              <a:rPr lang="en-GB" sz="2800" dirty="0" err="1"/>
              <a:t>ddim</a:t>
            </a:r>
            <a:r>
              <a:rPr lang="en-GB" sz="2800" dirty="0"/>
              <a:t>. </a:t>
            </a:r>
          </a:p>
          <a:p>
            <a:endParaRPr lang="en-GB" sz="2800" dirty="0"/>
          </a:p>
          <a:p>
            <a:r>
              <a:rPr lang="en-GB" sz="2800" dirty="0" err="1"/>
              <a:t>Byddant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:  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err="1"/>
              <a:t>ymwybodol</a:t>
            </a:r>
            <a:r>
              <a:rPr lang="en-GB" sz="2800" dirty="0"/>
              <a:t> o </a:t>
            </a:r>
            <a:r>
              <a:rPr lang="en-GB" sz="2800" dirty="0" err="1"/>
              <a:t>beth</a:t>
            </a:r>
            <a:r>
              <a:rPr lang="en-GB" sz="2800" dirty="0"/>
              <a:t> </a:t>
            </a:r>
            <a:r>
              <a:rPr lang="en-GB" sz="2800" dirty="0" err="1"/>
              <a:t>mae’n</a:t>
            </a:r>
            <a:r>
              <a:rPr lang="en-GB" sz="2800" dirty="0"/>
              <a:t> </a:t>
            </a:r>
            <a:r>
              <a:rPr lang="en-GB" sz="2800" dirty="0" err="1"/>
              <a:t>nhw’n</a:t>
            </a:r>
            <a:r>
              <a:rPr lang="en-GB" sz="2800" dirty="0"/>
              <a:t> </a:t>
            </a:r>
            <a:r>
              <a:rPr lang="en-GB" sz="2800" dirty="0" err="1"/>
              <a:t>ei</a:t>
            </a:r>
            <a:r>
              <a:rPr lang="en-GB" sz="2800" dirty="0"/>
              <a:t> </a:t>
            </a:r>
            <a:r>
              <a:rPr lang="en-GB" sz="2800" dirty="0" err="1"/>
              <a:t>ddeall</a:t>
            </a:r>
            <a:endParaRPr lang="en-GB" sz="2800" dirty="0"/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err="1"/>
              <a:t>adnabod</a:t>
            </a:r>
            <a:r>
              <a:rPr lang="en-GB" sz="2800" dirty="0"/>
              <a:t> </a:t>
            </a:r>
            <a:r>
              <a:rPr lang="en-GB" sz="2800" dirty="0" err="1"/>
              <a:t>yr</a:t>
            </a:r>
            <a:r>
              <a:rPr lang="en-GB" sz="2800" dirty="0"/>
              <a:t> </a:t>
            </a:r>
            <a:r>
              <a:rPr lang="en-GB" sz="2800" dirty="0" err="1"/>
              <a:t>hyn</a:t>
            </a:r>
            <a:r>
              <a:rPr lang="en-GB" sz="2800" dirty="0"/>
              <a:t> </a:t>
            </a:r>
            <a:r>
              <a:rPr lang="en-GB" sz="2800" dirty="0" err="1"/>
              <a:t>dydyn</a:t>
            </a:r>
            <a:r>
              <a:rPr lang="en-GB" sz="2800" dirty="0"/>
              <a:t> </a:t>
            </a:r>
            <a:r>
              <a:rPr lang="en-GB" sz="2800" dirty="0" err="1"/>
              <a:t>nhw</a:t>
            </a:r>
            <a:r>
              <a:rPr lang="en-GB" sz="2800" dirty="0"/>
              <a:t> </a:t>
            </a:r>
            <a:r>
              <a:rPr lang="en-GB" sz="2800" dirty="0" err="1"/>
              <a:t>ddim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ei</a:t>
            </a:r>
            <a:r>
              <a:rPr lang="en-GB" sz="2800" dirty="0"/>
              <a:t> </a:t>
            </a:r>
            <a:r>
              <a:rPr lang="en-GB" sz="2800" dirty="0" err="1"/>
              <a:t>ddeall</a:t>
            </a:r>
            <a:endParaRPr lang="en-GB" sz="2800" dirty="0"/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err="1"/>
              <a:t>defnyddio</a:t>
            </a:r>
            <a:r>
              <a:rPr lang="en-GB" sz="2800" dirty="0"/>
              <a:t> </a:t>
            </a:r>
            <a:r>
              <a:rPr lang="en-GB" sz="2800" dirty="0" err="1"/>
              <a:t>strategaethau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 </a:t>
            </a:r>
            <a:r>
              <a:rPr lang="en-GB" sz="2800" dirty="0" err="1"/>
              <a:t>ddatrys</a:t>
            </a:r>
            <a:r>
              <a:rPr lang="en-GB" sz="2800" dirty="0"/>
              <a:t> y </a:t>
            </a:r>
            <a:r>
              <a:rPr lang="en-GB" sz="2800" dirty="0" err="1"/>
              <a:t>problemau</a:t>
            </a:r>
            <a:r>
              <a:rPr lang="en-GB" sz="2800" dirty="0"/>
              <a:t>  </a:t>
            </a:r>
            <a:r>
              <a:rPr lang="en-GB" sz="2800" dirty="0" err="1"/>
              <a:t>dealltwriaeth</a:t>
            </a:r>
            <a:endParaRPr lang="en-GB" sz="2800" dirty="0"/>
          </a:p>
        </p:txBody>
      </p:sp>
      <p:sp>
        <p:nvSpPr>
          <p:cNvPr id="2" name="Rectangle 1"/>
          <p:cNvSpPr/>
          <p:nvPr/>
        </p:nvSpPr>
        <p:spPr>
          <a:xfrm>
            <a:off x="179512" y="131368"/>
            <a:ext cx="8709189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GB" sz="4000" b="1" dirty="0" err="1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Rhaid</a:t>
            </a:r>
            <a:r>
              <a:rPr lang="en-GB" sz="4000" b="1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GB" sz="4000" b="1" dirty="0" err="1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eu</a:t>
            </a:r>
            <a:r>
              <a:rPr lang="en-GB" sz="4000" b="1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GB" sz="4000" b="1" dirty="0" err="1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cyfarwyddo</a:t>
            </a:r>
            <a:r>
              <a:rPr lang="en-GB" sz="4000" b="1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! </a:t>
            </a:r>
            <a:endParaRPr lang="en-GB" sz="40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512900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52164" y="188640"/>
            <a:ext cx="8496300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 eaLnBrk="1" hangingPunct="1">
              <a:spcBef>
                <a:spcPct val="0"/>
              </a:spcBef>
            </a:pPr>
            <a:r>
              <a:rPr lang="en-GB" altLang="en-US" sz="2400" dirty="0"/>
              <a:t>“Young children need to learn how to infer if they are to understand what they read.”</a:t>
            </a:r>
          </a:p>
          <a:p>
            <a:pPr eaLnBrk="1" hangingPunct="1">
              <a:spcBef>
                <a:spcPct val="0"/>
              </a:spcBef>
              <a:buNone/>
            </a:pPr>
            <a:endParaRPr lang="en-GB" altLang="en-US" sz="2400" dirty="0"/>
          </a:p>
          <a:p>
            <a:pPr marL="457200" indent="-457200" eaLnBrk="1" hangingPunct="1">
              <a:spcBef>
                <a:spcPct val="0"/>
              </a:spcBef>
            </a:pPr>
            <a:r>
              <a:rPr lang="en-GB" altLang="en-US" sz="2400" dirty="0"/>
              <a:t>“They need their eye, mind and heart.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GB" altLang="en-US" sz="2400" dirty="0"/>
              <a:t>                     Eye – Literal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GB" altLang="en-US" sz="2400" dirty="0"/>
              <a:t>                     Mind – Inferential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sz="2400" dirty="0"/>
              <a:t>                     Heart – Evaluate”</a:t>
            </a:r>
          </a:p>
          <a:p>
            <a:pPr>
              <a:spcBef>
                <a:spcPct val="0"/>
              </a:spcBef>
              <a:buNone/>
            </a:pPr>
            <a:endParaRPr lang="en-GB" altLang="en-US" sz="2400" dirty="0"/>
          </a:p>
          <a:p>
            <a:pPr marL="457200" indent="-457200">
              <a:spcBef>
                <a:spcPct val="0"/>
              </a:spcBef>
            </a:pPr>
            <a:r>
              <a:rPr lang="en-GB" altLang="en-US" sz="2400" dirty="0"/>
              <a:t>“When children know how to pose their own questions there is more improvement in comprehension.”</a:t>
            </a:r>
          </a:p>
          <a:p>
            <a:pPr>
              <a:spcBef>
                <a:spcPct val="0"/>
              </a:spcBef>
              <a:buNone/>
            </a:pPr>
            <a:endParaRPr lang="en-GB" altLang="en-US" sz="2400" dirty="0"/>
          </a:p>
          <a:p>
            <a:pPr marL="457200" indent="-457200">
              <a:spcBef>
                <a:spcPct val="0"/>
              </a:spcBef>
            </a:pPr>
            <a:r>
              <a:rPr lang="en-GB" altLang="en-US" sz="2400" dirty="0"/>
              <a:t>“They need instructions how to ask and answer inference and evaluative questions.”</a:t>
            </a:r>
          </a:p>
          <a:p>
            <a:pPr>
              <a:spcBef>
                <a:spcPct val="0"/>
              </a:spcBef>
              <a:buNone/>
            </a:pPr>
            <a:endParaRPr lang="en-GB" altLang="en-US" sz="2400" dirty="0"/>
          </a:p>
          <a:p>
            <a:pPr marL="457200" indent="-457200" eaLnBrk="1" hangingPunct="1">
              <a:spcBef>
                <a:spcPct val="0"/>
              </a:spcBef>
            </a:pPr>
            <a:r>
              <a:rPr lang="en-GB" sz="2400" dirty="0"/>
              <a:t>“</a:t>
            </a:r>
            <a:r>
              <a:rPr lang="en-GB" sz="2400" dirty="0" err="1"/>
              <a:t>Yr</a:t>
            </a:r>
            <a:r>
              <a:rPr lang="en-GB" sz="2400" dirty="0"/>
              <a:t> 3 children need accuracy and speed that is sufficient for them to focus on understanding.”</a:t>
            </a:r>
          </a:p>
        </p:txBody>
      </p:sp>
      <p:pic>
        <p:nvPicPr>
          <p:cNvPr id="19462" name="Picture 6" descr="untitle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180019"/>
            <a:ext cx="864096" cy="12985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488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242646"/>
            <a:ext cx="8448939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/>
              <a:t>Dengys</a:t>
            </a:r>
            <a:r>
              <a:rPr lang="en-GB" sz="2400" dirty="0"/>
              <a:t> </a:t>
            </a:r>
            <a:r>
              <a:rPr lang="en-GB" sz="2400" dirty="0" err="1"/>
              <a:t>ymchwil</a:t>
            </a:r>
            <a:r>
              <a:rPr lang="en-GB" sz="2400" dirty="0"/>
              <a:t>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technegau</a:t>
            </a:r>
            <a:r>
              <a:rPr lang="en-GB" sz="2400" dirty="0"/>
              <a:t> </a:t>
            </a:r>
            <a:r>
              <a:rPr lang="en-GB" sz="2400" dirty="0" err="1"/>
              <a:t>addysgu</a:t>
            </a:r>
            <a:r>
              <a:rPr lang="en-GB" sz="2400" dirty="0"/>
              <a:t> </a:t>
            </a:r>
            <a:r>
              <a:rPr lang="en-GB" sz="2400" dirty="0" err="1"/>
              <a:t>clir</a:t>
            </a:r>
            <a:r>
              <a:rPr lang="en-GB" sz="2400" dirty="0"/>
              <a:t> a </a:t>
            </a:r>
            <a:r>
              <a:rPr lang="en-GB" sz="2400" dirty="0" err="1"/>
              <a:t>chadarn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effeithiol</a:t>
            </a:r>
            <a:r>
              <a:rPr lang="en-GB" sz="2400" dirty="0"/>
              <a:t> </a:t>
            </a:r>
            <a:r>
              <a:rPr lang="en-GB" sz="2400" dirty="0" err="1"/>
              <a:t>wrth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ni</a:t>
            </a:r>
            <a:r>
              <a:rPr lang="en-GB" sz="2400" dirty="0"/>
              <a:t> </a:t>
            </a:r>
            <a:r>
              <a:rPr lang="en-GB" sz="2400" dirty="0" err="1"/>
              <a:t>ddysgu</a:t>
            </a:r>
            <a:r>
              <a:rPr lang="en-GB" sz="2400" dirty="0"/>
              <a:t> </a:t>
            </a:r>
            <a:r>
              <a:rPr lang="en-GB" sz="2400" dirty="0" err="1"/>
              <a:t>strategaethau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 a </a:t>
            </a:r>
            <a:r>
              <a:rPr lang="en-GB" sz="2400" dirty="0" err="1"/>
              <a:t>deall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ddysgwyr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dirty="0" err="1"/>
              <a:t>Mae’r</a:t>
            </a:r>
            <a:r>
              <a:rPr lang="en-GB" sz="2400" dirty="0"/>
              <a:t> </a:t>
            </a:r>
            <a:r>
              <a:rPr lang="en-GB" sz="2400" dirty="0" err="1"/>
              <a:t>technegau</a:t>
            </a:r>
            <a:r>
              <a:rPr lang="en-GB" sz="2400" dirty="0"/>
              <a:t> </a:t>
            </a:r>
            <a:r>
              <a:rPr lang="en-GB" sz="2400" dirty="0" err="1"/>
              <a:t>addysgu</a:t>
            </a:r>
            <a:r>
              <a:rPr lang="en-GB" sz="2400" dirty="0"/>
              <a:t> </a:t>
            </a:r>
            <a:r>
              <a:rPr lang="en-GB" sz="2400" dirty="0" err="1"/>
              <a:t>clir</a:t>
            </a:r>
            <a:r>
              <a:rPr lang="en-GB" sz="2400" dirty="0"/>
              <a:t> a </a:t>
            </a:r>
            <a:r>
              <a:rPr lang="en-GB" sz="2400" dirty="0" err="1"/>
              <a:t>chadarn</a:t>
            </a:r>
            <a:r>
              <a:rPr lang="en-GB" sz="2400" dirty="0"/>
              <a:t> </a:t>
            </a:r>
            <a:r>
              <a:rPr lang="en-GB" sz="2400" dirty="0" err="1"/>
              <a:t>yma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golygu</a:t>
            </a:r>
            <a:r>
              <a:rPr lang="en-GB" sz="2400" dirty="0"/>
              <a:t>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yr</a:t>
            </a:r>
            <a:r>
              <a:rPr lang="en-GB" sz="2400" dirty="0"/>
              <a:t> </a:t>
            </a:r>
            <a:r>
              <a:rPr lang="en-GB" sz="2400" dirty="0" err="1"/>
              <a:t>athro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dweud</a:t>
            </a:r>
            <a:r>
              <a:rPr lang="en-GB" sz="2400" dirty="0"/>
              <a:t> </a:t>
            </a:r>
            <a:r>
              <a:rPr lang="en-GB" sz="2400" dirty="0" err="1"/>
              <a:t>wrth</a:t>
            </a:r>
            <a:r>
              <a:rPr lang="en-GB" sz="2400" dirty="0"/>
              <a:t> y </a:t>
            </a:r>
            <a:r>
              <a:rPr lang="en-GB" sz="2400" dirty="0" err="1"/>
              <a:t>dysgwyr</a:t>
            </a:r>
            <a:r>
              <a:rPr lang="en-GB" sz="2400" dirty="0"/>
              <a:t> </a:t>
            </a:r>
            <a:r>
              <a:rPr lang="en-GB" sz="2400" dirty="0" err="1"/>
              <a:t>pryd</a:t>
            </a:r>
            <a:r>
              <a:rPr lang="en-GB" sz="2400" dirty="0"/>
              <a:t> a </a:t>
            </a:r>
            <a:r>
              <a:rPr lang="en-GB" sz="2400" dirty="0" err="1"/>
              <a:t>pham</a:t>
            </a:r>
            <a:r>
              <a:rPr lang="en-GB" sz="2400" dirty="0"/>
              <a:t> y </a:t>
            </a:r>
            <a:r>
              <a:rPr lang="en-GB" sz="2400" dirty="0" err="1"/>
              <a:t>dylent</a:t>
            </a:r>
            <a:r>
              <a:rPr lang="en-GB" sz="2400" dirty="0"/>
              <a:t> </a:t>
            </a:r>
            <a:r>
              <a:rPr lang="en-GB" sz="2400" dirty="0" err="1"/>
              <a:t>ddefnyddio</a:t>
            </a:r>
            <a:r>
              <a:rPr lang="en-GB" sz="2400" dirty="0"/>
              <a:t> </a:t>
            </a:r>
            <a:r>
              <a:rPr lang="en-GB" sz="2400" dirty="0" err="1"/>
              <a:t>strategaethau</a:t>
            </a:r>
            <a:r>
              <a:rPr lang="en-GB" sz="2400" dirty="0"/>
              <a:t>, pa </a:t>
            </a:r>
            <a:r>
              <a:rPr lang="en-GB" sz="2400" dirty="0" err="1"/>
              <a:t>strategaeth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ddefnyddio</a:t>
            </a:r>
            <a:r>
              <a:rPr lang="en-GB" sz="2400" dirty="0"/>
              <a:t> a </a:t>
            </a:r>
            <a:r>
              <a:rPr lang="en-GB" sz="2400" dirty="0" err="1"/>
              <a:t>sut</a:t>
            </a:r>
            <a:r>
              <a:rPr lang="en-GB" sz="2400" dirty="0"/>
              <a:t> </a:t>
            </a:r>
            <a:r>
              <a:rPr lang="en-GB" sz="2400" dirty="0" err="1"/>
              <a:t>i’w</a:t>
            </a:r>
            <a:r>
              <a:rPr lang="en-GB" sz="2400" dirty="0"/>
              <a:t> </a:t>
            </a:r>
            <a:r>
              <a:rPr lang="en-GB" sz="2400" dirty="0" err="1"/>
              <a:t>cymhwyso</a:t>
            </a:r>
            <a:r>
              <a:rPr lang="en-GB" sz="2400" dirty="0"/>
              <a:t> </a:t>
            </a:r>
            <a:r>
              <a:rPr lang="en-GB" sz="2400" dirty="0" err="1"/>
              <a:t>wrth</a:t>
            </a:r>
            <a:r>
              <a:rPr lang="en-GB" sz="2400" dirty="0"/>
              <a:t> </a:t>
            </a:r>
            <a:r>
              <a:rPr lang="en-GB" sz="2400" dirty="0" err="1"/>
              <a:t>ddarllen</a:t>
            </a:r>
            <a:r>
              <a:rPr lang="en-GB" sz="2400" dirty="0"/>
              <a:t> </a:t>
            </a:r>
            <a:r>
              <a:rPr lang="en-GB" sz="2400" dirty="0" err="1"/>
              <a:t>testun</a:t>
            </a:r>
            <a:r>
              <a:rPr lang="en-GB" sz="2400" dirty="0"/>
              <a:t> </a:t>
            </a:r>
            <a:r>
              <a:rPr lang="en-GB" sz="2400" dirty="0" err="1"/>
              <a:t>newydd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dirty="0" err="1"/>
              <a:t>Mae’r</a:t>
            </a:r>
            <a:r>
              <a:rPr lang="en-GB" sz="2400" dirty="0"/>
              <a:t> </a:t>
            </a:r>
            <a:r>
              <a:rPr lang="en-GB" sz="2400" dirty="0" err="1"/>
              <a:t>camau’n</a:t>
            </a:r>
            <a:r>
              <a:rPr lang="en-GB" sz="2400" dirty="0"/>
              <a:t> </a:t>
            </a:r>
            <a:r>
              <a:rPr lang="en-GB" sz="2400" dirty="0" err="1"/>
              <a:t>cynnwys</a:t>
            </a:r>
            <a:r>
              <a:rPr lang="en-GB" sz="2400" dirty="0"/>
              <a:t> :</a:t>
            </a:r>
          </a:p>
          <a:p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 err="1"/>
              <a:t>esboniad</a:t>
            </a:r>
            <a:r>
              <a:rPr lang="en-GB" sz="2400" dirty="0"/>
              <a:t> </a:t>
            </a:r>
            <a:r>
              <a:rPr lang="en-GB" sz="2400" dirty="0" err="1"/>
              <a:t>uniongyrchol</a:t>
            </a:r>
            <a:r>
              <a:rPr lang="en-GB" sz="2400" dirty="0"/>
              <a:t>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 err="1"/>
              <a:t>modelu</a:t>
            </a:r>
            <a:r>
              <a:rPr lang="en-GB" sz="2400" dirty="0"/>
              <a:t> </a:t>
            </a:r>
            <a:r>
              <a:rPr lang="en-GB" sz="2400" dirty="0" err="1"/>
              <a:t>gan</a:t>
            </a:r>
            <a:r>
              <a:rPr lang="en-GB" sz="2400" dirty="0"/>
              <a:t> </a:t>
            </a:r>
            <a:r>
              <a:rPr lang="en-GB" sz="2400" dirty="0" err="1"/>
              <a:t>yr</a:t>
            </a:r>
            <a:r>
              <a:rPr lang="en-GB" sz="2400" dirty="0"/>
              <a:t> </a:t>
            </a:r>
            <a:r>
              <a:rPr lang="en-GB" sz="2400" dirty="0" err="1"/>
              <a:t>athro</a:t>
            </a:r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 err="1"/>
              <a:t>ymarfer</a:t>
            </a:r>
            <a:r>
              <a:rPr lang="en-GB" sz="2400" dirty="0"/>
              <a:t> </a:t>
            </a:r>
            <a:r>
              <a:rPr lang="en-GB" sz="2400" dirty="0" err="1"/>
              <a:t>dan</a:t>
            </a:r>
            <a:r>
              <a:rPr lang="en-GB" sz="2400" dirty="0"/>
              <a:t> </a:t>
            </a:r>
            <a:r>
              <a:rPr lang="en-GB" sz="2400" dirty="0" err="1"/>
              <a:t>arweiniad</a:t>
            </a:r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/>
              <a:t>a </a:t>
            </a:r>
            <a:r>
              <a:rPr lang="en-GB" sz="2400" dirty="0" err="1"/>
              <a:t>chymhwyso</a:t>
            </a:r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652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134634"/>
            <a:ext cx="854494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u="sng" dirty="0" err="1"/>
              <a:t>Esboniad</a:t>
            </a:r>
            <a:r>
              <a:rPr lang="en-GB" sz="2400" b="1" u="sng" dirty="0"/>
              <a:t> </a:t>
            </a:r>
            <a:r>
              <a:rPr lang="en-GB" sz="2400" b="1" u="sng" dirty="0" err="1"/>
              <a:t>uniongyrchol</a:t>
            </a:r>
            <a:r>
              <a:rPr lang="en-GB" sz="2400" b="1" u="sng" dirty="0"/>
              <a:t> </a:t>
            </a:r>
          </a:p>
          <a:p>
            <a:r>
              <a:rPr lang="en-GB" sz="2400" dirty="0" err="1"/>
              <a:t>Mae’r</a:t>
            </a:r>
            <a:r>
              <a:rPr lang="en-GB" sz="2400" dirty="0"/>
              <a:t> </a:t>
            </a:r>
            <a:r>
              <a:rPr lang="en-GB" sz="2400" dirty="0" err="1"/>
              <a:t>athro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egluro</a:t>
            </a:r>
            <a:r>
              <a:rPr lang="en-GB" sz="2400" dirty="0"/>
              <a:t> </a:t>
            </a:r>
            <a:r>
              <a:rPr lang="en-GB" sz="2400" dirty="0" err="1"/>
              <a:t>wrth</a:t>
            </a:r>
            <a:r>
              <a:rPr lang="en-GB" sz="2400" dirty="0"/>
              <a:t> y </a:t>
            </a:r>
            <a:r>
              <a:rPr lang="en-GB" sz="2400" dirty="0" err="1"/>
              <a:t>dysgwyr</a:t>
            </a:r>
            <a:r>
              <a:rPr lang="en-GB" sz="2400" dirty="0"/>
              <a:t> pam </a:t>
            </a:r>
            <a:r>
              <a:rPr lang="en-GB" sz="2400" dirty="0" err="1"/>
              <a:t>fod</a:t>
            </a:r>
            <a:r>
              <a:rPr lang="en-GB" sz="2400" dirty="0"/>
              <a:t> y </a:t>
            </a:r>
            <a:r>
              <a:rPr lang="en-GB" sz="2400" dirty="0" err="1"/>
              <a:t>strategaeth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gymorth</a:t>
            </a:r>
            <a:r>
              <a:rPr lang="en-GB" sz="2400" dirty="0"/>
              <a:t> </a:t>
            </a:r>
            <a:r>
              <a:rPr lang="en-GB" sz="2400" dirty="0" err="1"/>
              <a:t>i’w</a:t>
            </a:r>
            <a:r>
              <a:rPr lang="en-GB" sz="2400" dirty="0"/>
              <a:t> </a:t>
            </a:r>
            <a:r>
              <a:rPr lang="en-GB" sz="2400" dirty="0" err="1"/>
              <a:t>dealltwriaeth</a:t>
            </a:r>
            <a:r>
              <a:rPr lang="en-GB" sz="2400" dirty="0"/>
              <a:t> o </a:t>
            </a:r>
            <a:r>
              <a:rPr lang="en-GB" sz="2400" dirty="0" err="1"/>
              <a:t>ddarllen</a:t>
            </a:r>
            <a:r>
              <a:rPr lang="en-GB" sz="2400" dirty="0"/>
              <a:t> a </a:t>
            </a:r>
            <a:r>
              <a:rPr lang="en-GB" sz="2400" dirty="0" err="1"/>
              <a:t>phryd</a:t>
            </a:r>
            <a:r>
              <a:rPr lang="en-GB" sz="2400" dirty="0"/>
              <a:t> </a:t>
            </a:r>
            <a:r>
              <a:rPr lang="en-GB" sz="2400" dirty="0" err="1"/>
              <a:t>i’w</a:t>
            </a:r>
            <a:r>
              <a:rPr lang="en-GB" sz="2400" dirty="0"/>
              <a:t> </a:t>
            </a:r>
            <a:r>
              <a:rPr lang="en-GB" sz="2400" dirty="0" err="1"/>
              <a:t>chymhwyso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b="1" u="sng" dirty="0" err="1"/>
              <a:t>Modelu</a:t>
            </a:r>
            <a:r>
              <a:rPr lang="en-GB" sz="2400" b="1" u="sng" dirty="0"/>
              <a:t> </a:t>
            </a:r>
          </a:p>
          <a:p>
            <a:r>
              <a:rPr lang="en-GB" sz="2400" dirty="0"/>
              <a:t>Mae </a:t>
            </a:r>
            <a:r>
              <a:rPr lang="en-GB" sz="2400" dirty="0" err="1"/>
              <a:t>athro’n</a:t>
            </a:r>
            <a:r>
              <a:rPr lang="en-GB" sz="2400" dirty="0"/>
              <a:t> </a:t>
            </a:r>
            <a:r>
              <a:rPr lang="en-GB" sz="2400" dirty="0" err="1"/>
              <a:t>modelu</a:t>
            </a:r>
            <a:r>
              <a:rPr lang="en-GB" sz="2400" dirty="0"/>
              <a:t>, </a:t>
            </a:r>
            <a:r>
              <a:rPr lang="en-GB" sz="2400" dirty="0" err="1"/>
              <a:t>neu</a:t>
            </a:r>
            <a:r>
              <a:rPr lang="en-GB" sz="2400" dirty="0"/>
              <a:t> </a:t>
            </a:r>
            <a:r>
              <a:rPr lang="en-GB" sz="2400" dirty="0" err="1"/>
              <a:t>arddangos</a:t>
            </a:r>
            <a:r>
              <a:rPr lang="en-GB" sz="2400" dirty="0"/>
              <a:t> </a:t>
            </a:r>
            <a:r>
              <a:rPr lang="en-GB" sz="2400" dirty="0" err="1"/>
              <a:t>sut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gymhwyso’r</a:t>
            </a:r>
            <a:r>
              <a:rPr lang="en-GB" sz="2400" dirty="0"/>
              <a:t> </a:t>
            </a:r>
            <a:r>
              <a:rPr lang="en-GB" sz="2400" dirty="0" err="1"/>
              <a:t>strategaeth</a:t>
            </a:r>
            <a:r>
              <a:rPr lang="en-GB" sz="2400" dirty="0"/>
              <a:t>. </a:t>
            </a:r>
            <a:r>
              <a:rPr lang="en-GB" sz="2400" dirty="0" err="1"/>
              <a:t>Fel</a:t>
            </a:r>
            <a:r>
              <a:rPr lang="en-GB" sz="2400" dirty="0"/>
              <a:t> </a:t>
            </a:r>
            <a:r>
              <a:rPr lang="en-GB" sz="2400" dirty="0" err="1"/>
              <a:t>arfer</a:t>
            </a:r>
            <a:r>
              <a:rPr lang="en-GB" sz="2400" dirty="0"/>
              <a:t> </a:t>
            </a:r>
            <a:r>
              <a:rPr lang="en-GB" sz="2400" dirty="0" err="1"/>
              <a:t>fe</a:t>
            </a:r>
            <a:r>
              <a:rPr lang="en-GB" sz="2400" dirty="0"/>
              <a:t> </a:t>
            </a:r>
            <a:r>
              <a:rPr lang="en-GB" sz="2400" dirty="0" err="1"/>
              <a:t>ddigwydd</a:t>
            </a:r>
            <a:r>
              <a:rPr lang="en-GB" sz="2400" dirty="0"/>
              <a:t> </a:t>
            </a:r>
            <a:r>
              <a:rPr lang="en-GB" sz="2400" dirty="0" err="1"/>
              <a:t>hyn</a:t>
            </a:r>
            <a:r>
              <a:rPr lang="en-GB" sz="2400" dirty="0"/>
              <a:t> </a:t>
            </a:r>
            <a:r>
              <a:rPr lang="en-GB" sz="2400" dirty="0" err="1"/>
              <a:t>wrth</a:t>
            </a:r>
            <a:r>
              <a:rPr lang="en-GB" sz="2400" dirty="0"/>
              <a:t> </a:t>
            </a:r>
            <a:r>
              <a:rPr lang="en-GB" sz="2400" dirty="0" err="1"/>
              <a:t>feddwl</a:t>
            </a:r>
            <a:r>
              <a:rPr lang="en-GB" sz="2400" dirty="0"/>
              <a:t> </a:t>
            </a:r>
            <a:r>
              <a:rPr lang="en-GB" sz="2400" dirty="0" err="1"/>
              <a:t>allan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uchel</a:t>
            </a:r>
            <a:r>
              <a:rPr lang="en-GB" sz="2400" dirty="0"/>
              <a:t> </a:t>
            </a:r>
            <a:r>
              <a:rPr lang="en-GB" sz="2400" dirty="0" err="1"/>
              <a:t>tra’n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 y </a:t>
            </a:r>
            <a:r>
              <a:rPr lang="en-GB" sz="2400" dirty="0" err="1"/>
              <a:t>testun</a:t>
            </a:r>
            <a:r>
              <a:rPr lang="en-GB" sz="2400" dirty="0"/>
              <a:t> </a:t>
            </a:r>
            <a:r>
              <a:rPr lang="en-GB" sz="2400" dirty="0" err="1"/>
              <a:t>dan</a:t>
            </a:r>
            <a:r>
              <a:rPr lang="en-GB" sz="2400" dirty="0"/>
              <a:t> </a:t>
            </a:r>
            <a:r>
              <a:rPr lang="en-GB" sz="2400" dirty="0" err="1"/>
              <a:t>sylw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b="1" u="sng" dirty="0" err="1"/>
              <a:t>Ymarfer</a:t>
            </a:r>
            <a:r>
              <a:rPr lang="en-GB" sz="2400" b="1" u="sng" dirty="0"/>
              <a:t> </a:t>
            </a:r>
            <a:r>
              <a:rPr lang="en-GB" sz="2400" b="1" u="sng" dirty="0" err="1"/>
              <a:t>dan</a:t>
            </a:r>
            <a:r>
              <a:rPr lang="en-GB" sz="2400" b="1" u="sng" dirty="0"/>
              <a:t> </a:t>
            </a:r>
            <a:r>
              <a:rPr lang="en-GB" sz="2400" b="1" u="sng" dirty="0" err="1"/>
              <a:t>arweiniad</a:t>
            </a:r>
            <a:r>
              <a:rPr lang="en-GB" sz="2400" b="1" u="sng" dirty="0"/>
              <a:t> </a:t>
            </a:r>
          </a:p>
          <a:p>
            <a:r>
              <a:rPr lang="en-GB" sz="2400" dirty="0" err="1"/>
              <a:t>Mae’r</a:t>
            </a:r>
            <a:r>
              <a:rPr lang="en-GB" sz="2400" dirty="0"/>
              <a:t> </a:t>
            </a:r>
            <a:r>
              <a:rPr lang="en-GB" sz="2400" dirty="0" err="1"/>
              <a:t>athro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arwain</a:t>
            </a:r>
            <a:r>
              <a:rPr lang="en-GB" sz="2400" dirty="0"/>
              <a:t> ac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cynorthwyo’r</a:t>
            </a:r>
            <a:r>
              <a:rPr lang="en-GB" sz="2400" dirty="0"/>
              <a:t> </a:t>
            </a:r>
            <a:r>
              <a:rPr lang="en-GB" sz="2400" dirty="0" err="1"/>
              <a:t>dysgwyr</a:t>
            </a:r>
            <a:r>
              <a:rPr lang="en-GB" sz="2400" dirty="0"/>
              <a:t> </a:t>
            </a:r>
            <a:r>
              <a:rPr lang="en-GB" sz="2400" dirty="0" err="1"/>
              <a:t>wrth</a:t>
            </a:r>
            <a:r>
              <a:rPr lang="en-GB" sz="2400" dirty="0"/>
              <a:t> </a:t>
            </a:r>
            <a:r>
              <a:rPr lang="en-GB" sz="2400" dirty="0" err="1"/>
              <a:t>iddynt</a:t>
            </a:r>
            <a:r>
              <a:rPr lang="en-GB" sz="2400" dirty="0"/>
              <a:t> </a:t>
            </a:r>
            <a:r>
              <a:rPr lang="en-GB" sz="2400" dirty="0" err="1"/>
              <a:t>ddysgu</a:t>
            </a:r>
            <a:r>
              <a:rPr lang="en-GB" sz="2400" dirty="0"/>
              <a:t> </a:t>
            </a:r>
            <a:r>
              <a:rPr lang="en-GB" sz="2400" dirty="0" err="1"/>
              <a:t>sut</a:t>
            </a:r>
            <a:r>
              <a:rPr lang="en-GB" sz="2400" dirty="0"/>
              <a:t> a </a:t>
            </a:r>
            <a:r>
              <a:rPr lang="en-GB" sz="2400" dirty="0" err="1"/>
              <a:t>phryd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gymhwyso’r</a:t>
            </a:r>
            <a:r>
              <a:rPr lang="en-GB" sz="2400" dirty="0"/>
              <a:t> </a:t>
            </a:r>
            <a:r>
              <a:rPr lang="en-GB" sz="2400" dirty="0" err="1"/>
              <a:t>strategaeth</a:t>
            </a:r>
            <a:endParaRPr lang="en-GB" sz="2400" dirty="0"/>
          </a:p>
          <a:p>
            <a:endParaRPr lang="en-GB" sz="2400" dirty="0"/>
          </a:p>
          <a:p>
            <a:r>
              <a:rPr lang="en-GB" sz="2400" b="1" u="sng" dirty="0" err="1"/>
              <a:t>Cymhwyso</a:t>
            </a:r>
            <a:r>
              <a:rPr lang="en-GB" sz="2400" b="1" u="sng" dirty="0"/>
              <a:t> </a:t>
            </a:r>
          </a:p>
          <a:p>
            <a:r>
              <a:rPr lang="en-GB" sz="2400" dirty="0" err="1"/>
              <a:t>Mae’r</a:t>
            </a:r>
            <a:r>
              <a:rPr lang="en-GB" sz="2400" dirty="0"/>
              <a:t> </a:t>
            </a:r>
            <a:r>
              <a:rPr lang="en-GB" sz="2400" dirty="0" err="1"/>
              <a:t>athro’n</a:t>
            </a:r>
            <a:r>
              <a:rPr lang="en-GB" sz="2400" dirty="0"/>
              <a:t> </a:t>
            </a:r>
            <a:r>
              <a:rPr lang="en-GB" sz="2400" dirty="0" err="1"/>
              <a:t>cynorthwyo’r</a:t>
            </a:r>
            <a:r>
              <a:rPr lang="en-GB" sz="2400" dirty="0"/>
              <a:t> </a:t>
            </a:r>
            <a:r>
              <a:rPr lang="en-GB" sz="2400" dirty="0" err="1"/>
              <a:t>dysgwyr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ymarfer</a:t>
            </a:r>
            <a:r>
              <a:rPr lang="en-GB" sz="2400" dirty="0"/>
              <a:t> y </a:t>
            </a:r>
            <a:r>
              <a:rPr lang="en-GB" sz="2400" dirty="0" err="1"/>
              <a:t>strategaeth</a:t>
            </a:r>
            <a:r>
              <a:rPr lang="en-GB" sz="2400" dirty="0"/>
              <a:t> </a:t>
            </a:r>
            <a:r>
              <a:rPr lang="en-GB" sz="2400" dirty="0" err="1"/>
              <a:t>nes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bod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gallu</a:t>
            </a:r>
            <a:r>
              <a:rPr lang="en-GB" sz="2400" dirty="0"/>
              <a:t> </a:t>
            </a:r>
            <a:r>
              <a:rPr lang="en-GB" sz="2400" dirty="0" err="1"/>
              <a:t>ei</a:t>
            </a:r>
            <a:r>
              <a:rPr lang="en-GB" sz="2400" dirty="0"/>
              <a:t> </a:t>
            </a:r>
            <a:r>
              <a:rPr lang="en-GB" sz="2400" dirty="0" err="1"/>
              <a:t>defnyddio’n</a:t>
            </a:r>
            <a:r>
              <a:rPr lang="en-GB" sz="2400" dirty="0"/>
              <a:t> </a:t>
            </a:r>
            <a:r>
              <a:rPr lang="en-GB" sz="2400" dirty="0" err="1"/>
              <a:t>annibynnol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53560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sX5Q1FH6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8723"/>
            <a:ext cx="2160240" cy="1971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054" name="Picture 6" descr="95499-Royalty-Free-RF-Clipart-Illustration-Of-A-Grumpy-Boss-Pointing-To-A-Blank-Boa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61"/>
          <a:stretch>
            <a:fillRect/>
          </a:stretch>
        </p:blipFill>
        <p:spPr bwMode="auto">
          <a:xfrm>
            <a:off x="2303748" y="1484784"/>
            <a:ext cx="5202309" cy="332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411760" y="1700808"/>
            <a:ext cx="2952328" cy="1754326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Darllen</a:t>
            </a:r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54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Cilyddol</a:t>
            </a:r>
            <a:endParaRPr lang="en-US" sz="5400" b="1" cap="none" spc="0" dirty="0">
              <a:ln w="11430">
                <a:solidFill>
                  <a:sysClr val="windowText" lastClr="000000"/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1" name="Picture 3" descr="imagesS58EPLK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960" y="116632"/>
            <a:ext cx="2088232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052" name="Picture 4" descr="imagesTRHIS0E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26152"/>
            <a:ext cx="2448272" cy="2314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053" name="Picture 5" descr="images7UELHLN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272" y="4293096"/>
            <a:ext cx="1872208" cy="2081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215991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Berlin Sans FB Demi" panose="020E0802020502020306" pitchFamily="34" charset="0"/>
              </a:rPr>
              <a:t>Rhagfynegwr</a:t>
            </a:r>
            <a:endParaRPr lang="en-GB" dirty="0">
              <a:latin typeface="Berlin Sans FB Demi" panose="020E0802020502020306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08304" y="207318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Berlin Sans FB Demi" panose="020E0802020502020306" pitchFamily="34" charset="0"/>
              </a:rPr>
              <a:t>Esboniwr</a:t>
            </a:r>
            <a:r>
              <a:rPr lang="en-GB" dirty="0">
                <a:latin typeface="Berlin Sans FB Demi" panose="020E0802020502020306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3548" y="590121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Berlin Sans FB Demi" panose="020E0802020502020306" pitchFamily="34" charset="0"/>
              </a:rPr>
              <a:t>Cwestiynwr</a:t>
            </a:r>
            <a:r>
              <a:rPr lang="en-GB" dirty="0">
                <a:latin typeface="Berlin Sans FB Demi" panose="020E0802020502020306" pitchFamily="34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16222" y="6362879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Berlin Sans FB Demi" panose="020E0802020502020306" pitchFamily="34" charset="0"/>
              </a:rPr>
              <a:t>Crynhöwr</a:t>
            </a:r>
            <a:endParaRPr lang="en-GB" dirty="0">
              <a:latin typeface="Berlin Sans FB Demi" panose="020E0802020502020306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4802" y="390449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Berlin Sans FB Demi" panose="020E0802020502020306" pitchFamily="34" charset="0"/>
              </a:rPr>
              <a:t>Arweinydd</a:t>
            </a:r>
            <a:endParaRPr lang="en-GB" dirty="0">
              <a:latin typeface="Berlin Sans FB Demi" panose="020E0802020502020306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59769" y="745249"/>
            <a:ext cx="1575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Mae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6827" y="4683274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yn</a:t>
            </a:r>
            <a:r>
              <a:rPr lang="en-GB" sz="4800" dirty="0"/>
              <a:t> </a:t>
            </a:r>
            <a:r>
              <a:rPr lang="en-GB" sz="4800" dirty="0" err="1"/>
              <a:t>gwneud</a:t>
            </a:r>
            <a:r>
              <a:rPr lang="en-GB" sz="4800" dirty="0"/>
              <a:t> </a:t>
            </a:r>
            <a:r>
              <a:rPr lang="en-GB" sz="4800" dirty="0" err="1"/>
              <a:t>hyn</a:t>
            </a:r>
            <a:r>
              <a:rPr lang="en-GB" sz="4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830280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70949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3200" dirty="0"/>
              <a:t>Mae </a:t>
            </a:r>
            <a:r>
              <a:rPr lang="en-GB" sz="3200" dirty="0" err="1"/>
              <a:t>darllen</a:t>
            </a:r>
            <a:r>
              <a:rPr lang="en-GB" sz="3200" dirty="0"/>
              <a:t> a </a:t>
            </a:r>
            <a:r>
              <a:rPr lang="en-GB" sz="3200" dirty="0" err="1"/>
              <a:t>dirnad</a:t>
            </a:r>
            <a:r>
              <a:rPr lang="en-GB" sz="3200" dirty="0"/>
              <a:t> </a:t>
            </a:r>
            <a:r>
              <a:rPr lang="en-GB" sz="3200" dirty="0" err="1"/>
              <a:t>yn</a:t>
            </a:r>
            <a:r>
              <a:rPr lang="en-GB" sz="3200" dirty="0"/>
              <a:t> broses</a:t>
            </a:r>
            <a:br>
              <a:rPr lang="en-GB" sz="3200" dirty="0"/>
            </a:br>
            <a:r>
              <a:rPr lang="en-GB" sz="3200" dirty="0" err="1"/>
              <a:t>rhyngweithiol</a:t>
            </a:r>
            <a:r>
              <a:rPr lang="en-GB" sz="3200" dirty="0"/>
              <a:t> a </a:t>
            </a:r>
            <a:r>
              <a:rPr lang="en-GB" sz="3200" dirty="0" err="1"/>
              <a:t>chilyddol</a:t>
            </a:r>
            <a:r>
              <a:rPr lang="en-GB" sz="3200" dirty="0"/>
              <a:t>.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467991" y="3068960"/>
            <a:ext cx="3455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2400" b="1" dirty="0" err="1"/>
              <a:t>Sgiliau</a:t>
            </a:r>
            <a:r>
              <a:rPr lang="en-GB" altLang="en-US" sz="2400" b="1" dirty="0"/>
              <a:t> </a:t>
            </a:r>
            <a:r>
              <a:rPr lang="en-GB" altLang="en-US" sz="2400" b="1" dirty="0" err="1"/>
              <a:t>Iaith</a:t>
            </a:r>
            <a:r>
              <a:rPr lang="en-GB" altLang="en-US" sz="2400" b="1" dirty="0"/>
              <a:t> </a:t>
            </a:r>
            <a:r>
              <a:rPr lang="en-GB" altLang="en-US" sz="2400" b="1" dirty="0" err="1"/>
              <a:t>Lafar</a:t>
            </a:r>
            <a:endParaRPr lang="en-GB" altLang="en-US" sz="2400" b="1" dirty="0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5004048" y="3068960"/>
            <a:ext cx="3455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2400" b="1" dirty="0" err="1"/>
              <a:t>Adnoddau</a:t>
            </a:r>
            <a:r>
              <a:rPr lang="en-GB" altLang="en-US" sz="2400" b="1" dirty="0"/>
              <a:t> </a:t>
            </a:r>
            <a:r>
              <a:rPr lang="en-GB" altLang="en-US" sz="2400" b="1" dirty="0" err="1"/>
              <a:t>dirnad</a:t>
            </a:r>
            <a:endParaRPr lang="en-GB" altLang="en-US" sz="2400" b="1" dirty="0"/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1575619" y="1340768"/>
            <a:ext cx="1296987" cy="1584325"/>
          </a:xfrm>
          <a:prstGeom prst="downArrow">
            <a:avLst>
              <a:gd name="adj1" fmla="val 50000"/>
              <a:gd name="adj2" fmla="val 30539"/>
            </a:avLst>
          </a:prstGeom>
          <a:solidFill>
            <a:srgbClr val="FF00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auto">
          <a:xfrm>
            <a:off x="5939730" y="1268760"/>
            <a:ext cx="1296988" cy="1584325"/>
          </a:xfrm>
          <a:prstGeom prst="downArrow">
            <a:avLst>
              <a:gd name="adj1" fmla="val 50000"/>
              <a:gd name="adj2" fmla="val 30539"/>
            </a:avLst>
          </a:prstGeom>
          <a:solidFill>
            <a:srgbClr val="33CC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23528" y="3717032"/>
            <a:ext cx="3600450" cy="1339850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000" b="1" dirty="0" err="1"/>
              <a:t>Gwybodaeth</a:t>
            </a:r>
            <a:r>
              <a:rPr lang="en-GB" altLang="en-US" sz="2000" b="1" dirty="0"/>
              <a:t> o </a:t>
            </a:r>
            <a:r>
              <a:rPr lang="en-GB" altLang="en-US" sz="2000" b="1" dirty="0" err="1"/>
              <a:t>eirfa</a:t>
            </a:r>
            <a:endParaRPr lang="en-GB" altLang="en-US" sz="2000" b="1" dirty="0"/>
          </a:p>
          <a:p>
            <a:r>
              <a:rPr lang="en-GB" altLang="en-US" sz="2000" b="1" dirty="0" err="1"/>
              <a:t>Sgiliau</a:t>
            </a:r>
            <a:r>
              <a:rPr lang="en-GB" altLang="en-US" sz="2000" b="1" dirty="0"/>
              <a:t> </a:t>
            </a:r>
            <a:r>
              <a:rPr lang="en-GB" altLang="en-US" sz="2000" b="1" dirty="0" err="1"/>
              <a:t>Gramadeg</a:t>
            </a:r>
            <a:endParaRPr lang="en-GB" altLang="en-US" sz="2000" b="1" dirty="0"/>
          </a:p>
          <a:p>
            <a:r>
              <a:rPr lang="en-GB" altLang="en-US" sz="2000" b="1" dirty="0" err="1"/>
              <a:t>Gallu</a:t>
            </a:r>
            <a:r>
              <a:rPr lang="en-GB" altLang="en-US" sz="2000" b="1" dirty="0"/>
              <a:t> </a:t>
            </a:r>
            <a:r>
              <a:rPr lang="en-GB" altLang="en-US" sz="2000" b="1" dirty="0" err="1"/>
              <a:t>ymarferol</a:t>
            </a:r>
            <a:r>
              <a:rPr lang="en-GB" altLang="en-US" sz="2000" b="1" dirty="0"/>
              <a:t> </a:t>
            </a:r>
            <a:r>
              <a:rPr lang="en-GB" altLang="en-US" sz="2000" b="1" dirty="0" err="1"/>
              <a:t>i</a:t>
            </a:r>
            <a:r>
              <a:rPr lang="en-GB" altLang="en-US" sz="2000" b="1" dirty="0"/>
              <a:t> </a:t>
            </a:r>
            <a:r>
              <a:rPr lang="en-GB" altLang="en-US" sz="2000" b="1" dirty="0" err="1"/>
              <a:t>drafod</a:t>
            </a:r>
            <a:r>
              <a:rPr lang="en-GB" altLang="en-US" sz="2000" b="1" dirty="0"/>
              <a:t> </a:t>
            </a:r>
          </a:p>
          <a:p>
            <a:r>
              <a:rPr lang="en-GB" altLang="en-US" sz="2000" b="1" dirty="0" err="1"/>
              <a:t>Idiomau</a:t>
            </a:r>
            <a:r>
              <a:rPr lang="en-GB" altLang="en-US" sz="2000" b="1" dirty="0"/>
              <a:t> a </a:t>
            </a:r>
            <a:r>
              <a:rPr lang="en-GB" altLang="en-US" sz="2000" b="1" dirty="0" err="1"/>
              <a:t>ffordd</a:t>
            </a:r>
            <a:r>
              <a:rPr lang="en-GB" altLang="en-US" sz="2000" b="1" dirty="0"/>
              <a:t> o </a:t>
            </a:r>
            <a:r>
              <a:rPr lang="en-GB" altLang="en-US" sz="2000" b="1" dirty="0" err="1"/>
              <a:t>siarad</a:t>
            </a:r>
            <a:endParaRPr lang="en-GB" altLang="en-US" sz="2000" b="1" dirty="0"/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4355777" y="3725237"/>
            <a:ext cx="4752528" cy="1323439"/>
          </a:xfrm>
          <a:prstGeom prst="rect">
            <a:avLst/>
          </a:prstGeom>
          <a:noFill/>
          <a:ln w="28575">
            <a:solidFill>
              <a:srgbClr val="33CC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000" b="1" dirty="0" err="1"/>
              <a:t>Gwybodaeth</a:t>
            </a:r>
            <a:r>
              <a:rPr lang="en-GB" altLang="en-US" sz="2000" b="1" dirty="0"/>
              <a:t> </a:t>
            </a:r>
            <a:r>
              <a:rPr lang="en-GB" altLang="en-US" sz="2000" b="1" dirty="0" err="1"/>
              <a:t>gyffredinol</a:t>
            </a:r>
            <a:endParaRPr lang="en-GB" altLang="en-US" sz="2000" b="1" dirty="0"/>
          </a:p>
          <a:p>
            <a:r>
              <a:rPr lang="en-GB" altLang="en-US" sz="2000" b="1" dirty="0" err="1"/>
              <a:t>Gwybodaeth</a:t>
            </a:r>
            <a:r>
              <a:rPr lang="en-GB" altLang="en-US" sz="2000" b="1" dirty="0"/>
              <a:t> am </a:t>
            </a:r>
            <a:r>
              <a:rPr lang="en-GB" altLang="en-US" sz="2000" b="1" dirty="0" err="1"/>
              <a:t>destunau</a:t>
            </a:r>
            <a:endParaRPr lang="en-GB" altLang="en-US" sz="2000" b="1" dirty="0"/>
          </a:p>
          <a:p>
            <a:r>
              <a:rPr lang="en-GB" altLang="en-US" sz="2000" b="1" dirty="0" err="1"/>
              <a:t>Dethol</a:t>
            </a:r>
            <a:r>
              <a:rPr lang="en-GB" altLang="en-US" sz="2000" b="1" dirty="0"/>
              <a:t> </a:t>
            </a:r>
            <a:r>
              <a:rPr lang="en-GB" altLang="en-US" sz="2000" b="1" dirty="0" err="1"/>
              <a:t>gwybodaeth</a:t>
            </a:r>
            <a:r>
              <a:rPr lang="en-GB" altLang="en-US" sz="2000" b="1" dirty="0"/>
              <a:t> a </a:t>
            </a:r>
            <a:r>
              <a:rPr lang="en-GB" altLang="en-US" sz="2000" b="1" dirty="0" err="1"/>
              <a:t>dod</a:t>
            </a:r>
            <a:r>
              <a:rPr lang="en-GB" altLang="en-US" sz="2000" b="1" dirty="0"/>
              <a:t> </a:t>
            </a:r>
            <a:r>
              <a:rPr lang="en-GB" altLang="en-US" sz="2000" b="1" dirty="0" err="1"/>
              <a:t>i</a:t>
            </a:r>
            <a:r>
              <a:rPr lang="en-GB" altLang="en-US" sz="2000" b="1" dirty="0"/>
              <a:t> </a:t>
            </a:r>
            <a:r>
              <a:rPr lang="en-GB" altLang="en-US" sz="2000" b="1" dirty="0" err="1"/>
              <a:t>gasgliad</a:t>
            </a:r>
            <a:endParaRPr lang="en-GB" altLang="en-US" sz="2000" b="1" dirty="0"/>
          </a:p>
          <a:p>
            <a:r>
              <a:rPr lang="en-GB" altLang="en-US" sz="2000" b="1" dirty="0" err="1"/>
              <a:t>Monitro</a:t>
            </a:r>
            <a:r>
              <a:rPr lang="en-GB" altLang="en-US" sz="2000" b="1" dirty="0"/>
              <a:t> </a:t>
            </a:r>
            <a:r>
              <a:rPr lang="en-GB" altLang="en-US" sz="2000" b="1" dirty="0" err="1"/>
              <a:t>eu</a:t>
            </a:r>
            <a:r>
              <a:rPr lang="en-GB" altLang="en-US" sz="2000" b="1" dirty="0"/>
              <a:t> </a:t>
            </a:r>
            <a:r>
              <a:rPr lang="en-GB" altLang="en-US" sz="2000" b="1" dirty="0" err="1"/>
              <a:t>dealltwriaeth</a:t>
            </a:r>
            <a:endParaRPr lang="en-GB" altLang="en-US" sz="2000" b="1" dirty="0"/>
          </a:p>
        </p:txBody>
      </p:sp>
      <p:sp>
        <p:nvSpPr>
          <p:cNvPr id="11" name="WordArt 10"/>
          <p:cNvSpPr>
            <a:spLocks noChangeArrowheads="1" noChangeShapeType="1" noTextEdit="1"/>
          </p:cNvSpPr>
          <p:nvPr/>
        </p:nvSpPr>
        <p:spPr bwMode="auto">
          <a:xfrm>
            <a:off x="2641124" y="5157192"/>
            <a:ext cx="3744912" cy="100806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n-GB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>
                    <a:lumMod val="75000"/>
                  </a:schemeClr>
                </a:solidFill>
                <a:latin typeface="Impact"/>
              </a:rPr>
              <a:t>Testunau</a:t>
            </a:r>
            <a:r>
              <a:rPr lang="en-GB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>
                    <a:lumMod val="75000"/>
                  </a:schemeClr>
                </a:solidFill>
                <a:latin typeface="Impact"/>
              </a:rPr>
              <a:t> </a:t>
            </a:r>
            <a:r>
              <a:rPr lang="en-GB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>
                    <a:lumMod val="75000"/>
                  </a:schemeClr>
                </a:solidFill>
                <a:latin typeface="Impact"/>
              </a:rPr>
              <a:t>Safonol</a:t>
            </a:r>
            <a:endParaRPr lang="en-GB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>
                  <a:lumMod val="75000"/>
                </a:schemeClr>
              </a:solidFill>
              <a:latin typeface="Impact"/>
            </a:endParaRP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251520" y="6224134"/>
            <a:ext cx="8748464" cy="523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>
                <a:lumMod val="50000"/>
              </a:schemeClr>
            </a:solidFill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 dirty="0" err="1">
                <a:solidFill>
                  <a:schemeClr val="tx2">
                    <a:lumMod val="75000"/>
                  </a:schemeClr>
                </a:solidFill>
              </a:rPr>
              <a:t>Cwricwlwm</a:t>
            </a:r>
            <a:r>
              <a:rPr lang="en-GB" altLang="en-US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tx2">
                    <a:lumMod val="75000"/>
                  </a:schemeClr>
                </a:solidFill>
              </a:rPr>
              <a:t>darllen</a:t>
            </a:r>
            <a:r>
              <a:rPr lang="en-GB" altLang="en-US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tx2">
                    <a:lumMod val="75000"/>
                  </a:schemeClr>
                </a:solidFill>
              </a:rPr>
              <a:t>eang</a:t>
            </a:r>
            <a:r>
              <a:rPr lang="en-GB" altLang="en-US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tx2">
                    <a:lumMod val="75000"/>
                  </a:schemeClr>
                </a:solidFill>
              </a:rPr>
              <a:t>sy’n</a:t>
            </a:r>
            <a:r>
              <a:rPr lang="en-GB" altLang="en-US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GB" altLang="en-US" sz="2800" dirty="0" err="1">
                <a:solidFill>
                  <a:schemeClr val="tx2">
                    <a:lumMod val="75000"/>
                  </a:schemeClr>
                </a:solidFill>
              </a:rPr>
              <a:t>cyfoethog</a:t>
            </a:r>
            <a:r>
              <a:rPr lang="en-GB" altLang="en-US" sz="2800" dirty="0">
                <a:solidFill>
                  <a:schemeClr val="tx2">
                    <a:lumMod val="75000"/>
                  </a:schemeClr>
                </a:solidFill>
              </a:rPr>
              <a:t> a </a:t>
            </a:r>
            <a:r>
              <a:rPr lang="en-GB" altLang="en-US" sz="2800" dirty="0" err="1">
                <a:solidFill>
                  <a:schemeClr val="tx2">
                    <a:lumMod val="75000"/>
                  </a:schemeClr>
                </a:solidFill>
              </a:rPr>
              <a:t>pherthnasol</a:t>
            </a:r>
            <a:r>
              <a:rPr lang="en-GB" altLang="en-US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4365915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616807"/>
            <a:ext cx="849694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Mae </a:t>
            </a:r>
            <a:r>
              <a:rPr lang="en-GB" sz="2400" dirty="0" err="1"/>
              <a:t>llawer</a:t>
            </a:r>
            <a:r>
              <a:rPr lang="en-GB" sz="2400" dirty="0"/>
              <a:t> o </a:t>
            </a:r>
            <a:r>
              <a:rPr lang="en-GB" sz="2400" dirty="0" err="1"/>
              <a:t>ymarferion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 a </a:t>
            </a:r>
            <a:r>
              <a:rPr lang="en-GB" sz="2400" dirty="0" err="1"/>
              <a:t>deall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cael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</a:t>
            </a:r>
            <a:r>
              <a:rPr lang="en-GB" sz="2400" dirty="0" err="1"/>
              <a:t>haddysgu</a:t>
            </a:r>
            <a:r>
              <a:rPr lang="en-GB" sz="2400" dirty="0"/>
              <a:t> </a:t>
            </a:r>
            <a:r>
              <a:rPr lang="en-GB" sz="2400" dirty="0" err="1"/>
              <a:t>a’u</a:t>
            </a:r>
            <a:r>
              <a:rPr lang="en-GB" sz="2400" dirty="0"/>
              <a:t> </a:t>
            </a:r>
            <a:r>
              <a:rPr lang="en-GB" sz="2400" dirty="0" err="1"/>
              <a:t>hymarfer</a:t>
            </a:r>
            <a:r>
              <a:rPr lang="en-GB" sz="2400" dirty="0"/>
              <a:t> </a:t>
            </a:r>
            <a:r>
              <a:rPr lang="en-GB" sz="2400" dirty="0" err="1"/>
              <a:t>drwy</a:t>
            </a:r>
            <a:r>
              <a:rPr lang="en-GB" sz="2400" dirty="0"/>
              <a:t> </a:t>
            </a:r>
            <a:r>
              <a:rPr lang="en-GB" sz="2400" dirty="0" err="1"/>
              <a:t>ysgrifennu</a:t>
            </a:r>
            <a:r>
              <a:rPr lang="en-GB" sz="2400" dirty="0"/>
              <a:t> </a:t>
            </a:r>
            <a:r>
              <a:rPr lang="en-GB" sz="2400" dirty="0" err="1"/>
              <a:t>atebion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gwestiynau</a:t>
            </a:r>
            <a:r>
              <a:rPr lang="en-GB" sz="2400" dirty="0"/>
              <a:t> </a:t>
            </a:r>
            <a:r>
              <a:rPr lang="en-GB" sz="2400" dirty="0" err="1"/>
              <a:t>parod</a:t>
            </a:r>
            <a:r>
              <a:rPr lang="en-GB" sz="2400" dirty="0"/>
              <a:t>. </a:t>
            </a:r>
          </a:p>
          <a:p>
            <a:endParaRPr lang="en-GB" sz="2400" dirty="0"/>
          </a:p>
          <a:p>
            <a:r>
              <a:rPr lang="en-GB" sz="2400" dirty="0"/>
              <a:t>Mae dull </a:t>
            </a: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/>
              <a:t>cilyddol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annog</a:t>
            </a:r>
            <a:r>
              <a:rPr lang="en-GB" sz="2400" dirty="0"/>
              <a:t> y </a:t>
            </a:r>
            <a:r>
              <a:rPr lang="en-GB" sz="2400" dirty="0" err="1"/>
              <a:t>dysgwyr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holi</a:t>
            </a:r>
            <a:r>
              <a:rPr lang="en-GB" sz="2400" dirty="0"/>
              <a:t> </a:t>
            </a:r>
            <a:r>
              <a:rPr lang="en-GB" sz="2400" dirty="0" err="1"/>
              <a:t>cwestiynau</a:t>
            </a:r>
            <a:r>
              <a:rPr lang="en-GB" sz="2400" dirty="0"/>
              <a:t> am y </a:t>
            </a:r>
            <a:r>
              <a:rPr lang="en-GB" sz="2400" dirty="0" err="1"/>
              <a:t>testun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</a:t>
            </a:r>
            <a:r>
              <a:rPr lang="en-GB" sz="2400" dirty="0" err="1"/>
              <a:t>hunain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ogystal</a:t>
            </a:r>
            <a:r>
              <a:rPr lang="en-GB" sz="2400" dirty="0"/>
              <a:t> ag </a:t>
            </a:r>
            <a:r>
              <a:rPr lang="en-GB" sz="2400" dirty="0" err="1"/>
              <a:t>ateb</a:t>
            </a:r>
            <a:r>
              <a:rPr lang="en-GB" sz="2400" dirty="0"/>
              <a:t> ac </a:t>
            </a:r>
            <a:r>
              <a:rPr lang="en-GB" sz="2400" dirty="0" err="1"/>
              <a:t>adeiladu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gwestiynau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</a:t>
            </a:r>
            <a:r>
              <a:rPr lang="en-GB" sz="2400" dirty="0" err="1"/>
              <a:t>cyd-ddysgwyr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dirty="0"/>
              <a:t>Mae </a:t>
            </a:r>
            <a:r>
              <a:rPr lang="en-GB" sz="2400" dirty="0" err="1"/>
              <a:t>holi</a:t>
            </a:r>
            <a:r>
              <a:rPr lang="en-GB" sz="2400" dirty="0"/>
              <a:t> </a:t>
            </a:r>
            <a:r>
              <a:rPr lang="en-GB" sz="2400" dirty="0" err="1"/>
              <a:t>cwestiynau</a:t>
            </a:r>
            <a:r>
              <a:rPr lang="en-GB" sz="2400" dirty="0"/>
              <a:t> a </a:t>
            </a:r>
            <a:r>
              <a:rPr lang="en-GB" sz="2400" dirty="0" err="1"/>
              <a:t>thrafod</a:t>
            </a:r>
            <a:r>
              <a:rPr lang="en-GB" sz="2400" dirty="0"/>
              <a:t> </a:t>
            </a:r>
            <a:r>
              <a:rPr lang="en-GB" sz="2400" dirty="0" err="1"/>
              <a:t>gydag</a:t>
            </a:r>
            <a:r>
              <a:rPr lang="en-GB" sz="2400" dirty="0"/>
              <a:t> </a:t>
            </a:r>
            <a:r>
              <a:rPr lang="en-GB" sz="2400" dirty="0" err="1"/>
              <a:t>eraill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brofiad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 </a:t>
            </a:r>
            <a:r>
              <a:rPr lang="en-GB" sz="2400" dirty="0" err="1"/>
              <a:t>pwerus</a:t>
            </a:r>
            <a:r>
              <a:rPr lang="en-GB" sz="2400" dirty="0"/>
              <a:t> ac </a:t>
            </a:r>
            <a:r>
              <a:rPr lang="en-GB" sz="2400" dirty="0" err="1"/>
              <a:t>mae</a:t>
            </a:r>
            <a:r>
              <a:rPr lang="en-GB" sz="2400" dirty="0"/>
              <a:t> </a:t>
            </a:r>
            <a:r>
              <a:rPr lang="en-GB" sz="2400" dirty="0" err="1"/>
              <a:t>angen</a:t>
            </a:r>
            <a:r>
              <a:rPr lang="en-GB" sz="2400" dirty="0"/>
              <a:t> </a:t>
            </a:r>
            <a:r>
              <a:rPr lang="en-GB" sz="2400" dirty="0" err="1"/>
              <a:t>lefel</a:t>
            </a:r>
            <a:r>
              <a:rPr lang="en-GB" sz="2400" dirty="0"/>
              <a:t> </a:t>
            </a:r>
            <a:r>
              <a:rPr lang="en-GB" sz="2400" dirty="0" err="1"/>
              <a:t>uwch</a:t>
            </a:r>
            <a:r>
              <a:rPr lang="en-GB" sz="2400" dirty="0"/>
              <a:t> o </a:t>
            </a:r>
            <a:r>
              <a:rPr lang="en-GB" sz="2400" dirty="0" err="1"/>
              <a:t>ddealltwriaeth</a:t>
            </a:r>
            <a:r>
              <a:rPr lang="en-GB" sz="2400" dirty="0"/>
              <a:t> ac </a:t>
            </a:r>
            <a:r>
              <a:rPr lang="en-GB" sz="2400" dirty="0" err="1"/>
              <a:t>ymrwymiad</a:t>
            </a:r>
            <a:r>
              <a:rPr lang="en-GB" sz="2400" dirty="0"/>
              <a:t> </a:t>
            </a:r>
            <a:r>
              <a:rPr lang="en-GB" sz="2400" dirty="0" err="1"/>
              <a:t>gyda’r</a:t>
            </a:r>
            <a:r>
              <a:rPr lang="en-GB" sz="2400" dirty="0"/>
              <a:t> </a:t>
            </a:r>
            <a:r>
              <a:rPr lang="en-GB" sz="2400" dirty="0" err="1"/>
              <a:t>testun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dirty="0"/>
              <a:t>Mae </a:t>
            </a:r>
            <a:r>
              <a:rPr lang="en-GB" sz="2400" dirty="0" err="1"/>
              <a:t>hefyd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galluogi</a:t>
            </a:r>
            <a:r>
              <a:rPr lang="en-GB" sz="2400" dirty="0"/>
              <a:t> </a:t>
            </a:r>
            <a:r>
              <a:rPr lang="en-GB" sz="2400" dirty="0" err="1"/>
              <a:t>darllenwyr</a:t>
            </a:r>
            <a:r>
              <a:rPr lang="en-GB" sz="2400" dirty="0"/>
              <a:t> </a:t>
            </a:r>
            <a:r>
              <a:rPr lang="en-GB" sz="2400" dirty="0" err="1"/>
              <a:t>llai</a:t>
            </a:r>
            <a:r>
              <a:rPr lang="en-GB" sz="2400" dirty="0"/>
              <a:t> </a:t>
            </a:r>
            <a:r>
              <a:rPr lang="en-GB" sz="2400" dirty="0" err="1"/>
              <a:t>abl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ymrwymo</a:t>
            </a:r>
            <a:r>
              <a:rPr lang="en-GB" sz="2400" dirty="0"/>
              <a:t> </a:t>
            </a:r>
            <a:r>
              <a:rPr lang="en-GB" sz="2400" dirty="0" err="1"/>
              <a:t>gyda’r</a:t>
            </a:r>
            <a:r>
              <a:rPr lang="en-GB" sz="2400" dirty="0"/>
              <a:t> </a:t>
            </a:r>
            <a:r>
              <a:rPr lang="en-GB" sz="2400" dirty="0" err="1"/>
              <a:t>testun</a:t>
            </a:r>
            <a:r>
              <a:rPr lang="en-GB" sz="2400" dirty="0"/>
              <a:t>  </a:t>
            </a:r>
            <a:r>
              <a:rPr lang="en-GB" sz="2400" dirty="0" err="1"/>
              <a:t>a’r</a:t>
            </a:r>
            <a:r>
              <a:rPr lang="en-GB" sz="2400" dirty="0"/>
              <a:t> </a:t>
            </a:r>
            <a:r>
              <a:rPr lang="en-GB" sz="2400" dirty="0" err="1"/>
              <a:t>cwricwlwm</a:t>
            </a:r>
            <a:endParaRPr lang="en-GB" sz="2400" dirty="0"/>
          </a:p>
        </p:txBody>
      </p:sp>
      <p:sp>
        <p:nvSpPr>
          <p:cNvPr id="3" name="Rectangle 2"/>
          <p:cNvSpPr/>
          <p:nvPr/>
        </p:nvSpPr>
        <p:spPr>
          <a:xfrm>
            <a:off x="611560" y="140439"/>
            <a:ext cx="792088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Sut</a:t>
            </a:r>
            <a:r>
              <a:rPr lang="en-US" sz="3600" b="1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mae</a:t>
            </a:r>
            <a:r>
              <a:rPr lang="en-US" sz="3600" b="1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</a:t>
            </a:r>
            <a:r>
              <a:rPr lang="en-US" sz="36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arllen</a:t>
            </a:r>
            <a:r>
              <a:rPr lang="en-US" sz="36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</a:t>
            </a:r>
            <a:r>
              <a:rPr lang="en-US" sz="36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ilyddol</a:t>
            </a:r>
            <a:r>
              <a:rPr lang="en-US" sz="36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6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yn</a:t>
            </a:r>
            <a:r>
              <a:rPr lang="en-US" sz="36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6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adeiladu</a:t>
            </a:r>
            <a:r>
              <a:rPr lang="en-US" sz="36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6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ar</a:t>
            </a:r>
            <a:r>
              <a:rPr lang="en-US" sz="36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6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ddulliau</a:t>
            </a:r>
            <a:r>
              <a:rPr lang="en-US" sz="3600" b="1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darllen</a:t>
            </a:r>
            <a:r>
              <a:rPr lang="en-US" sz="3600" b="1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traddodiadol</a:t>
            </a:r>
            <a:r>
              <a:rPr lang="en-US" sz="36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30367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016" y="908720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wella</a:t>
            </a:r>
            <a:r>
              <a:rPr lang="en-GB" sz="2400" dirty="0"/>
              <a:t> </a:t>
            </a:r>
            <a:r>
              <a:rPr lang="en-GB" sz="2400" dirty="0" err="1"/>
              <a:t>dealltwriaeth</a:t>
            </a:r>
            <a:r>
              <a:rPr lang="en-GB" sz="2400" dirty="0"/>
              <a:t> </a:t>
            </a:r>
            <a:r>
              <a:rPr lang="en-GB" sz="2400" dirty="0" err="1"/>
              <a:t>dysgwyr</a:t>
            </a:r>
            <a:r>
              <a:rPr lang="en-GB" sz="2400" dirty="0"/>
              <a:t> </a:t>
            </a:r>
            <a:r>
              <a:rPr lang="en-GB" sz="2400" dirty="0" err="1"/>
              <a:t>o’r</a:t>
            </a:r>
            <a:r>
              <a:rPr lang="en-GB" sz="2400" dirty="0"/>
              <a:t> </a:t>
            </a:r>
            <a:r>
              <a:rPr lang="en-GB" sz="2400" dirty="0" err="1"/>
              <a:t>hyn</a:t>
            </a:r>
            <a:r>
              <a:rPr lang="en-GB" sz="2400" dirty="0"/>
              <a:t> </a:t>
            </a:r>
            <a:r>
              <a:rPr lang="en-GB" sz="2400" dirty="0" err="1"/>
              <a:t>maent</a:t>
            </a:r>
            <a:r>
              <a:rPr lang="en-GB" sz="2400" dirty="0"/>
              <a:t> </a:t>
            </a:r>
            <a:r>
              <a:rPr lang="en-GB" sz="2400" dirty="0" err="1"/>
              <a:t>wedi’i</a:t>
            </a:r>
            <a:r>
              <a:rPr lang="en-GB" sz="2400" dirty="0"/>
              <a:t> </a:t>
            </a:r>
            <a:r>
              <a:rPr lang="en-GB" sz="2400" dirty="0" err="1"/>
              <a:t>ddarllen</a:t>
            </a:r>
            <a:r>
              <a:rPr lang="en-GB" sz="2400" dirty="0"/>
              <a:t> </a:t>
            </a:r>
            <a:r>
              <a:rPr lang="en-GB" sz="2400" dirty="0" err="1"/>
              <a:t>gan</a:t>
            </a:r>
            <a:r>
              <a:rPr lang="en-GB" sz="2400" dirty="0"/>
              <a:t> </a:t>
            </a:r>
            <a:r>
              <a:rPr lang="en-GB" sz="2400" dirty="0" err="1"/>
              <a:t>ddefnyddio</a:t>
            </a:r>
            <a:r>
              <a:rPr lang="en-GB" sz="2400" dirty="0"/>
              <a:t> </a:t>
            </a:r>
            <a:r>
              <a:rPr lang="en-GB" sz="2400" dirty="0" err="1"/>
              <a:t>pedair</a:t>
            </a:r>
            <a:r>
              <a:rPr lang="en-GB" sz="2400" dirty="0"/>
              <a:t> </a:t>
            </a:r>
            <a:r>
              <a:rPr lang="en-GB" sz="2400" dirty="0" err="1"/>
              <a:t>strategaeth</a:t>
            </a:r>
            <a:r>
              <a:rPr lang="en-GB" sz="2400" dirty="0"/>
              <a:t>  </a:t>
            </a:r>
            <a:r>
              <a:rPr lang="en-GB" sz="2400" dirty="0" err="1"/>
              <a:t>ddarllen</a:t>
            </a:r>
            <a:r>
              <a:rPr lang="en-GB" sz="2400" dirty="0"/>
              <a:t>: </a:t>
            </a:r>
            <a:r>
              <a:rPr lang="en-GB" sz="2400" b="1" u="sng" dirty="0" err="1">
                <a:solidFill>
                  <a:srgbClr val="FF0000"/>
                </a:solidFill>
              </a:rPr>
              <a:t>rhagfynegi</a:t>
            </a:r>
            <a:r>
              <a:rPr lang="en-GB" sz="2400" b="1" u="sng" dirty="0">
                <a:solidFill>
                  <a:srgbClr val="FF0000"/>
                </a:solidFill>
              </a:rPr>
              <a:t>, </a:t>
            </a:r>
            <a:r>
              <a:rPr lang="en-GB" sz="2400" b="1" u="sng" dirty="0" err="1">
                <a:solidFill>
                  <a:srgbClr val="FF0000"/>
                </a:solidFill>
              </a:rPr>
              <a:t>cwestiynu</a:t>
            </a:r>
            <a:r>
              <a:rPr lang="en-GB" sz="2400" b="1" u="sng" dirty="0">
                <a:solidFill>
                  <a:srgbClr val="FF0000"/>
                </a:solidFill>
              </a:rPr>
              <a:t>, </a:t>
            </a:r>
            <a:r>
              <a:rPr lang="en-GB" sz="2400" b="1" u="sng" dirty="0" err="1">
                <a:solidFill>
                  <a:srgbClr val="FF0000"/>
                </a:solidFill>
              </a:rPr>
              <a:t>esbonio</a:t>
            </a:r>
            <a:r>
              <a:rPr lang="en-GB" sz="2400" b="1" u="sng" dirty="0">
                <a:solidFill>
                  <a:srgbClr val="FF0000"/>
                </a:solidFill>
              </a:rPr>
              <a:t> a </a:t>
            </a:r>
            <a:r>
              <a:rPr lang="en-GB" sz="2400" b="1" u="sng" dirty="0" err="1">
                <a:solidFill>
                  <a:srgbClr val="FF0000"/>
                </a:solidFill>
              </a:rPr>
              <a:t>chrynhoi</a:t>
            </a:r>
            <a:r>
              <a:rPr lang="en-GB" sz="2400" b="1" u="sng" dirty="0">
                <a:solidFill>
                  <a:srgbClr val="FF0000"/>
                </a:solidFill>
              </a:rPr>
              <a:t>.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gynnal</a:t>
            </a:r>
            <a:r>
              <a:rPr lang="en-GB" sz="2400" dirty="0"/>
              <a:t> y </a:t>
            </a:r>
            <a:r>
              <a:rPr lang="en-GB" sz="2400" dirty="0" err="1"/>
              <a:t>bedair</a:t>
            </a:r>
            <a:r>
              <a:rPr lang="en-GB" sz="2400" dirty="0"/>
              <a:t> </a:t>
            </a:r>
            <a:r>
              <a:rPr lang="en-GB" sz="2400" dirty="0" err="1"/>
              <a:t>strategaeth</a:t>
            </a:r>
            <a:r>
              <a:rPr lang="en-GB" sz="2400" dirty="0"/>
              <a:t> </a:t>
            </a:r>
            <a:r>
              <a:rPr lang="en-GB" sz="2400" dirty="0" err="1"/>
              <a:t>drwy</a:t>
            </a:r>
            <a:r>
              <a:rPr lang="en-GB" sz="2400" dirty="0"/>
              <a:t> </a:t>
            </a:r>
            <a:r>
              <a:rPr lang="en-GB" sz="2400" dirty="0" err="1"/>
              <a:t>fodelu</a:t>
            </a:r>
            <a:r>
              <a:rPr lang="en-GB" sz="2400" dirty="0"/>
              <a:t>, </a:t>
            </a:r>
            <a:r>
              <a:rPr lang="en-GB" sz="2400" dirty="0" err="1"/>
              <a:t>arwain</a:t>
            </a:r>
            <a:r>
              <a:rPr lang="en-GB" sz="2400" dirty="0"/>
              <a:t> ac </a:t>
            </a:r>
            <a:r>
              <a:rPr lang="en-GB" sz="2400" dirty="0" err="1"/>
              <a:t>ymgorffori’r</a:t>
            </a:r>
            <a:r>
              <a:rPr lang="en-GB" sz="2400" dirty="0"/>
              <a:t> </a:t>
            </a:r>
            <a:r>
              <a:rPr lang="en-GB" sz="2400" dirty="0" err="1"/>
              <a:t>strategaethau</a:t>
            </a:r>
            <a:r>
              <a:rPr lang="en-GB" sz="2400" dirty="0"/>
              <a:t> </a:t>
            </a:r>
            <a:r>
              <a:rPr lang="en-GB" sz="2400" dirty="0" err="1"/>
              <a:t>wrth</a:t>
            </a:r>
            <a:r>
              <a:rPr lang="en-GB" sz="2400" dirty="0"/>
              <a:t> </a:t>
            </a:r>
            <a:r>
              <a:rPr lang="en-GB" sz="2400" dirty="0" err="1"/>
              <a:t>ddarllen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 </a:t>
            </a:r>
            <a:r>
              <a:rPr lang="en-GB" sz="2400" dirty="0" err="1"/>
              <a:t>ganiatau</a:t>
            </a:r>
            <a:r>
              <a:rPr lang="en-GB" sz="2400" dirty="0"/>
              <a:t> </a:t>
            </a:r>
            <a:r>
              <a:rPr lang="en-GB" sz="2400" dirty="0" err="1"/>
              <a:t>i’r</a:t>
            </a:r>
            <a:r>
              <a:rPr lang="en-GB" sz="2400" dirty="0"/>
              <a:t> </a:t>
            </a:r>
            <a:r>
              <a:rPr lang="en-GB" sz="2400" dirty="0" err="1"/>
              <a:t>dysgwyr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bwyllo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ystod</a:t>
            </a:r>
            <a:r>
              <a:rPr lang="en-GB" sz="2400" dirty="0"/>
              <a:t> y </a:t>
            </a:r>
            <a:r>
              <a:rPr lang="en-GB" sz="2400" dirty="0" err="1"/>
              <a:t>darllen</a:t>
            </a:r>
            <a:r>
              <a:rPr lang="en-GB" sz="2400" dirty="0"/>
              <a:t> a </a:t>
            </a:r>
            <a:r>
              <a:rPr lang="en-GB" sz="2400" dirty="0" err="1"/>
              <a:t>datblygu</a:t>
            </a:r>
            <a:r>
              <a:rPr lang="en-GB" sz="2400" dirty="0"/>
              <a:t> </a:t>
            </a:r>
            <a:r>
              <a:rPr lang="en-GB" sz="2400" dirty="0" err="1"/>
              <a:t>uwch</a:t>
            </a:r>
            <a:r>
              <a:rPr lang="en-GB" sz="2400" dirty="0"/>
              <a:t> </a:t>
            </a:r>
            <a:r>
              <a:rPr lang="en-GB" sz="2400" dirty="0" err="1"/>
              <a:t>sgliau</a:t>
            </a:r>
            <a:r>
              <a:rPr lang="en-GB" sz="2400" dirty="0"/>
              <a:t> </a:t>
            </a:r>
            <a:r>
              <a:rPr lang="en-GB" sz="2400" dirty="0" err="1"/>
              <a:t>meddwl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ddefnyddio</a:t>
            </a:r>
            <a:r>
              <a:rPr lang="en-GB" sz="2400" dirty="0"/>
              <a:t> </a:t>
            </a:r>
            <a:r>
              <a:rPr lang="en-GB" sz="2400" dirty="0" err="1"/>
              <a:t>natur</a:t>
            </a:r>
            <a:r>
              <a:rPr lang="en-GB" sz="2400" dirty="0"/>
              <a:t> </a:t>
            </a:r>
            <a:r>
              <a:rPr lang="en-GB" sz="2400" dirty="0" err="1"/>
              <a:t>gymdeithasol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wella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</a:t>
            </a:r>
            <a:r>
              <a:rPr lang="en-GB" sz="2400" dirty="0" err="1"/>
              <a:t>dealltwriaeth</a:t>
            </a:r>
            <a:r>
              <a:rPr lang="en-GB" sz="2400" dirty="0"/>
              <a:t> o </a:t>
            </a:r>
            <a:r>
              <a:rPr lang="en-GB" sz="2400" dirty="0" err="1"/>
              <a:t>destun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ei</a:t>
            </a:r>
            <a:r>
              <a:rPr lang="en-GB" sz="2400" dirty="0"/>
              <a:t> </a:t>
            </a:r>
            <a:r>
              <a:rPr lang="en-GB" sz="2400" dirty="0" err="1"/>
              <a:t>defnyddio</a:t>
            </a:r>
            <a:r>
              <a:rPr lang="en-GB" sz="2400" dirty="0"/>
              <a:t> </a:t>
            </a:r>
            <a:r>
              <a:rPr lang="en-GB" sz="2400" dirty="0" err="1"/>
              <a:t>fel</a:t>
            </a:r>
            <a:r>
              <a:rPr lang="en-GB" sz="2400" dirty="0"/>
              <a:t> </a:t>
            </a:r>
            <a:r>
              <a:rPr lang="en-GB" sz="2400" b="1" u="sng" dirty="0"/>
              <a:t>un</a:t>
            </a:r>
            <a:r>
              <a:rPr lang="en-GB" sz="2400" dirty="0"/>
              <a:t> </a:t>
            </a:r>
            <a:r>
              <a:rPr lang="en-GB" sz="2400" dirty="0" err="1"/>
              <a:t>strategaeth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hyrwyddo</a:t>
            </a:r>
            <a:r>
              <a:rPr lang="en-GB" sz="2400" dirty="0"/>
              <a:t> </a:t>
            </a:r>
            <a:r>
              <a:rPr lang="en-GB" sz="2400" dirty="0" err="1"/>
              <a:t>llythrennedd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draws y </a:t>
            </a:r>
            <a:r>
              <a:rPr lang="en-GB" sz="2400" dirty="0" err="1"/>
              <a:t>cwricwlwm</a:t>
            </a:r>
            <a:r>
              <a:rPr lang="en-GB" sz="2400" dirty="0"/>
              <a:t> </a:t>
            </a:r>
            <a:r>
              <a:rPr lang="en-GB" sz="2400" dirty="0" err="1"/>
              <a:t>ym</a:t>
            </a:r>
            <a:r>
              <a:rPr lang="en-GB" sz="2400" dirty="0"/>
              <a:t> </a:t>
            </a:r>
            <a:r>
              <a:rPr lang="en-GB" sz="2400" dirty="0" err="1"/>
              <a:t>mhob</a:t>
            </a:r>
            <a:r>
              <a:rPr lang="en-GB" sz="2400" dirty="0"/>
              <a:t> sector.</a:t>
            </a:r>
          </a:p>
        </p:txBody>
      </p:sp>
      <p:sp>
        <p:nvSpPr>
          <p:cNvPr id="3" name="Rectangle 2"/>
          <p:cNvSpPr/>
          <p:nvPr/>
        </p:nvSpPr>
        <p:spPr>
          <a:xfrm>
            <a:off x="412527" y="188640"/>
            <a:ext cx="21686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Ei</a:t>
            </a:r>
            <a:r>
              <a:rPr lang="en-US" sz="36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nod </a:t>
            </a:r>
            <a:r>
              <a:rPr lang="en-US" sz="36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yw</a:t>
            </a:r>
            <a:r>
              <a:rPr lang="en-US" sz="36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421406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3948" y="1772816"/>
            <a:ext cx="84969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Mae </a:t>
            </a:r>
            <a:r>
              <a:rPr lang="en-GB" sz="2400" dirty="0" err="1"/>
              <a:t>sgiliau</a:t>
            </a:r>
            <a:r>
              <a:rPr lang="en-GB" sz="2400" dirty="0"/>
              <a:t> </a:t>
            </a:r>
            <a:r>
              <a:rPr lang="en-GB" sz="2400" dirty="0" err="1"/>
              <a:t>siarad</a:t>
            </a:r>
            <a:r>
              <a:rPr lang="en-GB" sz="2400" dirty="0"/>
              <a:t> a </a:t>
            </a:r>
            <a:r>
              <a:rPr lang="en-GB" sz="2400" dirty="0" err="1"/>
              <a:t>gwrando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ganolog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ddarllen</a:t>
            </a:r>
            <a:r>
              <a:rPr lang="en-GB" sz="2400" dirty="0"/>
              <a:t> </a:t>
            </a:r>
            <a:r>
              <a:rPr lang="en-GB" sz="2400" dirty="0" err="1"/>
              <a:t>cilyddol</a:t>
            </a:r>
            <a:r>
              <a:rPr lang="en-GB" sz="2400" dirty="0"/>
              <a:t>.</a:t>
            </a:r>
          </a:p>
          <a:p>
            <a:r>
              <a:rPr lang="en-GB" sz="2400" dirty="0"/>
              <a:t> </a:t>
            </a:r>
          </a:p>
          <a:p>
            <a:r>
              <a:rPr lang="en-GB" sz="2400" dirty="0"/>
              <a:t>Mae </a:t>
            </a:r>
            <a:r>
              <a:rPr lang="en-GB" sz="2400" dirty="0" err="1"/>
              <a:t>datblygiad</a:t>
            </a:r>
            <a:r>
              <a:rPr lang="en-GB" sz="2400" dirty="0"/>
              <a:t> </a:t>
            </a:r>
            <a:r>
              <a:rPr lang="en-GB" sz="2400" dirty="0" err="1"/>
              <a:t>siarad</a:t>
            </a:r>
            <a:r>
              <a:rPr lang="en-GB" sz="2400" dirty="0"/>
              <a:t> a </a:t>
            </a:r>
            <a:r>
              <a:rPr lang="en-GB" sz="2400" dirty="0" err="1"/>
              <a:t>gwrando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allweddol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ddatblygu</a:t>
            </a:r>
            <a:r>
              <a:rPr lang="en-GB" sz="2400" dirty="0"/>
              <a:t> </a:t>
            </a:r>
            <a:r>
              <a:rPr lang="en-GB" sz="2400" dirty="0" err="1"/>
              <a:t>meddwl</a:t>
            </a:r>
            <a:r>
              <a:rPr lang="en-GB" sz="2400" dirty="0"/>
              <a:t> </a:t>
            </a:r>
            <a:r>
              <a:rPr lang="en-GB" sz="2400" dirty="0" err="1"/>
              <a:t>creadigol</a:t>
            </a:r>
            <a:r>
              <a:rPr lang="en-GB" sz="2400" dirty="0"/>
              <a:t> a </a:t>
            </a:r>
            <a:r>
              <a:rPr lang="en-GB" sz="2400" dirty="0" err="1"/>
              <a:t>beirniadol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dirty="0"/>
              <a:t>Mae dull </a:t>
            </a: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/>
              <a:t>cilyddol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yn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rhoi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cyfle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i’r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dysgwyr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i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ymarfer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sgiliau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siarad</a:t>
            </a:r>
            <a:r>
              <a:rPr lang="en-GB" sz="2400" dirty="0">
                <a:latin typeface="Calibri"/>
              </a:rPr>
              <a:t> a </a:t>
            </a:r>
            <a:r>
              <a:rPr lang="en-GB" sz="2400" dirty="0" err="1">
                <a:latin typeface="Calibri"/>
              </a:rPr>
              <a:t>gwrando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mewn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amgylchedd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sydd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heb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fod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yn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fygythiol</a:t>
            </a:r>
            <a:r>
              <a:rPr lang="en-GB" sz="2400" dirty="0">
                <a:latin typeface="Calibri"/>
              </a:rPr>
              <a:t>.</a:t>
            </a:r>
            <a:endParaRPr lang="en-GB" sz="2400" dirty="0"/>
          </a:p>
        </p:txBody>
      </p:sp>
      <p:sp>
        <p:nvSpPr>
          <p:cNvPr id="3" name="Rectangle 2"/>
          <p:cNvSpPr/>
          <p:nvPr/>
        </p:nvSpPr>
        <p:spPr>
          <a:xfrm>
            <a:off x="467544" y="404664"/>
            <a:ext cx="17824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Llafar</a:t>
            </a:r>
            <a:endParaRPr lang="en-US" sz="5400" b="1" cap="none" spc="0" dirty="0">
              <a:ln w="1143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7424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260648"/>
            <a:ext cx="4037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Yr</a:t>
            </a:r>
            <a:r>
              <a:rPr lang="en-US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Arweinydd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8" name="Picture 4" descr="http://www.clipartbest.com/cliparts/yik/g5K/yikg5Kp6T.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3843865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76056" y="714483"/>
            <a:ext cx="3672408" cy="193899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Penderfynu</a:t>
            </a:r>
            <a:r>
              <a:rPr lang="en-GB" sz="2400" dirty="0"/>
              <a:t> </a:t>
            </a:r>
            <a:r>
              <a:rPr lang="en-GB" sz="2400" dirty="0" err="1"/>
              <a:t>pwy</a:t>
            </a:r>
            <a:r>
              <a:rPr lang="en-GB" sz="2400" dirty="0"/>
              <a:t> </a:t>
            </a:r>
            <a:r>
              <a:rPr lang="en-GB" sz="2400" dirty="0" err="1"/>
              <a:t>sy’n</a:t>
            </a:r>
            <a:r>
              <a:rPr lang="en-GB" sz="2400" dirty="0"/>
              <a:t> </a:t>
            </a:r>
            <a:r>
              <a:rPr lang="en-GB" sz="2400" dirty="0" err="1"/>
              <a:t>gwneud</a:t>
            </a:r>
            <a:r>
              <a:rPr lang="en-GB" sz="2400" dirty="0"/>
              <a:t> </a:t>
            </a:r>
            <a:r>
              <a:rPr lang="en-GB" sz="2400" dirty="0" err="1"/>
              <a:t>beth</a:t>
            </a: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Cyflwyno’r</a:t>
            </a:r>
            <a:r>
              <a:rPr lang="en-GB" sz="2400" dirty="0"/>
              <a:t> </a:t>
            </a:r>
            <a:r>
              <a:rPr lang="en-GB" sz="2400" dirty="0" err="1"/>
              <a:t>testun</a:t>
            </a: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Gwneud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siwr</a:t>
            </a:r>
            <a:r>
              <a:rPr lang="en-GB" sz="2400" dirty="0"/>
              <a:t>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pawb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cyfrannu</a:t>
            </a:r>
            <a:r>
              <a:rPr lang="en-GB" sz="2400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91907" y="3356992"/>
            <a:ext cx="4104456" cy="304698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err="1"/>
              <a:t>Mae’r</a:t>
            </a:r>
            <a:r>
              <a:rPr lang="en-GB" sz="2400" dirty="0"/>
              <a:t> </a:t>
            </a:r>
            <a:r>
              <a:rPr lang="en-GB" sz="2400" dirty="0" err="1"/>
              <a:t>rôl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un </a:t>
            </a:r>
            <a:r>
              <a:rPr lang="en-GB" sz="2400" dirty="0" err="1"/>
              <a:t>allweddol</a:t>
            </a:r>
            <a:r>
              <a:rPr lang="en-GB" sz="2400" dirty="0"/>
              <a:t> ac </a:t>
            </a:r>
            <a:r>
              <a:rPr lang="en-GB" sz="2400" dirty="0" err="1"/>
              <a:t>efallai</a:t>
            </a:r>
            <a:r>
              <a:rPr lang="en-GB" sz="2400" dirty="0"/>
              <a:t> y </a:t>
            </a:r>
            <a:r>
              <a:rPr lang="en-GB" sz="2400" dirty="0" err="1"/>
              <a:t>byddai’n</a:t>
            </a:r>
            <a:r>
              <a:rPr lang="en-GB" sz="2400" dirty="0"/>
              <a:t> </a:t>
            </a:r>
            <a:r>
              <a:rPr lang="en-GB" sz="2400" dirty="0" err="1"/>
              <a:t>ddoeth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ddyranu’r</a:t>
            </a:r>
            <a:r>
              <a:rPr lang="en-GB" sz="2400" dirty="0"/>
              <a:t> </a:t>
            </a:r>
            <a:r>
              <a:rPr lang="en-GB" sz="2400" dirty="0" err="1"/>
              <a:t>gwaith</a:t>
            </a:r>
            <a:r>
              <a:rPr lang="en-GB" sz="2400" dirty="0"/>
              <a:t> </a:t>
            </a:r>
            <a:r>
              <a:rPr lang="en-GB" sz="2400" dirty="0" err="1"/>
              <a:t>yma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ddisgybl</a:t>
            </a:r>
            <a:r>
              <a:rPr lang="en-GB" sz="2400" dirty="0"/>
              <a:t> </a:t>
            </a:r>
            <a:r>
              <a:rPr lang="en-GB" sz="2400" dirty="0" err="1"/>
              <a:t>dibynnol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y </a:t>
            </a:r>
            <a:r>
              <a:rPr lang="en-GB" sz="2400" dirty="0" err="1"/>
              <a:t>lle</a:t>
            </a:r>
            <a:r>
              <a:rPr lang="en-GB" sz="2400" dirty="0"/>
              <a:t> </a:t>
            </a:r>
            <a:r>
              <a:rPr lang="en-GB" sz="2400" dirty="0" err="1"/>
              <a:t>cyntaf</a:t>
            </a:r>
            <a:r>
              <a:rPr lang="en-GB" sz="2400" dirty="0"/>
              <a:t>. </a:t>
            </a:r>
            <a:r>
              <a:rPr lang="en-GB" sz="2400" dirty="0" err="1"/>
              <a:t>Mae’n</a:t>
            </a:r>
            <a:r>
              <a:rPr lang="en-GB" sz="2400" dirty="0"/>
              <a:t> </a:t>
            </a:r>
            <a:r>
              <a:rPr lang="en-GB" sz="2400" dirty="0" err="1"/>
              <a:t>hanfodol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bod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annog</a:t>
            </a:r>
            <a:r>
              <a:rPr lang="en-GB" sz="2400" dirty="0"/>
              <a:t> </a:t>
            </a:r>
            <a:r>
              <a:rPr lang="en-GB" sz="2400" dirty="0" err="1"/>
              <a:t>pob</a:t>
            </a:r>
            <a:r>
              <a:rPr lang="en-GB" sz="2400" dirty="0"/>
              <a:t> </a:t>
            </a:r>
            <a:r>
              <a:rPr lang="en-GB" sz="2400" dirty="0" err="1"/>
              <a:t>dysgwr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gyfrannu</a:t>
            </a:r>
            <a:r>
              <a:rPr lang="en-GB" sz="2400" dirty="0"/>
              <a:t> at bob </a:t>
            </a:r>
            <a:r>
              <a:rPr lang="en-GB" sz="2400" dirty="0" err="1"/>
              <a:t>rhan</a:t>
            </a:r>
            <a:r>
              <a:rPr lang="en-GB" sz="2400" dirty="0"/>
              <a:t> </a:t>
            </a:r>
            <a:r>
              <a:rPr lang="en-GB" sz="2400" dirty="0" err="1"/>
              <a:t>o’r</a:t>
            </a:r>
            <a:r>
              <a:rPr lang="en-GB" sz="2400" dirty="0"/>
              <a:t> </a:t>
            </a:r>
            <a:r>
              <a:rPr lang="en-GB" sz="2400" dirty="0" err="1"/>
              <a:t>drafodaeth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9436888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541" y="260648"/>
            <a:ext cx="4796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</a:t>
            </a:r>
            <a:r>
              <a:rPr lang="en-US" sz="54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Rhagfynegydd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08246" y="2204864"/>
            <a:ext cx="4320480" cy="341632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Annog</a:t>
            </a:r>
            <a:r>
              <a:rPr lang="en-GB" sz="2400" dirty="0"/>
              <a:t> </a:t>
            </a:r>
            <a:r>
              <a:rPr lang="en-GB" sz="2400" dirty="0" err="1"/>
              <a:t>pob</a:t>
            </a:r>
            <a:r>
              <a:rPr lang="en-GB" sz="2400" dirty="0"/>
              <a:t> </a:t>
            </a:r>
            <a:r>
              <a:rPr lang="en-GB" sz="2400" dirty="0" err="1"/>
              <a:t>dysgwr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ragfynegi’n</a:t>
            </a:r>
            <a:r>
              <a:rPr lang="en-GB" sz="2400" dirty="0"/>
              <a:t> </a:t>
            </a:r>
            <a:r>
              <a:rPr lang="en-GB" sz="2400" dirty="0" err="1"/>
              <a:t>rhesymegol</a:t>
            </a:r>
            <a:r>
              <a:rPr lang="en-GB" sz="2400" dirty="0"/>
              <a:t> </a:t>
            </a:r>
            <a:r>
              <a:rPr lang="en-GB" sz="2400" dirty="0" err="1"/>
              <a:t>gan</a:t>
            </a:r>
            <a:r>
              <a:rPr lang="en-GB" sz="2400" dirty="0"/>
              <a:t> </a:t>
            </a:r>
            <a:r>
              <a:rPr lang="en-GB" sz="2400" dirty="0" err="1"/>
              <a:t>ddefnyddio</a:t>
            </a:r>
            <a:r>
              <a:rPr lang="en-GB" sz="2400" dirty="0"/>
              <a:t> </a:t>
            </a:r>
            <a:r>
              <a:rPr lang="en-GB" sz="2400" dirty="0" err="1"/>
              <a:t>gwybodaeth</a:t>
            </a:r>
            <a:r>
              <a:rPr lang="en-GB" sz="2400" dirty="0"/>
              <a:t> </a:t>
            </a:r>
            <a:r>
              <a:rPr lang="en-GB" sz="2400" dirty="0" err="1"/>
              <a:t>flaenorol</a:t>
            </a:r>
            <a:r>
              <a:rPr lang="en-GB" sz="2400" dirty="0"/>
              <a:t> a </a:t>
            </a:r>
            <a:r>
              <a:rPr lang="en-GB" sz="2400" dirty="0" err="1"/>
              <a:t>phrofiadau</a:t>
            </a:r>
            <a:r>
              <a:rPr lang="en-GB" sz="2400" dirty="0"/>
              <a:t> </a:t>
            </a:r>
            <a:r>
              <a:rPr lang="en-GB" sz="2400" dirty="0" err="1"/>
              <a:t>personol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ragfynegi</a:t>
            </a:r>
            <a:r>
              <a:rPr lang="en-GB" sz="2400" dirty="0"/>
              <a:t> </a:t>
            </a:r>
            <a:r>
              <a:rPr lang="en-GB" sz="2400" dirty="0" err="1"/>
              <a:t>cynnwys</a:t>
            </a:r>
            <a:r>
              <a:rPr lang="en-GB" sz="2400" dirty="0"/>
              <a:t> y </a:t>
            </a:r>
            <a:r>
              <a:rPr lang="en-GB" sz="2400" dirty="0" err="1"/>
              <a:t>testun</a:t>
            </a:r>
            <a:r>
              <a:rPr lang="en-GB" sz="2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Casglu</a:t>
            </a:r>
            <a:r>
              <a:rPr lang="en-GB" sz="2400" dirty="0"/>
              <a:t> storm </a:t>
            </a:r>
            <a:r>
              <a:rPr lang="en-GB" sz="2400" dirty="0" err="1"/>
              <a:t>feddwl</a:t>
            </a:r>
            <a:r>
              <a:rPr lang="en-GB" sz="2400" dirty="0"/>
              <a:t> o </a:t>
            </a:r>
            <a:r>
              <a:rPr lang="en-GB" sz="2400" dirty="0" err="1"/>
              <a:t>syniadau</a:t>
            </a:r>
            <a:r>
              <a:rPr lang="en-GB" sz="2400" dirty="0"/>
              <a:t> </a:t>
            </a:r>
            <a:r>
              <a:rPr lang="en-GB" sz="2400" dirty="0" err="1"/>
              <a:t>gan</a:t>
            </a:r>
            <a:r>
              <a:rPr lang="en-GB" sz="2400" dirty="0"/>
              <a:t> </a:t>
            </a:r>
            <a:r>
              <a:rPr lang="en-GB" sz="2400" dirty="0" err="1"/>
              <a:t>pob</a:t>
            </a:r>
            <a:r>
              <a:rPr lang="en-GB" sz="2400" dirty="0"/>
              <a:t> </a:t>
            </a:r>
            <a:r>
              <a:rPr lang="en-GB" sz="2400" dirty="0" err="1"/>
              <a:t>aelod</a:t>
            </a:r>
            <a:r>
              <a:rPr lang="en-GB" sz="2400" dirty="0"/>
              <a:t> </a:t>
            </a:r>
            <a:r>
              <a:rPr lang="en-GB" sz="2400" dirty="0" err="1"/>
              <a:t>o’r</a:t>
            </a:r>
            <a:r>
              <a:rPr lang="en-GB" sz="2400" dirty="0"/>
              <a:t> </a:t>
            </a:r>
            <a:r>
              <a:rPr lang="en-GB" sz="2400" dirty="0" err="1"/>
              <a:t>gr</a:t>
            </a:r>
            <a:r>
              <a:rPr lang="en-GB" sz="2400" dirty="0" err="1">
                <a:latin typeface="Calibri"/>
              </a:rPr>
              <a:t>ŵp</a:t>
            </a:r>
            <a:r>
              <a:rPr lang="en-GB" sz="2400" dirty="0">
                <a:latin typeface="Calibri"/>
              </a:rPr>
              <a:t>  </a:t>
            </a:r>
            <a:r>
              <a:rPr lang="en-GB" sz="2400" dirty="0" err="1">
                <a:latin typeface="Calibri"/>
              </a:rPr>
              <a:t>cyn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iddynt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ddarllen</a:t>
            </a:r>
            <a:r>
              <a:rPr lang="en-GB" sz="2400" dirty="0">
                <a:latin typeface="Calibri"/>
              </a:rPr>
              <a:t>.</a:t>
            </a:r>
            <a:endParaRPr lang="en-GB" sz="2400" dirty="0"/>
          </a:p>
        </p:txBody>
      </p:sp>
      <p:pic>
        <p:nvPicPr>
          <p:cNvPr id="6" name="Picture 2" descr="imagesX5Q1FH6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7"/>
            <a:ext cx="3672408" cy="3351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983456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magesS58EPL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83" y="722313"/>
            <a:ext cx="4248472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78329" y="4797152"/>
            <a:ext cx="4320480" cy="193899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Rhoi</a:t>
            </a:r>
            <a:r>
              <a:rPr lang="en-GB" sz="2400" dirty="0"/>
              <a:t> </a:t>
            </a:r>
            <a:r>
              <a:rPr lang="en-GB" sz="2400" dirty="0" err="1"/>
              <a:t>cymorth</a:t>
            </a:r>
            <a:r>
              <a:rPr lang="en-GB" sz="2400" dirty="0"/>
              <a:t> </a:t>
            </a:r>
            <a:r>
              <a:rPr lang="en-GB" sz="2400" dirty="0" err="1"/>
              <a:t>i’r</a:t>
            </a:r>
            <a:r>
              <a:rPr lang="en-GB" sz="2400" dirty="0"/>
              <a:t> </a:t>
            </a:r>
            <a:r>
              <a:rPr lang="en-GB" sz="2400" dirty="0" err="1"/>
              <a:t>gr</a:t>
            </a:r>
            <a:r>
              <a:rPr lang="en-GB" sz="2400" dirty="0" err="1">
                <a:latin typeface="Calibri"/>
              </a:rPr>
              <a:t>ŵp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i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adnabod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geiriau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dieithr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sy’n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peri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dryswch</a:t>
            </a:r>
            <a:endParaRPr lang="en-GB" sz="2400" dirty="0">
              <a:latin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>
                <a:latin typeface="Calibri"/>
              </a:rPr>
              <a:t>Annog</a:t>
            </a:r>
            <a:r>
              <a:rPr lang="en-GB" sz="2400" dirty="0">
                <a:latin typeface="Calibri"/>
              </a:rPr>
              <a:t> y </a:t>
            </a:r>
            <a:r>
              <a:rPr lang="en-GB" sz="2400" dirty="0" err="1">
                <a:latin typeface="Calibri"/>
              </a:rPr>
              <a:t>grŵp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i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ddatblygu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cyd-ddealltwriaeth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o’r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testun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932040" y="260648"/>
            <a:ext cx="4032448" cy="600164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err="1"/>
              <a:t>Mae’r</a:t>
            </a:r>
            <a:r>
              <a:rPr lang="en-GB" sz="2400" dirty="0"/>
              <a:t> </a:t>
            </a:r>
            <a:r>
              <a:rPr lang="en-GB" sz="2400" dirty="0" err="1"/>
              <a:t>rôl</a:t>
            </a:r>
            <a:r>
              <a:rPr lang="en-GB" sz="2400" dirty="0"/>
              <a:t> </a:t>
            </a:r>
            <a:r>
              <a:rPr lang="en-GB" sz="2400" dirty="0" err="1"/>
              <a:t>yma’n</a:t>
            </a:r>
            <a:r>
              <a:rPr lang="en-GB" sz="2400" dirty="0"/>
              <a:t> </a:t>
            </a:r>
            <a:r>
              <a:rPr lang="en-GB" sz="2400" dirty="0" err="1"/>
              <a:t>rôl</a:t>
            </a:r>
            <a:r>
              <a:rPr lang="en-GB" sz="2400" dirty="0"/>
              <a:t> </a:t>
            </a:r>
            <a:r>
              <a:rPr lang="en-GB" sz="2400" dirty="0" err="1"/>
              <a:t>gymdeithasol</a:t>
            </a:r>
            <a:r>
              <a:rPr lang="en-GB" sz="2400" dirty="0"/>
              <a:t> </a:t>
            </a:r>
            <a:r>
              <a:rPr lang="en-GB" sz="2400" dirty="0" err="1"/>
              <a:t>allweddol</a:t>
            </a:r>
            <a:r>
              <a:rPr lang="en-GB" sz="2400" dirty="0"/>
              <a:t> </a:t>
            </a:r>
            <a:r>
              <a:rPr lang="en-GB" sz="2400" dirty="0" err="1"/>
              <a:t>gan</a:t>
            </a:r>
            <a:r>
              <a:rPr lang="en-GB" sz="2400" dirty="0"/>
              <a:t> y </a:t>
            </a:r>
            <a:r>
              <a:rPr lang="en-GB" sz="2400" dirty="0" err="1"/>
              <a:t>dylid</a:t>
            </a:r>
            <a:r>
              <a:rPr lang="en-GB" sz="2400" dirty="0"/>
              <a:t> </a:t>
            </a:r>
            <a:r>
              <a:rPr lang="en-GB" sz="2400" dirty="0" err="1"/>
              <a:t>ceisio</a:t>
            </a:r>
            <a:r>
              <a:rPr lang="en-GB" sz="2400" dirty="0"/>
              <a:t> </a:t>
            </a:r>
            <a:r>
              <a:rPr lang="en-GB" sz="2400" dirty="0" err="1"/>
              <a:t>sicrhau</a:t>
            </a:r>
            <a:r>
              <a:rPr lang="en-GB" sz="2400" dirty="0"/>
              <a:t>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pob</a:t>
            </a:r>
            <a:r>
              <a:rPr lang="en-GB" sz="2400" dirty="0"/>
              <a:t> </a:t>
            </a:r>
            <a:r>
              <a:rPr lang="en-GB" sz="2400" dirty="0" err="1"/>
              <a:t>aelod</a:t>
            </a:r>
            <a:r>
              <a:rPr lang="en-GB" sz="2400" dirty="0"/>
              <a:t> </a:t>
            </a:r>
            <a:r>
              <a:rPr lang="en-GB" sz="2400" dirty="0" err="1"/>
              <a:t>o’r</a:t>
            </a:r>
            <a:r>
              <a:rPr lang="en-GB" sz="2400" dirty="0"/>
              <a:t> </a:t>
            </a:r>
            <a:r>
              <a:rPr lang="en-GB" sz="2400" dirty="0" err="1"/>
              <a:t>gr</a:t>
            </a:r>
            <a:r>
              <a:rPr lang="en-GB" sz="2400" dirty="0" err="1">
                <a:latin typeface="Calibri"/>
              </a:rPr>
              <a:t>ŵp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wedi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deall</a:t>
            </a:r>
            <a:r>
              <a:rPr lang="en-GB" sz="2400" dirty="0">
                <a:latin typeface="Calibri"/>
              </a:rPr>
              <a:t> y </a:t>
            </a:r>
            <a:r>
              <a:rPr lang="en-GB" sz="2400" dirty="0" err="1">
                <a:latin typeface="Calibri"/>
              </a:rPr>
              <a:t>testun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cyfan</a:t>
            </a:r>
            <a:r>
              <a:rPr lang="en-GB" sz="2400" dirty="0">
                <a:latin typeface="Calibri"/>
              </a:rPr>
              <a:t>.  </a:t>
            </a:r>
          </a:p>
          <a:p>
            <a:endParaRPr lang="en-GB" sz="2400" dirty="0">
              <a:latin typeface="Calibri"/>
            </a:endParaRPr>
          </a:p>
          <a:p>
            <a:r>
              <a:rPr lang="en-GB" sz="2400" dirty="0" err="1">
                <a:latin typeface="Calibri"/>
              </a:rPr>
              <a:t>Mae’n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bwysig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fod</a:t>
            </a:r>
            <a:r>
              <a:rPr lang="en-GB" sz="2400" dirty="0">
                <a:latin typeface="Calibri"/>
              </a:rPr>
              <a:t> y </a:t>
            </a:r>
            <a:r>
              <a:rPr lang="en-GB" sz="2400" dirty="0" err="1">
                <a:latin typeface="Calibri"/>
              </a:rPr>
              <a:t>dysgwyr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yn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teimlo’n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hyderus</a:t>
            </a:r>
            <a:r>
              <a:rPr lang="en-GB" sz="2400" dirty="0">
                <a:latin typeface="Calibri"/>
              </a:rPr>
              <a:t> y </a:t>
            </a:r>
            <a:r>
              <a:rPr lang="en-GB" sz="2400" dirty="0" err="1">
                <a:latin typeface="Calibri"/>
              </a:rPr>
              <a:t>cawn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nhw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gymorth</a:t>
            </a:r>
            <a:r>
              <a:rPr lang="en-GB" sz="2400" dirty="0">
                <a:latin typeface="Calibri"/>
              </a:rPr>
              <a:t> ac </a:t>
            </a:r>
            <a:r>
              <a:rPr lang="en-GB" sz="2400" dirty="0" err="1">
                <a:latin typeface="Calibri"/>
              </a:rPr>
              <a:t>na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fyddant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yn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cael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eu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bychanu</a:t>
            </a:r>
            <a:r>
              <a:rPr lang="en-GB" sz="2400" dirty="0">
                <a:latin typeface="Calibri"/>
              </a:rPr>
              <a:t>. </a:t>
            </a:r>
          </a:p>
          <a:p>
            <a:endParaRPr lang="en-GB" sz="2400" dirty="0">
              <a:latin typeface="Calibri"/>
            </a:endParaRPr>
          </a:p>
          <a:p>
            <a:r>
              <a:rPr lang="en-GB" sz="2400" dirty="0">
                <a:latin typeface="Calibri"/>
              </a:rPr>
              <a:t>Un </a:t>
            </a:r>
            <a:r>
              <a:rPr lang="en-GB" sz="2400" dirty="0" err="1">
                <a:latin typeface="Calibri"/>
              </a:rPr>
              <a:t>startegaeth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yw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gofyn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i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pob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aelod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o’r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grŵp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i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danlinellu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geiriau,termau,brawddegau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neu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darnau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ar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gyfer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trafodaeth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yn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dilyn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cyd-ddarllen</a:t>
            </a:r>
            <a:r>
              <a:rPr lang="en-GB" sz="2400" dirty="0">
                <a:latin typeface="Calibri"/>
              </a:rPr>
              <a:t>.</a:t>
            </a:r>
            <a:endParaRPr lang="en-GB" sz="2400" dirty="0"/>
          </a:p>
        </p:txBody>
      </p:sp>
      <p:sp>
        <p:nvSpPr>
          <p:cNvPr id="2" name="Rectangle 1"/>
          <p:cNvSpPr/>
          <p:nvPr/>
        </p:nvSpPr>
        <p:spPr>
          <a:xfrm>
            <a:off x="731773" y="260648"/>
            <a:ext cx="3576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Yr</a:t>
            </a:r>
            <a:r>
              <a:rPr lang="en-US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Esboniwr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059890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8127" y="260648"/>
            <a:ext cx="35237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</a:t>
            </a:r>
            <a:r>
              <a:rPr lang="en-US" sz="54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Crynhowr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27984" y="2492896"/>
            <a:ext cx="4320480" cy="230832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Adnabod</a:t>
            </a:r>
            <a:r>
              <a:rPr lang="en-GB" sz="2400" dirty="0"/>
              <a:t> y </a:t>
            </a:r>
            <a:r>
              <a:rPr lang="en-GB" sz="2400" dirty="0" err="1"/>
              <a:t>prif</a:t>
            </a:r>
            <a:r>
              <a:rPr lang="en-GB" sz="2400" dirty="0"/>
              <a:t> </a:t>
            </a:r>
            <a:r>
              <a:rPr lang="en-GB" sz="2400" dirty="0" err="1"/>
              <a:t>syniadau</a:t>
            </a:r>
            <a:r>
              <a:rPr lang="en-GB" sz="2400" dirty="0"/>
              <a:t> </a:t>
            </a:r>
            <a:r>
              <a:rPr lang="en-GB" sz="2400" dirty="0" err="1"/>
              <a:t>neu</a:t>
            </a:r>
            <a:r>
              <a:rPr lang="en-GB" sz="2400" dirty="0"/>
              <a:t> </a:t>
            </a:r>
            <a:r>
              <a:rPr lang="en-GB" sz="2400" dirty="0" err="1"/>
              <a:t>bwyntiau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y </a:t>
            </a:r>
            <a:r>
              <a:rPr lang="en-GB" sz="2400" dirty="0" err="1"/>
              <a:t>testun</a:t>
            </a: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Gall </a:t>
            </a:r>
            <a:r>
              <a:rPr lang="en-GB" sz="2400" dirty="0" err="1"/>
              <a:t>hyn</a:t>
            </a:r>
            <a:r>
              <a:rPr lang="en-GB" sz="2400" dirty="0"/>
              <a:t> </a:t>
            </a:r>
            <a:r>
              <a:rPr lang="en-GB" sz="2400" dirty="0" err="1"/>
              <a:t>arwain</a:t>
            </a:r>
            <a:r>
              <a:rPr lang="en-GB" sz="2400" dirty="0"/>
              <a:t> at </a:t>
            </a:r>
            <a:r>
              <a:rPr lang="en-GB" sz="2400" dirty="0" err="1"/>
              <a:t>pob</a:t>
            </a:r>
            <a:r>
              <a:rPr lang="en-GB" sz="2400" dirty="0"/>
              <a:t> </a:t>
            </a:r>
            <a:r>
              <a:rPr lang="en-GB" sz="2400" dirty="0" err="1"/>
              <a:t>aelod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nodi’r</a:t>
            </a:r>
            <a:r>
              <a:rPr lang="en-GB" sz="2400" dirty="0"/>
              <a:t> </a:t>
            </a:r>
            <a:r>
              <a:rPr lang="en-GB" sz="2400" dirty="0" err="1"/>
              <a:t>prif</a:t>
            </a:r>
            <a:r>
              <a:rPr lang="en-GB" sz="2400" dirty="0"/>
              <a:t> </a:t>
            </a:r>
            <a:r>
              <a:rPr lang="en-GB" sz="2400" dirty="0" err="1"/>
              <a:t>bwyntiau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ysgrifenedig</a:t>
            </a:r>
            <a:r>
              <a:rPr lang="en-GB" sz="2400" dirty="0"/>
              <a:t> </a:t>
            </a:r>
            <a:r>
              <a:rPr lang="en-GB" sz="2400" dirty="0" err="1"/>
              <a:t>a’u</a:t>
            </a:r>
            <a:r>
              <a:rPr lang="en-GB" sz="2400" dirty="0"/>
              <a:t> </a:t>
            </a:r>
            <a:r>
              <a:rPr lang="en-GB" sz="2400" dirty="0" err="1"/>
              <a:t>rhannu</a:t>
            </a:r>
            <a:r>
              <a:rPr lang="en-GB" sz="2400" dirty="0"/>
              <a:t> </a:t>
            </a:r>
            <a:r>
              <a:rPr lang="en-GB" sz="2400" dirty="0" err="1"/>
              <a:t>gyda</a:t>
            </a:r>
            <a:r>
              <a:rPr lang="en-GB" sz="2400" dirty="0"/>
              <a:t> </a:t>
            </a:r>
            <a:r>
              <a:rPr lang="en-GB" sz="2400" dirty="0" err="1"/>
              <a:t>gweddill</a:t>
            </a:r>
            <a:r>
              <a:rPr lang="en-GB" sz="2400" dirty="0"/>
              <a:t> y </a:t>
            </a:r>
            <a:r>
              <a:rPr lang="en-GB" sz="2400" dirty="0" err="1"/>
              <a:t>dosbarth</a:t>
            </a:r>
            <a:endParaRPr lang="en-GB" sz="2400" dirty="0"/>
          </a:p>
        </p:txBody>
      </p:sp>
      <p:pic>
        <p:nvPicPr>
          <p:cNvPr id="6" name="Picture 5" descr="images7UELHLN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134" y="1268760"/>
            <a:ext cx="2877769" cy="3198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254590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8503" y="260648"/>
            <a:ext cx="40630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</a:t>
            </a:r>
            <a:r>
              <a:rPr lang="en-US" sz="54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Cwestiynwr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4" descr="imagesTRHIS0E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2" y="1844824"/>
            <a:ext cx="3275665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202" y="116632"/>
            <a:ext cx="4392488" cy="652486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b="1" dirty="0" err="1">
                <a:solidFill>
                  <a:srgbClr val="FF0000"/>
                </a:solidFill>
              </a:rPr>
              <a:t>Cofio</a:t>
            </a:r>
            <a:r>
              <a:rPr lang="en-GB" sz="2200" b="1" dirty="0">
                <a:solidFill>
                  <a:srgbClr val="FF0000"/>
                </a:solidFill>
              </a:rPr>
              <a:t>:</a:t>
            </a:r>
            <a:r>
              <a:rPr lang="en-GB" sz="2200" dirty="0"/>
              <a:t> </a:t>
            </a:r>
            <a:r>
              <a:rPr lang="en-GB" sz="2200" dirty="0" err="1"/>
              <a:t>cwestiynau</a:t>
            </a:r>
            <a:r>
              <a:rPr lang="en-GB" sz="2200" dirty="0"/>
              <a:t> </a:t>
            </a:r>
            <a:r>
              <a:rPr lang="en-GB" sz="2200" dirty="0" err="1"/>
              <a:t>sylfaenol</a:t>
            </a:r>
            <a:r>
              <a:rPr lang="en-GB" sz="2200" dirty="0"/>
              <a:t> </a:t>
            </a:r>
          </a:p>
          <a:p>
            <a:r>
              <a:rPr lang="en-GB" sz="2200" dirty="0"/>
              <a:t>     </a:t>
            </a:r>
            <a:r>
              <a:rPr lang="en-GB" sz="2200" i="1" dirty="0"/>
              <a:t>Beth </a:t>
            </a:r>
            <a:r>
              <a:rPr lang="en-GB" sz="2200" i="1" dirty="0" err="1"/>
              <a:t>yw’rprif</a:t>
            </a:r>
            <a:r>
              <a:rPr lang="en-GB" sz="2200" i="1" dirty="0"/>
              <a:t> </a:t>
            </a:r>
            <a:r>
              <a:rPr lang="en-GB" sz="2200" i="1" dirty="0" err="1"/>
              <a:t>bwyntiau</a:t>
            </a:r>
            <a:r>
              <a:rPr lang="en-GB" sz="2200" i="1" dirty="0"/>
              <a:t>/</a:t>
            </a:r>
            <a:r>
              <a:rPr lang="en-GB" sz="2200" i="1" dirty="0" err="1"/>
              <a:t>syniadau</a:t>
            </a:r>
            <a:r>
              <a:rPr lang="en-GB" sz="2200" i="1" dirty="0"/>
              <a:t>,</a:t>
            </a:r>
          </a:p>
          <a:p>
            <a:r>
              <a:rPr lang="en-GB" sz="2200" i="1" dirty="0"/>
              <a:t>     </a:t>
            </a:r>
            <a:r>
              <a:rPr lang="en-GB" sz="2200" i="1" dirty="0" err="1"/>
              <a:t>ffeithiau,ystadegau</a:t>
            </a:r>
            <a:r>
              <a:rPr lang="en-GB" sz="2200" i="1" dirty="0"/>
              <a:t> </a:t>
            </a:r>
            <a:r>
              <a:rPr lang="en-GB" sz="2200" i="1" dirty="0" err="1"/>
              <a:t>yn</a:t>
            </a:r>
            <a:r>
              <a:rPr lang="en-GB" sz="2200" i="1" dirty="0"/>
              <a:t> y </a:t>
            </a:r>
            <a:r>
              <a:rPr lang="en-GB" sz="2200" i="1" dirty="0" err="1"/>
              <a:t>testun</a:t>
            </a:r>
            <a:r>
              <a:rPr lang="en-GB" sz="2200" i="1" dirty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b="1" dirty="0" err="1">
                <a:solidFill>
                  <a:schemeClr val="accent1"/>
                </a:solidFill>
              </a:rPr>
              <a:t>Deall</a:t>
            </a:r>
            <a:r>
              <a:rPr lang="en-GB" sz="2200" b="1" dirty="0">
                <a:solidFill>
                  <a:schemeClr val="accent1"/>
                </a:solidFill>
              </a:rPr>
              <a:t>:</a:t>
            </a:r>
            <a:r>
              <a:rPr lang="en-GB" sz="2200" dirty="0"/>
              <a:t> </a:t>
            </a:r>
            <a:r>
              <a:rPr lang="en-GB" sz="2200" dirty="0" err="1"/>
              <a:t>dylai’r</a:t>
            </a:r>
            <a:r>
              <a:rPr lang="en-GB" sz="2200" dirty="0"/>
              <a:t> </a:t>
            </a:r>
            <a:r>
              <a:rPr lang="en-GB" sz="2200" dirty="0" err="1"/>
              <a:t>dysgwyr</a:t>
            </a:r>
            <a:r>
              <a:rPr lang="en-GB" sz="2200" dirty="0"/>
              <a:t>,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eu</a:t>
            </a:r>
            <a:r>
              <a:rPr lang="en-GB" sz="2200" dirty="0"/>
              <a:t> </a:t>
            </a:r>
            <a:r>
              <a:rPr lang="en-GB" sz="2200" dirty="0" err="1"/>
              <a:t>geiriau</a:t>
            </a:r>
            <a:r>
              <a:rPr lang="en-GB" sz="2200" dirty="0"/>
              <a:t> </a:t>
            </a:r>
            <a:r>
              <a:rPr lang="en-GB" sz="2200" dirty="0" err="1"/>
              <a:t>eu</a:t>
            </a:r>
            <a:r>
              <a:rPr lang="en-GB" sz="2200" dirty="0"/>
              <a:t> </a:t>
            </a:r>
            <a:r>
              <a:rPr lang="en-GB" sz="2200" dirty="0" err="1"/>
              <a:t>hunain</a:t>
            </a:r>
            <a:r>
              <a:rPr lang="en-GB" sz="2200" dirty="0"/>
              <a:t>, </a:t>
            </a:r>
            <a:r>
              <a:rPr lang="en-GB" sz="2200" dirty="0" err="1"/>
              <a:t>geisio</a:t>
            </a:r>
            <a:r>
              <a:rPr lang="en-GB" sz="2200" dirty="0"/>
              <a:t> </a:t>
            </a:r>
            <a:r>
              <a:rPr lang="en-GB" sz="2200" dirty="0" err="1"/>
              <a:t>esbonio’r</a:t>
            </a:r>
            <a:r>
              <a:rPr lang="en-GB" sz="2200" dirty="0"/>
              <a:t> </a:t>
            </a:r>
            <a:r>
              <a:rPr lang="en-GB" sz="2200" dirty="0" err="1"/>
              <a:t>syniadau</a:t>
            </a:r>
            <a:r>
              <a:rPr lang="en-GB" sz="2200" dirty="0"/>
              <a:t> </a:t>
            </a:r>
            <a:r>
              <a:rPr lang="en-GB" sz="2200" dirty="0" err="1"/>
              <a:t>i’w</a:t>
            </a:r>
            <a:r>
              <a:rPr lang="en-GB" sz="2200" dirty="0"/>
              <a:t> </a:t>
            </a:r>
            <a:r>
              <a:rPr lang="en-GB" sz="2200" dirty="0" err="1"/>
              <a:t>gilydd</a:t>
            </a:r>
            <a:r>
              <a:rPr lang="en-GB" sz="22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b="1" dirty="0" err="1">
                <a:solidFill>
                  <a:srgbClr val="00B050"/>
                </a:solidFill>
              </a:rPr>
              <a:t>Dadansoddi</a:t>
            </a:r>
            <a:r>
              <a:rPr lang="en-GB" sz="2200" b="1" dirty="0">
                <a:solidFill>
                  <a:srgbClr val="00B050"/>
                </a:solidFill>
              </a:rPr>
              <a:t>: </a:t>
            </a:r>
            <a:r>
              <a:rPr lang="en-GB" sz="2200" dirty="0" err="1"/>
              <a:t>uwch</a:t>
            </a:r>
            <a:r>
              <a:rPr lang="en-GB" sz="2200" dirty="0"/>
              <a:t> </a:t>
            </a:r>
            <a:r>
              <a:rPr lang="en-GB" sz="2200" dirty="0" err="1"/>
              <a:t>sgil</a:t>
            </a:r>
            <a:r>
              <a:rPr lang="en-GB" sz="2200" dirty="0"/>
              <a:t> </a:t>
            </a:r>
            <a:r>
              <a:rPr lang="en-GB" sz="2200" dirty="0" err="1"/>
              <a:t>ddarllen</a:t>
            </a:r>
            <a:r>
              <a:rPr lang="en-GB" sz="2200" dirty="0"/>
              <a:t> </a:t>
            </a:r>
            <a:r>
              <a:rPr lang="en-GB" sz="2200" dirty="0" err="1"/>
              <a:t>sy’n</a:t>
            </a:r>
            <a:r>
              <a:rPr lang="en-GB" sz="2200" dirty="0"/>
              <a:t> </a:t>
            </a:r>
            <a:r>
              <a:rPr lang="en-GB" sz="2200" dirty="0" err="1"/>
              <a:t>edrych</a:t>
            </a:r>
            <a:r>
              <a:rPr lang="en-GB" sz="2200" dirty="0"/>
              <a:t> </a:t>
            </a:r>
            <a:r>
              <a:rPr lang="en-GB" sz="2200" dirty="0" err="1"/>
              <a:t>ar</a:t>
            </a:r>
            <a:r>
              <a:rPr lang="en-GB" sz="2200" dirty="0"/>
              <a:t> y </a:t>
            </a:r>
            <a:r>
              <a:rPr lang="en-GB" sz="2200" dirty="0" err="1"/>
              <a:t>pwrpas</a:t>
            </a:r>
            <a:r>
              <a:rPr lang="en-GB" sz="2200" dirty="0"/>
              <a:t>; </a:t>
            </a:r>
            <a:r>
              <a:rPr lang="en-GB" sz="2200" dirty="0" err="1"/>
              <a:t>elfennau</a:t>
            </a:r>
            <a:r>
              <a:rPr lang="en-GB" sz="2200" dirty="0"/>
              <a:t> </a:t>
            </a:r>
            <a:r>
              <a:rPr lang="en-GB" sz="2200" dirty="0" err="1"/>
              <a:t>perswadiol</a:t>
            </a:r>
            <a:r>
              <a:rPr lang="en-GB" sz="2200" dirty="0"/>
              <a:t> a </a:t>
            </a:r>
            <a:r>
              <a:rPr lang="en-GB" sz="2200" dirty="0" err="1"/>
              <a:t>rhagfarn</a:t>
            </a:r>
            <a:r>
              <a:rPr lang="en-GB" sz="2200" dirty="0"/>
              <a:t>; </a:t>
            </a:r>
            <a:r>
              <a:rPr lang="en-GB" sz="2200" dirty="0" err="1"/>
              <a:t>casgliadau</a:t>
            </a:r>
            <a:r>
              <a:rPr lang="en-GB" sz="2200" dirty="0"/>
              <a:t> a </a:t>
            </a:r>
            <a:r>
              <a:rPr lang="en-GB" sz="2200" dirty="0" err="1"/>
              <a:t>ystyr</a:t>
            </a:r>
            <a:r>
              <a:rPr lang="en-GB" sz="2200" dirty="0"/>
              <a:t> </a:t>
            </a:r>
            <a:r>
              <a:rPr lang="en-GB" sz="2200" dirty="0" err="1"/>
              <a:t>cudd</a:t>
            </a:r>
            <a:r>
              <a:rPr lang="en-GB" sz="2200" dirty="0"/>
              <a:t> o </a:t>
            </a:r>
            <a:r>
              <a:rPr lang="en-GB" sz="2200" dirty="0" err="1"/>
              <a:t>fewn</a:t>
            </a:r>
            <a:r>
              <a:rPr lang="en-GB" sz="2200" dirty="0"/>
              <a:t> y </a:t>
            </a:r>
            <a:r>
              <a:rPr lang="en-GB" sz="2200" dirty="0" err="1"/>
              <a:t>testun</a:t>
            </a:r>
            <a:r>
              <a:rPr lang="en-GB" sz="2200" dirty="0"/>
              <a:t>; </a:t>
            </a:r>
            <a:r>
              <a:rPr lang="en-GB" sz="2200" dirty="0" err="1"/>
              <a:t>patrymau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y </a:t>
            </a:r>
            <a:r>
              <a:rPr lang="en-GB" sz="2200" dirty="0" err="1"/>
              <a:t>testun</a:t>
            </a:r>
            <a:r>
              <a:rPr lang="en-GB" sz="2200" dirty="0"/>
              <a:t> </a:t>
            </a:r>
            <a:r>
              <a:rPr lang="en-GB" sz="2200" dirty="0" err="1"/>
              <a:t>megis</a:t>
            </a:r>
            <a:r>
              <a:rPr lang="en-GB" sz="2200" dirty="0"/>
              <a:t> </a:t>
            </a:r>
            <a:r>
              <a:rPr lang="en-GB" sz="2200" dirty="0" err="1"/>
              <a:t>cynllun</a:t>
            </a:r>
            <a:r>
              <a:rPr lang="en-GB" sz="2200" dirty="0"/>
              <a:t>, </a:t>
            </a:r>
            <a:r>
              <a:rPr lang="en-GB" sz="2200" dirty="0" err="1"/>
              <a:t>penawdau</a:t>
            </a:r>
            <a:r>
              <a:rPr lang="en-GB" sz="2200" dirty="0"/>
              <a:t>, </a:t>
            </a:r>
            <a:r>
              <a:rPr lang="en-GB" sz="2200" dirty="0" err="1"/>
              <a:t>ailadrodd,ddelweddau</a:t>
            </a:r>
            <a:r>
              <a:rPr lang="en-GB" sz="2200" dirty="0"/>
              <a:t>, </a:t>
            </a:r>
            <a:r>
              <a:rPr lang="en-GB" sz="2200" dirty="0" err="1"/>
              <a:t>defnydd</a:t>
            </a:r>
            <a:r>
              <a:rPr lang="en-GB" sz="2200" dirty="0"/>
              <a:t> o </a:t>
            </a:r>
            <a:r>
              <a:rPr lang="en-GB" sz="2200" dirty="0" err="1"/>
              <a:t>ystadegau</a:t>
            </a:r>
            <a:r>
              <a:rPr lang="en-GB" sz="2200" dirty="0"/>
              <a:t> a </a:t>
            </a:r>
            <a:r>
              <a:rPr lang="en-GB" sz="2200" dirty="0" err="1"/>
              <a:t>cyfeiriadau</a:t>
            </a:r>
            <a:r>
              <a:rPr lang="en-GB" sz="2200" dirty="0"/>
              <a:t> at </a:t>
            </a:r>
            <a:r>
              <a:rPr lang="en-GB" sz="2200" dirty="0" err="1"/>
              <a:t>arbenigwyr</a:t>
            </a:r>
            <a:r>
              <a:rPr lang="en-GB" sz="2200" dirty="0"/>
              <a:t> </a:t>
            </a:r>
            <a:r>
              <a:rPr lang="en-GB" sz="2200" dirty="0" err="1"/>
              <a:t>er</a:t>
            </a:r>
            <a:r>
              <a:rPr lang="en-GB" sz="2200" dirty="0"/>
              <a:t> </a:t>
            </a:r>
            <a:r>
              <a:rPr lang="en-GB" sz="2200" dirty="0" err="1"/>
              <a:t>mwyn</a:t>
            </a:r>
            <a:r>
              <a:rPr lang="en-GB" sz="2200" dirty="0"/>
              <a:t> </a:t>
            </a:r>
            <a:r>
              <a:rPr lang="en-GB" sz="2200" dirty="0" err="1"/>
              <a:t>argyhoeddi</a:t>
            </a:r>
            <a:r>
              <a:rPr lang="en-GB" sz="2200" dirty="0"/>
              <a:t> </a:t>
            </a:r>
            <a:r>
              <a:rPr lang="en-GB" sz="2200" dirty="0" err="1"/>
              <a:t>a.y.y.b</a:t>
            </a:r>
            <a:r>
              <a:rPr lang="en-GB" sz="22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b="1" dirty="0" err="1">
                <a:solidFill>
                  <a:srgbClr val="7030A0"/>
                </a:solidFill>
              </a:rPr>
              <a:t>Gwerthuso</a:t>
            </a:r>
            <a:r>
              <a:rPr lang="en-GB" sz="2200" b="1" dirty="0">
                <a:solidFill>
                  <a:srgbClr val="7030A0"/>
                </a:solidFill>
              </a:rPr>
              <a:t>: </a:t>
            </a:r>
            <a:r>
              <a:rPr lang="en-GB" sz="2200" dirty="0"/>
              <a:t>Pa </a:t>
            </a:r>
            <a:r>
              <a:rPr lang="en-GB" sz="2200" dirty="0" err="1"/>
              <a:t>mor</a:t>
            </a:r>
            <a:r>
              <a:rPr lang="en-GB" sz="2200" dirty="0"/>
              <a:t> </a:t>
            </a:r>
            <a:r>
              <a:rPr lang="en-GB" sz="2200" dirty="0" err="1"/>
              <a:t>llwyddiannus</a:t>
            </a:r>
            <a:r>
              <a:rPr lang="en-GB" sz="2200" dirty="0"/>
              <a:t> </a:t>
            </a:r>
            <a:r>
              <a:rPr lang="en-GB" sz="2200" dirty="0" err="1"/>
              <a:t>oedd</a:t>
            </a:r>
            <a:r>
              <a:rPr lang="en-GB" sz="2200" dirty="0"/>
              <a:t> y </a:t>
            </a:r>
            <a:r>
              <a:rPr lang="en-GB" sz="2200" dirty="0" err="1"/>
              <a:t>testun</a:t>
            </a:r>
            <a:r>
              <a:rPr lang="en-GB" sz="2200" dirty="0"/>
              <a:t> o </a:t>
            </a:r>
            <a:r>
              <a:rPr lang="en-GB" sz="2200" dirty="0" err="1"/>
              <a:t>safbwynt</a:t>
            </a:r>
            <a:r>
              <a:rPr lang="en-GB" sz="2200" dirty="0"/>
              <a:t> </a:t>
            </a:r>
            <a:r>
              <a:rPr lang="en-GB" sz="2200" dirty="0" err="1"/>
              <a:t>ei</a:t>
            </a:r>
            <a:r>
              <a:rPr lang="en-GB" sz="2200" dirty="0"/>
              <a:t> </a:t>
            </a:r>
            <a:r>
              <a:rPr lang="en-GB" sz="2200" dirty="0" err="1"/>
              <a:t>bwrpas</a:t>
            </a:r>
            <a:r>
              <a:rPr lang="en-GB" sz="2200" dirty="0"/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107504" y="5157192"/>
            <a:ext cx="4176464" cy="144655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err="1"/>
              <a:t>Dylai’r</a:t>
            </a:r>
            <a:r>
              <a:rPr lang="en-GB" sz="2200" dirty="0"/>
              <a:t> </a:t>
            </a:r>
            <a:r>
              <a:rPr lang="en-GB" sz="2200" dirty="0" err="1"/>
              <a:t>cwestiynwr</a:t>
            </a:r>
            <a:r>
              <a:rPr lang="en-GB" sz="2200" dirty="0"/>
              <a:t> </a:t>
            </a:r>
            <a:r>
              <a:rPr lang="en-GB" sz="2200" dirty="0" err="1"/>
              <a:t>ddefnyddio</a:t>
            </a:r>
            <a:r>
              <a:rPr lang="en-GB" sz="2200" dirty="0"/>
              <a:t> </a:t>
            </a:r>
            <a:r>
              <a:rPr lang="en-GB" sz="2200" dirty="0" err="1"/>
              <a:t>ffaniau</a:t>
            </a:r>
            <a:r>
              <a:rPr lang="en-GB" sz="2200" dirty="0"/>
              <a:t> Bloom’s Taxonomy </a:t>
            </a:r>
            <a:r>
              <a:rPr lang="en-GB" sz="2200" dirty="0" err="1"/>
              <a:t>neu</a:t>
            </a:r>
            <a:r>
              <a:rPr lang="en-GB" sz="2200" dirty="0"/>
              <a:t> </a:t>
            </a:r>
            <a:r>
              <a:rPr lang="en-GB" sz="2200" dirty="0" err="1"/>
              <a:t>gwestiynau</a:t>
            </a:r>
            <a:r>
              <a:rPr lang="en-GB" sz="2200" dirty="0"/>
              <a:t> </a:t>
            </a:r>
            <a:r>
              <a:rPr lang="en-GB" sz="2200" dirty="0" err="1"/>
              <a:t>llygaid</a:t>
            </a:r>
            <a:r>
              <a:rPr lang="en-GB" sz="2200" dirty="0"/>
              <a:t>, </a:t>
            </a:r>
            <a:r>
              <a:rPr lang="en-GB" sz="2200" dirty="0" err="1"/>
              <a:t>meddwl</a:t>
            </a:r>
            <a:r>
              <a:rPr lang="en-GB" sz="2200" dirty="0"/>
              <a:t> a </a:t>
            </a:r>
            <a:r>
              <a:rPr lang="en-GB" sz="2200" dirty="0" err="1"/>
              <a:t>chalon</a:t>
            </a:r>
            <a:r>
              <a:rPr lang="en-GB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9603848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7160" y="1556792"/>
            <a:ext cx="81369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dirty="0"/>
              <a:t>Mae </a:t>
            </a:r>
            <a:r>
              <a:rPr lang="en-GB" sz="2800" dirty="0" err="1"/>
              <a:t>darllen</a:t>
            </a:r>
            <a:r>
              <a:rPr lang="en-GB" sz="2800" dirty="0"/>
              <a:t> </a:t>
            </a:r>
            <a:r>
              <a:rPr lang="en-GB" sz="2800" dirty="0" err="1"/>
              <a:t>cilyddol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ddull</a:t>
            </a:r>
            <a:r>
              <a:rPr lang="en-GB" sz="2800" dirty="0"/>
              <a:t> </a:t>
            </a:r>
            <a:r>
              <a:rPr lang="en-GB" sz="2800" dirty="0" err="1"/>
              <a:t>sydd</a:t>
            </a:r>
            <a:r>
              <a:rPr lang="en-GB" sz="2800" dirty="0"/>
              <a:t> </a:t>
            </a:r>
            <a:r>
              <a:rPr lang="en-GB" sz="2800" dirty="0" err="1"/>
              <a:t>wedi</a:t>
            </a:r>
            <a:r>
              <a:rPr lang="en-GB" sz="2800" dirty="0"/>
              <a:t> </a:t>
            </a:r>
            <a:r>
              <a:rPr lang="en-GB" sz="2800" dirty="0" err="1"/>
              <a:t>ei</a:t>
            </a:r>
            <a:r>
              <a:rPr lang="en-GB" sz="2800" dirty="0"/>
              <a:t> </a:t>
            </a:r>
            <a:r>
              <a:rPr lang="en-GB" sz="2800" dirty="0" err="1"/>
              <a:t>brofi’n</a:t>
            </a:r>
            <a:r>
              <a:rPr lang="en-GB" sz="2800" dirty="0"/>
              <a:t> </a:t>
            </a:r>
            <a:r>
              <a:rPr lang="en-GB" sz="2800" dirty="0" err="1"/>
              <a:t>effeithiol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 </a:t>
            </a:r>
            <a:r>
              <a:rPr lang="en-GB" sz="2800" dirty="0" err="1"/>
              <a:t>ddatblygu</a:t>
            </a:r>
            <a:r>
              <a:rPr lang="en-GB" sz="2800" dirty="0"/>
              <a:t>  </a:t>
            </a:r>
            <a:r>
              <a:rPr lang="en-GB" sz="2800" dirty="0" err="1"/>
              <a:t>dealltwriaeth</a:t>
            </a:r>
            <a:r>
              <a:rPr lang="en-GB" sz="2800" dirty="0"/>
              <a:t> </a:t>
            </a:r>
            <a:r>
              <a:rPr lang="en-GB" sz="2800" dirty="0" err="1"/>
              <a:t>dysgwyr</a:t>
            </a:r>
            <a:r>
              <a:rPr lang="en-GB" sz="2800" dirty="0"/>
              <a:t> </a:t>
            </a:r>
            <a:r>
              <a:rPr lang="en-GB" sz="2800" dirty="0" err="1"/>
              <a:t>o’r</a:t>
            </a:r>
            <a:r>
              <a:rPr lang="en-GB" sz="2800" dirty="0"/>
              <a:t> </a:t>
            </a:r>
            <a:r>
              <a:rPr lang="en-GB" sz="2800" dirty="0" err="1"/>
              <a:t>hyn</a:t>
            </a:r>
            <a:r>
              <a:rPr lang="en-GB" sz="2800" dirty="0"/>
              <a:t> </a:t>
            </a:r>
            <a:r>
              <a:rPr lang="en-GB" sz="2800" dirty="0" err="1"/>
              <a:t>maent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ddarllen</a:t>
            </a:r>
            <a:r>
              <a:rPr lang="en-GB" sz="2800" dirty="0"/>
              <a:t>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800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dirty="0" err="1"/>
              <a:t>Mae’n</a:t>
            </a:r>
            <a:r>
              <a:rPr lang="en-GB" sz="2800" dirty="0"/>
              <a:t> </a:t>
            </a:r>
            <a:r>
              <a:rPr lang="en-GB" sz="2800" b="1" u="sng" dirty="0" err="1">
                <a:solidFill>
                  <a:srgbClr val="FF0000"/>
                </a:solidFill>
              </a:rPr>
              <a:t>gynllun</a:t>
            </a:r>
            <a:r>
              <a:rPr lang="en-GB" sz="2800" b="1" u="sng" dirty="0">
                <a:solidFill>
                  <a:srgbClr val="FF0000"/>
                </a:solidFill>
              </a:rPr>
              <a:t> </a:t>
            </a:r>
            <a:r>
              <a:rPr lang="en-GB" sz="2800" b="1" u="sng" dirty="0" err="1">
                <a:solidFill>
                  <a:srgbClr val="FF0000"/>
                </a:solidFill>
              </a:rPr>
              <a:t>ymyrraeth</a:t>
            </a:r>
            <a:r>
              <a:rPr lang="en-GB" sz="2800" b="1" u="sng" dirty="0">
                <a:solidFill>
                  <a:srgbClr val="FF0000"/>
                </a:solidFill>
              </a:rPr>
              <a:t> </a:t>
            </a:r>
            <a:r>
              <a:rPr lang="en-GB" sz="2800" b="1" u="sng" dirty="0" err="1">
                <a:solidFill>
                  <a:srgbClr val="FF0000"/>
                </a:solidFill>
              </a:rPr>
              <a:t>effeithiol</a:t>
            </a:r>
            <a:r>
              <a:rPr lang="en-GB" sz="2800" b="1" u="sng" dirty="0">
                <a:solidFill>
                  <a:srgbClr val="FF0000"/>
                </a:solidFill>
              </a:rPr>
              <a:t> </a:t>
            </a:r>
            <a:r>
              <a:rPr lang="en-GB" sz="2800" dirty="0" err="1"/>
              <a:t>ar</a:t>
            </a:r>
            <a:r>
              <a:rPr lang="en-GB" sz="2800" dirty="0"/>
              <a:t> </a:t>
            </a:r>
            <a:r>
              <a:rPr lang="en-GB" sz="2800" dirty="0" err="1"/>
              <a:t>gyfer</a:t>
            </a:r>
            <a:r>
              <a:rPr lang="en-GB" sz="2800" dirty="0"/>
              <a:t> </a:t>
            </a:r>
            <a:r>
              <a:rPr lang="en-GB" sz="2800" dirty="0" err="1"/>
              <a:t>dysgwyr</a:t>
            </a:r>
            <a:r>
              <a:rPr lang="en-GB" sz="2800" dirty="0"/>
              <a:t> </a:t>
            </a:r>
            <a:r>
              <a:rPr lang="en-GB" sz="2800" dirty="0" err="1"/>
              <a:t>sy’n</a:t>
            </a:r>
            <a:r>
              <a:rPr lang="en-GB" sz="2800" dirty="0"/>
              <a:t> </a:t>
            </a:r>
            <a:r>
              <a:rPr lang="en-GB" sz="2800" dirty="0" err="1"/>
              <a:t>gallu</a:t>
            </a:r>
            <a:r>
              <a:rPr lang="en-GB" sz="2800" dirty="0"/>
              <a:t> </a:t>
            </a:r>
            <a:r>
              <a:rPr lang="en-GB" sz="2800" dirty="0" err="1"/>
              <a:t>dadgodio</a:t>
            </a:r>
            <a:r>
              <a:rPr lang="en-GB" sz="2800" dirty="0"/>
              <a:t> </a:t>
            </a:r>
            <a:r>
              <a:rPr lang="en-GB" sz="2800" dirty="0" err="1"/>
              <a:t>ond</a:t>
            </a:r>
            <a:r>
              <a:rPr lang="en-GB" sz="2800" dirty="0"/>
              <a:t> </a:t>
            </a:r>
            <a:r>
              <a:rPr lang="en-GB" sz="2800" dirty="0" err="1"/>
              <a:t>nad</a:t>
            </a:r>
            <a:r>
              <a:rPr lang="en-GB" sz="2800" dirty="0"/>
              <a:t> </a:t>
            </a:r>
            <a:r>
              <a:rPr lang="en-GB" sz="2800" dirty="0" err="1"/>
              <a:t>ydynt</a:t>
            </a:r>
            <a:r>
              <a:rPr lang="en-GB" sz="2800" dirty="0"/>
              <a:t> </a:t>
            </a:r>
            <a:r>
              <a:rPr lang="en-GB" sz="2800" dirty="0" err="1"/>
              <a:t>wedi</a:t>
            </a:r>
            <a:r>
              <a:rPr lang="en-GB" sz="2800" dirty="0"/>
              <a:t> </a:t>
            </a:r>
            <a:r>
              <a:rPr lang="en-GB" sz="2800" dirty="0" err="1"/>
              <a:t>deall</a:t>
            </a:r>
            <a:r>
              <a:rPr lang="en-GB" sz="2800" dirty="0"/>
              <a:t> </a:t>
            </a:r>
            <a:r>
              <a:rPr lang="en-GB" sz="2800" dirty="0" err="1"/>
              <a:t>yr</a:t>
            </a:r>
            <a:r>
              <a:rPr lang="en-GB" sz="2800" dirty="0"/>
              <a:t> </a:t>
            </a:r>
            <a:r>
              <a:rPr lang="en-GB" sz="2800" dirty="0" err="1"/>
              <a:t>hyn</a:t>
            </a:r>
            <a:r>
              <a:rPr lang="en-GB" sz="2800" dirty="0"/>
              <a:t> </a:t>
            </a:r>
            <a:r>
              <a:rPr lang="en-GB" sz="2800" dirty="0" err="1"/>
              <a:t>maent</a:t>
            </a:r>
            <a:r>
              <a:rPr lang="en-GB" sz="2800" dirty="0"/>
              <a:t> </a:t>
            </a:r>
            <a:r>
              <a:rPr lang="en-GB" sz="2800" dirty="0" err="1"/>
              <a:t>wedi’i</a:t>
            </a:r>
            <a:r>
              <a:rPr lang="en-GB" sz="2800" dirty="0"/>
              <a:t> </a:t>
            </a:r>
            <a:r>
              <a:rPr lang="en-GB" sz="2800" dirty="0" err="1"/>
              <a:t>ddarllen</a:t>
            </a:r>
            <a:r>
              <a:rPr lang="en-GB" sz="2800" dirty="0"/>
              <a:t>.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800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dirty="0"/>
              <a:t>Mae </a:t>
            </a:r>
            <a:r>
              <a:rPr lang="en-GB" sz="2800" dirty="0" err="1"/>
              <a:t>darllen</a:t>
            </a:r>
            <a:r>
              <a:rPr lang="en-GB" sz="2800" dirty="0"/>
              <a:t> </a:t>
            </a:r>
            <a:r>
              <a:rPr lang="en-GB" sz="2800" dirty="0" err="1"/>
              <a:t>cilyddol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strategaeth</a:t>
            </a:r>
            <a:r>
              <a:rPr lang="en-GB" sz="2800" dirty="0"/>
              <a:t> </a:t>
            </a:r>
            <a:r>
              <a:rPr lang="en-GB" sz="2800" dirty="0" err="1"/>
              <a:t>i’w</a:t>
            </a:r>
            <a:r>
              <a:rPr lang="en-GB" sz="2800" dirty="0"/>
              <a:t> </a:t>
            </a:r>
            <a:r>
              <a:rPr lang="en-GB" sz="2800" dirty="0" err="1"/>
              <a:t>defnyddiol</a:t>
            </a:r>
            <a:r>
              <a:rPr lang="en-GB" sz="2800" dirty="0"/>
              <a:t> </a:t>
            </a:r>
            <a:r>
              <a:rPr lang="en-GB" sz="2800" dirty="0" err="1"/>
              <a:t>ar</a:t>
            </a:r>
            <a:r>
              <a:rPr lang="en-GB" sz="2800" dirty="0"/>
              <a:t> </a:t>
            </a:r>
            <a:r>
              <a:rPr lang="en-GB" sz="2800" dirty="0" err="1"/>
              <a:t>gyfer</a:t>
            </a:r>
            <a:r>
              <a:rPr lang="en-GB" sz="2800" dirty="0"/>
              <a:t> </a:t>
            </a:r>
            <a:r>
              <a:rPr lang="en-GB" sz="2800" dirty="0" err="1"/>
              <a:t>darllen</a:t>
            </a:r>
            <a:r>
              <a:rPr lang="en-GB" sz="2800" dirty="0"/>
              <a:t> </a:t>
            </a:r>
            <a:r>
              <a:rPr lang="en-GB" sz="2800" dirty="0" err="1"/>
              <a:t>ar</a:t>
            </a:r>
            <a:r>
              <a:rPr lang="en-GB" sz="2800" dirty="0"/>
              <a:t> y </a:t>
            </a:r>
            <a:r>
              <a:rPr lang="en-GB" sz="2800" dirty="0" err="1"/>
              <a:t>cyd</a:t>
            </a:r>
            <a:r>
              <a:rPr lang="en-GB" sz="2800" dirty="0"/>
              <a:t> a </a:t>
            </a:r>
            <a:r>
              <a:rPr lang="en-GB" sz="2800" dirty="0" err="1"/>
              <a:t>darllen</a:t>
            </a:r>
            <a:r>
              <a:rPr lang="en-GB" sz="2800" dirty="0"/>
              <a:t> </a:t>
            </a:r>
            <a:r>
              <a:rPr lang="en-GB" sz="2800" dirty="0" err="1"/>
              <a:t>dan</a:t>
            </a:r>
            <a:r>
              <a:rPr lang="en-GB" sz="2800" dirty="0"/>
              <a:t> </a:t>
            </a:r>
            <a:r>
              <a:rPr lang="en-GB" sz="2800" dirty="0" err="1"/>
              <a:t>arweiniad</a:t>
            </a:r>
            <a:r>
              <a:rPr lang="en-GB" sz="2800" dirty="0"/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190355" y="399219"/>
            <a:ext cx="720479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36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Strategaethau</a:t>
            </a:r>
            <a:r>
              <a:rPr lang="en-US" sz="3600" b="1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y dull </a:t>
            </a:r>
            <a:r>
              <a:rPr lang="en-US" sz="36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darllen</a:t>
            </a:r>
            <a:r>
              <a:rPr lang="en-US" sz="3600" b="1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6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cilyddol</a:t>
            </a:r>
            <a:r>
              <a:rPr lang="en-US" sz="3600" b="1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en-US" sz="3600" b="1" cap="none" spc="0" dirty="0">
              <a:ln w="1143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098" name="Picture 2" descr="https://encrypted-tbn3.gstatic.com/images?q=tbn:ANd9GcTFIuowOJQnQ5Bta_O66VdrctLvJGIsp0dl6CEq_WHoVsfX7DRrt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307" y="179719"/>
            <a:ext cx="1282806" cy="108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660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59532" y="2852936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Mae </a:t>
            </a:r>
            <a:r>
              <a:rPr lang="en-GB" sz="2400" dirty="0" err="1"/>
              <a:t>mabwysiadu</a:t>
            </a:r>
            <a:r>
              <a:rPr lang="en-GB" sz="2400" dirty="0"/>
              <a:t> </a:t>
            </a:r>
            <a:r>
              <a:rPr lang="en-GB" sz="2400" dirty="0" err="1"/>
              <a:t>strategaethau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/>
              <a:t>cilyddol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galluogi</a:t>
            </a:r>
            <a:r>
              <a:rPr lang="en-GB" sz="2400" dirty="0"/>
              <a:t> </a:t>
            </a:r>
            <a:r>
              <a:rPr lang="en-GB" sz="2400" dirty="0" err="1"/>
              <a:t>ysgolion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sicrhau</a:t>
            </a:r>
            <a:r>
              <a:rPr lang="en-GB" sz="2400" dirty="0"/>
              <a:t>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dysgwyr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datblygu</a:t>
            </a:r>
            <a:r>
              <a:rPr lang="en-GB" sz="2400" dirty="0"/>
              <a:t> </a:t>
            </a:r>
            <a:r>
              <a:rPr lang="en-GB" sz="2400" dirty="0" err="1"/>
              <a:t>iaith</a:t>
            </a:r>
            <a:r>
              <a:rPr lang="en-GB" sz="2400" dirty="0"/>
              <a:t> </a:t>
            </a:r>
            <a:r>
              <a:rPr lang="en-GB" sz="2400" dirty="0" err="1"/>
              <a:t>trafod</a:t>
            </a:r>
            <a:r>
              <a:rPr lang="en-GB" sz="2400" dirty="0"/>
              <a:t> </a:t>
            </a:r>
            <a:r>
              <a:rPr lang="en-GB" sz="2400" dirty="0" err="1"/>
              <a:t>testun</a:t>
            </a:r>
            <a:r>
              <a:rPr lang="en-GB" sz="2400" dirty="0"/>
              <a:t> a </a:t>
            </a:r>
            <a:r>
              <a:rPr lang="en-GB" sz="2400" dirty="0" err="1"/>
              <a:t>datrys</a:t>
            </a:r>
            <a:r>
              <a:rPr lang="en-GB" sz="2400" dirty="0"/>
              <a:t> </a:t>
            </a:r>
            <a:r>
              <a:rPr lang="en-GB" sz="2400" dirty="0" err="1"/>
              <a:t>anhawsterau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dirty="0"/>
              <a:t>Mae </a:t>
            </a:r>
            <a:r>
              <a:rPr lang="en-GB" sz="2400" dirty="0" err="1"/>
              <a:t>hefyd</a:t>
            </a:r>
            <a:r>
              <a:rPr lang="en-GB" sz="2400" dirty="0"/>
              <a:t> </a:t>
            </a:r>
            <a:r>
              <a:rPr lang="en-GB" sz="2400" dirty="0" err="1"/>
              <a:t>â’r</a:t>
            </a:r>
            <a:r>
              <a:rPr lang="en-GB" sz="2400" dirty="0"/>
              <a:t> </a:t>
            </a:r>
            <a:r>
              <a:rPr lang="en-GB" sz="2400" dirty="0" err="1"/>
              <a:t>potensial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defnyddiol</a:t>
            </a:r>
            <a:r>
              <a:rPr lang="en-GB" sz="2400" dirty="0"/>
              <a:t> </a:t>
            </a:r>
            <a:r>
              <a:rPr lang="en-GB" sz="2400" dirty="0" err="1"/>
              <a:t>fel</a:t>
            </a:r>
            <a:r>
              <a:rPr lang="en-GB" sz="2400" dirty="0"/>
              <a:t> dull </a:t>
            </a:r>
            <a:r>
              <a:rPr lang="en-GB" sz="2400" dirty="0" err="1"/>
              <a:t>cyson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gefnogi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draws y </a:t>
            </a:r>
            <a:r>
              <a:rPr lang="en-GB" sz="2400" dirty="0" err="1"/>
              <a:t>cwricwlwm</a:t>
            </a:r>
            <a:endParaRPr lang="en-GB" sz="2400" dirty="0"/>
          </a:p>
        </p:txBody>
      </p:sp>
      <p:pic>
        <p:nvPicPr>
          <p:cNvPr id="6150" name="Picture 6" descr="http://literatii.zz.vc/images/img4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159902"/>
            <a:ext cx="2328317" cy="132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5754716" y="494312"/>
            <a:ext cx="3168352" cy="648072"/>
          </a:xfrm>
          <a:prstGeom prst="wedgeEllipseCallout">
            <a:avLst>
              <a:gd name="adj1" fmla="val -48853"/>
              <a:gd name="adj2" fmla="val 8030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Callout 5"/>
          <p:cNvSpPr/>
          <p:nvPr/>
        </p:nvSpPr>
        <p:spPr>
          <a:xfrm>
            <a:off x="1403648" y="546946"/>
            <a:ext cx="3168352" cy="648072"/>
          </a:xfrm>
          <a:prstGeom prst="wedgeEllipseCallout">
            <a:avLst>
              <a:gd name="adj1" fmla="val 48096"/>
              <a:gd name="adj2" fmla="val 103596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979712" y="69269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Efallai</a:t>
            </a:r>
            <a:r>
              <a:rPr lang="en-GB" dirty="0"/>
              <a:t> </a:t>
            </a:r>
            <a:r>
              <a:rPr lang="en-GB" dirty="0" err="1"/>
              <a:t>byddai</a:t>
            </a:r>
            <a:r>
              <a:rPr lang="en-GB" dirty="0"/>
              <a:t> . . 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2788" y="63368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marn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. . .</a:t>
            </a:r>
          </a:p>
        </p:txBody>
      </p:sp>
    </p:spTree>
    <p:extLst>
      <p:ext uri="{BB962C8B-B14F-4D97-AF65-F5344CB8AC3E}">
        <p14:creationId xmlns:p14="http://schemas.microsoft.com/office/powerpoint/2010/main" val="116976929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3182584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err="1"/>
              <a:t>Gallwch</a:t>
            </a:r>
            <a:r>
              <a:rPr lang="en-GB" sz="2400" dirty="0"/>
              <a:t> </a:t>
            </a:r>
            <a:r>
              <a:rPr lang="en-GB" sz="2400" dirty="0" err="1"/>
              <a:t>ddatblygu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/>
              <a:t>cilyddol</a:t>
            </a:r>
            <a:r>
              <a:rPr lang="en-GB" sz="2400" dirty="0"/>
              <a:t> </a:t>
            </a:r>
            <a:r>
              <a:rPr lang="en-GB" sz="2400" dirty="0" err="1"/>
              <a:t>gydag</a:t>
            </a:r>
            <a:r>
              <a:rPr lang="en-GB" sz="2400" dirty="0"/>
              <a:t> </a:t>
            </a:r>
            <a:r>
              <a:rPr lang="en-GB" sz="2400" dirty="0" err="1"/>
              <a:t>unrhyw</a:t>
            </a:r>
            <a:r>
              <a:rPr lang="en-GB" sz="2400" dirty="0"/>
              <a:t> </a:t>
            </a:r>
            <a:r>
              <a:rPr lang="en-GB" sz="2400" dirty="0" err="1"/>
              <a:t>destun</a:t>
            </a:r>
            <a:r>
              <a:rPr lang="en-GB" sz="2400" dirty="0"/>
              <a:t> a </a:t>
            </a:r>
            <a:r>
              <a:rPr lang="en-GB" sz="2400" dirty="0" err="1"/>
              <a:t>gyda</a:t>
            </a:r>
            <a:r>
              <a:rPr lang="en-GB" sz="2400" dirty="0"/>
              <a:t> </a:t>
            </a:r>
            <a:r>
              <a:rPr lang="en-GB" sz="2400" dirty="0" err="1"/>
              <a:t>dysgwyr</a:t>
            </a:r>
            <a:r>
              <a:rPr lang="en-GB" sz="2400" dirty="0"/>
              <a:t> o bob </a:t>
            </a:r>
            <a:r>
              <a:rPr lang="en-GB" sz="2400" dirty="0" err="1"/>
              <a:t>oedran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dirty="0" err="1"/>
              <a:t>Yr</a:t>
            </a:r>
            <a:r>
              <a:rPr lang="en-GB" sz="2400" dirty="0"/>
              <a:t> </a:t>
            </a:r>
            <a:r>
              <a:rPr lang="en-GB" sz="2400" dirty="0" err="1"/>
              <a:t>hyn</a:t>
            </a:r>
            <a:r>
              <a:rPr lang="en-GB" sz="2400" dirty="0"/>
              <a:t> </a:t>
            </a:r>
            <a:r>
              <a:rPr lang="en-GB" sz="2400" dirty="0" err="1"/>
              <a:t>sy’n</a:t>
            </a:r>
            <a:r>
              <a:rPr lang="en-GB" sz="2400" dirty="0"/>
              <a:t> </a:t>
            </a:r>
            <a:r>
              <a:rPr lang="en-GB" sz="2400" dirty="0" err="1"/>
              <a:t>bwysig</a:t>
            </a:r>
            <a:r>
              <a:rPr lang="en-GB" sz="2400" dirty="0"/>
              <a:t> </a:t>
            </a:r>
            <a:r>
              <a:rPr lang="en-GB" sz="2400" dirty="0" err="1"/>
              <a:t>yw</a:t>
            </a:r>
            <a:r>
              <a:rPr lang="en-GB" sz="2400" dirty="0"/>
              <a:t>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/>
              <a:t>cilyddol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sicrhau</a:t>
            </a:r>
            <a:r>
              <a:rPr lang="en-GB" sz="2400" dirty="0"/>
              <a:t>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pob</a:t>
            </a:r>
            <a:r>
              <a:rPr lang="en-GB" sz="2400" dirty="0"/>
              <a:t> </a:t>
            </a:r>
            <a:r>
              <a:rPr lang="en-GB" sz="2400" dirty="0" err="1"/>
              <a:t>dysgwr</a:t>
            </a:r>
            <a:r>
              <a:rPr lang="en-GB" sz="2400" dirty="0"/>
              <a:t> â </a:t>
            </a:r>
            <a:r>
              <a:rPr lang="en-GB" sz="2400" dirty="0" err="1"/>
              <a:t>mynediad</a:t>
            </a:r>
            <a:r>
              <a:rPr lang="en-GB" sz="2400" dirty="0"/>
              <a:t> </a:t>
            </a:r>
            <a:r>
              <a:rPr lang="en-GB" sz="2400" dirty="0" err="1"/>
              <a:t>i’r</a:t>
            </a:r>
            <a:r>
              <a:rPr lang="en-GB" sz="2400" dirty="0"/>
              <a:t> </a:t>
            </a:r>
            <a:r>
              <a:rPr lang="en-GB" sz="2400" dirty="0" err="1"/>
              <a:t>cwricwlwm</a:t>
            </a:r>
            <a:r>
              <a:rPr lang="en-GB" sz="2400" dirty="0"/>
              <a:t>. </a:t>
            </a:r>
          </a:p>
          <a:p>
            <a:endParaRPr lang="en-GB" sz="2400" dirty="0"/>
          </a:p>
          <a:p>
            <a:r>
              <a:rPr lang="en-GB" sz="2400" dirty="0" err="1"/>
              <a:t>Nid</a:t>
            </a:r>
            <a:r>
              <a:rPr lang="en-GB" sz="2400" dirty="0"/>
              <a:t> </a:t>
            </a:r>
            <a:r>
              <a:rPr lang="en-GB" sz="2400" dirty="0" err="1"/>
              <a:t>yw</a:t>
            </a:r>
            <a:r>
              <a:rPr lang="en-GB" sz="2400" dirty="0"/>
              <a:t> </a:t>
            </a:r>
            <a:r>
              <a:rPr lang="en-GB" sz="2400" dirty="0" err="1"/>
              <a:t>hyn</a:t>
            </a:r>
            <a:r>
              <a:rPr lang="en-GB" sz="2400" dirty="0"/>
              <a:t> bob </a:t>
            </a:r>
            <a:r>
              <a:rPr lang="en-GB" sz="2400" dirty="0" err="1"/>
              <a:t>amser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wir</a:t>
            </a:r>
            <a:r>
              <a:rPr lang="en-GB" sz="2400" dirty="0"/>
              <a:t> </a:t>
            </a:r>
            <a:r>
              <a:rPr lang="en-GB" sz="2400" dirty="0" err="1"/>
              <a:t>wrth</a:t>
            </a:r>
            <a:r>
              <a:rPr lang="en-GB" sz="2400" dirty="0"/>
              <a:t> </a:t>
            </a:r>
            <a:r>
              <a:rPr lang="en-GB" sz="2400" dirty="0" err="1"/>
              <a:t>i’r</a:t>
            </a:r>
            <a:r>
              <a:rPr lang="en-GB" sz="2400" dirty="0"/>
              <a:t> </a:t>
            </a:r>
            <a:r>
              <a:rPr lang="en-GB" sz="2400" dirty="0" err="1"/>
              <a:t>dysgwr</a:t>
            </a:r>
            <a:r>
              <a:rPr lang="en-GB" sz="2400" dirty="0"/>
              <a:t> </a:t>
            </a:r>
            <a:r>
              <a:rPr lang="en-GB" sz="2400" dirty="0" err="1"/>
              <a:t>ddarllen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unigol</a:t>
            </a:r>
            <a:r>
              <a:rPr lang="en-GB" sz="2400" dirty="0"/>
              <a:t>.</a:t>
            </a:r>
          </a:p>
        </p:txBody>
      </p:sp>
      <p:pic>
        <p:nvPicPr>
          <p:cNvPr id="9218" name="Picture 2" descr="https://becausewhynotblogs.files.wordpress.com/2014/12/clipart-two-thumbs-up-happy-smiley-emoticon-512x512-eec6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620688"/>
            <a:ext cx="2880320" cy="241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0654236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504" y="3307636"/>
            <a:ext cx="5256584" cy="341380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err="1"/>
              <a:t>Gan</a:t>
            </a:r>
            <a:r>
              <a:rPr lang="en-GB" sz="2400" dirty="0"/>
              <a:t> </a:t>
            </a:r>
            <a:r>
              <a:rPr lang="en-GB" sz="2400" dirty="0" err="1"/>
              <a:t>mai</a:t>
            </a:r>
            <a:r>
              <a:rPr lang="en-GB" sz="2400" dirty="0"/>
              <a:t> dull o </a:t>
            </a:r>
            <a:r>
              <a:rPr lang="en-GB" sz="2400" dirty="0" err="1"/>
              <a:t>ddarllen</a:t>
            </a:r>
            <a:r>
              <a:rPr lang="en-GB" sz="2400" dirty="0"/>
              <a:t> </a:t>
            </a:r>
            <a:r>
              <a:rPr lang="en-GB" sz="2400" dirty="0" err="1"/>
              <a:t>gyda</a:t>
            </a:r>
            <a:r>
              <a:rPr lang="en-GB" sz="2400" dirty="0"/>
              <a:t> </a:t>
            </a:r>
            <a:r>
              <a:rPr lang="en-GB" sz="2400" dirty="0" err="1"/>
              <a:t>grŵp</a:t>
            </a:r>
            <a:r>
              <a:rPr lang="en-GB" sz="2400" dirty="0"/>
              <a:t> o </a:t>
            </a:r>
            <a:r>
              <a:rPr lang="en-GB" sz="2400" dirty="0" err="1"/>
              <a:t>ddysgwyr</a:t>
            </a:r>
            <a:r>
              <a:rPr lang="en-GB" sz="2400" dirty="0"/>
              <a:t> </a:t>
            </a:r>
            <a:r>
              <a:rPr lang="en-GB" sz="2400" dirty="0" err="1"/>
              <a:t>yw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/>
              <a:t>cilyddol</a:t>
            </a:r>
            <a:r>
              <a:rPr lang="en-GB" sz="2400" dirty="0"/>
              <a:t> </a:t>
            </a:r>
            <a:r>
              <a:rPr lang="en-GB" sz="2400" dirty="0" err="1"/>
              <a:t>mae’n</a:t>
            </a:r>
            <a:r>
              <a:rPr lang="en-GB" sz="2400" dirty="0"/>
              <a:t> </a:t>
            </a:r>
            <a:r>
              <a:rPr lang="en-GB" sz="2400" dirty="0" err="1"/>
              <a:t>ddull</a:t>
            </a:r>
            <a:r>
              <a:rPr lang="en-GB" sz="2400" dirty="0"/>
              <a:t> </a:t>
            </a:r>
            <a:r>
              <a:rPr lang="en-GB" sz="2400" dirty="0" err="1"/>
              <a:t>delfrydol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ddefnyddio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gyfer</a:t>
            </a:r>
            <a:r>
              <a:rPr lang="en-GB" sz="2400" dirty="0"/>
              <a:t> </a:t>
            </a:r>
            <a:r>
              <a:rPr lang="en-GB" sz="2400" dirty="0" err="1"/>
              <a:t>sesiynau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/>
              <a:t>dan</a:t>
            </a:r>
            <a:r>
              <a:rPr lang="en-GB" sz="2400" dirty="0"/>
              <a:t> </a:t>
            </a:r>
            <a:r>
              <a:rPr lang="en-GB" sz="2400" dirty="0" err="1"/>
              <a:t>arweiniad</a:t>
            </a:r>
            <a:r>
              <a:rPr lang="en-GB" sz="2400" dirty="0"/>
              <a:t>. </a:t>
            </a:r>
          </a:p>
          <a:p>
            <a:endParaRPr lang="en-GB" sz="2400" dirty="0"/>
          </a:p>
          <a:p>
            <a:r>
              <a:rPr lang="en-GB" sz="2400" dirty="0"/>
              <a:t>Mae </a:t>
            </a:r>
            <a:r>
              <a:rPr lang="en-GB" sz="2400" dirty="0" err="1"/>
              <a:t>sicrhau</a:t>
            </a:r>
            <a:r>
              <a:rPr lang="en-GB" sz="2400" dirty="0"/>
              <a:t> </a:t>
            </a:r>
            <a:r>
              <a:rPr lang="en-GB" sz="2400" dirty="0" err="1"/>
              <a:t>sesiynau</a:t>
            </a:r>
            <a:r>
              <a:rPr lang="en-GB" sz="2400" dirty="0"/>
              <a:t> </a:t>
            </a:r>
            <a:r>
              <a:rPr lang="en-GB" sz="2400" dirty="0" err="1"/>
              <a:t>aml</a:t>
            </a:r>
            <a:r>
              <a:rPr lang="en-GB" sz="2400" dirty="0"/>
              <a:t> </a:t>
            </a:r>
            <a:r>
              <a:rPr lang="en-GB" sz="2400" dirty="0" err="1"/>
              <a:t>h.y</a:t>
            </a:r>
            <a:r>
              <a:rPr lang="en-GB" sz="2400" dirty="0"/>
              <a:t>. </a:t>
            </a:r>
            <a:r>
              <a:rPr lang="en-GB" sz="2400" dirty="0" err="1"/>
              <a:t>mwy</a:t>
            </a:r>
            <a:r>
              <a:rPr lang="en-GB" sz="2400" dirty="0"/>
              <a:t> nag un </a:t>
            </a:r>
            <a:r>
              <a:rPr lang="en-GB" sz="2400" dirty="0" err="1"/>
              <a:t>sesiwn</a:t>
            </a:r>
            <a:r>
              <a:rPr lang="en-GB" sz="2400" dirty="0"/>
              <a:t> </a:t>
            </a:r>
            <a:r>
              <a:rPr lang="en-GB" sz="2400" dirty="0" err="1"/>
              <a:t>yr</a:t>
            </a:r>
            <a:r>
              <a:rPr lang="en-GB" sz="2400" dirty="0"/>
              <a:t> </a:t>
            </a:r>
            <a:r>
              <a:rPr lang="en-GB" sz="2400" dirty="0" err="1"/>
              <a:t>wythnos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galluogi’r</a:t>
            </a:r>
            <a:r>
              <a:rPr lang="en-GB" sz="2400" dirty="0"/>
              <a:t> </a:t>
            </a:r>
            <a:r>
              <a:rPr lang="en-GB" sz="2400" dirty="0" err="1"/>
              <a:t>dysgwyr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ddatblygu</a:t>
            </a:r>
            <a:r>
              <a:rPr lang="en-GB" sz="2400" dirty="0"/>
              <a:t> </a:t>
            </a:r>
            <a:r>
              <a:rPr lang="en-GB" sz="2400" dirty="0" err="1"/>
              <a:t>mewn</a:t>
            </a:r>
            <a:r>
              <a:rPr lang="en-GB" sz="2400" dirty="0"/>
              <a:t> </a:t>
            </a:r>
            <a:r>
              <a:rPr lang="en-GB" sz="2400" dirty="0" err="1"/>
              <a:t>hyder</a:t>
            </a:r>
            <a:r>
              <a:rPr lang="en-GB" sz="2400" dirty="0"/>
              <a:t> </a:t>
            </a:r>
            <a:r>
              <a:rPr lang="en-GB" sz="2400" dirty="0" err="1"/>
              <a:t>wrth</a:t>
            </a:r>
            <a:r>
              <a:rPr lang="en-GB" sz="2400" dirty="0"/>
              <a:t> </a:t>
            </a:r>
            <a:r>
              <a:rPr lang="en-GB" sz="2400" dirty="0" err="1"/>
              <a:t>ddefnyddio’r</a:t>
            </a:r>
            <a:r>
              <a:rPr lang="en-GB" sz="2400" dirty="0"/>
              <a:t> </a:t>
            </a:r>
            <a:r>
              <a:rPr lang="en-GB" sz="2400" dirty="0" err="1"/>
              <a:t>strategaethau</a:t>
            </a:r>
            <a:r>
              <a:rPr lang="en-GB" sz="2400" dirty="0"/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251521" y="146201"/>
            <a:ext cx="259228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3600" b="1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Gweithredu</a:t>
            </a:r>
            <a:r>
              <a:rPr lang="en-US" sz="3600" b="1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</a:p>
        </p:txBody>
      </p:sp>
      <p:pic>
        <p:nvPicPr>
          <p:cNvPr id="7170" name="Picture 2" descr="https://encrypted-tbn0.gstatic.com/images?q=tbn:ANd9GcSGph0dV91dRYtITFl41NABrphSekaI1rmo9M6kzQxYfdqqWJbVe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93096"/>
            <a:ext cx="3312366" cy="19442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499992" y="146201"/>
            <a:ext cx="4373177" cy="3046988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 err="1"/>
              <a:t>Gellir</a:t>
            </a:r>
            <a:r>
              <a:rPr lang="en-GB" sz="2400" dirty="0"/>
              <a:t> </a:t>
            </a:r>
            <a:r>
              <a:rPr lang="en-GB" sz="2400" dirty="0" err="1"/>
              <a:t>modelu</a:t>
            </a:r>
            <a:r>
              <a:rPr lang="en-GB" sz="2400" dirty="0"/>
              <a:t> </a:t>
            </a:r>
            <a:r>
              <a:rPr lang="en-GB" sz="2400" dirty="0" err="1"/>
              <a:t>strategaethau</a:t>
            </a:r>
            <a:r>
              <a:rPr lang="en-GB" sz="2400" dirty="0"/>
              <a:t>  </a:t>
            </a: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/>
              <a:t>cilyddol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ystod</a:t>
            </a:r>
            <a:r>
              <a:rPr lang="en-GB" sz="2400" dirty="0"/>
              <a:t> </a:t>
            </a:r>
            <a:r>
              <a:rPr lang="en-GB" sz="2400" dirty="0" err="1"/>
              <a:t>sesiynau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y </a:t>
            </a:r>
            <a:r>
              <a:rPr lang="en-GB" sz="2400" dirty="0" err="1"/>
              <a:t>cyd</a:t>
            </a:r>
            <a:r>
              <a:rPr lang="en-GB" sz="2400" dirty="0"/>
              <a:t>. </a:t>
            </a:r>
          </a:p>
          <a:p>
            <a:endParaRPr lang="en-GB" sz="2400" dirty="0"/>
          </a:p>
          <a:p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ystod</a:t>
            </a:r>
            <a:r>
              <a:rPr lang="en-GB" sz="2400" dirty="0"/>
              <a:t> y </a:t>
            </a:r>
            <a:r>
              <a:rPr lang="en-GB" sz="2400" dirty="0" err="1"/>
              <a:t>sesiynau</a:t>
            </a:r>
            <a:r>
              <a:rPr lang="en-GB" sz="2400" dirty="0"/>
              <a:t> </a:t>
            </a:r>
            <a:r>
              <a:rPr lang="en-GB" sz="2400" dirty="0" err="1"/>
              <a:t>hyn</a:t>
            </a:r>
            <a:r>
              <a:rPr lang="en-GB" sz="2400" dirty="0"/>
              <a:t> gall </a:t>
            </a:r>
            <a:r>
              <a:rPr lang="en-GB" sz="2400" dirty="0" err="1"/>
              <a:t>yr</a:t>
            </a:r>
            <a:r>
              <a:rPr lang="en-GB" sz="2400" dirty="0"/>
              <a:t> </a:t>
            </a:r>
            <a:r>
              <a:rPr lang="en-GB" sz="2400" dirty="0" err="1"/>
              <a:t>athro</a:t>
            </a:r>
            <a:r>
              <a:rPr lang="en-GB" sz="2400" dirty="0"/>
              <a:t>/</a:t>
            </a:r>
            <a:r>
              <a:rPr lang="en-GB" sz="2400" dirty="0" err="1"/>
              <a:t>athrawes</a:t>
            </a:r>
            <a:r>
              <a:rPr lang="en-GB" sz="2400" dirty="0"/>
              <a:t> </a:t>
            </a:r>
            <a:r>
              <a:rPr lang="en-GB" sz="2400" dirty="0" err="1"/>
              <a:t>fodelu’r</a:t>
            </a:r>
            <a:r>
              <a:rPr lang="en-GB" sz="2400" dirty="0"/>
              <a:t> dull, </a:t>
            </a:r>
            <a:r>
              <a:rPr lang="en-GB" sz="2400" dirty="0" err="1"/>
              <a:t>sut</a:t>
            </a:r>
            <a:r>
              <a:rPr lang="en-GB" sz="2400" dirty="0"/>
              <a:t> </a:t>
            </a:r>
            <a:r>
              <a:rPr lang="en-GB" sz="2400" dirty="0" err="1"/>
              <a:t>mae</a:t>
            </a:r>
            <a:r>
              <a:rPr lang="en-GB" sz="2400" dirty="0"/>
              <a:t> </a:t>
            </a:r>
            <a:r>
              <a:rPr lang="en-GB" sz="2400" dirty="0" err="1"/>
              <a:t>rhagfynegi</a:t>
            </a:r>
            <a:r>
              <a:rPr lang="en-GB" sz="2400" dirty="0"/>
              <a:t> a </a:t>
            </a:r>
            <a:r>
              <a:rPr lang="en-GB" sz="2400" dirty="0" err="1"/>
              <a:t>dod</a:t>
            </a:r>
            <a:r>
              <a:rPr lang="en-GB" sz="2400" dirty="0"/>
              <a:t> o </a:t>
            </a:r>
            <a:r>
              <a:rPr lang="en-GB" sz="2400" dirty="0" err="1"/>
              <a:t>hyd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atebion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gwestiynau</a:t>
            </a:r>
            <a:r>
              <a:rPr lang="en-GB" sz="2400" dirty="0"/>
              <a:t>.</a:t>
            </a:r>
          </a:p>
        </p:txBody>
      </p:sp>
      <p:pic>
        <p:nvPicPr>
          <p:cNvPr id="6" name="Picture 5" descr="http://www.mondopub.com/Pages/graphics/SharedReadingShot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044" y="980728"/>
            <a:ext cx="2612875" cy="20382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7524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836712"/>
            <a:ext cx="83529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err="1"/>
              <a:t>Mae’n</a:t>
            </a:r>
            <a:r>
              <a:rPr lang="en-GB" sz="2400" dirty="0"/>
              <a:t> </a:t>
            </a:r>
            <a:r>
              <a:rPr lang="en-GB" sz="2400" dirty="0" err="1"/>
              <a:t>bwysig</a:t>
            </a:r>
            <a:r>
              <a:rPr lang="en-GB" sz="2400" dirty="0"/>
              <a:t> </a:t>
            </a:r>
            <a:r>
              <a:rPr lang="en-GB" sz="2400" dirty="0" err="1"/>
              <a:t>eich</a:t>
            </a:r>
            <a:r>
              <a:rPr lang="en-GB" sz="2400" dirty="0"/>
              <a:t> bod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dethol</a:t>
            </a:r>
            <a:r>
              <a:rPr lang="en-GB" sz="2400" dirty="0"/>
              <a:t> a </a:t>
            </a:r>
            <a:r>
              <a:rPr lang="en-GB" sz="2400" dirty="0" err="1"/>
              <a:t>dewis</a:t>
            </a:r>
            <a:r>
              <a:rPr lang="en-GB" sz="2400" dirty="0"/>
              <a:t> y </a:t>
            </a:r>
            <a:r>
              <a:rPr lang="en-GB" sz="2400" dirty="0" err="1"/>
              <a:t>testunau’n</a:t>
            </a:r>
            <a:r>
              <a:rPr lang="en-GB" sz="2400" dirty="0"/>
              <a:t> </a:t>
            </a:r>
            <a:r>
              <a:rPr lang="en-GB" sz="2400" dirty="0" err="1"/>
              <a:t>ofalus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gyfer</a:t>
            </a:r>
            <a:r>
              <a:rPr lang="en-GB" sz="2400" dirty="0"/>
              <a:t> </a:t>
            </a:r>
            <a:r>
              <a:rPr lang="en-GB" sz="2400" dirty="0" err="1"/>
              <a:t>eich</a:t>
            </a:r>
            <a:r>
              <a:rPr lang="en-GB" sz="2400" dirty="0"/>
              <a:t> </a:t>
            </a:r>
            <a:r>
              <a:rPr lang="en-GB" sz="2400" dirty="0" err="1"/>
              <a:t>rhaglen</a:t>
            </a:r>
            <a:r>
              <a:rPr lang="en-GB" sz="2400" dirty="0"/>
              <a:t> </a:t>
            </a:r>
            <a:r>
              <a:rPr lang="en-GB" sz="2400" dirty="0" err="1"/>
              <a:t>ymyrraeth</a:t>
            </a:r>
            <a:r>
              <a:rPr lang="en-GB" sz="2400" dirty="0"/>
              <a:t>. 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FF0000"/>
                </a:solidFill>
              </a:rPr>
              <a:t>Straeon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Byrion</a:t>
            </a:r>
            <a:endParaRPr lang="en-GB" sz="2400" b="1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FF0000"/>
                </a:solidFill>
              </a:rPr>
              <a:t>Nofelau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gyda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penodau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byrion</a:t>
            </a:r>
            <a:endParaRPr lang="en-GB" sz="2400" b="1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FF0000"/>
                </a:solidFill>
              </a:rPr>
              <a:t>Testun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gyda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darluniau</a:t>
            </a:r>
            <a:endParaRPr lang="en-GB" sz="2400" b="1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FF0000"/>
                </a:solidFill>
              </a:rPr>
              <a:t>Erthyglau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ffeithiol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byrion</a:t>
            </a:r>
            <a:endParaRPr lang="en-GB" sz="2400" b="1" dirty="0">
              <a:solidFill>
                <a:srgbClr val="FF0000"/>
              </a:solidFill>
            </a:endParaRPr>
          </a:p>
          <a:p>
            <a:endParaRPr lang="en-GB" sz="2400" b="1" dirty="0">
              <a:solidFill>
                <a:srgbClr val="FF0000"/>
              </a:solidFill>
            </a:endParaRPr>
          </a:p>
          <a:p>
            <a:r>
              <a:rPr lang="en-GB" sz="2400" dirty="0" err="1"/>
              <a:t>Cyn</a:t>
            </a:r>
            <a:r>
              <a:rPr lang="en-GB" sz="2400" dirty="0"/>
              <a:t> belled ag y </a:t>
            </a:r>
            <a:r>
              <a:rPr lang="en-GB" sz="2400" dirty="0" err="1"/>
              <a:t>bo</a:t>
            </a:r>
            <a:r>
              <a:rPr lang="en-GB" sz="2400" dirty="0"/>
              <a:t> </a:t>
            </a:r>
            <a:r>
              <a:rPr lang="en-GB" sz="2400" dirty="0" err="1"/>
              <a:t>modd</a:t>
            </a:r>
            <a:r>
              <a:rPr lang="en-GB" sz="2400" dirty="0"/>
              <a:t> </a:t>
            </a:r>
            <a:r>
              <a:rPr lang="en-GB" sz="2400" dirty="0" err="1"/>
              <a:t>ceisiwch</a:t>
            </a:r>
            <a:r>
              <a:rPr lang="en-GB" sz="2400" dirty="0"/>
              <a:t> </a:t>
            </a:r>
            <a:r>
              <a:rPr lang="en-GB" sz="2400" dirty="0" err="1"/>
              <a:t>osgoi</a:t>
            </a:r>
            <a:r>
              <a:rPr lang="en-GB" sz="2400" dirty="0"/>
              <a:t> </a:t>
            </a:r>
            <a:r>
              <a:rPr lang="en-GB" sz="2400" dirty="0" err="1"/>
              <a:t>darnau</a:t>
            </a:r>
            <a:r>
              <a:rPr lang="en-GB" sz="2400" dirty="0"/>
              <a:t> o </a:t>
            </a:r>
            <a:r>
              <a:rPr lang="en-GB" sz="2400" dirty="0" err="1"/>
              <a:t>destun</a:t>
            </a:r>
            <a:r>
              <a:rPr lang="en-GB" sz="2400" dirty="0"/>
              <a:t> </a:t>
            </a:r>
            <a:r>
              <a:rPr lang="en-GB" sz="2400" dirty="0" err="1"/>
              <a:t>gan</a:t>
            </a:r>
            <a:r>
              <a:rPr lang="en-GB" sz="2400" dirty="0"/>
              <a:t> </a:t>
            </a:r>
            <a:r>
              <a:rPr lang="en-GB" sz="2400" dirty="0" err="1"/>
              <a:t>ein</a:t>
            </a:r>
            <a:r>
              <a:rPr lang="en-GB" sz="2400" dirty="0"/>
              <a:t> bod </a:t>
            </a:r>
            <a:r>
              <a:rPr lang="en-GB" sz="2400" dirty="0" err="1"/>
              <a:t>eisiau</a:t>
            </a:r>
            <a:r>
              <a:rPr lang="en-GB" sz="2400" dirty="0"/>
              <a:t> </a:t>
            </a:r>
            <a:r>
              <a:rPr lang="en-GB" sz="2400" dirty="0" err="1"/>
              <a:t>i’r</a:t>
            </a:r>
            <a:r>
              <a:rPr lang="en-GB" sz="2400" dirty="0"/>
              <a:t> </a:t>
            </a:r>
            <a:r>
              <a:rPr lang="en-GB" sz="2400" dirty="0" err="1"/>
              <a:t>disgyblion</a:t>
            </a:r>
            <a:r>
              <a:rPr lang="en-GB" sz="2400" dirty="0"/>
              <a:t> </a:t>
            </a:r>
            <a:r>
              <a:rPr lang="en-GB" sz="2400" dirty="0" err="1"/>
              <a:t>gael</a:t>
            </a:r>
            <a:r>
              <a:rPr lang="en-GB" sz="2400" dirty="0"/>
              <a:t> y </a:t>
            </a:r>
            <a:r>
              <a:rPr lang="en-GB" sz="2400" dirty="0" err="1"/>
              <a:t>mwynhad</a:t>
            </a:r>
            <a:r>
              <a:rPr lang="en-GB" sz="2400" dirty="0"/>
              <a:t> </a:t>
            </a:r>
            <a:r>
              <a:rPr lang="en-GB" sz="2400" dirty="0" err="1"/>
              <a:t>a’r</a:t>
            </a:r>
            <a:r>
              <a:rPr lang="en-GB" sz="2400" dirty="0"/>
              <a:t> </a:t>
            </a:r>
            <a:r>
              <a:rPr lang="en-GB" sz="2400" dirty="0" err="1"/>
              <a:t>boddhad</a:t>
            </a:r>
            <a:r>
              <a:rPr lang="en-GB" sz="2400" dirty="0"/>
              <a:t> o </a:t>
            </a:r>
            <a:r>
              <a:rPr lang="en-GB" sz="2400" dirty="0" err="1"/>
              <a:t>ddarllen</a:t>
            </a:r>
            <a:r>
              <a:rPr lang="en-GB" sz="2400" dirty="0"/>
              <a:t> </a:t>
            </a:r>
            <a:r>
              <a:rPr lang="en-GB" sz="2400" dirty="0" err="1"/>
              <a:t>testun</a:t>
            </a:r>
            <a:r>
              <a:rPr lang="en-GB" sz="2400" dirty="0"/>
              <a:t> </a:t>
            </a:r>
            <a:r>
              <a:rPr lang="en-GB" sz="2400" dirty="0" err="1"/>
              <a:t>cyfan</a:t>
            </a:r>
            <a:r>
              <a:rPr lang="en-GB" sz="2400" dirty="0"/>
              <a:t>.</a:t>
            </a:r>
            <a:endParaRPr lang="en-GB" b="1" dirty="0"/>
          </a:p>
        </p:txBody>
      </p:sp>
      <p:pic>
        <p:nvPicPr>
          <p:cNvPr id="10242" name="Picture 2" descr="http://ecx.images-amazon.com/images/I/51RYsdYugGL._SX351_BO1,204,203,200_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158" y="4715219"/>
            <a:ext cx="142630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www.gomer.co.uk/media/catalog/product/7/1/71247_a_wyddoch_chi_pobl_cymru-12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340768"/>
            <a:ext cx="1895461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339752" y="105077"/>
            <a:ext cx="39673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err="1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Dewis</a:t>
            </a:r>
            <a:r>
              <a:rPr lang="en-US" sz="5400" b="1" cap="none" spc="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cap="none" spc="0" dirty="0" err="1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Testun</a:t>
            </a:r>
            <a:endParaRPr lang="en-US" sz="5400" b="1" cap="none" spc="0" dirty="0">
              <a:ln w="11430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60163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260648"/>
            <a:ext cx="51317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</a:t>
            </a:r>
            <a:r>
              <a:rPr lang="en-US" sz="54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Cyfnod</a:t>
            </a:r>
            <a:r>
              <a:rPr lang="en-US" sz="54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54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Modelu</a:t>
            </a:r>
            <a:endParaRPr lang="en-US" sz="5400" b="1" cap="none" spc="0" dirty="0">
              <a:ln w="11430">
                <a:solidFill>
                  <a:sysClr val="windowText" lastClr="000000"/>
                </a:solidFill>
              </a:ln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1412776"/>
            <a:ext cx="8712968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/>
              <a:t>Modelwch</a:t>
            </a:r>
            <a:r>
              <a:rPr lang="en-GB" sz="2800" dirty="0"/>
              <a:t> </a:t>
            </a:r>
            <a:r>
              <a:rPr lang="en-GB" sz="2800" dirty="0" err="1"/>
              <a:t>sut</a:t>
            </a:r>
            <a:r>
              <a:rPr lang="en-GB" sz="2800" dirty="0"/>
              <a:t> </a:t>
            </a:r>
            <a:r>
              <a:rPr lang="en-GB" sz="2800" dirty="0" err="1"/>
              <a:t>rydych</a:t>
            </a:r>
            <a:r>
              <a:rPr lang="en-GB" sz="2800" dirty="0"/>
              <a:t> </a:t>
            </a:r>
            <a:r>
              <a:rPr lang="en-GB" sz="2800" dirty="0" err="1"/>
              <a:t>chi’n</a:t>
            </a:r>
            <a:r>
              <a:rPr lang="en-GB" sz="2800" dirty="0"/>
              <a:t> </a:t>
            </a:r>
            <a:r>
              <a:rPr lang="en-GB" sz="2800" dirty="0" err="1"/>
              <a:t>meddwl</a:t>
            </a:r>
            <a:r>
              <a:rPr lang="en-GB" sz="2800" dirty="0"/>
              <a:t> </a:t>
            </a:r>
            <a:r>
              <a:rPr lang="en-GB" sz="2800" dirty="0" err="1"/>
              <a:t>wrth</a:t>
            </a:r>
            <a:r>
              <a:rPr lang="en-GB" sz="2800" dirty="0"/>
              <a:t> </a:t>
            </a:r>
            <a:r>
              <a:rPr lang="en-GB" sz="2800" dirty="0" err="1"/>
              <a:t>ddarllen</a:t>
            </a:r>
            <a:r>
              <a:rPr lang="en-GB" sz="2800" dirty="0"/>
              <a:t> </a:t>
            </a:r>
            <a:r>
              <a:rPr lang="en-GB" sz="2800" dirty="0" err="1"/>
              <a:t>testun</a:t>
            </a:r>
            <a:r>
              <a:rPr lang="en-GB" sz="2800" dirty="0"/>
              <a:t>.</a:t>
            </a:r>
          </a:p>
          <a:p>
            <a:endParaRPr lang="en-GB" sz="2800" dirty="0"/>
          </a:p>
          <a:p>
            <a:r>
              <a:rPr lang="en-GB" sz="2800" dirty="0" err="1"/>
              <a:t>Darllen</a:t>
            </a:r>
            <a:r>
              <a:rPr lang="en-GB" sz="2800" dirty="0"/>
              <a:t> </a:t>
            </a:r>
            <a:r>
              <a:rPr lang="en-GB" sz="2800" dirty="0" err="1"/>
              <a:t>allan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uchel</a:t>
            </a:r>
            <a:endParaRPr lang="en-GB" sz="2800" dirty="0"/>
          </a:p>
          <a:p>
            <a:r>
              <a:rPr lang="en-GB" sz="2800" dirty="0" err="1"/>
              <a:t>Stopio</a:t>
            </a:r>
            <a:endParaRPr lang="en-GB" sz="2800" dirty="0"/>
          </a:p>
          <a:p>
            <a:r>
              <a:rPr lang="en-GB" sz="2800" dirty="0" err="1"/>
              <a:t>Edrych</a:t>
            </a:r>
            <a:r>
              <a:rPr lang="en-GB" sz="2800" dirty="0"/>
              <a:t> </a:t>
            </a:r>
            <a:r>
              <a:rPr lang="en-GB" sz="2800" dirty="0" err="1"/>
              <a:t>ar</a:t>
            </a:r>
            <a:r>
              <a:rPr lang="en-GB" sz="2800" dirty="0"/>
              <a:t> y </a:t>
            </a:r>
            <a:r>
              <a:rPr lang="en-GB" sz="2800" dirty="0" err="1"/>
              <a:t>dysgwyr</a:t>
            </a:r>
            <a:endParaRPr lang="en-GB" sz="2800" dirty="0"/>
          </a:p>
          <a:p>
            <a:r>
              <a:rPr lang="en-GB" sz="2800" dirty="0" err="1"/>
              <a:t>Rhannu</a:t>
            </a:r>
            <a:r>
              <a:rPr lang="en-GB" sz="2800" dirty="0"/>
              <a:t> </a:t>
            </a:r>
            <a:r>
              <a:rPr lang="en-GB" sz="2800" dirty="0" err="1"/>
              <a:t>eich</a:t>
            </a:r>
            <a:r>
              <a:rPr lang="en-GB" sz="2800" dirty="0"/>
              <a:t> </a:t>
            </a:r>
            <a:r>
              <a:rPr lang="en-GB" sz="2800" dirty="0" err="1"/>
              <a:t>meddyliau</a:t>
            </a:r>
            <a:endParaRPr lang="en-GB" sz="2800" dirty="0"/>
          </a:p>
          <a:p>
            <a:r>
              <a:rPr lang="en-GB" sz="2800" dirty="0" err="1"/>
              <a:t>Sgwn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 . . .</a:t>
            </a:r>
          </a:p>
          <a:p>
            <a:endParaRPr lang="en-GB" sz="2800" dirty="0"/>
          </a:p>
          <a:p>
            <a:r>
              <a:rPr lang="en-GB" sz="2800" dirty="0" err="1"/>
              <a:t>Pwy</a:t>
            </a:r>
            <a:r>
              <a:rPr lang="en-GB" sz="2800" dirty="0"/>
              <a:t> </a:t>
            </a:r>
            <a:r>
              <a:rPr lang="en-GB" sz="2800" dirty="0" err="1"/>
              <a:t>fyddai</a:t>
            </a:r>
            <a:r>
              <a:rPr lang="en-GB" sz="2800" dirty="0"/>
              <a:t> am </a:t>
            </a:r>
            <a:r>
              <a:rPr lang="en-GB" sz="2800" dirty="0" err="1"/>
              <a:t>gario</a:t>
            </a:r>
            <a:r>
              <a:rPr lang="en-GB" sz="2800" dirty="0"/>
              <a:t> ‘</a:t>
            </a:r>
            <a:r>
              <a:rPr lang="en-GB" sz="2800" dirty="0" err="1"/>
              <a:t>mlaen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 </a:t>
            </a:r>
            <a:r>
              <a:rPr lang="en-GB" sz="2800" dirty="0" err="1"/>
              <a:t>ddarllen</a:t>
            </a:r>
            <a:r>
              <a:rPr lang="en-GB" sz="2800" dirty="0"/>
              <a:t> </a:t>
            </a:r>
            <a:r>
              <a:rPr lang="en-GB" sz="2800" dirty="0" err="1"/>
              <a:t>unrhyw</a:t>
            </a:r>
            <a:r>
              <a:rPr lang="en-GB" sz="2800" dirty="0"/>
              <a:t> </a:t>
            </a:r>
            <a:r>
              <a:rPr lang="en-GB" sz="2800" dirty="0" err="1"/>
              <a:t>destun</a:t>
            </a:r>
            <a:r>
              <a:rPr lang="en-GB" sz="2800" dirty="0"/>
              <a:t> </a:t>
            </a:r>
            <a:r>
              <a:rPr lang="en-GB" sz="2800" dirty="0" err="1"/>
              <a:t>oni</a:t>
            </a:r>
            <a:r>
              <a:rPr lang="en-GB" sz="2800" dirty="0"/>
              <a:t> </a:t>
            </a:r>
            <a:r>
              <a:rPr lang="en-GB" sz="2800" dirty="0" err="1"/>
              <a:t>bai</a:t>
            </a:r>
            <a:r>
              <a:rPr lang="en-GB" sz="2800" dirty="0"/>
              <a:t> </a:t>
            </a:r>
            <a:r>
              <a:rPr lang="en-GB" sz="2800" dirty="0" err="1"/>
              <a:t>fod</a:t>
            </a:r>
            <a:r>
              <a:rPr lang="en-GB" sz="2800" dirty="0"/>
              <a:t> </a:t>
            </a:r>
            <a:r>
              <a:rPr lang="en-GB" sz="2800" dirty="0" err="1"/>
              <a:t>ganddynt</a:t>
            </a:r>
            <a:r>
              <a:rPr lang="en-GB" sz="2800" dirty="0"/>
              <a:t> </a:t>
            </a:r>
            <a:r>
              <a:rPr lang="en-GB" sz="2800" dirty="0" err="1"/>
              <a:t>gwestiynau</a:t>
            </a:r>
            <a:r>
              <a:rPr lang="en-GB" sz="2800" dirty="0"/>
              <a:t> y </a:t>
            </a:r>
            <a:r>
              <a:rPr lang="en-GB" sz="2800" dirty="0" err="1"/>
              <a:t>maent</a:t>
            </a:r>
            <a:r>
              <a:rPr lang="en-GB" sz="2800" dirty="0"/>
              <a:t> </a:t>
            </a:r>
            <a:r>
              <a:rPr lang="en-GB" sz="2800" dirty="0" err="1"/>
              <a:t>angen</a:t>
            </a:r>
            <a:r>
              <a:rPr lang="en-GB" sz="2800" dirty="0"/>
              <a:t> </a:t>
            </a:r>
            <a:r>
              <a:rPr lang="en-GB" sz="2800" dirty="0" err="1"/>
              <a:t>atebion</a:t>
            </a:r>
            <a:r>
              <a:rPr lang="en-GB" sz="2800" dirty="0"/>
              <a:t> </a:t>
            </a:r>
            <a:r>
              <a:rPr lang="en-GB" sz="2800" dirty="0" err="1"/>
              <a:t>iddynt</a:t>
            </a:r>
            <a:r>
              <a:rPr lang="en-GB" sz="2800" dirty="0"/>
              <a:t>.</a:t>
            </a:r>
          </a:p>
          <a:p>
            <a:endParaRPr lang="en-GB" dirty="0"/>
          </a:p>
        </p:txBody>
      </p:sp>
      <p:pic>
        <p:nvPicPr>
          <p:cNvPr id="4" name="Picture 3" descr="http://www.mondopub.com/Pages/graphics/SharedReadingSho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348880"/>
            <a:ext cx="2612875" cy="20382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19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51520" y="764704"/>
          <a:ext cx="8712969" cy="5760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04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4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43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Comic Sans MS" panose="030F0702030302020204" pitchFamily="66" charset="0"/>
                        </a:rPr>
                        <a:t>Chwilio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baseline="0" dirty="0" err="1">
                          <a:latin typeface="Comic Sans MS" panose="030F0702030302020204" pitchFamily="66" charset="0"/>
                        </a:rPr>
                        <a:t>drwy’r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dirty="0" err="1">
                          <a:latin typeface="Comic Sans MS" panose="030F0702030302020204" pitchFamily="66" charset="0"/>
                        </a:rPr>
                        <a:t>llyfr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Comic Sans MS" panose="030F0702030302020204" pitchFamily="66" charset="0"/>
                        </a:rPr>
                        <a:t>Cwestiwn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Comic Sans MS" panose="030F0702030302020204" pitchFamily="66" charset="0"/>
                        </a:rPr>
                        <a:t>Ateb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Comic Sans MS" panose="030F0702030302020204" pitchFamily="66" charset="0"/>
                        </a:rPr>
                        <a:t>Clawr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Comic Sans MS" panose="030F0702030302020204" pitchFamily="66" charset="0"/>
                        </a:rPr>
                        <a:t>Broliant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Comic Sans MS" panose="030F0702030302020204" pitchFamily="66" charset="0"/>
                        </a:rPr>
                        <a:t>Tudalen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dirty="0" err="1">
                          <a:latin typeface="Comic Sans MS" panose="030F0702030302020204" pitchFamily="66" charset="0"/>
                        </a:rPr>
                        <a:t>gynnwys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Comic Sans MS" panose="030F0702030302020204" pitchFamily="66" charset="0"/>
                        </a:rPr>
                        <a:t>Pennawd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Comic Sans MS" panose="030F0702030302020204" pitchFamily="66" charset="0"/>
                        </a:rPr>
                        <a:t>Gair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dirty="0" err="1">
                          <a:latin typeface="Comic Sans MS" panose="030F0702030302020204" pitchFamily="66" charset="0"/>
                        </a:rPr>
                        <a:t>mewn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 print </a:t>
                      </a:r>
                      <a:r>
                        <a:rPr lang="en-GB" dirty="0" err="1">
                          <a:latin typeface="Comic Sans MS" panose="030F0702030302020204" pitchFamily="66" charset="0"/>
                        </a:rPr>
                        <a:t>trwm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Comic Sans MS" panose="030F0702030302020204" pitchFamily="66" charset="0"/>
                        </a:rPr>
                        <a:t>Mynegai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latin typeface="Comic Sans MS" panose="030F0702030302020204" pitchFamily="66" charset="0"/>
                        </a:rPr>
                        <a:t>Llun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273673" y="44624"/>
            <a:ext cx="569168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</a:t>
            </a:r>
            <a:r>
              <a:rPr lang="en-US" sz="40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Cwestiynau</a:t>
            </a:r>
            <a:r>
              <a:rPr lang="en-US" sz="40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40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yn</a:t>
            </a:r>
            <a:r>
              <a:rPr lang="en-US" sz="40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40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fy</a:t>
            </a:r>
            <a:r>
              <a:rPr lang="en-US" sz="40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40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mhen</a:t>
            </a:r>
            <a:r>
              <a:rPr lang="en-US" sz="40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!</a:t>
            </a:r>
          </a:p>
        </p:txBody>
      </p:sp>
      <p:sp>
        <p:nvSpPr>
          <p:cNvPr id="6" name="AutoShape 2" descr="data:image/png;base64,iVBORw0KGgoAAAANSUhEUgAAAL0AAAEKCAMAAABwsaR7AAAAkFBMVEX///8AAAD8/Pz4+Pj6+vrr6+vz8/O/v7+zs7Px8fHi4uLU1NTCwsLu7u7R0dGoqKiJiYl2dnbe3t6Xl5dZWVlycnKmpqZ+fn5hYWHg4OC2traenp6np6dHR0fJycmQkJBOTk4wMDA7OzsgICBpaWmEhIQzMzMqKiobGxtDQ0MSEhJTU1MWFhYeHh5lZWULCwsYRhU2AAATWUlEQVR4nO1d2WKyOhA2IEsB2RELFdyQqv3r+7/dSQIoS4IsgZ4Lv4vWKsUhTGb5ZhIWizfeeOONN95444033njjjTfeeOONN0aDE/5agiHgdAX+FCwA7sZfy9IbIQDg6N0A+LkDcFhLyl8L1B3C+g6g0FWkXhzo4l+L9gpqfMDSXk7op68KdrT+PT4uwjVl9XEs/4dyEiDG35mQ39FisQyCx1h/aLF7uBY3JEZiqxs4J3ah/YfiVuHk0vkR9ZAPwUZzYuPtHyq15mYUkQ4tFz2TRgjRCOu/Pv7LL6k876HjzoYgRvgV+F9YJaTW2uMvrBIhiF25eIcDwMuMjxAEevbeCsvvzikmGW4hWwnwEg6B8pn9IXqaBzb1qaokUIlOM8jXBvF4zCag6lQVAar546KWAITF60B6HAJHP5hcwDbYINPvBfRQQK58VIoV+OdryTw9BvwX/s9fTl0dmNmLtRzIePD11ct/OmzzqaxA6dfTCfcKdmPsjNP21WjKUGYre4mM6CSCdYEKCr0psIJivZI+iJ2w0KQtAFrrwdNBh5aw9tZnz1MI0IGxEqcfJHBYjj4JNPs6A1l6QwdXBtGW/TceF95zZOf5ZPgpFH9jQc0/M5OpO3bY1mlgN+IcAIjIAsVsJOoBFWzhzwCcsemW67anG3TgLPiGl5sBMQoDxFxo9bAGg+J1/b6CYRIAc6crB+RvhNzVJNyCe+1iieCx8+praEdCycaahbETwexGcwPYsQXu3PM2BoCeBPbFGiDbMx8itt93eERts8BlZ+RWMDn8nDfSPLD7NhOd6TarzdyAFP7kx8doi8UJwGDZAv8YnKoroN5D826OCHEe8NGo76HPnRF7aKFVJlPNhLbLAOCDwak6w4FhrVyktGPxMXeGEkDpNVZUkjx3am5Bi8mxcpBQeun1UewgAoaBAkqPZ83MQ/DNcJopAKivj2KHHVMjoexZ3snXCNjea5/maYW1udneTsk6YlqBPAxPpZXQqYenDtgRj9yVyl/fCbug9mNwSC4Syg4xMeiDPmwXG5Ish/7vGf+Xw0pdZRwiy0R/tQpJ7+aIsqG8ld87kBQROsNSEL5UHVTUM9kwzjweP4cQavIJZhuoUB3f3QNwKL0DwLVxmNK8HQK8R2zm2xKABH2FVR8MrVOWKsq7p/KopdLEAxuSJ+eg/CzCEw6APfylSDXpHQDSvsYbitQwKcvHIPOSs9Ye36IcmRSLTOJMc8B3f6efEnITu8ib19k8SR65xJZJaHsGTQJKbTDiHRCQtFnNh7ioBIP7w6GlLKIi/l8z2DkMCDtXWLi6ti2zyA1azX2oGQk6pNCuZr1mEA7gu3oaIR1wlsyUNwgWCwBP9gqygUtKVuo0nhIQbXvh1gxANCDRhfMn1DZQ/Nr/LrMGjcd4BM/iaFT1Fv2h434QF3yPOw32G8i+bpohPneq3pKnG+FGMhpGMZcu/f+XE8r+Psgk0UllZ8VxS35g9ZR5HBVmYyNwhYPfNfTTHg4MyvldmuxGJhPfIb26P+btOOlvAPitKi6DW/W6nrKdqgVmKR/R/Uv+f/mcGqM0B97D1kgGRaBVlyI89UK0tmXuBkYJKGBeei+HMwDH/JUyRGEfiF7eZhmkFVfAEwKZHFmfi+i9ogK5+4OxCkZxVw5m0lpR//xC9cHY3NswU26X3t6Da+FcdqMSSadhnF/COtI+OYH0kHJQ/4maw3OLpWBr4RZa/mImSeO4qwDP+ejkdY83NKpa+2CHfkWkWasnh8I07x7uVSFEpH0Q4f/3+zRmrahdRAnYYUGbtRj+hvPZW7L+sp9qpY+mrrKYUNiRsgoKDjQrFWZuX2vKBANnS6/FYytrPO92yuMbedM5T3NoM83Ioi+30a1ggu+ahnA6jNouo6kfvb+7+KTlFGtsAqJGiM9X1VvQQ1SV3rGgRS79+zpSyuCHMG8S5WZ/mpRRLqr1bAa+GWw4KbU/CxuCHfH9InmqO6AQJyxK9uGPa8oKu/Y7mEh/6bKfgs7FnxWlwoulT08Nk2QA1DgOP3UNiUV9rAKzuJ2d6S0PkxANOOCfzRNcN58NOqv6TA12fMJOvnNzxQeZ57FoVldxkatyJ6uEcsq+h/TQvZHG0Ws1ANw4ZV8Jbaph9PHaPjE+2UxV9YnMC2r7P96+aEGK1KPZIiDTzodJ6iZiXCLPQUK+g8JPx2pfZP7AYSDpML2zyA4Gm3fkP358WVcEVXJgQHMl2/e0U7QqoQE4E1MKnuq2EUsykLeB2adbshCCRxmiTu0WIjj6GkX51DIVXkZmkgdZHCsPOzTHX2dqGZHF3HShu5ctftmgxT9nEKj7QS1MUhYISJnOn7F8OtHeGaC7tyXCo2iHkAI00YdI/4PV5OsxZ7FFNknpIPKIA77giW/apE3Atzno3BE2bQKaNTynJCCjukXiQHjjajGfhJpPBv5OoGa7IMFJqFSwRvDFDv1OSeb6M/9wIEK6zeLXziCLucXhlPKIAqzs1Y3IavyOKtMf2Dfx5kxZWogVZAISxx5xmu3EWgW1C7VH8gMEcLkuxkVntJUpPsWt9tD85bamJ36fK+8GIdeFYsqj6YsqyxQNgZEvlWrKoch+bMiSU79OforubyiOvVg6hTG8ZJTqD818he1Vf85IC8ub1mxIPMVqq1v+ZXvsI2HQgCokPp36PLdMXGRwXVlY8MuVXXf74iT9x7i4ANws7oZKfxQeNQ6yhKRKPUpedGML023qvLSm6SEV13JBYsFv2C5x/b4lnvkiNPVl7SlPukrY1l21Onkz3SmLY6QXqxlPTUZDcuI4W3BrW5vN76E5tVP2BqeKJDMKXy/Jw33L5XmYTzrVFcjvkxMPgZYJb712p/y1JShZkgyLzLKDn4gLMpXiAVxfD9KqZ0xF7GphCszzC1eQdqkvru6UiW2fzruGVinNFYqsgchpaCkP3TwKvyV6TpiUxb/1BEoBY4v1r2GBI5xwu87u0CR5H5y31moLOphhdR5OjPtoJ0xE3ZpVDzKy2S3n3kbn+zkKYSL3dIZBfe56WZOH9vSqnNfnfs4DTg0c77L/B++WV77iQxZlC48ZHV3n3IbAOAD/xUjZhvddJt6A81Sfe+aDxVzxBcQxfU0mbB24SabFowvGpqionszQkLUIVUJBnHtWLmeI+ew3apFL51tTqKC0KqG52tUaU/h7X9af2gLlQ29e1ni65oHYEs9+dGFzzNcCmKjTyF5UQ3nA2YyqvswEaxQERKjxdnuychu6RFwWvitzbjzDwSlGJIWW4RW16zU4Ph7ci+5QUUbFj9xPHS0xS3omFrgKHRH4TRkRPe6ThjGEKhI/ZLQPRbEKi75N5t54g5ebSo92oHDInuACvZNZ4oUvxfph4CMVm3mNBgERNOohZQhxu15SisByXwsD4uVipdp/sQK+DP7U1pRmI09UTuBX+WCrQLpklpV58bUHYMh4bjEbGpyl8PqeETGXUzhw1FMJB06DFv+zgfmi//0TKc2uFFGKubsSMaN1ePDpf4Dl7mUC9fONYsg8ztdD45YHqRy+ag+gkOJvdsz5SDG104o1mqX7rGfKf5YuoLtCYZoFfPEyfVpFwic02K+t9faM4gskcgziz8DfZLNUxA4Ml5ahO7jPvm2L0rHr+HbUFw7YaHbFONo4wP/GTRmoHmbNa3qUztkcDHNw8FZpxreR1+JyzyugOG7Ozbqgzbh3zbNgguX+umblcA1Jbz/yEguKf5tvPTNplQkFIikZDpD0xvMDvDnfXFu3bKpf1dpldSJlfjLAnzxtPYeGfzOL9q+ruajaNgN0Yne8hGbtpaLsajqP8RGq4QnX6m93xEAM9xn/1FJaVJ6ZfiuCS7XgZLSV2Xhyu2AE7T3XkFU5T79No1z7im1bmdImN89hSuTcLFLAfOU87f4toFpVVcBPy8Eqha1B5obUFqgB9jXbMpxaXJm0BrkqZVLs/GJRbg3KfUrxobZWk9F2N2lTsqe1ROsoXYEJN/+Ja85Hbq/YcG0R5IFoYj7uL+vVQwGH/l5540Kelg/8tDBvIdnCwBjqt79kXWDUsgnlVTdU0kLZfFL4HGmqjOta+8L4VVOF2pZ+0SaoNU0BUauPyr+XU+zasvbYpVwaN43u7GpD36Edx2nhyzxaLUaegqey69Gu+Toy4Vp02KOGSN8ThAxevRHi2GGMSLss5HCp1x6y13yhTh4pXVhgjp520Kt4AvtkpVHjlztt8bSmXWHb+soD6/3qxMZIb7pxSTT9cFtW28Rg11mwTnDq+/dx927pbUDWYbuthY3S6Twcad3YC12LH9/EMLn1zimMKxN2o+9D65oKRaSOC7vG8dTAuKaF6pNu/Z2OlX8SdbVp30H1yLZhB+87kJaL/d03jt40dUR4QUBfGJeht1m145BISkYpdM8jnOaRzosWwNPIVv4G0IJoXkoQLemqmKrpmkY0/Bw+Weu/JKwDNTEP5pdRfAE3VBnv7FEaS7G4/NIFWt3NZJ5hlYJ5TkUF5u7k0abuK65ZP5S+o/xDzNrgK1VVTft0zvF1zd9mGa9MWeSDqGe2cVpQWU8k9mszMGphl5VVL0ya9BLrJga/Vv/odW/FWkAXZjfDpWm3xnqrxn3lfHLPJolDlXPL9xLY07y1zrjviKsu/vUBbWEaGUlV8T+wERWpTJzCuA1ArcYlu56Eb31X+StqdFepZotnvD2sUfUfoGc/XJ0p91F0b1Dzk+WgrZDoSCoxGQqPe9WJ64JKKPmL6YblOH4bqjK2FfOOdlfsFYkYNbqWR6SNRY/it0zZ2OW14j6Mvg0eZp1svoGfxYEe4rfljf2hVg2kCe79qkx+XcWhyVVaIiWPaUu+UU0x/L7dKeu69MhmtiifybR9JKhOUqtved5smBe3dQDWTFuP4qr36C19k7SUWgvkRk9v2I7anjZIc3rtfeA3xxkVaG2R/yAuRTGYtmu6VW+Dusp62QSv6fmLbQ7u6X7nekm4luX1OlwniWWoeKNMdk3K+2oKHvTtw20s2Mg8HhXnBgMzBjVhEQPbq63gQgiLNsDXpCCIJAn+lGU5iGx1fQfgml8BOya2Luy5p96TNluISLEMqjjLtuSxbBhsbBMf9LTHxK0iUkLlys7r2TpDzVEaak5YLNiGM2kSyoQgXkJ3+dO5sFwKpDdMzArqZxyGX0GkdqnNk5+XRyBbEVeNlxxQNlsZArVZnswegprh4jlaOwdArnE5zcFHfhC4a6Zlt4hk3oXwVjZyR0+m3wWJmIuJTeLjAgjPMR2JgFZgs4PYLS3y2ccULyCSicOk4QZSlhFCjqDV+q408/K4gGtCvM4tsTQuNO7pzwTrPdWXOb4gJce2C1iTw7pNLZTkp3jmhtopjRW15FxcQf0CCERyfuIsA1zyIlf+myWUznz3Siqu4Lv63OmUXOq5gO3nh6D535lzjZ6bprIDiqi606KiZu6zK9gYdiHML7knRMuV7SeLbKQplpAtQV99FHUnt6e/saSuMHVJnPig2GZBRB078STLJtMhj1vjbOOUT4P0cqDQY05BcwnwWHU3yVPdPPIeFR2glFZ9kj7/ADv0S8CrI/z9JAvkUToy3HsLkRH7P5So8Rds5HALfHWFiOlJ2rpQtWHkBo8JRflgFHLx8aQS2OYkJXiUG98der2jsMA9N/ECNlSTPCAKPWdwXDGGo2WTCdjay1WUT/BpHm/1O5ofOlFUR0VCW5Kw4BFVMc0mk0gpx60OCWjKB8BtWbyaaovMcOzSLpEmm19o1NdkmtNYcNIfW0q5SMLn5SLcCzHZQ+kOIxdXoDYZUqyzgqng5pwvzZpMeg7tOPBrOmsZ5uIDdlRWaE4jBddTuMJz6zrhAwGlbTmTTd0kXAcSvJLVxwfPv74cRBaQjjoVI+6B66QPBBSM0xGQ8P1zT7dbz3QMzVYozTeo5EIiscJiQqVzPM5QUHS8bYW51rXQ3B3vzYs5bn3TkTXd/iyZWZsSqkVZFQVtijLToySLL+IWcKDFD1v91OXQDK3tbpvWLyU93NzNr2dhCogQRH4A8CXoGSU+j/T/6HHPUuRtPZK+YtO33Nu+rmkEzS/dvIn3v8px7F7NFnlBl0zr5N5w/kdgJ1AR6xLrKBacZZMFvtdemA/g3sImawATQiX7Pc/mIsrAPgi0nrAZq0n5zlcO0yIzHfbQVYFoJ4IGGV4Us+OZHpitDdOcrMWhucVYrjH+TBu7yEOlxw63YVh+Mn/lv1jAxQry4A4aNHEbxFy+jOMy0+Yc0WDp8VMc6sxBktnRuTa3CAdrzgI/kbA2OVcpSlD0ufbUiYd3jqHHjZE1ZLb9jE4jNmpD+x2RBpmb7VHr6Rh2CpEfBD7cmG1bhfuoLHFL1J3mdJgINsFu9AESv14Jsobw1IMgkfx9H+waqh9QcvYJEA5mxAt4NfEjWso+AbzxE8ysKA+yQ/NECQt048dv5oro+hPOenkZJ5OzbUPD5KtsFC3vXC8rMu7msTcL5C7ZRFPWI53dzZONY6isUv8jOJqOLsy732HEKpo6z8A+NSCzqsfvJ96+nAiTkfRjH7s8DDdGScTqT6Rn5dHtP5GeFXS2y0vmxv6v9ph844033njjjTfeeOONN95444033njjf4H/AKhZ6doRhP0GAAAAAElFTkSuQmCC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4793" y="-3184525"/>
            <a:ext cx="4724400" cy="664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0"/>
            <a:ext cx="900113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22215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556792"/>
            <a:ext cx="81369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Pan </a:t>
            </a:r>
            <a:r>
              <a:rPr lang="en-GB" sz="3600" dirty="0" err="1"/>
              <a:t>fo</a:t>
            </a:r>
            <a:r>
              <a:rPr lang="en-GB" sz="3600" dirty="0"/>
              <a:t> </a:t>
            </a:r>
            <a:r>
              <a:rPr lang="en-GB" sz="3600" dirty="0" err="1"/>
              <a:t>dysgwyr</a:t>
            </a:r>
            <a:r>
              <a:rPr lang="en-GB" sz="3600" dirty="0"/>
              <a:t> </a:t>
            </a:r>
            <a:r>
              <a:rPr lang="en-GB" sz="3600" dirty="0" err="1"/>
              <a:t>yn</a:t>
            </a:r>
            <a:r>
              <a:rPr lang="en-GB" sz="3600" dirty="0"/>
              <a:t> </a:t>
            </a:r>
            <a:r>
              <a:rPr lang="en-GB" sz="3600" dirty="0" err="1"/>
              <a:t>rhyngweithio</a:t>
            </a:r>
            <a:r>
              <a:rPr lang="en-GB" sz="3600" dirty="0"/>
              <a:t> </a:t>
            </a:r>
            <a:r>
              <a:rPr lang="en-GB" sz="3600" dirty="0" err="1"/>
              <a:t>gyda’r</a:t>
            </a:r>
            <a:r>
              <a:rPr lang="en-GB" sz="3600" dirty="0"/>
              <a:t> </a:t>
            </a:r>
            <a:r>
              <a:rPr lang="en-GB" sz="3600" dirty="0" err="1"/>
              <a:t>testun</a:t>
            </a:r>
            <a:r>
              <a:rPr lang="en-GB" sz="3600" dirty="0"/>
              <a:t> ac </a:t>
            </a:r>
            <a:r>
              <a:rPr lang="en-GB" sz="3600" dirty="0" err="1"/>
              <a:t>yn</a:t>
            </a:r>
            <a:r>
              <a:rPr lang="en-GB" sz="3600" dirty="0"/>
              <a:t> </a:t>
            </a:r>
            <a:r>
              <a:rPr lang="en-GB" sz="3600" dirty="0" err="1"/>
              <a:t>meddwl</a:t>
            </a:r>
            <a:r>
              <a:rPr lang="en-GB" sz="3600" dirty="0"/>
              <a:t> am </a:t>
            </a:r>
            <a:r>
              <a:rPr lang="en-GB" sz="3600" dirty="0" err="1"/>
              <a:t>gwestiynau</a:t>
            </a:r>
            <a:r>
              <a:rPr lang="en-GB" sz="3600" dirty="0"/>
              <a:t>, </a:t>
            </a:r>
            <a:r>
              <a:rPr lang="en-GB" sz="3600" dirty="0" err="1"/>
              <a:t>eu</a:t>
            </a:r>
            <a:r>
              <a:rPr lang="en-GB" sz="3600" dirty="0"/>
              <a:t> </a:t>
            </a:r>
            <a:r>
              <a:rPr lang="en-GB" sz="3600" dirty="0" err="1"/>
              <a:t>hysgrifennu</a:t>
            </a:r>
            <a:r>
              <a:rPr lang="en-GB" sz="3600" dirty="0"/>
              <a:t> </a:t>
            </a:r>
            <a:r>
              <a:rPr lang="en-GB" sz="3600" dirty="0" err="1"/>
              <a:t>i</a:t>
            </a:r>
            <a:r>
              <a:rPr lang="en-GB" sz="3600" dirty="0"/>
              <a:t> </a:t>
            </a:r>
            <a:r>
              <a:rPr lang="en-GB" sz="3600" dirty="0" err="1"/>
              <a:t>lawr</a:t>
            </a:r>
            <a:r>
              <a:rPr lang="en-GB" sz="3600" dirty="0"/>
              <a:t> a </a:t>
            </a:r>
            <a:r>
              <a:rPr lang="en-GB" sz="3600" dirty="0" err="1"/>
              <a:t>pendroni</a:t>
            </a:r>
            <a:r>
              <a:rPr lang="en-GB" sz="3600" dirty="0"/>
              <a:t> </a:t>
            </a:r>
            <a:r>
              <a:rPr lang="en-GB" sz="3600" dirty="0" err="1"/>
              <a:t>dros</a:t>
            </a:r>
            <a:r>
              <a:rPr lang="en-GB" sz="3600" dirty="0"/>
              <a:t> </a:t>
            </a:r>
            <a:r>
              <a:rPr lang="en-GB" sz="3600" dirty="0" err="1"/>
              <a:t>atebion</a:t>
            </a:r>
            <a:r>
              <a:rPr lang="en-GB" sz="3600" dirty="0"/>
              <a:t> </a:t>
            </a:r>
            <a:r>
              <a:rPr lang="en-GB" sz="3600" dirty="0" err="1"/>
              <a:t>maent</a:t>
            </a:r>
            <a:r>
              <a:rPr lang="en-GB" sz="3600" dirty="0"/>
              <a:t> </a:t>
            </a:r>
            <a:r>
              <a:rPr lang="en-GB" sz="3600" dirty="0" err="1"/>
              <a:t>yn</a:t>
            </a:r>
            <a:r>
              <a:rPr lang="en-GB" sz="3600" dirty="0"/>
              <a:t> </a:t>
            </a:r>
            <a:r>
              <a:rPr lang="en-GB" sz="3600" dirty="0" err="1"/>
              <a:t>meithrin</a:t>
            </a:r>
            <a:r>
              <a:rPr lang="en-GB" sz="3600" dirty="0"/>
              <a:t> </a:t>
            </a:r>
            <a:r>
              <a:rPr lang="en-GB" sz="3600" dirty="0" err="1"/>
              <a:t>dealltwriaeth</a:t>
            </a:r>
            <a:r>
              <a:rPr lang="en-GB" sz="3600" dirty="0"/>
              <a:t> </a:t>
            </a:r>
            <a:r>
              <a:rPr lang="en-GB" sz="3600" dirty="0" err="1"/>
              <a:t>ddyfnach</a:t>
            </a:r>
            <a:r>
              <a:rPr lang="en-GB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0676976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548680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r>
              <a:rPr lang="en-GB" sz="2400" dirty="0" err="1"/>
              <a:t>Mewn</a:t>
            </a:r>
            <a:r>
              <a:rPr lang="en-GB" sz="2400" b="1" u="sng" dirty="0">
                <a:solidFill>
                  <a:srgbClr val="FF0000"/>
                </a:solidFill>
              </a:rPr>
              <a:t> 30  </a:t>
            </a:r>
            <a:r>
              <a:rPr lang="en-GB" sz="2400" dirty="0" err="1"/>
              <a:t>ysgol</a:t>
            </a:r>
            <a:r>
              <a:rPr lang="en-GB" sz="2400" dirty="0"/>
              <a:t> </a:t>
            </a:r>
            <a:r>
              <a:rPr lang="en-GB" sz="2400" b="1" u="sng" dirty="0">
                <a:solidFill>
                  <a:srgbClr val="FF0000"/>
                </a:solidFill>
              </a:rPr>
              <a:t> 99</a:t>
            </a:r>
            <a:r>
              <a:rPr lang="en-GB" sz="2400" u="sng" dirty="0"/>
              <a:t> </a:t>
            </a:r>
            <a:r>
              <a:rPr lang="en-GB" sz="2400" dirty="0"/>
              <a:t>o </a:t>
            </a:r>
            <a:r>
              <a:rPr lang="en-GB" sz="2400" dirty="0" err="1"/>
              <a:t>ddisgyblion</a:t>
            </a:r>
            <a:r>
              <a:rPr lang="en-GB" sz="2400" dirty="0"/>
              <a:t> </a:t>
            </a:r>
            <a:r>
              <a:rPr lang="en-GB" sz="2400" dirty="0" err="1"/>
              <a:t>wedi</a:t>
            </a:r>
            <a:r>
              <a:rPr lang="en-GB" sz="2400" dirty="0"/>
              <a:t> </a:t>
            </a:r>
            <a:r>
              <a:rPr lang="en-GB" sz="2400" dirty="0" err="1"/>
              <a:t>gwneud</a:t>
            </a:r>
            <a:r>
              <a:rPr lang="en-GB" sz="2400" dirty="0"/>
              <a:t> </a:t>
            </a:r>
            <a:r>
              <a:rPr lang="en-GB" sz="2400" dirty="0" err="1"/>
              <a:t>cynnydd</a:t>
            </a:r>
            <a:r>
              <a:rPr lang="en-GB" sz="2400" dirty="0"/>
              <a:t>,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gyfartaledd</a:t>
            </a:r>
            <a:r>
              <a:rPr lang="en-GB" sz="2400" dirty="0"/>
              <a:t>, o </a:t>
            </a:r>
            <a:r>
              <a:rPr lang="en-GB" sz="2400" b="1" u="sng" dirty="0">
                <a:solidFill>
                  <a:srgbClr val="FF0000"/>
                </a:solidFill>
              </a:rPr>
              <a:t>un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î</a:t>
            </a:r>
            <a:r>
              <a:rPr lang="en-GB" sz="2400" b="1" u="sng" dirty="0" err="1">
                <a:solidFill>
                  <a:srgbClr val="FF0000"/>
                </a:solidFill>
              </a:rPr>
              <a:t>s</a:t>
            </a:r>
            <a:r>
              <a:rPr lang="en-GB" sz="2400" b="1" u="sng" dirty="0">
                <a:solidFill>
                  <a:srgbClr val="FF0000"/>
                </a:solidFill>
              </a:rPr>
              <a:t> </a:t>
            </a:r>
            <a:r>
              <a:rPr lang="en-GB" sz="2400" b="1" u="sng" dirty="0" err="1">
                <a:solidFill>
                  <a:srgbClr val="FF0000"/>
                </a:solidFill>
              </a:rPr>
              <a:t>lefel</a:t>
            </a:r>
            <a:endParaRPr lang="en-GB" sz="2400" b="1" u="sng" dirty="0">
              <a:solidFill>
                <a:srgbClr val="FF0000"/>
              </a:solidFill>
            </a:endParaRPr>
          </a:p>
          <a:p>
            <a:r>
              <a:rPr lang="en-GB" sz="2400" dirty="0" err="1"/>
              <a:t>Nifer</a:t>
            </a:r>
            <a:r>
              <a:rPr lang="en-GB" sz="2400" dirty="0"/>
              <a:t> o </a:t>
            </a:r>
            <a:r>
              <a:rPr lang="en-GB" sz="2400" dirty="0" err="1"/>
              <a:t>sesiynau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gyfartaledd</a:t>
            </a:r>
            <a:r>
              <a:rPr lang="en-GB" sz="2400" dirty="0"/>
              <a:t> – </a:t>
            </a:r>
            <a:r>
              <a:rPr lang="en-GB" sz="2400" dirty="0">
                <a:solidFill>
                  <a:srgbClr val="FF0000"/>
                </a:solidFill>
              </a:rPr>
              <a:t>16</a:t>
            </a:r>
          </a:p>
          <a:p>
            <a:r>
              <a:rPr lang="en-GB" sz="2400" dirty="0" err="1"/>
              <a:t>Mewn</a:t>
            </a:r>
            <a:r>
              <a:rPr lang="en-GB" sz="2400" dirty="0"/>
              <a:t> </a:t>
            </a:r>
            <a:r>
              <a:rPr lang="en-GB" sz="2400" b="1" u="sng" dirty="0" err="1">
                <a:solidFill>
                  <a:srgbClr val="FF0000"/>
                </a:solidFill>
              </a:rPr>
              <a:t>hanner</a:t>
            </a:r>
            <a:r>
              <a:rPr lang="en-GB" sz="2400" b="1" u="sng" dirty="0">
                <a:solidFill>
                  <a:srgbClr val="FF0000"/>
                </a:solidFill>
              </a:rPr>
              <a:t> </a:t>
            </a:r>
            <a:r>
              <a:rPr lang="en-GB" sz="2400" b="1" u="sng" dirty="0" err="1">
                <a:solidFill>
                  <a:srgbClr val="FF0000"/>
                </a:solidFill>
              </a:rPr>
              <a:t>tymor</a:t>
            </a:r>
            <a:r>
              <a:rPr lang="en-GB" sz="2400" b="1" u="sng" dirty="0">
                <a:solidFill>
                  <a:srgbClr val="FF0000"/>
                </a:solidFill>
              </a:rPr>
              <a:t> </a:t>
            </a:r>
            <a:r>
              <a:rPr lang="en-GB" sz="2400" dirty="0" err="1"/>
              <a:t>dysgwyr</a:t>
            </a:r>
            <a:r>
              <a:rPr lang="en-GB" sz="2400" dirty="0"/>
              <a:t> </a:t>
            </a:r>
            <a:r>
              <a:rPr lang="en-GB" sz="2400" dirty="0" err="1"/>
              <a:t>wedi</a:t>
            </a:r>
            <a:r>
              <a:rPr lang="en-GB" sz="2400" dirty="0"/>
              <a:t> </a:t>
            </a:r>
            <a:r>
              <a:rPr lang="en-GB" sz="2400" dirty="0" err="1"/>
              <a:t>gwneud</a:t>
            </a:r>
            <a:r>
              <a:rPr lang="en-GB" sz="2400" dirty="0"/>
              <a:t> y </a:t>
            </a:r>
            <a:r>
              <a:rPr lang="en-GB" sz="2400" dirty="0" err="1"/>
              <a:t>cynnydd</a:t>
            </a:r>
            <a:r>
              <a:rPr lang="en-GB" sz="2400" dirty="0"/>
              <a:t> </a:t>
            </a:r>
            <a:r>
              <a:rPr lang="en-GB" sz="2400" dirty="0" err="1"/>
              <a:t>digwyliedig</a:t>
            </a:r>
            <a:r>
              <a:rPr lang="en-GB" sz="2400" dirty="0"/>
              <a:t> </a:t>
            </a:r>
            <a:r>
              <a:rPr lang="en-GB" sz="2400" dirty="0" err="1"/>
              <a:t>mewn</a:t>
            </a:r>
            <a:r>
              <a:rPr lang="en-GB" sz="2400" dirty="0"/>
              <a:t> </a:t>
            </a:r>
            <a:r>
              <a:rPr lang="en-GB" sz="2400" b="1" u="sng" dirty="0" err="1">
                <a:solidFill>
                  <a:srgbClr val="FF0000"/>
                </a:solidFill>
              </a:rPr>
              <a:t>dau</a:t>
            </a:r>
            <a:r>
              <a:rPr lang="en-GB" sz="2400" b="1" u="sng" dirty="0">
                <a:solidFill>
                  <a:srgbClr val="FF0000"/>
                </a:solidFill>
              </a:rPr>
              <a:t> </a:t>
            </a:r>
            <a:r>
              <a:rPr lang="en-GB" sz="2400" b="1" u="sng" dirty="0" err="1">
                <a:solidFill>
                  <a:srgbClr val="FF0000"/>
                </a:solidFill>
              </a:rPr>
              <a:t>dymor</a:t>
            </a:r>
            <a:endParaRPr lang="en-GB" sz="2400" b="1" u="sng" dirty="0">
              <a:solidFill>
                <a:srgbClr val="FF0000"/>
              </a:solidFill>
            </a:endParaRPr>
          </a:p>
          <a:p>
            <a:endParaRPr lang="en-GB" sz="2400" dirty="0"/>
          </a:p>
          <a:p>
            <a:r>
              <a:rPr lang="en-GB" sz="2400" dirty="0" err="1"/>
              <a:t>Cynllun</a:t>
            </a:r>
            <a:r>
              <a:rPr lang="en-GB" sz="2400" dirty="0"/>
              <a:t> </a:t>
            </a:r>
            <a:r>
              <a:rPr lang="en-GB" sz="2400" dirty="0" err="1"/>
              <a:t>Peilot</a:t>
            </a:r>
            <a:r>
              <a:rPr lang="en-GB" sz="2400" dirty="0"/>
              <a:t> </a:t>
            </a:r>
            <a:r>
              <a:rPr lang="en-GB" sz="2400" b="1" u="sng" dirty="0">
                <a:solidFill>
                  <a:srgbClr val="FF0000"/>
                </a:solidFill>
              </a:rPr>
              <a:t>48</a:t>
            </a:r>
            <a:r>
              <a:rPr lang="en-GB" sz="2400" dirty="0"/>
              <a:t> o </a:t>
            </a:r>
            <a:r>
              <a:rPr lang="en-GB" sz="2400" dirty="0" err="1"/>
              <a:t>ddysgwyr</a:t>
            </a:r>
            <a:r>
              <a:rPr lang="en-GB" sz="2400" dirty="0"/>
              <a:t> </a:t>
            </a:r>
            <a:r>
              <a:rPr lang="en-GB" sz="2400" dirty="0" err="1"/>
              <a:t>mewn</a:t>
            </a:r>
            <a:r>
              <a:rPr lang="en-GB" sz="2400" dirty="0"/>
              <a:t> </a:t>
            </a:r>
            <a:r>
              <a:rPr lang="en-GB" sz="2400" b="1" u="sng" dirty="0">
                <a:solidFill>
                  <a:srgbClr val="FF0000"/>
                </a:solidFill>
              </a:rPr>
              <a:t>6</a:t>
            </a:r>
            <a:r>
              <a:rPr lang="en-GB" sz="2400" dirty="0"/>
              <a:t> </a:t>
            </a:r>
            <a:r>
              <a:rPr lang="en-GB" sz="2400" dirty="0" err="1"/>
              <a:t>ysgol</a:t>
            </a:r>
            <a:r>
              <a:rPr lang="en-GB" sz="2400" dirty="0"/>
              <a:t> </a:t>
            </a:r>
          </a:p>
          <a:p>
            <a:r>
              <a:rPr lang="en-GB" sz="2400" dirty="0" err="1"/>
              <a:t>Isafswm</a:t>
            </a:r>
            <a:r>
              <a:rPr lang="en-GB" sz="2400" dirty="0"/>
              <a:t> o </a:t>
            </a:r>
            <a:r>
              <a:rPr lang="en-GB" sz="2400" b="1" u="sng" dirty="0" err="1">
                <a:solidFill>
                  <a:srgbClr val="FF0000"/>
                </a:solidFill>
              </a:rPr>
              <a:t>ddwy</a:t>
            </a:r>
            <a:r>
              <a:rPr lang="en-GB" sz="2400" b="1" u="sng" dirty="0">
                <a:solidFill>
                  <a:srgbClr val="FF0000"/>
                </a:solidFill>
              </a:rPr>
              <a:t> </a:t>
            </a:r>
            <a:r>
              <a:rPr lang="en-GB" sz="2400" dirty="0" err="1"/>
              <a:t>sesiwn</a:t>
            </a:r>
            <a:r>
              <a:rPr lang="en-GB" sz="2400" dirty="0"/>
              <a:t> </a:t>
            </a:r>
            <a:r>
              <a:rPr lang="en-GB" sz="2400" dirty="0" err="1"/>
              <a:t>yr</a:t>
            </a:r>
            <a:r>
              <a:rPr lang="en-GB" sz="2400" dirty="0"/>
              <a:t> </a:t>
            </a:r>
            <a:r>
              <a:rPr lang="en-GB" sz="2400" dirty="0" err="1"/>
              <a:t>wythnos</a:t>
            </a:r>
            <a:r>
              <a:rPr lang="en-GB" sz="2400" dirty="0"/>
              <a:t> am </a:t>
            </a:r>
            <a:r>
              <a:rPr lang="en-GB" sz="2400" b="1" u="sng" dirty="0" err="1">
                <a:solidFill>
                  <a:srgbClr val="FF0000"/>
                </a:solidFill>
              </a:rPr>
              <a:t>dymor</a:t>
            </a:r>
            <a:endParaRPr lang="en-GB" sz="2400" b="1" u="sng" dirty="0">
              <a:solidFill>
                <a:srgbClr val="FF0000"/>
              </a:solidFill>
            </a:endParaRPr>
          </a:p>
          <a:p>
            <a:r>
              <a:rPr lang="en-GB" sz="2400" dirty="0" err="1"/>
              <a:t>Cynnydd</a:t>
            </a:r>
            <a:r>
              <a:rPr lang="en-GB" sz="2400" dirty="0"/>
              <a:t> a </a:t>
            </a:r>
            <a:r>
              <a:rPr lang="en-GB" sz="2400" dirty="0" err="1"/>
              <a:t>wnaed</a:t>
            </a:r>
            <a:r>
              <a:rPr lang="en-GB" sz="2400" dirty="0"/>
              <a:t> </a:t>
            </a:r>
            <a:r>
              <a:rPr lang="en-GB" sz="2400" dirty="0" err="1"/>
              <a:t>gan</a:t>
            </a:r>
            <a:r>
              <a:rPr lang="en-GB" sz="2400" dirty="0"/>
              <a:t> y </a:t>
            </a:r>
            <a:r>
              <a:rPr lang="en-GB" sz="2400" dirty="0" err="1"/>
              <a:t>disgyblion</a:t>
            </a:r>
            <a:r>
              <a:rPr lang="en-GB" sz="2400" dirty="0"/>
              <a:t> a </a:t>
            </a:r>
            <a:r>
              <a:rPr lang="en-GB" sz="2400" dirty="0" err="1"/>
              <a:t>ymgymrodd</a:t>
            </a:r>
            <a:r>
              <a:rPr lang="en-GB" sz="2400" dirty="0"/>
              <a:t> </a:t>
            </a:r>
            <a:r>
              <a:rPr lang="en-GB" sz="2400" dirty="0">
                <a:latin typeface="Calibri"/>
              </a:rPr>
              <a:t>â </a:t>
            </a:r>
            <a:r>
              <a:rPr lang="en-GB" sz="2400" dirty="0" err="1">
                <a:latin typeface="Calibri"/>
              </a:rPr>
              <a:t>darllen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cilyddol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fel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rhaglen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ymyrraeth</a:t>
            </a:r>
            <a:r>
              <a:rPr lang="en-GB" sz="2400" dirty="0">
                <a:latin typeface="Calibri"/>
              </a:rPr>
              <a:t> – </a:t>
            </a:r>
            <a:r>
              <a:rPr lang="en-GB" sz="2400" b="1" u="sng" dirty="0">
                <a:solidFill>
                  <a:srgbClr val="FF0000"/>
                </a:solidFill>
                <a:latin typeface="Calibri"/>
              </a:rPr>
              <a:t>13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mis</a:t>
            </a:r>
            <a:r>
              <a:rPr lang="en-GB" sz="2400" b="1" u="sng" dirty="0">
                <a:solidFill>
                  <a:srgbClr val="FF0000"/>
                </a:solidFill>
                <a:latin typeface="Calibri"/>
              </a:rPr>
              <a:t> </a:t>
            </a:r>
            <a:r>
              <a:rPr lang="en-GB" sz="2400" dirty="0">
                <a:latin typeface="Calibri"/>
              </a:rPr>
              <a:t>–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cywirdeb</a:t>
            </a:r>
            <a:r>
              <a:rPr lang="en-GB" sz="2400" b="1" u="sng" dirty="0">
                <a:solidFill>
                  <a:srgbClr val="FF0000"/>
                </a:solidFill>
                <a:latin typeface="Calibri"/>
              </a:rPr>
              <a:t>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darllen</a:t>
            </a:r>
            <a:r>
              <a:rPr lang="en-GB" sz="2400" b="1" u="sng" dirty="0">
                <a:solidFill>
                  <a:srgbClr val="FF0000"/>
                </a:solidFill>
                <a:latin typeface="Calibri"/>
              </a:rPr>
              <a:t>, 16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mis</a:t>
            </a:r>
            <a:r>
              <a:rPr lang="en-GB" sz="2400" b="1" u="sng" dirty="0">
                <a:solidFill>
                  <a:srgbClr val="FF0000"/>
                </a:solidFill>
                <a:latin typeface="Calibri"/>
              </a:rPr>
              <a:t> </a:t>
            </a:r>
            <a:r>
              <a:rPr lang="en-GB" sz="2400" dirty="0">
                <a:latin typeface="Calibri"/>
              </a:rPr>
              <a:t>–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dealltwriaeth</a:t>
            </a:r>
            <a:r>
              <a:rPr lang="en-GB" sz="2400" b="1" u="sng" dirty="0">
                <a:solidFill>
                  <a:srgbClr val="FF0000"/>
                </a:solidFill>
                <a:latin typeface="Calibri"/>
              </a:rPr>
              <a:t> o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ddarllen</a:t>
            </a:r>
            <a:endParaRPr lang="en-GB" sz="2400" b="1" u="sng" dirty="0">
              <a:solidFill>
                <a:srgbClr val="FF0000"/>
              </a:solidFill>
              <a:latin typeface="Calibri"/>
            </a:endParaRPr>
          </a:p>
          <a:p>
            <a:endParaRPr lang="en-GB" sz="2400" dirty="0">
              <a:latin typeface="Calibri"/>
            </a:endParaRPr>
          </a:p>
          <a:p>
            <a:r>
              <a:rPr lang="en-GB" sz="2400" dirty="0" err="1">
                <a:latin typeface="Calibri"/>
              </a:rPr>
              <a:t>Cynnydd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yn</a:t>
            </a:r>
            <a:r>
              <a:rPr lang="en-GB" sz="2400" dirty="0">
                <a:latin typeface="Calibri"/>
              </a:rPr>
              <a:t> y </a:t>
            </a:r>
            <a:r>
              <a:rPr lang="en-GB" sz="2400" dirty="0" err="1">
                <a:latin typeface="Calibri"/>
              </a:rPr>
              <a:t>dysgwyr</a:t>
            </a:r>
            <a:r>
              <a:rPr lang="en-GB" sz="2400" dirty="0">
                <a:latin typeface="Calibri"/>
              </a:rPr>
              <a:t>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na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dderbyniodd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raglen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ymyrraeth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darllen</a:t>
            </a:r>
            <a:r>
              <a:rPr lang="en-GB" sz="2400" dirty="0">
                <a:latin typeface="Calibri"/>
              </a:rPr>
              <a:t> </a:t>
            </a:r>
            <a:r>
              <a:rPr lang="en-GB" sz="2400" dirty="0" err="1">
                <a:latin typeface="Calibri"/>
              </a:rPr>
              <a:t>cilyddol</a:t>
            </a:r>
            <a:r>
              <a:rPr lang="en-GB" sz="2400" dirty="0">
                <a:latin typeface="Calibri"/>
              </a:rPr>
              <a:t> </a:t>
            </a:r>
            <a:r>
              <a:rPr lang="en-GB" sz="2400" b="1" u="sng" dirty="0">
                <a:solidFill>
                  <a:srgbClr val="FF0000"/>
                </a:solidFill>
                <a:latin typeface="Calibri"/>
              </a:rPr>
              <a:t>3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Mis</a:t>
            </a:r>
            <a:r>
              <a:rPr lang="en-GB" sz="2400" b="1" u="sng" dirty="0">
                <a:solidFill>
                  <a:srgbClr val="FF0000"/>
                </a:solidFill>
                <a:latin typeface="Calibri"/>
              </a:rPr>
              <a:t> </a:t>
            </a:r>
            <a:r>
              <a:rPr lang="en-GB" sz="2400" dirty="0">
                <a:latin typeface="Calibri"/>
              </a:rPr>
              <a:t>–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cywirdeb</a:t>
            </a:r>
            <a:r>
              <a:rPr lang="en-GB" sz="2400" b="1" u="sng" dirty="0">
                <a:solidFill>
                  <a:srgbClr val="FF0000"/>
                </a:solidFill>
                <a:latin typeface="Calibri"/>
              </a:rPr>
              <a:t>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darllen</a:t>
            </a:r>
            <a:r>
              <a:rPr lang="en-GB" sz="2400" b="1" u="sng" dirty="0">
                <a:solidFill>
                  <a:srgbClr val="FF0000"/>
                </a:solidFill>
                <a:latin typeface="Calibri"/>
              </a:rPr>
              <a:t>, 1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mis</a:t>
            </a:r>
            <a:r>
              <a:rPr lang="en-GB" sz="2400" b="1" u="sng" dirty="0">
                <a:solidFill>
                  <a:srgbClr val="FF0000"/>
                </a:solidFill>
                <a:latin typeface="Calibri"/>
              </a:rPr>
              <a:t> </a:t>
            </a:r>
            <a:r>
              <a:rPr lang="en-GB" sz="2400" dirty="0">
                <a:latin typeface="Calibri"/>
              </a:rPr>
              <a:t>–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dealltwriaeth</a:t>
            </a:r>
            <a:r>
              <a:rPr lang="en-GB" sz="2400" b="1" u="sng" dirty="0">
                <a:solidFill>
                  <a:srgbClr val="FF0000"/>
                </a:solidFill>
                <a:latin typeface="Calibri"/>
              </a:rPr>
              <a:t> o </a:t>
            </a:r>
            <a:r>
              <a:rPr lang="en-GB" sz="2400" b="1" u="sng" dirty="0" err="1">
                <a:solidFill>
                  <a:srgbClr val="FF0000"/>
                </a:solidFill>
                <a:latin typeface="Calibri"/>
              </a:rPr>
              <a:t>ddarllen</a:t>
            </a:r>
            <a:endParaRPr lang="en-GB" sz="2400" b="1" u="sng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26190" y="194737"/>
            <a:ext cx="312431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GB" sz="40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Cynllun</a:t>
            </a:r>
            <a:r>
              <a:rPr lang="en-GB" sz="4000" b="1" cap="none" spc="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GB" sz="4000" b="1" cap="none" spc="0" dirty="0" err="1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Peilot</a:t>
            </a:r>
            <a:endParaRPr lang="en-GB" sz="4000" b="1" cap="none" spc="0" dirty="0">
              <a:ln w="1143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005173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qph.is.quoracdn.net/main-qimg-6b75009a324ca10927541808ddbff5a8?convert_to_webp=tru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8967"/>
            <a:ext cx="1462214" cy="1784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1979712" y="619217"/>
            <a:ext cx="3024336" cy="1219039"/>
          </a:xfrm>
          <a:prstGeom prst="wedgeEllipseCallout">
            <a:avLst>
              <a:gd name="adj1" fmla="val -69872"/>
              <a:gd name="adj2" fmla="val 26402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21653" y="2132856"/>
            <a:ext cx="82809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/>
              <a:t>Er</a:t>
            </a:r>
            <a:r>
              <a:rPr lang="en-GB" sz="2400" dirty="0"/>
              <a:t>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/>
              <a:t>Tîm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canolbwyntio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bedair</a:t>
            </a:r>
            <a:r>
              <a:rPr lang="en-GB" sz="2400" dirty="0"/>
              <a:t> </a:t>
            </a:r>
            <a:r>
              <a:rPr lang="en-GB" sz="2400" dirty="0" err="1"/>
              <a:t>strategaeth</a:t>
            </a:r>
            <a:r>
              <a:rPr lang="en-GB" sz="2400" dirty="0"/>
              <a:t> </a:t>
            </a:r>
            <a:r>
              <a:rPr lang="en-GB" sz="2400" dirty="0" err="1"/>
              <a:t>rhaid</a:t>
            </a:r>
            <a:r>
              <a:rPr lang="en-GB" sz="2400" dirty="0"/>
              <a:t> </a:t>
            </a:r>
            <a:r>
              <a:rPr lang="en-GB" sz="2400" dirty="0" err="1"/>
              <a:t>ystyried</a:t>
            </a:r>
            <a:r>
              <a:rPr lang="en-GB" sz="2400" dirty="0"/>
              <a:t> </a:t>
            </a:r>
            <a:r>
              <a:rPr lang="en-GB" sz="2400" dirty="0" err="1"/>
              <a:t>rhain</a:t>
            </a:r>
            <a:r>
              <a:rPr lang="en-GB" sz="2400" dirty="0"/>
              <a:t> </a:t>
            </a:r>
            <a:r>
              <a:rPr lang="en-GB" sz="2400" dirty="0" err="1"/>
              <a:t>yng</a:t>
            </a:r>
            <a:r>
              <a:rPr lang="en-GB" sz="2400" dirty="0"/>
              <a:t> </a:t>
            </a:r>
            <a:r>
              <a:rPr lang="en-GB" sz="2400" dirty="0" err="1"/>
              <a:t>nghyd-destun</a:t>
            </a:r>
            <a:r>
              <a:rPr lang="en-GB" sz="2400" dirty="0"/>
              <a:t> </a:t>
            </a:r>
            <a:r>
              <a:rPr lang="en-GB" sz="2400" dirty="0" err="1"/>
              <a:t>cwricwlwm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/>
              <a:t>eang</a:t>
            </a:r>
            <a:r>
              <a:rPr lang="en-GB" sz="2400" dirty="0"/>
              <a:t> a </a:t>
            </a:r>
            <a:r>
              <a:rPr lang="en-GB" sz="2400" dirty="0" err="1"/>
              <a:t>chyfoethog</a:t>
            </a:r>
            <a:r>
              <a:rPr lang="en-GB" sz="2400" dirty="0"/>
              <a:t> </a:t>
            </a:r>
            <a:r>
              <a:rPr lang="en-GB" sz="2400" dirty="0" err="1"/>
              <a:t>sydd</a:t>
            </a:r>
            <a:r>
              <a:rPr lang="en-GB" sz="2400" dirty="0"/>
              <a:t> </a:t>
            </a:r>
            <a:r>
              <a:rPr lang="en-GB" sz="2400" dirty="0" err="1"/>
              <a:t>hefyd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hyrwyddo</a:t>
            </a:r>
            <a:r>
              <a:rPr lang="en-GB" sz="2400" dirty="0"/>
              <a:t> </a:t>
            </a:r>
            <a:r>
              <a:rPr lang="en-GB" sz="2400" dirty="0" err="1"/>
              <a:t>datblygiad</a:t>
            </a:r>
            <a:r>
              <a:rPr lang="en-GB" sz="2400" dirty="0"/>
              <a:t>; 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FF0000"/>
                </a:solidFill>
              </a:rPr>
              <a:t>cip-ddarllen</a:t>
            </a:r>
            <a:endParaRPr lang="en-GB" sz="2400" b="1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FF0000"/>
                </a:solidFill>
              </a:rPr>
              <a:t>hunangwestiynu</a:t>
            </a:r>
            <a:endParaRPr lang="en-GB" sz="2400" b="1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FF0000"/>
                </a:solidFill>
              </a:rPr>
              <a:t>gwneud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cysylltiadau</a:t>
            </a:r>
            <a:endParaRPr lang="en-GB" sz="2400" b="1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FF0000"/>
                </a:solidFill>
              </a:rPr>
              <a:t>delweddu</a:t>
            </a:r>
            <a:endParaRPr lang="en-GB" sz="2400" b="1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FF0000"/>
                </a:solidFill>
              </a:rPr>
              <a:t>deall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sut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mae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geiriau</a:t>
            </a:r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gweithio</a:t>
            </a:r>
            <a:endParaRPr lang="en-GB" sz="2400" b="1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FF0000"/>
                </a:solidFill>
              </a:rPr>
              <a:t>monitro</a:t>
            </a:r>
            <a:endParaRPr lang="en-GB" sz="2400" b="1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FF0000"/>
                </a:solidFill>
              </a:rPr>
              <a:t>crynhoi</a:t>
            </a:r>
            <a:endParaRPr lang="en-GB" sz="2400" b="1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 err="1">
                <a:solidFill>
                  <a:srgbClr val="FF0000"/>
                </a:solidFill>
              </a:rPr>
              <a:t>arfarnu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21646" y="874793"/>
            <a:ext cx="194046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Pwysig</a:t>
            </a:r>
            <a:r>
              <a:rPr lang="en-US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!</a:t>
            </a:r>
            <a:endParaRPr 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1422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schooljotter.com/imagefolders/dolau/Class_2/boy_reading_book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5"/>
            <a:ext cx="5544616" cy="627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theliterarygiftcompany.com/ekmps/shops/danihall/images/dos-o-ma-dw-i-n-darllen-north-wales-bone-china-mug-12852-p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509120"/>
            <a:ext cx="2160239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605934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40577">
            <a:off x="668740" y="572068"/>
            <a:ext cx="2420345" cy="34530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0" y="762285"/>
            <a:ext cx="2425978" cy="3428715"/>
          </a:xfrm>
          <a:prstGeom prst="rect">
            <a:avLst/>
          </a:prstGeom>
        </p:spPr>
      </p:pic>
      <p:pic>
        <p:nvPicPr>
          <p:cNvPr id="4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64904">
            <a:off x="5128234" y="2096717"/>
            <a:ext cx="2736257" cy="38181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162" y="4702274"/>
            <a:ext cx="2857500" cy="1524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07662" y="5909481"/>
            <a:ext cx="3393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Adnoddau</a:t>
            </a:r>
            <a:r>
              <a:rPr lang="en-GB" dirty="0"/>
              <a:t> </a:t>
            </a:r>
            <a:r>
              <a:rPr lang="en-GB" dirty="0" err="1"/>
              <a:t>Darllen</a:t>
            </a:r>
            <a:r>
              <a:rPr lang="en-GB" dirty="0"/>
              <a:t> </a:t>
            </a:r>
            <a:r>
              <a:rPr lang="en-GB" dirty="0" err="1"/>
              <a:t>Cilyddol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cyhoeddi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fuan</a:t>
            </a:r>
            <a:r>
              <a:rPr lang="en-GB" dirty="0"/>
              <a:t>.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2920621" y="5464274"/>
            <a:ext cx="1228298" cy="47834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01533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1 Whi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DC92724EEDD149BA152AB78D6FAB3A" ma:contentTypeVersion="4" ma:contentTypeDescription="Create a new document." ma:contentTypeScope="" ma:versionID="09c3ea99f9e382c05451536431211516">
  <xsd:schema xmlns:xsd="http://www.w3.org/2001/XMLSchema" xmlns:xs="http://www.w3.org/2001/XMLSchema" xmlns:p="http://schemas.microsoft.com/office/2006/metadata/properties" xmlns:ns2="d6d02586-f0e1-44cf-8458-2f587caa9d74" targetNamespace="http://schemas.microsoft.com/office/2006/metadata/properties" ma:root="true" ma:fieldsID="95530376edf404f2f12fec13dca980fc" ns2:_="">
    <xsd:import namespace="d6d02586-f0e1-44cf-8458-2f587caa9d7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d02586-f0e1-44cf-8458-2f587caa9d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DB20E3-DB5D-495E-9DE6-5389EECF836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28052D-B55E-4B47-990A-CC2EB08D638B}">
  <ds:schemaRefs>
    <ds:schemaRef ds:uri="http://purl.org/dc/terms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d6d02586-f0e1-44cf-8458-2f587caa9d74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3C1FD44-8416-44FA-9C4F-7AAEE0652A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6d02586-f0e1-44cf-8458-2f587caa9d7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4663</Words>
  <Application>Microsoft Macintosh PowerPoint</Application>
  <PresentationFormat>On-screen Show (4:3)</PresentationFormat>
  <Paragraphs>824</Paragraphs>
  <Slides>95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95</vt:i4>
      </vt:variant>
    </vt:vector>
  </HeadingPairs>
  <TitlesOfParts>
    <vt:vector size="107" baseType="lpstr">
      <vt:lpstr>Arial</vt:lpstr>
      <vt:lpstr>Berlin Sans FB Demi</vt:lpstr>
      <vt:lpstr>Calibri</vt:lpstr>
      <vt:lpstr>Candara</vt:lpstr>
      <vt:lpstr>Comic Sans MS</vt:lpstr>
      <vt:lpstr>Impact</vt:lpstr>
      <vt:lpstr>SassoonPrimaryType</vt:lpstr>
      <vt:lpstr>Symbol</vt:lpstr>
      <vt:lpstr>Times New Roman</vt:lpstr>
      <vt:lpstr>Verdana</vt:lpstr>
      <vt:lpstr>Wingdings</vt:lpstr>
      <vt:lpstr>Presentation1 White</vt:lpstr>
      <vt:lpstr>Darllen Dan Arweiniad a Darllen Cilyddol</vt:lpstr>
      <vt:lpstr>Amcanion</vt:lpstr>
      <vt:lpstr>Trefn y dydd</vt:lpstr>
      <vt:lpstr>Munud i feddwl</vt:lpstr>
      <vt:lpstr>Trafodwch</vt:lpstr>
      <vt:lpstr>Asesu ar gyfer dysgu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 CWRICWLWM DARLLEN</vt:lpstr>
      <vt:lpstr>PowerPoint Presentation</vt:lpstr>
      <vt:lpstr>PowerPoint Presentation</vt:lpstr>
      <vt:lpstr>PowerPoint Presentation</vt:lpstr>
      <vt:lpstr>Parhâd …… </vt:lpstr>
      <vt:lpstr>PowerPoint Presentation</vt:lpstr>
      <vt:lpstr>PowerPoint Presentation</vt:lpstr>
      <vt:lpstr>          Darllen Dan Arweiniad yn erbyn Gwrando ar ddarllenwyr yn darllen yn unigol.  </vt:lpstr>
      <vt:lpstr>Mwynhad yn creu darllenwyr da. Beth am edrych ar ....</vt:lpstr>
      <vt:lpstr>PowerPoint Presentation</vt:lpstr>
      <vt:lpstr>PowerPoint Presentation</vt:lpstr>
      <vt:lpstr>PowerPoint Presentation</vt:lpstr>
      <vt:lpstr>Arferion da </vt:lpstr>
      <vt:lpstr>Judi Dench:</vt:lpstr>
      <vt:lpstr>Darllen dan Arweiniad</vt:lpstr>
      <vt:lpstr>Beth yw Darllen dan Arweiniad? Athroniaeth Gyffredinol</vt:lpstr>
      <vt:lpstr>Darllen dan arweiniad </vt:lpstr>
      <vt:lpstr>    Pam darllen dan arweiniad yn y Cyfnod Sylfaen?  </vt:lpstr>
      <vt:lpstr>     1. Cyflwyno’r llyfr </vt:lpstr>
      <vt:lpstr>       2. Gwirio strategaeth</vt:lpstr>
      <vt:lpstr>            3. Darllen annibynnol</vt:lpstr>
      <vt:lpstr>         Gwrando ar ddisgyblion yn darllen</vt:lpstr>
      <vt:lpstr>      4. Dychwelyd at y testun ac ymateb  </vt:lpstr>
      <vt:lpstr>           Beth os nad ydy’r plant yn gallu                               darllen?</vt:lpstr>
      <vt:lpstr>PowerPoint Presentation</vt:lpstr>
      <vt:lpstr>Darllen Dan Arweiniad</vt:lpstr>
      <vt:lpstr>Darllen Dan Arweiniad</vt:lpstr>
      <vt:lpstr>          What is Guided Reading?                KS2 or more able FP pupils (outcome 5a – 6)</vt:lpstr>
      <vt:lpstr>PowerPoint Presentation</vt:lpstr>
      <vt:lpstr>Dilyniant addysgu (Lefel 3c – 5)  </vt:lpstr>
      <vt:lpstr>PowerPoint Presentation</vt:lpstr>
      <vt:lpstr>PowerPoint Presentation</vt:lpstr>
      <vt:lpstr>               Pa fath o gwestiynau?</vt:lpstr>
      <vt:lpstr>PowerPoint Presentation</vt:lpstr>
      <vt:lpstr>PowerPoint Presentation</vt:lpstr>
      <vt:lpstr>PowerPoint Presentation</vt:lpstr>
      <vt:lpstr>PowerPoint Presentation</vt:lpstr>
      <vt:lpstr>        So how does Guided Reading differ from group reading?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Mae darllen a dirnad yn broses rhyngweithiol a chilyddol.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Darllen Dan Arweiniad a Darllen Cilyddol</dc:title>
  <dc:creator>Delyth Jones</dc:creator>
  <cp:lastModifiedBy>Jane Altham-Watkins</cp:lastModifiedBy>
  <cp:revision>17</cp:revision>
  <dcterms:modified xsi:type="dcterms:W3CDTF">2019-10-23T23:20:43Z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0x010100A5DC92724EEDD149BA152AB78D6FAB3A</vt:lpwstr>
  </property>
</Properties>
</file>