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5" r:id="rId6"/>
    <p:sldId id="260" r:id="rId7"/>
    <p:sldId id="261" r:id="rId8"/>
    <p:sldId id="262" r:id="rId9"/>
    <p:sldId id="266" r:id="rId10"/>
    <p:sldId id="264"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D5A94A-D33F-7B06-06F7-BDFA1B2382C4}" v="301" dt="2025-03-24T19:26:49.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3/24/2025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3/24/2025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3/24/2025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mp.police.uk/news/greater-manchester/news/news/2023/may/county-lines-gang-jailed-for-exploiting-three-boys-to-sell-drug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968553"/>
            <a:ext cx="9586812" cy="2585604"/>
          </a:xfrm>
        </p:spPr>
        <p:txBody>
          <a:bodyPr>
            <a:normAutofit fontScale="90000"/>
          </a:bodyPr>
          <a:lstStyle/>
          <a:p>
            <a:r>
              <a:rPr lang="en-US" dirty="0"/>
              <a:t>Policing vulnerability and Risk Assignment 2</a:t>
            </a:r>
          </a:p>
        </p:txBody>
      </p:sp>
      <p:sp>
        <p:nvSpPr>
          <p:cNvPr id="3" name="Subtitle 2"/>
          <p:cNvSpPr>
            <a:spLocks noGrp="1"/>
          </p:cNvSpPr>
          <p:nvPr>
            <p:ph type="subTitle" idx="1"/>
          </p:nvPr>
        </p:nvSpPr>
        <p:spPr>
          <a:xfrm>
            <a:off x="2417780" y="4834334"/>
            <a:ext cx="8637072" cy="977621"/>
          </a:xfrm>
        </p:spPr>
        <p:txBody>
          <a:bodyPr vert="horz" lIns="91440" tIns="91440" rIns="91440" bIns="91440" rtlCol="0" anchor="t">
            <a:normAutofit/>
          </a:bodyPr>
          <a:lstStyle/>
          <a:p>
            <a:r>
              <a:rPr lang="en-US" dirty="0"/>
              <a:t>By dan Phillips</a:t>
            </a:r>
          </a:p>
          <a:p>
            <a:r>
              <a:rPr lang="en-US" dirty="0"/>
              <a:t>2305229@student.uwtsd.ac.uk</a:t>
            </a: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F44D8-805C-D03F-C583-264318BF10D1}"/>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D25C309F-772E-431F-8881-621E51636420}"/>
              </a:ext>
            </a:extLst>
          </p:cNvPr>
          <p:cNvSpPr>
            <a:spLocks noGrp="1"/>
          </p:cNvSpPr>
          <p:nvPr>
            <p:ph idx="1"/>
          </p:nvPr>
        </p:nvSpPr>
        <p:spPr/>
        <p:txBody>
          <a:bodyPr vert="horz" lIns="91440" tIns="45720" rIns="91440" bIns="45720" rtlCol="0" anchor="t">
            <a:noAutofit/>
          </a:bodyPr>
          <a:lstStyle/>
          <a:p>
            <a:r>
              <a:rPr lang="en-US" sz="1600" dirty="0">
                <a:solidFill>
                  <a:srgbClr val="111111"/>
                </a:solidFill>
                <a:latin typeface="Arial"/>
                <a:ea typeface="Roboto"/>
                <a:cs typeface="Roboto"/>
              </a:rPr>
              <a:t>Critically evaluate the idea that vulnerable people are coerced or forced into illegal activities by others. </a:t>
            </a:r>
            <a:endParaRPr lang="en-US" sz="1600">
              <a:latin typeface="Arial"/>
              <a:cs typeface="Arial"/>
            </a:endParaRPr>
          </a:p>
          <a:p>
            <a:r>
              <a:rPr lang="en-US" sz="1600" dirty="0">
                <a:solidFill>
                  <a:srgbClr val="111111"/>
                </a:solidFill>
                <a:latin typeface="Arial"/>
                <a:ea typeface="Roboto"/>
                <a:cs typeface="Roboto"/>
              </a:rPr>
              <a:t>Introduction</a:t>
            </a:r>
          </a:p>
          <a:p>
            <a:r>
              <a:rPr lang="en-US" sz="1600" dirty="0">
                <a:solidFill>
                  <a:srgbClr val="111111"/>
                </a:solidFill>
                <a:latin typeface="Arial"/>
                <a:ea typeface="Roboto"/>
                <a:cs typeface="Roboto"/>
              </a:rPr>
              <a:t>Understanding Vulnerability</a:t>
            </a:r>
          </a:p>
          <a:p>
            <a:r>
              <a:rPr lang="en-US" sz="1600" dirty="0">
                <a:solidFill>
                  <a:srgbClr val="111111"/>
                </a:solidFill>
                <a:latin typeface="Arial"/>
                <a:ea typeface="Roboto"/>
                <a:cs typeface="Roboto"/>
              </a:rPr>
              <a:t>Ways in Which Vulnerable Individuals can be Exploited In to Committing Crime</a:t>
            </a:r>
          </a:p>
          <a:p>
            <a:r>
              <a:rPr lang="en-US" sz="1600" dirty="0">
                <a:solidFill>
                  <a:srgbClr val="111111"/>
                </a:solidFill>
                <a:latin typeface="Arial"/>
                <a:ea typeface="Roboto"/>
                <a:cs typeface="Roboto"/>
              </a:rPr>
              <a:t>Key Point 1 – Coercion and Duress</a:t>
            </a:r>
          </a:p>
          <a:p>
            <a:r>
              <a:rPr lang="en-US" sz="1600" dirty="0">
                <a:solidFill>
                  <a:srgbClr val="111111"/>
                </a:solidFill>
                <a:latin typeface="Arial"/>
                <a:ea typeface="Roboto"/>
                <a:cs typeface="Roboto"/>
              </a:rPr>
              <a:t>Key Point 2 – Structural and Social Factors</a:t>
            </a:r>
          </a:p>
          <a:p>
            <a:r>
              <a:rPr lang="en-US" sz="1600" dirty="0">
                <a:solidFill>
                  <a:srgbClr val="111111"/>
                </a:solidFill>
                <a:latin typeface="Arial"/>
                <a:ea typeface="Roboto"/>
                <a:cs typeface="Roboto"/>
              </a:rPr>
              <a:t>Key Point 3 – Arguments against the idea t</a:t>
            </a:r>
            <a:r>
              <a:rPr lang="en-US" sz="1600" dirty="0">
                <a:solidFill>
                  <a:srgbClr val="111111"/>
                </a:solidFill>
                <a:latin typeface="Arial"/>
                <a:ea typeface="Roboto"/>
                <a:cs typeface="Arial"/>
              </a:rPr>
              <a:t>hat vulnerable people are coerced or forced into illegal activities by others. </a:t>
            </a:r>
            <a:endParaRPr lang="en-US" sz="1600">
              <a:solidFill>
                <a:srgbClr val="000000"/>
              </a:solidFill>
              <a:latin typeface="Arial"/>
              <a:ea typeface="Roboto"/>
              <a:cs typeface="Arial"/>
            </a:endParaRPr>
          </a:p>
          <a:p>
            <a:r>
              <a:rPr lang="en-US" sz="1600" dirty="0">
                <a:solidFill>
                  <a:srgbClr val="111111"/>
                </a:solidFill>
                <a:latin typeface="Arial"/>
                <a:ea typeface="Roboto"/>
                <a:cs typeface="Roboto"/>
              </a:rPr>
              <a:t>Conclusion</a:t>
            </a:r>
          </a:p>
          <a:p>
            <a:endParaRPr lang="en-US" sz="2400" dirty="0">
              <a:solidFill>
                <a:srgbClr val="111111"/>
              </a:solidFill>
              <a:latin typeface="Arial"/>
              <a:ea typeface="Roboto"/>
              <a:cs typeface="Roboto"/>
            </a:endParaRPr>
          </a:p>
          <a:p>
            <a:endParaRPr lang="en-US" dirty="0"/>
          </a:p>
        </p:txBody>
      </p:sp>
    </p:spTree>
    <p:extLst>
      <p:ext uri="{BB962C8B-B14F-4D97-AF65-F5344CB8AC3E}">
        <p14:creationId xmlns:p14="http://schemas.microsoft.com/office/powerpoint/2010/main" val="2811636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A761-7B5D-71B8-128A-75DBD74F40D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70EB1981-A425-B8B5-F046-7C2C78DBC66B}"/>
              </a:ext>
            </a:extLst>
          </p:cNvPr>
          <p:cNvSpPr>
            <a:spLocks noGrp="1"/>
          </p:cNvSpPr>
          <p:nvPr>
            <p:ph idx="1"/>
          </p:nvPr>
        </p:nvSpPr>
        <p:spPr/>
        <p:txBody>
          <a:bodyPr vert="horz" lIns="91440" tIns="45720" rIns="91440" bIns="45720" rtlCol="0" anchor="t">
            <a:noAutofit/>
          </a:bodyPr>
          <a:lstStyle/>
          <a:p>
            <a:r>
              <a:rPr lang="en-US" sz="1800" dirty="0">
                <a:latin typeface="Arial"/>
                <a:cs typeface="Arial"/>
              </a:rPr>
              <a:t>In the UK, criminal exploitation is the most common type of modern slavery that affects communities all throughout the nation.</a:t>
            </a:r>
          </a:p>
          <a:p>
            <a:r>
              <a:rPr lang="en-US" sz="1800" dirty="0">
                <a:latin typeface="Arial"/>
                <a:cs typeface="Arial"/>
              </a:rPr>
              <a:t>It can be seen in society that vulnerable people are likely to be coerced into illegal activities by others. This notion, however, depends on many factors and there are arguments against the idea.</a:t>
            </a:r>
          </a:p>
          <a:p>
            <a:r>
              <a:rPr lang="en-US" sz="1800" dirty="0">
                <a:latin typeface="Arial"/>
                <a:cs typeface="Arial"/>
              </a:rPr>
              <a:t>Not all vulnerable people are coerced though. Sometimes, they choose to turn to a life of participating in crime.</a:t>
            </a:r>
          </a:p>
          <a:p>
            <a:r>
              <a:rPr lang="en-US" sz="1800" dirty="0">
                <a:latin typeface="Arial"/>
                <a:cs typeface="Arial"/>
              </a:rPr>
              <a:t>This presentation will evaluate the idea that vulnerable people are coerced or forced into illegal activities. </a:t>
            </a:r>
          </a:p>
          <a:p>
            <a:r>
              <a:rPr lang="en-US" sz="1800" dirty="0">
                <a:latin typeface="Arial"/>
                <a:cs typeface="Times New Roman"/>
              </a:rPr>
              <a:t>(The Centre for Social Justice, 2024)</a:t>
            </a:r>
            <a:endParaRPr lang="en-US" sz="1800" dirty="0">
              <a:latin typeface="Arial"/>
              <a:cs typeface="Arial"/>
            </a:endParaRPr>
          </a:p>
        </p:txBody>
      </p:sp>
    </p:spTree>
    <p:extLst>
      <p:ext uri="{BB962C8B-B14F-4D97-AF65-F5344CB8AC3E}">
        <p14:creationId xmlns:p14="http://schemas.microsoft.com/office/powerpoint/2010/main" val="614651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448C-F400-DDAA-9724-6137BC06138A}"/>
              </a:ext>
            </a:extLst>
          </p:cNvPr>
          <p:cNvSpPr>
            <a:spLocks noGrp="1"/>
          </p:cNvSpPr>
          <p:nvPr>
            <p:ph type="title"/>
          </p:nvPr>
        </p:nvSpPr>
        <p:spPr/>
        <p:txBody>
          <a:bodyPr/>
          <a:lstStyle/>
          <a:p>
            <a:r>
              <a:rPr lang="en-US" dirty="0"/>
              <a:t>Understanding vulnerability</a:t>
            </a:r>
          </a:p>
        </p:txBody>
      </p:sp>
      <p:sp>
        <p:nvSpPr>
          <p:cNvPr id="3" name="Content Placeholder 2">
            <a:extLst>
              <a:ext uri="{FF2B5EF4-FFF2-40B4-BE49-F238E27FC236}">
                <a16:creationId xmlns:a16="http://schemas.microsoft.com/office/drawing/2014/main" id="{ABDB1A9E-E90A-AA91-8888-A13B88155CF4}"/>
              </a:ext>
            </a:extLst>
          </p:cNvPr>
          <p:cNvSpPr>
            <a:spLocks noGrp="1"/>
          </p:cNvSpPr>
          <p:nvPr>
            <p:ph idx="1"/>
          </p:nvPr>
        </p:nvSpPr>
        <p:spPr/>
        <p:txBody>
          <a:bodyPr>
            <a:normAutofit/>
          </a:bodyPr>
          <a:lstStyle/>
          <a:p>
            <a:r>
              <a:rPr lang="en-US" sz="1800" dirty="0">
                <a:latin typeface="Arial"/>
                <a:cs typeface="Arial"/>
              </a:rPr>
              <a:t>The term vulnerability describes how likely someone is to be harmed, stressed, or exploited as a result of social, personal, or environmental factors.</a:t>
            </a:r>
          </a:p>
          <a:p>
            <a:r>
              <a:rPr lang="en-US" sz="1800" dirty="0">
                <a:latin typeface="Arial"/>
                <a:cs typeface="Arial"/>
              </a:rPr>
              <a:t>People who are at a higher risk for harm because of things like poverty, illness, age, disability, or social isolation are considered extremely vulnerable.</a:t>
            </a:r>
          </a:p>
          <a:p>
            <a:r>
              <a:rPr lang="en-US" sz="1800" dirty="0">
                <a:latin typeface="Arial"/>
                <a:cs typeface="Arial"/>
              </a:rPr>
              <a:t>In order to provide assistance and establish a support system where people are safe, respected, and given the support they need to succeed, it is vital to acknowledge vulnerability. To be able to truly help individuals who are vulnerable, it is extremely important to show empathy and compassion.</a:t>
            </a:r>
          </a:p>
          <a:p>
            <a:r>
              <a:rPr lang="en-US" sz="1800" dirty="0">
                <a:latin typeface="Arial"/>
                <a:cs typeface="Arial"/>
              </a:rPr>
              <a:t>(</a:t>
            </a:r>
            <a:r>
              <a:rPr lang="en-US" sz="1800" dirty="0">
                <a:solidFill>
                  <a:srgbClr val="222222"/>
                </a:solidFill>
                <a:latin typeface="Arial"/>
                <a:cs typeface="Arial"/>
              </a:rPr>
              <a:t>Bourdieu, 1998), (She and Livermore, 2009), </a:t>
            </a:r>
            <a:r>
              <a:rPr lang="en-US" sz="1800" dirty="0">
                <a:solidFill>
                  <a:srgbClr val="222222"/>
                </a:solidFill>
                <a:latin typeface="Arial"/>
                <a:cs typeface="Times New Roman"/>
              </a:rPr>
              <a:t>(Chung, </a:t>
            </a:r>
            <a:r>
              <a:rPr lang="en-US" sz="1800" err="1">
                <a:solidFill>
                  <a:srgbClr val="222222"/>
                </a:solidFill>
                <a:latin typeface="Arial"/>
                <a:cs typeface="Times New Roman"/>
              </a:rPr>
              <a:t>Im</a:t>
            </a:r>
            <a:r>
              <a:rPr lang="en-US" sz="1800" dirty="0">
                <a:solidFill>
                  <a:srgbClr val="222222"/>
                </a:solidFill>
                <a:latin typeface="Arial"/>
                <a:cs typeface="Times New Roman"/>
              </a:rPr>
              <a:t> and Kim, 2021).</a:t>
            </a:r>
            <a:endParaRPr lang="en-US" sz="1400">
              <a:solidFill>
                <a:srgbClr val="000000"/>
              </a:solidFill>
              <a:latin typeface="Gill Sans MT" panose="020B0502020104020203"/>
              <a:cs typeface="Arial"/>
            </a:endParaRPr>
          </a:p>
        </p:txBody>
      </p:sp>
    </p:spTree>
    <p:extLst>
      <p:ext uri="{BB962C8B-B14F-4D97-AF65-F5344CB8AC3E}">
        <p14:creationId xmlns:p14="http://schemas.microsoft.com/office/powerpoint/2010/main" val="2263091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805F0-1A79-F34D-6C2D-CA312748D419}"/>
              </a:ext>
            </a:extLst>
          </p:cNvPr>
          <p:cNvSpPr>
            <a:spLocks noGrp="1"/>
          </p:cNvSpPr>
          <p:nvPr>
            <p:ph type="title"/>
          </p:nvPr>
        </p:nvSpPr>
        <p:spPr/>
        <p:txBody>
          <a:bodyPr>
            <a:normAutofit/>
          </a:bodyPr>
          <a:lstStyle/>
          <a:p>
            <a:pPr algn="ctr"/>
            <a:r>
              <a:rPr lang="en-US" sz="2400" dirty="0">
                <a:solidFill>
                  <a:srgbClr val="111111"/>
                </a:solidFill>
                <a:latin typeface="Arial"/>
                <a:cs typeface="Arial"/>
              </a:rPr>
              <a:t>Ways in Which Vulnerable Individuals can be Exploited In to Committing Crime</a:t>
            </a:r>
            <a:endParaRPr lang="en-US" sz="1800" dirty="0"/>
          </a:p>
        </p:txBody>
      </p:sp>
      <p:sp>
        <p:nvSpPr>
          <p:cNvPr id="3" name="Content Placeholder 2">
            <a:extLst>
              <a:ext uri="{FF2B5EF4-FFF2-40B4-BE49-F238E27FC236}">
                <a16:creationId xmlns:a16="http://schemas.microsoft.com/office/drawing/2014/main" id="{78658B68-F3DD-9A11-9C1C-5C22E9AD7FA3}"/>
              </a:ext>
            </a:extLst>
          </p:cNvPr>
          <p:cNvSpPr>
            <a:spLocks noGrp="1"/>
          </p:cNvSpPr>
          <p:nvPr>
            <p:ph idx="1"/>
          </p:nvPr>
        </p:nvSpPr>
        <p:spPr/>
        <p:txBody>
          <a:bodyPr>
            <a:normAutofit/>
          </a:bodyPr>
          <a:lstStyle/>
          <a:p>
            <a:r>
              <a:rPr lang="en-US" dirty="0">
                <a:latin typeface="Arial"/>
                <a:cs typeface="Arial"/>
              </a:rPr>
              <a:t>'Cuckooing' is one way that criminals coerce a vulnerable person into committing crimes.</a:t>
            </a:r>
          </a:p>
          <a:p>
            <a:r>
              <a:rPr lang="en-US" dirty="0">
                <a:latin typeface="Arial"/>
                <a:cs typeface="Arial"/>
              </a:rPr>
              <a:t>Because they own the house where the crime is committed, the vulnerable person may appear to be involved in the crime, blurring the boundaries between victim and criminal.</a:t>
            </a:r>
          </a:p>
          <a:p>
            <a:r>
              <a:rPr lang="en-US" dirty="0">
                <a:latin typeface="Arial"/>
                <a:cs typeface="Arial"/>
              </a:rPr>
              <a:t>Another example would be when domestic abuse victims are forced to commit crimes by their abusers.</a:t>
            </a:r>
          </a:p>
          <a:p>
            <a:r>
              <a:rPr lang="en-US" dirty="0">
                <a:latin typeface="Arial"/>
                <a:cs typeface="Arial"/>
              </a:rPr>
              <a:t>(Kampfner, 2025), (Munro, Bettinson and Burton, 2023), </a:t>
            </a:r>
            <a:endParaRPr lang="en-US" sz="1800" dirty="0"/>
          </a:p>
        </p:txBody>
      </p:sp>
    </p:spTree>
    <p:extLst>
      <p:ext uri="{BB962C8B-B14F-4D97-AF65-F5344CB8AC3E}">
        <p14:creationId xmlns:p14="http://schemas.microsoft.com/office/powerpoint/2010/main" val="2098925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4510A-5BDF-8493-CA1F-F9D76724B223}"/>
              </a:ext>
            </a:extLst>
          </p:cNvPr>
          <p:cNvSpPr>
            <a:spLocks noGrp="1"/>
          </p:cNvSpPr>
          <p:nvPr>
            <p:ph type="title"/>
          </p:nvPr>
        </p:nvSpPr>
        <p:spPr/>
        <p:txBody>
          <a:bodyPr/>
          <a:lstStyle/>
          <a:p>
            <a:r>
              <a:rPr lang="en-US" dirty="0"/>
              <a:t>Coercion and Duress</a:t>
            </a:r>
          </a:p>
        </p:txBody>
      </p:sp>
      <p:sp>
        <p:nvSpPr>
          <p:cNvPr id="3" name="Content Placeholder 2">
            <a:extLst>
              <a:ext uri="{FF2B5EF4-FFF2-40B4-BE49-F238E27FC236}">
                <a16:creationId xmlns:a16="http://schemas.microsoft.com/office/drawing/2014/main" id="{5E8EFD83-838F-7A85-F9FF-A1F61836E94D}"/>
              </a:ext>
            </a:extLst>
          </p:cNvPr>
          <p:cNvSpPr>
            <a:spLocks noGrp="1"/>
          </p:cNvSpPr>
          <p:nvPr>
            <p:ph idx="1"/>
          </p:nvPr>
        </p:nvSpPr>
        <p:spPr>
          <a:xfrm>
            <a:off x="1451579" y="2015732"/>
            <a:ext cx="10129747" cy="3450613"/>
          </a:xfrm>
        </p:spPr>
        <p:txBody>
          <a:bodyPr vert="horz" lIns="91440" tIns="45720" rIns="91440" bIns="45720" rtlCol="0" anchor="t">
            <a:noAutofit/>
          </a:bodyPr>
          <a:lstStyle/>
          <a:p>
            <a:r>
              <a:rPr lang="en-US" sz="1600" dirty="0">
                <a:latin typeface="Arial"/>
                <a:ea typeface="+mn-lt"/>
                <a:cs typeface="Arial"/>
              </a:rPr>
              <a:t>One common method used by criminals and </a:t>
            </a:r>
            <a:r>
              <a:rPr lang="en-US" sz="1600" dirty="0" err="1">
                <a:latin typeface="Arial"/>
                <a:ea typeface="+mn-lt"/>
                <a:cs typeface="Arial"/>
              </a:rPr>
              <a:t>organised</a:t>
            </a:r>
            <a:r>
              <a:rPr lang="en-US" sz="1600" dirty="0">
                <a:latin typeface="Arial"/>
                <a:ea typeface="+mn-lt"/>
                <a:cs typeface="Arial"/>
              </a:rPr>
              <a:t> crime groups to target and take advantage of vulnerable people is coercion and duress.</a:t>
            </a:r>
          </a:p>
          <a:p>
            <a:r>
              <a:rPr lang="en-US" sz="1600" dirty="0">
                <a:latin typeface="Arial"/>
                <a:ea typeface="+mn-lt"/>
                <a:cs typeface="Arial"/>
              </a:rPr>
              <a:t>Pressure to commit a crime out of fear for one's own or a loved one's safety is known as duress, whereas coercion is the use of violence or threats to force someone to act against their will.</a:t>
            </a:r>
          </a:p>
          <a:p>
            <a:r>
              <a:rPr lang="en-US" sz="1600" dirty="0">
                <a:latin typeface="Arial"/>
                <a:cs typeface="Arial"/>
              </a:rPr>
              <a:t>According to research, those who are vulnerable—such as those who are poor, homeless, or dealing with mental health issues—are more likely to be coerced into committing crimes.</a:t>
            </a:r>
          </a:p>
          <a:p>
            <a:r>
              <a:rPr lang="en-US" sz="1600" dirty="0">
                <a:latin typeface="Arial"/>
                <a:cs typeface="Arial"/>
              </a:rPr>
              <a:t>In addition to ensuring that the vulnerable targets don't rebel, coercion and duress can produce an unbreakable cycle of fear and dependence.</a:t>
            </a:r>
          </a:p>
          <a:p>
            <a:r>
              <a:rPr lang="en-US" sz="1600" dirty="0">
                <a:latin typeface="Arial"/>
                <a:cs typeface="Arial"/>
              </a:rPr>
              <a:t>(Colvin, Cullen and Ven, 2002),  (Warwickshire Police (2025), (NCA, 2025), (</a:t>
            </a:r>
            <a:r>
              <a:rPr lang="en-US" sz="1600" dirty="0">
                <a:solidFill>
                  <a:srgbClr val="222222"/>
                </a:solidFill>
                <a:latin typeface="Arial"/>
                <a:cs typeface="Arial"/>
              </a:rPr>
              <a:t>Becker, 2014), (</a:t>
            </a:r>
            <a:r>
              <a:rPr lang="en-US" sz="1600" dirty="0">
                <a:solidFill>
                  <a:srgbClr val="000000"/>
                </a:solidFill>
                <a:latin typeface="Arial"/>
                <a:cs typeface="Arial"/>
              </a:rPr>
              <a:t>Preble, 2019</a:t>
            </a:r>
            <a:r>
              <a:rPr lang="en-US" sz="1600">
                <a:solidFill>
                  <a:srgbClr val="000000"/>
                </a:solidFill>
                <a:latin typeface="Arial"/>
                <a:cs typeface="Arial"/>
              </a:rPr>
              <a:t>).</a:t>
            </a:r>
            <a:endParaRPr lang="en-US" sz="1600" dirty="0">
              <a:solidFill>
                <a:srgbClr val="000000"/>
              </a:solidFill>
              <a:latin typeface="Arial"/>
              <a:cs typeface="Arial"/>
            </a:endParaRPr>
          </a:p>
        </p:txBody>
      </p:sp>
    </p:spTree>
    <p:extLst>
      <p:ext uri="{BB962C8B-B14F-4D97-AF65-F5344CB8AC3E}">
        <p14:creationId xmlns:p14="http://schemas.microsoft.com/office/powerpoint/2010/main" val="1344191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9E12A-5DB5-8504-7F57-5B97C1A15630}"/>
              </a:ext>
            </a:extLst>
          </p:cNvPr>
          <p:cNvSpPr>
            <a:spLocks noGrp="1"/>
          </p:cNvSpPr>
          <p:nvPr>
            <p:ph type="title"/>
          </p:nvPr>
        </p:nvSpPr>
        <p:spPr/>
        <p:txBody>
          <a:bodyPr/>
          <a:lstStyle/>
          <a:p>
            <a:r>
              <a:rPr lang="en-US" dirty="0"/>
              <a:t>Structural and social Factors</a:t>
            </a:r>
          </a:p>
        </p:txBody>
      </p:sp>
      <p:sp>
        <p:nvSpPr>
          <p:cNvPr id="3" name="Content Placeholder 2">
            <a:extLst>
              <a:ext uri="{FF2B5EF4-FFF2-40B4-BE49-F238E27FC236}">
                <a16:creationId xmlns:a16="http://schemas.microsoft.com/office/drawing/2014/main" id="{F0E332AD-3CEA-E7E7-6651-2E4DF3F753C9}"/>
              </a:ext>
            </a:extLst>
          </p:cNvPr>
          <p:cNvSpPr>
            <a:spLocks noGrp="1"/>
          </p:cNvSpPr>
          <p:nvPr>
            <p:ph idx="1"/>
          </p:nvPr>
        </p:nvSpPr>
        <p:spPr>
          <a:xfrm>
            <a:off x="1451579" y="2081993"/>
            <a:ext cx="9603275" cy="3450613"/>
          </a:xfrm>
        </p:spPr>
        <p:txBody>
          <a:bodyPr vert="horz" lIns="91440" tIns="45720" rIns="91440" bIns="45720" rtlCol="0" anchor="t">
            <a:noAutofit/>
          </a:bodyPr>
          <a:lstStyle/>
          <a:p>
            <a:r>
              <a:rPr lang="en-US" sz="1800" dirty="0">
                <a:latin typeface="Arial"/>
                <a:ea typeface="+mn-lt"/>
                <a:cs typeface="Arial"/>
              </a:rPr>
              <a:t>Peer pressure and social networks can sometimes tempt vulnerable individuals into engaging in illegal activity, instead of them being coerced.</a:t>
            </a:r>
            <a:endParaRPr lang="en-US" sz="1800" dirty="0">
              <a:latin typeface="Arial"/>
              <a:ea typeface="+mn-lt"/>
              <a:cs typeface="+mn-lt"/>
            </a:endParaRPr>
          </a:p>
          <a:p>
            <a:r>
              <a:rPr lang="en-US" sz="1800" dirty="0">
                <a:latin typeface="Arial"/>
                <a:ea typeface="+mn-lt"/>
                <a:cs typeface="Arial"/>
              </a:rPr>
              <a:t>These dynamics imply that although people can experience coercion, they might also be driven by a desire for survival in deprived areas, money gain, or social approval.</a:t>
            </a:r>
          </a:p>
          <a:p>
            <a:r>
              <a:rPr lang="en-US" sz="1800" dirty="0">
                <a:latin typeface="Arial"/>
                <a:ea typeface="+mn-lt"/>
                <a:cs typeface="Arial"/>
              </a:rPr>
              <a:t>Research also shows how neoliberal policies, and systemic inequality increase vulnerable peoples likelihood of using criminal activity as a means of dealing for poverty or financial difficulties.</a:t>
            </a:r>
          </a:p>
          <a:p>
            <a:r>
              <a:rPr lang="en-US" sz="1800" dirty="0">
                <a:latin typeface="Arial"/>
                <a:ea typeface="+mn-lt"/>
                <a:cs typeface="Arial"/>
              </a:rPr>
              <a:t>(Agnew, 1992), (Bourgois, 1995), (Wacquant, 2012)</a:t>
            </a:r>
            <a:endParaRPr lang="en-US" sz="1800" dirty="0">
              <a:latin typeface="Arial"/>
              <a:ea typeface="+mn-lt"/>
              <a:cs typeface="+mn-lt"/>
            </a:endParaRPr>
          </a:p>
        </p:txBody>
      </p:sp>
    </p:spTree>
    <p:extLst>
      <p:ext uri="{BB962C8B-B14F-4D97-AF65-F5344CB8AC3E}">
        <p14:creationId xmlns:p14="http://schemas.microsoft.com/office/powerpoint/2010/main" val="154636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26B7F-5E10-1D28-9406-EBCD9EC10658}"/>
              </a:ext>
            </a:extLst>
          </p:cNvPr>
          <p:cNvSpPr>
            <a:spLocks noGrp="1"/>
          </p:cNvSpPr>
          <p:nvPr>
            <p:ph type="title"/>
          </p:nvPr>
        </p:nvSpPr>
        <p:spPr/>
        <p:txBody>
          <a:bodyPr/>
          <a:lstStyle/>
          <a:p>
            <a:r>
              <a:rPr lang="en-US" dirty="0"/>
              <a:t>Critiques of the IDEA</a:t>
            </a:r>
          </a:p>
        </p:txBody>
      </p:sp>
      <p:sp>
        <p:nvSpPr>
          <p:cNvPr id="3" name="Content Placeholder 2">
            <a:extLst>
              <a:ext uri="{FF2B5EF4-FFF2-40B4-BE49-F238E27FC236}">
                <a16:creationId xmlns:a16="http://schemas.microsoft.com/office/drawing/2014/main" id="{09433358-5978-7E85-3A93-DFE5E7EFBDBE}"/>
              </a:ext>
            </a:extLst>
          </p:cNvPr>
          <p:cNvSpPr>
            <a:spLocks noGrp="1"/>
          </p:cNvSpPr>
          <p:nvPr>
            <p:ph idx="1"/>
          </p:nvPr>
        </p:nvSpPr>
        <p:spPr/>
        <p:txBody>
          <a:bodyPr>
            <a:normAutofit/>
          </a:bodyPr>
          <a:lstStyle/>
          <a:p>
            <a:r>
              <a:rPr lang="en-US" dirty="0">
                <a:latin typeface="Arial"/>
                <a:ea typeface="Roboto"/>
                <a:cs typeface="Roboto"/>
              </a:rPr>
              <a:t>Vulnerability undoubtedly makes one more susceptible to coercion, but it's also critical to </a:t>
            </a:r>
            <a:r>
              <a:rPr lang="en-US" err="1">
                <a:latin typeface="Arial"/>
                <a:ea typeface="Roboto"/>
                <a:cs typeface="Roboto"/>
              </a:rPr>
              <a:t>recognise</a:t>
            </a:r>
            <a:r>
              <a:rPr lang="en-US" dirty="0">
                <a:latin typeface="Arial"/>
                <a:ea typeface="Roboto"/>
                <a:cs typeface="Roboto"/>
              </a:rPr>
              <a:t> the part that individual responsibility plays.</a:t>
            </a:r>
          </a:p>
          <a:p>
            <a:r>
              <a:rPr lang="en-US" dirty="0">
                <a:latin typeface="Arial"/>
                <a:ea typeface="Roboto"/>
                <a:cs typeface="Roboto"/>
              </a:rPr>
              <a:t>Vulnerable individuals' choice to commit crimes may not always be the result of pure coercion or force but may also be impacted by opportunities that are </a:t>
            </a:r>
            <a:r>
              <a:rPr lang="en-US" err="1">
                <a:latin typeface="Arial"/>
                <a:ea typeface="Roboto"/>
                <a:cs typeface="Roboto"/>
              </a:rPr>
              <a:t>recognised</a:t>
            </a:r>
            <a:r>
              <a:rPr lang="en-US" dirty="0">
                <a:latin typeface="Arial"/>
                <a:ea typeface="Roboto"/>
                <a:cs typeface="Roboto"/>
              </a:rPr>
              <a:t> and the lack of acceptable alternatives.</a:t>
            </a:r>
          </a:p>
          <a:p>
            <a:endParaRPr lang="en-US" dirty="0">
              <a:latin typeface="Arial"/>
              <a:cs typeface="Times New Roman"/>
            </a:endParaRPr>
          </a:p>
          <a:p>
            <a:r>
              <a:rPr lang="en-US" dirty="0">
                <a:latin typeface="Arial"/>
                <a:cs typeface="Times New Roman"/>
              </a:rPr>
              <a:t>(Cornish and Clarke, 1986), (Longshore and Turner, 1998).</a:t>
            </a:r>
            <a:endParaRPr lang="en-US" dirty="0">
              <a:latin typeface="Arial"/>
              <a:cs typeface="Arial"/>
            </a:endParaRPr>
          </a:p>
          <a:p>
            <a:endParaRPr lang="en-US" sz="1200" dirty="0">
              <a:latin typeface="Arial"/>
              <a:cs typeface="Times New Roman"/>
            </a:endParaRPr>
          </a:p>
          <a:p>
            <a:endParaRPr lang="en-US" sz="1200" dirty="0">
              <a:latin typeface="Arial"/>
              <a:cs typeface="Times New Roman"/>
            </a:endParaRPr>
          </a:p>
          <a:p>
            <a:endParaRPr lang="en-US" sz="1200" dirty="0">
              <a:latin typeface="Arial"/>
              <a:cs typeface="Times New Roman"/>
            </a:endParaRPr>
          </a:p>
          <a:p>
            <a:endParaRPr lang="en-US" dirty="0"/>
          </a:p>
        </p:txBody>
      </p:sp>
    </p:spTree>
    <p:extLst>
      <p:ext uri="{BB962C8B-B14F-4D97-AF65-F5344CB8AC3E}">
        <p14:creationId xmlns:p14="http://schemas.microsoft.com/office/powerpoint/2010/main" val="911744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5814-86B7-0604-23E9-95106A68EB17}"/>
              </a:ext>
            </a:extLst>
          </p:cNvPr>
          <p:cNvSpPr>
            <a:spLocks noGrp="1"/>
          </p:cNvSpPr>
          <p:nvPr>
            <p:ph type="title"/>
          </p:nvPr>
        </p:nvSpPr>
        <p:spPr>
          <a:xfrm>
            <a:off x="1451579" y="804519"/>
            <a:ext cx="9603275" cy="1049235"/>
          </a:xfrm>
        </p:spPr>
        <p:txBody>
          <a:bodyPr>
            <a:normAutofit/>
          </a:bodyPr>
          <a:lstStyle/>
          <a:p>
            <a:r>
              <a:rPr lang="en-US"/>
              <a:t>Case study</a:t>
            </a:r>
          </a:p>
        </p:txBody>
      </p:sp>
      <p:sp>
        <p:nvSpPr>
          <p:cNvPr id="3" name="Content Placeholder 2">
            <a:extLst>
              <a:ext uri="{FF2B5EF4-FFF2-40B4-BE49-F238E27FC236}">
                <a16:creationId xmlns:a16="http://schemas.microsoft.com/office/drawing/2014/main" id="{D67377EC-DF66-7061-4E3F-5DC999DF8A1F}"/>
              </a:ext>
            </a:extLst>
          </p:cNvPr>
          <p:cNvSpPr>
            <a:spLocks noGrp="1"/>
          </p:cNvSpPr>
          <p:nvPr>
            <p:ph idx="1"/>
          </p:nvPr>
        </p:nvSpPr>
        <p:spPr>
          <a:xfrm>
            <a:off x="1451579" y="2015734"/>
            <a:ext cx="5435733" cy="3450613"/>
          </a:xfrm>
        </p:spPr>
        <p:txBody>
          <a:bodyPr>
            <a:normAutofit/>
          </a:bodyPr>
          <a:lstStyle/>
          <a:p>
            <a:pPr>
              <a:lnSpc>
                <a:spcPct val="110000"/>
              </a:lnSpc>
            </a:pPr>
            <a:r>
              <a:rPr lang="en-US" sz="1400" dirty="0">
                <a:latin typeface="Arial"/>
                <a:ea typeface="Roboto"/>
                <a:cs typeface="Roboto"/>
              </a:rPr>
              <a:t>In May 2023, a county lines gang operating between Tameside in Greater Manchester and Hull was dismantled for exploiting three 16-year-old boys to sell crack cocaine and heroin.</a:t>
            </a:r>
          </a:p>
          <a:p>
            <a:pPr>
              <a:lnSpc>
                <a:spcPct val="110000"/>
              </a:lnSpc>
            </a:pPr>
            <a:r>
              <a:rPr lang="en-US" sz="1400" dirty="0">
                <a:latin typeface="Arial"/>
                <a:ea typeface="Roboto"/>
                <a:cs typeface="Roboto"/>
              </a:rPr>
              <a:t>The teenagers were coerced by the group to deliver drugs to drug addicts.</a:t>
            </a:r>
          </a:p>
          <a:p>
            <a:pPr>
              <a:lnSpc>
                <a:spcPct val="110000"/>
              </a:lnSpc>
            </a:pPr>
            <a:r>
              <a:rPr lang="en-US" sz="1400" dirty="0">
                <a:latin typeface="Arial"/>
                <a:ea typeface="Roboto"/>
                <a:cs typeface="Roboto"/>
              </a:rPr>
              <a:t>The group used threats of violence to get the boys to comply. For example, one of the gang leaders threatened to hurt one of the boy's sisters.</a:t>
            </a:r>
          </a:p>
          <a:p>
            <a:pPr>
              <a:lnSpc>
                <a:spcPct val="110000"/>
              </a:lnSpc>
            </a:pPr>
            <a:r>
              <a:rPr lang="en-US" sz="1400" dirty="0">
                <a:latin typeface="Arial"/>
                <a:ea typeface="Roboto"/>
                <a:cs typeface="Roboto"/>
              </a:rPr>
              <a:t>This case is a classic example of coercion and duress, and further supports the notion that vulnerable individuals are coerced into illegal activity by others.</a:t>
            </a:r>
          </a:p>
          <a:p>
            <a:pPr>
              <a:lnSpc>
                <a:spcPct val="110000"/>
              </a:lnSpc>
            </a:pPr>
            <a:r>
              <a:rPr lang="en-US" sz="1400" dirty="0">
                <a:latin typeface="Arial"/>
                <a:cs typeface="Arial"/>
              </a:rPr>
              <a:t>(GMP,  2023)</a:t>
            </a:r>
          </a:p>
          <a:p>
            <a:pPr>
              <a:lnSpc>
                <a:spcPct val="110000"/>
              </a:lnSpc>
            </a:pPr>
            <a:endParaRPr lang="en-US" sz="1400"/>
          </a:p>
          <a:p>
            <a:pPr>
              <a:lnSpc>
                <a:spcPct val="110000"/>
              </a:lnSpc>
            </a:pPr>
            <a:endParaRPr lang="en-US" sz="1400"/>
          </a:p>
          <a:p>
            <a:pPr>
              <a:lnSpc>
                <a:spcPct val="110000"/>
              </a:lnSpc>
            </a:pPr>
            <a:endParaRPr lang="en-US" sz="1400" dirty="0"/>
          </a:p>
        </p:txBody>
      </p:sp>
      <p:grpSp>
        <p:nvGrpSpPr>
          <p:cNvPr id="19" name="Group 18">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0" name="Rectangle 9">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Rochdale pics (1).jpg">
            <a:extLst>
              <a:ext uri="{FF2B5EF4-FFF2-40B4-BE49-F238E27FC236}">
                <a16:creationId xmlns:a16="http://schemas.microsoft.com/office/drawing/2014/main" id="{84CDED68-7005-CD30-9771-B3D6B2B34A46}"/>
              </a:ext>
            </a:extLst>
          </p:cNvPr>
          <p:cNvPicPr>
            <a:picLocks noChangeAspect="1"/>
          </p:cNvPicPr>
          <p:nvPr/>
        </p:nvPicPr>
        <p:blipFill>
          <a:blip r:embed="rId2"/>
          <a:srcRect r="-6" b="390"/>
          <a:stretch/>
        </p:blipFill>
        <p:spPr>
          <a:xfrm>
            <a:off x="7554139" y="2174242"/>
            <a:ext cx="3336989" cy="3124351"/>
          </a:xfrm>
          <a:prstGeom prst="rect">
            <a:avLst/>
          </a:prstGeom>
        </p:spPr>
      </p:pic>
    </p:spTree>
    <p:extLst>
      <p:ext uri="{BB962C8B-B14F-4D97-AF65-F5344CB8AC3E}">
        <p14:creationId xmlns:p14="http://schemas.microsoft.com/office/powerpoint/2010/main" val="2801618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BC216-BDA0-FF5B-D418-5A455801DEAE}"/>
              </a:ext>
            </a:extLst>
          </p:cNvPr>
          <p:cNvSpPr>
            <a:spLocks noGrp="1"/>
          </p:cNvSpPr>
          <p:nvPr>
            <p:ph type="title"/>
          </p:nvPr>
        </p:nvSpPr>
        <p:spPr/>
        <p:txBody>
          <a:bodyPr/>
          <a:lstStyle/>
          <a:p>
            <a:r>
              <a:rPr lang="en-US"/>
              <a:t>Conclusion</a:t>
            </a:r>
          </a:p>
        </p:txBody>
      </p:sp>
      <p:sp>
        <p:nvSpPr>
          <p:cNvPr id="3" name="Content Placeholder 2">
            <a:extLst>
              <a:ext uri="{FF2B5EF4-FFF2-40B4-BE49-F238E27FC236}">
                <a16:creationId xmlns:a16="http://schemas.microsoft.com/office/drawing/2014/main" id="{24BC16CF-8B98-8549-D208-6AA04DAD5F75}"/>
              </a:ext>
            </a:extLst>
          </p:cNvPr>
          <p:cNvSpPr>
            <a:spLocks noGrp="1"/>
          </p:cNvSpPr>
          <p:nvPr>
            <p:ph idx="1"/>
          </p:nvPr>
        </p:nvSpPr>
        <p:spPr/>
        <p:txBody>
          <a:bodyPr/>
          <a:lstStyle/>
          <a:p>
            <a:r>
              <a:rPr lang="en-US" sz="1600" dirty="0">
                <a:latin typeface="Arial"/>
                <a:ea typeface="Roboto"/>
                <a:cs typeface="Roboto"/>
              </a:rPr>
              <a:t>In conclusion, the notion that others coerce or force vulnerable persons into engaging in unlawful activity is a complicated topic.</a:t>
            </a:r>
          </a:p>
          <a:p>
            <a:r>
              <a:rPr lang="en-US" sz="1600" dirty="0">
                <a:latin typeface="Arial"/>
                <a:ea typeface="Roboto"/>
                <a:cs typeface="Roboto"/>
              </a:rPr>
              <a:t>Threats, manipulation, or the exploitation of dependency are examples of coercion that might make it difficult vulnerable people to avoid engaging in illegal activity.</a:t>
            </a:r>
          </a:p>
          <a:p>
            <a:r>
              <a:rPr lang="en-US" sz="1600" dirty="0">
                <a:latin typeface="Arial"/>
                <a:ea typeface="Roboto"/>
                <a:cs typeface="Roboto"/>
              </a:rPr>
              <a:t>However, it is also important to </a:t>
            </a:r>
            <a:r>
              <a:rPr lang="en-US" sz="1600" dirty="0" err="1">
                <a:latin typeface="Arial"/>
                <a:ea typeface="Roboto"/>
                <a:cs typeface="Roboto"/>
              </a:rPr>
              <a:t>recognise</a:t>
            </a:r>
            <a:r>
              <a:rPr lang="en-US" sz="1600" dirty="0">
                <a:latin typeface="Arial"/>
                <a:ea typeface="Roboto"/>
                <a:cs typeface="Roboto"/>
              </a:rPr>
              <a:t> that not all vulnerable people are forced to commit crimes.</a:t>
            </a:r>
          </a:p>
          <a:p>
            <a:r>
              <a:rPr lang="en-US" sz="1600" dirty="0">
                <a:latin typeface="Arial"/>
                <a:ea typeface="Roboto"/>
                <a:cs typeface="Roboto"/>
              </a:rPr>
              <a:t>According to research, many people actively look for legal alternatives to illegal activity, demonstrating that vulnerability does not completely eliminate one's own power.</a:t>
            </a:r>
          </a:p>
          <a:p>
            <a:r>
              <a:rPr lang="en-US" sz="1600" dirty="0">
                <a:latin typeface="Arial"/>
                <a:ea typeface="Roboto"/>
                <a:cs typeface="Roboto"/>
              </a:rPr>
              <a:t>Ultimately even though compulsion plays a big role, it's important to comprehend the complex relationships between vulnerability and one's own power in criminal activity.</a:t>
            </a:r>
          </a:p>
        </p:txBody>
      </p:sp>
    </p:spTree>
    <p:extLst>
      <p:ext uri="{BB962C8B-B14F-4D97-AF65-F5344CB8AC3E}">
        <p14:creationId xmlns:p14="http://schemas.microsoft.com/office/powerpoint/2010/main" val="2997371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8E8765-0A70-FEC1-3F84-4C1C827DC571}"/>
              </a:ext>
            </a:extLst>
          </p:cNvPr>
          <p:cNvSpPr>
            <a:spLocks noGrp="1"/>
          </p:cNvSpPr>
          <p:nvPr>
            <p:ph idx="1"/>
          </p:nvPr>
        </p:nvSpPr>
        <p:spPr>
          <a:xfrm>
            <a:off x="467" y="352585"/>
            <a:ext cx="12001917" cy="3450613"/>
          </a:xfrm>
        </p:spPr>
        <p:txBody>
          <a:bodyPr vert="horz" lIns="91440" tIns="45720" rIns="91440" bIns="45720" rtlCol="0" anchor="t">
            <a:noAutofit/>
          </a:bodyPr>
          <a:lstStyle/>
          <a:p>
            <a:r>
              <a:rPr lang="en-US" sz="900" dirty="0">
                <a:solidFill>
                  <a:srgbClr val="222222"/>
                </a:solidFill>
                <a:latin typeface="Arial"/>
                <a:cs typeface="Arial"/>
              </a:rPr>
              <a:t>Agnew, R., (1992). </a:t>
            </a:r>
            <a:r>
              <a:rPr lang="en-US" sz="900" i="1" dirty="0">
                <a:solidFill>
                  <a:srgbClr val="222222"/>
                </a:solidFill>
                <a:latin typeface="Arial"/>
                <a:cs typeface="Arial"/>
              </a:rPr>
              <a:t>Foundation for a general strain theory of crime and delinquency.</a:t>
            </a:r>
            <a:r>
              <a:rPr lang="en-US" sz="900" dirty="0">
                <a:solidFill>
                  <a:srgbClr val="222222"/>
                </a:solidFill>
                <a:latin typeface="Arial"/>
                <a:cs typeface="Arial"/>
              </a:rPr>
              <a:t> Criminology, </a:t>
            </a:r>
            <a:r>
              <a:rPr lang="en-US" sz="900" i="1" dirty="0">
                <a:solidFill>
                  <a:srgbClr val="222222"/>
                </a:solidFill>
                <a:latin typeface="Arial"/>
                <a:cs typeface="Arial"/>
              </a:rPr>
              <a:t>30</a:t>
            </a:r>
            <a:r>
              <a:rPr lang="en-US" sz="900" dirty="0">
                <a:solidFill>
                  <a:srgbClr val="222222"/>
                </a:solidFill>
                <a:latin typeface="Arial"/>
                <a:cs typeface="Arial"/>
              </a:rPr>
              <a:t>(1), pp.47-88.</a:t>
            </a:r>
            <a:endParaRPr lang="en-US" sz="900" dirty="0">
              <a:latin typeface="Arial"/>
              <a:cs typeface="Arial"/>
            </a:endParaRPr>
          </a:p>
          <a:p>
            <a:r>
              <a:rPr lang="en-US" sz="900" dirty="0">
                <a:latin typeface="Arial"/>
                <a:cs typeface="Arial"/>
              </a:rPr>
              <a:t>Becker, H.S., (2014).</a:t>
            </a:r>
            <a:r>
              <a:rPr lang="en-US" sz="900" i="1" dirty="0">
                <a:latin typeface="Arial"/>
                <a:cs typeface="Arial"/>
              </a:rPr>
              <a:t> Outsiders: Definitions of Deviance. In Understanding Deviance</a:t>
            </a:r>
            <a:r>
              <a:rPr lang="en-US" sz="900" dirty="0">
                <a:latin typeface="Arial"/>
                <a:cs typeface="Arial"/>
              </a:rPr>
              <a:t> (pp. 18-25). Routledge.</a:t>
            </a:r>
          </a:p>
          <a:p>
            <a:r>
              <a:rPr lang="en-US" sz="900" dirty="0">
                <a:latin typeface="Arial"/>
                <a:cs typeface="Times New Roman"/>
              </a:rPr>
              <a:t>Bourgois, P. (1995). </a:t>
            </a:r>
            <a:r>
              <a:rPr lang="en-US" sz="900" i="1" dirty="0">
                <a:latin typeface="Arial"/>
                <a:cs typeface="Times New Roman"/>
              </a:rPr>
              <a:t>In search of respect : selling crack in El Barrio</a:t>
            </a:r>
            <a:r>
              <a:rPr lang="en-US" sz="900" dirty="0">
                <a:latin typeface="Arial"/>
                <a:cs typeface="Times New Roman"/>
              </a:rPr>
              <a:t>. Cambridge: Cambridge University Press.</a:t>
            </a:r>
            <a:endParaRPr lang="en-US" sz="900" dirty="0">
              <a:latin typeface="Arial"/>
              <a:cs typeface="Arial"/>
            </a:endParaRPr>
          </a:p>
          <a:p>
            <a:r>
              <a:rPr lang="en-US" sz="900" dirty="0">
                <a:latin typeface="Arial"/>
                <a:cs typeface="Arial"/>
              </a:rPr>
              <a:t>Bourdieu, P., (1998). </a:t>
            </a:r>
            <a:r>
              <a:rPr lang="en-US" sz="900" i="1" dirty="0">
                <a:latin typeface="Arial"/>
                <a:cs typeface="Arial"/>
              </a:rPr>
              <a:t>The state nobility: Elite schools in the field of power</a:t>
            </a:r>
            <a:r>
              <a:rPr lang="en-US" sz="900" dirty="0">
                <a:latin typeface="Arial"/>
                <a:cs typeface="Arial"/>
              </a:rPr>
              <a:t>. Stanford University Press.</a:t>
            </a:r>
            <a:endParaRPr lang="en-US" sz="900" dirty="0">
              <a:latin typeface="Arial"/>
              <a:cs typeface="Times New Roman"/>
            </a:endParaRPr>
          </a:p>
          <a:p>
            <a:r>
              <a:rPr lang="en-US" sz="900" dirty="0">
                <a:latin typeface="Arial"/>
                <a:cs typeface="Arial"/>
              </a:rPr>
              <a:t>Chung, Y.W., </a:t>
            </a:r>
            <a:r>
              <a:rPr lang="en-US" sz="900" dirty="0" err="1">
                <a:latin typeface="Arial"/>
                <a:cs typeface="Arial"/>
              </a:rPr>
              <a:t>Im</a:t>
            </a:r>
            <a:r>
              <a:rPr lang="en-US" sz="900" dirty="0">
                <a:latin typeface="Arial"/>
                <a:cs typeface="Arial"/>
              </a:rPr>
              <a:t>, S. and Kim, J.E. (2021).</a:t>
            </a:r>
            <a:r>
              <a:rPr lang="en-US" sz="900" i="1" dirty="0">
                <a:latin typeface="Arial"/>
                <a:cs typeface="Arial"/>
              </a:rPr>
              <a:t> Can Empathy Help Individuals and Society? Through the Lens of Volunteering and Mental Health.</a:t>
            </a:r>
            <a:r>
              <a:rPr lang="en-US" sz="900" dirty="0">
                <a:latin typeface="Arial"/>
                <a:cs typeface="Arial"/>
              </a:rPr>
              <a:t> Healthcare, 9(11), p.1406. (Accessed on 10/03/25)</a:t>
            </a:r>
          </a:p>
          <a:p>
            <a:r>
              <a:rPr lang="en-US" sz="900" dirty="0">
                <a:latin typeface="Arial"/>
                <a:cs typeface="Arial"/>
              </a:rPr>
              <a:t>Colvin, M., Cullen, F.T. and Ven, T.V., (2002). </a:t>
            </a:r>
            <a:r>
              <a:rPr lang="en-US" sz="900" i="1" dirty="0">
                <a:latin typeface="Arial"/>
                <a:cs typeface="Arial"/>
              </a:rPr>
              <a:t>Coercion, social support, and crime: An emerging theoretical consensus</a:t>
            </a:r>
            <a:r>
              <a:rPr lang="en-US" sz="900" dirty="0">
                <a:latin typeface="Arial"/>
                <a:cs typeface="Arial"/>
              </a:rPr>
              <a:t>. Criminology, </a:t>
            </a:r>
            <a:r>
              <a:rPr lang="en-US" sz="900" i="1" dirty="0">
                <a:latin typeface="Arial"/>
                <a:cs typeface="Arial"/>
              </a:rPr>
              <a:t>40</a:t>
            </a:r>
            <a:r>
              <a:rPr lang="en-US" sz="900" dirty="0">
                <a:latin typeface="Arial"/>
                <a:cs typeface="Arial"/>
              </a:rPr>
              <a:t>(1), pp.19-42.</a:t>
            </a:r>
          </a:p>
          <a:p>
            <a:r>
              <a:rPr lang="en-US" sz="900" dirty="0">
                <a:latin typeface="Arial"/>
                <a:cs typeface="Times New Roman"/>
              </a:rPr>
              <a:t>Cornish, D.B. and Clarke, R.V. (1986). </a:t>
            </a:r>
            <a:r>
              <a:rPr lang="en-US" sz="900" i="1" dirty="0">
                <a:latin typeface="Arial"/>
                <a:cs typeface="Times New Roman"/>
              </a:rPr>
              <a:t>The Reasoning Criminal Rational Choice Perspectives on Offending</a:t>
            </a:r>
            <a:r>
              <a:rPr lang="en-US" sz="900" dirty="0">
                <a:latin typeface="Arial"/>
                <a:cs typeface="Times New Roman"/>
              </a:rPr>
              <a:t>. London: Transaction Publishers.</a:t>
            </a:r>
            <a:endParaRPr lang="en-US" sz="900" dirty="0">
              <a:latin typeface="Arial"/>
              <a:cs typeface="Arial"/>
            </a:endParaRPr>
          </a:p>
          <a:p>
            <a:r>
              <a:rPr lang="en-US" sz="900" dirty="0">
                <a:latin typeface="Arial"/>
                <a:ea typeface="Calibri"/>
                <a:cs typeface="Arial"/>
              </a:rPr>
              <a:t>Greater Manchester Police (2023) </a:t>
            </a:r>
            <a:r>
              <a:rPr lang="en-US" sz="900" i="1" dirty="0">
                <a:solidFill>
                  <a:srgbClr val="1F2025"/>
                </a:solidFill>
                <a:latin typeface="Arial"/>
                <a:cs typeface="Arial"/>
              </a:rPr>
              <a:t>County lines gang jailed for exploiting three boys to sell drugs. </a:t>
            </a:r>
            <a:r>
              <a:rPr lang="en-US" sz="900" dirty="0">
                <a:solidFill>
                  <a:srgbClr val="1F2025"/>
                </a:solidFill>
                <a:latin typeface="Arial"/>
                <a:cs typeface="Arial"/>
              </a:rPr>
              <a:t>Available At: </a:t>
            </a:r>
            <a:r>
              <a:rPr lang="en-US" sz="900" dirty="0">
                <a:latin typeface="Arial"/>
                <a:ea typeface="+mn-lt"/>
                <a:cs typeface="+mn-lt"/>
                <a:hlinkClick r:id="rId2">
                  <a:extLst>
                    <a:ext uri="{A12FA001-AC4F-418D-AE19-62706E023703}">
                      <ahyp:hlinkClr xmlns:ahyp="http://schemas.microsoft.com/office/drawing/2018/hyperlinkcolor" val="tx"/>
                    </a:ext>
                  </a:extLst>
                </a:hlinkClick>
              </a:rPr>
              <a:t>https://www.gmp.police.uk/news/greater-manchester/news/news/2023/may/county-lines-gang-jailed-for-exploiting-three-boys-to-sell-drugs/</a:t>
            </a:r>
            <a:r>
              <a:rPr lang="en-US" sz="900" dirty="0">
                <a:latin typeface="Arial"/>
                <a:ea typeface="+mn-lt"/>
                <a:cs typeface="+mn-lt"/>
              </a:rPr>
              <a:t>. (Accessed on 24/05/2025)</a:t>
            </a:r>
            <a:endParaRPr lang="en-US" sz="900" dirty="0">
              <a:latin typeface="Arial"/>
              <a:ea typeface="Calibri"/>
              <a:cs typeface="Arial"/>
            </a:endParaRPr>
          </a:p>
          <a:p>
            <a:r>
              <a:rPr lang="en-US" sz="900" dirty="0">
                <a:latin typeface="Arial"/>
                <a:ea typeface="Calibri"/>
                <a:cs typeface="Calibri"/>
              </a:rPr>
              <a:t>Kampfner, C. (2025). </a:t>
            </a:r>
            <a:r>
              <a:rPr lang="en-US" sz="900" i="1" dirty="0">
                <a:latin typeface="Arial"/>
                <a:ea typeface="Calibri"/>
                <a:cs typeface="Calibri"/>
              </a:rPr>
              <a:t>‘Cuckoo’ gangs turn victims into suspects</a:t>
            </a:r>
            <a:r>
              <a:rPr lang="en-US" sz="900" dirty="0">
                <a:latin typeface="Arial"/>
                <a:ea typeface="Calibri"/>
                <a:cs typeface="Calibri"/>
              </a:rPr>
              <a:t>. Thetimes.com. Available at: https://www.thetimes.com/uk/crime/article/cuckoo-gangs-turn-victims-into-suspects-27c7z0qhl?utm_ [Accessed 24 Mar. 2025].</a:t>
            </a:r>
            <a:endParaRPr lang="en-US" sz="1050">
              <a:latin typeface="Arial"/>
              <a:cs typeface="Times New Roman"/>
            </a:endParaRPr>
          </a:p>
          <a:p>
            <a:r>
              <a:rPr lang="en-US" sz="900" dirty="0">
                <a:latin typeface="Arial"/>
                <a:cs typeface="Times New Roman"/>
              </a:rPr>
              <a:t>Longshore , D. and Turner , S. (1998). </a:t>
            </a:r>
            <a:r>
              <a:rPr lang="en-US" sz="900" i="1" dirty="0">
                <a:latin typeface="Arial"/>
                <a:cs typeface="Times New Roman"/>
              </a:rPr>
              <a:t>Self-Control and Criminal Opportunity</a:t>
            </a:r>
            <a:r>
              <a:rPr lang="en-US" sz="900" dirty="0">
                <a:latin typeface="Arial"/>
                <a:cs typeface="Times New Roman"/>
              </a:rPr>
              <a:t>. Criminal Justice and Behavior, 25(1), pp.81–98.</a:t>
            </a:r>
          </a:p>
          <a:p>
            <a:r>
              <a:rPr lang="en-US" sz="900" dirty="0">
                <a:latin typeface="Arial"/>
                <a:ea typeface="+mn-lt"/>
                <a:cs typeface="+mn-lt"/>
              </a:rPr>
              <a:t>Munro, V. E., Bettinson, V., &amp; Burton, M. (2023).</a:t>
            </a:r>
            <a:r>
              <a:rPr lang="en-US" sz="900" i="1" dirty="0">
                <a:latin typeface="Arial"/>
                <a:ea typeface="+mn-lt"/>
                <a:cs typeface="+mn-lt"/>
              </a:rPr>
              <a:t> Coercion, Control and Criminal Responsibility: Exploring Professional Responses to Offending and Suicidality in the Context of Domestically Abusive Relationships</a:t>
            </a:r>
            <a:r>
              <a:rPr lang="en-US" sz="900" dirty="0">
                <a:latin typeface="Arial"/>
                <a:ea typeface="+mn-lt"/>
                <a:cs typeface="+mn-lt"/>
              </a:rPr>
              <a:t>. Social &amp; Legal Studies, </a:t>
            </a:r>
            <a:r>
              <a:rPr lang="en-US" sz="900" i="1" dirty="0">
                <a:latin typeface="Arial"/>
                <a:ea typeface="+mn-lt"/>
                <a:cs typeface="+mn-lt"/>
              </a:rPr>
              <a:t>33</a:t>
            </a:r>
            <a:r>
              <a:rPr lang="en-US" sz="900" dirty="0">
                <a:latin typeface="Arial"/>
                <a:ea typeface="+mn-lt"/>
                <a:cs typeface="+mn-lt"/>
              </a:rPr>
              <a:t>(3), pp.392-419.</a:t>
            </a:r>
            <a:endParaRPr lang="en-US" sz="900" dirty="0">
              <a:latin typeface="Arial"/>
              <a:cs typeface="Times New Roman"/>
            </a:endParaRPr>
          </a:p>
          <a:p>
            <a:r>
              <a:rPr lang="en-US" sz="900" dirty="0">
                <a:latin typeface="Arial"/>
                <a:cs typeface="Arial"/>
              </a:rPr>
              <a:t>National Crime Agency (2025). </a:t>
            </a:r>
            <a:r>
              <a:rPr lang="en-US" sz="900" i="1" dirty="0">
                <a:latin typeface="Arial"/>
                <a:cs typeface="Arial"/>
              </a:rPr>
              <a:t>Criminal Exploitation. </a:t>
            </a:r>
            <a:r>
              <a:rPr lang="en-US" sz="900" dirty="0">
                <a:latin typeface="Arial"/>
                <a:cs typeface="Arial"/>
              </a:rPr>
              <a:t>Available at: </a:t>
            </a:r>
            <a:r>
              <a:rPr lang="en-US" sz="900" dirty="0">
                <a:latin typeface="Arial"/>
                <a:ea typeface="+mn-lt"/>
                <a:cs typeface="+mn-lt"/>
              </a:rPr>
              <a:t>https://www.nationalcrimeagency.gov.uk/who-we-are/publications/254-guidance-for-ngos-on-how-to-identify-and-support-victims-of-criminal-exploitation/file. </a:t>
            </a:r>
            <a:r>
              <a:rPr lang="en-US" sz="900" dirty="0">
                <a:latin typeface="Arial"/>
                <a:ea typeface="+mn-lt"/>
                <a:cs typeface="Arial"/>
              </a:rPr>
              <a:t>(Accessed on 10/03/2025)</a:t>
            </a:r>
            <a:endParaRPr lang="en-US" sz="900" dirty="0">
              <a:latin typeface="Arial"/>
              <a:cs typeface="Arial"/>
            </a:endParaRPr>
          </a:p>
          <a:p>
            <a:r>
              <a:rPr lang="en-US" sz="900" dirty="0">
                <a:latin typeface="Arial"/>
                <a:ea typeface="Open Sans"/>
                <a:cs typeface="Open Sans"/>
              </a:rPr>
              <a:t>Preble, K. M. (2019) </a:t>
            </a:r>
            <a:r>
              <a:rPr lang="en-US" sz="900" i="1" dirty="0">
                <a:latin typeface="Arial"/>
                <a:ea typeface="Open Sans"/>
                <a:cs typeface="Open Sans"/>
              </a:rPr>
              <a:t>‘Under their “control”: Perceptions of Traffickers’ Power and Coercion Among International Female Trafficking Survivors During Exploitation’, </a:t>
            </a:r>
            <a:r>
              <a:rPr lang="en-US" sz="900" dirty="0">
                <a:latin typeface="Arial"/>
                <a:ea typeface="Open Sans"/>
                <a:cs typeface="Open Sans"/>
              </a:rPr>
              <a:t>Victims &amp; Offenders, 14(2), pp. 199–221.</a:t>
            </a:r>
            <a:endParaRPr lang="en-US" sz="900" dirty="0">
              <a:latin typeface="Arial"/>
              <a:cs typeface="Arial"/>
            </a:endParaRPr>
          </a:p>
          <a:p>
            <a:r>
              <a:rPr lang="en-US" sz="900" dirty="0">
                <a:latin typeface="Arial"/>
                <a:cs typeface="Arial"/>
              </a:rPr>
              <a:t>She, P. and Livermore, G.A., (2009). </a:t>
            </a:r>
            <a:r>
              <a:rPr lang="en-US" sz="900" i="1" dirty="0">
                <a:latin typeface="Arial"/>
                <a:cs typeface="Arial"/>
              </a:rPr>
              <a:t>Long-term poverty and disability among working-age adults.</a:t>
            </a:r>
            <a:r>
              <a:rPr lang="en-US" sz="900" dirty="0">
                <a:latin typeface="Arial"/>
                <a:cs typeface="Arial"/>
              </a:rPr>
              <a:t> Journal of Disability Policy Studies, </a:t>
            </a:r>
            <a:r>
              <a:rPr lang="en-US" sz="900" i="1" dirty="0">
                <a:latin typeface="Arial"/>
                <a:cs typeface="Arial"/>
              </a:rPr>
              <a:t>19</a:t>
            </a:r>
            <a:r>
              <a:rPr lang="en-US" sz="900" dirty="0">
                <a:latin typeface="Arial"/>
                <a:cs typeface="Arial"/>
              </a:rPr>
              <a:t>(4), pp.244-256.</a:t>
            </a:r>
          </a:p>
          <a:p>
            <a:r>
              <a:rPr lang="en-US" sz="900" dirty="0">
                <a:latin typeface="Arial"/>
                <a:cs typeface="Times New Roman"/>
              </a:rPr>
              <a:t>The Centre for Social Justice (2024). </a:t>
            </a:r>
            <a:r>
              <a:rPr lang="en-US" sz="900" i="1" dirty="0">
                <a:latin typeface="Arial"/>
                <a:cs typeface="Times New Roman"/>
              </a:rPr>
              <a:t>Criminal exploitation: Modern slavery by another name</a:t>
            </a:r>
            <a:r>
              <a:rPr lang="en-US" sz="900" dirty="0">
                <a:latin typeface="Arial"/>
                <a:cs typeface="Times New Roman"/>
              </a:rPr>
              <a:t>. p.p.14. Available at: https://www.centreforsocialjustice.org.uk/wp-content/uploads/2024/02/CSJ-JC_Criminal_exploitation.pdf. (Accessed on 8/01/2025)</a:t>
            </a:r>
            <a:endParaRPr lang="en-US" sz="900" dirty="0">
              <a:latin typeface="Arial"/>
              <a:cs typeface="Arial"/>
            </a:endParaRPr>
          </a:p>
          <a:p>
            <a:r>
              <a:rPr lang="en-US" sz="900" dirty="0">
                <a:latin typeface="Arial"/>
                <a:cs typeface="Times New Roman"/>
              </a:rPr>
              <a:t>Wacquant, L. (2012). </a:t>
            </a:r>
            <a:r>
              <a:rPr lang="en-US" sz="900" i="1" dirty="0">
                <a:latin typeface="Arial"/>
                <a:cs typeface="Times New Roman"/>
              </a:rPr>
              <a:t>Punishing the Poor: The Neoliberal Government of Social Insecurity</a:t>
            </a:r>
            <a:r>
              <a:rPr lang="en-US" sz="900" dirty="0">
                <a:latin typeface="Arial"/>
                <a:cs typeface="Times New Roman"/>
              </a:rPr>
              <a:t>. New York: Guilford Publication.</a:t>
            </a:r>
          </a:p>
          <a:p>
            <a:r>
              <a:rPr lang="en-US" sz="900" dirty="0">
                <a:latin typeface="Arial"/>
                <a:cs typeface="Arial"/>
              </a:rPr>
              <a:t>Warwickshire Police (2025). </a:t>
            </a:r>
            <a:r>
              <a:rPr lang="en-US" sz="900" i="1" dirty="0">
                <a:latin typeface="Arial"/>
                <a:cs typeface="Arial"/>
              </a:rPr>
              <a:t>Exploitation.</a:t>
            </a:r>
            <a:r>
              <a:rPr lang="en-US" sz="900" dirty="0">
                <a:latin typeface="Arial"/>
                <a:cs typeface="Arial"/>
              </a:rPr>
              <a:t> Available at: </a:t>
            </a:r>
            <a:r>
              <a:rPr lang="en-US" sz="900" dirty="0">
                <a:latin typeface="Arial"/>
                <a:ea typeface="+mn-lt"/>
                <a:cs typeface="+mn-lt"/>
              </a:rPr>
              <a:t>https://www.warwickshire.police.uk/police-forces/warwickshire-police/areas/warwickshire-police/campaigns/campaigns/2024/Operation-Target/county-lines1/exploitation/. </a:t>
            </a:r>
            <a:r>
              <a:rPr lang="en-US" sz="900" dirty="0">
                <a:latin typeface="Arial"/>
                <a:ea typeface="+mn-lt"/>
                <a:cs typeface="Arial"/>
              </a:rPr>
              <a:t>(Accessed on 10/03/2025)</a:t>
            </a:r>
            <a:endParaRPr lang="en-US" sz="900" dirty="0">
              <a:latin typeface="Arial"/>
              <a:ea typeface="+mn-lt"/>
              <a:cs typeface="Times New Roman"/>
            </a:endParaRPr>
          </a:p>
          <a:p>
            <a:endParaRPr lang="en-US" sz="1400" dirty="0">
              <a:latin typeface="Arial"/>
              <a:cs typeface="Arial"/>
            </a:endParaRPr>
          </a:p>
          <a:p>
            <a:endParaRPr lang="en-US" sz="1400" dirty="0">
              <a:latin typeface="Arial"/>
              <a:cs typeface="Times New Roman"/>
            </a:endParaRPr>
          </a:p>
          <a:p>
            <a:endParaRPr lang="en-US" sz="1400" dirty="0">
              <a:latin typeface="Arial"/>
              <a:cs typeface="Times New Roman"/>
            </a:endParaRPr>
          </a:p>
          <a:p>
            <a:endParaRPr lang="en-US" dirty="0"/>
          </a:p>
        </p:txBody>
      </p:sp>
      <p:sp>
        <p:nvSpPr>
          <p:cNvPr id="2" name="Title 1">
            <a:extLst>
              <a:ext uri="{FF2B5EF4-FFF2-40B4-BE49-F238E27FC236}">
                <a16:creationId xmlns:a16="http://schemas.microsoft.com/office/drawing/2014/main" id="{CD6C9137-A309-C919-0F57-AE55DADE17FF}"/>
              </a:ext>
            </a:extLst>
          </p:cNvPr>
          <p:cNvSpPr>
            <a:spLocks noGrp="1"/>
          </p:cNvSpPr>
          <p:nvPr>
            <p:ph type="title"/>
          </p:nvPr>
        </p:nvSpPr>
        <p:spPr>
          <a:xfrm>
            <a:off x="192622" y="2762"/>
            <a:ext cx="9603275" cy="1049235"/>
          </a:xfrm>
        </p:spPr>
        <p:txBody>
          <a:bodyPr>
            <a:normAutofit/>
          </a:bodyPr>
          <a:lstStyle/>
          <a:p>
            <a:r>
              <a:rPr lang="en-US" sz="2000" dirty="0"/>
              <a:t>Reference List</a:t>
            </a:r>
          </a:p>
        </p:txBody>
      </p:sp>
    </p:spTree>
    <p:extLst>
      <p:ext uri="{BB962C8B-B14F-4D97-AF65-F5344CB8AC3E}">
        <p14:creationId xmlns:p14="http://schemas.microsoft.com/office/powerpoint/2010/main" val="374848499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Gallery</vt:lpstr>
      <vt:lpstr>Policing vulnerability and Risk Assignment 2</vt:lpstr>
      <vt:lpstr>Contents</vt:lpstr>
      <vt:lpstr>Introduction</vt:lpstr>
      <vt:lpstr>Understanding vulnerability</vt:lpstr>
      <vt:lpstr>Ways in Which Vulnerable Individuals can be Exploited In to Committing Crime</vt:lpstr>
      <vt:lpstr>Coercion and Duress</vt:lpstr>
      <vt:lpstr>Structural and social Factors</vt:lpstr>
      <vt:lpstr>Critiques of the IDEA</vt:lpstr>
      <vt:lpstr>Case study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420</cp:revision>
  <dcterms:created xsi:type="dcterms:W3CDTF">2025-01-08T16:37:28Z</dcterms:created>
  <dcterms:modified xsi:type="dcterms:W3CDTF">2025-03-24T19:27:46Z</dcterms:modified>
</cp:coreProperties>
</file>