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-1902" y="-12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C00A557-12E0-4CD5-96A7-2DEEC86E3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BEE771B-FF3A-4238-AD9D-C6F3E0FB03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D0A91B4-F5E4-45F5-ABAB-BB152A0A2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6057960-77EC-4174-B080-D7C24BA29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047AD90-21A8-4279-9358-19C3060FC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284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912150-080E-43F7-8939-0B2FBD27F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CBBE66-6042-45B0-898D-3624314EB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D9DE8A1-BF5B-426E-B3D3-AEA2ED209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C8C14E1-8D74-4A60-A343-3319BB04A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15C6715-986A-44D1-B46A-3F46E8D5D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66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CC8606-25C9-4D09-87F1-451192205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39E6CDB-1F2B-476B-9625-97237F81B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8985949-4B86-4FF4-B05D-889BFEAAA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6039207-6157-4064-9FFE-785D7C52F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61F3284-424C-49A2-AA91-E88602852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095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F3F50E-F04A-45FF-9F7F-E1C6D2329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E9447FD-D374-441D-B4B4-5B265CFF3E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31D7F4F-2FB0-4CE4-8C2F-490097A9FB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7D5C09A-30EC-4041-9409-4D0DC33DB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EF78B4C-FA54-4AB4-8CE1-EBEA4EBC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A157E26-F76E-42CA-9454-256503A80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07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389F2D-347F-42DC-9227-F84089D23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9330148-BDAE-435D-8CD2-9F0C6522D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E1564BC-F2DD-495D-87B1-F99A60418C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58A33B1-F76E-45CC-971E-69FC58EAB7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B735B49E-DD78-46A4-BB65-DCA7BB7A53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B36F04D8-7CE2-497E-B2A6-7C404C5DA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D441D42D-C89B-4587-B61E-9CDF7813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0E0E716F-B30F-47B2-B0F4-33949B714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61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5C3922-2CE3-4247-B8DE-348B1C4C7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66013C98-0BE3-44C8-B421-53E7DBE28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C15557A-BEAD-4AC4-BFA3-D28E2E37B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C612380-6997-41CE-9602-D871428B9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770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3F9C1056-13F6-4EE8-92F3-D35A11849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F42B601E-7933-4AA2-A9C6-5795CE1D8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21B62FC-7C3B-4D95-8738-076EBB5C3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73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80C8A7-7F71-489A-927C-E0B46CB38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1257C9A-0BA8-49A4-8941-736BAF071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7B1D3DE-CEF8-4D2F-82F6-29FC895DEF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846CD43-163D-4EEF-AECE-EBD2505CE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BA82B6D-E14A-40E2-AFCD-ADE84A581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7B1DE3C-7194-4123-8F43-47BCB8A61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379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6962E3-F9ED-4AB3-9675-869198FC3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38FFCE1B-AE1E-4355-AEC7-D5C9C81ACF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E1836A7-CB8E-45A2-B4A4-1213A0C95A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5ED38E5-C86F-44A8-A2A8-D055107E0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8C5DB49-2B3B-43D8-9BA1-C5890192F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D8272B4-2ABC-4836-BDFB-E735C2E75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894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BFD550-CE6C-42F8-852A-3EA7DF9D7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4CD570D-CCBB-42CF-9052-26DFD0B911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28ED049-CDEB-4839-88A6-2A5C412ED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0118611-C65E-419A-BF14-AA88EBF88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25B4D01-836F-4D36-B6F6-6F5DD3624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226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42A7C0B1-33A0-4237-AF75-9C008BAE47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B86A25E-FA5B-4F33-892F-E5ABAC0E3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FE57B2B-64BE-4846-B7B8-66273B37F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304A8C1-E500-46A1-AC37-029601FB0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510B6B9-5173-4A07-90C5-51FDAF4DD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9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DCEA9289-7C13-4AFF-8C60-3911721E6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33F2313-A655-4107-BA50-18C4979D6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4FB9CAD-B2F7-4A2F-9640-E6BEB26CC0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6A3E7-043D-4F52-98F6-6B9297BA0647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CC12BBB-9BB9-4C78-8EB5-D21D5D46F9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23F3F22-DBAD-4AA1-827B-37098F7BA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3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bgsu.edu/c.php?g=227153&amp;p=1505675" TargetMode="External"/><Relationship Id="rId2" Type="http://schemas.openxmlformats.org/officeDocument/2006/relationships/hyperlink" Target="https://doi.org/10.1080/02763877.2014.88127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uides.library.harvard.edu/HistSciInfo/seconda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C335BB9-D74E-48D3-A973-38021BF68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501" y="113219"/>
            <a:ext cx="11629624" cy="806904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vs Secondary Sources</a:t>
            </a:r>
            <a:b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Natalie Coombs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DDB8A2E-8CAB-4E36-B9CD-45A1D8701FDF}"/>
              </a:ext>
            </a:extLst>
          </p:cNvPr>
          <p:cNvSpPr/>
          <p:nvPr/>
        </p:nvSpPr>
        <p:spPr>
          <a:xfrm>
            <a:off x="287176" y="1032039"/>
            <a:ext cx="3299841" cy="18026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53A0CB73-1EA2-42AD-90D6-F8FE68572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05" y="1032039"/>
            <a:ext cx="3316511" cy="42675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3F76E391-A77C-49F3-8778-F192EAF944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04" y="2968668"/>
            <a:ext cx="3316511" cy="180260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18AFADBD-16AA-46BB-B78E-9CA078E19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739" y="4917270"/>
            <a:ext cx="3316511" cy="180260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xmlns="" id="{F54187A6-0D23-4861-A73E-DAE815E9CF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502" y="2968668"/>
            <a:ext cx="3316511" cy="42675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C9511F2A-73B1-4DB0-9CFA-696422B871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501" y="4917269"/>
            <a:ext cx="3316511" cy="42675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xmlns="" id="{CC67D7D5-9D29-4AC5-8BD9-3913B71BEA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6004" y="3012157"/>
            <a:ext cx="3310415" cy="181676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xmlns="" id="{DA8AAD1A-8FC1-4B0F-B0F0-D83A81C006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5372" y="4903105"/>
            <a:ext cx="3310415" cy="1816765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xmlns="" id="{FCF12898-CD59-4D8B-B338-774C20265C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3297" y="3027472"/>
            <a:ext cx="3316511" cy="426757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xmlns="" id="{AB1D94F4-4747-40FE-9182-F98C6C37EB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5372" y="4895553"/>
            <a:ext cx="3316511" cy="426757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xmlns="" id="{29E789CD-EB83-49BC-B653-5ECF07C392CA}"/>
              </a:ext>
            </a:extLst>
          </p:cNvPr>
          <p:cNvSpPr txBox="1"/>
          <p:nvPr/>
        </p:nvSpPr>
        <p:spPr>
          <a:xfrm>
            <a:off x="704088" y="1032039"/>
            <a:ext cx="240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B88A1577-6F69-49A7-9499-608BA2075CB3}"/>
              </a:ext>
            </a:extLst>
          </p:cNvPr>
          <p:cNvSpPr txBox="1"/>
          <p:nvPr/>
        </p:nvSpPr>
        <p:spPr>
          <a:xfrm>
            <a:off x="946404" y="3008346"/>
            <a:ext cx="1920240" cy="3701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3631373B-8F5E-4306-8C16-DB52295B5AEC}"/>
              </a:ext>
            </a:extLst>
          </p:cNvPr>
          <p:cNvSpPr txBox="1"/>
          <p:nvPr/>
        </p:nvSpPr>
        <p:spPr>
          <a:xfrm>
            <a:off x="756990" y="4945981"/>
            <a:ext cx="232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7CD4BA20-237C-4EB2-ACA0-54041B4DD55D}"/>
              </a:ext>
            </a:extLst>
          </p:cNvPr>
          <p:cNvSpPr txBox="1"/>
          <p:nvPr/>
        </p:nvSpPr>
        <p:spPr>
          <a:xfrm>
            <a:off x="9138143" y="4894916"/>
            <a:ext cx="240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xmlns="" id="{1090A6FC-18E3-4BE0-8C78-EB7348B181EC}"/>
              </a:ext>
            </a:extLst>
          </p:cNvPr>
          <p:cNvSpPr txBox="1"/>
          <p:nvPr/>
        </p:nvSpPr>
        <p:spPr>
          <a:xfrm>
            <a:off x="9083040" y="1066123"/>
            <a:ext cx="240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 Source Reliable?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49062933-B69B-4F83-AB10-C8D5CBADEF50}"/>
              </a:ext>
            </a:extLst>
          </p:cNvPr>
          <p:cNvSpPr txBox="1"/>
          <p:nvPr/>
        </p:nvSpPr>
        <p:spPr>
          <a:xfrm>
            <a:off x="270501" y="1526248"/>
            <a:ext cx="342601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Sources are a vital part of a literature review.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can add useful and credible information.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information supports arguments being made and are a form of ‘evidence’.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can either be primary or secondary, which can affect credibility and reliability.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A6DFD7A-7117-41B1-BF38-52F3D773842C}"/>
              </a:ext>
            </a:extLst>
          </p:cNvPr>
          <p:cNvSpPr txBox="1"/>
          <p:nvPr/>
        </p:nvSpPr>
        <p:spPr>
          <a:xfrm>
            <a:off x="287176" y="3454229"/>
            <a:ext cx="3277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sources are first hand accounts.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Documents such as speeches, interviews and diaries are considered primary sources.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scholarly field, research articles, clinical reports and dissertations are also classed as primary sources.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F4843DC-AE79-4FDE-96AD-295F398291EA}"/>
              </a:ext>
            </a:extLst>
          </p:cNvPr>
          <p:cNvSpPr txBox="1"/>
          <p:nvPr/>
        </p:nvSpPr>
        <p:spPr>
          <a:xfrm>
            <a:off x="231801" y="5359344"/>
            <a:ext cx="3355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 are sources that are created by a person or party who did not experience first hand the event/research being discussed.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analytical and interpretative.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step removed.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Examples of secondary sources include material such as commentaries, criticisms and textbooks.</a:t>
            </a:r>
          </a:p>
        </p:txBody>
      </p:sp>
      <p:graphicFrame>
        <p:nvGraphicFramePr>
          <p:cNvPr id="18" name="Table 18">
            <a:extLst>
              <a:ext uri="{FF2B5EF4-FFF2-40B4-BE49-F238E27FC236}">
                <a16:creationId xmlns:a16="http://schemas.microsoft.com/office/drawing/2014/main" xmlns="" id="{78DF926A-1275-46A0-A832-D5D80AE69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8628816"/>
              </p:ext>
            </p:extLst>
          </p:nvPr>
        </p:nvGraphicFramePr>
        <p:xfrm>
          <a:off x="3672028" y="1570712"/>
          <a:ext cx="4905414" cy="5186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5138">
                  <a:extLst>
                    <a:ext uri="{9D8B030D-6E8A-4147-A177-3AD203B41FA5}">
                      <a16:colId xmlns:a16="http://schemas.microsoft.com/office/drawing/2014/main" xmlns="" val="2639508218"/>
                    </a:ext>
                  </a:extLst>
                </a:gridCol>
                <a:gridCol w="1635138">
                  <a:extLst>
                    <a:ext uri="{9D8B030D-6E8A-4147-A177-3AD203B41FA5}">
                      <a16:colId xmlns:a16="http://schemas.microsoft.com/office/drawing/2014/main" xmlns="" val="2817404753"/>
                    </a:ext>
                  </a:extLst>
                </a:gridCol>
                <a:gridCol w="1635138">
                  <a:extLst>
                    <a:ext uri="{9D8B030D-6E8A-4147-A177-3AD203B41FA5}">
                      <a16:colId xmlns:a16="http://schemas.microsoft.com/office/drawing/2014/main" xmlns="" val="7098649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14495461"/>
                  </a:ext>
                </a:extLst>
              </a:tr>
              <a:tr h="511622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Primary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Directly address topic.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 original information.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Could be more reliable as it is first hand.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Could be biased.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Writer too close to subject.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Writer may not be qualified to provide information.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448460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Secondary</a:t>
                      </a:r>
                      <a:r>
                        <a:rPr lang="en-GB" sz="1600" dirty="0"/>
                        <a:t> </a:t>
                      </a:r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r>
                        <a:rPr lang="en-GB" dirty="0"/>
                        <a:t>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 a variety of perspectives.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Less biased as they are more critical.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Peer reviews ensure accuracy of  sources.</a:t>
                      </a:r>
                      <a:r>
                        <a:rPr lang="en-GB" dirty="0"/>
                        <a:t>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Could be biased as information is filtered down.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May be more opinion based.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Could lack reliability as they are second hand.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37638971"/>
                  </a:ext>
                </a:extLst>
              </a:tr>
            </a:tbl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A8D1622C-44E0-434B-B97B-86AFB52FC5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5724" y="1032039"/>
            <a:ext cx="4905414" cy="42675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4B372518-E9E3-4D58-AAA9-62876BD31F17}"/>
              </a:ext>
            </a:extLst>
          </p:cNvPr>
          <p:cNvSpPr txBox="1"/>
          <p:nvPr/>
        </p:nvSpPr>
        <p:spPr>
          <a:xfrm>
            <a:off x="4185644" y="1032039"/>
            <a:ext cx="3825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Disadvantages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F8803713-EA7B-4653-A5DD-002F14C49439}"/>
              </a:ext>
            </a:extLst>
          </p:cNvPr>
          <p:cNvSpPr txBox="1"/>
          <p:nvPr/>
        </p:nvSpPr>
        <p:spPr>
          <a:xfrm>
            <a:off x="8662453" y="3433504"/>
            <a:ext cx="32900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Consider;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Author of the source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date the source was produced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 it was created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content of the source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motivation behind its creation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27EDA9DC-6CA0-40A4-9A3C-3053CE59A5F4}"/>
              </a:ext>
            </a:extLst>
          </p:cNvPr>
          <p:cNvSpPr txBox="1"/>
          <p:nvPr/>
        </p:nvSpPr>
        <p:spPr>
          <a:xfrm>
            <a:off x="8696004" y="5329862"/>
            <a:ext cx="32602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 primary and secondary sources hold their own value.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can be argued that primary sources are more reliable.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 can be too filtered by personal perspective.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sources should be prioritised.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F286B406-83AF-4FF0-BD67-9B4951599C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739" y="96268"/>
            <a:ext cx="850656" cy="85065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F291D0FB-FDDB-48A1-AE76-F8ABF7412F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54877" y="96268"/>
            <a:ext cx="841128" cy="8411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C0D5DB62-978A-5642-AB34-43AD0B04C7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9393" y="1029040"/>
            <a:ext cx="3310415" cy="18167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3428E2BC-ED3A-F04D-977B-1F2CC98F30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3297" y="1013481"/>
            <a:ext cx="3316511" cy="4267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B4D75EC3-B9E7-4146-83EF-701075D57354}"/>
              </a:ext>
            </a:extLst>
          </p:cNvPr>
          <p:cNvSpPr txBox="1"/>
          <p:nvPr/>
        </p:nvSpPr>
        <p:spPr>
          <a:xfrm>
            <a:off x="9207281" y="1021488"/>
            <a:ext cx="240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 source is best?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71F30D78-E20F-2647-A54D-52508761E10A}"/>
              </a:ext>
            </a:extLst>
          </p:cNvPr>
          <p:cNvSpPr txBox="1"/>
          <p:nvPr/>
        </p:nvSpPr>
        <p:spPr>
          <a:xfrm>
            <a:off x="8705713" y="1433105"/>
            <a:ext cx="32900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types of sources work better for different types of research.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best type of source is one that;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been peer reviewed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accurate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most likely reliable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4FC8AA1-418E-8748-BB63-AD10F3C80F91}"/>
              </a:ext>
            </a:extLst>
          </p:cNvPr>
          <p:cNvSpPr txBox="1"/>
          <p:nvPr/>
        </p:nvSpPr>
        <p:spPr>
          <a:xfrm>
            <a:off x="8487248" y="3028085"/>
            <a:ext cx="3825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 source reliable?</a:t>
            </a:r>
          </a:p>
        </p:txBody>
      </p:sp>
    </p:spTree>
    <p:extLst>
      <p:ext uri="{BB962C8B-B14F-4D97-AF65-F5344CB8AC3E}">
        <p14:creationId xmlns:p14="http://schemas.microsoft.com/office/powerpoint/2010/main" val="2204969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2A957FA8-A931-6F47-8F74-AC3F1BCEF8E4}"/>
              </a:ext>
            </a:extLst>
          </p:cNvPr>
          <p:cNvSpPr/>
          <p:nvPr/>
        </p:nvSpPr>
        <p:spPr>
          <a:xfrm>
            <a:off x="838200" y="250560"/>
            <a:ext cx="10515600" cy="140828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1DEADAB-9633-6146-97F5-5F58DB29EFBC}"/>
              </a:ext>
            </a:extLst>
          </p:cNvPr>
          <p:cNvSpPr/>
          <p:nvPr/>
        </p:nvSpPr>
        <p:spPr>
          <a:xfrm>
            <a:off x="838200" y="1961444"/>
            <a:ext cx="10515600" cy="44167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88103BBD-9387-EA47-BE08-B80993CCF4C1}"/>
              </a:ext>
            </a:extLst>
          </p:cNvPr>
          <p:cNvSpPr txBox="1"/>
          <p:nvPr/>
        </p:nvSpPr>
        <p:spPr>
          <a:xfrm>
            <a:off x="4446411" y="425152"/>
            <a:ext cx="3891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5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5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67C3DC51-0108-344B-BBED-27CD9C63B37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xmlns="" id="{B2A8AAC9-4BB2-B54B-98DA-76EED6277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67731"/>
            <a:ext cx="10515600" cy="4351338"/>
          </a:xfrm>
        </p:spPr>
        <p:txBody>
          <a:bodyPr>
            <a:normAutofit/>
          </a:bodyPr>
          <a:lstStyle/>
          <a:p>
            <a:pPr algn="l"/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Scheuler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(2014). Primary and Secondary Sources in History: A Primer for Undergraduates, Challenges for Librarians. 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Reference Librarian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55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(2), 163–167. 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doi.org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/10.1080/02763877.2014.881274</a:t>
            </a:r>
            <a:endParaRPr lang="en-GB" sz="1800" b="0" i="0" u="none" strike="noStrike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Zhao, J.,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Xue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R., Dong, Z., Tang, D., &amp; Wei, W. (2020). Evaluating the reliability of sources of evidence with a two-perspective approach in classification problems based on evidence theory. 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Sciences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507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313–338. https://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/10.1016/j.ins.2019.08.033</a:t>
            </a:r>
          </a:p>
          <a:p>
            <a:pPr algn="l"/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8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LibGuides: Library Basics: Primary and Secondary Sources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(n.d.). Bowling Green State University. Retrieved 20 October 2020, from </a:t>
            </a:r>
            <a:r>
              <a:rPr lang="en-GB" sz="18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</a:t>
            </a:r>
            <a:r>
              <a:rPr lang="en-GB" sz="1800" b="0" i="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libguides.bgsu.edu</a:t>
            </a:r>
            <a:r>
              <a:rPr lang="en-GB" sz="18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/c.php?g=227153&amp;p=1505675</a:t>
            </a:r>
            <a:endParaRPr lang="en-GB" sz="18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8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Research Guides: Library Research Guide for the History of Science: Introduction: What is a Secondary Source?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(n.d.). Harvard Library. Retrieved 20 October 2020, from </a:t>
            </a:r>
            <a:r>
              <a:rPr lang="en-GB" sz="18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https://guides.library.harvard.edu/HistSciInfo/secondary</a:t>
            </a:r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55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1465</TotalTime>
  <Words>365</Words>
  <Application>Microsoft Office PowerPoint</Application>
  <PresentationFormat>Custom</PresentationFormat>
  <Paragraphs>74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Primary vs Secondary Sources  Natalie Coombs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Coombs</dc:creator>
  <cp:lastModifiedBy>Dan Lewis</cp:lastModifiedBy>
  <cp:revision>11</cp:revision>
  <dcterms:created xsi:type="dcterms:W3CDTF">2020-10-12T14:47:03Z</dcterms:created>
  <dcterms:modified xsi:type="dcterms:W3CDTF">2020-10-29T15:07:55Z</dcterms:modified>
</cp:coreProperties>
</file>