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media/image26.jpg" ContentType="image/jpeg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56" r:id="rId2"/>
    <p:sldId id="257" r:id="rId3"/>
    <p:sldId id="258" r:id="rId4"/>
    <p:sldId id="299" r:id="rId5"/>
    <p:sldId id="300" r:id="rId6"/>
    <p:sldId id="324" r:id="rId7"/>
    <p:sldId id="260" r:id="rId8"/>
    <p:sldId id="261" r:id="rId9"/>
    <p:sldId id="301" r:id="rId10"/>
    <p:sldId id="303" r:id="rId11"/>
    <p:sldId id="304" r:id="rId12"/>
    <p:sldId id="262" r:id="rId13"/>
    <p:sldId id="263" r:id="rId14"/>
    <p:sldId id="265" r:id="rId15"/>
    <p:sldId id="306" r:id="rId16"/>
    <p:sldId id="268" r:id="rId17"/>
    <p:sldId id="269" r:id="rId18"/>
    <p:sldId id="305" r:id="rId19"/>
    <p:sldId id="270" r:id="rId20"/>
    <p:sldId id="271" r:id="rId21"/>
    <p:sldId id="272" r:id="rId22"/>
    <p:sldId id="274" r:id="rId23"/>
    <p:sldId id="275" r:id="rId24"/>
    <p:sldId id="276" r:id="rId25"/>
    <p:sldId id="307" r:id="rId26"/>
    <p:sldId id="308" r:id="rId27"/>
    <p:sldId id="309" r:id="rId28"/>
    <p:sldId id="310" r:id="rId29"/>
    <p:sldId id="311" r:id="rId30"/>
    <p:sldId id="312" r:id="rId31"/>
    <p:sldId id="316" r:id="rId32"/>
    <p:sldId id="317" r:id="rId33"/>
    <p:sldId id="322" r:id="rId34"/>
    <p:sldId id="321" r:id="rId35"/>
    <p:sldId id="318" r:id="rId36"/>
    <p:sldId id="319" r:id="rId37"/>
    <p:sldId id="313" r:id="rId38"/>
    <p:sldId id="314" r:id="rId39"/>
    <p:sldId id="315" r:id="rId40"/>
    <p:sldId id="323" r:id="rId41"/>
    <p:sldId id="297" r:id="rId42"/>
  </p:sldIdLst>
  <p:sldSz cx="9144000" cy="6858000" type="screen4x3"/>
  <p:notesSz cx="9144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D4FA09-5857-40DB-8F83-7B75228D84BD}" v="6" dt="2026-09-20T09:41:51.908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264" y="6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microsoft.com/office/2016/11/relationships/changesInfo" Target="changesInfos/changesInfo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ra Hopkinson" userId="4c46a3d6-da89-4616-bd45-1b70e49404c2" providerId="ADAL" clId="{7F1F0841-190A-46F8-9915-0C9D4FD90F14}"/>
    <pc:docChg chg="custSel delSld modSld">
      <pc:chgData name="Lara Hopkinson" userId="4c46a3d6-da89-4616-bd45-1b70e49404c2" providerId="ADAL" clId="{7F1F0841-190A-46F8-9915-0C9D4FD90F14}" dt="2026-09-20T09:43:39.996" v="45" actId="47"/>
      <pc:docMkLst>
        <pc:docMk/>
      </pc:docMkLst>
      <pc:sldChg chg="del">
        <pc:chgData name="Lara Hopkinson" userId="4c46a3d6-da89-4616-bd45-1b70e49404c2" providerId="ADAL" clId="{7F1F0841-190A-46F8-9915-0C9D4FD90F14}" dt="2026-09-20T09:37:38.660" v="0" actId="47"/>
        <pc:sldMkLst>
          <pc:docMk/>
          <pc:sldMk cId="0" sldId="273"/>
        </pc:sldMkLst>
      </pc:sldChg>
      <pc:sldChg chg="modSp mod">
        <pc:chgData name="Lara Hopkinson" userId="4c46a3d6-da89-4616-bd45-1b70e49404c2" providerId="ADAL" clId="{7F1F0841-190A-46F8-9915-0C9D4FD90F14}" dt="2026-09-20T09:37:51.892" v="3" actId="20577"/>
        <pc:sldMkLst>
          <pc:docMk/>
          <pc:sldMk cId="0" sldId="274"/>
        </pc:sldMkLst>
        <pc:spChg chg="mod">
          <ac:chgData name="Lara Hopkinson" userId="4c46a3d6-da89-4616-bd45-1b70e49404c2" providerId="ADAL" clId="{7F1F0841-190A-46F8-9915-0C9D4FD90F14}" dt="2026-09-20T09:37:47.527" v="2" actId="2711"/>
          <ac:spMkLst>
            <pc:docMk/>
            <pc:sldMk cId="0" sldId="274"/>
            <ac:spMk id="2" creationId="{00000000-0000-0000-0000-000000000000}"/>
          </ac:spMkLst>
        </pc:spChg>
        <pc:spChg chg="mod">
          <ac:chgData name="Lara Hopkinson" userId="4c46a3d6-da89-4616-bd45-1b70e49404c2" providerId="ADAL" clId="{7F1F0841-190A-46F8-9915-0C9D4FD90F14}" dt="2026-09-20T09:37:51.892" v="3" actId="20577"/>
          <ac:spMkLst>
            <pc:docMk/>
            <pc:sldMk cId="0" sldId="274"/>
            <ac:spMk id="3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38:35.232" v="16" actId="20577"/>
        <pc:sldMkLst>
          <pc:docMk/>
          <pc:sldMk cId="0" sldId="275"/>
        </pc:sldMkLst>
        <pc:spChg chg="mod">
          <ac:chgData name="Lara Hopkinson" userId="4c46a3d6-da89-4616-bd45-1b70e49404c2" providerId="ADAL" clId="{7F1F0841-190A-46F8-9915-0C9D4FD90F14}" dt="2026-09-20T09:38:06.839" v="5" actId="207"/>
          <ac:spMkLst>
            <pc:docMk/>
            <pc:sldMk cId="0" sldId="275"/>
            <ac:spMk id="2" creationId="{00000000-0000-0000-0000-000000000000}"/>
          </ac:spMkLst>
        </pc:spChg>
        <pc:spChg chg="mod">
          <ac:chgData name="Lara Hopkinson" userId="4c46a3d6-da89-4616-bd45-1b70e49404c2" providerId="ADAL" clId="{7F1F0841-190A-46F8-9915-0C9D4FD90F14}" dt="2026-09-20T09:38:35.232" v="16" actId="20577"/>
          <ac:spMkLst>
            <pc:docMk/>
            <pc:sldMk cId="0" sldId="275"/>
            <ac:spMk id="3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38:52.035" v="18" actId="207"/>
        <pc:sldMkLst>
          <pc:docMk/>
          <pc:sldMk cId="0" sldId="276"/>
        </pc:sldMkLst>
        <pc:spChg chg="mod">
          <ac:chgData name="Lara Hopkinson" userId="4c46a3d6-da89-4616-bd45-1b70e49404c2" providerId="ADAL" clId="{7F1F0841-190A-46F8-9915-0C9D4FD90F14}" dt="2026-09-20T09:38:52.035" v="18" actId="207"/>
          <ac:spMkLst>
            <pc:docMk/>
            <pc:sldMk cId="0" sldId="276"/>
            <ac:spMk id="3" creationId="{00000000-0000-0000-0000-000000000000}"/>
          </ac:spMkLst>
        </pc:spChg>
        <pc:spChg chg="mod">
          <ac:chgData name="Lara Hopkinson" userId="4c46a3d6-da89-4616-bd45-1b70e49404c2" providerId="ADAL" clId="{7F1F0841-190A-46F8-9915-0C9D4FD90F14}" dt="2026-09-20T09:38:47.501" v="17" actId="207"/>
          <ac:spMkLst>
            <pc:docMk/>
            <pc:sldMk cId="0" sldId="276"/>
            <ac:spMk id="5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41:51.906" v="44"/>
        <pc:sldMkLst>
          <pc:docMk/>
          <pc:sldMk cId="0" sldId="297"/>
        </pc:sldMkLst>
        <pc:spChg chg="mod">
          <ac:chgData name="Lara Hopkinson" userId="4c46a3d6-da89-4616-bd45-1b70e49404c2" providerId="ADAL" clId="{7F1F0841-190A-46F8-9915-0C9D4FD90F14}" dt="2026-09-20T09:41:51.906" v="44"/>
          <ac:spMkLst>
            <pc:docMk/>
            <pc:sldMk cId="0" sldId="297"/>
            <ac:spMk id="8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39:02.973" v="21" actId="313"/>
        <pc:sldMkLst>
          <pc:docMk/>
          <pc:sldMk cId="3262964021" sldId="307"/>
        </pc:sldMkLst>
        <pc:spChg chg="mod">
          <ac:chgData name="Lara Hopkinson" userId="4c46a3d6-da89-4616-bd45-1b70e49404c2" providerId="ADAL" clId="{7F1F0841-190A-46F8-9915-0C9D4FD90F14}" dt="2026-09-20T09:39:00.620" v="19" actId="207"/>
          <ac:spMkLst>
            <pc:docMk/>
            <pc:sldMk cId="3262964021" sldId="307"/>
            <ac:spMk id="2" creationId="{643F97DF-B83C-446E-9FFE-5B0756C2F30F}"/>
          </ac:spMkLst>
        </pc:spChg>
        <pc:spChg chg="mod">
          <ac:chgData name="Lara Hopkinson" userId="4c46a3d6-da89-4616-bd45-1b70e49404c2" providerId="ADAL" clId="{7F1F0841-190A-46F8-9915-0C9D4FD90F14}" dt="2026-09-20T09:39:02.973" v="21" actId="313"/>
          <ac:spMkLst>
            <pc:docMk/>
            <pc:sldMk cId="3262964021" sldId="307"/>
            <ac:spMk id="3" creationId="{D022D186-A4B1-482F-9540-D0FB90DAF6F4}"/>
          </ac:spMkLst>
        </pc:spChg>
      </pc:sldChg>
      <pc:sldChg chg="modSp mod">
        <pc:chgData name="Lara Hopkinson" userId="4c46a3d6-da89-4616-bd45-1b70e49404c2" providerId="ADAL" clId="{7F1F0841-190A-46F8-9915-0C9D4FD90F14}" dt="2026-09-20T09:39:33.042" v="25" actId="2711"/>
        <pc:sldMkLst>
          <pc:docMk/>
          <pc:sldMk cId="2910512122" sldId="308"/>
        </pc:sldMkLst>
        <pc:spChg chg="mod">
          <ac:chgData name="Lara Hopkinson" userId="4c46a3d6-da89-4616-bd45-1b70e49404c2" providerId="ADAL" clId="{7F1F0841-190A-46F8-9915-0C9D4FD90F14}" dt="2026-09-20T09:39:33.042" v="25" actId="2711"/>
          <ac:spMkLst>
            <pc:docMk/>
            <pc:sldMk cId="2910512122" sldId="308"/>
            <ac:spMk id="2" creationId="{0F3CF0A9-5834-42F8-BD29-FC911C1DEE15}"/>
          </ac:spMkLst>
        </pc:spChg>
        <pc:spChg chg="mod">
          <ac:chgData name="Lara Hopkinson" userId="4c46a3d6-da89-4616-bd45-1b70e49404c2" providerId="ADAL" clId="{7F1F0841-190A-46F8-9915-0C9D4FD90F14}" dt="2026-09-20T09:39:33.042" v="25" actId="2711"/>
          <ac:spMkLst>
            <pc:docMk/>
            <pc:sldMk cId="2910512122" sldId="308"/>
            <ac:spMk id="3" creationId="{C7F5E189-6474-4586-ABE2-06912E86FF40}"/>
          </ac:spMkLst>
        </pc:spChg>
      </pc:sldChg>
      <pc:sldChg chg="modSp mod">
        <pc:chgData name="Lara Hopkinson" userId="4c46a3d6-da89-4616-bd45-1b70e49404c2" providerId="ADAL" clId="{7F1F0841-190A-46F8-9915-0C9D4FD90F14}" dt="2026-09-20T09:39:25.618" v="24" actId="2711"/>
        <pc:sldMkLst>
          <pc:docMk/>
          <pc:sldMk cId="1698062899" sldId="312"/>
        </pc:sldMkLst>
        <pc:spChg chg="mod">
          <ac:chgData name="Lara Hopkinson" userId="4c46a3d6-da89-4616-bd45-1b70e49404c2" providerId="ADAL" clId="{7F1F0841-190A-46F8-9915-0C9D4FD90F14}" dt="2026-09-20T09:39:25.618" v="24" actId="2711"/>
          <ac:spMkLst>
            <pc:docMk/>
            <pc:sldMk cId="1698062899" sldId="312"/>
            <ac:spMk id="2" creationId="{B4A44B2E-7D2C-4832-9B25-81DE7D9EFA5D}"/>
          </ac:spMkLst>
        </pc:spChg>
        <pc:spChg chg="mod">
          <ac:chgData name="Lara Hopkinson" userId="4c46a3d6-da89-4616-bd45-1b70e49404c2" providerId="ADAL" clId="{7F1F0841-190A-46F8-9915-0C9D4FD90F14}" dt="2026-09-20T09:39:25.618" v="24" actId="2711"/>
          <ac:spMkLst>
            <pc:docMk/>
            <pc:sldMk cId="1698062899" sldId="312"/>
            <ac:spMk id="3" creationId="{750F90A6-088B-48AA-A1BF-89B7CE9CC625}"/>
          </ac:spMkLst>
        </pc:spChg>
      </pc:sldChg>
      <pc:sldChg chg="modSp mod">
        <pc:chgData name="Lara Hopkinson" userId="4c46a3d6-da89-4616-bd45-1b70e49404c2" providerId="ADAL" clId="{7F1F0841-190A-46F8-9915-0C9D4FD90F14}" dt="2026-09-20T09:41:39.651" v="42"/>
        <pc:sldMkLst>
          <pc:docMk/>
          <pc:sldMk cId="3776310684" sldId="313"/>
        </pc:sldMkLst>
        <pc:spChg chg="mod">
          <ac:chgData name="Lara Hopkinson" userId="4c46a3d6-da89-4616-bd45-1b70e49404c2" providerId="ADAL" clId="{7F1F0841-190A-46F8-9915-0C9D4FD90F14}" dt="2026-09-20T09:41:39.651" v="42"/>
          <ac:spMkLst>
            <pc:docMk/>
            <pc:sldMk cId="3776310684" sldId="313"/>
            <ac:spMk id="2" creationId="{109BC419-D651-4894-A872-3D6520E60A9F}"/>
          </ac:spMkLst>
        </pc:spChg>
      </pc:sldChg>
      <pc:sldChg chg="modSp mod">
        <pc:chgData name="Lara Hopkinson" userId="4c46a3d6-da89-4616-bd45-1b70e49404c2" providerId="ADAL" clId="{7F1F0841-190A-46F8-9915-0C9D4FD90F14}" dt="2026-09-20T09:39:51.067" v="27" actId="255"/>
        <pc:sldMkLst>
          <pc:docMk/>
          <pc:sldMk cId="1878908734" sldId="316"/>
        </pc:sldMkLst>
        <pc:spChg chg="mod">
          <ac:chgData name="Lara Hopkinson" userId="4c46a3d6-da89-4616-bd45-1b70e49404c2" providerId="ADAL" clId="{7F1F0841-190A-46F8-9915-0C9D4FD90F14}" dt="2026-09-20T09:39:51.067" v="27" actId="255"/>
          <ac:spMkLst>
            <pc:docMk/>
            <pc:sldMk cId="1878908734" sldId="316"/>
            <ac:spMk id="2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40:17.312" v="32" actId="255"/>
        <pc:sldMkLst>
          <pc:docMk/>
          <pc:sldMk cId="4213426736" sldId="317"/>
        </pc:sldMkLst>
        <pc:spChg chg="mod">
          <ac:chgData name="Lara Hopkinson" userId="4c46a3d6-da89-4616-bd45-1b70e49404c2" providerId="ADAL" clId="{7F1F0841-190A-46F8-9915-0C9D4FD90F14}" dt="2026-09-20T09:40:17.312" v="32" actId="255"/>
          <ac:spMkLst>
            <pc:docMk/>
            <pc:sldMk cId="4213426736" sldId="317"/>
            <ac:spMk id="2" creationId="{00000000-0000-0000-0000-000000000000}"/>
          </ac:spMkLst>
        </pc:spChg>
      </pc:sldChg>
      <pc:sldChg chg="del">
        <pc:chgData name="Lara Hopkinson" userId="4c46a3d6-da89-4616-bd45-1b70e49404c2" providerId="ADAL" clId="{7F1F0841-190A-46F8-9915-0C9D4FD90F14}" dt="2026-09-20T09:43:39.996" v="45" actId="47"/>
        <pc:sldMkLst>
          <pc:docMk/>
          <pc:sldMk cId="809414278" sldId="320"/>
        </pc:sldMkLst>
      </pc:sldChg>
      <pc:sldChg chg="modSp mod">
        <pc:chgData name="Lara Hopkinson" userId="4c46a3d6-da89-4616-bd45-1b70e49404c2" providerId="ADAL" clId="{7F1F0841-190A-46F8-9915-0C9D4FD90F14}" dt="2026-09-20T09:40:38.542" v="40"/>
        <pc:sldMkLst>
          <pc:docMk/>
          <pc:sldMk cId="2896027055" sldId="321"/>
        </pc:sldMkLst>
        <pc:spChg chg="mod">
          <ac:chgData name="Lara Hopkinson" userId="4c46a3d6-da89-4616-bd45-1b70e49404c2" providerId="ADAL" clId="{7F1F0841-190A-46F8-9915-0C9D4FD90F14}" dt="2026-09-20T09:40:38.542" v="40"/>
          <ac:spMkLst>
            <pc:docMk/>
            <pc:sldMk cId="2896027055" sldId="321"/>
            <ac:spMk id="2" creationId="{00000000-0000-0000-0000-000000000000}"/>
          </ac:spMkLst>
        </pc:spChg>
      </pc:sldChg>
      <pc:sldChg chg="modSp mod">
        <pc:chgData name="Lara Hopkinson" userId="4c46a3d6-da89-4616-bd45-1b70e49404c2" providerId="ADAL" clId="{7F1F0841-190A-46F8-9915-0C9D4FD90F14}" dt="2026-09-20T09:40:26.720" v="36"/>
        <pc:sldMkLst>
          <pc:docMk/>
          <pc:sldMk cId="457162095" sldId="322"/>
        </pc:sldMkLst>
        <pc:spChg chg="mod">
          <ac:chgData name="Lara Hopkinson" userId="4c46a3d6-da89-4616-bd45-1b70e49404c2" providerId="ADAL" clId="{7F1F0841-190A-46F8-9915-0C9D4FD90F14}" dt="2026-09-20T09:40:26.720" v="36"/>
          <ac:spMkLst>
            <pc:docMk/>
            <pc:sldMk cId="457162095" sldId="322"/>
            <ac:spMk id="2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700AB2-89E2-4C2A-B19C-A8F1512375BC}" type="datetimeFigureOut">
              <a:rPr lang="en-GB" smtClean="0"/>
              <a:t>20/09/2026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B83EF-8C5A-4BCF-83AA-25A17D3B95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0921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4B83EF-8C5A-4BCF-83AA-25A17D3B95A6}" type="slidenum">
              <a:rPr lang="en-GB" smtClean="0"/>
              <a:t>36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0287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99516"/>
            <a:ext cx="8001000" cy="76809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15900" y="2467482"/>
            <a:ext cx="8712200" cy="14674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"/>
                <a:lumOff val="95000"/>
              </a:schemeClr>
            </a:gs>
            <a:gs pos="74000">
              <a:schemeClr val="accent5">
                <a:lumMod val="45000"/>
                <a:lumOff val="55000"/>
              </a:schemeClr>
            </a:gs>
            <a:gs pos="83000">
              <a:schemeClr val="accent5">
                <a:lumMod val="45000"/>
                <a:lumOff val="55000"/>
              </a:schemeClr>
            </a:gs>
            <a:gs pos="100000">
              <a:schemeClr val="accent5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0"/>
            <a:ext cx="9144000" cy="685799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735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379600" y="3300348"/>
            <a:ext cx="6384798" cy="26384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9/20/2026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510523" y="6567220"/>
            <a:ext cx="203200" cy="1778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BBBBBB"/>
                </a:solidFill>
                <a:latin typeface="Times New Roman"/>
                <a:cs typeface="Times New Roman"/>
              </a:defRPr>
            </a:lvl1pPr>
          </a:lstStyle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GorqroigqM?feature=oembed" TargetMode="Externa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14349" y="878523"/>
            <a:ext cx="7332371" cy="147732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algn="ctr">
              <a:lnSpc>
                <a:spcPct val="100000"/>
              </a:lnSpc>
            </a:pPr>
            <a:r>
              <a:rPr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BSc (Hon) </a:t>
            </a:r>
            <a:r>
              <a:rPr lang="en-GB" b="1" spc="-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Environment, Sustainability and Climate Change</a:t>
            </a:r>
            <a:br>
              <a:rPr lang="en-GB" spc="-10" dirty="0">
                <a:solidFill>
                  <a:schemeClr val="tx2"/>
                </a:solidFill>
                <a:latin typeface="Tahoma"/>
                <a:cs typeface="Tahoma"/>
              </a:rPr>
            </a:br>
            <a:endParaRPr spc="-10" dirty="0">
              <a:solidFill>
                <a:schemeClr val="tx2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33400" y="2154389"/>
            <a:ext cx="78486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GB" sz="28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ACNA6005: </a:t>
            </a:r>
            <a:r>
              <a:rPr sz="28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Sustainable</a:t>
            </a:r>
            <a:r>
              <a:rPr lang="en-GB" sz="28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 </a:t>
            </a:r>
            <a:r>
              <a:rPr lang="en-GB" sz="28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Urban Communities</a:t>
            </a:r>
            <a:endParaRPr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785998" y="4000436"/>
            <a:ext cx="3733800" cy="25384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428599" y="3143250"/>
            <a:ext cx="3443604" cy="1374775"/>
          </a:xfrm>
          <a:custGeom>
            <a:avLst/>
            <a:gdLst/>
            <a:ahLst/>
            <a:cxnLst/>
            <a:rect l="l" t="t" r="r" b="b"/>
            <a:pathLst>
              <a:path w="3443604" h="1374775">
                <a:moveTo>
                  <a:pt x="3064825" y="1016000"/>
                </a:moveTo>
                <a:lnTo>
                  <a:pt x="2743225" y="1016000"/>
                </a:lnTo>
                <a:lnTo>
                  <a:pt x="3443376" y="1374775"/>
                </a:lnTo>
                <a:lnTo>
                  <a:pt x="3064825" y="1016000"/>
                </a:lnTo>
                <a:close/>
              </a:path>
              <a:path w="3443604" h="1374775">
                <a:moveTo>
                  <a:pt x="2540025" y="0"/>
                </a:moveTo>
                <a:lnTo>
                  <a:pt x="203200" y="0"/>
                </a:lnTo>
                <a:lnTo>
                  <a:pt x="156606" y="5364"/>
                </a:lnTo>
                <a:lnTo>
                  <a:pt x="113835" y="20645"/>
                </a:lnTo>
                <a:lnTo>
                  <a:pt x="76106" y="44626"/>
                </a:lnTo>
                <a:lnTo>
                  <a:pt x="44638" y="76090"/>
                </a:lnTo>
                <a:lnTo>
                  <a:pt x="20652" y="113818"/>
                </a:lnTo>
                <a:lnTo>
                  <a:pt x="5366" y="156594"/>
                </a:lnTo>
                <a:lnTo>
                  <a:pt x="0" y="203200"/>
                </a:lnTo>
                <a:lnTo>
                  <a:pt x="0" y="1016000"/>
                </a:lnTo>
                <a:lnTo>
                  <a:pt x="5366" y="1062605"/>
                </a:lnTo>
                <a:lnTo>
                  <a:pt x="20652" y="1105381"/>
                </a:lnTo>
                <a:lnTo>
                  <a:pt x="44638" y="1143109"/>
                </a:lnTo>
                <a:lnTo>
                  <a:pt x="76106" y="1174573"/>
                </a:lnTo>
                <a:lnTo>
                  <a:pt x="113835" y="1198554"/>
                </a:lnTo>
                <a:lnTo>
                  <a:pt x="156606" y="1213835"/>
                </a:lnTo>
                <a:lnTo>
                  <a:pt x="203200" y="1219200"/>
                </a:lnTo>
                <a:lnTo>
                  <a:pt x="2540025" y="1219200"/>
                </a:lnTo>
                <a:lnTo>
                  <a:pt x="2586591" y="1213835"/>
                </a:lnTo>
                <a:lnTo>
                  <a:pt x="2629351" y="1198554"/>
                </a:lnTo>
                <a:lnTo>
                  <a:pt x="2667081" y="1174573"/>
                </a:lnTo>
                <a:lnTo>
                  <a:pt x="2698558" y="1143109"/>
                </a:lnTo>
                <a:lnTo>
                  <a:pt x="2722557" y="1105381"/>
                </a:lnTo>
                <a:lnTo>
                  <a:pt x="2737854" y="1062605"/>
                </a:lnTo>
                <a:lnTo>
                  <a:pt x="2743225" y="1016000"/>
                </a:lnTo>
                <a:lnTo>
                  <a:pt x="3064825" y="1016000"/>
                </a:lnTo>
                <a:lnTo>
                  <a:pt x="2743225" y="711200"/>
                </a:lnTo>
                <a:lnTo>
                  <a:pt x="2743225" y="203200"/>
                </a:lnTo>
                <a:lnTo>
                  <a:pt x="2737854" y="156594"/>
                </a:lnTo>
                <a:lnTo>
                  <a:pt x="2722557" y="113818"/>
                </a:lnTo>
                <a:lnTo>
                  <a:pt x="2698558" y="76090"/>
                </a:lnTo>
                <a:lnTo>
                  <a:pt x="2667081" y="44626"/>
                </a:lnTo>
                <a:lnTo>
                  <a:pt x="2629351" y="20645"/>
                </a:lnTo>
                <a:lnTo>
                  <a:pt x="2586591" y="5364"/>
                </a:lnTo>
                <a:lnTo>
                  <a:pt x="2540025" y="0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28599" y="3143250"/>
            <a:ext cx="3443604" cy="1374775"/>
          </a:xfrm>
          <a:custGeom>
            <a:avLst/>
            <a:gdLst/>
            <a:ahLst/>
            <a:cxnLst/>
            <a:rect l="l" t="t" r="r" b="b"/>
            <a:pathLst>
              <a:path w="3443604" h="1374775">
                <a:moveTo>
                  <a:pt x="2743225" y="203200"/>
                </a:moveTo>
                <a:lnTo>
                  <a:pt x="2737854" y="156594"/>
                </a:lnTo>
                <a:lnTo>
                  <a:pt x="2722557" y="113818"/>
                </a:lnTo>
                <a:lnTo>
                  <a:pt x="2698558" y="76090"/>
                </a:lnTo>
                <a:lnTo>
                  <a:pt x="2667081" y="44626"/>
                </a:lnTo>
                <a:lnTo>
                  <a:pt x="2629351" y="20645"/>
                </a:lnTo>
                <a:lnTo>
                  <a:pt x="2586591" y="5364"/>
                </a:lnTo>
                <a:lnTo>
                  <a:pt x="2540025" y="0"/>
                </a:lnTo>
                <a:lnTo>
                  <a:pt x="2286025" y="0"/>
                </a:lnTo>
                <a:lnTo>
                  <a:pt x="1600225" y="0"/>
                </a:lnTo>
                <a:lnTo>
                  <a:pt x="203200" y="0"/>
                </a:lnTo>
                <a:lnTo>
                  <a:pt x="156606" y="5364"/>
                </a:lnTo>
                <a:lnTo>
                  <a:pt x="113835" y="20645"/>
                </a:lnTo>
                <a:lnTo>
                  <a:pt x="76106" y="44626"/>
                </a:lnTo>
                <a:lnTo>
                  <a:pt x="44638" y="76090"/>
                </a:lnTo>
                <a:lnTo>
                  <a:pt x="20652" y="113818"/>
                </a:lnTo>
                <a:lnTo>
                  <a:pt x="5366" y="156594"/>
                </a:lnTo>
                <a:lnTo>
                  <a:pt x="0" y="203200"/>
                </a:lnTo>
                <a:lnTo>
                  <a:pt x="0" y="711200"/>
                </a:lnTo>
                <a:lnTo>
                  <a:pt x="0" y="1016000"/>
                </a:lnTo>
                <a:lnTo>
                  <a:pt x="5366" y="1062605"/>
                </a:lnTo>
                <a:lnTo>
                  <a:pt x="20652" y="1105381"/>
                </a:lnTo>
                <a:lnTo>
                  <a:pt x="44638" y="1143109"/>
                </a:lnTo>
                <a:lnTo>
                  <a:pt x="76106" y="1174573"/>
                </a:lnTo>
                <a:lnTo>
                  <a:pt x="113835" y="1198554"/>
                </a:lnTo>
                <a:lnTo>
                  <a:pt x="156606" y="1213835"/>
                </a:lnTo>
                <a:lnTo>
                  <a:pt x="203200" y="1219200"/>
                </a:lnTo>
                <a:lnTo>
                  <a:pt x="1600225" y="1219200"/>
                </a:lnTo>
                <a:lnTo>
                  <a:pt x="2286025" y="1219200"/>
                </a:lnTo>
                <a:lnTo>
                  <a:pt x="2540025" y="1219200"/>
                </a:lnTo>
                <a:lnTo>
                  <a:pt x="2586591" y="1213835"/>
                </a:lnTo>
                <a:lnTo>
                  <a:pt x="2629351" y="1198554"/>
                </a:lnTo>
                <a:lnTo>
                  <a:pt x="2667081" y="1174573"/>
                </a:lnTo>
                <a:lnTo>
                  <a:pt x="2698558" y="1143109"/>
                </a:lnTo>
                <a:lnTo>
                  <a:pt x="2722557" y="1105381"/>
                </a:lnTo>
                <a:lnTo>
                  <a:pt x="2737854" y="1062605"/>
                </a:lnTo>
                <a:lnTo>
                  <a:pt x="2743225" y="1016000"/>
                </a:lnTo>
                <a:lnTo>
                  <a:pt x="3443376" y="1374775"/>
                </a:lnTo>
                <a:lnTo>
                  <a:pt x="2743225" y="711200"/>
                </a:lnTo>
                <a:lnTo>
                  <a:pt x="2743225" y="20320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14349" y="3357498"/>
            <a:ext cx="2184400" cy="701675"/>
          </a:xfrm>
          <a:prstGeom prst="rect">
            <a:avLst/>
          </a:prstGeom>
          <a:solidFill>
            <a:srgbClr val="69676C"/>
          </a:solidFill>
        </p:spPr>
        <p:txBody>
          <a:bodyPr vert="horz" wrap="square" lIns="0" tIns="3048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240"/>
              </a:spcBef>
            </a:pP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Do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you </a:t>
            </a:r>
            <a:r>
              <a:rPr sz="2000" dirty="0">
                <a:solidFill>
                  <a:srgbClr val="FFFFFF"/>
                </a:solidFill>
                <a:latin typeface="Calibri"/>
                <a:cs typeface="Calibri"/>
              </a:rPr>
              <a:t>think it</a:t>
            </a:r>
            <a:r>
              <a:rPr sz="2000" spc="-114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will</a:t>
            </a:r>
            <a:endParaRPr sz="2000">
              <a:latin typeface="Calibri"/>
              <a:cs typeface="Calibri"/>
            </a:endParaRPr>
          </a:p>
          <a:p>
            <a:pPr marL="9144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affect</a:t>
            </a:r>
            <a:r>
              <a:rPr sz="2000" spc="-9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us?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1</a:t>
            </a:fld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2140" y="501141"/>
            <a:ext cx="616966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Sustainable</a:t>
            </a:r>
            <a:r>
              <a:rPr sz="2800" b="1" spc="2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 </a:t>
            </a:r>
            <a:r>
              <a:rPr lang="en-GB" sz="28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Urban Communities</a:t>
            </a:r>
            <a:endParaRPr sz="28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2140" y="2005934"/>
            <a:ext cx="4091304" cy="313419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b="1" spc="-5" dirty="0">
                <a:solidFill>
                  <a:schemeClr val="tx2"/>
                </a:solidFill>
                <a:latin typeface="Tahoma"/>
                <a:cs typeface="Tahoma"/>
              </a:rPr>
              <a:t>Module</a:t>
            </a:r>
            <a:r>
              <a:rPr sz="2400" b="1" spc="-100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b="1" dirty="0">
                <a:solidFill>
                  <a:schemeClr val="tx2"/>
                </a:solidFill>
                <a:latin typeface="Tahoma"/>
                <a:cs typeface="Tahoma"/>
              </a:rPr>
              <a:t>Aim:</a:t>
            </a:r>
            <a:endParaRPr sz="2400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12700" marR="5080">
              <a:lnSpc>
                <a:spcPct val="100000"/>
              </a:lnSpc>
              <a:spcBef>
                <a:spcPts val="1440"/>
              </a:spcBef>
            </a:pPr>
            <a:r>
              <a:rPr lang="en-GB" sz="2400" spc="-12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 foster earlier work incorporating sustainable development and strengthen the case for mainstreaming resilience, building cities that are inclusive, low carbon, productive and more equal. </a:t>
            </a: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860035" y="3573030"/>
            <a:ext cx="3896867" cy="292265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9514" y="1916772"/>
            <a:ext cx="2987167" cy="424853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30200" y="377063"/>
            <a:ext cx="3098800" cy="369332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12700"/>
            <a:r>
              <a:rPr lang="en-GB" sz="2400" b="1" spc="-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Learning </a:t>
            </a:r>
            <a:r>
              <a:rPr sz="2400" b="1" spc="-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/>
                <a:cs typeface="Tahoma"/>
              </a:rPr>
              <a:t>Outcomes</a:t>
            </a:r>
            <a:endParaRPr sz="2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823648" y="1524000"/>
            <a:ext cx="2140838" cy="31790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31724" y="975078"/>
            <a:ext cx="8280399" cy="568104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42900" lvl="0" indent="-342900" algn="just" hangingPunct="0"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Critically evaluate key factors influencing urban development strategies and compliance with the Sustainable Development Goal (SDG) 11 and Wellbeing of Future Generations Act 2015.</a:t>
            </a:r>
            <a:endParaRPr lang="en-GB" sz="1800" dirty="0">
              <a:solidFill>
                <a:schemeClr val="tx2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2700">
              <a:lnSpc>
                <a:spcPct val="100000"/>
              </a:lnSpc>
            </a:pPr>
            <a:r>
              <a:rPr sz="2000" spc="-5" dirty="0">
                <a:solidFill>
                  <a:schemeClr val="tx2"/>
                </a:solidFill>
                <a:latin typeface="Tahoma"/>
                <a:cs typeface="Tahoma"/>
              </a:rPr>
              <a:t>.</a:t>
            </a:r>
            <a:endParaRPr sz="2000" dirty="0">
              <a:solidFill>
                <a:schemeClr val="tx2"/>
              </a:solidFill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20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100" dirty="0">
              <a:solidFill>
                <a:schemeClr val="tx2"/>
              </a:solidFill>
              <a:latin typeface="Times New Roman"/>
              <a:cs typeface="Times New Roman"/>
            </a:endParaRPr>
          </a:p>
          <a:p>
            <a:pPr marL="3181350" marR="1797050">
              <a:lnSpc>
                <a:spcPct val="100000"/>
              </a:lnSpc>
            </a:pP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Compare and contrast principal issues and needs applicable to both rural and urban sustainable development locally, regionally and globally</a:t>
            </a:r>
            <a:r>
              <a:rPr sz="2000" spc="-5" dirty="0">
                <a:solidFill>
                  <a:schemeClr val="tx2"/>
                </a:solidFill>
                <a:latin typeface="Tahoma"/>
                <a:cs typeface="Tahoma"/>
              </a:rPr>
              <a:t>.</a:t>
            </a:r>
            <a:endParaRPr lang="en-GB" sz="2000" spc="-5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3181350" marR="1797050">
              <a:lnSpc>
                <a:spcPct val="100000"/>
              </a:lnSpc>
            </a:pPr>
            <a:endParaRPr lang="en-GB" sz="2000" spc="-5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3181350" marR="1797050">
              <a:lnSpc>
                <a:spcPct val="100000"/>
              </a:lnSpc>
            </a:pPr>
            <a:endParaRPr sz="2000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3109595" marR="2381250">
              <a:lnSpc>
                <a:spcPct val="100000"/>
              </a:lnSpc>
              <a:spcBef>
                <a:spcPts val="1739"/>
              </a:spcBef>
            </a:pPr>
            <a:r>
              <a:rPr lang="en-GB" sz="1800" dirty="0">
                <a:solidFill>
                  <a:schemeClr val="tx2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Synthesise strategies applicable to sustainable development, which apply urban planning, risk management and geospatial infrastructure.</a:t>
            </a:r>
            <a:endParaRPr sz="2000" dirty="0">
              <a:solidFill>
                <a:schemeClr val="tx2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01600">
              <a:lnSpc>
                <a:spcPts val="1305"/>
              </a:lnSpc>
            </a:pPr>
            <a:fld id="{81D60167-4931-47E6-BA6A-407CBD079E47}" type="slidenum">
              <a:rPr dirty="0"/>
              <a:t>3</a:t>
            </a:fld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0CD7CF-2BAD-40AE-A9E8-C64DB1CDB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9600"/>
            <a:ext cx="7881620" cy="492443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Assessment methods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2708A66-24C2-4CE4-9AD4-C1C67EA3D9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3693319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</a:rPr>
              <a:t>Assignment – 50%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Written assignment plus seminar presentation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2000 words + 15 min defence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Brief</a:t>
            </a:r>
          </a:p>
          <a:p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0356159A-487B-460B-8107-5EED7740CA90}"/>
              </a:ext>
            </a:extLst>
          </p:cNvPr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3693319"/>
          </a:xfrm>
        </p:spPr>
        <p:txBody>
          <a:bodyPr/>
          <a:lstStyle/>
          <a:p>
            <a:r>
              <a:rPr lang="en-GB" b="1" dirty="0">
                <a:solidFill>
                  <a:schemeClr val="tx2"/>
                </a:solidFill>
              </a:rPr>
              <a:t>Exam – 50%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2-hour exam</a:t>
            </a:r>
          </a:p>
          <a:p>
            <a:r>
              <a:rPr lang="en-GB" dirty="0">
                <a:solidFill>
                  <a:schemeClr val="tx2"/>
                </a:solidFill>
              </a:rPr>
              <a:t>Answer all of section A</a:t>
            </a:r>
          </a:p>
          <a:p>
            <a:r>
              <a:rPr lang="en-GB" dirty="0">
                <a:solidFill>
                  <a:schemeClr val="tx2"/>
                </a:solidFill>
              </a:rPr>
              <a:t>Select 1 question in section B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Staged during exam period in May 2027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Date TBC</a:t>
            </a:r>
          </a:p>
        </p:txBody>
      </p:sp>
    </p:spTree>
    <p:extLst>
      <p:ext uri="{BB962C8B-B14F-4D97-AF65-F5344CB8AC3E}">
        <p14:creationId xmlns:p14="http://schemas.microsoft.com/office/powerpoint/2010/main" val="22011294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E51BA2-BF82-4826-AEF9-D6916BB36B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492443"/>
          </a:xfrm>
        </p:spPr>
        <p:txBody>
          <a:bodyPr/>
          <a:lstStyle/>
          <a:p>
            <a:r>
              <a:rPr lang="en-GB" b="1" dirty="0"/>
              <a:t>Module delivery – term 1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D52BA44-9F73-49E5-9C7C-F0030E3CC1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1843252"/>
              </p:ext>
            </p:extLst>
          </p:nvPr>
        </p:nvGraphicFramePr>
        <p:xfrm>
          <a:off x="1143000" y="1310600"/>
          <a:ext cx="6781800" cy="4404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62200">
                  <a:extLst>
                    <a:ext uri="{9D8B030D-6E8A-4147-A177-3AD203B41FA5}">
                      <a16:colId xmlns:a16="http://schemas.microsoft.com/office/drawing/2014/main" val="1301754036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3123349201"/>
                    </a:ext>
                  </a:extLst>
                </a:gridCol>
              </a:tblGrid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Topic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8811715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28 September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Intro / principles &amp; concepts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803923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05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 Strategy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6465145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12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dirty="0">
                          <a:solidFill>
                            <a:srgbClr val="000000"/>
                          </a:solidFill>
                          <a:latin typeface="Calibri"/>
                        </a:rPr>
                        <a:t>UWTSD travel survey details (with DP)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293009"/>
                  </a:ext>
                </a:extLst>
              </a:tr>
              <a:tr h="381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19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FIELDWORK WEEK – NO LECTURES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627498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26 October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SD Strategy continued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7351729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02 November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 Indicators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40823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09 November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 Indicators continued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0783198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16 November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GROUP ACTIVITY WEEK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233912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23 November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SDGs (including self-led work)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3693857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30 November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SDG11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975104"/>
                  </a:ext>
                </a:extLst>
              </a:tr>
              <a:tr h="3200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09 December 2026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Sustainable Cities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5246390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16692208-D9B0-429B-9875-A4DD32FED48A}"/>
              </a:ext>
            </a:extLst>
          </p:cNvPr>
          <p:cNvSpPr txBox="1"/>
          <p:nvPr/>
        </p:nvSpPr>
        <p:spPr>
          <a:xfrm>
            <a:off x="0" y="6488668"/>
            <a:ext cx="72776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Please note, the above is subject to change – you will be advised each week</a:t>
            </a:r>
          </a:p>
        </p:txBody>
      </p:sp>
    </p:spTree>
    <p:extLst>
      <p:ext uri="{BB962C8B-B14F-4D97-AF65-F5344CB8AC3E}">
        <p14:creationId xmlns:p14="http://schemas.microsoft.com/office/powerpoint/2010/main" val="42514125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02A42-6D40-1D30-D249-1DB3368ED0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984885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What does Sustainable Development mean to you?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34D152E-99FD-0AB3-8A73-91BEE2A8B3F2}"/>
              </a:ext>
            </a:extLst>
          </p:cNvPr>
          <p:cNvSpPr txBox="1">
            <a:spLocks/>
          </p:cNvSpPr>
          <p:nvPr/>
        </p:nvSpPr>
        <p:spPr>
          <a:xfrm>
            <a:off x="609724" y="2133600"/>
            <a:ext cx="7881620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kern="0" dirty="0">
                <a:solidFill>
                  <a:schemeClr val="tx2"/>
                </a:solidFill>
              </a:rPr>
              <a:t>What are its key elements?</a:t>
            </a:r>
            <a:endParaRPr lang="en-US" kern="0" dirty="0">
              <a:solidFill>
                <a:schemeClr val="tx2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6EC00C9-56A2-0375-A985-BD9E9E6371AB}"/>
              </a:ext>
            </a:extLst>
          </p:cNvPr>
          <p:cNvSpPr txBox="1">
            <a:spLocks/>
          </p:cNvSpPr>
          <p:nvPr/>
        </p:nvSpPr>
        <p:spPr>
          <a:xfrm>
            <a:off x="533400" y="3352800"/>
            <a:ext cx="7881620" cy="9848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kern="0" dirty="0">
                <a:solidFill>
                  <a:schemeClr val="tx2"/>
                </a:solidFill>
              </a:rPr>
              <a:t>Can you name any examples of </a:t>
            </a:r>
            <a:r>
              <a:rPr lang="en-GB" kern="0">
                <a:solidFill>
                  <a:schemeClr val="tx2"/>
                </a:solidFill>
              </a:rPr>
              <a:t>Sustainable Development?</a:t>
            </a:r>
            <a:endParaRPr lang="en-US" kern="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99219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433857" y="2420848"/>
            <a:ext cx="4224528" cy="316839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5169789" y="3167760"/>
            <a:ext cx="3133090" cy="109791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4180" marR="5080" indent="-411480">
              <a:lnSpc>
                <a:spcPct val="100000"/>
              </a:lnSpc>
            </a:pPr>
            <a:r>
              <a:rPr sz="3600" spc="-5" dirty="0">
                <a:solidFill>
                  <a:schemeClr val="tx2"/>
                </a:solidFill>
                <a:latin typeface="Verdana"/>
                <a:cs typeface="Verdana"/>
              </a:rPr>
              <a:t>Concepts</a:t>
            </a:r>
            <a:r>
              <a:rPr sz="3600" spc="-114" dirty="0">
                <a:solidFill>
                  <a:schemeClr val="tx2"/>
                </a:solidFill>
                <a:latin typeface="Verdana"/>
                <a:cs typeface="Verdana"/>
              </a:rPr>
              <a:t> </a:t>
            </a:r>
            <a:r>
              <a:rPr sz="3600" dirty="0">
                <a:solidFill>
                  <a:schemeClr val="tx2"/>
                </a:solidFill>
                <a:latin typeface="Verdana"/>
                <a:cs typeface="Verdana"/>
              </a:rPr>
              <a:t>and  Principles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370569" y="6550152"/>
            <a:ext cx="10160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BBBBBB"/>
                </a:solidFill>
                <a:latin typeface="Times New Roman"/>
                <a:cs typeface="Times New Roman"/>
              </a:rPr>
              <a:t>5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CC9AB512-1EE9-9C2D-96B6-2A1DCB3E0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Development</a:t>
            </a:r>
            <a:endParaRPr lang="en-US" sz="3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599423" y="6550152"/>
            <a:ext cx="10160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BBBBBB"/>
                </a:solidFill>
                <a:latin typeface="Times New Roman"/>
                <a:cs typeface="Times New Roman"/>
              </a:rPr>
              <a:t>6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15900" y="2025522"/>
            <a:ext cx="3975100" cy="4308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8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General</a:t>
            </a:r>
            <a:r>
              <a:rPr sz="2800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definitions</a:t>
            </a:r>
            <a:endParaRPr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84300" y="2516560"/>
            <a:ext cx="6623050" cy="320805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396875" indent="-228600">
              <a:lnSpc>
                <a:spcPct val="95300"/>
              </a:lnSpc>
              <a:buSzPct val="90476"/>
              <a:buFont typeface="Wingdings"/>
              <a:buChar char=""/>
              <a:tabLst>
                <a:tab pos="241300" algn="l"/>
              </a:tabLst>
            </a:pP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…the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capacity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 output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level 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approximately equal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or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greater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 </a:t>
            </a:r>
            <a:r>
              <a:rPr sz="21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 </a:t>
            </a:r>
            <a:r>
              <a:rPr sz="21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historical 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average,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 the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approximation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determined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the  </a:t>
            </a:r>
            <a:r>
              <a:rPr sz="21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historical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level of</a:t>
            </a:r>
            <a:r>
              <a:rPr sz="2100" i="1" spc="-7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variability.</a:t>
            </a:r>
            <a:endParaRPr sz="2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0665">
              <a:lnSpc>
                <a:spcPts val="2400"/>
              </a:lnSpc>
            </a:pPr>
            <a:r>
              <a:rPr sz="2100" b="1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Lynam </a:t>
            </a:r>
            <a:r>
              <a:rPr sz="21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Herdt</a:t>
            </a:r>
            <a:r>
              <a:rPr sz="2100" b="1" i="1" spc="-7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(1989)</a:t>
            </a:r>
            <a:endParaRPr sz="2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95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1300" marR="5080" indent="-228600" algn="just">
              <a:lnSpc>
                <a:spcPts val="2400"/>
              </a:lnSpc>
              <a:buSzPct val="90476"/>
              <a:buFont typeface="Wingdings"/>
              <a:buChar char=""/>
              <a:tabLst>
                <a:tab pos="241300" algn="l"/>
              </a:tabLst>
            </a:pP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…maximising the net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benefits of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development, 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subject to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maintaining the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services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quality </a:t>
            </a:r>
            <a:r>
              <a:rPr sz="21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 resources </a:t>
            </a:r>
            <a:r>
              <a:rPr sz="21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sz="2100" i="1" spc="-1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time.</a:t>
            </a:r>
            <a:endParaRPr sz="2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0665">
              <a:lnSpc>
                <a:spcPts val="2340"/>
              </a:lnSpc>
            </a:pPr>
            <a:r>
              <a:rPr sz="21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Pearce and Turner</a:t>
            </a:r>
            <a:r>
              <a:rPr sz="2100" b="1" i="1" spc="-9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100" b="1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(1990)</a:t>
            </a:r>
            <a:endParaRPr sz="21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2DD3EAD9-8318-59D8-E62B-8073630C5B3F}"/>
              </a:ext>
            </a:extLst>
          </p:cNvPr>
          <p:cNvSpPr txBox="1">
            <a:spLocks/>
          </p:cNvSpPr>
          <p:nvPr/>
        </p:nvSpPr>
        <p:spPr>
          <a:xfrm>
            <a:off x="631189" y="577850"/>
            <a:ext cx="788162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sz="3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Some definitions of sustainability</a:t>
            </a:r>
            <a:endParaRPr lang="en-US" sz="3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1F2A1-B501-4728-9FBA-58A2F1D607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47800" y="2362200"/>
            <a:ext cx="6629400" cy="2585323"/>
          </a:xfrm>
        </p:spPr>
        <p:txBody>
          <a:bodyPr/>
          <a:lstStyle/>
          <a:p>
            <a:r>
              <a:rPr lang="en-GB" sz="2800" b="1" dirty="0">
                <a:solidFill>
                  <a:schemeClr val="tx2"/>
                </a:solidFill>
              </a:rPr>
              <a:t>"Sustainable development is development that meets the needs of the present, without compromising the ability of future generations to meet their own needs."</a:t>
            </a:r>
            <a:endParaRPr lang="en-GB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0471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BB31D-8501-4AD2-8612-BBC2A8670F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</a:rPr>
              <a:t>Basic principle…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BE4A86-723A-47E3-98CD-6396F5982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9600" y="1676400"/>
            <a:ext cx="6384798" cy="369332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different, and often competing needs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F02CD9DC-8E22-41AB-AB23-63273C7F5CC7}"/>
              </a:ext>
            </a:extLst>
          </p:cNvPr>
          <p:cNvSpPr/>
          <p:nvPr/>
        </p:nvSpPr>
        <p:spPr>
          <a:xfrm>
            <a:off x="6400800" y="2732314"/>
            <a:ext cx="1905000" cy="182880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0847E78-64FA-42A9-A35D-B3333F7CA871}"/>
              </a:ext>
            </a:extLst>
          </p:cNvPr>
          <p:cNvSpPr/>
          <p:nvPr/>
        </p:nvSpPr>
        <p:spPr>
          <a:xfrm>
            <a:off x="914400" y="2785188"/>
            <a:ext cx="1905000" cy="1828800"/>
          </a:xfrm>
          <a:prstGeom prst="ellipse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AB2AA938-B253-4CDC-854D-B782A37822FD}"/>
              </a:ext>
            </a:extLst>
          </p:cNvPr>
          <p:cNvSpPr/>
          <p:nvPr/>
        </p:nvSpPr>
        <p:spPr>
          <a:xfrm>
            <a:off x="3581400" y="2732314"/>
            <a:ext cx="1905000" cy="1828800"/>
          </a:xfrm>
          <a:prstGeom prst="ellipse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E984D9-A7E3-475F-A26A-F894744B48EC}"/>
              </a:ext>
            </a:extLst>
          </p:cNvPr>
          <p:cNvSpPr txBox="1"/>
          <p:nvPr/>
        </p:nvSpPr>
        <p:spPr>
          <a:xfrm>
            <a:off x="6733077" y="4942114"/>
            <a:ext cx="1039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Economy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ED58F6C-8384-4C9A-B9BF-DB0030A6A16E}"/>
              </a:ext>
            </a:extLst>
          </p:cNvPr>
          <p:cNvSpPr txBox="1"/>
          <p:nvPr/>
        </p:nvSpPr>
        <p:spPr>
          <a:xfrm>
            <a:off x="1104901" y="4994988"/>
            <a:ext cx="13884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Environment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0DFABAE-EDEE-4E3E-A9C5-1FB9D0AB4C5B}"/>
              </a:ext>
            </a:extLst>
          </p:cNvPr>
          <p:cNvSpPr txBox="1"/>
          <p:nvPr/>
        </p:nvSpPr>
        <p:spPr>
          <a:xfrm>
            <a:off x="4094688" y="5018314"/>
            <a:ext cx="858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Society</a:t>
            </a:r>
          </a:p>
        </p:txBody>
      </p:sp>
    </p:spTree>
    <p:extLst>
      <p:ext uri="{BB962C8B-B14F-4D97-AF65-F5344CB8AC3E}">
        <p14:creationId xmlns:p14="http://schemas.microsoft.com/office/powerpoint/2010/main" val="27488497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9473E-71C0-41B6-9118-103C2F8D68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A9BB3-8915-4DE6-BD58-C85F799A6B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8B027F-736A-465C-987A-DCCEB42C94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999744" y="2145792"/>
            <a:ext cx="3182111" cy="37856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636388" y="2025522"/>
            <a:ext cx="4355212" cy="85598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69900" marR="5080" indent="-457200">
              <a:lnSpc>
                <a:spcPct val="100000"/>
              </a:lnSpc>
              <a:buClr>
                <a:srgbClr val="F8F8F8"/>
              </a:buClr>
              <a:buSzPct val="64285"/>
              <a:buFont typeface="Wingdings" panose="05000000000000000000" pitchFamily="2" charset="2"/>
              <a:buChar char="q"/>
              <a:tabLst>
                <a:tab pos="424180" algn="l"/>
              </a:tabLst>
            </a:pP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International</a:t>
            </a:r>
            <a:r>
              <a:rPr lang="en-GB"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2800" spc="-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28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</a:t>
            </a:r>
            <a:r>
              <a:rPr sz="2800" spc="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sz="28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28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endParaRPr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370569" y="6550152"/>
            <a:ext cx="101600" cy="1949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dirty="0">
                <a:solidFill>
                  <a:srgbClr val="BBBBBB"/>
                </a:solidFill>
                <a:latin typeface="Times New Roman"/>
                <a:cs typeface="Times New Roman"/>
              </a:rPr>
              <a:t>7</a:t>
            </a:r>
            <a:endParaRPr sz="1200">
              <a:latin typeface="Times New Roman"/>
              <a:cs typeface="Times New Roman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636389" y="3476625"/>
            <a:ext cx="4387850" cy="2846933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424180" indent="-411480">
              <a:lnSpc>
                <a:spcPct val="100000"/>
              </a:lnSpc>
              <a:buClr>
                <a:srgbClr val="F8F8F8"/>
              </a:buClr>
              <a:buSzPct val="64285"/>
              <a:buFont typeface="Wingdings"/>
              <a:buChar char=""/>
              <a:tabLst>
                <a:tab pos="424180" algn="l"/>
              </a:tabLst>
            </a:pP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Global</a:t>
            </a:r>
            <a:r>
              <a:rPr sz="2800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endParaRPr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9"/>
              </a:spcBef>
              <a:buClr>
                <a:srgbClr val="F8F8F8"/>
              </a:buClr>
              <a:buFont typeface="Wingdings"/>
              <a:buChar char=""/>
            </a:pPr>
            <a:endParaRPr sz="405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24180" indent="-411480">
              <a:lnSpc>
                <a:spcPct val="100000"/>
              </a:lnSpc>
              <a:buClr>
                <a:srgbClr val="F8F8F8"/>
              </a:buClr>
              <a:buSzPct val="64285"/>
              <a:buFont typeface="Wingdings"/>
              <a:buChar char=""/>
              <a:tabLst>
                <a:tab pos="424180" algn="l"/>
              </a:tabLst>
            </a:pPr>
            <a:r>
              <a:rPr sz="28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</a:t>
            </a:r>
            <a:r>
              <a:rPr sz="2800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</a:t>
            </a:r>
            <a:endParaRPr sz="2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8"/>
              </a:spcBef>
            </a:pPr>
            <a:endParaRPr sz="405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3505">
              <a:lnSpc>
                <a:spcPct val="100000"/>
              </a:lnSpc>
            </a:pP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about</a:t>
            </a:r>
            <a:r>
              <a:rPr sz="2400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enlarging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03505">
              <a:lnSpc>
                <a:spcPct val="100000"/>
              </a:lnSpc>
            </a:pPr>
            <a:r>
              <a:rPr sz="24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people’s</a:t>
            </a:r>
            <a:r>
              <a:rPr sz="2400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choices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BBCB8C44-6E44-656C-BA99-8AF6082D477F}"/>
              </a:ext>
            </a:extLst>
          </p:cNvPr>
          <p:cNvSpPr txBox="1">
            <a:spLocks/>
          </p:cNvSpPr>
          <p:nvPr/>
        </p:nvSpPr>
        <p:spPr>
          <a:xfrm>
            <a:off x="631189" y="577850"/>
            <a:ext cx="788162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sz="3600" b="1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What is development?</a:t>
            </a:r>
            <a:endParaRPr lang="en-US" sz="3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84300" y="2036698"/>
            <a:ext cx="6580505" cy="10020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ts val="2640"/>
              </a:lnSpc>
              <a:buSzPct val="89130"/>
              <a:buFont typeface="Wingdings"/>
              <a:buChar char=""/>
              <a:tabLst>
                <a:tab pos="241300" algn="l"/>
              </a:tabLst>
            </a:pPr>
            <a:r>
              <a:rPr sz="2300" i="1" spc="-9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development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improves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quality of </a:t>
            </a:r>
            <a:r>
              <a:rPr sz="23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human  </a:t>
            </a:r>
            <a:r>
              <a:rPr sz="23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</a:t>
            </a:r>
            <a:r>
              <a:rPr sz="23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living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within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carrying capacity </a:t>
            </a:r>
            <a:r>
              <a:rPr sz="23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supported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ecosystems. </a:t>
            </a:r>
            <a:r>
              <a:rPr sz="2300" b="1" i="1" spc="-7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IUCN</a:t>
            </a:r>
            <a:r>
              <a:rPr sz="2300" b="1" i="1" spc="8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3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(1991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sz="23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13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984300" y="3503381"/>
            <a:ext cx="6123940" cy="13468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41300" marR="5080" indent="-228600">
              <a:lnSpc>
                <a:spcPct val="95700"/>
              </a:lnSpc>
              <a:buSzPct val="89130"/>
              <a:buFont typeface="Wingdings"/>
              <a:buChar char=""/>
              <a:tabLst>
                <a:tab pos="241300" algn="l"/>
              </a:tabLst>
            </a:pP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…development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meets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needs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 generations without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compromising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3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ability of 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future generations </a:t>
            </a:r>
            <a:r>
              <a:rPr sz="23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meet </a:t>
            </a:r>
            <a:r>
              <a:rPr sz="23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their </a:t>
            </a:r>
            <a:r>
              <a:rPr sz="23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own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needs.  </a:t>
            </a:r>
            <a:r>
              <a:rPr sz="2300" b="1" i="1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WCED</a:t>
            </a:r>
            <a:r>
              <a:rPr sz="2300" b="1" i="1" spc="-1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3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(1987)</a:t>
            </a:r>
            <a:endParaRPr sz="23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939664" y="5832652"/>
            <a:ext cx="3899535" cy="36933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would you define</a:t>
            </a:r>
            <a:r>
              <a:rPr sz="2400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SD?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5">
            <a:extLst>
              <a:ext uri="{FF2B5EF4-FFF2-40B4-BE49-F238E27FC236}">
                <a16:creationId xmlns:a16="http://schemas.microsoft.com/office/drawing/2014/main" id="{2DABD2E6-9A00-E7DE-A5F9-B3712976A993}"/>
              </a:ext>
            </a:extLst>
          </p:cNvPr>
          <p:cNvSpPr txBox="1">
            <a:spLocks/>
          </p:cNvSpPr>
          <p:nvPr/>
        </p:nvSpPr>
        <p:spPr>
          <a:xfrm>
            <a:off x="832103" y="609600"/>
            <a:ext cx="788162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r>
              <a:rPr lang="en-GB" sz="3600" b="1" ker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 Development</a:t>
            </a:r>
            <a:endParaRPr lang="en-US" sz="3600" b="1" kern="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117" y="193483"/>
            <a:ext cx="5095875" cy="3655441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450900" y="4760341"/>
            <a:ext cx="2383155" cy="1101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172085" algn="just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Integrating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natural with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built</a:t>
            </a:r>
            <a:r>
              <a:rPr sz="2400" spc="-114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505200" y="2743200"/>
            <a:ext cx="5324094" cy="344500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6294882" y="1044575"/>
            <a:ext cx="1757045" cy="728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50"/>
              </a:lnSpc>
            </a:pP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ts val="2850"/>
              </a:lnSpc>
            </a:pP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</a:t>
            </a:r>
            <a:r>
              <a:rPr sz="2400" spc="-2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elopment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14</a:t>
            </a:fld>
            <a:endParaRPr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DF0C715-5D7B-4F1D-9820-035FC40BDB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80" r="955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7C89E4B-3C9F-44B9-8B86-D9E3D112D8E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2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AA2EAA10-076F-46BD-8F0F-B9A2FB77A85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D891E407-403B-4764-86C9-33A56D3BCAA3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3FE3C21E-9410-43A2-9789-66778CB9CB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100" b="1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+mj-cs"/>
              </a:rPr>
              <a:t>Is it all about the environment?</a:t>
            </a:r>
          </a:p>
        </p:txBody>
      </p:sp>
    </p:spTree>
    <p:extLst>
      <p:ext uri="{BB962C8B-B14F-4D97-AF65-F5344CB8AC3E}">
        <p14:creationId xmlns:p14="http://schemas.microsoft.com/office/powerpoint/2010/main" val="3564740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5940" y="376554"/>
            <a:ext cx="3678554" cy="101091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  <a:tabLst>
                <a:tab pos="3362960" algn="l"/>
              </a:tabLst>
            </a:pP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often 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sz="22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nside</a:t>
            </a:r>
            <a:r>
              <a:rPr sz="2200" spc="-2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sz="2200" spc="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ome</a:t>
            </a:r>
            <a:r>
              <a:rPr sz="2200" spc="2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sz="2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</a:t>
            </a:r>
            <a:r>
              <a:rPr sz="2200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state.</a:t>
            </a:r>
            <a:endParaRPr sz="2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35940" y="1550288"/>
            <a:ext cx="3863340" cy="207749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indent="914400">
              <a:lnSpc>
                <a:spcPts val="2690"/>
              </a:lnSpc>
            </a:pPr>
            <a:r>
              <a:rPr sz="2300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i.e.,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demands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placed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</a:t>
            </a:r>
            <a:r>
              <a:rPr sz="2300" i="1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3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n-GB" sz="2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3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commerce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</a:t>
            </a:r>
            <a:r>
              <a:rPr sz="2300" i="1" spc="-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lang="en-GB" sz="23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met without reducing the capacity of the environment to provide for future generations</a:t>
            </a:r>
            <a:endParaRPr sz="23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76063" y="404622"/>
            <a:ext cx="3933952" cy="273634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083555" y="3833876"/>
            <a:ext cx="3815079" cy="2016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2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simple terms;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leave the  world better than you found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it,  </a:t>
            </a:r>
            <a:r>
              <a:rPr sz="22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take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more than you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need,  try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harm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environment, make </a:t>
            </a:r>
            <a:r>
              <a:rPr sz="22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amends if  </a:t>
            </a:r>
            <a:r>
              <a:rPr sz="22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</a:t>
            </a:r>
            <a:r>
              <a:rPr sz="2200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2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do...</a:t>
            </a:r>
            <a:endParaRPr sz="22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55573" y="3933088"/>
            <a:ext cx="3888485" cy="27045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5155819" y="6427012"/>
            <a:ext cx="3771265" cy="1917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200" spc="-5" dirty="0">
                <a:solidFill>
                  <a:schemeClr val="tx2"/>
                </a:solidFill>
                <a:latin typeface="Tahoma"/>
                <a:cs typeface="Tahoma"/>
              </a:rPr>
              <a:t>Picture source:</a:t>
            </a:r>
            <a:r>
              <a:rPr sz="1200" spc="-25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lang="en-GB" sz="1200" spc="-5" dirty="0">
                <a:solidFill>
                  <a:schemeClr val="tx2"/>
                </a:solidFill>
                <a:latin typeface="Tahoma"/>
                <a:cs typeface="Tahoma"/>
              </a:rPr>
              <a:t>United Nations</a:t>
            </a:r>
            <a:endParaRPr sz="1200" dirty="0">
              <a:solidFill>
                <a:schemeClr val="tx2"/>
              </a:solidFill>
              <a:latin typeface="Tahoma"/>
              <a:cs typeface="Tahoma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16</a:t>
            </a:fld>
            <a:endParaRPr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14349" y="1214374"/>
            <a:ext cx="3143250" cy="4215130"/>
          </a:xfrm>
          <a:custGeom>
            <a:avLst/>
            <a:gdLst/>
            <a:ahLst/>
            <a:cxnLst/>
            <a:rect l="l" t="t" r="r" b="b"/>
            <a:pathLst>
              <a:path w="3143250" h="4215130">
                <a:moveTo>
                  <a:pt x="0" y="4214876"/>
                </a:moveTo>
                <a:lnTo>
                  <a:pt x="3143250" y="4214876"/>
                </a:lnTo>
                <a:lnTo>
                  <a:pt x="3143250" y="0"/>
                </a:lnTo>
                <a:lnTo>
                  <a:pt x="0" y="0"/>
                </a:lnTo>
                <a:lnTo>
                  <a:pt x="0" y="4214876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14349" y="1214374"/>
            <a:ext cx="3143250" cy="4215130"/>
          </a:xfrm>
          <a:custGeom>
            <a:avLst/>
            <a:gdLst/>
            <a:ahLst/>
            <a:cxnLst/>
            <a:rect l="l" t="t" r="r" b="b"/>
            <a:pathLst>
              <a:path w="3143250" h="4215130">
                <a:moveTo>
                  <a:pt x="0" y="4214876"/>
                </a:moveTo>
                <a:lnTo>
                  <a:pt x="3143250" y="4214876"/>
                </a:lnTo>
                <a:lnTo>
                  <a:pt x="3143250" y="0"/>
                </a:lnTo>
                <a:lnTo>
                  <a:pt x="0" y="0"/>
                </a:lnTo>
                <a:lnTo>
                  <a:pt x="0" y="421487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793191" y="3444875"/>
            <a:ext cx="1776730" cy="37719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rgbClr val="001F5F"/>
                </a:solidFill>
                <a:latin typeface="Times New Roman"/>
                <a:cs typeface="Times New Roman"/>
              </a:rPr>
              <a:t>Raw</a:t>
            </a:r>
            <a:r>
              <a:rPr sz="2400" spc="-60" dirty="0">
                <a:solidFill>
                  <a:srgbClr val="001F5F"/>
                </a:solidFill>
                <a:latin typeface="Times New Roman"/>
                <a:cs typeface="Times New Roman"/>
              </a:rPr>
              <a:t> </a:t>
            </a:r>
            <a:r>
              <a:rPr sz="2400" spc="-5" dirty="0">
                <a:solidFill>
                  <a:srgbClr val="001F5F"/>
                </a:solidFill>
                <a:latin typeface="Times New Roman"/>
                <a:cs typeface="Times New Roman"/>
              </a:rPr>
              <a:t>materials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5000625" y="1214374"/>
            <a:ext cx="3286125" cy="4215130"/>
          </a:xfrm>
          <a:custGeom>
            <a:avLst/>
            <a:gdLst/>
            <a:ahLst/>
            <a:cxnLst/>
            <a:rect l="l" t="t" r="r" b="b"/>
            <a:pathLst>
              <a:path w="3286125" h="4215130">
                <a:moveTo>
                  <a:pt x="0" y="4214876"/>
                </a:moveTo>
                <a:lnTo>
                  <a:pt x="3286125" y="4214876"/>
                </a:lnTo>
                <a:lnTo>
                  <a:pt x="3286125" y="0"/>
                </a:lnTo>
                <a:lnTo>
                  <a:pt x="0" y="0"/>
                </a:lnTo>
                <a:lnTo>
                  <a:pt x="0" y="4214876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000625" y="1214374"/>
            <a:ext cx="3286125" cy="4215130"/>
          </a:xfrm>
          <a:custGeom>
            <a:avLst/>
            <a:gdLst/>
            <a:ahLst/>
            <a:cxnLst/>
            <a:rect l="l" t="t" r="r" b="b"/>
            <a:pathLst>
              <a:path w="3286125" h="4215130">
                <a:moveTo>
                  <a:pt x="0" y="4214876"/>
                </a:moveTo>
                <a:lnTo>
                  <a:pt x="3286125" y="4214876"/>
                </a:lnTo>
                <a:lnTo>
                  <a:pt x="3286125" y="0"/>
                </a:lnTo>
                <a:lnTo>
                  <a:pt x="0" y="0"/>
                </a:lnTo>
                <a:lnTo>
                  <a:pt x="0" y="4214876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93191" y="1249934"/>
            <a:ext cx="6425565" cy="147447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6995">
              <a:lnSpc>
                <a:spcPct val="100000"/>
              </a:lnSpc>
              <a:tabLst>
                <a:tab pos="5059680" algn="l"/>
              </a:tabLst>
            </a:pPr>
            <a:r>
              <a:rPr sz="2400" dirty="0">
                <a:solidFill>
                  <a:srgbClr val="243C75"/>
                </a:solidFill>
                <a:latin typeface="Times New Roman"/>
                <a:cs typeface="Times New Roman"/>
              </a:rPr>
              <a:t>Natural</a:t>
            </a:r>
            <a:r>
              <a:rPr sz="2400" spc="-15" dirty="0">
                <a:solidFill>
                  <a:srgbClr val="243C75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243C75"/>
                </a:solidFill>
                <a:latin typeface="Times New Roman"/>
                <a:cs typeface="Times New Roman"/>
              </a:rPr>
              <a:t>Environ</a:t>
            </a:r>
            <a:r>
              <a:rPr sz="2400" spc="-25" dirty="0">
                <a:solidFill>
                  <a:srgbClr val="243C75"/>
                </a:solidFill>
                <a:latin typeface="Times New Roman"/>
                <a:cs typeface="Times New Roman"/>
              </a:rPr>
              <a:t>m</a:t>
            </a:r>
            <a:r>
              <a:rPr sz="2400" dirty="0">
                <a:solidFill>
                  <a:srgbClr val="243C75"/>
                </a:solidFill>
                <a:latin typeface="Times New Roman"/>
                <a:cs typeface="Times New Roman"/>
              </a:rPr>
              <a:t>ent	</a:t>
            </a: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Econo</a:t>
            </a:r>
            <a:r>
              <a:rPr sz="2400" spc="-30" dirty="0">
                <a:solidFill>
                  <a:srgbClr val="001F5F"/>
                </a:solidFill>
                <a:latin typeface="Times New Roman"/>
                <a:cs typeface="Times New Roman"/>
              </a:rPr>
              <a:t>m</a:t>
            </a: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ics</a:t>
            </a:r>
            <a:endParaRPr sz="24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500">
              <a:latin typeface="Times New Roman"/>
              <a:cs typeface="Times New Roman"/>
            </a:endParaRPr>
          </a:p>
          <a:p>
            <a:pPr marR="135890" algn="r">
              <a:lnSpc>
                <a:spcPct val="100000"/>
              </a:lnSpc>
            </a:pPr>
            <a:r>
              <a:rPr sz="2400" dirty="0">
                <a:solidFill>
                  <a:srgbClr val="001F5F"/>
                </a:solidFill>
                <a:latin typeface="Times New Roman"/>
                <a:cs typeface="Times New Roman"/>
              </a:rPr>
              <a:t>Produc</a:t>
            </a:r>
            <a:r>
              <a:rPr sz="2400" spc="5" dirty="0">
                <a:solidFill>
                  <a:srgbClr val="001F5F"/>
                </a:solidFill>
                <a:latin typeface="Times New Roman"/>
                <a:cs typeface="Times New Roman"/>
              </a:rPr>
              <a:t>t</a:t>
            </a:r>
            <a:r>
              <a:rPr sz="2400" spc="-5" dirty="0">
                <a:solidFill>
                  <a:srgbClr val="001F5F"/>
                </a:solidFill>
                <a:latin typeface="Times New Roman"/>
                <a:cs typeface="Times New Roman"/>
              </a:rPr>
              <a:t>s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spc="-10" dirty="0">
                <a:solidFill>
                  <a:srgbClr val="FF0000"/>
                </a:solidFill>
                <a:latin typeface="Times New Roman"/>
                <a:cs typeface="Times New Roman"/>
              </a:rPr>
              <a:t>Energy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80253" y="3495675"/>
            <a:ext cx="1143000" cy="316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Pro</a:t>
            </a:r>
            <a:r>
              <a:rPr sz="2000" spc="10" dirty="0">
                <a:solidFill>
                  <a:srgbClr val="001F5F"/>
                </a:solidFill>
                <a:latin typeface="Times New Roman"/>
                <a:cs typeface="Times New Roman"/>
              </a:rPr>
              <a:t>d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ucti</a:t>
            </a:r>
            <a:r>
              <a:rPr sz="2000" spc="-15" dirty="0">
                <a:solidFill>
                  <a:srgbClr val="001F5F"/>
                </a:solidFill>
                <a:latin typeface="Times New Roman"/>
                <a:cs typeface="Times New Roman"/>
              </a:rPr>
              <a:t>o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909307" y="3495675"/>
            <a:ext cx="1395730" cy="3168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Co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su</a:t>
            </a:r>
            <a:r>
              <a:rPr sz="2000" spc="-25" dirty="0">
                <a:solidFill>
                  <a:srgbClr val="001F5F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ption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525259" y="2428875"/>
            <a:ext cx="1235710" cy="1017269"/>
          </a:xfrm>
          <a:custGeom>
            <a:avLst/>
            <a:gdLst/>
            <a:ahLst/>
            <a:cxnLst/>
            <a:rect l="l" t="t" r="r" b="b"/>
            <a:pathLst>
              <a:path w="1235709" h="1017270">
                <a:moveTo>
                  <a:pt x="1235202" y="762888"/>
                </a:moveTo>
                <a:lnTo>
                  <a:pt x="726567" y="762888"/>
                </a:lnTo>
                <a:lnTo>
                  <a:pt x="1008888" y="1017270"/>
                </a:lnTo>
                <a:lnTo>
                  <a:pt x="1235202" y="762888"/>
                </a:lnTo>
                <a:close/>
              </a:path>
              <a:path w="1235709" h="1017270">
                <a:moveTo>
                  <a:pt x="254254" y="0"/>
                </a:moveTo>
                <a:lnTo>
                  <a:pt x="0" y="0"/>
                </a:lnTo>
                <a:lnTo>
                  <a:pt x="46156" y="1382"/>
                </a:lnTo>
                <a:lnTo>
                  <a:pt x="91791" y="5489"/>
                </a:lnTo>
                <a:lnTo>
                  <a:pt x="136836" y="12259"/>
                </a:lnTo>
                <a:lnTo>
                  <a:pt x="181225" y="21632"/>
                </a:lnTo>
                <a:lnTo>
                  <a:pt x="224888" y="33547"/>
                </a:lnTo>
                <a:lnTo>
                  <a:pt x="267757" y="47942"/>
                </a:lnTo>
                <a:lnTo>
                  <a:pt x="309765" y="64756"/>
                </a:lnTo>
                <a:lnTo>
                  <a:pt x="350843" y="83929"/>
                </a:lnTo>
                <a:lnTo>
                  <a:pt x="390924" y="105400"/>
                </a:lnTo>
                <a:lnTo>
                  <a:pt x="429939" y="129108"/>
                </a:lnTo>
                <a:lnTo>
                  <a:pt x="467820" y="154991"/>
                </a:lnTo>
                <a:lnTo>
                  <a:pt x="504499" y="182990"/>
                </a:lnTo>
                <a:lnTo>
                  <a:pt x="539908" y="213042"/>
                </a:lnTo>
                <a:lnTo>
                  <a:pt x="573979" y="245087"/>
                </a:lnTo>
                <a:lnTo>
                  <a:pt x="606645" y="279064"/>
                </a:lnTo>
                <a:lnTo>
                  <a:pt x="637836" y="314912"/>
                </a:lnTo>
                <a:lnTo>
                  <a:pt x="667485" y="352570"/>
                </a:lnTo>
                <a:lnTo>
                  <a:pt x="695523" y="391978"/>
                </a:lnTo>
                <a:lnTo>
                  <a:pt x="721883" y="433073"/>
                </a:lnTo>
                <a:lnTo>
                  <a:pt x="746497" y="475796"/>
                </a:lnTo>
                <a:lnTo>
                  <a:pt x="769296" y="520085"/>
                </a:lnTo>
                <a:lnTo>
                  <a:pt x="790213" y="565879"/>
                </a:lnTo>
                <a:lnTo>
                  <a:pt x="809179" y="613117"/>
                </a:lnTo>
                <a:lnTo>
                  <a:pt x="826127" y="661739"/>
                </a:lnTo>
                <a:lnTo>
                  <a:pt x="840988" y="711683"/>
                </a:lnTo>
                <a:lnTo>
                  <a:pt x="853694" y="762888"/>
                </a:lnTo>
                <a:lnTo>
                  <a:pt x="1107948" y="762888"/>
                </a:lnTo>
                <a:lnTo>
                  <a:pt x="1095255" y="711683"/>
                </a:lnTo>
                <a:lnTo>
                  <a:pt x="1080406" y="661739"/>
                </a:lnTo>
                <a:lnTo>
                  <a:pt x="1063468" y="613117"/>
                </a:lnTo>
                <a:lnTo>
                  <a:pt x="1044509" y="565879"/>
                </a:lnTo>
                <a:lnTo>
                  <a:pt x="1023598" y="520085"/>
                </a:lnTo>
                <a:lnTo>
                  <a:pt x="1000803" y="475796"/>
                </a:lnTo>
                <a:lnTo>
                  <a:pt x="976192" y="433073"/>
                </a:lnTo>
                <a:lnTo>
                  <a:pt x="949833" y="391978"/>
                </a:lnTo>
                <a:lnTo>
                  <a:pt x="921795" y="352570"/>
                </a:lnTo>
                <a:lnTo>
                  <a:pt x="892145" y="314912"/>
                </a:lnTo>
                <a:lnTo>
                  <a:pt x="860952" y="279064"/>
                </a:lnTo>
                <a:lnTo>
                  <a:pt x="828284" y="245087"/>
                </a:lnTo>
                <a:lnTo>
                  <a:pt x="794210" y="213042"/>
                </a:lnTo>
                <a:lnTo>
                  <a:pt x="758797" y="182990"/>
                </a:lnTo>
                <a:lnTo>
                  <a:pt x="722113" y="154991"/>
                </a:lnTo>
                <a:lnTo>
                  <a:pt x="684227" y="129108"/>
                </a:lnTo>
                <a:lnTo>
                  <a:pt x="645208" y="105400"/>
                </a:lnTo>
                <a:lnTo>
                  <a:pt x="605122" y="83929"/>
                </a:lnTo>
                <a:lnTo>
                  <a:pt x="564039" y="64756"/>
                </a:lnTo>
                <a:lnTo>
                  <a:pt x="522027" y="47942"/>
                </a:lnTo>
                <a:lnTo>
                  <a:pt x="479153" y="33547"/>
                </a:lnTo>
                <a:lnTo>
                  <a:pt x="435486" y="21632"/>
                </a:lnTo>
                <a:lnTo>
                  <a:pt x="391095" y="12259"/>
                </a:lnTo>
                <a:lnTo>
                  <a:pt x="346047" y="5489"/>
                </a:lnTo>
                <a:lnTo>
                  <a:pt x="300410" y="1382"/>
                </a:lnTo>
                <a:lnTo>
                  <a:pt x="254254" y="0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5643626" y="2428875"/>
            <a:ext cx="1009015" cy="1017269"/>
          </a:xfrm>
          <a:custGeom>
            <a:avLst/>
            <a:gdLst/>
            <a:ahLst/>
            <a:cxnLst/>
            <a:rect l="l" t="t" r="r" b="b"/>
            <a:pathLst>
              <a:path w="1009015" h="1017270">
                <a:moveTo>
                  <a:pt x="881633" y="0"/>
                </a:moveTo>
                <a:lnTo>
                  <a:pt x="837631" y="1244"/>
                </a:lnTo>
                <a:lnTo>
                  <a:pt x="794186" y="4940"/>
                </a:lnTo>
                <a:lnTo>
                  <a:pt x="751351" y="11029"/>
                </a:lnTo>
                <a:lnTo>
                  <a:pt x="709168" y="19453"/>
                </a:lnTo>
                <a:lnTo>
                  <a:pt x="667709" y="30151"/>
                </a:lnTo>
                <a:lnTo>
                  <a:pt x="627004" y="43068"/>
                </a:lnTo>
                <a:lnTo>
                  <a:pt x="587110" y="58144"/>
                </a:lnTo>
                <a:lnTo>
                  <a:pt x="548077" y="75322"/>
                </a:lnTo>
                <a:lnTo>
                  <a:pt x="509957" y="94543"/>
                </a:lnTo>
                <a:lnTo>
                  <a:pt x="472799" y="115749"/>
                </a:lnTo>
                <a:lnTo>
                  <a:pt x="436654" y="138881"/>
                </a:lnTo>
                <a:lnTo>
                  <a:pt x="401572" y="163882"/>
                </a:lnTo>
                <a:lnTo>
                  <a:pt x="367605" y="190692"/>
                </a:lnTo>
                <a:lnTo>
                  <a:pt x="334802" y="219254"/>
                </a:lnTo>
                <a:lnTo>
                  <a:pt x="303215" y="249510"/>
                </a:lnTo>
                <a:lnTo>
                  <a:pt x="272893" y="281401"/>
                </a:lnTo>
                <a:lnTo>
                  <a:pt x="243887" y="314869"/>
                </a:lnTo>
                <a:lnTo>
                  <a:pt x="216248" y="349855"/>
                </a:lnTo>
                <a:lnTo>
                  <a:pt x="190026" y="386302"/>
                </a:lnTo>
                <a:lnTo>
                  <a:pt x="165271" y="424151"/>
                </a:lnTo>
                <a:lnTo>
                  <a:pt x="142035" y="463344"/>
                </a:lnTo>
                <a:lnTo>
                  <a:pt x="120367" y="503823"/>
                </a:lnTo>
                <a:lnTo>
                  <a:pt x="100319" y="545528"/>
                </a:lnTo>
                <a:lnTo>
                  <a:pt x="81940" y="588403"/>
                </a:lnTo>
                <a:lnTo>
                  <a:pt x="65281" y="632389"/>
                </a:lnTo>
                <a:lnTo>
                  <a:pt x="50393" y="677427"/>
                </a:lnTo>
                <a:lnTo>
                  <a:pt x="37327" y="723459"/>
                </a:lnTo>
                <a:lnTo>
                  <a:pt x="26132" y="770428"/>
                </a:lnTo>
                <a:lnTo>
                  <a:pt x="16859" y="818274"/>
                </a:lnTo>
                <a:lnTo>
                  <a:pt x="9559" y="866939"/>
                </a:lnTo>
                <a:lnTo>
                  <a:pt x="4282" y="916366"/>
                </a:lnTo>
                <a:lnTo>
                  <a:pt x="1078" y="966495"/>
                </a:lnTo>
                <a:lnTo>
                  <a:pt x="0" y="1017270"/>
                </a:lnTo>
                <a:lnTo>
                  <a:pt x="254253" y="1017270"/>
                </a:lnTo>
                <a:lnTo>
                  <a:pt x="255391" y="965291"/>
                </a:lnTo>
                <a:lnTo>
                  <a:pt x="258769" y="913928"/>
                </a:lnTo>
                <a:lnTo>
                  <a:pt x="264337" y="863249"/>
                </a:lnTo>
                <a:lnTo>
                  <a:pt x="272043" y="813322"/>
                </a:lnTo>
                <a:lnTo>
                  <a:pt x="281834" y="764217"/>
                </a:lnTo>
                <a:lnTo>
                  <a:pt x="293661" y="716001"/>
                </a:lnTo>
                <a:lnTo>
                  <a:pt x="307471" y="668744"/>
                </a:lnTo>
                <a:lnTo>
                  <a:pt x="323212" y="622514"/>
                </a:lnTo>
                <a:lnTo>
                  <a:pt x="340834" y="577380"/>
                </a:lnTo>
                <a:lnTo>
                  <a:pt x="360284" y="533411"/>
                </a:lnTo>
                <a:lnTo>
                  <a:pt x="381511" y="490675"/>
                </a:lnTo>
                <a:lnTo>
                  <a:pt x="404464" y="449242"/>
                </a:lnTo>
                <a:lnTo>
                  <a:pt x="429091" y="409179"/>
                </a:lnTo>
                <a:lnTo>
                  <a:pt x="455341" y="370556"/>
                </a:lnTo>
                <a:lnTo>
                  <a:pt x="483162" y="333441"/>
                </a:lnTo>
                <a:lnTo>
                  <a:pt x="512502" y="297903"/>
                </a:lnTo>
                <a:lnTo>
                  <a:pt x="543310" y="264010"/>
                </a:lnTo>
                <a:lnTo>
                  <a:pt x="575535" y="231832"/>
                </a:lnTo>
                <a:lnTo>
                  <a:pt x="609125" y="201437"/>
                </a:lnTo>
                <a:lnTo>
                  <a:pt x="644028" y="172893"/>
                </a:lnTo>
                <a:lnTo>
                  <a:pt x="680193" y="146270"/>
                </a:lnTo>
                <a:lnTo>
                  <a:pt x="717568" y="121637"/>
                </a:lnTo>
                <a:lnTo>
                  <a:pt x="756103" y="99061"/>
                </a:lnTo>
                <a:lnTo>
                  <a:pt x="795744" y="78611"/>
                </a:lnTo>
                <a:lnTo>
                  <a:pt x="836442" y="60357"/>
                </a:lnTo>
                <a:lnTo>
                  <a:pt x="878144" y="44367"/>
                </a:lnTo>
                <a:lnTo>
                  <a:pt x="920799" y="30710"/>
                </a:lnTo>
                <a:lnTo>
                  <a:pt x="964364" y="19452"/>
                </a:lnTo>
                <a:lnTo>
                  <a:pt x="1008760" y="10667"/>
                </a:lnTo>
                <a:lnTo>
                  <a:pt x="977145" y="6000"/>
                </a:lnTo>
                <a:lnTo>
                  <a:pt x="945388" y="2666"/>
                </a:lnTo>
                <a:lnTo>
                  <a:pt x="913534" y="666"/>
                </a:lnTo>
                <a:lnTo>
                  <a:pt x="881633" y="0"/>
                </a:lnTo>
                <a:close/>
              </a:path>
            </a:pathLst>
          </a:custGeom>
          <a:solidFill>
            <a:srgbClr val="A694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643626" y="2428875"/>
            <a:ext cx="2117090" cy="1017269"/>
          </a:xfrm>
          <a:custGeom>
            <a:avLst/>
            <a:gdLst/>
            <a:ahLst/>
            <a:cxnLst/>
            <a:rect l="l" t="t" r="r" b="b"/>
            <a:pathLst>
              <a:path w="2117090" h="1017270">
                <a:moveTo>
                  <a:pt x="1008760" y="10667"/>
                </a:moveTo>
                <a:lnTo>
                  <a:pt x="964355" y="19453"/>
                </a:lnTo>
                <a:lnTo>
                  <a:pt x="920799" y="30710"/>
                </a:lnTo>
                <a:lnTo>
                  <a:pt x="878144" y="44367"/>
                </a:lnTo>
                <a:lnTo>
                  <a:pt x="836442" y="60357"/>
                </a:lnTo>
                <a:lnTo>
                  <a:pt x="795744" y="78611"/>
                </a:lnTo>
                <a:lnTo>
                  <a:pt x="756103" y="99061"/>
                </a:lnTo>
                <a:lnTo>
                  <a:pt x="717568" y="121637"/>
                </a:lnTo>
                <a:lnTo>
                  <a:pt x="680193" y="146270"/>
                </a:lnTo>
                <a:lnTo>
                  <a:pt x="644028" y="172893"/>
                </a:lnTo>
                <a:lnTo>
                  <a:pt x="609125" y="201437"/>
                </a:lnTo>
                <a:lnTo>
                  <a:pt x="575535" y="231832"/>
                </a:lnTo>
                <a:lnTo>
                  <a:pt x="543310" y="264010"/>
                </a:lnTo>
                <a:lnTo>
                  <a:pt x="512502" y="297903"/>
                </a:lnTo>
                <a:lnTo>
                  <a:pt x="483162" y="333441"/>
                </a:lnTo>
                <a:lnTo>
                  <a:pt x="455341" y="370556"/>
                </a:lnTo>
                <a:lnTo>
                  <a:pt x="429091" y="409179"/>
                </a:lnTo>
                <a:lnTo>
                  <a:pt x="404464" y="449242"/>
                </a:lnTo>
                <a:lnTo>
                  <a:pt x="381511" y="490675"/>
                </a:lnTo>
                <a:lnTo>
                  <a:pt x="360284" y="533411"/>
                </a:lnTo>
                <a:lnTo>
                  <a:pt x="340834" y="577380"/>
                </a:lnTo>
                <a:lnTo>
                  <a:pt x="323212" y="622514"/>
                </a:lnTo>
                <a:lnTo>
                  <a:pt x="307471" y="668744"/>
                </a:lnTo>
                <a:lnTo>
                  <a:pt x="293661" y="716001"/>
                </a:lnTo>
                <a:lnTo>
                  <a:pt x="281834" y="764217"/>
                </a:lnTo>
                <a:lnTo>
                  <a:pt x="272043" y="813322"/>
                </a:lnTo>
                <a:lnTo>
                  <a:pt x="264337" y="863249"/>
                </a:lnTo>
                <a:lnTo>
                  <a:pt x="258769" y="913928"/>
                </a:lnTo>
                <a:lnTo>
                  <a:pt x="255391" y="965291"/>
                </a:lnTo>
                <a:lnTo>
                  <a:pt x="254253" y="1017270"/>
                </a:lnTo>
                <a:lnTo>
                  <a:pt x="0" y="1017270"/>
                </a:lnTo>
                <a:lnTo>
                  <a:pt x="1078" y="966495"/>
                </a:lnTo>
                <a:lnTo>
                  <a:pt x="4282" y="916366"/>
                </a:lnTo>
                <a:lnTo>
                  <a:pt x="9559" y="866939"/>
                </a:lnTo>
                <a:lnTo>
                  <a:pt x="16859" y="818274"/>
                </a:lnTo>
                <a:lnTo>
                  <a:pt x="26132" y="770428"/>
                </a:lnTo>
                <a:lnTo>
                  <a:pt x="37327" y="723459"/>
                </a:lnTo>
                <a:lnTo>
                  <a:pt x="50393" y="677427"/>
                </a:lnTo>
                <a:lnTo>
                  <a:pt x="65281" y="632389"/>
                </a:lnTo>
                <a:lnTo>
                  <a:pt x="81940" y="588403"/>
                </a:lnTo>
                <a:lnTo>
                  <a:pt x="100319" y="545528"/>
                </a:lnTo>
                <a:lnTo>
                  <a:pt x="120367" y="503823"/>
                </a:lnTo>
                <a:lnTo>
                  <a:pt x="142035" y="463344"/>
                </a:lnTo>
                <a:lnTo>
                  <a:pt x="165271" y="424151"/>
                </a:lnTo>
                <a:lnTo>
                  <a:pt x="190026" y="386302"/>
                </a:lnTo>
                <a:lnTo>
                  <a:pt x="216248" y="349855"/>
                </a:lnTo>
                <a:lnTo>
                  <a:pt x="243887" y="314869"/>
                </a:lnTo>
                <a:lnTo>
                  <a:pt x="272893" y="281401"/>
                </a:lnTo>
                <a:lnTo>
                  <a:pt x="303215" y="249510"/>
                </a:lnTo>
                <a:lnTo>
                  <a:pt x="334802" y="219254"/>
                </a:lnTo>
                <a:lnTo>
                  <a:pt x="367605" y="190692"/>
                </a:lnTo>
                <a:lnTo>
                  <a:pt x="401572" y="163882"/>
                </a:lnTo>
                <a:lnTo>
                  <a:pt x="436654" y="138881"/>
                </a:lnTo>
                <a:lnTo>
                  <a:pt x="472799" y="115749"/>
                </a:lnTo>
                <a:lnTo>
                  <a:pt x="509957" y="94543"/>
                </a:lnTo>
                <a:lnTo>
                  <a:pt x="548077" y="75322"/>
                </a:lnTo>
                <a:lnTo>
                  <a:pt x="587110" y="58144"/>
                </a:lnTo>
                <a:lnTo>
                  <a:pt x="627004" y="43068"/>
                </a:lnTo>
                <a:lnTo>
                  <a:pt x="667709" y="30151"/>
                </a:lnTo>
                <a:lnTo>
                  <a:pt x="709175" y="19452"/>
                </a:lnTo>
                <a:lnTo>
                  <a:pt x="751351" y="11029"/>
                </a:lnTo>
                <a:lnTo>
                  <a:pt x="794186" y="4940"/>
                </a:lnTo>
                <a:lnTo>
                  <a:pt x="837631" y="1244"/>
                </a:lnTo>
                <a:lnTo>
                  <a:pt x="881633" y="0"/>
                </a:lnTo>
                <a:lnTo>
                  <a:pt x="1135888" y="0"/>
                </a:lnTo>
                <a:lnTo>
                  <a:pt x="1182044" y="1382"/>
                </a:lnTo>
                <a:lnTo>
                  <a:pt x="1227681" y="5489"/>
                </a:lnTo>
                <a:lnTo>
                  <a:pt x="1272729" y="12259"/>
                </a:lnTo>
                <a:lnTo>
                  <a:pt x="1317120" y="21632"/>
                </a:lnTo>
                <a:lnTo>
                  <a:pt x="1360787" y="33547"/>
                </a:lnTo>
                <a:lnTo>
                  <a:pt x="1403661" y="47942"/>
                </a:lnTo>
                <a:lnTo>
                  <a:pt x="1445673" y="64756"/>
                </a:lnTo>
                <a:lnTo>
                  <a:pt x="1486756" y="83929"/>
                </a:lnTo>
                <a:lnTo>
                  <a:pt x="1526842" y="105400"/>
                </a:lnTo>
                <a:lnTo>
                  <a:pt x="1565861" y="129108"/>
                </a:lnTo>
                <a:lnTo>
                  <a:pt x="1603747" y="154991"/>
                </a:lnTo>
                <a:lnTo>
                  <a:pt x="1640431" y="182990"/>
                </a:lnTo>
                <a:lnTo>
                  <a:pt x="1675844" y="213042"/>
                </a:lnTo>
                <a:lnTo>
                  <a:pt x="1709918" y="245087"/>
                </a:lnTo>
                <a:lnTo>
                  <a:pt x="1742586" y="279064"/>
                </a:lnTo>
                <a:lnTo>
                  <a:pt x="1773779" y="314912"/>
                </a:lnTo>
                <a:lnTo>
                  <a:pt x="1803429" y="352570"/>
                </a:lnTo>
                <a:lnTo>
                  <a:pt x="1831467" y="391978"/>
                </a:lnTo>
                <a:lnTo>
                  <a:pt x="1857826" y="433073"/>
                </a:lnTo>
                <a:lnTo>
                  <a:pt x="1882437" y="475796"/>
                </a:lnTo>
                <a:lnTo>
                  <a:pt x="1905232" y="520085"/>
                </a:lnTo>
                <a:lnTo>
                  <a:pt x="1926143" y="565879"/>
                </a:lnTo>
                <a:lnTo>
                  <a:pt x="1945102" y="613117"/>
                </a:lnTo>
                <a:lnTo>
                  <a:pt x="1962040" y="661739"/>
                </a:lnTo>
                <a:lnTo>
                  <a:pt x="1976889" y="711683"/>
                </a:lnTo>
                <a:lnTo>
                  <a:pt x="1989581" y="762888"/>
                </a:lnTo>
                <a:lnTo>
                  <a:pt x="2116835" y="762888"/>
                </a:lnTo>
                <a:lnTo>
                  <a:pt x="1890522" y="1017270"/>
                </a:lnTo>
                <a:lnTo>
                  <a:pt x="1608201" y="762888"/>
                </a:lnTo>
                <a:lnTo>
                  <a:pt x="1735327" y="762888"/>
                </a:lnTo>
                <a:lnTo>
                  <a:pt x="1722622" y="711683"/>
                </a:lnTo>
                <a:lnTo>
                  <a:pt x="1707761" y="661739"/>
                </a:lnTo>
                <a:lnTo>
                  <a:pt x="1690813" y="613117"/>
                </a:lnTo>
                <a:lnTo>
                  <a:pt x="1671847" y="565879"/>
                </a:lnTo>
                <a:lnTo>
                  <a:pt x="1650930" y="520085"/>
                </a:lnTo>
                <a:lnTo>
                  <a:pt x="1628131" y="475796"/>
                </a:lnTo>
                <a:lnTo>
                  <a:pt x="1603517" y="433073"/>
                </a:lnTo>
                <a:lnTo>
                  <a:pt x="1577157" y="391978"/>
                </a:lnTo>
                <a:lnTo>
                  <a:pt x="1549119" y="352570"/>
                </a:lnTo>
                <a:lnTo>
                  <a:pt x="1519470" y="314912"/>
                </a:lnTo>
                <a:lnTo>
                  <a:pt x="1488279" y="279064"/>
                </a:lnTo>
                <a:lnTo>
                  <a:pt x="1455613" y="245087"/>
                </a:lnTo>
                <a:lnTo>
                  <a:pt x="1421542" y="213042"/>
                </a:lnTo>
                <a:lnTo>
                  <a:pt x="1386133" y="182990"/>
                </a:lnTo>
                <a:lnTo>
                  <a:pt x="1349454" y="154991"/>
                </a:lnTo>
                <a:lnTo>
                  <a:pt x="1311573" y="129108"/>
                </a:lnTo>
                <a:lnTo>
                  <a:pt x="1272558" y="105400"/>
                </a:lnTo>
                <a:lnTo>
                  <a:pt x="1232477" y="83929"/>
                </a:lnTo>
                <a:lnTo>
                  <a:pt x="1191399" y="64756"/>
                </a:lnTo>
                <a:lnTo>
                  <a:pt x="1149391" y="47942"/>
                </a:lnTo>
                <a:lnTo>
                  <a:pt x="1106522" y="33547"/>
                </a:lnTo>
                <a:lnTo>
                  <a:pt x="1062859" y="21632"/>
                </a:lnTo>
                <a:lnTo>
                  <a:pt x="1018470" y="12259"/>
                </a:lnTo>
                <a:lnTo>
                  <a:pt x="973425" y="5489"/>
                </a:lnTo>
                <a:lnTo>
                  <a:pt x="927790" y="1382"/>
                </a:lnTo>
                <a:lnTo>
                  <a:pt x="881633" y="0"/>
                </a:lnTo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5597525" y="3857625"/>
            <a:ext cx="1176020" cy="1071880"/>
          </a:xfrm>
          <a:custGeom>
            <a:avLst/>
            <a:gdLst/>
            <a:ahLst/>
            <a:cxnLst/>
            <a:rect l="l" t="t" r="r" b="b"/>
            <a:pathLst>
              <a:path w="1176020" h="1071879">
                <a:moveTo>
                  <a:pt x="401827" y="267843"/>
                </a:moveTo>
                <a:lnTo>
                  <a:pt x="133985" y="267843"/>
                </a:lnTo>
                <a:lnTo>
                  <a:pt x="145489" y="321799"/>
                </a:lnTo>
                <a:lnTo>
                  <a:pt x="158949" y="374426"/>
                </a:lnTo>
                <a:lnTo>
                  <a:pt x="174302" y="425658"/>
                </a:lnTo>
                <a:lnTo>
                  <a:pt x="191485" y="475432"/>
                </a:lnTo>
                <a:lnTo>
                  <a:pt x="210439" y="523684"/>
                </a:lnTo>
                <a:lnTo>
                  <a:pt x="231100" y="570348"/>
                </a:lnTo>
                <a:lnTo>
                  <a:pt x="253407" y="615362"/>
                </a:lnTo>
                <a:lnTo>
                  <a:pt x="277298" y="658661"/>
                </a:lnTo>
                <a:lnTo>
                  <a:pt x="302712" y="700181"/>
                </a:lnTo>
                <a:lnTo>
                  <a:pt x="329586" y="739857"/>
                </a:lnTo>
                <a:lnTo>
                  <a:pt x="357858" y="777626"/>
                </a:lnTo>
                <a:lnTo>
                  <a:pt x="387468" y="813423"/>
                </a:lnTo>
                <a:lnTo>
                  <a:pt x="418353" y="847185"/>
                </a:lnTo>
                <a:lnTo>
                  <a:pt x="450452" y="878846"/>
                </a:lnTo>
                <a:lnTo>
                  <a:pt x="483702" y="908343"/>
                </a:lnTo>
                <a:lnTo>
                  <a:pt x="518042" y="935612"/>
                </a:lnTo>
                <a:lnTo>
                  <a:pt x="553410" y="960588"/>
                </a:lnTo>
                <a:lnTo>
                  <a:pt x="589745" y="983208"/>
                </a:lnTo>
                <a:lnTo>
                  <a:pt x="626984" y="1003407"/>
                </a:lnTo>
                <a:lnTo>
                  <a:pt x="665066" y="1021121"/>
                </a:lnTo>
                <a:lnTo>
                  <a:pt x="703929" y="1036285"/>
                </a:lnTo>
                <a:lnTo>
                  <a:pt x="743511" y="1048837"/>
                </a:lnTo>
                <a:lnTo>
                  <a:pt x="783750" y="1058711"/>
                </a:lnTo>
                <a:lnTo>
                  <a:pt x="824585" y="1065843"/>
                </a:lnTo>
                <a:lnTo>
                  <a:pt x="865954" y="1070169"/>
                </a:lnTo>
                <a:lnTo>
                  <a:pt x="907796" y="1071626"/>
                </a:lnTo>
                <a:lnTo>
                  <a:pt x="1175639" y="1071626"/>
                </a:lnTo>
                <a:lnTo>
                  <a:pt x="1133811" y="1070169"/>
                </a:lnTo>
                <a:lnTo>
                  <a:pt x="1092453" y="1065843"/>
                </a:lnTo>
                <a:lnTo>
                  <a:pt x="1051628" y="1058711"/>
                </a:lnTo>
                <a:lnTo>
                  <a:pt x="1011396" y="1048837"/>
                </a:lnTo>
                <a:lnTo>
                  <a:pt x="971820" y="1036285"/>
                </a:lnTo>
                <a:lnTo>
                  <a:pt x="932961" y="1021121"/>
                </a:lnTo>
                <a:lnTo>
                  <a:pt x="894882" y="1003407"/>
                </a:lnTo>
                <a:lnTo>
                  <a:pt x="857644" y="983208"/>
                </a:lnTo>
                <a:lnTo>
                  <a:pt x="821310" y="960588"/>
                </a:lnTo>
                <a:lnTo>
                  <a:pt x="785941" y="935612"/>
                </a:lnTo>
                <a:lnTo>
                  <a:pt x="751599" y="908343"/>
                </a:lnTo>
                <a:lnTo>
                  <a:pt x="718346" y="878846"/>
                </a:lnTo>
                <a:lnTo>
                  <a:pt x="686244" y="847185"/>
                </a:lnTo>
                <a:lnTo>
                  <a:pt x="655355" y="813423"/>
                </a:lnTo>
                <a:lnTo>
                  <a:pt x="625741" y="777626"/>
                </a:lnTo>
                <a:lnTo>
                  <a:pt x="597463" y="739857"/>
                </a:lnTo>
                <a:lnTo>
                  <a:pt x="570584" y="700181"/>
                </a:lnTo>
                <a:lnTo>
                  <a:pt x="545166" y="658661"/>
                </a:lnTo>
                <a:lnTo>
                  <a:pt x="521270" y="615362"/>
                </a:lnTo>
                <a:lnTo>
                  <a:pt x="498959" y="570348"/>
                </a:lnTo>
                <a:lnTo>
                  <a:pt x="478293" y="523684"/>
                </a:lnTo>
                <a:lnTo>
                  <a:pt x="459336" y="475432"/>
                </a:lnTo>
                <a:lnTo>
                  <a:pt x="442149" y="425658"/>
                </a:lnTo>
                <a:lnTo>
                  <a:pt x="426794" y="374426"/>
                </a:lnTo>
                <a:lnTo>
                  <a:pt x="413333" y="321799"/>
                </a:lnTo>
                <a:lnTo>
                  <a:pt x="401827" y="267843"/>
                </a:lnTo>
                <a:close/>
              </a:path>
              <a:path w="1176020" h="1071879">
                <a:moveTo>
                  <a:pt x="242442" y="0"/>
                </a:moveTo>
                <a:lnTo>
                  <a:pt x="0" y="267843"/>
                </a:lnTo>
                <a:lnTo>
                  <a:pt x="535813" y="267843"/>
                </a:lnTo>
                <a:lnTo>
                  <a:pt x="242442" y="0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6639179" y="3857625"/>
            <a:ext cx="933450" cy="1071880"/>
          </a:xfrm>
          <a:custGeom>
            <a:avLst/>
            <a:gdLst/>
            <a:ahLst/>
            <a:cxnLst/>
            <a:rect l="l" t="t" r="r" b="b"/>
            <a:pathLst>
              <a:path w="933450" h="1071879">
                <a:moveTo>
                  <a:pt x="933196" y="0"/>
                </a:moveTo>
                <a:lnTo>
                  <a:pt x="665352" y="0"/>
                </a:lnTo>
                <a:lnTo>
                  <a:pt x="664285" y="55675"/>
                </a:lnTo>
                <a:lnTo>
                  <a:pt x="661115" y="110692"/>
                </a:lnTo>
                <a:lnTo>
                  <a:pt x="655892" y="164971"/>
                </a:lnTo>
                <a:lnTo>
                  <a:pt x="648664" y="218437"/>
                </a:lnTo>
                <a:lnTo>
                  <a:pt x="639479" y="271011"/>
                </a:lnTo>
                <a:lnTo>
                  <a:pt x="628386" y="322616"/>
                </a:lnTo>
                <a:lnTo>
                  <a:pt x="615434" y="373175"/>
                </a:lnTo>
                <a:lnTo>
                  <a:pt x="600671" y="422611"/>
                </a:lnTo>
                <a:lnTo>
                  <a:pt x="584146" y="470846"/>
                </a:lnTo>
                <a:lnTo>
                  <a:pt x="565907" y="517804"/>
                </a:lnTo>
                <a:lnTo>
                  <a:pt x="546003" y="563406"/>
                </a:lnTo>
                <a:lnTo>
                  <a:pt x="524484" y="607576"/>
                </a:lnTo>
                <a:lnTo>
                  <a:pt x="501396" y="650235"/>
                </a:lnTo>
                <a:lnTo>
                  <a:pt x="476789" y="691308"/>
                </a:lnTo>
                <a:lnTo>
                  <a:pt x="450712" y="730716"/>
                </a:lnTo>
                <a:lnTo>
                  <a:pt x="423213" y="768383"/>
                </a:lnTo>
                <a:lnTo>
                  <a:pt x="394340" y="804230"/>
                </a:lnTo>
                <a:lnTo>
                  <a:pt x="364143" y="838181"/>
                </a:lnTo>
                <a:lnTo>
                  <a:pt x="332669" y="870159"/>
                </a:lnTo>
                <a:lnTo>
                  <a:pt x="299968" y="900085"/>
                </a:lnTo>
                <a:lnTo>
                  <a:pt x="266088" y="927883"/>
                </a:lnTo>
                <a:lnTo>
                  <a:pt x="231078" y="953476"/>
                </a:lnTo>
                <a:lnTo>
                  <a:pt x="194986" y="976786"/>
                </a:lnTo>
                <a:lnTo>
                  <a:pt x="157860" y="997735"/>
                </a:lnTo>
                <a:lnTo>
                  <a:pt x="119751" y="1016247"/>
                </a:lnTo>
                <a:lnTo>
                  <a:pt x="80705" y="1032245"/>
                </a:lnTo>
                <a:lnTo>
                  <a:pt x="40772" y="1045650"/>
                </a:lnTo>
                <a:lnTo>
                  <a:pt x="0" y="1056386"/>
                </a:lnTo>
                <a:lnTo>
                  <a:pt x="33329" y="1063053"/>
                </a:lnTo>
                <a:lnTo>
                  <a:pt x="66801" y="1067816"/>
                </a:lnTo>
                <a:lnTo>
                  <a:pt x="100369" y="1070673"/>
                </a:lnTo>
                <a:lnTo>
                  <a:pt x="133985" y="1071626"/>
                </a:lnTo>
                <a:lnTo>
                  <a:pt x="175117" y="1070231"/>
                </a:lnTo>
                <a:lnTo>
                  <a:pt x="215709" y="1066093"/>
                </a:lnTo>
                <a:lnTo>
                  <a:pt x="255710" y="1059277"/>
                </a:lnTo>
                <a:lnTo>
                  <a:pt x="295071" y="1049853"/>
                </a:lnTo>
                <a:lnTo>
                  <a:pt x="333740" y="1037886"/>
                </a:lnTo>
                <a:lnTo>
                  <a:pt x="371668" y="1023445"/>
                </a:lnTo>
                <a:lnTo>
                  <a:pt x="408804" y="1006597"/>
                </a:lnTo>
                <a:lnTo>
                  <a:pt x="445099" y="987409"/>
                </a:lnTo>
                <a:lnTo>
                  <a:pt x="480502" y="965948"/>
                </a:lnTo>
                <a:lnTo>
                  <a:pt x="514962" y="942281"/>
                </a:lnTo>
                <a:lnTo>
                  <a:pt x="548431" y="916477"/>
                </a:lnTo>
                <a:lnTo>
                  <a:pt x="580857" y="888603"/>
                </a:lnTo>
                <a:lnTo>
                  <a:pt x="612191" y="858725"/>
                </a:lnTo>
                <a:lnTo>
                  <a:pt x="642382" y="826911"/>
                </a:lnTo>
                <a:lnTo>
                  <a:pt x="671380" y="793229"/>
                </a:lnTo>
                <a:lnTo>
                  <a:pt x="699135" y="757745"/>
                </a:lnTo>
                <a:lnTo>
                  <a:pt x="725596" y="720528"/>
                </a:lnTo>
                <a:lnTo>
                  <a:pt x="750714" y="681644"/>
                </a:lnTo>
                <a:lnTo>
                  <a:pt x="774438" y="641161"/>
                </a:lnTo>
                <a:lnTo>
                  <a:pt x="796719" y="599146"/>
                </a:lnTo>
                <a:lnTo>
                  <a:pt x="817505" y="555666"/>
                </a:lnTo>
                <a:lnTo>
                  <a:pt x="836747" y="510790"/>
                </a:lnTo>
                <a:lnTo>
                  <a:pt x="854395" y="464584"/>
                </a:lnTo>
                <a:lnTo>
                  <a:pt x="870398" y="417115"/>
                </a:lnTo>
                <a:lnTo>
                  <a:pt x="884706" y="368451"/>
                </a:lnTo>
                <a:lnTo>
                  <a:pt x="897270" y="318660"/>
                </a:lnTo>
                <a:lnTo>
                  <a:pt x="908038" y="267808"/>
                </a:lnTo>
                <a:lnTo>
                  <a:pt x="916961" y="215963"/>
                </a:lnTo>
                <a:lnTo>
                  <a:pt x="923988" y="163192"/>
                </a:lnTo>
                <a:lnTo>
                  <a:pt x="929070" y="109563"/>
                </a:lnTo>
                <a:lnTo>
                  <a:pt x="932156" y="55143"/>
                </a:lnTo>
                <a:lnTo>
                  <a:pt x="933196" y="0"/>
                </a:lnTo>
                <a:close/>
              </a:path>
            </a:pathLst>
          </a:custGeom>
          <a:solidFill>
            <a:srgbClr val="A694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597525" y="3857625"/>
            <a:ext cx="1974850" cy="1071880"/>
          </a:xfrm>
          <a:custGeom>
            <a:avLst/>
            <a:gdLst/>
            <a:ahLst/>
            <a:cxnLst/>
            <a:rect l="l" t="t" r="r" b="b"/>
            <a:pathLst>
              <a:path w="1974850" h="1071879">
                <a:moveTo>
                  <a:pt x="1041653" y="1056386"/>
                </a:moveTo>
                <a:lnTo>
                  <a:pt x="1082426" y="1045650"/>
                </a:lnTo>
                <a:lnTo>
                  <a:pt x="1122359" y="1032245"/>
                </a:lnTo>
                <a:lnTo>
                  <a:pt x="1161405" y="1016247"/>
                </a:lnTo>
                <a:lnTo>
                  <a:pt x="1199514" y="997735"/>
                </a:lnTo>
                <a:lnTo>
                  <a:pt x="1236640" y="976786"/>
                </a:lnTo>
                <a:lnTo>
                  <a:pt x="1272732" y="953476"/>
                </a:lnTo>
                <a:lnTo>
                  <a:pt x="1307742" y="927883"/>
                </a:lnTo>
                <a:lnTo>
                  <a:pt x="1341622" y="900085"/>
                </a:lnTo>
                <a:lnTo>
                  <a:pt x="1374323" y="870159"/>
                </a:lnTo>
                <a:lnTo>
                  <a:pt x="1405797" y="838181"/>
                </a:lnTo>
                <a:lnTo>
                  <a:pt x="1435994" y="804230"/>
                </a:lnTo>
                <a:lnTo>
                  <a:pt x="1464867" y="768383"/>
                </a:lnTo>
                <a:lnTo>
                  <a:pt x="1492366" y="730716"/>
                </a:lnTo>
                <a:lnTo>
                  <a:pt x="1518443" y="691308"/>
                </a:lnTo>
                <a:lnTo>
                  <a:pt x="1543050" y="650235"/>
                </a:lnTo>
                <a:lnTo>
                  <a:pt x="1566138" y="607576"/>
                </a:lnTo>
                <a:lnTo>
                  <a:pt x="1587657" y="563406"/>
                </a:lnTo>
                <a:lnTo>
                  <a:pt x="1607561" y="517804"/>
                </a:lnTo>
                <a:lnTo>
                  <a:pt x="1625800" y="470846"/>
                </a:lnTo>
                <a:lnTo>
                  <a:pt x="1642325" y="422611"/>
                </a:lnTo>
                <a:lnTo>
                  <a:pt x="1657088" y="373175"/>
                </a:lnTo>
                <a:lnTo>
                  <a:pt x="1670040" y="322616"/>
                </a:lnTo>
                <a:lnTo>
                  <a:pt x="1681133" y="271011"/>
                </a:lnTo>
                <a:lnTo>
                  <a:pt x="1690318" y="218437"/>
                </a:lnTo>
                <a:lnTo>
                  <a:pt x="1697546" y="164971"/>
                </a:lnTo>
                <a:lnTo>
                  <a:pt x="1702769" y="110692"/>
                </a:lnTo>
                <a:lnTo>
                  <a:pt x="1705939" y="55675"/>
                </a:lnTo>
                <a:lnTo>
                  <a:pt x="1707006" y="0"/>
                </a:lnTo>
                <a:lnTo>
                  <a:pt x="1974850" y="0"/>
                </a:lnTo>
                <a:lnTo>
                  <a:pt x="1973810" y="55143"/>
                </a:lnTo>
                <a:lnTo>
                  <a:pt x="1970724" y="109563"/>
                </a:lnTo>
                <a:lnTo>
                  <a:pt x="1965642" y="163192"/>
                </a:lnTo>
                <a:lnTo>
                  <a:pt x="1958615" y="215963"/>
                </a:lnTo>
                <a:lnTo>
                  <a:pt x="1949692" y="267808"/>
                </a:lnTo>
                <a:lnTo>
                  <a:pt x="1938924" y="318660"/>
                </a:lnTo>
                <a:lnTo>
                  <a:pt x="1926360" y="368451"/>
                </a:lnTo>
                <a:lnTo>
                  <a:pt x="1912052" y="417115"/>
                </a:lnTo>
                <a:lnTo>
                  <a:pt x="1896049" y="464584"/>
                </a:lnTo>
                <a:lnTo>
                  <a:pt x="1878401" y="510790"/>
                </a:lnTo>
                <a:lnTo>
                  <a:pt x="1859159" y="555666"/>
                </a:lnTo>
                <a:lnTo>
                  <a:pt x="1838373" y="599146"/>
                </a:lnTo>
                <a:lnTo>
                  <a:pt x="1816092" y="641161"/>
                </a:lnTo>
                <a:lnTo>
                  <a:pt x="1792368" y="681644"/>
                </a:lnTo>
                <a:lnTo>
                  <a:pt x="1767250" y="720528"/>
                </a:lnTo>
                <a:lnTo>
                  <a:pt x="1740789" y="757745"/>
                </a:lnTo>
                <a:lnTo>
                  <a:pt x="1713034" y="793229"/>
                </a:lnTo>
                <a:lnTo>
                  <a:pt x="1684036" y="826911"/>
                </a:lnTo>
                <a:lnTo>
                  <a:pt x="1653845" y="858725"/>
                </a:lnTo>
                <a:lnTo>
                  <a:pt x="1622511" y="888603"/>
                </a:lnTo>
                <a:lnTo>
                  <a:pt x="1590085" y="916477"/>
                </a:lnTo>
                <a:lnTo>
                  <a:pt x="1556616" y="942281"/>
                </a:lnTo>
                <a:lnTo>
                  <a:pt x="1522156" y="965948"/>
                </a:lnTo>
                <a:lnTo>
                  <a:pt x="1486753" y="987409"/>
                </a:lnTo>
                <a:lnTo>
                  <a:pt x="1450458" y="1006597"/>
                </a:lnTo>
                <a:lnTo>
                  <a:pt x="1413322" y="1023445"/>
                </a:lnTo>
                <a:lnTo>
                  <a:pt x="1375394" y="1037886"/>
                </a:lnTo>
                <a:lnTo>
                  <a:pt x="1336725" y="1049853"/>
                </a:lnTo>
                <a:lnTo>
                  <a:pt x="1297364" y="1059277"/>
                </a:lnTo>
                <a:lnTo>
                  <a:pt x="1257363" y="1066093"/>
                </a:lnTo>
                <a:lnTo>
                  <a:pt x="1216771" y="1070231"/>
                </a:lnTo>
                <a:lnTo>
                  <a:pt x="1175639" y="1071626"/>
                </a:lnTo>
                <a:lnTo>
                  <a:pt x="907796" y="1071626"/>
                </a:lnTo>
                <a:lnTo>
                  <a:pt x="865954" y="1070169"/>
                </a:lnTo>
                <a:lnTo>
                  <a:pt x="824585" y="1065843"/>
                </a:lnTo>
                <a:lnTo>
                  <a:pt x="783750" y="1058711"/>
                </a:lnTo>
                <a:lnTo>
                  <a:pt x="743511" y="1048837"/>
                </a:lnTo>
                <a:lnTo>
                  <a:pt x="703929" y="1036285"/>
                </a:lnTo>
                <a:lnTo>
                  <a:pt x="665066" y="1021121"/>
                </a:lnTo>
                <a:lnTo>
                  <a:pt x="626984" y="1003407"/>
                </a:lnTo>
                <a:lnTo>
                  <a:pt x="589745" y="983208"/>
                </a:lnTo>
                <a:lnTo>
                  <a:pt x="553410" y="960588"/>
                </a:lnTo>
                <a:lnTo>
                  <a:pt x="518042" y="935612"/>
                </a:lnTo>
                <a:lnTo>
                  <a:pt x="483702" y="908343"/>
                </a:lnTo>
                <a:lnTo>
                  <a:pt x="450452" y="878846"/>
                </a:lnTo>
                <a:lnTo>
                  <a:pt x="418353" y="847185"/>
                </a:lnTo>
                <a:lnTo>
                  <a:pt x="387468" y="813423"/>
                </a:lnTo>
                <a:lnTo>
                  <a:pt x="357858" y="777626"/>
                </a:lnTo>
                <a:lnTo>
                  <a:pt x="329586" y="739857"/>
                </a:lnTo>
                <a:lnTo>
                  <a:pt x="302712" y="700181"/>
                </a:lnTo>
                <a:lnTo>
                  <a:pt x="277298" y="658661"/>
                </a:lnTo>
                <a:lnTo>
                  <a:pt x="253407" y="615362"/>
                </a:lnTo>
                <a:lnTo>
                  <a:pt x="231100" y="570348"/>
                </a:lnTo>
                <a:lnTo>
                  <a:pt x="210439" y="523684"/>
                </a:lnTo>
                <a:lnTo>
                  <a:pt x="191485" y="475432"/>
                </a:lnTo>
                <a:lnTo>
                  <a:pt x="174302" y="425658"/>
                </a:lnTo>
                <a:lnTo>
                  <a:pt x="158949" y="374426"/>
                </a:lnTo>
                <a:lnTo>
                  <a:pt x="145489" y="321799"/>
                </a:lnTo>
                <a:lnTo>
                  <a:pt x="133985" y="267843"/>
                </a:lnTo>
                <a:lnTo>
                  <a:pt x="0" y="267843"/>
                </a:lnTo>
                <a:lnTo>
                  <a:pt x="242442" y="0"/>
                </a:lnTo>
                <a:lnTo>
                  <a:pt x="535813" y="267843"/>
                </a:lnTo>
                <a:lnTo>
                  <a:pt x="401827" y="267843"/>
                </a:lnTo>
                <a:lnTo>
                  <a:pt x="413333" y="321799"/>
                </a:lnTo>
                <a:lnTo>
                  <a:pt x="426794" y="374426"/>
                </a:lnTo>
                <a:lnTo>
                  <a:pt x="442149" y="425658"/>
                </a:lnTo>
                <a:lnTo>
                  <a:pt x="459336" y="475432"/>
                </a:lnTo>
                <a:lnTo>
                  <a:pt x="478293" y="523684"/>
                </a:lnTo>
                <a:lnTo>
                  <a:pt x="498959" y="570348"/>
                </a:lnTo>
                <a:lnTo>
                  <a:pt x="521270" y="615362"/>
                </a:lnTo>
                <a:lnTo>
                  <a:pt x="545166" y="658661"/>
                </a:lnTo>
                <a:lnTo>
                  <a:pt x="570584" y="700181"/>
                </a:lnTo>
                <a:lnTo>
                  <a:pt x="597463" y="739857"/>
                </a:lnTo>
                <a:lnTo>
                  <a:pt x="625741" y="777626"/>
                </a:lnTo>
                <a:lnTo>
                  <a:pt x="655355" y="813423"/>
                </a:lnTo>
                <a:lnTo>
                  <a:pt x="686244" y="847185"/>
                </a:lnTo>
                <a:lnTo>
                  <a:pt x="718346" y="878846"/>
                </a:lnTo>
                <a:lnTo>
                  <a:pt x="751599" y="908343"/>
                </a:lnTo>
                <a:lnTo>
                  <a:pt x="785941" y="935612"/>
                </a:lnTo>
                <a:lnTo>
                  <a:pt x="821310" y="960588"/>
                </a:lnTo>
                <a:lnTo>
                  <a:pt x="857644" y="983208"/>
                </a:lnTo>
                <a:lnTo>
                  <a:pt x="894882" y="1003407"/>
                </a:lnTo>
                <a:lnTo>
                  <a:pt x="932961" y="1021121"/>
                </a:lnTo>
                <a:lnTo>
                  <a:pt x="971820" y="1036285"/>
                </a:lnTo>
                <a:lnTo>
                  <a:pt x="1011396" y="1048837"/>
                </a:lnTo>
                <a:lnTo>
                  <a:pt x="1051628" y="1058711"/>
                </a:lnTo>
                <a:lnTo>
                  <a:pt x="1092453" y="1065843"/>
                </a:lnTo>
                <a:lnTo>
                  <a:pt x="1133811" y="1070169"/>
                </a:lnTo>
                <a:lnTo>
                  <a:pt x="1175639" y="1071626"/>
                </a:lnTo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929626" y="3786251"/>
            <a:ext cx="270510" cy="2000250"/>
          </a:xfrm>
          <a:custGeom>
            <a:avLst/>
            <a:gdLst/>
            <a:ahLst/>
            <a:cxnLst/>
            <a:rect l="l" t="t" r="r" b="b"/>
            <a:pathLst>
              <a:path w="270509" h="2000250">
                <a:moveTo>
                  <a:pt x="270255" y="1865045"/>
                </a:moveTo>
                <a:lnTo>
                  <a:pt x="0" y="1865045"/>
                </a:lnTo>
                <a:lnTo>
                  <a:pt x="135127" y="2000199"/>
                </a:lnTo>
                <a:lnTo>
                  <a:pt x="270255" y="1865045"/>
                </a:lnTo>
                <a:close/>
              </a:path>
              <a:path w="270509" h="2000250">
                <a:moveTo>
                  <a:pt x="202692" y="0"/>
                </a:moveTo>
                <a:lnTo>
                  <a:pt x="67564" y="0"/>
                </a:lnTo>
                <a:lnTo>
                  <a:pt x="67564" y="1865045"/>
                </a:lnTo>
                <a:lnTo>
                  <a:pt x="202692" y="1865045"/>
                </a:lnTo>
                <a:lnTo>
                  <a:pt x="202692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929626" y="3786251"/>
            <a:ext cx="270510" cy="2000250"/>
          </a:xfrm>
          <a:custGeom>
            <a:avLst/>
            <a:gdLst/>
            <a:ahLst/>
            <a:cxnLst/>
            <a:rect l="l" t="t" r="r" b="b"/>
            <a:pathLst>
              <a:path w="270509" h="2000250">
                <a:moveTo>
                  <a:pt x="0" y="1865045"/>
                </a:moveTo>
                <a:lnTo>
                  <a:pt x="67564" y="1865045"/>
                </a:lnTo>
                <a:lnTo>
                  <a:pt x="67564" y="0"/>
                </a:lnTo>
                <a:lnTo>
                  <a:pt x="202692" y="0"/>
                </a:lnTo>
                <a:lnTo>
                  <a:pt x="202692" y="1865045"/>
                </a:lnTo>
                <a:lnTo>
                  <a:pt x="270255" y="1865045"/>
                </a:lnTo>
                <a:lnTo>
                  <a:pt x="135127" y="2000199"/>
                </a:lnTo>
                <a:lnTo>
                  <a:pt x="0" y="1865045"/>
                </a:lnTo>
                <a:close/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286375" y="3786251"/>
            <a:ext cx="285750" cy="2000250"/>
          </a:xfrm>
          <a:custGeom>
            <a:avLst/>
            <a:gdLst/>
            <a:ahLst/>
            <a:cxnLst/>
            <a:rect l="l" t="t" r="r" b="b"/>
            <a:pathLst>
              <a:path w="285750" h="2000250">
                <a:moveTo>
                  <a:pt x="285750" y="1857324"/>
                </a:moveTo>
                <a:lnTo>
                  <a:pt x="0" y="1857324"/>
                </a:lnTo>
                <a:lnTo>
                  <a:pt x="142875" y="2000199"/>
                </a:lnTo>
                <a:lnTo>
                  <a:pt x="285750" y="1857324"/>
                </a:lnTo>
                <a:close/>
              </a:path>
              <a:path w="285750" h="2000250">
                <a:moveTo>
                  <a:pt x="214375" y="0"/>
                </a:moveTo>
                <a:lnTo>
                  <a:pt x="71500" y="0"/>
                </a:lnTo>
                <a:lnTo>
                  <a:pt x="71500" y="1857324"/>
                </a:lnTo>
                <a:lnTo>
                  <a:pt x="214375" y="1857324"/>
                </a:lnTo>
                <a:lnTo>
                  <a:pt x="214375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5286375" y="3786251"/>
            <a:ext cx="285750" cy="2000250"/>
          </a:xfrm>
          <a:custGeom>
            <a:avLst/>
            <a:gdLst/>
            <a:ahLst/>
            <a:cxnLst/>
            <a:rect l="l" t="t" r="r" b="b"/>
            <a:pathLst>
              <a:path w="285750" h="2000250">
                <a:moveTo>
                  <a:pt x="0" y="1857324"/>
                </a:moveTo>
                <a:lnTo>
                  <a:pt x="71500" y="1857324"/>
                </a:lnTo>
                <a:lnTo>
                  <a:pt x="71500" y="0"/>
                </a:lnTo>
                <a:lnTo>
                  <a:pt x="214375" y="0"/>
                </a:lnTo>
                <a:lnTo>
                  <a:pt x="214375" y="1857324"/>
                </a:lnTo>
                <a:lnTo>
                  <a:pt x="285750" y="1857324"/>
                </a:lnTo>
                <a:lnTo>
                  <a:pt x="142875" y="2000199"/>
                </a:lnTo>
                <a:lnTo>
                  <a:pt x="0" y="1857324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000250" y="2500248"/>
            <a:ext cx="2357755" cy="1000760"/>
          </a:xfrm>
          <a:custGeom>
            <a:avLst/>
            <a:gdLst/>
            <a:ahLst/>
            <a:cxnLst/>
            <a:rect l="l" t="t" r="r" b="b"/>
            <a:pathLst>
              <a:path w="2357754" h="1000760">
                <a:moveTo>
                  <a:pt x="2357374" y="750188"/>
                </a:moveTo>
                <a:lnTo>
                  <a:pt x="1857375" y="750188"/>
                </a:lnTo>
                <a:lnTo>
                  <a:pt x="2107438" y="1000251"/>
                </a:lnTo>
                <a:lnTo>
                  <a:pt x="2357374" y="750188"/>
                </a:lnTo>
                <a:close/>
              </a:path>
              <a:path w="2357754" h="1000760">
                <a:moveTo>
                  <a:pt x="1794890" y="0"/>
                </a:moveTo>
                <a:lnTo>
                  <a:pt x="0" y="0"/>
                </a:lnTo>
                <a:lnTo>
                  <a:pt x="0" y="250062"/>
                </a:lnTo>
                <a:lnTo>
                  <a:pt x="1794890" y="250062"/>
                </a:lnTo>
                <a:lnTo>
                  <a:pt x="1844715" y="256761"/>
                </a:lnTo>
                <a:lnTo>
                  <a:pt x="1889491" y="275665"/>
                </a:lnTo>
                <a:lnTo>
                  <a:pt x="1927431" y="304990"/>
                </a:lnTo>
                <a:lnTo>
                  <a:pt x="1956745" y="342951"/>
                </a:lnTo>
                <a:lnTo>
                  <a:pt x="1975645" y="387763"/>
                </a:lnTo>
                <a:lnTo>
                  <a:pt x="1982342" y="437641"/>
                </a:lnTo>
                <a:lnTo>
                  <a:pt x="1982342" y="750188"/>
                </a:lnTo>
                <a:lnTo>
                  <a:pt x="2232405" y="750188"/>
                </a:lnTo>
                <a:lnTo>
                  <a:pt x="2232405" y="437641"/>
                </a:lnTo>
                <a:lnTo>
                  <a:pt x="2229839" y="389959"/>
                </a:lnTo>
                <a:lnTo>
                  <a:pt x="2222317" y="343764"/>
                </a:lnTo>
                <a:lnTo>
                  <a:pt x="2210105" y="299321"/>
                </a:lnTo>
                <a:lnTo>
                  <a:pt x="2193472" y="256899"/>
                </a:lnTo>
                <a:lnTo>
                  <a:pt x="2172683" y="216765"/>
                </a:lnTo>
                <a:lnTo>
                  <a:pt x="2148004" y="179185"/>
                </a:lnTo>
                <a:lnTo>
                  <a:pt x="2119704" y="144427"/>
                </a:lnTo>
                <a:lnTo>
                  <a:pt x="2088047" y="112758"/>
                </a:lnTo>
                <a:lnTo>
                  <a:pt x="2053302" y="84445"/>
                </a:lnTo>
                <a:lnTo>
                  <a:pt x="2015734" y="59755"/>
                </a:lnTo>
                <a:lnTo>
                  <a:pt x="1975610" y="38955"/>
                </a:lnTo>
                <a:lnTo>
                  <a:pt x="1933198" y="22313"/>
                </a:lnTo>
                <a:lnTo>
                  <a:pt x="1888762" y="10095"/>
                </a:lnTo>
                <a:lnTo>
                  <a:pt x="1842571" y="2568"/>
                </a:lnTo>
                <a:lnTo>
                  <a:pt x="1794890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000250" y="2500248"/>
            <a:ext cx="2357755" cy="1000760"/>
          </a:xfrm>
          <a:custGeom>
            <a:avLst/>
            <a:gdLst/>
            <a:ahLst/>
            <a:cxnLst/>
            <a:rect l="l" t="t" r="r" b="b"/>
            <a:pathLst>
              <a:path w="2357754" h="1000760">
                <a:moveTo>
                  <a:pt x="0" y="0"/>
                </a:moveTo>
                <a:lnTo>
                  <a:pt x="1794890" y="0"/>
                </a:lnTo>
                <a:lnTo>
                  <a:pt x="1842571" y="2568"/>
                </a:lnTo>
                <a:lnTo>
                  <a:pt x="1888762" y="10095"/>
                </a:lnTo>
                <a:lnTo>
                  <a:pt x="1933198" y="22313"/>
                </a:lnTo>
                <a:lnTo>
                  <a:pt x="1975610" y="38955"/>
                </a:lnTo>
                <a:lnTo>
                  <a:pt x="2015734" y="59755"/>
                </a:lnTo>
                <a:lnTo>
                  <a:pt x="2053302" y="84445"/>
                </a:lnTo>
                <a:lnTo>
                  <a:pt x="2088047" y="112758"/>
                </a:lnTo>
                <a:lnTo>
                  <a:pt x="2119704" y="144427"/>
                </a:lnTo>
                <a:lnTo>
                  <a:pt x="2148004" y="179185"/>
                </a:lnTo>
                <a:lnTo>
                  <a:pt x="2172683" y="216765"/>
                </a:lnTo>
                <a:lnTo>
                  <a:pt x="2193472" y="256899"/>
                </a:lnTo>
                <a:lnTo>
                  <a:pt x="2210105" y="299321"/>
                </a:lnTo>
                <a:lnTo>
                  <a:pt x="2222317" y="343764"/>
                </a:lnTo>
                <a:lnTo>
                  <a:pt x="2229839" y="389959"/>
                </a:lnTo>
                <a:lnTo>
                  <a:pt x="2232405" y="437641"/>
                </a:lnTo>
                <a:lnTo>
                  <a:pt x="2232405" y="750188"/>
                </a:lnTo>
                <a:lnTo>
                  <a:pt x="2357374" y="750188"/>
                </a:lnTo>
                <a:lnTo>
                  <a:pt x="2107438" y="1000251"/>
                </a:lnTo>
                <a:lnTo>
                  <a:pt x="1857375" y="750188"/>
                </a:lnTo>
                <a:lnTo>
                  <a:pt x="1982342" y="750188"/>
                </a:lnTo>
                <a:lnTo>
                  <a:pt x="1982342" y="437641"/>
                </a:lnTo>
                <a:lnTo>
                  <a:pt x="1975645" y="387763"/>
                </a:lnTo>
                <a:lnTo>
                  <a:pt x="1956745" y="342951"/>
                </a:lnTo>
                <a:lnTo>
                  <a:pt x="1927431" y="304990"/>
                </a:lnTo>
                <a:lnTo>
                  <a:pt x="1889491" y="275665"/>
                </a:lnTo>
                <a:lnTo>
                  <a:pt x="1844715" y="256761"/>
                </a:lnTo>
                <a:lnTo>
                  <a:pt x="1794890" y="250062"/>
                </a:lnTo>
                <a:lnTo>
                  <a:pt x="0" y="250062"/>
                </a:lnTo>
                <a:lnTo>
                  <a:pt x="0" y="0"/>
                </a:lnTo>
                <a:close/>
              </a:path>
            </a:pathLst>
          </a:custGeom>
          <a:ln w="9524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43123" y="3429000"/>
            <a:ext cx="2429510" cy="428625"/>
          </a:xfrm>
          <a:custGeom>
            <a:avLst/>
            <a:gdLst/>
            <a:ahLst/>
            <a:cxnLst/>
            <a:rect l="l" t="t" r="r" b="b"/>
            <a:pathLst>
              <a:path w="2429510" h="428625">
                <a:moveTo>
                  <a:pt x="2214626" y="0"/>
                </a:moveTo>
                <a:lnTo>
                  <a:pt x="2214626" y="107187"/>
                </a:lnTo>
                <a:lnTo>
                  <a:pt x="0" y="107187"/>
                </a:lnTo>
                <a:lnTo>
                  <a:pt x="0" y="321437"/>
                </a:lnTo>
                <a:lnTo>
                  <a:pt x="2214626" y="321437"/>
                </a:lnTo>
                <a:lnTo>
                  <a:pt x="2214626" y="428625"/>
                </a:lnTo>
                <a:lnTo>
                  <a:pt x="2429002" y="214375"/>
                </a:lnTo>
                <a:lnTo>
                  <a:pt x="2214626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2643123" y="3429000"/>
            <a:ext cx="2429510" cy="428625"/>
          </a:xfrm>
          <a:custGeom>
            <a:avLst/>
            <a:gdLst/>
            <a:ahLst/>
            <a:cxnLst/>
            <a:rect l="l" t="t" r="r" b="b"/>
            <a:pathLst>
              <a:path w="2429510" h="428625">
                <a:moveTo>
                  <a:pt x="0" y="107187"/>
                </a:moveTo>
                <a:lnTo>
                  <a:pt x="2214626" y="107187"/>
                </a:lnTo>
                <a:lnTo>
                  <a:pt x="2214626" y="0"/>
                </a:lnTo>
                <a:lnTo>
                  <a:pt x="2429002" y="214375"/>
                </a:lnTo>
                <a:lnTo>
                  <a:pt x="2214626" y="428625"/>
                </a:lnTo>
                <a:lnTo>
                  <a:pt x="2214626" y="321437"/>
                </a:lnTo>
                <a:lnTo>
                  <a:pt x="0" y="321437"/>
                </a:lnTo>
                <a:lnTo>
                  <a:pt x="0" y="107187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1785873" y="5000625"/>
            <a:ext cx="3858260" cy="1314450"/>
          </a:xfrm>
          <a:custGeom>
            <a:avLst/>
            <a:gdLst/>
            <a:ahLst/>
            <a:cxnLst/>
            <a:rect l="l" t="t" r="r" b="b"/>
            <a:pathLst>
              <a:path w="3858260" h="1314450">
                <a:moveTo>
                  <a:pt x="492759" y="328422"/>
                </a:moveTo>
                <a:lnTo>
                  <a:pt x="164337" y="328422"/>
                </a:lnTo>
                <a:lnTo>
                  <a:pt x="164337" y="739063"/>
                </a:lnTo>
                <a:lnTo>
                  <a:pt x="166243" y="786209"/>
                </a:lnTo>
                <a:lnTo>
                  <a:pt x="171859" y="832305"/>
                </a:lnTo>
                <a:lnTo>
                  <a:pt x="181040" y="877203"/>
                </a:lnTo>
                <a:lnTo>
                  <a:pt x="193637" y="920756"/>
                </a:lnTo>
                <a:lnTo>
                  <a:pt x="209502" y="962815"/>
                </a:lnTo>
                <a:lnTo>
                  <a:pt x="228487" y="1003232"/>
                </a:lnTo>
                <a:lnTo>
                  <a:pt x="250445" y="1041861"/>
                </a:lnTo>
                <a:lnTo>
                  <a:pt x="275228" y="1078552"/>
                </a:lnTo>
                <a:lnTo>
                  <a:pt x="302687" y="1113157"/>
                </a:lnTo>
                <a:lnTo>
                  <a:pt x="332676" y="1145530"/>
                </a:lnTo>
                <a:lnTo>
                  <a:pt x="365046" y="1175522"/>
                </a:lnTo>
                <a:lnTo>
                  <a:pt x="399649" y="1202984"/>
                </a:lnTo>
                <a:lnTo>
                  <a:pt x="436338" y="1227770"/>
                </a:lnTo>
                <a:lnTo>
                  <a:pt x="474965" y="1249731"/>
                </a:lnTo>
                <a:lnTo>
                  <a:pt x="515381" y="1268719"/>
                </a:lnTo>
                <a:lnTo>
                  <a:pt x="557440" y="1284586"/>
                </a:lnTo>
                <a:lnTo>
                  <a:pt x="600993" y="1297185"/>
                </a:lnTo>
                <a:lnTo>
                  <a:pt x="645893" y="1306367"/>
                </a:lnTo>
                <a:lnTo>
                  <a:pt x="691991" y="1311985"/>
                </a:lnTo>
                <a:lnTo>
                  <a:pt x="739139" y="1313891"/>
                </a:lnTo>
                <a:lnTo>
                  <a:pt x="3857752" y="1313891"/>
                </a:lnTo>
                <a:lnTo>
                  <a:pt x="3857752" y="985418"/>
                </a:lnTo>
                <a:lnTo>
                  <a:pt x="739139" y="985418"/>
                </a:lnTo>
                <a:lnTo>
                  <a:pt x="689465" y="980413"/>
                </a:lnTo>
                <a:lnTo>
                  <a:pt x="643207" y="966060"/>
                </a:lnTo>
                <a:lnTo>
                  <a:pt x="601354" y="943347"/>
                </a:lnTo>
                <a:lnTo>
                  <a:pt x="564895" y="913266"/>
                </a:lnTo>
                <a:lnTo>
                  <a:pt x="534818" y="876807"/>
                </a:lnTo>
                <a:lnTo>
                  <a:pt x="512111" y="834960"/>
                </a:lnTo>
                <a:lnTo>
                  <a:pt x="497762" y="788715"/>
                </a:lnTo>
                <a:lnTo>
                  <a:pt x="492759" y="739063"/>
                </a:lnTo>
                <a:lnTo>
                  <a:pt x="492759" y="328422"/>
                </a:lnTo>
                <a:close/>
              </a:path>
              <a:path w="3858260" h="1314450">
                <a:moveTo>
                  <a:pt x="328549" y="0"/>
                </a:moveTo>
                <a:lnTo>
                  <a:pt x="0" y="328422"/>
                </a:lnTo>
                <a:lnTo>
                  <a:pt x="656970" y="328422"/>
                </a:lnTo>
                <a:lnTo>
                  <a:pt x="328549" y="0"/>
                </a:lnTo>
                <a:close/>
              </a:path>
            </a:pathLst>
          </a:custGeom>
          <a:solidFill>
            <a:srgbClr val="006FC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1785873" y="5000625"/>
            <a:ext cx="3858260" cy="1314450"/>
          </a:xfrm>
          <a:custGeom>
            <a:avLst/>
            <a:gdLst/>
            <a:ahLst/>
            <a:cxnLst/>
            <a:rect l="l" t="t" r="r" b="b"/>
            <a:pathLst>
              <a:path w="3858260" h="1314450">
                <a:moveTo>
                  <a:pt x="3857752" y="1313891"/>
                </a:moveTo>
                <a:lnTo>
                  <a:pt x="739139" y="1313891"/>
                </a:lnTo>
                <a:lnTo>
                  <a:pt x="691991" y="1311985"/>
                </a:lnTo>
                <a:lnTo>
                  <a:pt x="645893" y="1306367"/>
                </a:lnTo>
                <a:lnTo>
                  <a:pt x="600993" y="1297185"/>
                </a:lnTo>
                <a:lnTo>
                  <a:pt x="557440" y="1284586"/>
                </a:lnTo>
                <a:lnTo>
                  <a:pt x="515381" y="1268719"/>
                </a:lnTo>
                <a:lnTo>
                  <a:pt x="474965" y="1249731"/>
                </a:lnTo>
                <a:lnTo>
                  <a:pt x="436338" y="1227770"/>
                </a:lnTo>
                <a:lnTo>
                  <a:pt x="399649" y="1202984"/>
                </a:lnTo>
                <a:lnTo>
                  <a:pt x="365046" y="1175522"/>
                </a:lnTo>
                <a:lnTo>
                  <a:pt x="332676" y="1145530"/>
                </a:lnTo>
                <a:lnTo>
                  <a:pt x="302687" y="1113157"/>
                </a:lnTo>
                <a:lnTo>
                  <a:pt x="275228" y="1078552"/>
                </a:lnTo>
                <a:lnTo>
                  <a:pt x="250445" y="1041861"/>
                </a:lnTo>
                <a:lnTo>
                  <a:pt x="228487" y="1003232"/>
                </a:lnTo>
                <a:lnTo>
                  <a:pt x="209502" y="962815"/>
                </a:lnTo>
                <a:lnTo>
                  <a:pt x="193637" y="920756"/>
                </a:lnTo>
                <a:lnTo>
                  <a:pt x="181040" y="877203"/>
                </a:lnTo>
                <a:lnTo>
                  <a:pt x="171859" y="832305"/>
                </a:lnTo>
                <a:lnTo>
                  <a:pt x="166243" y="786209"/>
                </a:lnTo>
                <a:lnTo>
                  <a:pt x="164337" y="739063"/>
                </a:lnTo>
                <a:lnTo>
                  <a:pt x="164337" y="328422"/>
                </a:lnTo>
                <a:lnTo>
                  <a:pt x="0" y="328422"/>
                </a:lnTo>
                <a:lnTo>
                  <a:pt x="328549" y="0"/>
                </a:lnTo>
                <a:lnTo>
                  <a:pt x="656970" y="328422"/>
                </a:lnTo>
                <a:lnTo>
                  <a:pt x="492759" y="328422"/>
                </a:lnTo>
                <a:lnTo>
                  <a:pt x="492759" y="739063"/>
                </a:lnTo>
                <a:lnTo>
                  <a:pt x="497762" y="788715"/>
                </a:lnTo>
                <a:lnTo>
                  <a:pt x="512111" y="834960"/>
                </a:lnTo>
                <a:lnTo>
                  <a:pt x="534818" y="876807"/>
                </a:lnTo>
                <a:lnTo>
                  <a:pt x="564895" y="913266"/>
                </a:lnTo>
                <a:lnTo>
                  <a:pt x="601354" y="943347"/>
                </a:lnTo>
                <a:lnTo>
                  <a:pt x="643207" y="966060"/>
                </a:lnTo>
                <a:lnTo>
                  <a:pt x="689465" y="980413"/>
                </a:lnTo>
                <a:lnTo>
                  <a:pt x="739139" y="985418"/>
                </a:lnTo>
                <a:lnTo>
                  <a:pt x="3857752" y="985418"/>
                </a:lnTo>
                <a:lnTo>
                  <a:pt x="3857752" y="1313891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944067" y="4542408"/>
            <a:ext cx="7557770" cy="18008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0000FF"/>
                </a:solidFill>
                <a:latin typeface="Times New Roman"/>
                <a:cs typeface="Times New Roman"/>
              </a:rPr>
              <a:t>Ecosystem</a:t>
            </a:r>
            <a:r>
              <a:rPr sz="2400" spc="-110" dirty="0">
                <a:solidFill>
                  <a:srgbClr val="0000FF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FF"/>
                </a:solidFill>
                <a:latin typeface="Times New Roman"/>
                <a:cs typeface="Times New Roman"/>
              </a:rPr>
              <a:t>Services</a:t>
            </a:r>
            <a:endParaRPr sz="2400">
              <a:latin typeface="Times New Roman"/>
              <a:cs typeface="Times New Roman"/>
            </a:endParaRPr>
          </a:p>
          <a:p>
            <a:pPr marR="1511300" algn="r">
              <a:lnSpc>
                <a:spcPct val="100000"/>
              </a:lnSpc>
              <a:spcBef>
                <a:spcPts val="980"/>
              </a:spcBef>
            </a:pPr>
            <a:r>
              <a:rPr sz="2000" spc="-5" dirty="0">
                <a:solidFill>
                  <a:srgbClr val="001F5F"/>
                </a:solidFill>
                <a:latin typeface="Times New Roman"/>
                <a:cs typeface="Times New Roman"/>
              </a:rPr>
              <a:t>M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o</a:t>
            </a:r>
            <a:r>
              <a:rPr sz="2000" spc="5" dirty="0">
                <a:solidFill>
                  <a:srgbClr val="001F5F"/>
                </a:solidFill>
                <a:latin typeface="Times New Roman"/>
                <a:cs typeface="Times New Roman"/>
              </a:rPr>
              <a:t>n</a:t>
            </a:r>
            <a:r>
              <a:rPr sz="2000" dirty="0">
                <a:solidFill>
                  <a:srgbClr val="001F5F"/>
                </a:solidFill>
                <a:latin typeface="Times New Roman"/>
                <a:cs typeface="Times New Roman"/>
              </a:rPr>
              <a:t>ey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"/>
              </a:spcBef>
            </a:pPr>
            <a:endParaRPr sz="2300">
              <a:latin typeface="Times New Roman"/>
              <a:cs typeface="Times New Roman"/>
            </a:endParaRPr>
          </a:p>
          <a:p>
            <a:pPr marL="4862830">
              <a:lnSpc>
                <a:spcPct val="100000"/>
              </a:lnSpc>
            </a:pPr>
            <a:r>
              <a:rPr sz="2400" dirty="0">
                <a:solidFill>
                  <a:srgbClr val="92D050"/>
                </a:solidFill>
                <a:latin typeface="Times New Roman"/>
                <a:cs typeface="Times New Roman"/>
              </a:rPr>
              <a:t>Materials, </a:t>
            </a:r>
            <a:r>
              <a:rPr sz="2400" spc="-45" dirty="0">
                <a:solidFill>
                  <a:srgbClr val="92D050"/>
                </a:solidFill>
                <a:latin typeface="Times New Roman"/>
                <a:cs typeface="Times New Roman"/>
              </a:rPr>
              <a:t>Waste</a:t>
            </a:r>
            <a:r>
              <a:rPr sz="2400" spc="-165" dirty="0">
                <a:solidFill>
                  <a:srgbClr val="92D05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92D050"/>
                </a:solidFill>
                <a:latin typeface="Times New Roman"/>
                <a:cs typeface="Times New Roman"/>
              </a:rPr>
              <a:t>Heat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27" name="object 27"/>
          <p:cNvSpPr txBox="1">
            <a:spLocks noGrp="1"/>
          </p:cNvSpPr>
          <p:nvPr>
            <p:ph type="title"/>
          </p:nvPr>
        </p:nvSpPr>
        <p:spPr>
          <a:xfrm>
            <a:off x="630427" y="330072"/>
            <a:ext cx="7879715" cy="73152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669414" marR="5080" indent="-1657350">
              <a:lnSpc>
                <a:spcPct val="100000"/>
              </a:lnSpc>
            </a:pP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Economics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depends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natural environment to</a:t>
            </a:r>
            <a:r>
              <a:rPr sz="2400" spc="-1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 </a:t>
            </a: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ecosystem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services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8C6E900-1B82-47AC-9992-169007F00D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8624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07340" y="577850"/>
            <a:ext cx="7541260" cy="55399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Carrying </a:t>
            </a:r>
            <a:r>
              <a:rPr sz="36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capacity </a:t>
            </a:r>
            <a:r>
              <a:rPr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of an</a:t>
            </a:r>
            <a:r>
              <a:rPr sz="3600" b="1" spc="-8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600" b="1" spc="-5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ecosystem</a:t>
            </a:r>
            <a:endParaRPr sz="36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07340" y="1666620"/>
            <a:ext cx="7068820" cy="48872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27100" marR="5080">
              <a:lnSpc>
                <a:spcPct val="97000"/>
              </a:lnSpc>
            </a:pP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…is the </a:t>
            </a:r>
            <a:r>
              <a:rPr sz="25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maximum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number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individuals of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given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species that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ecosystem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indefinitely</a:t>
            </a:r>
            <a:r>
              <a:rPr sz="2400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5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49"/>
              </a:spcBef>
            </a:pPr>
            <a:endParaRPr sz="245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>
              <a:lnSpc>
                <a:spcPct val="100000"/>
              </a:lnSpc>
            </a:pPr>
            <a:r>
              <a:rPr sz="2400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Two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factors </a:t>
            </a: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</a:t>
            </a:r>
            <a:r>
              <a:rPr sz="2400" spc="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important:</a:t>
            </a:r>
            <a:endParaRPr sz="24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4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28"/>
              </a:spcBef>
            </a:pPr>
            <a:endParaRPr sz="25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8890" indent="-351790">
              <a:lnSpc>
                <a:spcPct val="100000"/>
              </a:lnSpc>
              <a:buSzPct val="96000"/>
              <a:buFont typeface="Tahoma"/>
              <a:buAutoNum type="arabicPeriod"/>
              <a:tabLst>
                <a:tab pos="1279525" algn="l"/>
              </a:tabLst>
            </a:pPr>
            <a:r>
              <a:rPr sz="25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</a:t>
            </a:r>
            <a:r>
              <a:rPr sz="2500" i="1" spc="-8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availability</a:t>
            </a:r>
            <a:endParaRPr sz="25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buClr>
                <a:srgbClr val="FFFFFF"/>
              </a:buClr>
              <a:buFont typeface="Tahoma"/>
              <a:buAutoNum type="arabicPeriod"/>
            </a:pPr>
            <a:endParaRPr sz="25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7"/>
              </a:spcBef>
              <a:buClr>
                <a:srgbClr val="FFFFFF"/>
              </a:buClr>
              <a:buFont typeface="Tahoma"/>
              <a:buAutoNum type="arabicPeriod"/>
            </a:pPr>
            <a:endParaRPr sz="24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8890" indent="-351790">
              <a:lnSpc>
                <a:spcPts val="2940"/>
              </a:lnSpc>
              <a:buSzPct val="96000"/>
              <a:buFont typeface="Tahoma"/>
              <a:buAutoNum type="arabicPeriod"/>
              <a:tabLst>
                <a:tab pos="1279525" algn="l"/>
              </a:tabLst>
            </a:pP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Quantity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individuals</a:t>
            </a:r>
            <a:r>
              <a:rPr sz="2500" i="1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endParaRPr sz="25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306195">
              <a:lnSpc>
                <a:spcPts val="2940"/>
              </a:lnSpc>
            </a:pP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species</a:t>
            </a:r>
            <a:r>
              <a:rPr sz="2500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require</a:t>
            </a:r>
            <a:r>
              <a:rPr sz="2400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953000" y="2667000"/>
            <a:ext cx="3962400" cy="29718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19</a:t>
            </a:fld>
            <a:endParaRPr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739" y="1144269"/>
            <a:ext cx="3424554" cy="5754781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12065">
              <a:lnSpc>
                <a:spcPts val="2880"/>
              </a:lnSpc>
              <a:spcBef>
                <a:spcPts val="75"/>
              </a:spcBef>
            </a:pPr>
            <a:r>
              <a:rPr sz="2500" i="1" spc="-2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reflects that at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given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point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time,</a:t>
            </a:r>
            <a:r>
              <a:rPr sz="2500" i="1" spc="-9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104139">
              <a:lnSpc>
                <a:spcPts val="2880"/>
              </a:lnSpc>
            </a:pP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are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limits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amount 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 pressure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Earth’s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295910">
              <a:lnSpc>
                <a:spcPts val="2880"/>
              </a:lnSpc>
            </a:pP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ecosystems can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handle  without irreversible 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damage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 systems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to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</a:t>
            </a:r>
            <a:r>
              <a:rPr lang="en-GB" sz="25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processes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 they</a:t>
            </a:r>
            <a:r>
              <a:rPr sz="2500" i="1" spc="-1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enable’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48285" marR="5080" indent="1706880" algn="r">
              <a:lnSpc>
                <a:spcPts val="2880"/>
              </a:lnSpc>
              <a:spcBef>
                <a:spcPts val="1440"/>
              </a:spcBef>
            </a:pPr>
            <a:r>
              <a:rPr sz="2500" b="1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European  </a:t>
            </a:r>
            <a:r>
              <a:rPr sz="2500" b="1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  <a:r>
              <a:rPr sz="2500" b="1" i="1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b="1" i="1" spc="-6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Agency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R="6350" algn="r">
              <a:lnSpc>
                <a:spcPts val="2805"/>
              </a:lnSpc>
            </a:pPr>
            <a:r>
              <a:rPr sz="2500" b="1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EEA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191000" y="2209800"/>
            <a:ext cx="4479925" cy="30907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346575" y="501650"/>
            <a:ext cx="3538854" cy="110172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Europe the concept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‘environmental space’</a:t>
            </a:r>
            <a:r>
              <a:rPr sz="2400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  </a:t>
            </a: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conceived: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20</a:t>
            </a:fld>
            <a:endParaRPr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69850">
              <a:lnSpc>
                <a:spcPct val="100000"/>
              </a:lnSpc>
            </a:pP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Such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services provided 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by the </a:t>
            </a:r>
            <a:r>
              <a:rPr sz="2400" spc="-15" dirty="0">
                <a:solidFill>
                  <a:schemeClr val="tx2"/>
                </a:solidFill>
                <a:latin typeface="Tahoma"/>
                <a:cs typeface="Tahoma"/>
              </a:rPr>
              <a:t>Earth’s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ecosystems, 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and</a:t>
            </a:r>
            <a:r>
              <a:rPr sz="2400" spc="60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spc="-10" dirty="0">
                <a:solidFill>
                  <a:schemeClr val="tx2"/>
                </a:solidFill>
                <a:latin typeface="Tahoma"/>
                <a:cs typeface="Tahoma"/>
              </a:rPr>
              <a:t>for</a:t>
            </a:r>
            <a:endParaRPr sz="2400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69850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which there 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is limited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space</a:t>
            </a:r>
            <a:r>
              <a:rPr sz="2400" spc="-50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include:</a:t>
            </a:r>
            <a:endParaRPr sz="2400" dirty="0">
              <a:solidFill>
                <a:schemeClr val="tx2"/>
              </a:solidFill>
              <a:latin typeface="Tahoma"/>
              <a:cs typeface="Tahom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615694" y="1500149"/>
            <a:ext cx="5242560" cy="47866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5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6"/>
              </a:spcBef>
            </a:pPr>
            <a:endParaRPr sz="23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r>
              <a:rPr sz="2500" i="1" spc="-25" dirty="0">
                <a:solidFill>
                  <a:srgbClr val="FFFFFF"/>
                </a:solidFill>
                <a:latin typeface="Tahoma"/>
                <a:cs typeface="Tahoma"/>
              </a:rPr>
              <a:t>‘</a:t>
            </a:r>
            <a:endParaRPr sz="2500">
              <a:latin typeface="Tahoma"/>
              <a:cs typeface="Tahoma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642998" y="1500149"/>
            <a:ext cx="5215001" cy="4786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07288" y="2041651"/>
            <a:ext cx="7599045" cy="47910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805939" marR="1130935" indent="-1007744"/>
            <a:r>
              <a:rPr lang="en-GB" sz="2500" i="1" spc="-45" dirty="0">
                <a:solidFill>
                  <a:srgbClr val="FFFFFF"/>
                </a:solidFill>
                <a:latin typeface="Tahoma"/>
                <a:cs typeface="Tahoma"/>
              </a:rPr>
              <a:t>	</a:t>
            </a:r>
            <a:r>
              <a:rPr sz="2500" i="1" spc="-4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Stocks’ of </a:t>
            </a:r>
            <a:r>
              <a:rPr sz="2500" i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renewable, semi-renewable and  non-renewable</a:t>
            </a:r>
            <a:r>
              <a:rPr sz="2500" i="1" spc="-9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resources.</a:t>
            </a:r>
            <a:endParaRPr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5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1"/>
              </a:spcBef>
            </a:pPr>
            <a:endParaRPr sz="2650" dirty="0">
              <a:latin typeface="Times New Roman"/>
              <a:cs typeface="Times New Roman"/>
            </a:endParaRPr>
          </a:p>
          <a:p>
            <a:pPr marL="2092325" marR="1377315" indent="-379730">
              <a:lnSpc>
                <a:spcPts val="2880"/>
              </a:lnSpc>
            </a:pPr>
            <a:r>
              <a:rPr sz="2500" i="1" spc="-4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Sinks’ capacities to </a:t>
            </a:r>
            <a:r>
              <a:rPr sz="2500" i="1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absorb </a:t>
            </a:r>
            <a:r>
              <a:rPr sz="2500" i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waste,  </a:t>
            </a:r>
            <a:r>
              <a:rPr sz="2500" i="1" spc="-4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pollution </a:t>
            </a:r>
            <a:r>
              <a:rPr sz="2500" i="1" spc="-55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500" i="1" spc="-1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encroachment</a:t>
            </a:r>
            <a:r>
              <a:rPr sz="2400" spc="-5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sz="25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lang="en-GB" sz="2500" dirty="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2500" dirty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465"/>
              </a:spcBef>
            </a:pP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Sustainability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then, is intended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include ‘global</a:t>
            </a:r>
            <a:r>
              <a:rPr sz="2400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equity’!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21</a:t>
            </a:fld>
            <a:endParaRPr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425450"/>
            <a:ext cx="4166235" cy="36576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Does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sz="2400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sense then,</a:t>
            </a:r>
            <a:r>
              <a:rPr sz="2400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that;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22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535940" y="976630"/>
            <a:ext cx="8074660" cy="561692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27100" marR="5080">
              <a:lnSpc>
                <a:spcPct val="96000"/>
              </a:lnSpc>
            </a:pP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…nature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systematic concentration 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substances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extracted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earth’s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crust,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such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fossil</a:t>
            </a:r>
            <a:r>
              <a:rPr sz="2500" i="1" spc="-114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fuels?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55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7100" marR="512445">
              <a:lnSpc>
                <a:spcPts val="2880"/>
              </a:lnSpc>
            </a:pP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…nature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cannot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systematic increase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unnatural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persistent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substances,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such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 polychlorinated biphenyls (PCBs)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chlorofluorocarbons</a:t>
            </a:r>
            <a:r>
              <a:rPr sz="2500" i="1" spc="-1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(CFCs)?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52"/>
              </a:spcBef>
            </a:pP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417195" indent="914400">
              <a:lnSpc>
                <a:spcPct val="96000"/>
              </a:lnSpc>
              <a:tabLst>
                <a:tab pos="4224020" algn="l"/>
                <a:tab pos="5964555" algn="l"/>
              </a:tabLst>
            </a:pP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…the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basis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the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productivity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diversity  not 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</a:t>
            </a:r>
            <a:r>
              <a:rPr sz="2500" i="1" spc="-3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systematically</a:t>
            </a:r>
            <a:r>
              <a:rPr sz="2500" i="1" spc="37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deteriorated	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beyond  nature’s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ability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replenish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itself,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i.e.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fishing,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deforesting 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sz="2500" i="1" spc="2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depleting</a:t>
            </a:r>
            <a:r>
              <a:rPr sz="2500" i="1" spc="4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en-GB"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destroying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arable</a:t>
            </a:r>
            <a:r>
              <a:rPr sz="2500" i="1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lands?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35940" y="654050"/>
            <a:ext cx="577278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then, </a:t>
            </a:r>
            <a:r>
              <a:rPr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industry and</a:t>
            </a:r>
            <a:r>
              <a:rPr sz="2400" spc="-1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commerce?</a:t>
            </a:r>
            <a:endParaRPr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23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1450594" y="1744725"/>
            <a:ext cx="6951980" cy="484748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2865"/>
              </a:lnSpc>
            </a:pP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Although business </a:t>
            </a:r>
            <a:r>
              <a:rPr sz="2500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the cause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sz="2500" i="1" spc="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5080">
              <a:lnSpc>
                <a:spcPct val="96000"/>
              </a:lnSpc>
              <a:spcBef>
                <a:spcPts val="90"/>
              </a:spcBef>
            </a:pP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problems,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abilities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creativity 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means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</a:t>
            </a:r>
            <a:r>
              <a:rPr sz="2500" i="1" spc="-3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play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role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generating workable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technical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economic 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solutions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sz="2500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environmental</a:t>
            </a:r>
            <a:r>
              <a:rPr sz="2500" i="1" spc="-1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challenges.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13"/>
              </a:spcBef>
            </a:pP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285750">
              <a:lnSpc>
                <a:spcPct val="96000"/>
              </a:lnSpc>
              <a:tabLst>
                <a:tab pos="1503045" algn="l"/>
                <a:tab pos="2491740" algn="l"/>
                <a:tab pos="2559685" algn="l"/>
                <a:tab pos="3298190" algn="l"/>
              </a:tabLst>
            </a:pP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Also, the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‘business’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itself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important	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of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whole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business</a:t>
            </a:r>
            <a:r>
              <a:rPr sz="2500" i="1" spc="-2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world,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many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commercial	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opportunities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will</a:t>
            </a:r>
            <a:r>
              <a:rPr sz="2500" i="1" spc="-9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arise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conservation and	environmental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constraints,</a:t>
            </a:r>
            <a:r>
              <a:rPr sz="2500" i="1" spc="-6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example,</a:t>
            </a:r>
            <a:r>
              <a:rPr lang="en-GB" sz="2500" i="1" spc="67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4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</a:t>
            </a:r>
            <a:r>
              <a:rPr sz="2500" i="1" spc="-1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developing</a:t>
            </a:r>
            <a:r>
              <a:rPr lang="en-GB"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‘environmentally</a:t>
            </a:r>
            <a:r>
              <a:rPr sz="2500" i="1" spc="-9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3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friendly’  </a:t>
            </a:r>
            <a:r>
              <a:rPr sz="2500" i="1" spc="-55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goods and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sz="2500" i="1" spc="-8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500" i="1" spc="-5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services.</a:t>
            </a:r>
            <a:endParaRPr sz="25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1000" y="2590800"/>
            <a:ext cx="3513201" cy="40386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4346575" y="4327905"/>
            <a:ext cx="4258945" cy="152463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>
              <a:lnSpc>
                <a:spcPct val="150000"/>
              </a:lnSpc>
            </a:pP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Unsustainable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development!  coal-burning power 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plant</a:t>
            </a:r>
            <a:r>
              <a:rPr sz="2400" spc="-75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which</a:t>
            </a:r>
            <a:endParaRPr sz="2400" dirty="0">
              <a:solidFill>
                <a:schemeClr val="tx2"/>
              </a:solidFill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emits sulphur dioxide</a:t>
            </a:r>
            <a:r>
              <a:rPr sz="2400" spc="-80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(SO</a:t>
            </a:r>
            <a:r>
              <a:rPr sz="2400" baseline="-20833" dirty="0">
                <a:solidFill>
                  <a:schemeClr val="tx2"/>
                </a:solidFill>
                <a:latin typeface="Tahoma"/>
                <a:cs typeface="Tahoma"/>
              </a:rPr>
              <a:t>2</a:t>
            </a:r>
            <a:r>
              <a:rPr sz="2400" dirty="0">
                <a:solidFill>
                  <a:schemeClr val="tx2"/>
                </a:solidFill>
                <a:latin typeface="Tahoma"/>
                <a:cs typeface="Tahoma"/>
              </a:rPr>
              <a:t>)</a:t>
            </a:r>
          </a:p>
        </p:txBody>
      </p:sp>
      <p:sp>
        <p:nvSpPr>
          <p:cNvPr id="4" name="object 4"/>
          <p:cNvSpPr/>
          <p:nvPr/>
        </p:nvSpPr>
        <p:spPr>
          <a:xfrm>
            <a:off x="4648200" y="762000"/>
            <a:ext cx="4160774" cy="296862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917244" y="1179576"/>
            <a:ext cx="3677285" cy="37020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Sustainable</a:t>
            </a:r>
            <a:r>
              <a:rPr sz="2400" spc="-55" dirty="0">
                <a:solidFill>
                  <a:schemeClr val="tx2"/>
                </a:solidFill>
                <a:latin typeface="Tahoma"/>
                <a:cs typeface="Tahoma"/>
              </a:rPr>
              <a:t> </a:t>
            </a:r>
            <a:r>
              <a:rPr sz="2400" spc="-5" dirty="0">
                <a:solidFill>
                  <a:schemeClr val="tx2"/>
                </a:solidFill>
                <a:latin typeface="Tahoma"/>
                <a:cs typeface="Tahoma"/>
              </a:rPr>
              <a:t>development??</a:t>
            </a:r>
            <a:endParaRPr sz="2400" dirty="0">
              <a:solidFill>
                <a:schemeClr val="tx2"/>
              </a:solidFill>
              <a:latin typeface="Tahoma"/>
              <a:cs typeface="Tahom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24</a:t>
            </a:fld>
            <a:endParaRPr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F97DF-B83C-446E-9FFE-5B0756C2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1107996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</a:rPr>
              <a:t>Is the focus on the future?</a:t>
            </a:r>
            <a:br>
              <a:rPr lang="en-GB" sz="3600" b="1" dirty="0">
                <a:solidFill>
                  <a:schemeClr val="tx2"/>
                </a:solidFill>
              </a:rPr>
            </a:br>
            <a:r>
              <a:rPr lang="en-GB" sz="3600" b="1" dirty="0">
                <a:solidFill>
                  <a:schemeClr val="tx2"/>
                </a:solidFill>
              </a:rPr>
              <a:t>Do we lose out now?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22D186-A4B1-482F-9540-D0FB90DA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781800" cy="3323987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</a:rPr>
              <a:t>Not necessarily…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It’s about finding better ways of doing things, for the present AND the future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Existing Quality of Life does not need to be compromised…</a:t>
            </a:r>
          </a:p>
          <a:p>
            <a:endParaRPr lang="en-GB" dirty="0">
              <a:solidFill>
                <a:schemeClr val="tx2"/>
              </a:solidFill>
            </a:endParaRPr>
          </a:p>
          <a:p>
            <a:r>
              <a:rPr lang="en-GB" dirty="0">
                <a:solidFill>
                  <a:schemeClr val="tx2"/>
                </a:solidFill>
              </a:rPr>
              <a:t>If anything, it should improve across the board…</a:t>
            </a:r>
          </a:p>
        </p:txBody>
      </p:sp>
    </p:spTree>
    <p:extLst>
      <p:ext uri="{BB962C8B-B14F-4D97-AF65-F5344CB8AC3E}">
        <p14:creationId xmlns:p14="http://schemas.microsoft.com/office/powerpoint/2010/main" val="32629640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3CF0A9-5834-42F8-BD29-FC911C1DE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Positive effects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F5E189-6474-4586-ABE2-06912E86FF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400" y="1524000"/>
            <a:ext cx="6629400" cy="738664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SD can bring benefits in the short &amp; medium term: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113F4B4-CDD5-4A07-A32B-9A93F5F62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2073" y="2636155"/>
            <a:ext cx="2914650" cy="1943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7F7903-54D2-44B1-867E-92C4CBF20B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6800" y="2631392"/>
            <a:ext cx="2838450" cy="1952625"/>
          </a:xfrm>
          <a:prstGeom prst="rect">
            <a:avLst/>
          </a:prstGeo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105121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5" name="Picture 4" descr="A tall building in a city&#10;&#10;Description generated with very high confidence">
            <a:extLst>
              <a:ext uri="{FF2B5EF4-FFF2-40B4-BE49-F238E27FC236}">
                <a16:creationId xmlns:a16="http://schemas.microsoft.com/office/drawing/2014/main" id="{02081F87-34BB-44AA-966A-147AB4618C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423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pic>
        <p:nvPicPr>
          <p:cNvPr id="4" name="Picture 3" descr="A view of a city&#10;&#10;Description generated with very high confidence">
            <a:extLst>
              <a:ext uri="{FF2B5EF4-FFF2-40B4-BE49-F238E27FC236}">
                <a16:creationId xmlns:a16="http://schemas.microsoft.com/office/drawing/2014/main" id="{30D06B9D-B290-4349-BB6F-4024A863D0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943" r="3725" b="2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788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9690F3-0BC1-4E16-87FA-3F8DAE3BE8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381000"/>
            <a:ext cx="3124200" cy="20939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A06AB92-E91F-45A8-A01B-ACEAFC65ED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2819400"/>
            <a:ext cx="5067300" cy="33782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E956546-6FD7-405A-9B0C-19396F7518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400" y="2971800"/>
            <a:ext cx="2743200" cy="304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2904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44B2E-7D2C-4832-9B25-81DE7D9EF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Making better decisions…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0F90A6-088B-48AA-A1BF-89B7CE9CC6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9600" y="1676400"/>
            <a:ext cx="6384798" cy="1107996"/>
          </a:xfrm>
        </p:spPr>
        <p:txBody>
          <a:bodyPr/>
          <a:lstStyle/>
          <a:p>
            <a:r>
              <a:rPr lang="en-GB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Sustainable Development provides the ability to make better decisions on a wide range of issues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6CBE66-66F7-4807-A524-E96DB63234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3657600"/>
            <a:ext cx="2143125" cy="2143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6199E7-2AE5-459E-A66C-971324577C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3328948"/>
            <a:ext cx="5943600" cy="333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06289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Weak and strong sustainability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769" y="1752600"/>
            <a:ext cx="8096250" cy="435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9087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Nauru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600200"/>
            <a:ext cx="8037673" cy="4822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34267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Forest Management in Nepal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295400"/>
            <a:ext cx="7045041" cy="528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620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1190" y="457200"/>
            <a:ext cx="7881620" cy="1107996"/>
          </a:xfrm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Main differences between weak &amp; strong sustainability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1091979"/>
              </p:ext>
            </p:extLst>
          </p:nvPr>
        </p:nvGraphicFramePr>
        <p:xfrm>
          <a:off x="709930" y="1524000"/>
          <a:ext cx="7772400" cy="494284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80870">
                  <a:extLst>
                    <a:ext uri="{9D8B030D-6E8A-4147-A177-3AD203B41FA5}">
                      <a16:colId xmlns:a16="http://schemas.microsoft.com/office/drawing/2014/main" val="950153615"/>
                    </a:ext>
                  </a:extLst>
                </a:gridCol>
                <a:gridCol w="2538730">
                  <a:extLst>
                    <a:ext uri="{9D8B030D-6E8A-4147-A177-3AD203B41FA5}">
                      <a16:colId xmlns:a16="http://schemas.microsoft.com/office/drawing/2014/main" val="1827716766"/>
                    </a:ext>
                  </a:extLst>
                </a:gridCol>
                <a:gridCol w="3352800">
                  <a:extLst>
                    <a:ext uri="{9D8B030D-6E8A-4147-A177-3AD203B41FA5}">
                      <a16:colId xmlns:a16="http://schemas.microsoft.com/office/drawing/2014/main" val="25000635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Strong sustainability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Weak sustainability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21994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Key idea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Substitutability of natural capital by others is limited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Natural capital</a:t>
                      </a:r>
                      <a:r>
                        <a:rPr lang="en-GB" baseline="0" dirty="0"/>
                        <a:t> is completely substitutable by other forms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003373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Consequences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Certain human actions can entail irreversible consequences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Technological innovation</a:t>
                      </a:r>
                      <a:r>
                        <a:rPr lang="en-GB" baseline="0" dirty="0"/>
                        <a:t> &amp; monetary compensation for environmental degradation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1026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Sustainability issue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Conserving</a:t>
                      </a:r>
                      <a:r>
                        <a:rPr lang="en-GB" baseline="0" dirty="0"/>
                        <a:t> irreplaceable stocks of critical natural capital for the sake of future generations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The total value of aggregate stock of capital needs maintaining / increasing for future generations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6943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Key concept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Critical natural capital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Optimal allocation of scarce resources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04477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Definition of thresholds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Scientific knowledge as input</a:t>
                      </a:r>
                      <a:r>
                        <a:rPr lang="en-GB" baseline="0" dirty="0"/>
                        <a:t> for public deliberation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Technic / scientific</a:t>
                      </a:r>
                      <a:r>
                        <a:rPr lang="en-GB" baseline="0" dirty="0"/>
                        <a:t> approach for determining thresholds &amp; norms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4643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60270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752600"/>
            <a:ext cx="8211644" cy="441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0" y="6519446"/>
            <a:ext cx="196932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solidFill>
                  <a:schemeClr val="bg1"/>
                </a:solidFill>
              </a:rPr>
              <a:t>Based on </a:t>
            </a:r>
            <a:r>
              <a:rPr lang="en-GB" sz="1600" dirty="0" err="1">
                <a:solidFill>
                  <a:schemeClr val="bg1"/>
                </a:solidFill>
              </a:rPr>
              <a:t>Lorek</a:t>
            </a:r>
            <a:r>
              <a:rPr lang="en-GB" sz="1600" dirty="0">
                <a:solidFill>
                  <a:schemeClr val="bg1"/>
                </a:solidFill>
              </a:rPr>
              <a:t>, 2010</a:t>
            </a:r>
          </a:p>
        </p:txBody>
      </p:sp>
    </p:spTree>
    <p:extLst>
      <p:ext uri="{BB962C8B-B14F-4D97-AF65-F5344CB8AC3E}">
        <p14:creationId xmlns:p14="http://schemas.microsoft.com/office/powerpoint/2010/main" val="947617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0EE908-4040-10F2-8F3F-72E787F3CBBC}"/>
              </a:ext>
            </a:extLst>
          </p:cNvPr>
          <p:cNvSpPr txBox="1"/>
          <p:nvPr/>
        </p:nvSpPr>
        <p:spPr>
          <a:xfrm>
            <a:off x="3657600" y="6476999"/>
            <a:ext cx="1345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24 July 2025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43A8B700-2C11-3089-B095-DE90A8AFB6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0817"/>
            <a:ext cx="8839200" cy="64590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332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BC419-D651-4894-A872-3D6520E60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55399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sz="3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Principles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BAED67-A27A-45EE-A19F-49FEB6D79F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84A542A-B7A5-4B8B-898F-D8214ABAB6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5" y="2438400"/>
            <a:ext cx="9144000" cy="391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310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/>
          <a:lstStyle/>
          <a:p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5841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1D2E6B4D-CDDE-4C8D-BBB9-A01879F615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00" y="954913"/>
            <a:ext cx="8178799" cy="4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00219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3BD66-AF9A-4592-B07D-7EFB53F93E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533400"/>
            <a:ext cx="1828800" cy="1477328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n-GB" b="1" dirty="0"/>
              <a:t>Wales has 7 principles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6F87E77-1B83-46E3-A98B-A8ECF18329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0540" y="-19639"/>
            <a:ext cx="6892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9185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B0D96C-BF68-60F7-CF4C-250F0D6562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1189" y="577850"/>
            <a:ext cx="7881620" cy="492443"/>
          </a:xfrm>
        </p:spPr>
        <p:txBody>
          <a:bodyPr/>
          <a:lstStyle/>
          <a:p>
            <a:r>
              <a:rPr lang="en-GB" b="1" dirty="0"/>
              <a:t>The Story of Stuff</a:t>
            </a:r>
          </a:p>
        </p:txBody>
      </p:sp>
      <p:pic>
        <p:nvPicPr>
          <p:cNvPr id="4" name="Online Media 3" title="The Story of Stuff">
            <a:hlinkClick r:id="" action="ppaction://media"/>
            <a:extLst>
              <a:ext uri="{FF2B5EF4-FFF2-40B4-BE49-F238E27FC236}">
                <a16:creationId xmlns:a16="http://schemas.microsoft.com/office/drawing/2014/main" id="{EFA2D013-67F2-EBBA-CD65-E13332F1C771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57200" y="1371600"/>
            <a:ext cx="8361770" cy="472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411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5724" y="571500"/>
            <a:ext cx="5215001" cy="316534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5572125" y="2071577"/>
            <a:ext cx="3201574" cy="45006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428599" y="4000436"/>
            <a:ext cx="3733800" cy="253847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3000290" y="3714754"/>
            <a:ext cx="2214880" cy="1285875"/>
          </a:xfrm>
          <a:custGeom>
            <a:avLst/>
            <a:gdLst/>
            <a:ahLst/>
            <a:cxnLst/>
            <a:rect l="l" t="t" r="r" b="b"/>
            <a:pathLst>
              <a:path w="2214879" h="1285875">
                <a:moveTo>
                  <a:pt x="1126176" y="0"/>
                </a:moveTo>
                <a:lnTo>
                  <a:pt x="1072692" y="223"/>
                </a:lnTo>
                <a:lnTo>
                  <a:pt x="1019413" y="1773"/>
                </a:lnTo>
                <a:lnTo>
                  <a:pt x="966435" y="4638"/>
                </a:lnTo>
                <a:lnTo>
                  <a:pt x="913851" y="8804"/>
                </a:lnTo>
                <a:lnTo>
                  <a:pt x="861758" y="14256"/>
                </a:lnTo>
                <a:lnTo>
                  <a:pt x="810249" y="20982"/>
                </a:lnTo>
                <a:lnTo>
                  <a:pt x="759419" y="28968"/>
                </a:lnTo>
                <a:lnTo>
                  <a:pt x="709364" y="38200"/>
                </a:lnTo>
                <a:lnTo>
                  <a:pt x="660178" y="48664"/>
                </a:lnTo>
                <a:lnTo>
                  <a:pt x="611955" y="60348"/>
                </a:lnTo>
                <a:lnTo>
                  <a:pt x="564791" y="73237"/>
                </a:lnTo>
                <a:lnTo>
                  <a:pt x="518781" y="87318"/>
                </a:lnTo>
                <a:lnTo>
                  <a:pt x="474018" y="102578"/>
                </a:lnTo>
                <a:lnTo>
                  <a:pt x="430598" y="119002"/>
                </a:lnTo>
                <a:lnTo>
                  <a:pt x="388616" y="136578"/>
                </a:lnTo>
                <a:lnTo>
                  <a:pt x="348167" y="155291"/>
                </a:lnTo>
                <a:lnTo>
                  <a:pt x="309344" y="175128"/>
                </a:lnTo>
                <a:lnTo>
                  <a:pt x="272244" y="196075"/>
                </a:lnTo>
                <a:lnTo>
                  <a:pt x="236961" y="218120"/>
                </a:lnTo>
                <a:lnTo>
                  <a:pt x="203589" y="241247"/>
                </a:lnTo>
                <a:lnTo>
                  <a:pt x="172223" y="265445"/>
                </a:lnTo>
                <a:lnTo>
                  <a:pt x="142959" y="290698"/>
                </a:lnTo>
                <a:lnTo>
                  <a:pt x="111576" y="321525"/>
                </a:lnTo>
                <a:lnTo>
                  <a:pt x="84169" y="352877"/>
                </a:lnTo>
                <a:lnTo>
                  <a:pt x="60696" y="384674"/>
                </a:lnTo>
                <a:lnTo>
                  <a:pt x="25374" y="449274"/>
                </a:lnTo>
                <a:lnTo>
                  <a:pt x="5259" y="514674"/>
                </a:lnTo>
                <a:lnTo>
                  <a:pt x="0" y="580221"/>
                </a:lnTo>
                <a:lnTo>
                  <a:pt x="2831" y="612846"/>
                </a:lnTo>
                <a:lnTo>
                  <a:pt x="19195" y="677392"/>
                </a:lnTo>
                <a:lnTo>
                  <a:pt x="49537" y="740455"/>
                </a:lnTo>
                <a:lnTo>
                  <a:pt x="93505" y="801384"/>
                </a:lnTo>
                <a:lnTo>
                  <a:pt x="120490" y="830844"/>
                </a:lnTo>
                <a:lnTo>
                  <a:pt x="150749" y="859527"/>
                </a:lnTo>
                <a:lnTo>
                  <a:pt x="184238" y="887349"/>
                </a:lnTo>
                <a:lnTo>
                  <a:pt x="220915" y="914231"/>
                </a:lnTo>
                <a:lnTo>
                  <a:pt x="260735" y="940090"/>
                </a:lnTo>
                <a:lnTo>
                  <a:pt x="303654" y="964845"/>
                </a:lnTo>
                <a:lnTo>
                  <a:pt x="349629" y="988415"/>
                </a:lnTo>
                <a:lnTo>
                  <a:pt x="398615" y="1010718"/>
                </a:lnTo>
                <a:lnTo>
                  <a:pt x="450568" y="1031672"/>
                </a:lnTo>
                <a:lnTo>
                  <a:pt x="505445" y="1051196"/>
                </a:lnTo>
                <a:lnTo>
                  <a:pt x="563202" y="1069208"/>
                </a:lnTo>
                <a:lnTo>
                  <a:pt x="646006" y="1285870"/>
                </a:lnTo>
                <a:lnTo>
                  <a:pt x="964141" y="1138169"/>
                </a:lnTo>
                <a:lnTo>
                  <a:pt x="1250110" y="1138169"/>
                </a:lnTo>
                <a:lnTo>
                  <a:pt x="1294807" y="1134792"/>
                </a:lnTo>
                <a:lnTo>
                  <a:pt x="1348214" y="1129354"/>
                </a:lnTo>
                <a:lnTo>
                  <a:pt x="1400894" y="1122586"/>
                </a:lnTo>
                <a:lnTo>
                  <a:pt x="1452758" y="1114510"/>
                </a:lnTo>
                <a:lnTo>
                  <a:pt x="1503716" y="1105150"/>
                </a:lnTo>
                <a:lnTo>
                  <a:pt x="1553678" y="1094529"/>
                </a:lnTo>
                <a:lnTo>
                  <a:pt x="1602554" y="1082670"/>
                </a:lnTo>
                <a:lnTo>
                  <a:pt x="1650255" y="1069597"/>
                </a:lnTo>
                <a:lnTo>
                  <a:pt x="1696691" y="1055333"/>
                </a:lnTo>
                <a:lnTo>
                  <a:pt x="1741772" y="1039901"/>
                </a:lnTo>
                <a:lnTo>
                  <a:pt x="1785408" y="1023324"/>
                </a:lnTo>
                <a:lnTo>
                  <a:pt x="1827509" y="1005625"/>
                </a:lnTo>
                <a:lnTo>
                  <a:pt x="1867986" y="986829"/>
                </a:lnTo>
                <a:lnTo>
                  <a:pt x="1906749" y="966958"/>
                </a:lnTo>
                <a:lnTo>
                  <a:pt x="1943708" y="946035"/>
                </a:lnTo>
                <a:lnTo>
                  <a:pt x="1978773" y="924083"/>
                </a:lnTo>
                <a:lnTo>
                  <a:pt x="2011855" y="901127"/>
                </a:lnTo>
                <a:lnTo>
                  <a:pt x="2042863" y="877189"/>
                </a:lnTo>
                <a:lnTo>
                  <a:pt x="2071708" y="852292"/>
                </a:lnTo>
                <a:lnTo>
                  <a:pt x="2103092" y="821466"/>
                </a:lnTo>
                <a:lnTo>
                  <a:pt x="2130498" y="790113"/>
                </a:lnTo>
                <a:lnTo>
                  <a:pt x="2153971" y="758317"/>
                </a:lnTo>
                <a:lnTo>
                  <a:pt x="2189293" y="693717"/>
                </a:lnTo>
                <a:lnTo>
                  <a:pt x="2209408" y="628317"/>
                </a:lnTo>
                <a:lnTo>
                  <a:pt x="2214668" y="562770"/>
                </a:lnTo>
                <a:lnTo>
                  <a:pt x="2211837" y="530145"/>
                </a:lnTo>
                <a:lnTo>
                  <a:pt x="2195472" y="465599"/>
                </a:lnTo>
                <a:lnTo>
                  <a:pt x="2165130" y="402536"/>
                </a:lnTo>
                <a:lnTo>
                  <a:pt x="2121162" y="341607"/>
                </a:lnTo>
                <a:lnTo>
                  <a:pt x="2094178" y="312146"/>
                </a:lnTo>
                <a:lnTo>
                  <a:pt x="2063919" y="283464"/>
                </a:lnTo>
                <a:lnTo>
                  <a:pt x="2030429" y="255641"/>
                </a:lnTo>
                <a:lnTo>
                  <a:pt x="1993752" y="228760"/>
                </a:lnTo>
                <a:lnTo>
                  <a:pt x="1953932" y="202900"/>
                </a:lnTo>
                <a:lnTo>
                  <a:pt x="1911013" y="178145"/>
                </a:lnTo>
                <a:lnTo>
                  <a:pt x="1865038" y="154576"/>
                </a:lnTo>
                <a:lnTo>
                  <a:pt x="1816052" y="132273"/>
                </a:lnTo>
                <a:lnTo>
                  <a:pt x="1764099" y="111319"/>
                </a:lnTo>
                <a:lnTo>
                  <a:pt x="1709222" y="91795"/>
                </a:lnTo>
                <a:lnTo>
                  <a:pt x="1651465" y="73782"/>
                </a:lnTo>
                <a:lnTo>
                  <a:pt x="1601139" y="59981"/>
                </a:lnTo>
                <a:lnTo>
                  <a:pt x="1550071" y="47643"/>
                </a:lnTo>
                <a:lnTo>
                  <a:pt x="1498356" y="36756"/>
                </a:lnTo>
                <a:lnTo>
                  <a:pt x="1446087" y="27304"/>
                </a:lnTo>
                <a:lnTo>
                  <a:pt x="1393361" y="19276"/>
                </a:lnTo>
                <a:lnTo>
                  <a:pt x="1340271" y="12656"/>
                </a:lnTo>
                <a:lnTo>
                  <a:pt x="1286913" y="7433"/>
                </a:lnTo>
                <a:lnTo>
                  <a:pt x="1233381" y="3591"/>
                </a:lnTo>
                <a:lnTo>
                  <a:pt x="1179770" y="1118"/>
                </a:lnTo>
                <a:lnTo>
                  <a:pt x="1126176" y="0"/>
                </a:lnTo>
                <a:close/>
              </a:path>
              <a:path w="2214879" h="1285875">
                <a:moveTo>
                  <a:pt x="1250110" y="1138169"/>
                </a:moveTo>
                <a:lnTo>
                  <a:pt x="964141" y="1138169"/>
                </a:lnTo>
                <a:lnTo>
                  <a:pt x="1020021" y="1141205"/>
                </a:lnTo>
                <a:lnTo>
                  <a:pt x="1075713" y="1142770"/>
                </a:lnTo>
                <a:lnTo>
                  <a:pt x="1131127" y="1142888"/>
                </a:lnTo>
                <a:lnTo>
                  <a:pt x="1186174" y="1141582"/>
                </a:lnTo>
                <a:lnTo>
                  <a:pt x="1240764" y="1138875"/>
                </a:lnTo>
                <a:lnTo>
                  <a:pt x="1250110" y="1138169"/>
                </a:lnTo>
                <a:close/>
              </a:path>
            </a:pathLst>
          </a:custGeom>
          <a:solidFill>
            <a:srgbClr val="CEB8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000290" y="3714754"/>
            <a:ext cx="2214880" cy="1285875"/>
          </a:xfrm>
          <a:custGeom>
            <a:avLst/>
            <a:gdLst/>
            <a:ahLst/>
            <a:cxnLst/>
            <a:rect l="l" t="t" r="r" b="b"/>
            <a:pathLst>
              <a:path w="2214879" h="1285875">
                <a:moveTo>
                  <a:pt x="646006" y="1285870"/>
                </a:moveTo>
                <a:lnTo>
                  <a:pt x="563202" y="1069208"/>
                </a:lnTo>
                <a:lnTo>
                  <a:pt x="505445" y="1051196"/>
                </a:lnTo>
                <a:lnTo>
                  <a:pt x="450568" y="1031672"/>
                </a:lnTo>
                <a:lnTo>
                  <a:pt x="398615" y="1010718"/>
                </a:lnTo>
                <a:lnTo>
                  <a:pt x="349629" y="988415"/>
                </a:lnTo>
                <a:lnTo>
                  <a:pt x="303654" y="964845"/>
                </a:lnTo>
                <a:lnTo>
                  <a:pt x="260735" y="940090"/>
                </a:lnTo>
                <a:lnTo>
                  <a:pt x="220915" y="914231"/>
                </a:lnTo>
                <a:lnTo>
                  <a:pt x="184238" y="887349"/>
                </a:lnTo>
                <a:lnTo>
                  <a:pt x="150749" y="859527"/>
                </a:lnTo>
                <a:lnTo>
                  <a:pt x="120490" y="830844"/>
                </a:lnTo>
                <a:lnTo>
                  <a:pt x="93505" y="801384"/>
                </a:lnTo>
                <a:lnTo>
                  <a:pt x="69840" y="771227"/>
                </a:lnTo>
                <a:lnTo>
                  <a:pt x="32641" y="709149"/>
                </a:lnTo>
                <a:lnTo>
                  <a:pt x="9244" y="645263"/>
                </a:lnTo>
                <a:lnTo>
                  <a:pt x="0" y="580221"/>
                </a:lnTo>
                <a:lnTo>
                  <a:pt x="794" y="547469"/>
                </a:lnTo>
                <a:lnTo>
                  <a:pt x="13438" y="481915"/>
                </a:lnTo>
                <a:lnTo>
                  <a:pt x="41112" y="416833"/>
                </a:lnTo>
                <a:lnTo>
                  <a:pt x="84169" y="352877"/>
                </a:lnTo>
                <a:lnTo>
                  <a:pt x="111576" y="321525"/>
                </a:lnTo>
                <a:lnTo>
                  <a:pt x="142959" y="290698"/>
                </a:lnTo>
                <a:lnTo>
                  <a:pt x="172223" y="265445"/>
                </a:lnTo>
                <a:lnTo>
                  <a:pt x="203589" y="241247"/>
                </a:lnTo>
                <a:lnTo>
                  <a:pt x="236961" y="218120"/>
                </a:lnTo>
                <a:lnTo>
                  <a:pt x="272244" y="196075"/>
                </a:lnTo>
                <a:lnTo>
                  <a:pt x="309344" y="175128"/>
                </a:lnTo>
                <a:lnTo>
                  <a:pt x="348167" y="155291"/>
                </a:lnTo>
                <a:lnTo>
                  <a:pt x="388616" y="136578"/>
                </a:lnTo>
                <a:lnTo>
                  <a:pt x="430598" y="119002"/>
                </a:lnTo>
                <a:lnTo>
                  <a:pt x="474018" y="102578"/>
                </a:lnTo>
                <a:lnTo>
                  <a:pt x="518781" y="87318"/>
                </a:lnTo>
                <a:lnTo>
                  <a:pt x="564791" y="73237"/>
                </a:lnTo>
                <a:lnTo>
                  <a:pt x="611955" y="60348"/>
                </a:lnTo>
                <a:lnTo>
                  <a:pt x="660178" y="48664"/>
                </a:lnTo>
                <a:lnTo>
                  <a:pt x="709364" y="38200"/>
                </a:lnTo>
                <a:lnTo>
                  <a:pt x="759419" y="28968"/>
                </a:lnTo>
                <a:lnTo>
                  <a:pt x="810249" y="20982"/>
                </a:lnTo>
                <a:lnTo>
                  <a:pt x="861758" y="14256"/>
                </a:lnTo>
                <a:lnTo>
                  <a:pt x="913851" y="8804"/>
                </a:lnTo>
                <a:lnTo>
                  <a:pt x="966435" y="4638"/>
                </a:lnTo>
                <a:lnTo>
                  <a:pt x="1019413" y="1773"/>
                </a:lnTo>
                <a:lnTo>
                  <a:pt x="1072692" y="223"/>
                </a:lnTo>
                <a:lnTo>
                  <a:pt x="1126176" y="0"/>
                </a:lnTo>
                <a:lnTo>
                  <a:pt x="1179770" y="1118"/>
                </a:lnTo>
                <a:lnTo>
                  <a:pt x="1233381" y="3591"/>
                </a:lnTo>
                <a:lnTo>
                  <a:pt x="1286913" y="7433"/>
                </a:lnTo>
                <a:lnTo>
                  <a:pt x="1340271" y="12656"/>
                </a:lnTo>
                <a:lnTo>
                  <a:pt x="1393361" y="19276"/>
                </a:lnTo>
                <a:lnTo>
                  <a:pt x="1446087" y="27304"/>
                </a:lnTo>
                <a:lnTo>
                  <a:pt x="1498356" y="36756"/>
                </a:lnTo>
                <a:lnTo>
                  <a:pt x="1550071" y="47643"/>
                </a:lnTo>
                <a:lnTo>
                  <a:pt x="1601139" y="59981"/>
                </a:lnTo>
                <a:lnTo>
                  <a:pt x="1651465" y="73782"/>
                </a:lnTo>
                <a:lnTo>
                  <a:pt x="1709222" y="91795"/>
                </a:lnTo>
                <a:lnTo>
                  <a:pt x="1764099" y="111319"/>
                </a:lnTo>
                <a:lnTo>
                  <a:pt x="1816052" y="132273"/>
                </a:lnTo>
                <a:lnTo>
                  <a:pt x="1865038" y="154576"/>
                </a:lnTo>
                <a:lnTo>
                  <a:pt x="1911013" y="178145"/>
                </a:lnTo>
                <a:lnTo>
                  <a:pt x="1953932" y="202900"/>
                </a:lnTo>
                <a:lnTo>
                  <a:pt x="1993752" y="228760"/>
                </a:lnTo>
                <a:lnTo>
                  <a:pt x="2030429" y="255641"/>
                </a:lnTo>
                <a:lnTo>
                  <a:pt x="2063919" y="283464"/>
                </a:lnTo>
                <a:lnTo>
                  <a:pt x="2094178" y="312146"/>
                </a:lnTo>
                <a:lnTo>
                  <a:pt x="2121162" y="341607"/>
                </a:lnTo>
                <a:lnTo>
                  <a:pt x="2144827" y="371764"/>
                </a:lnTo>
                <a:lnTo>
                  <a:pt x="2182026" y="433841"/>
                </a:lnTo>
                <a:lnTo>
                  <a:pt x="2205423" y="497727"/>
                </a:lnTo>
                <a:lnTo>
                  <a:pt x="2214668" y="562770"/>
                </a:lnTo>
                <a:lnTo>
                  <a:pt x="2213873" y="595521"/>
                </a:lnTo>
                <a:lnTo>
                  <a:pt x="2201229" y="661076"/>
                </a:lnTo>
                <a:lnTo>
                  <a:pt x="2173555" y="726157"/>
                </a:lnTo>
                <a:lnTo>
                  <a:pt x="2130498" y="790113"/>
                </a:lnTo>
                <a:lnTo>
                  <a:pt x="2103092" y="821466"/>
                </a:lnTo>
                <a:lnTo>
                  <a:pt x="2071708" y="852292"/>
                </a:lnTo>
                <a:lnTo>
                  <a:pt x="2042863" y="877189"/>
                </a:lnTo>
                <a:lnTo>
                  <a:pt x="2011855" y="901127"/>
                </a:lnTo>
                <a:lnTo>
                  <a:pt x="1978773" y="924083"/>
                </a:lnTo>
                <a:lnTo>
                  <a:pt x="1943708" y="946035"/>
                </a:lnTo>
                <a:lnTo>
                  <a:pt x="1906749" y="966958"/>
                </a:lnTo>
                <a:lnTo>
                  <a:pt x="1867986" y="986829"/>
                </a:lnTo>
                <a:lnTo>
                  <a:pt x="1827509" y="1005625"/>
                </a:lnTo>
                <a:lnTo>
                  <a:pt x="1785408" y="1023324"/>
                </a:lnTo>
                <a:lnTo>
                  <a:pt x="1741772" y="1039901"/>
                </a:lnTo>
                <a:lnTo>
                  <a:pt x="1696691" y="1055333"/>
                </a:lnTo>
                <a:lnTo>
                  <a:pt x="1650255" y="1069597"/>
                </a:lnTo>
                <a:lnTo>
                  <a:pt x="1602554" y="1082670"/>
                </a:lnTo>
                <a:lnTo>
                  <a:pt x="1553678" y="1094529"/>
                </a:lnTo>
                <a:lnTo>
                  <a:pt x="1503716" y="1105150"/>
                </a:lnTo>
                <a:lnTo>
                  <a:pt x="1452758" y="1114510"/>
                </a:lnTo>
                <a:lnTo>
                  <a:pt x="1400894" y="1122586"/>
                </a:lnTo>
                <a:lnTo>
                  <a:pt x="1348214" y="1129354"/>
                </a:lnTo>
                <a:lnTo>
                  <a:pt x="1294807" y="1134792"/>
                </a:lnTo>
                <a:lnTo>
                  <a:pt x="1240764" y="1138875"/>
                </a:lnTo>
                <a:lnTo>
                  <a:pt x="1186174" y="1141582"/>
                </a:lnTo>
                <a:lnTo>
                  <a:pt x="1131127" y="1142888"/>
                </a:lnTo>
                <a:lnTo>
                  <a:pt x="1075713" y="1142770"/>
                </a:lnTo>
                <a:lnTo>
                  <a:pt x="1020021" y="1141205"/>
                </a:lnTo>
                <a:lnTo>
                  <a:pt x="964141" y="1138169"/>
                </a:lnTo>
                <a:lnTo>
                  <a:pt x="646006" y="1285870"/>
                </a:lnTo>
                <a:close/>
              </a:path>
            </a:pathLst>
          </a:custGeom>
          <a:ln w="952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3429761" y="3681095"/>
            <a:ext cx="1455420" cy="110934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2905">
              <a:lnSpc>
                <a:spcPct val="100000"/>
              </a:lnSpc>
            </a:pPr>
            <a:r>
              <a:rPr sz="2400" spc="-65" dirty="0">
                <a:solidFill>
                  <a:srgbClr val="69676C"/>
                </a:solidFill>
                <a:latin typeface="Times New Roman"/>
                <a:cs typeface="Times New Roman"/>
              </a:rPr>
              <a:t>Yes,</a:t>
            </a:r>
            <a:endParaRPr sz="24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400" dirty="0">
                <a:solidFill>
                  <a:srgbClr val="69676C"/>
                </a:solidFill>
                <a:latin typeface="Times New Roman"/>
                <a:cs typeface="Times New Roman"/>
              </a:rPr>
              <a:t>I told you</a:t>
            </a:r>
            <a:r>
              <a:rPr sz="2400" spc="-120" dirty="0">
                <a:solidFill>
                  <a:srgbClr val="69676C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69676C"/>
                </a:solidFill>
                <a:latin typeface="Times New Roman"/>
                <a:cs typeface="Times New Roman"/>
              </a:rPr>
              <a:t>it</a:t>
            </a:r>
            <a:endParaRPr sz="2400">
              <a:latin typeface="Times New Roman"/>
              <a:cs typeface="Times New Roman"/>
            </a:endParaRPr>
          </a:p>
          <a:p>
            <a:pPr marL="88900">
              <a:lnSpc>
                <a:spcPct val="100000"/>
              </a:lnSpc>
            </a:pPr>
            <a:r>
              <a:rPr sz="2400" spc="-5" dirty="0">
                <a:solidFill>
                  <a:srgbClr val="69676C"/>
                </a:solidFill>
                <a:latin typeface="Times New Roman"/>
                <a:cs typeface="Times New Roman"/>
              </a:rPr>
              <a:t>would!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25400">
              <a:lnSpc>
                <a:spcPts val="1305"/>
              </a:lnSpc>
            </a:pPr>
            <a:fld id="{81D60167-4931-47E6-BA6A-407CBD079E47}" type="slidenum">
              <a:rPr dirty="0"/>
              <a:t>41</a:t>
            </a:fld>
            <a:endParaRPr dirty="0"/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0" tIns="157226" rIns="0" bIns="0" rtlCol="0">
            <a:spAutoFit/>
          </a:bodyPr>
          <a:lstStyle/>
          <a:p>
            <a:pPr marL="5533390">
              <a:lnSpc>
                <a:spcPct val="100000"/>
              </a:lnSpc>
            </a:pPr>
            <a:r>
              <a:rPr sz="3600" b="1" spc="-1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Questions?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1196</Words>
  <Application>Microsoft Office PowerPoint</Application>
  <PresentationFormat>On-screen Show (4:3)</PresentationFormat>
  <Paragraphs>219</Paragraphs>
  <Slides>41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Arial</vt:lpstr>
      <vt:lpstr>Calibri</vt:lpstr>
      <vt:lpstr>Symbol</vt:lpstr>
      <vt:lpstr>Tahoma</vt:lpstr>
      <vt:lpstr>Times New Roman</vt:lpstr>
      <vt:lpstr>Verdana</vt:lpstr>
      <vt:lpstr>Wingdings</vt:lpstr>
      <vt:lpstr>Office Theme</vt:lpstr>
      <vt:lpstr>BSc (Hon) Environment, Sustainability and Climate Change </vt:lpstr>
      <vt:lpstr>Sustainable Urban Communities</vt:lpstr>
      <vt:lpstr>Learning Outcomes</vt:lpstr>
      <vt:lpstr>Assessment methods</vt:lpstr>
      <vt:lpstr>Module delivery – term 1</vt:lpstr>
      <vt:lpstr>What does Sustainable Development mean to you?</vt:lpstr>
      <vt:lpstr>Sustainable Development</vt:lpstr>
      <vt:lpstr>General definitions</vt:lpstr>
      <vt:lpstr>PowerPoint Presentation</vt:lpstr>
      <vt:lpstr>Basic principle…</vt:lpstr>
      <vt:lpstr>PowerPoint Presentation</vt:lpstr>
      <vt:lpstr>International development</vt:lpstr>
      <vt:lpstr>… development that improves the quality of human  life while living within the carrying capacity of  supported ecosystems. IUCN (1991)</vt:lpstr>
      <vt:lpstr>PowerPoint Presentation</vt:lpstr>
      <vt:lpstr>Is it all about the environment?</vt:lpstr>
      <vt:lpstr>i.e., demands placed on  the environment by people and commerce can be met without reducing the capacity of the environment to provide for future generations</vt:lpstr>
      <vt:lpstr>Economics depends on the natural environment to provide  resources and ecosystem services</vt:lpstr>
      <vt:lpstr>PowerPoint Presentation</vt:lpstr>
      <vt:lpstr>Carrying capacity of an ecosystem</vt:lpstr>
      <vt:lpstr>In Europe the concept of  ‘environmental space’ was  conceived:</vt:lpstr>
      <vt:lpstr>Such services provided by the Earth’s ecosystems, and for which there is limited space include:</vt:lpstr>
      <vt:lpstr>Does it make sense then, that;</vt:lpstr>
      <vt:lpstr>What then, about industry and commerce?</vt:lpstr>
      <vt:lpstr>Sustainable development??</vt:lpstr>
      <vt:lpstr>Is the focus on the future? Do we lose out now?</vt:lpstr>
      <vt:lpstr>Positive effects</vt:lpstr>
      <vt:lpstr>PowerPoint Presentation</vt:lpstr>
      <vt:lpstr>PowerPoint Presentation</vt:lpstr>
      <vt:lpstr>PowerPoint Presentation</vt:lpstr>
      <vt:lpstr>Making better decisions…</vt:lpstr>
      <vt:lpstr>Weak and strong sustainability</vt:lpstr>
      <vt:lpstr>Nauru</vt:lpstr>
      <vt:lpstr>Forest Management in Nepal</vt:lpstr>
      <vt:lpstr>Main differences between weak &amp; strong sustainability</vt:lpstr>
      <vt:lpstr>PowerPoint Presentation</vt:lpstr>
      <vt:lpstr>PowerPoint Presentation</vt:lpstr>
      <vt:lpstr>Principles</vt:lpstr>
      <vt:lpstr>PowerPoint Presentation</vt:lpstr>
      <vt:lpstr>Wales has 7 principles</vt:lpstr>
      <vt:lpstr>The Story of Stuff</vt:lpstr>
      <vt:lpstr>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Mike Cullis</dc:creator>
  <cp:lastModifiedBy>Lara Hopkinson</cp:lastModifiedBy>
  <cp:revision>49</cp:revision>
  <dcterms:created xsi:type="dcterms:W3CDTF">2016-01-22T15:26:18Z</dcterms:created>
  <dcterms:modified xsi:type="dcterms:W3CDTF">2026-09-20T09:43:48Z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2012-10-02T00:00:00Z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2016-01-22T00:00:00Z</vt:filetime>
  </property>
</Properties>
</file>