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3A529-80FE-4B22-BCC8-D6C983EFF21B}" v="7" dt="2026-06-21T00:38:50.8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1260" y="2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16/06/2026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16/06/2026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16/06/2026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16/06/2026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16/06/2026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16/06/2026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16/06/2026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16/06/2026</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dirty="0"/>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 name="Title 1"/>
          <p:cNvSpPr>
            <a:spLocks noGrp="1"/>
          </p:cNvSpPr>
          <p:nvPr>
            <p:ph type="ctrTitle"/>
          </p:nvPr>
        </p:nvSpPr>
        <p:spPr>
          <a:xfrm>
            <a:off x="3363686" y="583345"/>
            <a:ext cx="8338453" cy="4164820"/>
          </a:xfrm>
        </p:spPr>
        <p:txBody>
          <a:bodyPr anchor="t">
            <a:noAutofit/>
          </a:bodyPr>
          <a:lstStyle/>
          <a:p>
            <a:pPr algn="r"/>
            <a:r>
              <a:rPr lang="en-GB" sz="3600" b="1" dirty="0">
                <a:solidFill>
                  <a:srgbClr val="FFFFFF"/>
                </a:solidFill>
              </a:rPr>
              <a:t>MODULE: UNDERSTANDING ORGANISATIONAL STRUCTURE AND CULTURE</a:t>
            </a:r>
            <a:br>
              <a:rPr lang="en-GB" sz="3600" b="1" dirty="0">
                <a:solidFill>
                  <a:srgbClr val="FFFFFF"/>
                </a:solidFill>
              </a:rPr>
            </a:br>
            <a:br>
              <a:rPr lang="en-GB" sz="3600" b="1" dirty="0">
                <a:solidFill>
                  <a:srgbClr val="FFFFFF"/>
                </a:solidFill>
              </a:rPr>
            </a:br>
            <a:br>
              <a:rPr lang="en-GB" sz="3600" b="1" dirty="0">
                <a:solidFill>
                  <a:srgbClr val="FFFFFF"/>
                </a:solidFill>
              </a:rPr>
            </a:br>
            <a:br>
              <a:rPr lang="en-GB" sz="3200" b="1" dirty="0">
                <a:solidFill>
                  <a:srgbClr val="FFFFFF"/>
                </a:solidFill>
              </a:rPr>
            </a:br>
            <a:r>
              <a:rPr lang="en-GB" sz="3200" b="1" dirty="0">
                <a:solidFill>
                  <a:srgbClr val="FFFFFF"/>
                </a:solidFill>
              </a:rPr>
              <a:t>INDEPENDENT PRESENTATION</a:t>
            </a:r>
            <a:br>
              <a:rPr lang="en-GB" sz="3200" b="1" dirty="0">
                <a:solidFill>
                  <a:srgbClr val="FFFFFF"/>
                </a:solidFill>
              </a:rPr>
            </a:br>
            <a:r>
              <a:rPr lang="en-GB" sz="3200" b="1" dirty="0">
                <a:solidFill>
                  <a:srgbClr val="FFFFFF"/>
                </a:solidFill>
              </a:rPr>
              <a:t>LECTURER: ASO ABDULLAH</a:t>
            </a:r>
            <a:br>
              <a:rPr lang="en-GB" sz="3200" b="1" dirty="0">
                <a:solidFill>
                  <a:srgbClr val="FFFFFF"/>
                </a:solidFill>
              </a:rPr>
            </a:br>
            <a:r>
              <a:rPr lang="en-GB" sz="3200" b="1" dirty="0">
                <a:solidFill>
                  <a:srgbClr val="FFFFFF"/>
                </a:solidFill>
              </a:rPr>
              <a:t>STUDENT ID: SHAMSON AL-NASA (2410062)</a:t>
            </a:r>
            <a:br>
              <a:rPr lang="en-GB" sz="3200" b="1" dirty="0">
                <a:solidFill>
                  <a:srgbClr val="FFFFFF"/>
                </a:solidFill>
              </a:rPr>
            </a:br>
            <a:r>
              <a:rPr lang="en-GB" sz="3200" b="1" dirty="0">
                <a:solidFill>
                  <a:srgbClr val="FFFFFF"/>
                </a:solidFill>
              </a:rPr>
              <a:t>UNIVERSITY OF WALES TRINITY SAINT DAVID</a:t>
            </a:r>
            <a:br>
              <a:rPr lang="en-GB" sz="3200" b="1" dirty="0">
                <a:solidFill>
                  <a:srgbClr val="FFFFFF"/>
                </a:solidFill>
              </a:rPr>
            </a:br>
            <a:br>
              <a:rPr lang="en-GB" sz="3200" b="1" dirty="0">
                <a:solidFill>
                  <a:srgbClr val="FFFFFF"/>
                </a:solidFill>
              </a:rPr>
            </a:br>
            <a:endParaRPr lang="en-GB" sz="3200" b="1" dirty="0">
              <a:solidFill>
                <a:srgbClr val="FFFFFF"/>
              </a:solidFill>
            </a:endParaRPr>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dirty="0">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dirty="0">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dirty="0">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dirty="0">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dirty="0">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dirty="0">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5144F457-B228-E631-EB90-3788305CFD67}"/>
              </a:ext>
            </a:extLst>
          </p:cNvPr>
          <p:cNvSpPr>
            <a:spLocks noGrp="1"/>
          </p:cNvSpPr>
          <p:nvPr>
            <p:ph type="title"/>
          </p:nvPr>
        </p:nvSpPr>
        <p:spPr>
          <a:xfrm>
            <a:off x="1188069" y="381935"/>
            <a:ext cx="4008583" cy="5974414"/>
          </a:xfrm>
        </p:spPr>
        <p:txBody>
          <a:bodyPr anchor="ctr">
            <a:normAutofit/>
          </a:bodyPr>
          <a:lstStyle/>
          <a:p>
            <a:r>
              <a:rPr lang="en-GB" sz="6000" b="1" dirty="0">
                <a:solidFill>
                  <a:srgbClr val="FFFFFF"/>
                </a:solidFill>
              </a:rPr>
              <a:t>OVERVIEW</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dirty="0"/>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dirty="0"/>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AC0ACEFC-90DC-7ADA-1054-257C0F0FFA1D}"/>
              </a:ext>
            </a:extLst>
          </p:cNvPr>
          <p:cNvSpPr>
            <a:spLocks noGrp="1"/>
          </p:cNvSpPr>
          <p:nvPr>
            <p:ph idx="1"/>
          </p:nvPr>
        </p:nvSpPr>
        <p:spPr>
          <a:xfrm>
            <a:off x="6096000" y="725667"/>
            <a:ext cx="4771607" cy="5837949"/>
          </a:xfrm>
        </p:spPr>
        <p:txBody>
          <a:bodyPr anchor="ctr">
            <a:normAutofit lnSpcReduction="10000"/>
          </a:bodyPr>
          <a:lstStyle/>
          <a:p>
            <a:r>
              <a:rPr lang="en-GB" dirty="0"/>
              <a:t>Definition of organisational structure</a:t>
            </a:r>
          </a:p>
          <a:p>
            <a:r>
              <a:rPr lang="en-GB" dirty="0"/>
              <a:t>Definition of an organisational chart</a:t>
            </a:r>
          </a:p>
          <a:p>
            <a:r>
              <a:rPr lang="en-GB" dirty="0"/>
              <a:t>Importance of organisational structure</a:t>
            </a:r>
          </a:p>
          <a:p>
            <a:r>
              <a:rPr lang="en-GB" dirty="0"/>
              <a:t>Flat Organisational Structure for Baby Boutique</a:t>
            </a:r>
          </a:p>
          <a:p>
            <a:r>
              <a:rPr lang="en-GB" dirty="0"/>
              <a:t>Types Of Organisational Structures</a:t>
            </a:r>
          </a:p>
          <a:p>
            <a:r>
              <a:rPr lang="en-GB" dirty="0"/>
              <a:t>Cultures In Organisations</a:t>
            </a:r>
          </a:p>
          <a:p>
            <a:r>
              <a:rPr lang="en-GB" dirty="0"/>
              <a:t>Conclusion</a:t>
            </a:r>
          </a:p>
          <a:p>
            <a:r>
              <a:rPr lang="en-GB" dirty="0"/>
              <a:t>References</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1222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CC3923-814B-75AC-881B-548FF3FB7A03}"/>
              </a:ext>
            </a:extLst>
          </p:cNvPr>
          <p:cNvSpPr>
            <a:spLocks noGrp="1"/>
          </p:cNvSpPr>
          <p:nvPr>
            <p:ph type="title"/>
          </p:nvPr>
        </p:nvSpPr>
        <p:spPr>
          <a:xfrm>
            <a:off x="411480" y="987552"/>
            <a:ext cx="4485861" cy="1088136"/>
          </a:xfrm>
        </p:spPr>
        <p:txBody>
          <a:bodyPr anchor="b">
            <a:normAutofit fontScale="90000"/>
          </a:bodyPr>
          <a:lstStyle/>
          <a:p>
            <a:r>
              <a:rPr lang="en-GB" sz="3400" dirty="0"/>
              <a:t>Definition of Organisational Structure.</a:t>
            </a:r>
          </a:p>
        </p:txBody>
      </p:sp>
      <p:sp>
        <p:nvSpPr>
          <p:cNvPr id="36" name="Rectangle 35">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7" name="Rectangle 36">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B279F22-55B8-E62A-2C2B-078BD66552A1}"/>
              </a:ext>
            </a:extLst>
          </p:cNvPr>
          <p:cNvSpPr>
            <a:spLocks noGrp="1"/>
          </p:cNvSpPr>
          <p:nvPr>
            <p:ph idx="1"/>
          </p:nvPr>
        </p:nvSpPr>
        <p:spPr>
          <a:xfrm>
            <a:off x="411479" y="2688336"/>
            <a:ext cx="4498848" cy="3901004"/>
          </a:xfrm>
        </p:spPr>
        <p:txBody>
          <a:bodyPr anchor="t">
            <a:normAutofit/>
          </a:bodyPr>
          <a:lstStyle/>
          <a:p>
            <a:r>
              <a:rPr lang="en-GB" sz="1800" dirty="0"/>
              <a:t>Organisational structure refers to the formal arrangements of roles, responsibilities, and reporting relationships within a business (Fayol,1916).</a:t>
            </a:r>
          </a:p>
          <a:p>
            <a:r>
              <a:rPr lang="en-GB" sz="1800" dirty="0"/>
              <a:t>The tasks are divided</a:t>
            </a:r>
          </a:p>
          <a:p>
            <a:r>
              <a:rPr lang="en-GB" sz="1800" dirty="0"/>
              <a:t>Structure provides a framework </a:t>
            </a:r>
          </a:p>
          <a:p>
            <a:r>
              <a:rPr lang="en-GB" sz="1800" dirty="0"/>
              <a:t>According to Fayol principles of management, a clear structure ensures unity of command, division of work, and order, which is essential for efficiency.</a:t>
            </a:r>
          </a:p>
        </p:txBody>
      </p:sp>
      <p:pic>
        <p:nvPicPr>
          <p:cNvPr id="5" name="Picture 4" descr="Organizational Structure: The Essential 2026 Guide">
            <a:extLst>
              <a:ext uri="{FF2B5EF4-FFF2-40B4-BE49-F238E27FC236}">
                <a16:creationId xmlns:a16="http://schemas.microsoft.com/office/drawing/2014/main" id="{483A416E-0D9C-4519-F5E8-AEA4A44EFD87}"/>
              </a:ext>
            </a:extLst>
          </p:cNvPr>
          <p:cNvPicPr>
            <a:picLocks noChangeAspect="1"/>
          </p:cNvPicPr>
          <p:nvPr/>
        </p:nvPicPr>
        <p:blipFill>
          <a:blip r:embed="rId2"/>
          <a:srcRect r="1" b="128"/>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432531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E14441-5F8F-511E-6915-890EDD115FA1}"/>
              </a:ext>
            </a:extLst>
          </p:cNvPr>
          <p:cNvSpPr>
            <a:spLocks noGrp="1"/>
          </p:cNvSpPr>
          <p:nvPr>
            <p:ph type="title"/>
          </p:nvPr>
        </p:nvSpPr>
        <p:spPr>
          <a:xfrm>
            <a:off x="761803" y="350196"/>
            <a:ext cx="4646904" cy="1624520"/>
          </a:xfrm>
        </p:spPr>
        <p:txBody>
          <a:bodyPr anchor="ctr">
            <a:normAutofit/>
          </a:bodyPr>
          <a:lstStyle/>
          <a:p>
            <a:r>
              <a:rPr lang="en-GB" sz="4000" dirty="0"/>
              <a:t>Definition of an Organisational Chart.</a:t>
            </a:r>
          </a:p>
        </p:txBody>
      </p:sp>
      <p:sp>
        <p:nvSpPr>
          <p:cNvPr id="3" name="Content Placeholder 2">
            <a:extLst>
              <a:ext uri="{FF2B5EF4-FFF2-40B4-BE49-F238E27FC236}">
                <a16:creationId xmlns:a16="http://schemas.microsoft.com/office/drawing/2014/main" id="{65FEAFF6-0548-CF9C-B057-159768C1D42E}"/>
              </a:ext>
            </a:extLst>
          </p:cNvPr>
          <p:cNvSpPr>
            <a:spLocks noGrp="1"/>
          </p:cNvSpPr>
          <p:nvPr>
            <p:ph idx="1"/>
          </p:nvPr>
        </p:nvSpPr>
        <p:spPr>
          <a:xfrm>
            <a:off x="761802" y="2743200"/>
            <a:ext cx="4646905" cy="3613149"/>
          </a:xfrm>
        </p:spPr>
        <p:txBody>
          <a:bodyPr anchor="ctr">
            <a:normAutofit/>
          </a:bodyPr>
          <a:lstStyle/>
          <a:p>
            <a:r>
              <a:rPr lang="en-GB" sz="1700" dirty="0"/>
              <a:t>An organisational chart is a visual representation of the structure of a business.</a:t>
            </a:r>
          </a:p>
          <a:p>
            <a:r>
              <a:rPr lang="en-GB" sz="1700" dirty="0"/>
              <a:t>It illustrates hierarchy, reporting lines and departmental relationships</a:t>
            </a:r>
          </a:p>
          <a:p>
            <a:pPr marL="0" indent="0">
              <a:buNone/>
            </a:pPr>
            <a:r>
              <a:rPr lang="en-GB" sz="1700" dirty="0"/>
              <a:t>(Fayol,1916).</a:t>
            </a:r>
          </a:p>
          <a:p>
            <a:pPr marL="0" indent="0">
              <a:buNone/>
            </a:pPr>
            <a:r>
              <a:rPr lang="en-GB" sz="1700" dirty="0"/>
              <a:t>The charts helps employees understand their position authority and accountability within the organisation.</a:t>
            </a:r>
          </a:p>
          <a:p>
            <a:pPr marL="0" indent="0">
              <a:buNone/>
            </a:pPr>
            <a:r>
              <a:rPr lang="en-GB" sz="1700" dirty="0"/>
              <a:t>The chart supports Fayol's principle of scalar chain, which emphasises a clear line of authority from top to bottom.</a:t>
            </a:r>
          </a:p>
        </p:txBody>
      </p:sp>
      <p:pic>
        <p:nvPicPr>
          <p:cNvPr id="5" name="Picture 4">
            <a:extLst>
              <a:ext uri="{FF2B5EF4-FFF2-40B4-BE49-F238E27FC236}">
                <a16:creationId xmlns:a16="http://schemas.microsoft.com/office/drawing/2014/main" id="{A4274391-914A-8C18-3124-FDA2D50EBEDD}"/>
              </a:ext>
            </a:extLst>
          </p:cNvPr>
          <p:cNvPicPr>
            <a:picLocks noChangeAspect="1"/>
          </p:cNvPicPr>
          <p:nvPr/>
        </p:nvPicPr>
        <p:blipFill>
          <a:blip r:embed="rId2"/>
          <a:srcRect l="13"/>
          <a:stretch>
            <a:fillRect/>
          </a:stretch>
        </p:blipFill>
        <p:spPr>
          <a:xfrm>
            <a:off x="6096000" y="1"/>
            <a:ext cx="6102825" cy="6858000"/>
          </a:xfrm>
          <a:prstGeom prst="rect">
            <a:avLst/>
          </a:prstGeom>
        </p:spPr>
      </p:pic>
    </p:spTree>
    <p:extLst>
      <p:ext uri="{BB962C8B-B14F-4D97-AF65-F5344CB8AC3E}">
        <p14:creationId xmlns:p14="http://schemas.microsoft.com/office/powerpoint/2010/main" val="1021962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166AC7-9F74-C788-37C9-9B2707A1825F}"/>
              </a:ext>
            </a:extLst>
          </p:cNvPr>
          <p:cNvSpPr>
            <a:spLocks noGrp="1"/>
          </p:cNvSpPr>
          <p:nvPr>
            <p:ph type="title"/>
          </p:nvPr>
        </p:nvSpPr>
        <p:spPr>
          <a:xfrm>
            <a:off x="630936" y="640080"/>
            <a:ext cx="4818888" cy="1481328"/>
          </a:xfrm>
        </p:spPr>
        <p:txBody>
          <a:bodyPr anchor="b">
            <a:normAutofit fontScale="90000"/>
          </a:bodyPr>
          <a:lstStyle/>
          <a:p>
            <a:r>
              <a:rPr lang="en-GB" sz="3800" dirty="0"/>
              <a:t>Importance of Organisational Structure</a:t>
            </a:r>
          </a:p>
        </p:txBody>
      </p:sp>
      <p:sp>
        <p:nvSpPr>
          <p:cNvPr id="2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62F7B22-697B-43C7-4A33-A35D94ADFE6E}"/>
              </a:ext>
            </a:extLst>
          </p:cNvPr>
          <p:cNvSpPr>
            <a:spLocks noGrp="1"/>
          </p:cNvSpPr>
          <p:nvPr>
            <p:ph idx="1"/>
          </p:nvPr>
        </p:nvSpPr>
        <p:spPr>
          <a:xfrm>
            <a:off x="630936" y="2660904"/>
            <a:ext cx="4818888" cy="3547872"/>
          </a:xfrm>
        </p:spPr>
        <p:txBody>
          <a:bodyPr anchor="t">
            <a:normAutofit/>
          </a:bodyPr>
          <a:lstStyle/>
          <a:p>
            <a:r>
              <a:rPr lang="en-GB" sz="1700" dirty="0"/>
              <a:t>Enhances coordination and communication, supporting smoother operations(Fayol's principle of coordination).</a:t>
            </a:r>
          </a:p>
          <a:p>
            <a:r>
              <a:rPr lang="en-GB" sz="1700" dirty="0"/>
              <a:t>Supports unity of direction ensuring all employees work towards shared organisational goals.</a:t>
            </a:r>
          </a:p>
          <a:p>
            <a:r>
              <a:rPr lang="en-GB" sz="1700" dirty="0"/>
              <a:t>In retail settings such as Baby Boutique a clear structure improves customer service, speed of operations and staff accountability.</a:t>
            </a:r>
          </a:p>
          <a:p>
            <a:r>
              <a:rPr lang="en-GB" sz="1700" dirty="0"/>
              <a:t>It also provides a stable foundation for growth, decision making and performance management.</a:t>
            </a:r>
          </a:p>
        </p:txBody>
      </p:sp>
      <p:pic>
        <p:nvPicPr>
          <p:cNvPr id="20" name="Picture 19">
            <a:extLst>
              <a:ext uri="{FF2B5EF4-FFF2-40B4-BE49-F238E27FC236}">
                <a16:creationId xmlns:a16="http://schemas.microsoft.com/office/drawing/2014/main" id="{7DE2E737-0D8A-A757-739E-21E6F4B483D1}"/>
              </a:ext>
            </a:extLst>
          </p:cNvPr>
          <p:cNvPicPr>
            <a:picLocks noChangeAspect="1"/>
          </p:cNvPicPr>
          <p:nvPr/>
        </p:nvPicPr>
        <p:blipFill>
          <a:blip r:embed="rId2"/>
          <a:stretch>
            <a:fillRect/>
          </a:stretch>
        </p:blipFill>
        <p:spPr>
          <a:xfrm>
            <a:off x="6099048" y="1886842"/>
            <a:ext cx="5458968" cy="3084316"/>
          </a:xfrm>
          <a:prstGeom prst="rect">
            <a:avLst/>
          </a:prstGeom>
        </p:spPr>
      </p:pic>
    </p:spTree>
    <p:extLst>
      <p:ext uri="{BB962C8B-B14F-4D97-AF65-F5344CB8AC3E}">
        <p14:creationId xmlns:p14="http://schemas.microsoft.com/office/powerpoint/2010/main" val="2968373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6DA99F02-E46A-A052-6F6E-62B50D8CDFA3}"/>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effectLst/>
              </a:rPr>
              <a:t>The flat structure chart for Baby Boutique is appropriate because it reflects the characteristics of a small, simple organisation with limited staff and direct supervision. </a:t>
            </a:r>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r>
              <a:rPr lang="en-US" sz="2000" dirty="0"/>
              <a:t> </a:t>
            </a:r>
            <a:r>
              <a:rPr lang="en-US" sz="2000" dirty="0">
                <a:effectLst/>
              </a:rPr>
              <a:t>This design reduces hierarchy, shortens communication lines, and allows the business to respond quickly to customer needs — all essential features in a small retail environment.</a:t>
            </a:r>
            <a:endParaRPr lang="en-US" sz="2000" dirty="0"/>
          </a:p>
        </p:txBody>
      </p:sp>
      <p:pic>
        <p:nvPicPr>
          <p:cNvPr id="17" name="Content Placeholder 16">
            <a:extLst>
              <a:ext uri="{FF2B5EF4-FFF2-40B4-BE49-F238E27FC236}">
                <a16:creationId xmlns:a16="http://schemas.microsoft.com/office/drawing/2014/main" id="{AE9754A9-03BD-C633-4203-E7E0B3C02520}"/>
              </a:ext>
            </a:extLst>
          </p:cNvPr>
          <p:cNvPicPr>
            <a:picLocks noGrp="1" noChangeAspect="1"/>
          </p:cNvPicPr>
          <p:nvPr>
            <p:ph idx="1"/>
          </p:nvPr>
        </p:nvPicPr>
        <p:blipFill>
          <a:blip r:embed="rId2"/>
          <a:stretch>
            <a:fillRect/>
          </a:stretch>
        </p:blipFill>
        <p:spPr>
          <a:xfrm>
            <a:off x="6102096" y="2372868"/>
            <a:ext cx="5458968" cy="3125259"/>
          </a:xfrm>
          <a:prstGeom prst="rect">
            <a:avLst/>
          </a:prstGeom>
        </p:spPr>
      </p:pic>
      <p:sp>
        <p:nvSpPr>
          <p:cNvPr id="2" name="TextBox 1">
            <a:extLst>
              <a:ext uri="{FF2B5EF4-FFF2-40B4-BE49-F238E27FC236}">
                <a16:creationId xmlns:a16="http://schemas.microsoft.com/office/drawing/2014/main" id="{9264C796-2009-1296-8AA1-CBCB9F47E6D7}"/>
              </a:ext>
            </a:extLst>
          </p:cNvPr>
          <p:cNvSpPr txBox="1"/>
          <p:nvPr/>
        </p:nvSpPr>
        <p:spPr>
          <a:xfrm>
            <a:off x="1484628" y="1007287"/>
            <a:ext cx="9222744" cy="646331"/>
          </a:xfrm>
          <a:prstGeom prst="rect">
            <a:avLst/>
          </a:prstGeom>
          <a:noFill/>
        </p:spPr>
        <p:txBody>
          <a:bodyPr wrap="square" rtlCol="0">
            <a:spAutoFit/>
          </a:bodyPr>
          <a:lstStyle/>
          <a:p>
            <a:pPr algn="ctr"/>
            <a:r>
              <a:rPr lang="en-GB" sz="3600" dirty="0">
                <a:latin typeface="+mj-lt"/>
              </a:rPr>
              <a:t>Flat Organisational Structure for Baby Boutique</a:t>
            </a:r>
          </a:p>
        </p:txBody>
      </p:sp>
    </p:spTree>
    <p:extLst>
      <p:ext uri="{BB962C8B-B14F-4D97-AF65-F5344CB8AC3E}">
        <p14:creationId xmlns:p14="http://schemas.microsoft.com/office/powerpoint/2010/main" val="818786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Freeform: Shape 13">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5D2326-AF27-2835-A3EE-83FD1C084CFA}"/>
              </a:ext>
            </a:extLst>
          </p:cNvPr>
          <p:cNvSpPr>
            <a:spLocks noGrp="1"/>
          </p:cNvSpPr>
          <p:nvPr>
            <p:ph type="title"/>
          </p:nvPr>
        </p:nvSpPr>
        <p:spPr>
          <a:xfrm>
            <a:off x="368461" y="403447"/>
            <a:ext cx="11452444" cy="1239012"/>
          </a:xfrm>
        </p:spPr>
        <p:txBody>
          <a:bodyPr anchor="ctr">
            <a:normAutofit/>
          </a:bodyPr>
          <a:lstStyle/>
          <a:p>
            <a:r>
              <a:rPr lang="en-GB" sz="3600" dirty="0"/>
              <a:t>Types Of Organisational Structures</a:t>
            </a:r>
          </a:p>
        </p:txBody>
      </p:sp>
      <p:sp>
        <p:nvSpPr>
          <p:cNvPr id="18" name="Rectangle 1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A208DBED-1C3E-25E4-77F4-65B59D239CED}"/>
              </a:ext>
            </a:extLst>
          </p:cNvPr>
          <p:cNvSpPr>
            <a:spLocks noGrp="1"/>
          </p:cNvSpPr>
          <p:nvPr>
            <p:ph idx="1"/>
          </p:nvPr>
        </p:nvSpPr>
        <p:spPr>
          <a:xfrm>
            <a:off x="410122" y="1469726"/>
            <a:ext cx="6499113" cy="6340178"/>
          </a:xfrm>
        </p:spPr>
        <p:txBody>
          <a:bodyPr anchor="t">
            <a:normAutofit/>
          </a:bodyPr>
          <a:lstStyle/>
          <a:p>
            <a:pPr>
              <a:buNone/>
            </a:pPr>
            <a:r>
              <a:rPr lang="en-GB" sz="1200" b="1" dirty="0"/>
              <a:t>Functional Structure</a:t>
            </a:r>
          </a:p>
          <a:p>
            <a:pPr>
              <a:buFont typeface="Arial" panose="020B0604020202020204" pitchFamily="34" charset="0"/>
              <a:buChar char="•"/>
            </a:pPr>
            <a:r>
              <a:rPr lang="en-GB" sz="1200" dirty="0">
                <a:effectLst/>
              </a:rPr>
              <a:t>Employees are grouped by </a:t>
            </a:r>
            <a:r>
              <a:rPr lang="en-GB" sz="1200" b="1" dirty="0">
                <a:effectLst/>
              </a:rPr>
              <a:t>specialist departments</a:t>
            </a:r>
            <a:r>
              <a:rPr lang="en-GB" sz="1200" dirty="0">
                <a:effectLst/>
              </a:rPr>
              <a:t> (e.g., Marketing, Finance), improving expertise and operational efficiency (Mullins, 2019).</a:t>
            </a:r>
            <a:endParaRPr lang="en-GB" sz="1200" dirty="0"/>
          </a:p>
          <a:p>
            <a:pPr>
              <a:buFont typeface="Arial" panose="020B0604020202020204" pitchFamily="34" charset="0"/>
              <a:buChar char="•"/>
            </a:pPr>
            <a:r>
              <a:rPr lang="en-GB" sz="1200" dirty="0">
                <a:effectLst/>
              </a:rPr>
              <a:t>Creates clear </a:t>
            </a:r>
            <a:r>
              <a:rPr lang="en-GB" sz="1200" b="1" dirty="0">
                <a:effectLst/>
              </a:rPr>
              <a:t>hierarchical authority</a:t>
            </a:r>
            <a:r>
              <a:rPr lang="en-GB" sz="1200" dirty="0">
                <a:effectLst/>
              </a:rPr>
              <a:t>, but can lead to departmental silos and reduced cross‑functional communication (McLean, 2019).</a:t>
            </a:r>
            <a:endParaRPr lang="en-GB" sz="1200" dirty="0"/>
          </a:p>
          <a:p>
            <a:pPr>
              <a:buNone/>
            </a:pPr>
            <a:r>
              <a:rPr lang="en-GB" sz="1200" b="1" dirty="0"/>
              <a:t>Divisional Structure</a:t>
            </a:r>
          </a:p>
          <a:p>
            <a:pPr>
              <a:buFont typeface="Arial" panose="020B0604020202020204" pitchFamily="34" charset="0"/>
              <a:buChar char="•"/>
            </a:pPr>
            <a:r>
              <a:rPr lang="en-GB" sz="1200" dirty="0">
                <a:effectLst/>
              </a:rPr>
              <a:t>Organises the business into </a:t>
            </a:r>
            <a:r>
              <a:rPr lang="en-GB" sz="1200" b="1" dirty="0">
                <a:effectLst/>
              </a:rPr>
              <a:t>self‑contained units</a:t>
            </a:r>
            <a:r>
              <a:rPr lang="en-GB" sz="1200" dirty="0">
                <a:effectLst/>
              </a:rPr>
              <a:t> based on product, customer type, or region, enabling faster local decision‑making (Mullins, 2019).</a:t>
            </a:r>
            <a:endParaRPr lang="en-GB" sz="1200" dirty="0"/>
          </a:p>
          <a:p>
            <a:pPr>
              <a:buFont typeface="Arial" panose="020B0604020202020204" pitchFamily="34" charset="0"/>
              <a:buChar char="•"/>
            </a:pPr>
            <a:r>
              <a:rPr lang="en-GB" sz="1200" dirty="0">
                <a:effectLst/>
              </a:rPr>
              <a:t>Enhances accountability but may cause </a:t>
            </a:r>
            <a:r>
              <a:rPr lang="en-GB" sz="1200" b="1" dirty="0">
                <a:effectLst/>
              </a:rPr>
              <a:t>duplication of resources</a:t>
            </a:r>
            <a:r>
              <a:rPr lang="en-GB" sz="1200" dirty="0">
                <a:effectLst/>
              </a:rPr>
              <a:t> across divisions (McLean, 2019).</a:t>
            </a:r>
            <a:endParaRPr lang="en-GB" sz="1200" dirty="0"/>
          </a:p>
          <a:p>
            <a:pPr>
              <a:buNone/>
            </a:pPr>
            <a:r>
              <a:rPr lang="en-GB" sz="1200" b="1" dirty="0"/>
              <a:t>Matrix Structure</a:t>
            </a:r>
          </a:p>
          <a:p>
            <a:pPr>
              <a:buFont typeface="Arial" panose="020B0604020202020204" pitchFamily="34" charset="0"/>
              <a:buChar char="•"/>
            </a:pPr>
            <a:r>
              <a:rPr lang="en-GB" sz="1200" dirty="0">
                <a:effectLst/>
              </a:rPr>
              <a:t>Combines </a:t>
            </a:r>
            <a:r>
              <a:rPr lang="en-GB" sz="1200" b="1" dirty="0">
                <a:effectLst/>
              </a:rPr>
              <a:t>functional and project-based reporting</a:t>
            </a:r>
            <a:r>
              <a:rPr lang="en-GB" sz="1200" dirty="0">
                <a:effectLst/>
              </a:rPr>
              <a:t>, allowing staff to work across multiple teams and share expertise (McLean, 2019).</a:t>
            </a:r>
            <a:endParaRPr lang="en-GB" sz="1200" dirty="0"/>
          </a:p>
          <a:p>
            <a:pPr>
              <a:buFont typeface="Arial" panose="020B0604020202020204" pitchFamily="34" charset="0"/>
              <a:buChar char="•"/>
            </a:pPr>
            <a:r>
              <a:rPr lang="en-GB" sz="1200" dirty="0">
                <a:effectLst/>
              </a:rPr>
              <a:t>Supports innovation and flexibility but can create </a:t>
            </a:r>
            <a:r>
              <a:rPr lang="en-GB" sz="1200" b="1" dirty="0">
                <a:effectLst/>
              </a:rPr>
              <a:t>role conflict</a:t>
            </a:r>
            <a:r>
              <a:rPr lang="en-GB" sz="1200" dirty="0">
                <a:effectLst/>
              </a:rPr>
              <a:t> due to dual authority lines (Mullins, 2019).</a:t>
            </a:r>
            <a:endParaRPr lang="en-GB" sz="1200" dirty="0"/>
          </a:p>
          <a:p>
            <a:pPr>
              <a:buNone/>
            </a:pPr>
            <a:r>
              <a:rPr lang="en-GB" sz="1200" b="1" dirty="0"/>
              <a:t>Flat Structure</a:t>
            </a:r>
          </a:p>
          <a:p>
            <a:pPr>
              <a:buFont typeface="Arial" panose="020B0604020202020204" pitchFamily="34" charset="0"/>
              <a:buChar char="•"/>
            </a:pPr>
            <a:r>
              <a:rPr lang="en-GB" sz="1200" dirty="0">
                <a:effectLst/>
              </a:rPr>
              <a:t>Features </a:t>
            </a:r>
            <a:r>
              <a:rPr lang="en-GB" sz="1200" b="1" dirty="0">
                <a:effectLst/>
              </a:rPr>
              <a:t>minimal management layers</a:t>
            </a:r>
            <a:r>
              <a:rPr lang="en-GB" sz="1200" dirty="0">
                <a:effectLst/>
              </a:rPr>
              <a:t>, promoting faster communication and greater employee autonomy (Fayol, 1916).</a:t>
            </a:r>
            <a:endParaRPr lang="en-GB" sz="1200" dirty="0"/>
          </a:p>
          <a:p>
            <a:pPr>
              <a:buFont typeface="Arial" panose="020B0604020202020204" pitchFamily="34" charset="0"/>
              <a:buChar char="•"/>
            </a:pPr>
            <a:r>
              <a:rPr lang="en-GB" sz="1200" dirty="0">
                <a:effectLst/>
              </a:rPr>
              <a:t>Works well in small organisations but may become </a:t>
            </a:r>
            <a:r>
              <a:rPr lang="en-GB" sz="1200" b="1" dirty="0">
                <a:effectLst/>
              </a:rPr>
              <a:t>less effective</a:t>
            </a:r>
            <a:r>
              <a:rPr lang="en-GB" sz="1200" dirty="0">
                <a:effectLst/>
              </a:rPr>
              <a:t> as the business grows and requires more coordination (Mullins, 2019).</a:t>
            </a:r>
            <a:endParaRPr lang="en-GB" sz="1200" dirty="0"/>
          </a:p>
          <a:p>
            <a:endParaRPr lang="en-GB" sz="1700" dirty="0"/>
          </a:p>
        </p:txBody>
      </p:sp>
      <p:pic>
        <p:nvPicPr>
          <p:cNvPr id="7" name="Picture 6" descr="organizational-structure">
            <a:extLst>
              <a:ext uri="{FF2B5EF4-FFF2-40B4-BE49-F238E27FC236}">
                <a16:creationId xmlns:a16="http://schemas.microsoft.com/office/drawing/2014/main" id="{3276A083-F735-DAE3-C0A6-26CAAF53FDE1}"/>
              </a:ext>
            </a:extLst>
          </p:cNvPr>
          <p:cNvPicPr>
            <a:picLocks noChangeAspect="1"/>
          </p:cNvPicPr>
          <p:nvPr/>
        </p:nvPicPr>
        <p:blipFill>
          <a:blip r:embed="rId2"/>
          <a:stretch>
            <a:fillRect/>
          </a:stretch>
        </p:blipFill>
        <p:spPr>
          <a:xfrm>
            <a:off x="6918378" y="2045906"/>
            <a:ext cx="4902527" cy="3696046"/>
          </a:xfrm>
          <a:prstGeom prst="rect">
            <a:avLst/>
          </a:prstGeom>
        </p:spPr>
      </p:pic>
    </p:spTree>
    <p:extLst>
      <p:ext uri="{BB962C8B-B14F-4D97-AF65-F5344CB8AC3E}">
        <p14:creationId xmlns:p14="http://schemas.microsoft.com/office/powerpoint/2010/main" val="3097683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5199DA-C31C-E693-037A-A8DF073E05D3}"/>
              </a:ext>
            </a:extLst>
          </p:cNvPr>
          <p:cNvSpPr>
            <a:spLocks noGrp="1"/>
          </p:cNvSpPr>
          <p:nvPr>
            <p:ph type="title"/>
          </p:nvPr>
        </p:nvSpPr>
        <p:spPr>
          <a:xfrm>
            <a:off x="761800" y="190501"/>
            <a:ext cx="5969200" cy="1485900"/>
          </a:xfrm>
        </p:spPr>
        <p:txBody>
          <a:bodyPr anchor="ctr">
            <a:normAutofit/>
          </a:bodyPr>
          <a:lstStyle/>
          <a:p>
            <a:r>
              <a:rPr lang="en-GB" sz="4000" dirty="0"/>
              <a:t>Cultures In Organisations</a:t>
            </a:r>
          </a:p>
        </p:txBody>
      </p:sp>
      <p:sp>
        <p:nvSpPr>
          <p:cNvPr id="3" name="Content Placeholder 2">
            <a:extLst>
              <a:ext uri="{FF2B5EF4-FFF2-40B4-BE49-F238E27FC236}">
                <a16:creationId xmlns:a16="http://schemas.microsoft.com/office/drawing/2014/main" id="{05A65EDF-B544-BE85-81B9-63373550C352}"/>
              </a:ext>
            </a:extLst>
          </p:cNvPr>
          <p:cNvSpPr>
            <a:spLocks noGrp="1"/>
          </p:cNvSpPr>
          <p:nvPr>
            <p:ph idx="1"/>
          </p:nvPr>
        </p:nvSpPr>
        <p:spPr>
          <a:xfrm>
            <a:off x="533199" y="1676401"/>
            <a:ext cx="5791400" cy="5206998"/>
          </a:xfrm>
        </p:spPr>
        <p:txBody>
          <a:bodyPr anchor="ctr">
            <a:normAutofit/>
          </a:bodyPr>
          <a:lstStyle/>
          <a:p>
            <a:pPr>
              <a:buNone/>
            </a:pPr>
            <a:r>
              <a:rPr lang="en-GB" sz="1600" b="1" dirty="0"/>
              <a:t>Organisational Culture </a:t>
            </a:r>
          </a:p>
          <a:p>
            <a:pPr>
              <a:buNone/>
            </a:pPr>
            <a:r>
              <a:rPr lang="en-GB" sz="1600" dirty="0">
                <a:effectLst/>
              </a:rPr>
              <a:t>Organisational culture refers to the shared </a:t>
            </a:r>
            <a:r>
              <a:rPr lang="en-GB" sz="1600" b="1" dirty="0">
                <a:effectLst/>
              </a:rPr>
              <a:t>values, beliefs and behaviours</a:t>
            </a:r>
            <a:r>
              <a:rPr lang="en-GB" sz="1600" dirty="0">
                <a:effectLst/>
              </a:rPr>
              <a:t> that guide how employees act within the organisation (Schein, 2010). It shapes identity, influences decision‑making, and affects how staff interact with customers and each other.</a:t>
            </a:r>
            <a:endParaRPr lang="en-GB" sz="1600" dirty="0"/>
          </a:p>
          <a:p>
            <a:pPr>
              <a:buNone/>
            </a:pPr>
            <a:r>
              <a:rPr lang="en-GB" sz="1600" b="1" dirty="0"/>
              <a:t>Benefits of Culture in Organisations </a:t>
            </a:r>
          </a:p>
          <a:p>
            <a:pPr>
              <a:buNone/>
            </a:pPr>
            <a:r>
              <a:rPr lang="en-GB" sz="1600" dirty="0">
                <a:effectLst/>
              </a:rPr>
              <a:t>A strong culture improves </a:t>
            </a:r>
            <a:r>
              <a:rPr lang="en-GB" sz="1600" b="1" dirty="0">
                <a:effectLst/>
              </a:rPr>
              <a:t>motivation, teamwork and communication</a:t>
            </a:r>
            <a:r>
              <a:rPr lang="en-GB" sz="1600" dirty="0">
                <a:effectLst/>
              </a:rPr>
              <a:t>, helping employees align with organisational goals (Schein, 2010). It also enhances </a:t>
            </a:r>
            <a:r>
              <a:rPr lang="en-GB" sz="1600" b="1" dirty="0">
                <a:effectLst/>
              </a:rPr>
              <a:t>customer service consistency</a:t>
            </a:r>
            <a:r>
              <a:rPr lang="en-GB" sz="1600" dirty="0">
                <a:effectLst/>
              </a:rPr>
              <a:t> and reduces staff turnover by creating a sense of belonging (Mullins, 2019).</a:t>
            </a:r>
            <a:endParaRPr lang="en-GB" sz="1600" dirty="0"/>
          </a:p>
          <a:p>
            <a:pPr>
              <a:buNone/>
            </a:pPr>
            <a:r>
              <a:rPr lang="en-GB" sz="1600" b="1" dirty="0"/>
              <a:t>Why Culture Benefits Flat Structures Less </a:t>
            </a:r>
          </a:p>
          <a:p>
            <a:pPr>
              <a:buNone/>
            </a:pPr>
            <a:r>
              <a:rPr lang="en-GB" sz="1600" dirty="0">
                <a:effectLst/>
              </a:rPr>
              <a:t>Flat structures have fewer managers, making it harder to </a:t>
            </a:r>
            <a:r>
              <a:rPr lang="en-GB" sz="1600" b="1" dirty="0">
                <a:effectLst/>
              </a:rPr>
              <a:t>reinforce cultural expectations consistently</a:t>
            </a:r>
            <a:r>
              <a:rPr lang="en-GB" sz="1600" dirty="0">
                <a:effectLst/>
              </a:rPr>
              <a:t>, which can lead to informal or inconsistent behaviours (McLean, 2019). Culture may also become </a:t>
            </a:r>
            <a:r>
              <a:rPr lang="en-GB" sz="1600" b="1" dirty="0">
                <a:effectLst/>
              </a:rPr>
              <a:t>personality‑driven</a:t>
            </a:r>
            <a:r>
              <a:rPr lang="en-GB" sz="1600" dirty="0">
                <a:effectLst/>
              </a:rPr>
              <a:t> and harder to embed as the organisation grows due to limited hierarchy and overlapping roles (Schein, 2010).</a:t>
            </a:r>
            <a:endParaRPr lang="en-GB" sz="1600" dirty="0"/>
          </a:p>
          <a:p>
            <a:endParaRPr lang="en-GB" sz="1600" dirty="0"/>
          </a:p>
        </p:txBody>
      </p:sp>
      <p:pic>
        <p:nvPicPr>
          <p:cNvPr id="5" name="Picture 4" descr="Colourful carved figures of humans">
            <a:extLst>
              <a:ext uri="{FF2B5EF4-FFF2-40B4-BE49-F238E27FC236}">
                <a16:creationId xmlns:a16="http://schemas.microsoft.com/office/drawing/2014/main" id="{18E16F90-F3DE-185B-C44D-451792B0B419}"/>
              </a:ext>
            </a:extLst>
          </p:cNvPr>
          <p:cNvPicPr>
            <a:picLocks noChangeAspect="1"/>
          </p:cNvPicPr>
          <p:nvPr/>
        </p:nvPicPr>
        <p:blipFill>
          <a:blip r:embed="rId2"/>
          <a:srcRect l="22451" r="2221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59271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D960BB-DB2A-C521-810F-B77A86B7F307}"/>
              </a:ext>
            </a:extLst>
          </p:cNvPr>
          <p:cNvSpPr>
            <a:spLocks noGrp="1"/>
          </p:cNvSpPr>
          <p:nvPr>
            <p:ph type="title"/>
          </p:nvPr>
        </p:nvSpPr>
        <p:spPr>
          <a:xfrm>
            <a:off x="1115568" y="548640"/>
            <a:ext cx="10168128" cy="1179576"/>
          </a:xfrm>
        </p:spPr>
        <p:txBody>
          <a:bodyPr>
            <a:normAutofit/>
          </a:bodyPr>
          <a:lstStyle/>
          <a:p>
            <a:r>
              <a:rPr lang="en-GB" sz="4000" dirty="0"/>
              <a:t>Conclusion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5F853F3-6B98-4584-5F14-AA32487EF892}"/>
              </a:ext>
            </a:extLst>
          </p:cNvPr>
          <p:cNvSpPr>
            <a:spLocks noGrp="1"/>
          </p:cNvSpPr>
          <p:nvPr>
            <p:ph idx="1"/>
          </p:nvPr>
        </p:nvSpPr>
        <p:spPr>
          <a:xfrm>
            <a:off x="1011936" y="2560320"/>
            <a:ext cx="10168128" cy="3695020"/>
          </a:xfrm>
        </p:spPr>
        <p:txBody>
          <a:bodyPr>
            <a:normAutofit/>
          </a:bodyPr>
          <a:lstStyle/>
          <a:p>
            <a:pPr>
              <a:buNone/>
            </a:pPr>
            <a:r>
              <a:rPr lang="en-GB" sz="1600" dirty="0">
                <a:effectLst/>
              </a:rPr>
              <a:t>In summary, organisational structures play a critical role in shaping how effectively a business operates, communicates, and responds to change. Functional, divisional, matrix and flat structures each offer distinct advantages and limitations, influencing coordination, authority, and employee behaviour (Mullins, 2019; McLean, 2019).</a:t>
            </a:r>
          </a:p>
          <a:p>
            <a:pPr>
              <a:buNone/>
            </a:pPr>
            <a:r>
              <a:rPr lang="en-GB" sz="1600" dirty="0">
                <a:effectLst/>
              </a:rPr>
              <a:t>For a small retail organisation such as Baby Boutique, the </a:t>
            </a:r>
            <a:r>
              <a:rPr lang="en-GB" sz="1600" b="1" dirty="0">
                <a:effectLst/>
              </a:rPr>
              <a:t>flat structure</a:t>
            </a:r>
            <a:r>
              <a:rPr lang="en-GB" sz="1600" dirty="0">
                <a:effectLst/>
              </a:rPr>
              <a:t> provides clear benefits, including faster decision‑making, closer teamwork, and greater employee autonomy, which align well with the needs of a small, customer‑focused environment (Fayol, 1916). </a:t>
            </a:r>
          </a:p>
          <a:p>
            <a:pPr>
              <a:buNone/>
            </a:pPr>
            <a:r>
              <a:rPr lang="en-GB" sz="1600" dirty="0">
                <a:effectLst/>
              </a:rPr>
              <a:t>However, the impact of organisational culture—while generally positive in guiding behaviour, improving motivation, and supporting consistent service delivery (Schein, 2010)—is less fully realised in a flat structure. With fewer managerial layers, cultural expectations can become informal, inconsistent, and overly dependent on individual personalities rather than embedded organisational systems (McLean, 2019).</a:t>
            </a:r>
          </a:p>
          <a:p>
            <a:pPr>
              <a:buNone/>
            </a:pPr>
            <a:r>
              <a:rPr lang="en-GB" sz="1600" dirty="0">
                <a:effectLst/>
              </a:rPr>
              <a:t>Overall, while the flat structure is appropriate for Baby Boutique’s size and operations, the business must remain aware of the cultural challenges associated with limited hierarchy and ensure that shared values are communicated clearly and reinforced consistently.</a:t>
            </a:r>
            <a:endParaRPr lang="en-GB" sz="1600" dirty="0"/>
          </a:p>
          <a:p>
            <a:endParaRPr lang="en-GB" sz="1600" dirty="0"/>
          </a:p>
        </p:txBody>
      </p:sp>
    </p:spTree>
    <p:extLst>
      <p:ext uri="{BB962C8B-B14F-4D97-AF65-F5344CB8AC3E}">
        <p14:creationId xmlns:p14="http://schemas.microsoft.com/office/powerpoint/2010/main" val="1647026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751D56-7059-CE1F-D284-226C4B71E66B}"/>
              </a:ext>
            </a:extLst>
          </p:cNvPr>
          <p:cNvSpPr>
            <a:spLocks noGrp="1"/>
          </p:cNvSpPr>
          <p:nvPr>
            <p:ph type="title"/>
          </p:nvPr>
        </p:nvSpPr>
        <p:spPr>
          <a:xfrm>
            <a:off x="838200" y="253397"/>
            <a:ext cx="10515600" cy="1273233"/>
          </a:xfrm>
        </p:spPr>
        <p:txBody>
          <a:bodyPr>
            <a:normAutofit/>
          </a:bodyPr>
          <a:lstStyle/>
          <a:p>
            <a:r>
              <a:rPr lang="en-GB" sz="4000" dirty="0"/>
              <a:t>References</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4BBDF8C-F02A-48BA-E787-CC57124409DE}"/>
              </a:ext>
            </a:extLst>
          </p:cNvPr>
          <p:cNvSpPr>
            <a:spLocks noGrp="1"/>
          </p:cNvSpPr>
          <p:nvPr>
            <p:ph idx="1"/>
          </p:nvPr>
        </p:nvSpPr>
        <p:spPr>
          <a:xfrm>
            <a:off x="838200" y="2478024"/>
            <a:ext cx="10515600" cy="3694176"/>
          </a:xfrm>
        </p:spPr>
        <p:txBody>
          <a:bodyPr>
            <a:normAutofit/>
          </a:bodyPr>
          <a:lstStyle/>
          <a:p>
            <a:pPr marL="0" indent="0">
              <a:buNone/>
            </a:pPr>
            <a:endParaRPr lang="en-GB" sz="2200" dirty="0"/>
          </a:p>
          <a:p>
            <a:r>
              <a:rPr lang="en-GB" sz="2200" dirty="0"/>
              <a:t>Fayol, H. (1916) General and Industrial Management. </a:t>
            </a:r>
          </a:p>
          <a:p>
            <a:r>
              <a:rPr lang="en-GB" sz="2200" dirty="0"/>
              <a:t>McLean, J. (2019) Organisational Behaviour in Practice. </a:t>
            </a:r>
          </a:p>
          <a:p>
            <a:r>
              <a:rPr lang="en-GB" sz="2200" dirty="0"/>
              <a:t>Mullins, L.J. (2019) Management and Organisational Behaviour. 11th ed. Harlow: Pearson. </a:t>
            </a:r>
          </a:p>
          <a:p>
            <a:r>
              <a:rPr lang="en-GB" sz="2200" dirty="0"/>
              <a:t>Schein, E.H. (2010) Organisational Culture and Leadership. 4th ed. San Francisco: Jossey‑Bass.</a:t>
            </a:r>
          </a:p>
          <a:p>
            <a:endParaRPr lang="en-GB" sz="2200" dirty="0"/>
          </a:p>
        </p:txBody>
      </p:sp>
    </p:spTree>
    <p:extLst>
      <p:ext uri="{BB962C8B-B14F-4D97-AF65-F5344CB8AC3E}">
        <p14:creationId xmlns:p14="http://schemas.microsoft.com/office/powerpoint/2010/main" val="31920014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6492</TotalTime>
  <Words>951</Words>
  <Application>Microsoft Office PowerPoint</Application>
  <PresentationFormat>Widescreen</PresentationFormat>
  <Paragraphs>61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MODULE: UNDERSTANDING ORGANISATIONAL STRUCTURE AND CULTURE    INDEPENDENT PRESENTATION LECTURER: ASO ABDULLAH STUDENT ID: SHAMSON AL-NASA (2410062) UNIVERSITY OF WALES TRINITY SAINT DAVID  </vt:lpstr>
      <vt:lpstr>OVERVIEW</vt:lpstr>
      <vt:lpstr>Definition of Organisational Structure.</vt:lpstr>
      <vt:lpstr>Definition of an Organisational Chart.</vt:lpstr>
      <vt:lpstr>Importance of Organisational Structure</vt:lpstr>
      <vt:lpstr>PowerPoint Presentation</vt:lpstr>
      <vt:lpstr>Types Of Organisational Structures</vt:lpstr>
      <vt:lpstr>Cultures In Organisations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Shamson</dc:creator>
  <cp:lastModifiedBy>Shamson Al-Nasa (2410062)</cp:lastModifiedBy>
  <cp:revision>2</cp:revision>
  <dcterms:created xsi:type="dcterms:W3CDTF">2026-06-03T10:36:52Z</dcterms:created>
  <dcterms:modified xsi:type="dcterms:W3CDTF">2026-06-21T00:46:09Z</dcterms:modified>
</cp:coreProperties>
</file>