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73"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4771" autoAdjust="0"/>
  </p:normalViewPr>
  <p:slideViewPr>
    <p:cSldViewPr snapToGrid="0">
      <p:cViewPr varScale="1">
        <p:scale>
          <a:sx n="51" d="100"/>
          <a:sy n="51" d="100"/>
        </p:scale>
        <p:origin x="-1204" y="-6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3D03DE-E2A6-42EC-80D3-CD1031D367DA}" type="datetimeFigureOut">
              <a:rPr lang="en-GB" smtClean="0"/>
              <a:t>06/12/2017</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39DC43-7A70-415A-A240-17B503DBD1A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Ironman has been taking place around the </a:t>
            </a:r>
            <a:r>
              <a:rPr lang="en-GB" sz="1200" kern="1200" dirty="0" err="1" smtClean="0">
                <a:solidFill>
                  <a:schemeClr val="tx1"/>
                </a:solidFill>
                <a:latin typeface="+mn-lt"/>
                <a:ea typeface="+mn-ea"/>
                <a:cs typeface="+mn-cs"/>
              </a:rPr>
              <a:t>wold</a:t>
            </a:r>
            <a:r>
              <a:rPr lang="en-GB" sz="1200" kern="1200" dirty="0" smtClean="0">
                <a:solidFill>
                  <a:schemeClr val="tx1"/>
                </a:solidFill>
                <a:latin typeface="+mn-lt"/>
                <a:ea typeface="+mn-ea"/>
                <a:cs typeface="+mn-cs"/>
              </a:rPr>
              <a:t> for decades now. </a:t>
            </a:r>
          </a:p>
          <a:p>
            <a:pPr lvl="0">
              <a:buFont typeface="Arial" pitchFamily="34" charset="0"/>
              <a:buChar char="•"/>
            </a:pPr>
            <a:r>
              <a:rPr lang="en-GB" sz="1200" kern="1200" dirty="0" smtClean="0">
                <a:solidFill>
                  <a:schemeClr val="tx1"/>
                </a:solidFill>
                <a:latin typeface="+mn-lt"/>
                <a:ea typeface="+mn-ea"/>
                <a:cs typeface="+mn-cs"/>
              </a:rPr>
              <a:t>It is a triathlon event that consists of a 2.4 mile swim, 112 mile cycle and a full marathon of 26.2 miles. </a:t>
            </a:r>
          </a:p>
          <a:p>
            <a:pPr lvl="0">
              <a:buFont typeface="Arial" pitchFamily="34" charset="0"/>
              <a:buChar char="•"/>
            </a:pPr>
            <a:r>
              <a:rPr lang="en-GB" sz="1200" kern="1200" dirty="0" smtClean="0">
                <a:solidFill>
                  <a:schemeClr val="tx1"/>
                </a:solidFill>
                <a:latin typeface="+mn-lt"/>
                <a:ea typeface="+mn-ea"/>
                <a:cs typeface="+mn-cs"/>
              </a:rPr>
              <a:t>On the day participants will have covered a total of 140 miles.</a:t>
            </a: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The first official Ironman race took place in Hawaii in 1978.</a:t>
            </a:r>
          </a:p>
          <a:p>
            <a:pPr lvl="0">
              <a:buFont typeface="Arial" pitchFamily="34" charset="0"/>
              <a:buChar char="•"/>
            </a:pPr>
            <a:r>
              <a:rPr lang="en-GB" sz="1200" kern="1200" dirty="0" smtClean="0">
                <a:solidFill>
                  <a:schemeClr val="tx1"/>
                </a:solidFill>
                <a:latin typeface="+mn-lt"/>
                <a:ea typeface="+mn-ea"/>
                <a:cs typeface="+mn-cs"/>
              </a:rPr>
              <a:t>There were only 15 participants, made up of people in different military sections as they were considered the fittest people back then, 3 people which did not finish the race.</a:t>
            </a:r>
          </a:p>
          <a:p>
            <a:pPr lvl="0">
              <a:buFont typeface="Arial" pitchFamily="34" charset="0"/>
              <a:buChar char="•"/>
            </a:pPr>
            <a:r>
              <a:rPr lang="en-GB" sz="1200" kern="1200" dirty="0" smtClean="0">
                <a:solidFill>
                  <a:schemeClr val="tx1"/>
                </a:solidFill>
                <a:latin typeface="+mn-lt"/>
                <a:ea typeface="+mn-ea"/>
                <a:cs typeface="+mn-cs"/>
              </a:rPr>
              <a:t>Overall the navy won the first ever competition.</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Since that first event in the 1970s, the event has grown and is now a recognised sporting event that takes place in 42 location around the world, with thousands of participants at each one. </a:t>
            </a:r>
          </a:p>
          <a:p>
            <a:pPr lvl="0">
              <a:buFont typeface="Arial" pitchFamily="34" charset="0"/>
              <a:buChar char="•"/>
            </a:pPr>
            <a:r>
              <a:rPr lang="en-GB" sz="1200" kern="1200" dirty="0" smtClean="0">
                <a:solidFill>
                  <a:schemeClr val="tx1"/>
                </a:solidFill>
                <a:latin typeface="+mn-lt"/>
                <a:ea typeface="+mn-ea"/>
                <a:cs typeface="+mn-cs"/>
              </a:rPr>
              <a:t>This includes the other related events branded ironman such as the 70.3 and </a:t>
            </a:r>
            <a:r>
              <a:rPr lang="en-GB" sz="1200" kern="1200" dirty="0" err="1" smtClean="0">
                <a:solidFill>
                  <a:schemeClr val="tx1"/>
                </a:solidFill>
                <a:latin typeface="+mn-lt"/>
                <a:ea typeface="+mn-ea"/>
                <a:cs typeface="+mn-cs"/>
              </a:rPr>
              <a:t>Ironkids</a:t>
            </a:r>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Ironman first came to </a:t>
            </a:r>
            <a:r>
              <a:rPr lang="en-GB" sz="1200" kern="1200" dirty="0" err="1" smtClean="0">
                <a:solidFill>
                  <a:schemeClr val="tx1"/>
                </a:solidFill>
                <a:latin typeface="+mn-lt"/>
                <a:ea typeface="+mn-ea"/>
                <a:cs typeface="+mn-cs"/>
              </a:rPr>
              <a:t>wales</a:t>
            </a:r>
            <a:r>
              <a:rPr lang="en-GB" sz="1200" kern="1200" dirty="0" smtClean="0">
                <a:solidFill>
                  <a:schemeClr val="tx1"/>
                </a:solidFill>
                <a:latin typeface="+mn-lt"/>
                <a:ea typeface="+mn-ea"/>
                <a:cs typeface="+mn-cs"/>
              </a:rPr>
              <a:t> in 2011 and has been held in Tenby, Pembrokeshire ever since.</a:t>
            </a:r>
          </a:p>
          <a:p>
            <a:pPr lvl="0">
              <a:buFont typeface="Arial" pitchFamily="34" charset="0"/>
              <a:buChar char="•"/>
            </a:pPr>
            <a:r>
              <a:rPr lang="en-GB" sz="1200" kern="1200" dirty="0" smtClean="0">
                <a:solidFill>
                  <a:schemeClr val="tx1"/>
                </a:solidFill>
                <a:latin typeface="+mn-lt"/>
                <a:ea typeface="+mn-ea"/>
                <a:cs typeface="+mn-cs"/>
              </a:rPr>
              <a:t>Since it started the event has brought thousands of people to the area every year.</a:t>
            </a:r>
          </a:p>
          <a:p>
            <a:pPr lvl="0">
              <a:buFont typeface="Arial" pitchFamily="34" charset="0"/>
              <a:buChar char="•"/>
            </a:pPr>
            <a:r>
              <a:rPr lang="en-GB" sz="1200" kern="1200" dirty="0" smtClean="0">
                <a:solidFill>
                  <a:schemeClr val="tx1"/>
                </a:solidFill>
                <a:latin typeface="+mn-lt"/>
                <a:ea typeface="+mn-ea"/>
                <a:cs typeface="+mn-cs"/>
              </a:rPr>
              <a:t>The last event in 2017 saw a total of 1878 participants, with 1615 people actually completing the race to become ironmen.</a:t>
            </a:r>
          </a:p>
          <a:p>
            <a:pPr lvl="0">
              <a:buFont typeface="Arial" pitchFamily="34" charset="0"/>
              <a:buChar char="•"/>
            </a:pPr>
            <a:r>
              <a:rPr lang="en-GB" sz="1200" kern="1200" dirty="0" smtClean="0">
                <a:solidFill>
                  <a:schemeClr val="tx1"/>
                </a:solidFill>
                <a:latin typeface="+mn-lt"/>
                <a:ea typeface="+mn-ea"/>
                <a:cs typeface="+mn-cs"/>
              </a:rPr>
              <a:t>With all these participants, comes an average of 4 supporters making it a total of close to 10,000 people in Tenby on event day and the week leading </a:t>
            </a:r>
            <a:r>
              <a:rPr lang="en-GB" sz="1200" kern="1200" dirty="0" err="1" smtClean="0">
                <a:solidFill>
                  <a:schemeClr val="tx1"/>
                </a:solidFill>
                <a:latin typeface="+mn-lt"/>
                <a:ea typeface="+mn-ea"/>
                <a:cs typeface="+mn-cs"/>
              </a:rPr>
              <a:t>upto</a:t>
            </a:r>
            <a:r>
              <a:rPr lang="en-GB" sz="1200" kern="1200" dirty="0" smtClean="0">
                <a:solidFill>
                  <a:schemeClr val="tx1"/>
                </a:solidFill>
                <a:latin typeface="+mn-lt"/>
                <a:ea typeface="+mn-ea"/>
                <a:cs typeface="+mn-cs"/>
              </a:rPr>
              <a:t> it.</a:t>
            </a:r>
          </a:p>
          <a:p>
            <a:pPr lvl="0">
              <a:buFont typeface="Arial" pitchFamily="34" charset="0"/>
              <a:buChar char="•"/>
            </a:pPr>
            <a:r>
              <a:rPr lang="en-GB" sz="1200" kern="1200" dirty="0" smtClean="0">
                <a:solidFill>
                  <a:schemeClr val="tx1"/>
                </a:solidFill>
                <a:latin typeface="+mn-lt"/>
                <a:ea typeface="+mn-ea"/>
                <a:cs typeface="+mn-cs"/>
              </a:rPr>
              <a:t>For this reason, many locals in the area are against it as the place seems to go into lockdown that weekend. </a:t>
            </a:r>
          </a:p>
          <a:p>
            <a:pPr lvl="0">
              <a:buFont typeface="Arial" pitchFamily="34" charset="0"/>
              <a:buChar char="•"/>
            </a:pPr>
            <a:r>
              <a:rPr lang="en-GB" sz="1200" kern="1200" dirty="0" smtClean="0">
                <a:solidFill>
                  <a:schemeClr val="tx1"/>
                </a:solidFill>
                <a:latin typeface="+mn-lt"/>
                <a:ea typeface="+mn-ea"/>
                <a:cs typeface="+mn-cs"/>
              </a:rPr>
              <a:t>However, the majority of locals have decided to embrace the event as they see the benefit it brings to the town, many have even decided to join in and this is what I’ll be looking at, the sport development in Ironman.</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YouTube. (2017). </a:t>
            </a:r>
            <a:r>
              <a:rPr lang="en-GB" sz="1200" i="1" kern="1200" dirty="0" smtClean="0">
                <a:solidFill>
                  <a:schemeClr val="tx1"/>
                </a:solidFill>
                <a:latin typeface="+mn-lt"/>
                <a:ea typeface="+mn-ea"/>
                <a:cs typeface="+mn-cs"/>
              </a:rPr>
              <a:t>IRONMAN Wales 2018 - Promo Video</a:t>
            </a:r>
            <a:r>
              <a:rPr lang="en-GB" sz="1200" kern="1200" dirty="0" smtClean="0">
                <a:solidFill>
                  <a:schemeClr val="tx1"/>
                </a:solidFill>
                <a:latin typeface="+mn-lt"/>
                <a:ea typeface="+mn-ea"/>
                <a:cs typeface="+mn-cs"/>
              </a:rPr>
              <a:t>. [online] Available at: https://youtu.be/Or-MEiQHnng?t=61</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So what is sports development? In 1993 </a:t>
            </a:r>
            <a:r>
              <a:rPr lang="en-GB" sz="1200" kern="1200" dirty="0" err="1" smtClean="0">
                <a:solidFill>
                  <a:schemeClr val="tx1"/>
                </a:solidFill>
                <a:latin typeface="+mn-lt"/>
                <a:ea typeface="+mn-ea"/>
                <a:cs typeface="+mn-cs"/>
              </a:rPr>
              <a:t>Eady</a:t>
            </a:r>
            <a:r>
              <a:rPr lang="en-GB" sz="1200" kern="1200" dirty="0" smtClean="0">
                <a:solidFill>
                  <a:schemeClr val="tx1"/>
                </a:solidFill>
                <a:latin typeface="+mn-lt"/>
                <a:ea typeface="+mn-ea"/>
                <a:cs typeface="+mn-cs"/>
              </a:rPr>
              <a:t> defined it as </a:t>
            </a:r>
          </a:p>
          <a:p>
            <a:pPr>
              <a:buFont typeface="Arial" pitchFamily="34" charset="0"/>
              <a:buNone/>
            </a:pPr>
            <a:r>
              <a:rPr lang="en-GB" sz="1200" i="1" kern="1200" dirty="0" smtClean="0">
                <a:solidFill>
                  <a:schemeClr val="tx1"/>
                </a:solidFill>
                <a:latin typeface="+mn-lt"/>
                <a:ea typeface="+mn-ea"/>
                <a:cs typeface="+mn-cs"/>
              </a:rPr>
              <a:t>“The process which enhances opportunities for people of all ages, degrees of interest and levels of ability to take part, get better and excel in this chosen sporting activity”.</a:t>
            </a:r>
            <a:endParaRPr lang="en-GB" sz="1200" kern="1200" dirty="0" smtClean="0">
              <a:solidFill>
                <a:schemeClr val="tx1"/>
              </a:solidFill>
              <a:latin typeface="+mn-lt"/>
              <a:ea typeface="+mn-ea"/>
              <a:cs typeface="+mn-cs"/>
            </a:endParaRPr>
          </a:p>
          <a:p>
            <a:pPr lvl="0">
              <a:buFont typeface="Arial" pitchFamily="34" charset="0"/>
              <a:buChar char="•"/>
            </a:pPr>
            <a:r>
              <a:rPr lang="en-GB" sz="1200" kern="1200" dirty="0" smtClean="0">
                <a:solidFill>
                  <a:schemeClr val="tx1"/>
                </a:solidFill>
                <a:latin typeface="+mn-lt"/>
                <a:ea typeface="+mn-ea"/>
                <a:cs typeface="+mn-cs"/>
              </a:rPr>
              <a:t>So from this definition, I will be talking about the how many people have actually taken up one, if not all of the sports seen in Ironman.</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The slogan for ironman is ‘Anything is possible’.</a:t>
            </a:r>
          </a:p>
          <a:p>
            <a:pPr lvl="0">
              <a:buFont typeface="Arial" pitchFamily="34" charset="0"/>
              <a:buChar char="•"/>
            </a:pPr>
            <a:r>
              <a:rPr lang="en-GB" sz="1200" kern="1200" dirty="0" smtClean="0">
                <a:solidFill>
                  <a:schemeClr val="tx1"/>
                </a:solidFill>
                <a:latin typeface="+mn-lt"/>
                <a:ea typeface="+mn-ea"/>
                <a:cs typeface="+mn-cs"/>
              </a:rPr>
              <a:t>It’s a strong slogan that represents what the event stands for. </a:t>
            </a:r>
          </a:p>
          <a:p>
            <a:pPr lvl="0">
              <a:buFont typeface="Arial" pitchFamily="34" charset="0"/>
              <a:buChar char="•"/>
            </a:pPr>
            <a:r>
              <a:rPr lang="en-GB" sz="1200" kern="1200" dirty="0" smtClean="0">
                <a:solidFill>
                  <a:schemeClr val="tx1"/>
                </a:solidFill>
                <a:latin typeface="+mn-lt"/>
                <a:ea typeface="+mn-ea"/>
                <a:cs typeface="+mn-cs"/>
              </a:rPr>
              <a:t>It encourages people to get up and start working towards something they may never have thought was possible for them.</a:t>
            </a:r>
          </a:p>
          <a:p>
            <a:pPr lvl="0">
              <a:buFont typeface="Arial" pitchFamily="34" charset="0"/>
              <a:buChar char="•"/>
            </a:pPr>
            <a:r>
              <a:rPr lang="en-GB" sz="1200" kern="1200" dirty="0" smtClean="0">
                <a:solidFill>
                  <a:schemeClr val="tx1"/>
                </a:solidFill>
                <a:latin typeface="+mn-lt"/>
                <a:ea typeface="+mn-ea"/>
                <a:cs typeface="+mn-cs"/>
              </a:rPr>
              <a:t>People see Ironman as a challenge and those who take on the challenge provide an example of the sport development that the event is encouraging.</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Although the popularity of Ironman is increasing and there are more people taking part</a:t>
            </a:r>
          </a:p>
          <a:p>
            <a:pPr lvl="0">
              <a:buFont typeface="Arial" pitchFamily="34" charset="0"/>
              <a:buChar char="•"/>
            </a:pPr>
            <a:r>
              <a:rPr lang="en-GB" sz="1200" kern="1200" dirty="0" smtClean="0">
                <a:solidFill>
                  <a:schemeClr val="tx1"/>
                </a:solidFill>
                <a:latin typeface="+mn-lt"/>
                <a:ea typeface="+mn-ea"/>
                <a:cs typeface="+mn-cs"/>
              </a:rPr>
              <a:t>In the UK there has actually been a decrease in the number of people playing or taking part in sports since 2012. (Olympics)</a:t>
            </a:r>
          </a:p>
          <a:p>
            <a:pPr lvl="0">
              <a:buFont typeface="Arial" pitchFamily="34" charset="0"/>
              <a:buChar char="•"/>
            </a:pPr>
            <a:r>
              <a:rPr lang="en-GB" sz="1200" kern="1200" dirty="0" smtClean="0">
                <a:solidFill>
                  <a:schemeClr val="tx1"/>
                </a:solidFill>
                <a:latin typeface="+mn-lt"/>
                <a:ea typeface="+mn-ea"/>
                <a:cs typeface="+mn-cs"/>
              </a:rPr>
              <a:t>There has been an overall decrease in participation figures by 0.4%.</a:t>
            </a:r>
          </a:p>
          <a:p>
            <a:pPr>
              <a:buFont typeface="Arial" pitchFamily="34" charset="0"/>
              <a:buChar char="•"/>
            </a:pPr>
            <a:r>
              <a:rPr lang="en-GB" sz="1200" kern="1200" dirty="0" smtClean="0">
                <a:solidFill>
                  <a:schemeClr val="tx1"/>
                </a:solidFill>
                <a:latin typeface="+mn-lt"/>
                <a:ea typeface="+mn-ea"/>
                <a:cs typeface="+mn-cs"/>
              </a:rPr>
              <a:t>This means there is now 8,700 less people playing sports than previously</a:t>
            </a:r>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Saying this, figures for the individual sports in the triathlon have generally increased.</a:t>
            </a:r>
          </a:p>
          <a:p>
            <a:pPr lvl="0">
              <a:buFont typeface="Arial" pitchFamily="34" charset="0"/>
              <a:buChar char="•"/>
            </a:pPr>
            <a:r>
              <a:rPr lang="en-GB" sz="1200" kern="1200" dirty="0" smtClean="0">
                <a:solidFill>
                  <a:schemeClr val="tx1"/>
                </a:solidFill>
                <a:latin typeface="+mn-lt"/>
                <a:ea typeface="+mn-ea"/>
                <a:cs typeface="+mn-cs"/>
              </a:rPr>
              <a:t>Athletics (running) has seen the greatest increase of any sport in the UK since 2006 with a 17.3% rise in participation levels.</a:t>
            </a:r>
          </a:p>
          <a:p>
            <a:pPr lvl="0">
              <a:buFont typeface="Arial" pitchFamily="34" charset="0"/>
              <a:buChar char="•"/>
            </a:pPr>
            <a:r>
              <a:rPr lang="en-GB" sz="1200" kern="1200" dirty="0" smtClean="0">
                <a:solidFill>
                  <a:schemeClr val="tx1"/>
                </a:solidFill>
                <a:latin typeface="+mn-lt"/>
                <a:ea typeface="+mn-ea"/>
                <a:cs typeface="+mn-cs"/>
              </a:rPr>
              <a:t>Cycling is the next sport to see an increase with a figure of 14.4%.</a:t>
            </a:r>
          </a:p>
          <a:p>
            <a:pPr lvl="0">
              <a:buFont typeface="Arial" pitchFamily="34" charset="0"/>
              <a:buChar char="•"/>
            </a:pPr>
            <a:r>
              <a:rPr lang="en-GB" sz="1200" kern="1200" dirty="0" smtClean="0">
                <a:solidFill>
                  <a:schemeClr val="tx1"/>
                </a:solidFill>
                <a:latin typeface="+mn-lt"/>
                <a:ea typeface="+mn-ea"/>
                <a:cs typeface="+mn-cs"/>
              </a:rPr>
              <a:t>Swimming on the other hand has had the greatest decrease of 19.4% since 2006. Even with the Olympic swimming in 2012 being so successful. </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latin typeface="+mn-lt"/>
                <a:ea typeface="+mn-ea"/>
                <a:cs typeface="+mn-cs"/>
              </a:rPr>
              <a:t>Sedghi</a:t>
            </a:r>
            <a:r>
              <a:rPr lang="en-GB" sz="1200" kern="1200" dirty="0" smtClean="0">
                <a:solidFill>
                  <a:schemeClr val="tx1"/>
                </a:solidFill>
                <a:latin typeface="+mn-lt"/>
                <a:ea typeface="+mn-ea"/>
                <a:cs typeface="+mn-cs"/>
              </a:rPr>
              <a:t>, A. (2015). </a:t>
            </a:r>
            <a:r>
              <a:rPr lang="en-GB" sz="1200" i="1" kern="1200" dirty="0" smtClean="0">
                <a:solidFill>
                  <a:schemeClr val="tx1"/>
                </a:solidFill>
                <a:latin typeface="+mn-lt"/>
                <a:ea typeface="+mn-ea"/>
                <a:cs typeface="+mn-cs"/>
              </a:rPr>
              <a:t>Olympic legacy failure: sports participation figures</a:t>
            </a:r>
            <a:r>
              <a:rPr lang="en-GB" sz="1200" kern="1200" dirty="0" smtClean="0">
                <a:solidFill>
                  <a:schemeClr val="tx1"/>
                </a:solidFill>
                <a:latin typeface="+mn-lt"/>
                <a:ea typeface="+mn-ea"/>
                <a:cs typeface="+mn-cs"/>
              </a:rPr>
              <a:t>. [online] the Guardian. Available at: https://www.theguardian.com/news/datablog/2015/jul/05/olympic-legacy-failure-sports-participation-figures [Accessed 4 Dec. 2017].</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Triathlon events have been growing in popularity ever since they first came to Britain in 1983.</a:t>
            </a:r>
          </a:p>
          <a:p>
            <a:pPr lvl="0">
              <a:buFont typeface="Arial" pitchFamily="34" charset="0"/>
              <a:buChar char="•"/>
            </a:pPr>
            <a:r>
              <a:rPr lang="en-GB" sz="1200" kern="1200" dirty="0" smtClean="0">
                <a:solidFill>
                  <a:schemeClr val="tx1"/>
                </a:solidFill>
                <a:latin typeface="+mn-lt"/>
                <a:ea typeface="+mn-ea"/>
                <a:cs typeface="+mn-cs"/>
              </a:rPr>
              <a:t>In 2016 there was around 200,000 people who did a triathlon at least once in the year. Out of these people around 150,000 of them are committed active racing </a:t>
            </a:r>
            <a:r>
              <a:rPr lang="en-GB" sz="1200" kern="1200" dirty="0" err="1" smtClean="0">
                <a:solidFill>
                  <a:schemeClr val="tx1"/>
                </a:solidFill>
                <a:latin typeface="+mn-lt"/>
                <a:ea typeface="+mn-ea"/>
                <a:cs typeface="+mn-cs"/>
              </a:rPr>
              <a:t>triathletes</a:t>
            </a:r>
            <a:r>
              <a:rPr lang="en-GB" sz="1200" kern="1200" dirty="0" smtClean="0">
                <a:solidFill>
                  <a:schemeClr val="tx1"/>
                </a:solidFill>
                <a:latin typeface="+mn-lt"/>
                <a:ea typeface="+mn-ea"/>
                <a:cs typeface="+mn-cs"/>
              </a:rPr>
              <a:t> in the UK (britishtriathlon.org, 2017).</a:t>
            </a:r>
          </a:p>
          <a:p>
            <a:pPr lvl="0">
              <a:buFont typeface="Arial" pitchFamily="34" charset="0"/>
              <a:buChar char="•"/>
            </a:pPr>
            <a:r>
              <a:rPr lang="en-GB" sz="1200" kern="1200" dirty="0" smtClean="0">
                <a:solidFill>
                  <a:schemeClr val="tx1"/>
                </a:solidFill>
                <a:latin typeface="+mn-lt"/>
                <a:ea typeface="+mn-ea"/>
                <a:cs typeface="+mn-cs"/>
              </a:rPr>
              <a:t>There has been a 134% increase in Triathlon England, Scotland and </a:t>
            </a:r>
            <a:r>
              <a:rPr lang="en-GB" sz="1200" kern="1200" dirty="0" err="1" smtClean="0">
                <a:solidFill>
                  <a:schemeClr val="tx1"/>
                </a:solidFill>
                <a:latin typeface="+mn-lt"/>
                <a:ea typeface="+mn-ea"/>
                <a:cs typeface="+mn-cs"/>
              </a:rPr>
              <a:t>wales</a:t>
            </a:r>
            <a:r>
              <a:rPr lang="en-GB" sz="1200" kern="1200" dirty="0" smtClean="0">
                <a:solidFill>
                  <a:schemeClr val="tx1"/>
                </a:solidFill>
                <a:latin typeface="+mn-lt"/>
                <a:ea typeface="+mn-ea"/>
                <a:cs typeface="+mn-cs"/>
              </a:rPr>
              <a:t> members since 2009 with 25,200 people buying a membership in 2016.</a:t>
            </a:r>
          </a:p>
          <a:p>
            <a:pPr lvl="0">
              <a:buFont typeface="Arial" pitchFamily="34" charset="0"/>
              <a:buChar char="•"/>
            </a:pPr>
            <a:r>
              <a:rPr lang="en-GB" sz="1200" kern="1200" dirty="0" smtClean="0">
                <a:solidFill>
                  <a:schemeClr val="tx1"/>
                </a:solidFill>
                <a:latin typeface="+mn-lt"/>
                <a:ea typeface="+mn-ea"/>
                <a:cs typeface="+mn-cs"/>
              </a:rPr>
              <a:t>The demographics  that have seen most growth between 2009 and 2016 is in young people where there has been a 300% growth and in women aged 55+ where there has been a 521% growth, (britishtriathlon.org, 2017).</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kern="1200" dirty="0" smtClean="0">
                <a:solidFill>
                  <a:schemeClr val="tx1"/>
                </a:solidFill>
                <a:latin typeface="+mn-lt"/>
                <a:ea typeface="+mn-ea"/>
                <a:cs typeface="+mn-cs"/>
              </a:rPr>
              <a:t>(britishtriathlon.org, 2017)</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In 2016 there was an average of 26 triathlons happening every week!</a:t>
            </a:r>
          </a:p>
          <a:p>
            <a:pPr lvl="0">
              <a:buFont typeface="Arial" pitchFamily="34" charset="0"/>
              <a:buChar char="•"/>
            </a:pPr>
            <a:r>
              <a:rPr lang="en-GB" sz="1200" kern="1200" dirty="0" smtClean="0">
                <a:solidFill>
                  <a:schemeClr val="tx1"/>
                </a:solidFill>
                <a:latin typeface="+mn-lt"/>
                <a:ea typeface="+mn-ea"/>
                <a:cs typeface="+mn-cs"/>
              </a:rPr>
              <a:t>You can see on the graph the growth there has been over the last few years in the number of events being held. (britishtriathlon.org, 2017)</a:t>
            </a:r>
          </a:p>
          <a:p>
            <a:endParaRPr lang="en-GB" dirty="0"/>
          </a:p>
        </p:txBody>
      </p:sp>
      <p:sp>
        <p:nvSpPr>
          <p:cNvPr id="4" name="Slide Number Placeholder 3"/>
          <p:cNvSpPr>
            <a:spLocks noGrp="1"/>
          </p:cNvSpPr>
          <p:nvPr>
            <p:ph type="sldNum" sz="quarter" idx="10"/>
          </p:nvPr>
        </p:nvSpPr>
        <p:spPr/>
        <p:txBody>
          <a:bodyPr/>
          <a:lstStyle/>
          <a:p>
            <a:fld id="{5539DC43-7A70-415A-A240-17B503DBD1AD}"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Many sporting events aim to leave a lasting legacy, a way in which they aim to do so is by encouraging new people to play the sport. </a:t>
            </a:r>
          </a:p>
          <a:p>
            <a:pPr lvl="0">
              <a:buFont typeface="Arial" pitchFamily="34" charset="0"/>
              <a:buChar char="•"/>
            </a:pPr>
            <a:r>
              <a:rPr lang="en-GB" sz="1200" kern="1200" dirty="0" smtClean="0">
                <a:solidFill>
                  <a:schemeClr val="tx1"/>
                </a:solidFill>
                <a:latin typeface="+mn-lt"/>
                <a:ea typeface="+mn-ea"/>
                <a:cs typeface="+mn-cs"/>
              </a:rPr>
              <a:t>The Olympics aimed to do this however, was not as successful as they had hoped as you know from the figures I gave earlier.</a:t>
            </a:r>
          </a:p>
          <a:p>
            <a:pPr lvl="0">
              <a:buFont typeface="Arial" pitchFamily="34" charset="0"/>
              <a:buChar char="•"/>
            </a:pPr>
            <a:r>
              <a:rPr lang="en-GB" sz="1200" kern="1200" dirty="0" smtClean="0">
                <a:solidFill>
                  <a:schemeClr val="tx1"/>
                </a:solidFill>
                <a:latin typeface="+mn-lt"/>
                <a:ea typeface="+mn-ea"/>
                <a:cs typeface="+mn-cs"/>
              </a:rPr>
              <a:t>The rugby world cup in 2015 stated that their “strategy is to reach and value. We would rather grow the game than seek the short term gain.” This is basically saying that they want to encourage more people to take part or even watch the game and become lifelong fans. </a:t>
            </a:r>
          </a:p>
          <a:p>
            <a:pPr lvl="0">
              <a:buFont typeface="Arial" pitchFamily="34" charset="0"/>
              <a:buChar char="•"/>
            </a:pPr>
            <a:r>
              <a:rPr lang="en-GB" sz="1200" kern="1200" dirty="0" smtClean="0">
                <a:solidFill>
                  <a:schemeClr val="tx1"/>
                </a:solidFill>
                <a:latin typeface="+mn-lt"/>
                <a:ea typeface="+mn-ea"/>
                <a:cs typeface="+mn-cs"/>
              </a:rPr>
              <a:t>If nobody watches a sport or teams start to loose numbers then they lose the publicity. For this reason it is vital for all sports to encourage growth by going to schools and getting children to join clubs for example, this is what rugby clubs do.</a:t>
            </a:r>
          </a:p>
          <a:p>
            <a:pPr lvl="0">
              <a:buFont typeface="Arial" pitchFamily="34" charset="0"/>
              <a:buChar char="•"/>
            </a:pPr>
            <a:r>
              <a:rPr lang="en-GB" sz="1200" kern="1200" dirty="0" smtClean="0">
                <a:solidFill>
                  <a:schemeClr val="tx1"/>
                </a:solidFill>
                <a:latin typeface="+mn-lt"/>
                <a:ea typeface="+mn-ea"/>
                <a:cs typeface="+mn-cs"/>
              </a:rPr>
              <a:t>Rugby clubs along with many other sport clubs go to schools to encourage children to play their sport and join their teams. This ensures there is a constant growth in players of the sport, starting them young and training them up to be the best they can in later life. (RFU, 2016)</a:t>
            </a:r>
          </a:p>
        </p:txBody>
      </p:sp>
      <p:sp>
        <p:nvSpPr>
          <p:cNvPr id="4" name="Slide Number Placeholder 3"/>
          <p:cNvSpPr>
            <a:spLocks noGrp="1"/>
          </p:cNvSpPr>
          <p:nvPr>
            <p:ph type="sldNum" sz="quarter" idx="10"/>
          </p:nvPr>
        </p:nvSpPr>
        <p:spPr/>
        <p:txBody>
          <a:bodyPr/>
          <a:lstStyle/>
          <a:p>
            <a:fld id="{5539DC43-7A70-415A-A240-17B503DBD1AD}" type="slidenum">
              <a:rPr lang="en-GB" smtClean="0"/>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One way in which Ironman encourages younger people to take part is with a side event of the Ironman brand which is </a:t>
            </a:r>
            <a:r>
              <a:rPr lang="en-GB" sz="1200" kern="1200" dirty="0" err="1" smtClean="0">
                <a:solidFill>
                  <a:schemeClr val="tx1"/>
                </a:solidFill>
                <a:latin typeface="+mn-lt"/>
                <a:ea typeface="+mn-ea"/>
                <a:cs typeface="+mn-cs"/>
              </a:rPr>
              <a:t>Ironkids</a:t>
            </a:r>
            <a:r>
              <a:rPr lang="en-GB" sz="1200" kern="1200" dirty="0" smtClean="0">
                <a:solidFill>
                  <a:schemeClr val="tx1"/>
                </a:solidFill>
                <a:latin typeface="+mn-lt"/>
                <a:ea typeface="+mn-ea"/>
                <a:cs typeface="+mn-cs"/>
              </a:rPr>
              <a:t>. </a:t>
            </a:r>
          </a:p>
          <a:p>
            <a:pPr lvl="0">
              <a:buFont typeface="Arial" pitchFamily="34" charset="0"/>
              <a:buChar char="•"/>
            </a:pPr>
            <a:r>
              <a:rPr lang="en-GB" sz="1200" kern="1200" dirty="0" smtClean="0">
                <a:solidFill>
                  <a:schemeClr val="tx1"/>
                </a:solidFill>
                <a:latin typeface="+mn-lt"/>
                <a:ea typeface="+mn-ea"/>
                <a:cs typeface="+mn-cs"/>
              </a:rPr>
              <a:t>Tenby holds the </a:t>
            </a:r>
            <a:r>
              <a:rPr lang="en-GB" sz="1200" kern="1200" dirty="0" err="1" smtClean="0">
                <a:solidFill>
                  <a:schemeClr val="tx1"/>
                </a:solidFill>
                <a:latin typeface="+mn-lt"/>
                <a:ea typeface="+mn-ea"/>
                <a:cs typeface="+mn-cs"/>
              </a:rPr>
              <a:t>ironkids</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wales</a:t>
            </a:r>
            <a:r>
              <a:rPr lang="en-GB" sz="1200" kern="1200" dirty="0" smtClean="0">
                <a:solidFill>
                  <a:schemeClr val="tx1"/>
                </a:solidFill>
                <a:latin typeface="+mn-lt"/>
                <a:ea typeface="+mn-ea"/>
                <a:cs typeface="+mn-cs"/>
              </a:rPr>
              <a:t> event on the same weekend as the full Ironman.</a:t>
            </a:r>
          </a:p>
          <a:p>
            <a:pPr lvl="0">
              <a:buFont typeface="Arial" pitchFamily="34" charset="0"/>
              <a:buChar char="•"/>
            </a:pPr>
            <a:r>
              <a:rPr lang="en-GB" sz="1200" kern="1200" dirty="0" smtClean="0">
                <a:solidFill>
                  <a:schemeClr val="tx1"/>
                </a:solidFill>
                <a:latin typeface="+mn-lt"/>
                <a:ea typeface="+mn-ea"/>
                <a:cs typeface="+mn-cs"/>
              </a:rPr>
              <a:t>This is a run only event that is open to kids between the ages of 3-14. They run a distance between 500m to 1.5km depending on the school year of the child. </a:t>
            </a:r>
          </a:p>
          <a:p>
            <a:pPr lvl="0">
              <a:buFont typeface="Arial" pitchFamily="34" charset="0"/>
              <a:buChar char="•"/>
            </a:pPr>
            <a:r>
              <a:rPr lang="en-GB" sz="1200" kern="1200" dirty="0" smtClean="0">
                <a:solidFill>
                  <a:schemeClr val="tx1"/>
                </a:solidFill>
                <a:latin typeface="+mn-lt"/>
                <a:ea typeface="+mn-ea"/>
                <a:cs typeface="+mn-cs"/>
              </a:rPr>
              <a:t>Up to 1000 children can register </a:t>
            </a:r>
          </a:p>
          <a:p>
            <a:pPr lvl="0">
              <a:buFont typeface="Arial" pitchFamily="34" charset="0"/>
              <a:buChar char="•"/>
            </a:pPr>
            <a:r>
              <a:rPr lang="en-GB" sz="1200" kern="1200" dirty="0" smtClean="0">
                <a:solidFill>
                  <a:schemeClr val="tx1"/>
                </a:solidFill>
                <a:latin typeface="+mn-lt"/>
                <a:ea typeface="+mn-ea"/>
                <a:cs typeface="+mn-cs"/>
              </a:rPr>
              <a:t>This event is encouraging the younger generation to start taking part in sports and can possibly lead to them competing in Ironman when they are older.</a:t>
            </a:r>
          </a:p>
          <a:p>
            <a:pPr lvl="0">
              <a:buFont typeface="Arial" pitchFamily="34" charset="0"/>
              <a:buChar char="•"/>
            </a:pPr>
            <a:r>
              <a:rPr lang="en-GB" sz="1200" kern="1200" dirty="0" smtClean="0">
                <a:solidFill>
                  <a:schemeClr val="tx1"/>
                </a:solidFill>
                <a:latin typeface="+mn-lt"/>
                <a:ea typeface="+mn-ea"/>
                <a:cs typeface="+mn-cs"/>
              </a:rPr>
              <a:t>Many of the children that participate in the race have parents that are taking part in the full event. </a:t>
            </a:r>
          </a:p>
          <a:p>
            <a:pPr lvl="0">
              <a:buFont typeface="Arial" pitchFamily="34" charset="0"/>
              <a:buChar char="•"/>
            </a:pPr>
            <a:r>
              <a:rPr lang="en-GB" sz="1200" kern="1200" dirty="0" smtClean="0">
                <a:solidFill>
                  <a:schemeClr val="tx1"/>
                </a:solidFill>
                <a:latin typeface="+mn-lt"/>
                <a:ea typeface="+mn-ea"/>
                <a:cs typeface="+mn-cs"/>
              </a:rPr>
              <a:t>This is a way of developing the </a:t>
            </a:r>
            <a:r>
              <a:rPr lang="en-GB" sz="1200" kern="1200" dirty="0" err="1" smtClean="0">
                <a:solidFill>
                  <a:schemeClr val="tx1"/>
                </a:solidFill>
                <a:latin typeface="+mn-lt"/>
                <a:ea typeface="+mn-ea"/>
                <a:cs typeface="+mn-cs"/>
              </a:rPr>
              <a:t>triathletes</a:t>
            </a:r>
            <a:r>
              <a:rPr lang="en-GB" sz="1200" kern="1200" dirty="0" smtClean="0">
                <a:solidFill>
                  <a:schemeClr val="tx1"/>
                </a:solidFill>
                <a:latin typeface="+mn-lt"/>
                <a:ea typeface="+mn-ea"/>
                <a:cs typeface="+mn-cs"/>
              </a:rPr>
              <a:t> of the future and is a reason why </a:t>
            </a:r>
            <a:r>
              <a:rPr lang="en-GB" sz="1200" kern="1200" dirty="0" err="1" smtClean="0">
                <a:solidFill>
                  <a:schemeClr val="tx1"/>
                </a:solidFill>
                <a:latin typeface="+mn-lt"/>
                <a:ea typeface="+mn-ea"/>
                <a:cs typeface="+mn-cs"/>
              </a:rPr>
              <a:t>Ironkids</a:t>
            </a:r>
            <a:r>
              <a:rPr lang="en-GB" sz="1200" kern="1200" dirty="0" smtClean="0">
                <a:solidFill>
                  <a:schemeClr val="tx1"/>
                </a:solidFill>
                <a:latin typeface="+mn-lt"/>
                <a:ea typeface="+mn-ea"/>
                <a:cs typeface="+mn-cs"/>
              </a:rPr>
              <a:t> has become an event that is so popular, often selling out in Tenby.</a:t>
            </a:r>
          </a:p>
        </p:txBody>
      </p:sp>
      <p:sp>
        <p:nvSpPr>
          <p:cNvPr id="4" name="Slide Number Placeholder 3"/>
          <p:cNvSpPr>
            <a:spLocks noGrp="1"/>
          </p:cNvSpPr>
          <p:nvPr>
            <p:ph type="sldNum" sz="quarter" idx="10"/>
          </p:nvPr>
        </p:nvSpPr>
        <p:spPr/>
        <p:txBody>
          <a:bodyPr/>
          <a:lstStyle/>
          <a:p>
            <a:fld id="{5539DC43-7A70-415A-A240-17B503DBD1AD}" type="slidenum">
              <a:rPr lang="en-GB" smtClean="0"/>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buFont typeface="Arial" pitchFamily="34" charset="0"/>
              <a:buChar char="•"/>
            </a:pPr>
            <a:r>
              <a:rPr lang="en-GB" sz="1200" kern="1200" dirty="0" smtClean="0">
                <a:solidFill>
                  <a:schemeClr val="tx1"/>
                </a:solidFill>
                <a:latin typeface="+mn-lt"/>
                <a:ea typeface="+mn-ea"/>
                <a:cs typeface="+mn-cs"/>
              </a:rPr>
              <a:t>Introduce a swim or bike aspect to </a:t>
            </a:r>
            <a:r>
              <a:rPr lang="en-GB" sz="1200" kern="1200" dirty="0" err="1" smtClean="0">
                <a:solidFill>
                  <a:schemeClr val="tx1"/>
                </a:solidFill>
                <a:latin typeface="+mn-lt"/>
                <a:ea typeface="+mn-ea"/>
                <a:cs typeface="+mn-cs"/>
              </a:rPr>
              <a:t>IronKids</a:t>
            </a:r>
            <a:r>
              <a:rPr lang="en-GB" sz="1200" kern="1200" dirty="0" smtClean="0">
                <a:solidFill>
                  <a:schemeClr val="tx1"/>
                </a:solidFill>
                <a:latin typeface="+mn-lt"/>
                <a:ea typeface="+mn-ea"/>
                <a:cs typeface="+mn-cs"/>
              </a:rPr>
              <a:t> as they do in places such as Australia and America. This will encourage children to learn more than one sport and will further help them to train to become Ironmen one day.</a:t>
            </a:r>
          </a:p>
          <a:p>
            <a:pPr lvl="0">
              <a:buFont typeface="Arial" pitchFamily="34" charset="0"/>
              <a:buChar char="•"/>
            </a:pPr>
            <a:r>
              <a:rPr lang="en-GB" sz="1200" kern="1200" dirty="0" smtClean="0">
                <a:solidFill>
                  <a:schemeClr val="tx1"/>
                </a:solidFill>
                <a:latin typeface="+mn-lt"/>
                <a:ea typeface="+mn-ea"/>
                <a:cs typeface="+mn-cs"/>
              </a:rPr>
              <a:t>Go to schools and encourage cross country races to get children used to running and being outdoors which will hopefully lead to them registering for </a:t>
            </a:r>
            <a:r>
              <a:rPr lang="en-GB" sz="1200" kern="1200" dirty="0" err="1" smtClean="0">
                <a:solidFill>
                  <a:schemeClr val="tx1"/>
                </a:solidFill>
                <a:latin typeface="+mn-lt"/>
                <a:ea typeface="+mn-ea"/>
                <a:cs typeface="+mn-cs"/>
              </a:rPr>
              <a:t>Ironkids</a:t>
            </a:r>
            <a:r>
              <a:rPr lang="en-GB" sz="1200" kern="1200" dirty="0" smtClean="0">
                <a:solidFill>
                  <a:schemeClr val="tx1"/>
                </a:solidFill>
                <a:latin typeface="+mn-lt"/>
                <a:ea typeface="+mn-ea"/>
                <a:cs typeface="+mn-cs"/>
              </a:rPr>
              <a:t> and eventually Ironman.</a:t>
            </a:r>
          </a:p>
          <a:p>
            <a:pPr lvl="0">
              <a:buFont typeface="Arial" pitchFamily="34" charset="0"/>
              <a:buChar char="•"/>
            </a:pPr>
            <a:r>
              <a:rPr lang="en-GB" sz="1200" kern="1200" dirty="0" smtClean="0">
                <a:solidFill>
                  <a:schemeClr val="tx1"/>
                </a:solidFill>
                <a:latin typeface="+mn-lt"/>
                <a:ea typeface="+mn-ea"/>
                <a:cs typeface="+mn-cs"/>
              </a:rPr>
              <a:t>Create clubs and groups where adults can go and join to be able to train with others that are in the same position as them. This way they can make friends with other participants who can all encourage and support each other throughout their training progress. </a:t>
            </a:r>
          </a:p>
        </p:txBody>
      </p:sp>
      <p:sp>
        <p:nvSpPr>
          <p:cNvPr id="4" name="Slide Number Placeholder 3"/>
          <p:cNvSpPr>
            <a:spLocks noGrp="1"/>
          </p:cNvSpPr>
          <p:nvPr>
            <p:ph type="sldNum" sz="quarter" idx="10"/>
          </p:nvPr>
        </p:nvSpPr>
        <p:spPr/>
        <p:txBody>
          <a:bodyPr/>
          <a:lstStyle/>
          <a:p>
            <a:fld id="{5539DC43-7A70-415A-A240-17B503DBD1AD}" type="slidenum">
              <a:rPr lang="en-GB" smtClean="0"/>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3927511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58833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2346878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238147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2111910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3230146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3283994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1211400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413101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2655408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F57E2-D778-42A3-BD62-E658E73466B2}" type="datetimeFigureOut">
              <a:rPr lang="en-GB" smtClean="0"/>
              <a:pPr/>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3316205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CF57E2-D778-42A3-BD62-E658E73466B2}" type="datetimeFigureOut">
              <a:rPr lang="en-GB" smtClean="0"/>
              <a:pPr/>
              <a:t>06/12/2017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CEEC81-E475-4B13-8665-D7DC5A9D836A}" type="slidenum">
              <a:rPr lang="en-GB" smtClean="0"/>
              <a:pPr/>
              <a:t>‹#›</a:t>
            </a:fld>
            <a:endParaRPr lang="en-GB"/>
          </a:p>
        </p:txBody>
      </p:sp>
    </p:spTree>
    <p:extLst>
      <p:ext uri="{BB962C8B-B14F-4D97-AF65-F5344CB8AC3E}">
        <p14:creationId xmlns:p14="http://schemas.microsoft.com/office/powerpoint/2010/main" xmlns="" val="1238239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6457"/>
            <a:ext cx="12192000" cy="6845085"/>
          </a:xfrm>
          <a:prstGeom prst="rect">
            <a:avLst/>
          </a:prstGeom>
        </p:spPr>
      </p:pic>
    </p:spTree>
    <p:extLst>
      <p:ext uri="{BB962C8B-B14F-4D97-AF65-F5344CB8AC3E}">
        <p14:creationId xmlns:p14="http://schemas.microsoft.com/office/powerpoint/2010/main" xmlns="" val="1865904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 y="0"/>
            <a:ext cx="12247049" cy="6858000"/>
          </a:xfrm>
        </p:spPr>
      </p:pic>
    </p:spTree>
    <p:extLst>
      <p:ext uri="{BB962C8B-B14F-4D97-AF65-F5344CB8AC3E}">
        <p14:creationId xmlns:p14="http://schemas.microsoft.com/office/powerpoint/2010/main" xmlns="" val="2406958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01832" y="0"/>
            <a:ext cx="12018905" cy="6858000"/>
          </a:xfrm>
        </p:spPr>
      </p:pic>
    </p:spTree>
    <p:extLst>
      <p:ext uri="{BB962C8B-B14F-4D97-AF65-F5344CB8AC3E}">
        <p14:creationId xmlns:p14="http://schemas.microsoft.com/office/powerpoint/2010/main" xmlns="" val="1758397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209674" y="0"/>
            <a:ext cx="9561215" cy="6858000"/>
          </a:xfrm>
        </p:spPr>
      </p:pic>
    </p:spTree>
    <p:extLst>
      <p:ext uri="{BB962C8B-B14F-4D97-AF65-F5344CB8AC3E}">
        <p14:creationId xmlns:p14="http://schemas.microsoft.com/office/powerpoint/2010/main" xmlns="" val="4035676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00196" y="0"/>
            <a:ext cx="10591607" cy="6858000"/>
          </a:xfrm>
          <a:prstGeom prst="rect">
            <a:avLst/>
          </a:prstGeom>
        </p:spPr>
      </p:pic>
    </p:spTree>
    <p:extLst>
      <p:ext uri="{BB962C8B-B14F-4D97-AF65-F5344CB8AC3E}">
        <p14:creationId xmlns:p14="http://schemas.microsoft.com/office/powerpoint/2010/main" xmlns="" val="1081772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435084" y="0"/>
            <a:ext cx="11058524" cy="6858000"/>
          </a:xfrm>
        </p:spPr>
      </p:pic>
    </p:spTree>
    <p:extLst>
      <p:ext uri="{BB962C8B-B14F-4D97-AF65-F5344CB8AC3E}">
        <p14:creationId xmlns:p14="http://schemas.microsoft.com/office/powerpoint/2010/main" xmlns="" val="2900586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452782" y="0"/>
            <a:ext cx="8758018" cy="6868864"/>
          </a:xfrm>
        </p:spPr>
      </p:pic>
    </p:spTree>
    <p:extLst>
      <p:ext uri="{BB962C8B-B14F-4D97-AF65-F5344CB8AC3E}">
        <p14:creationId xmlns:p14="http://schemas.microsoft.com/office/powerpoint/2010/main" xmlns="" val="2977482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212252" y="0"/>
            <a:ext cx="10017723" cy="6856499"/>
          </a:xfrm>
        </p:spPr>
      </p:pic>
    </p:spTree>
    <p:extLst>
      <p:ext uri="{BB962C8B-B14F-4D97-AF65-F5344CB8AC3E}">
        <p14:creationId xmlns:p14="http://schemas.microsoft.com/office/powerpoint/2010/main" xmlns="" val="10092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609725" y="0"/>
            <a:ext cx="8696325" cy="6851388"/>
          </a:xfrm>
        </p:spPr>
      </p:pic>
    </p:spTree>
    <p:extLst>
      <p:ext uri="{BB962C8B-B14F-4D97-AF65-F5344CB8AC3E}">
        <p14:creationId xmlns:p14="http://schemas.microsoft.com/office/powerpoint/2010/main" xmlns="" val="3168406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847878" y="317"/>
            <a:ext cx="8496244" cy="6857683"/>
          </a:xfrm>
        </p:spPr>
      </p:pic>
    </p:spTree>
    <p:extLst>
      <p:ext uri="{BB962C8B-B14F-4D97-AF65-F5344CB8AC3E}">
        <p14:creationId xmlns:p14="http://schemas.microsoft.com/office/powerpoint/2010/main" xmlns="" val="2328545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ljfcn.PNG"/>
          <p:cNvPicPr>
            <a:picLocks noGrp="1" noChangeAspect="1"/>
          </p:cNvPicPr>
          <p:nvPr>
            <p:ph idx="1"/>
          </p:nvPr>
        </p:nvPicPr>
        <p:blipFill>
          <a:blip r:embed="rId3" cstate="print"/>
          <a:stretch>
            <a:fillRect/>
          </a:stretch>
        </p:blipFill>
        <p:spPr>
          <a:xfrm>
            <a:off x="836938" y="0"/>
            <a:ext cx="10417806" cy="6858000"/>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068810" y="0"/>
            <a:ext cx="10054379" cy="6858000"/>
          </a:xfrm>
        </p:spPr>
      </p:pic>
    </p:spTree>
    <p:extLst>
      <p:ext uri="{BB962C8B-B14F-4D97-AF65-F5344CB8AC3E}">
        <p14:creationId xmlns:p14="http://schemas.microsoft.com/office/powerpoint/2010/main" xmlns="" val="2970244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980893" y="0"/>
            <a:ext cx="10230213" cy="6858000"/>
          </a:xfrm>
        </p:spPr>
      </p:pic>
    </p:spTree>
    <p:extLst>
      <p:ext uri="{BB962C8B-B14F-4D97-AF65-F5344CB8AC3E}">
        <p14:creationId xmlns:p14="http://schemas.microsoft.com/office/powerpoint/2010/main" xmlns="" val="1964391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379500" y="0"/>
            <a:ext cx="9433000" cy="6858000"/>
          </a:xfrm>
        </p:spPr>
      </p:pic>
    </p:spTree>
    <p:extLst>
      <p:ext uri="{BB962C8B-B14F-4D97-AF65-F5344CB8AC3E}">
        <p14:creationId xmlns:p14="http://schemas.microsoft.com/office/powerpoint/2010/main" xmlns="" val="32605180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714108" y="-25746"/>
            <a:ext cx="8439542" cy="6883746"/>
          </a:xfrm>
        </p:spPr>
      </p:pic>
    </p:spTree>
    <p:extLst>
      <p:ext uri="{BB962C8B-B14F-4D97-AF65-F5344CB8AC3E}">
        <p14:creationId xmlns:p14="http://schemas.microsoft.com/office/powerpoint/2010/main" xmlns="" val="1927254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646563" y="0"/>
            <a:ext cx="9183361" cy="6874501"/>
          </a:xfrm>
        </p:spPr>
      </p:pic>
    </p:spTree>
    <p:extLst>
      <p:ext uri="{BB962C8B-B14F-4D97-AF65-F5344CB8AC3E}">
        <p14:creationId xmlns:p14="http://schemas.microsoft.com/office/powerpoint/2010/main" xmlns="" val="2456602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532038" y="0"/>
            <a:ext cx="9127923" cy="6874009"/>
          </a:xfrm>
        </p:spPr>
      </p:pic>
    </p:spTree>
    <p:extLst>
      <p:ext uri="{BB962C8B-B14F-4D97-AF65-F5344CB8AC3E}">
        <p14:creationId xmlns:p14="http://schemas.microsoft.com/office/powerpoint/2010/main" xmlns="" val="3183533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0" y="66675"/>
            <a:ext cx="12185880" cy="6724650"/>
          </a:xfrm>
        </p:spPr>
      </p:pic>
    </p:spTree>
    <p:extLst>
      <p:ext uri="{BB962C8B-B14F-4D97-AF65-F5344CB8AC3E}">
        <p14:creationId xmlns:p14="http://schemas.microsoft.com/office/powerpoint/2010/main" xmlns="" val="2063030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1297</Words>
  <Application>Microsoft Office PowerPoint</Application>
  <PresentationFormat>Custom</PresentationFormat>
  <Paragraphs>69</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GonzalezMaclaren (P144835)</dc:creator>
  <cp:lastModifiedBy>Sharon</cp:lastModifiedBy>
  <cp:revision>5</cp:revision>
  <dcterms:created xsi:type="dcterms:W3CDTF">2017-12-06T19:38:40Z</dcterms:created>
  <dcterms:modified xsi:type="dcterms:W3CDTF">2017-12-06T21:00:37Z</dcterms:modified>
</cp:coreProperties>
</file>