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66" r:id="rId4"/>
    <p:sldId id="263" r:id="rId5"/>
    <p:sldId id="258" r:id="rId6"/>
    <p:sldId id="259" r:id="rId7"/>
    <p:sldId id="260" r:id="rId8"/>
    <p:sldId id="268" r:id="rId9"/>
    <p:sldId id="261" r:id="rId10"/>
    <p:sldId id="262" r:id="rId11"/>
    <p:sldId id="264" r:id="rId12"/>
    <p:sldId id="267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82975" autoAdjust="0"/>
  </p:normalViewPr>
  <p:slideViewPr>
    <p:cSldViewPr>
      <p:cViewPr>
        <p:scale>
          <a:sx n="60" d="100"/>
          <a:sy n="60" d="100"/>
        </p:scale>
        <p:origin x="-17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75B53-7279-4AA4-8DD4-F00EB8D8A4CC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351A35-F438-43F5-AEB8-1939B9D9B67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definition in own words!!!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51A35-F438-43F5-AEB8-1939B9D9B67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Explain</a:t>
            </a:r>
            <a:r>
              <a:rPr lang="en-GB" baseline="0" dirty="0" smtClean="0"/>
              <a:t> scenario very briefly. Explain behaviours of child and little experience or awareness of methods of dealing with behaviour.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Briefly mention the support I was given but not too much detail as more is explained later 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51A35-F438-43F5-AEB8-1939B9D9B67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Child</a:t>
            </a:r>
            <a:r>
              <a:rPr lang="en-GB" baseline="0" dirty="0" smtClean="0"/>
              <a:t> was not responding to my behaviour management.</a:t>
            </a:r>
          </a:p>
          <a:p>
            <a:r>
              <a:rPr lang="en-GB" baseline="0" dirty="0" smtClean="0"/>
              <a:t>I was left feeling upset, incapable of the job, unaware of if I was able to continue.</a:t>
            </a:r>
          </a:p>
          <a:p>
            <a:r>
              <a:rPr lang="en-GB" baseline="0" dirty="0" smtClean="0"/>
              <a:t>I did not have enough experience or support to begin with.</a:t>
            </a:r>
          </a:p>
          <a:p>
            <a:r>
              <a:rPr lang="en-GB" baseline="0" dirty="0" smtClean="0"/>
              <a:t>I would make sure I ask what strategies to use and ask for the support from the beginning.</a:t>
            </a:r>
          </a:p>
          <a:p>
            <a:r>
              <a:rPr lang="en-GB" baseline="0" dirty="0" smtClean="0"/>
              <a:t>Also, if I knew someone else was going to be in this </a:t>
            </a:r>
            <a:r>
              <a:rPr lang="en-GB" baseline="0" dirty="0" err="1" smtClean="0"/>
              <a:t>sitution</a:t>
            </a:r>
            <a:r>
              <a:rPr lang="en-GB" baseline="0" dirty="0" smtClean="0"/>
              <a:t>, I would support them where I can.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51A35-F438-43F5-AEB8-1939B9D9B67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Strengths</a:t>
            </a:r>
            <a:endParaRPr lang="en-GB" baseline="0" dirty="0" smtClean="0"/>
          </a:p>
          <a:p>
            <a:pPr>
              <a:buFontTx/>
              <a:buChar char="-"/>
            </a:pPr>
            <a:r>
              <a:rPr lang="en-GB" baseline="0" dirty="0" smtClean="0"/>
              <a:t>I have a supportive team surrounding me. </a:t>
            </a:r>
          </a:p>
          <a:p>
            <a:pPr>
              <a:buFontTx/>
              <a:buChar char="-"/>
            </a:pPr>
            <a:r>
              <a:rPr lang="en-GB" baseline="0" dirty="0" smtClean="0"/>
              <a:t>I now have a range of strategies to use with children who have additional needs.</a:t>
            </a:r>
          </a:p>
          <a:p>
            <a:pPr>
              <a:buFontTx/>
              <a:buChar char="-"/>
            </a:pPr>
            <a:r>
              <a:rPr lang="en-GB" baseline="0" dirty="0" smtClean="0"/>
              <a:t>I am passionate about working with children, I don’t give up and have patience with children.</a:t>
            </a:r>
          </a:p>
          <a:p>
            <a:pPr>
              <a:buFontTx/>
              <a:buChar char="-"/>
            </a:pPr>
            <a:endParaRPr lang="en-GB" baseline="0" dirty="0" smtClean="0"/>
          </a:p>
          <a:p>
            <a:pPr>
              <a:buFontTx/>
              <a:buNone/>
            </a:pPr>
            <a:r>
              <a:rPr lang="en-GB" baseline="0" dirty="0" smtClean="0"/>
              <a:t>Weaknesses</a:t>
            </a:r>
          </a:p>
          <a:p>
            <a:pPr>
              <a:buFontTx/>
              <a:buNone/>
            </a:pPr>
            <a:r>
              <a:rPr lang="en-GB" baseline="0" dirty="0" smtClean="0"/>
              <a:t>-I have little confidence in front of staff, I compare myself to others too often.</a:t>
            </a:r>
          </a:p>
          <a:p>
            <a:pPr>
              <a:buFontTx/>
              <a:buNone/>
            </a:pPr>
            <a:r>
              <a:rPr lang="en-GB" baseline="0" dirty="0" smtClean="0"/>
              <a:t>-Take work home with me emotionally. Stressful because I can worry and there is nothing I can do to help from home.</a:t>
            </a:r>
          </a:p>
          <a:p>
            <a:pPr>
              <a:buFontTx/>
              <a:buNone/>
            </a:pPr>
            <a:endParaRPr lang="en-GB" baseline="0" dirty="0" smtClean="0"/>
          </a:p>
          <a:p>
            <a:pPr>
              <a:buFontTx/>
              <a:buNone/>
            </a:pPr>
            <a:r>
              <a:rPr lang="en-GB" baseline="0" dirty="0" smtClean="0"/>
              <a:t>Opportunities </a:t>
            </a:r>
          </a:p>
          <a:p>
            <a:pPr>
              <a:buFontTx/>
              <a:buNone/>
            </a:pPr>
            <a:r>
              <a:rPr lang="en-GB" baseline="0" dirty="0" smtClean="0"/>
              <a:t>-Training is always offered within the school and I can ask for training if it isn’t on the list. Support team.</a:t>
            </a:r>
          </a:p>
          <a:p>
            <a:pPr>
              <a:buFontTx/>
              <a:buNone/>
            </a:pPr>
            <a:endParaRPr lang="en-GB" baseline="0" dirty="0" smtClean="0"/>
          </a:p>
          <a:p>
            <a:pPr>
              <a:buFontTx/>
              <a:buNone/>
            </a:pPr>
            <a:endParaRPr lang="en-GB" baseline="0" dirty="0" smtClean="0"/>
          </a:p>
          <a:p>
            <a:pPr>
              <a:buFontTx/>
              <a:buNone/>
            </a:pPr>
            <a:r>
              <a:rPr lang="en-GB" baseline="0" dirty="0" smtClean="0"/>
              <a:t>Threats </a:t>
            </a:r>
          </a:p>
          <a:p>
            <a:pPr>
              <a:buFontTx/>
              <a:buNone/>
            </a:pPr>
            <a:r>
              <a:rPr lang="en-GB" baseline="0" dirty="0" smtClean="0"/>
              <a:t>-Parents not being on board with suggestions or even certain members of staff.</a:t>
            </a:r>
          </a:p>
          <a:p>
            <a:pPr>
              <a:buFontTx/>
              <a:buNone/>
            </a:pPr>
            <a:r>
              <a:rPr lang="en-GB" baseline="0" dirty="0" smtClean="0"/>
              <a:t>-Job isn’t permanent, confidence would drop if I had to start again in a new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51A35-F438-43F5-AEB8-1939B9D9B67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Article 28</a:t>
            </a:r>
            <a:r>
              <a:rPr lang="en-GB" baseline="0" dirty="0" smtClean="0"/>
              <a:t> – Right to Education </a:t>
            </a:r>
          </a:p>
          <a:p>
            <a:r>
              <a:rPr lang="en-GB" baseline="0" dirty="0" smtClean="0"/>
              <a:t>Within my setting, Children’s rights are a huge part of our school. We are a rights respecting school and the children are made aware of their rights often.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Article 3 – Best interests of the child</a:t>
            </a:r>
          </a:p>
          <a:p>
            <a:r>
              <a:rPr lang="en-GB" baseline="0" dirty="0" smtClean="0"/>
              <a:t>I find it so important that each child is treated right. They should be considered in all aspects of life and given support and respect by both adults and even to </a:t>
            </a:r>
            <a:r>
              <a:rPr lang="en-GB" baseline="0" dirty="0" err="1" smtClean="0"/>
              <a:t>eachother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51A35-F438-43F5-AEB8-1939B9D9B67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351A35-F438-43F5-AEB8-1939B9D9B67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3BA8ACD-9EAD-49C1-AFE9-A89E1D374702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E38085B-A854-4897-A765-11882BE364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le.ac.uk/departments/gradschool/training/eresources/teaching/theories/kolb" TargetMode="External"/><Relationship Id="rId2" Type="http://schemas.openxmlformats.org/officeDocument/2006/relationships/hyperlink" Target="http://skillsforlearning.leedsbeckett.ac.uk/preview/content/models/02.s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journals.sagepub.com.ezproxy.uwtsd.ac.uk/doi/pdf/10.1177/1046878114534383" TargetMode="External"/><Relationship Id="rId4" Type="http://schemas.openxmlformats.org/officeDocument/2006/relationships/hyperlink" Target="https://downloads.unicef.org.uk/wp-content/uploads/2010/05/UNCRC_united_nations_convention_on_the_rights_of_the_child.pdf?_ga=2.231176349.363663505.1494483430-56798244.148415235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EAEC6001 – The Reflective Adult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1503503</a:t>
            </a:r>
            <a:r>
              <a:rPr lang="en-GB" dirty="0" smtClean="0"/>
              <a:t> </a:t>
            </a:r>
            <a:r>
              <a:rPr lang="en-GB" dirty="0" smtClean="0"/>
              <a:t>– Vanessa Kidwell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What is Reflective Practice?</a:t>
            </a:r>
          </a:p>
          <a:p>
            <a:r>
              <a:rPr lang="en-GB" dirty="0" smtClean="0"/>
              <a:t>Multi-agency</a:t>
            </a:r>
          </a:p>
          <a:p>
            <a:r>
              <a:rPr lang="en-GB" dirty="0" smtClean="0"/>
              <a:t>Scenario</a:t>
            </a:r>
          </a:p>
          <a:p>
            <a:r>
              <a:rPr lang="en-GB" dirty="0" smtClean="0"/>
              <a:t>Model of Reflection</a:t>
            </a:r>
          </a:p>
          <a:p>
            <a:r>
              <a:rPr lang="en-GB" dirty="0" smtClean="0"/>
              <a:t>Reflection (SWOT Analysis)</a:t>
            </a:r>
          </a:p>
          <a:p>
            <a:r>
              <a:rPr lang="en-GB" dirty="0" smtClean="0"/>
              <a:t>Personal Development</a:t>
            </a:r>
          </a:p>
          <a:p>
            <a:r>
              <a:rPr lang="en-GB" dirty="0" smtClean="0"/>
              <a:t>Future Development</a:t>
            </a:r>
          </a:p>
          <a:p>
            <a:r>
              <a:rPr lang="en-GB" dirty="0" smtClean="0"/>
              <a:t>Values</a:t>
            </a:r>
          </a:p>
          <a:p>
            <a:r>
              <a:rPr lang="en-GB" dirty="0" smtClean="0"/>
              <a:t>Working with parents/carers</a:t>
            </a:r>
          </a:p>
          <a:p>
            <a:r>
              <a:rPr lang="en-GB" dirty="0" smtClean="0"/>
              <a:t>Conclusion</a:t>
            </a:r>
          </a:p>
          <a:p>
            <a:r>
              <a:rPr lang="en-GB" dirty="0" smtClean="0"/>
              <a:t>Reference List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 is “to describe behaviours involving feeling and thinking about thoughts and experiences, in order to identify issues and to develop new understandings and insights”. (Reed and Canning,  2010)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Multi-agency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Reed and Canning (2010) discusses the importance of multi-agency and what it involves. </a:t>
            </a:r>
          </a:p>
          <a:p>
            <a:r>
              <a:rPr lang="en-GB" dirty="0" smtClean="0"/>
              <a:t>These areas have an important part to play within multi-agency working:</a:t>
            </a:r>
          </a:p>
          <a:p>
            <a:pPr>
              <a:buNone/>
            </a:pPr>
            <a:r>
              <a:rPr lang="en-GB" dirty="0" smtClean="0"/>
              <a:t>	- Communication</a:t>
            </a:r>
          </a:p>
          <a:p>
            <a:pPr>
              <a:buNone/>
            </a:pPr>
            <a:r>
              <a:rPr lang="en-GB" dirty="0" smtClean="0"/>
              <a:t>	- Leadership</a:t>
            </a:r>
          </a:p>
          <a:p>
            <a:pPr>
              <a:buNone/>
            </a:pPr>
            <a:r>
              <a:rPr lang="en-GB" dirty="0" smtClean="0"/>
              <a:t>	- Joint training</a:t>
            </a:r>
          </a:p>
          <a:p>
            <a:pPr>
              <a:buNone/>
            </a:pPr>
            <a:r>
              <a:rPr lang="en-GB" dirty="0" smtClean="0"/>
              <a:t>	- Culture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1600" dirty="0" smtClean="0"/>
              <a:t>(Reed and Canning, 2010)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 began my experience in the school as a student then for last two months worked part time as general TA.</a:t>
            </a:r>
          </a:p>
          <a:p>
            <a:r>
              <a:rPr lang="en-GB" dirty="0" smtClean="0"/>
              <a:t>Began working in the school full time with a job as a one to one with a child who I did not know.</a:t>
            </a:r>
          </a:p>
          <a:p>
            <a:r>
              <a:rPr lang="en-GB" dirty="0" smtClean="0"/>
              <a:t>Behaviour – Biting, growling, hitting, shouting at children and staff, refused to participate.</a:t>
            </a:r>
          </a:p>
          <a:p>
            <a:r>
              <a:rPr lang="en-GB" dirty="0" smtClean="0"/>
              <a:t>On ADHD Pathway</a:t>
            </a:r>
          </a:p>
          <a:p>
            <a:r>
              <a:rPr lang="en-GB" dirty="0" smtClean="0"/>
              <a:t>Difficult upbringing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 of Reflection - Kolb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happened?</a:t>
            </a:r>
          </a:p>
          <a:p>
            <a:r>
              <a:rPr lang="en-GB" dirty="0" smtClean="0"/>
              <a:t>What was my experience of it?</a:t>
            </a:r>
          </a:p>
          <a:p>
            <a:r>
              <a:rPr lang="en-GB" dirty="0" smtClean="0"/>
              <a:t>Why did it happen?</a:t>
            </a:r>
          </a:p>
          <a:p>
            <a:r>
              <a:rPr lang="en-GB" dirty="0" smtClean="0"/>
              <a:t>What will I do if it happens again?</a:t>
            </a:r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r>
              <a:rPr lang="en-GB" sz="1500" dirty="0" smtClean="0"/>
              <a:t>(</a:t>
            </a:r>
            <a:r>
              <a:rPr lang="en-GB" sz="1500" dirty="0" err="1" smtClean="0"/>
              <a:t>Lindon</a:t>
            </a:r>
            <a:r>
              <a:rPr lang="en-GB" sz="1500" dirty="0" smtClean="0"/>
              <a:t> and </a:t>
            </a:r>
            <a:r>
              <a:rPr lang="en-GB" sz="1500" dirty="0" err="1" smtClean="0"/>
              <a:t>Trodd</a:t>
            </a:r>
            <a:r>
              <a:rPr lang="en-GB" sz="1500" dirty="0" smtClean="0"/>
              <a:t>, 2012)</a:t>
            </a:r>
          </a:p>
          <a:p>
            <a:pPr>
              <a:buNone/>
            </a:pPr>
            <a:r>
              <a:rPr lang="en-GB" sz="1500" dirty="0" smtClean="0"/>
              <a:t>(Leeds Beckett University, 2015)</a:t>
            </a:r>
            <a:endParaRPr lang="en-GB" sz="1500" dirty="0"/>
          </a:p>
        </p:txBody>
      </p:sp>
      <p:pic>
        <p:nvPicPr>
          <p:cNvPr id="27652" name="Picture 4" descr="Kolb's Learning Cycle Diagram. 4 stages arranged in a circle with arrows pointing clockwise from one to the next. The stages are - Experience: Do something; Reflect: Think about what you did; Conceptualise: Make generalisations; Plan: Bearing in mind your conclusion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861048"/>
            <a:ext cx="4139952" cy="27599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(SWOT Analysis)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Strengths</a:t>
            </a:r>
          </a:p>
          <a:p>
            <a:r>
              <a:rPr lang="en-GB" dirty="0" smtClean="0"/>
              <a:t>Weaknesses</a:t>
            </a:r>
          </a:p>
          <a:p>
            <a:r>
              <a:rPr lang="en-GB" dirty="0" smtClean="0"/>
              <a:t>Opportunities</a:t>
            </a:r>
          </a:p>
          <a:p>
            <a:r>
              <a:rPr lang="en-GB" dirty="0" smtClean="0"/>
              <a:t>Threats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Developed skills working with additional needs.</a:t>
            </a:r>
          </a:p>
          <a:p>
            <a:r>
              <a:rPr lang="en-GB" dirty="0" smtClean="0"/>
              <a:t>Extending knowledge by doing University degree.</a:t>
            </a:r>
          </a:p>
          <a:p>
            <a:r>
              <a:rPr lang="en-GB" dirty="0" smtClean="0"/>
              <a:t>Being open to training and visiting other settings. </a:t>
            </a:r>
          </a:p>
          <a:p>
            <a:r>
              <a:rPr lang="en-GB" dirty="0" smtClean="0"/>
              <a:t>Confidence has increased over time.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Trying different job in the school, no longer a one-to-one support.</a:t>
            </a:r>
          </a:p>
          <a:p>
            <a:r>
              <a:rPr lang="en-GB" dirty="0" smtClean="0"/>
              <a:t>Going to training courses and visiting other schools.</a:t>
            </a:r>
          </a:p>
          <a:p>
            <a:r>
              <a:rPr lang="en-GB" dirty="0" smtClean="0"/>
              <a:t>New experiences in </a:t>
            </a:r>
            <a:r>
              <a:rPr lang="en-GB" smtClean="0"/>
              <a:t>the school.</a:t>
            </a:r>
            <a:endParaRPr lang="en-GB" dirty="0" smtClean="0"/>
          </a:p>
          <a:p>
            <a:r>
              <a:rPr lang="en-GB" dirty="0" smtClean="0"/>
              <a:t>Working with different staff.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Right of the child – UNCRC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Article 3 – Best interests of the child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Article 28 – Right to education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r>
              <a:rPr lang="en-GB" sz="1500" dirty="0" smtClean="0"/>
              <a:t>(</a:t>
            </a:r>
            <a:r>
              <a:rPr lang="en-GB" sz="1500" dirty="0" err="1" smtClean="0"/>
              <a:t>Unicef</a:t>
            </a:r>
            <a:r>
              <a:rPr lang="en-GB" sz="1500" dirty="0" smtClean="0"/>
              <a:t>, 1992)</a:t>
            </a:r>
            <a:endParaRPr lang="en-GB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with parents/carers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Home-link books</a:t>
            </a:r>
          </a:p>
          <a:p>
            <a:r>
              <a:rPr lang="en-GB" dirty="0" smtClean="0"/>
              <a:t>IEP and Behaviour Plans</a:t>
            </a:r>
          </a:p>
          <a:p>
            <a:r>
              <a:rPr lang="en-GB" dirty="0" smtClean="0"/>
              <a:t>Clubs: Super Dads, Coffee Shop, </a:t>
            </a:r>
            <a:r>
              <a:rPr lang="en-GB" dirty="0" err="1" smtClean="0"/>
              <a:t>iPad</a:t>
            </a:r>
            <a:r>
              <a:rPr lang="en-GB" dirty="0" smtClean="0"/>
              <a:t> Club and Homework Club.</a:t>
            </a:r>
          </a:p>
          <a:p>
            <a:r>
              <a:rPr lang="en-GB" dirty="0" smtClean="0"/>
              <a:t>Banking</a:t>
            </a:r>
          </a:p>
          <a:p>
            <a:r>
              <a:rPr lang="en-GB" dirty="0" smtClean="0"/>
              <a:t>Invites to assemblies monthly.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sz="1500" dirty="0" smtClean="0"/>
              <a:t>(</a:t>
            </a:r>
            <a:r>
              <a:rPr lang="en-GB" sz="1500" dirty="0" err="1" smtClean="0"/>
              <a:t>Drifte</a:t>
            </a:r>
            <a:r>
              <a:rPr lang="en-GB" sz="1500" dirty="0" smtClean="0"/>
              <a:t>, 2008)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I feel like a reflective practitioner?</a:t>
            </a:r>
          </a:p>
          <a:p>
            <a:r>
              <a:rPr lang="en-GB" dirty="0" smtClean="0"/>
              <a:t>How do I feel with the scenario now?</a:t>
            </a:r>
          </a:p>
          <a:p>
            <a:r>
              <a:rPr lang="en-GB" dirty="0" smtClean="0"/>
              <a:t>Has this presentation impacted my reflections?</a:t>
            </a:r>
          </a:p>
          <a:p>
            <a:r>
              <a:rPr lang="en-GB" dirty="0" smtClean="0"/>
              <a:t>Areas for improvement</a:t>
            </a:r>
          </a:p>
          <a:p>
            <a:r>
              <a:rPr lang="en-GB" dirty="0" smtClean="0"/>
              <a:t>Short term and long term goals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124744"/>
            <a:ext cx="8028384" cy="5472608"/>
          </a:xfrm>
        </p:spPr>
        <p:txBody>
          <a:bodyPr>
            <a:noAutofit/>
          </a:bodyPr>
          <a:lstStyle/>
          <a:p>
            <a:pPr lvl="0"/>
            <a:r>
              <a:rPr lang="en-GB" sz="1300" dirty="0" err="1" smtClean="0"/>
              <a:t>Drifte</a:t>
            </a:r>
            <a:r>
              <a:rPr lang="en-GB" sz="1300" dirty="0" smtClean="0"/>
              <a:t>, C. (2008) </a:t>
            </a:r>
            <a:r>
              <a:rPr lang="en-GB" sz="1300" i="1" dirty="0" smtClean="0"/>
              <a:t>Encouraging Positive Behaviour in the Early Years</a:t>
            </a:r>
            <a:r>
              <a:rPr lang="en-GB" sz="1300" dirty="0" smtClean="0"/>
              <a:t>. (2</a:t>
            </a:r>
            <a:r>
              <a:rPr lang="en-GB" sz="1300" baseline="30000" dirty="0" smtClean="0"/>
              <a:t>nd</a:t>
            </a:r>
            <a:r>
              <a:rPr lang="en-GB" sz="1300" dirty="0" smtClean="0"/>
              <a:t> </a:t>
            </a:r>
            <a:r>
              <a:rPr lang="en-GB" sz="1300" dirty="0" err="1" smtClean="0"/>
              <a:t>ed</a:t>
            </a:r>
            <a:r>
              <a:rPr lang="en-GB" sz="1300" dirty="0" smtClean="0"/>
              <a:t>) London: SAGE Publications. </a:t>
            </a:r>
          </a:p>
          <a:p>
            <a:pPr lvl="0"/>
            <a:r>
              <a:rPr lang="en-GB" sz="1300" dirty="0" smtClean="0"/>
              <a:t>Forde, C., McMahon, M., </a:t>
            </a:r>
            <a:r>
              <a:rPr lang="en-GB" sz="1300" dirty="0" err="1" smtClean="0"/>
              <a:t>McPhee</a:t>
            </a:r>
            <a:r>
              <a:rPr lang="en-GB" sz="1300" dirty="0" smtClean="0"/>
              <a:t>, A,D. and Patrick, F. (2007) </a:t>
            </a:r>
            <a:r>
              <a:rPr lang="en-GB" sz="1300" i="1" dirty="0" smtClean="0"/>
              <a:t>Professional development reflection and enquiry</a:t>
            </a:r>
            <a:r>
              <a:rPr lang="en-GB" sz="1300" dirty="0" smtClean="0"/>
              <a:t>. London: SAGE Publications,</a:t>
            </a:r>
          </a:p>
          <a:p>
            <a:pPr lvl="0"/>
            <a:r>
              <a:rPr lang="en-GB" sz="1300" dirty="0" smtClean="0"/>
              <a:t>Jennie, L. and </a:t>
            </a:r>
            <a:r>
              <a:rPr lang="en-GB" sz="1300" dirty="0" err="1" smtClean="0"/>
              <a:t>Trodd</a:t>
            </a:r>
            <a:r>
              <a:rPr lang="en-GB" sz="1300" dirty="0" smtClean="0"/>
              <a:t>, L. (2016) </a:t>
            </a:r>
            <a:r>
              <a:rPr lang="en-GB" sz="1300" i="1" dirty="0" smtClean="0"/>
              <a:t>Reflective Practice and Early Years Professionalism.</a:t>
            </a:r>
            <a:r>
              <a:rPr lang="en-GB" sz="1300" dirty="0" smtClean="0"/>
              <a:t> (3</a:t>
            </a:r>
            <a:r>
              <a:rPr lang="en-GB" sz="1300" baseline="30000" dirty="0" smtClean="0"/>
              <a:t>rd</a:t>
            </a:r>
            <a:r>
              <a:rPr lang="en-GB" sz="1300" dirty="0" smtClean="0"/>
              <a:t> </a:t>
            </a:r>
            <a:r>
              <a:rPr lang="en-GB" sz="1300" dirty="0" err="1" smtClean="0"/>
              <a:t>ed</a:t>
            </a:r>
            <a:r>
              <a:rPr lang="en-GB" sz="1300" dirty="0" smtClean="0"/>
              <a:t>) London: </a:t>
            </a:r>
            <a:r>
              <a:rPr lang="en-GB" sz="1300" dirty="0" err="1" smtClean="0"/>
              <a:t>Hodder</a:t>
            </a:r>
            <a:r>
              <a:rPr lang="en-GB" sz="1300" dirty="0" smtClean="0"/>
              <a:t> Education. </a:t>
            </a:r>
          </a:p>
          <a:p>
            <a:pPr lvl="0"/>
            <a:r>
              <a:rPr lang="en-GB" sz="1300" dirty="0" smtClean="0"/>
              <a:t>Leeds Beckett University. (2012) ‘Models for Structuring Reflection’  Available at: </a:t>
            </a:r>
            <a:r>
              <a:rPr lang="en-GB" sz="1300" dirty="0" smtClean="0">
                <a:hlinkClick r:id="rId2"/>
              </a:rPr>
              <a:t>http://skillsforlearning.leedsbeckett.ac.uk/preview/content/models/02.shtml</a:t>
            </a:r>
            <a:r>
              <a:rPr lang="en-GB" sz="1300" dirty="0" smtClean="0"/>
              <a:t> [Accessed 13th October 2017].</a:t>
            </a:r>
          </a:p>
          <a:p>
            <a:pPr lvl="0"/>
            <a:r>
              <a:rPr lang="en-GB" sz="1300" dirty="0" smtClean="0"/>
              <a:t>Miller, L., Cable, C. and Devereux, J. (2005) </a:t>
            </a:r>
            <a:r>
              <a:rPr lang="en-GB" sz="1300" i="1" dirty="0" smtClean="0"/>
              <a:t>Developing Early Years Practice. </a:t>
            </a:r>
            <a:r>
              <a:rPr lang="en-GB" sz="1300" dirty="0" smtClean="0"/>
              <a:t>London: David Fulton Publishers.</a:t>
            </a:r>
          </a:p>
          <a:p>
            <a:pPr lvl="0"/>
            <a:r>
              <a:rPr lang="en-GB" sz="1300" dirty="0" err="1" smtClean="0"/>
              <a:t>Mobbs</a:t>
            </a:r>
            <a:r>
              <a:rPr lang="en-GB" sz="1300" dirty="0" smtClean="0"/>
              <a:t>, R. (no date) ‘David Kolb’ Available at: </a:t>
            </a:r>
            <a:r>
              <a:rPr lang="en-GB" sz="1300" u="sng" dirty="0" smtClean="0">
                <a:hlinkClick r:id="rId3"/>
              </a:rPr>
              <a:t>https://www2.le.ac.uk/departments/gradschool/training/eresources/teaching/theories/kolb</a:t>
            </a:r>
            <a:r>
              <a:rPr lang="en-GB" sz="1300" dirty="0" smtClean="0"/>
              <a:t>  [Accessed: 11th October 2017]. </a:t>
            </a:r>
          </a:p>
          <a:p>
            <a:pPr lvl="0"/>
            <a:r>
              <a:rPr lang="en-GB" sz="1300" dirty="0" smtClean="0"/>
              <a:t>Paige-Smith,  A. and Craft, A. (2011) </a:t>
            </a:r>
            <a:r>
              <a:rPr lang="en-GB" sz="1300" i="1" dirty="0" smtClean="0"/>
              <a:t>Developing Reflective Practice in the Early Years</a:t>
            </a:r>
            <a:r>
              <a:rPr lang="en-GB" sz="1300" dirty="0" smtClean="0"/>
              <a:t>. England: McGraw-Hill Education.</a:t>
            </a:r>
          </a:p>
          <a:p>
            <a:pPr lvl="0"/>
            <a:r>
              <a:rPr lang="en-GB" sz="1300" dirty="0" smtClean="0"/>
              <a:t>Reed,  M. and Canning, N. (2010) </a:t>
            </a:r>
            <a:r>
              <a:rPr lang="en-GB" sz="1300" i="1" dirty="0" smtClean="0"/>
              <a:t>Reflective Practice in the Early Years</a:t>
            </a:r>
            <a:r>
              <a:rPr lang="en-GB" sz="1300" dirty="0" smtClean="0"/>
              <a:t>. London: SAGE Publications.</a:t>
            </a:r>
          </a:p>
          <a:p>
            <a:pPr lvl="0"/>
            <a:r>
              <a:rPr lang="en-GB" sz="1300" dirty="0" err="1" smtClean="0"/>
              <a:t>Unicef</a:t>
            </a:r>
            <a:r>
              <a:rPr lang="en-GB" sz="1300" dirty="0" smtClean="0"/>
              <a:t>. (1992)  ‘The United Nations Convention on the Rights of the Child’ [PDF] Available at: </a:t>
            </a:r>
            <a:r>
              <a:rPr lang="en-GB" sz="1300" u="sng" dirty="0" smtClean="0">
                <a:hlinkClick r:id="rId4"/>
              </a:rPr>
              <a:t>https://downloads.unicef.org.uk/wp-content/uploads/2010/05/UNCRC_united_nations_convention_on_the_rights_of_the_child.pdf?_ga=2.231176349.363663505.1494483430-56798244.1484152352</a:t>
            </a:r>
            <a:r>
              <a:rPr lang="en-GB" sz="1300" dirty="0" smtClean="0"/>
              <a:t>   [Accessed: 10</a:t>
            </a:r>
            <a:r>
              <a:rPr lang="en-GB" sz="1300" baseline="30000" dirty="0" smtClean="0"/>
              <a:t>th</a:t>
            </a:r>
            <a:r>
              <a:rPr lang="en-GB" sz="1300" dirty="0" smtClean="0"/>
              <a:t> October 2017].</a:t>
            </a:r>
          </a:p>
          <a:p>
            <a:pPr lvl="0"/>
            <a:r>
              <a:rPr lang="en-GB" sz="1300" dirty="0" smtClean="0"/>
              <a:t>Waller, T. (2009) </a:t>
            </a:r>
            <a:r>
              <a:rPr lang="en-GB" sz="1300" i="1" dirty="0" smtClean="0"/>
              <a:t>An introduction to early childhood. </a:t>
            </a:r>
            <a:r>
              <a:rPr lang="en-GB" sz="1300" dirty="0" smtClean="0"/>
              <a:t>(2</a:t>
            </a:r>
            <a:r>
              <a:rPr lang="en-GB" sz="1300" baseline="30000" dirty="0" smtClean="0"/>
              <a:t>nd</a:t>
            </a:r>
            <a:r>
              <a:rPr lang="en-GB" sz="1300" dirty="0" smtClean="0"/>
              <a:t> </a:t>
            </a:r>
            <a:r>
              <a:rPr lang="en-GB" sz="1300" dirty="0" err="1" smtClean="0"/>
              <a:t>ed</a:t>
            </a:r>
            <a:r>
              <a:rPr lang="en-GB" sz="1300" dirty="0" smtClean="0"/>
              <a:t>) London: SAGE Publications.</a:t>
            </a:r>
          </a:p>
          <a:p>
            <a:pPr lvl="0"/>
            <a:r>
              <a:rPr lang="en-GB" sz="1300" dirty="0" smtClean="0"/>
              <a:t>Kolb, A., Kolb, D., </a:t>
            </a:r>
            <a:r>
              <a:rPr lang="en-GB" sz="1300" dirty="0" err="1" smtClean="0"/>
              <a:t>Passarelli</a:t>
            </a:r>
            <a:r>
              <a:rPr lang="en-GB" sz="1300" dirty="0" smtClean="0"/>
              <a:t>, A. And Sharma, G. (2014) ‘On Becoming an Experiential Educator: The Educator Role Profile’, </a:t>
            </a:r>
            <a:r>
              <a:rPr lang="en-GB" sz="1300" i="1" dirty="0" smtClean="0"/>
              <a:t>SAGE Publications</a:t>
            </a:r>
            <a:r>
              <a:rPr lang="en-GB" sz="1300" dirty="0" smtClean="0"/>
              <a:t>, Volume 45, Issue 2, pp. 204-234. [On-line]. Available at: </a:t>
            </a:r>
            <a:r>
              <a:rPr lang="en-GB" sz="1300" dirty="0" smtClean="0">
                <a:hlinkClick r:id="rId5"/>
              </a:rPr>
              <a:t>http://journals.sagepub.com.ezproxy.uwtsd.ac.uk/doi/pdf/10.1177/1046878114534383</a:t>
            </a:r>
            <a:r>
              <a:rPr lang="en-GB" sz="1300" dirty="0" smtClean="0"/>
              <a:t> [Accessed: 12th October 2017].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1221</TotalTime>
  <Words>1076</Words>
  <Application>Microsoft Office PowerPoint</Application>
  <PresentationFormat>On-screen Show (4:3)</PresentationFormat>
  <Paragraphs>136</Paragraphs>
  <Slides>13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Solstice</vt:lpstr>
      <vt:lpstr>EAEC6001 – The Reflective Adult</vt:lpstr>
      <vt:lpstr>Contents</vt:lpstr>
      <vt:lpstr>What is Reflective Practice?</vt:lpstr>
      <vt:lpstr>Multi-agency</vt:lpstr>
      <vt:lpstr>Scenario</vt:lpstr>
      <vt:lpstr>Model of Reflection - Kolb</vt:lpstr>
      <vt:lpstr>Reflection (SWOT Analysis)</vt:lpstr>
      <vt:lpstr>Personal Development</vt:lpstr>
      <vt:lpstr>Future Development</vt:lpstr>
      <vt:lpstr>Values</vt:lpstr>
      <vt:lpstr>Working with parents/carers</vt:lpstr>
      <vt:lpstr>Conclusion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EAEC6001</dc:title>
  <dc:creator>Vanessa</dc:creator>
  <cp:lastModifiedBy>Vanessa</cp:lastModifiedBy>
  <cp:revision>46</cp:revision>
  <dcterms:created xsi:type="dcterms:W3CDTF">2017-10-15T10:48:49Z</dcterms:created>
  <dcterms:modified xsi:type="dcterms:W3CDTF">2017-10-16T15:52:50Z</dcterms:modified>
</cp:coreProperties>
</file>