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555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812D27-6AF2-4E8C-ADD3-ECB921690A8E}" type="doc">
      <dgm:prSet loTypeId="urn:microsoft.com/office/officeart/2005/8/layout/hierarchy1" loCatId="hierarchy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23FE0CA-0C1E-40E8-B066-E7752EB5CE4A}">
      <dgm:prSet/>
      <dgm:spPr/>
      <dgm:t>
        <a:bodyPr/>
        <a:lstStyle/>
        <a:p>
          <a:r>
            <a:rPr lang="en-US" b="1" dirty="0"/>
            <a:t>NEVER GIVE </a:t>
          </a:r>
        </a:p>
        <a:p>
          <a:r>
            <a:rPr lang="en-US" b="1" dirty="0"/>
            <a:t>UP</a:t>
          </a:r>
        </a:p>
      </dgm:t>
    </dgm:pt>
    <dgm:pt modelId="{69534A66-470E-4311-A945-B9495705D3F6}" type="parTrans" cxnId="{1DDAA897-5604-4433-8A73-EF86C4DF229E}">
      <dgm:prSet/>
      <dgm:spPr/>
      <dgm:t>
        <a:bodyPr/>
        <a:lstStyle/>
        <a:p>
          <a:endParaRPr lang="en-US"/>
        </a:p>
      </dgm:t>
    </dgm:pt>
    <dgm:pt modelId="{61F30AE9-F4CF-4460-A431-73EB57825D87}" type="sibTrans" cxnId="{1DDAA897-5604-4433-8A73-EF86C4DF229E}">
      <dgm:prSet/>
      <dgm:spPr/>
      <dgm:t>
        <a:bodyPr/>
        <a:lstStyle/>
        <a:p>
          <a:endParaRPr lang="en-US"/>
        </a:p>
      </dgm:t>
    </dgm:pt>
    <dgm:pt modelId="{B822CC81-771D-48C0-B73C-340C25D40147}">
      <dgm:prSet/>
      <dgm:spPr/>
      <dgm:t>
        <a:bodyPr/>
        <a:lstStyle/>
        <a:p>
          <a:r>
            <a:rPr lang="en-US" b="1" dirty="0"/>
            <a:t>IMPROVE YOURSELF </a:t>
          </a:r>
        </a:p>
        <a:p>
          <a:r>
            <a:rPr lang="en-US" b="1" dirty="0"/>
            <a:t>EVERYDAY</a:t>
          </a:r>
        </a:p>
      </dgm:t>
    </dgm:pt>
    <dgm:pt modelId="{649C16D8-9D50-4151-B003-2A662EBFBDD6}" type="parTrans" cxnId="{E6D57BED-848C-414B-BF85-36C3B3F6D804}">
      <dgm:prSet/>
      <dgm:spPr/>
      <dgm:t>
        <a:bodyPr/>
        <a:lstStyle/>
        <a:p>
          <a:endParaRPr lang="en-US"/>
        </a:p>
      </dgm:t>
    </dgm:pt>
    <dgm:pt modelId="{25561A7C-2B4C-4876-97FC-5B859E15CF93}" type="sibTrans" cxnId="{E6D57BED-848C-414B-BF85-36C3B3F6D804}">
      <dgm:prSet/>
      <dgm:spPr/>
      <dgm:t>
        <a:bodyPr/>
        <a:lstStyle/>
        <a:p>
          <a:endParaRPr lang="en-US"/>
        </a:p>
      </dgm:t>
    </dgm:pt>
    <dgm:pt modelId="{D7C38AED-B9D1-4D45-8069-CD4491E4868F}" type="pres">
      <dgm:prSet presAssocID="{1E812D27-6AF2-4E8C-ADD3-ECB921690A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02D4334-4155-C944-9CC2-C9D10B08A7A8}" type="pres">
      <dgm:prSet presAssocID="{E23FE0CA-0C1E-40E8-B066-E7752EB5CE4A}" presName="hierRoot1" presStyleCnt="0"/>
      <dgm:spPr/>
    </dgm:pt>
    <dgm:pt modelId="{0FFC4D14-F885-0F41-974A-93FD20722614}" type="pres">
      <dgm:prSet presAssocID="{E23FE0CA-0C1E-40E8-B066-E7752EB5CE4A}" presName="composite" presStyleCnt="0"/>
      <dgm:spPr/>
    </dgm:pt>
    <dgm:pt modelId="{EC36AE0E-5716-1F4B-9240-007F6BDE757C}" type="pres">
      <dgm:prSet presAssocID="{E23FE0CA-0C1E-40E8-B066-E7752EB5CE4A}" presName="background" presStyleLbl="node0" presStyleIdx="0" presStyleCnt="2"/>
      <dgm:spPr/>
    </dgm:pt>
    <dgm:pt modelId="{9982DD5C-E98E-9F4B-ABFA-5FE45A4AF4B0}" type="pres">
      <dgm:prSet presAssocID="{E23FE0CA-0C1E-40E8-B066-E7752EB5CE4A}" presName="text" presStyleLbl="fgAcc0" presStyleIdx="0" presStyleCnt="2" custLinFactNeighborX="442" custLinFactNeighborY="56002">
        <dgm:presLayoutVars>
          <dgm:chPref val="3"/>
        </dgm:presLayoutVars>
      </dgm:prSet>
      <dgm:spPr/>
    </dgm:pt>
    <dgm:pt modelId="{CBBC83B1-1757-CC42-8445-DDF372EF7098}" type="pres">
      <dgm:prSet presAssocID="{E23FE0CA-0C1E-40E8-B066-E7752EB5CE4A}" presName="hierChild2" presStyleCnt="0"/>
      <dgm:spPr/>
    </dgm:pt>
    <dgm:pt modelId="{F907D84E-1328-9148-A130-DAAD0B7AA6C1}" type="pres">
      <dgm:prSet presAssocID="{B822CC81-771D-48C0-B73C-340C25D40147}" presName="hierRoot1" presStyleCnt="0"/>
      <dgm:spPr/>
    </dgm:pt>
    <dgm:pt modelId="{739D81C1-85D5-C641-9BF3-AA8039B7C4F8}" type="pres">
      <dgm:prSet presAssocID="{B822CC81-771D-48C0-B73C-340C25D40147}" presName="composite" presStyleCnt="0"/>
      <dgm:spPr/>
    </dgm:pt>
    <dgm:pt modelId="{E367A173-D934-E242-9580-0534692CBA26}" type="pres">
      <dgm:prSet presAssocID="{B822CC81-771D-48C0-B73C-340C25D40147}" presName="background" presStyleLbl="node0" presStyleIdx="1" presStyleCnt="2"/>
      <dgm:spPr/>
    </dgm:pt>
    <dgm:pt modelId="{02F33C39-2AEA-2C40-B2DB-C0497BBCAD34}" type="pres">
      <dgm:prSet presAssocID="{B822CC81-771D-48C0-B73C-340C25D40147}" presName="text" presStyleLbl="fgAcc0" presStyleIdx="1" presStyleCnt="2">
        <dgm:presLayoutVars>
          <dgm:chPref val="3"/>
        </dgm:presLayoutVars>
      </dgm:prSet>
      <dgm:spPr/>
    </dgm:pt>
    <dgm:pt modelId="{5E764069-2C33-394B-BD8D-4DB1E90655C2}" type="pres">
      <dgm:prSet presAssocID="{B822CC81-771D-48C0-B73C-340C25D40147}" presName="hierChild2" presStyleCnt="0"/>
      <dgm:spPr/>
    </dgm:pt>
  </dgm:ptLst>
  <dgm:cxnLst>
    <dgm:cxn modelId="{4B04EE5C-BCEF-BB4B-A352-121E9F83B604}" type="presOf" srcId="{E23FE0CA-0C1E-40E8-B066-E7752EB5CE4A}" destId="{9982DD5C-E98E-9F4B-ABFA-5FE45A4AF4B0}" srcOrd="0" destOrd="0" presId="urn:microsoft.com/office/officeart/2005/8/layout/hierarchy1"/>
    <dgm:cxn modelId="{45683F80-CD8E-9942-B81E-EB7BDD065D25}" type="presOf" srcId="{1E812D27-6AF2-4E8C-ADD3-ECB921690A8E}" destId="{D7C38AED-B9D1-4D45-8069-CD4491E4868F}" srcOrd="0" destOrd="0" presId="urn:microsoft.com/office/officeart/2005/8/layout/hierarchy1"/>
    <dgm:cxn modelId="{1DDAA897-5604-4433-8A73-EF86C4DF229E}" srcId="{1E812D27-6AF2-4E8C-ADD3-ECB921690A8E}" destId="{E23FE0CA-0C1E-40E8-B066-E7752EB5CE4A}" srcOrd="0" destOrd="0" parTransId="{69534A66-470E-4311-A945-B9495705D3F6}" sibTransId="{61F30AE9-F4CF-4460-A431-73EB57825D87}"/>
    <dgm:cxn modelId="{78DBF7E7-5F4B-E044-B1FC-8ADAB415F238}" type="presOf" srcId="{B822CC81-771D-48C0-B73C-340C25D40147}" destId="{02F33C39-2AEA-2C40-B2DB-C0497BBCAD34}" srcOrd="0" destOrd="0" presId="urn:microsoft.com/office/officeart/2005/8/layout/hierarchy1"/>
    <dgm:cxn modelId="{E6D57BED-848C-414B-BF85-36C3B3F6D804}" srcId="{1E812D27-6AF2-4E8C-ADD3-ECB921690A8E}" destId="{B822CC81-771D-48C0-B73C-340C25D40147}" srcOrd="1" destOrd="0" parTransId="{649C16D8-9D50-4151-B003-2A662EBFBDD6}" sibTransId="{25561A7C-2B4C-4876-97FC-5B859E15CF93}"/>
    <dgm:cxn modelId="{80E454B0-2AE2-CB4B-BCDF-84A1BA359151}" type="presParOf" srcId="{D7C38AED-B9D1-4D45-8069-CD4491E4868F}" destId="{302D4334-4155-C944-9CC2-C9D10B08A7A8}" srcOrd="0" destOrd="0" presId="urn:microsoft.com/office/officeart/2005/8/layout/hierarchy1"/>
    <dgm:cxn modelId="{81DE4983-DC12-084E-B052-10E15E1AE74F}" type="presParOf" srcId="{302D4334-4155-C944-9CC2-C9D10B08A7A8}" destId="{0FFC4D14-F885-0F41-974A-93FD20722614}" srcOrd="0" destOrd="0" presId="urn:microsoft.com/office/officeart/2005/8/layout/hierarchy1"/>
    <dgm:cxn modelId="{B48F3A35-D3EF-1244-8CDD-AF9DB7701D3C}" type="presParOf" srcId="{0FFC4D14-F885-0F41-974A-93FD20722614}" destId="{EC36AE0E-5716-1F4B-9240-007F6BDE757C}" srcOrd="0" destOrd="0" presId="urn:microsoft.com/office/officeart/2005/8/layout/hierarchy1"/>
    <dgm:cxn modelId="{B2ED7163-B726-0F40-B3E6-6D4D5DC45E2E}" type="presParOf" srcId="{0FFC4D14-F885-0F41-974A-93FD20722614}" destId="{9982DD5C-E98E-9F4B-ABFA-5FE45A4AF4B0}" srcOrd="1" destOrd="0" presId="urn:microsoft.com/office/officeart/2005/8/layout/hierarchy1"/>
    <dgm:cxn modelId="{6C29C315-C3BC-5247-8E54-6AD2FD2B1B40}" type="presParOf" srcId="{302D4334-4155-C944-9CC2-C9D10B08A7A8}" destId="{CBBC83B1-1757-CC42-8445-DDF372EF7098}" srcOrd="1" destOrd="0" presId="urn:microsoft.com/office/officeart/2005/8/layout/hierarchy1"/>
    <dgm:cxn modelId="{2AD3FB5C-1F1E-D148-9139-2A594288D28F}" type="presParOf" srcId="{D7C38AED-B9D1-4D45-8069-CD4491E4868F}" destId="{F907D84E-1328-9148-A130-DAAD0B7AA6C1}" srcOrd="1" destOrd="0" presId="urn:microsoft.com/office/officeart/2005/8/layout/hierarchy1"/>
    <dgm:cxn modelId="{0114BCE7-18DA-D645-A4EA-E7FC52CBEB43}" type="presParOf" srcId="{F907D84E-1328-9148-A130-DAAD0B7AA6C1}" destId="{739D81C1-85D5-C641-9BF3-AA8039B7C4F8}" srcOrd="0" destOrd="0" presId="urn:microsoft.com/office/officeart/2005/8/layout/hierarchy1"/>
    <dgm:cxn modelId="{790F1A0F-7447-9E42-BA08-336286B323E3}" type="presParOf" srcId="{739D81C1-85D5-C641-9BF3-AA8039B7C4F8}" destId="{E367A173-D934-E242-9580-0534692CBA26}" srcOrd="0" destOrd="0" presId="urn:microsoft.com/office/officeart/2005/8/layout/hierarchy1"/>
    <dgm:cxn modelId="{71B91CCA-14A9-9149-B19E-420DF063807E}" type="presParOf" srcId="{739D81C1-85D5-C641-9BF3-AA8039B7C4F8}" destId="{02F33C39-2AEA-2C40-B2DB-C0497BBCAD34}" srcOrd="1" destOrd="0" presId="urn:microsoft.com/office/officeart/2005/8/layout/hierarchy1"/>
    <dgm:cxn modelId="{B24F1F10-BD00-424C-AB84-B6507102369D}" type="presParOf" srcId="{F907D84E-1328-9148-A130-DAAD0B7AA6C1}" destId="{5E764069-2C33-394B-BD8D-4DB1E90655C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6AE0E-5716-1F4B-9240-007F6BDE757C}">
      <dsp:nvSpPr>
        <dsp:cNvPr id="0" name=""/>
        <dsp:cNvSpPr/>
      </dsp:nvSpPr>
      <dsp:spPr>
        <a:xfrm>
          <a:off x="11533" y="2139718"/>
          <a:ext cx="2451465" cy="15566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982DD5C-E98E-9F4B-ABFA-5FE45A4AF4B0}">
      <dsp:nvSpPr>
        <dsp:cNvPr id="0" name=""/>
        <dsp:cNvSpPr/>
      </dsp:nvSpPr>
      <dsp:spPr>
        <a:xfrm>
          <a:off x="283919" y="2398483"/>
          <a:ext cx="2451465" cy="15566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NEVER GIVE 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UP</a:t>
          </a:r>
        </a:p>
      </dsp:txBody>
      <dsp:txXfrm>
        <a:off x="329513" y="2444077"/>
        <a:ext cx="2360277" cy="1465492"/>
      </dsp:txXfrm>
    </dsp:sp>
    <dsp:sp modelId="{E367A173-D934-E242-9580-0534692CBA26}">
      <dsp:nvSpPr>
        <dsp:cNvPr id="0" name=""/>
        <dsp:cNvSpPr/>
      </dsp:nvSpPr>
      <dsp:spPr>
        <a:xfrm>
          <a:off x="2996934" y="1267945"/>
          <a:ext cx="2451465" cy="155668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2F33C39-2AEA-2C40-B2DB-C0497BBCAD34}">
      <dsp:nvSpPr>
        <dsp:cNvPr id="0" name=""/>
        <dsp:cNvSpPr/>
      </dsp:nvSpPr>
      <dsp:spPr>
        <a:xfrm>
          <a:off x="3269319" y="1526711"/>
          <a:ext cx="2451465" cy="15566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IMPROVE YOURSELF 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EVERYDAY</a:t>
          </a:r>
        </a:p>
      </dsp:txBody>
      <dsp:txXfrm>
        <a:off x="3314913" y="1572305"/>
        <a:ext cx="2360277" cy="14654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A677E5-A28A-D64C-87BA-30AC8E340F31}" type="datetimeFigureOut">
              <a:rPr lang="en-US" smtClean="0"/>
              <a:t>8/7/22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DA511-6A54-D048-9C9B-059B1E549B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64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7DA511-6A54-D048-9C9B-059B1E549B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751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1236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5858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6101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2569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3492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0113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697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797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2446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1655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8/7/22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7518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8/7/22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655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TMC_05_1.htm" TargetMode="External"/><Relationship Id="rId2" Type="http://schemas.openxmlformats.org/officeDocument/2006/relationships/hyperlink" Target="https://www.marketing91.com/personal-goa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4">
            <a:extLst>
              <a:ext uri="{FF2B5EF4-FFF2-40B4-BE49-F238E27FC236}">
                <a16:creationId xmlns:a16="http://schemas.microsoft.com/office/drawing/2014/main" id="{ECC1348E-D1DE-F3D4-02DA-41B6688649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7437" b="8293"/>
          <a:stretch/>
        </p:blipFill>
        <p:spPr>
          <a:xfrm>
            <a:off x="0" y="370600"/>
            <a:ext cx="12191980" cy="6857990"/>
          </a:xfrm>
          <a:prstGeom prst="rect">
            <a:avLst/>
          </a:prstGeom>
        </p:spPr>
      </p:pic>
      <p:sp>
        <p:nvSpPr>
          <p:cNvPr id="20" name="Oval 11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63A6C-2770-D334-2240-78D1BF3ED8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A9399-F967-2633-2F0E-98D029DDE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</a:t>
            </a:r>
          </a:p>
        </p:txBody>
      </p:sp>
      <p:sp>
        <p:nvSpPr>
          <p:cNvPr id="21" name="Arc 13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15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6906B5-E1B1-E16E-C9FA-B2599667E453}"/>
              </a:ext>
            </a:extLst>
          </p:cNvPr>
          <p:cNvSpPr txBox="1"/>
          <p:nvPr/>
        </p:nvSpPr>
        <p:spPr>
          <a:xfrm>
            <a:off x="2689078" y="4028943"/>
            <a:ext cx="60106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/>
              <a:t>                      </a:t>
            </a:r>
            <a:r>
              <a:rPr lang="en-US" sz="2800" dirty="0">
                <a:solidFill>
                  <a:schemeClr val="accent1"/>
                </a:solidFill>
              </a:rPr>
              <a:t>MY JOURNEY FOR MY </a:t>
            </a:r>
          </a:p>
          <a:p>
            <a:pPr>
              <a:spcAft>
                <a:spcPts val="600"/>
              </a:spcAft>
            </a:pPr>
            <a:r>
              <a:rPr lang="en-US" sz="2800" dirty="0">
                <a:solidFill>
                  <a:schemeClr val="accent1"/>
                </a:solidFill>
              </a:rPr>
              <a:t>                       FUTURE CAREER</a:t>
            </a: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accent1"/>
                </a:solidFill>
              </a:rPr>
              <a:t>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E5AE8D-7093-FF4A-F170-A1CAFA23846D}"/>
              </a:ext>
            </a:extLst>
          </p:cNvPr>
          <p:cNvSpPr txBox="1"/>
          <p:nvPr/>
        </p:nvSpPr>
        <p:spPr>
          <a:xfrm>
            <a:off x="9115903" y="4342643"/>
            <a:ext cx="320530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i="1" dirty="0">
                <a:solidFill>
                  <a:schemeClr val="bg1"/>
                </a:solidFill>
              </a:rPr>
              <a:t>ST: Giorgia Calamida</a:t>
            </a:r>
          </a:p>
          <a:p>
            <a:r>
              <a:rPr lang="en-US" sz="2000" i="1" dirty="0">
                <a:solidFill>
                  <a:schemeClr val="bg1"/>
                </a:solidFill>
              </a:rPr>
              <a:t>ST ID: 2129212</a:t>
            </a:r>
          </a:p>
          <a:p>
            <a:endParaRPr lang="en-US" sz="2000" i="1" dirty="0">
              <a:solidFill>
                <a:schemeClr val="bg1"/>
              </a:solidFill>
            </a:endParaRPr>
          </a:p>
          <a:p>
            <a:r>
              <a:rPr lang="en-US" sz="2000" i="1" dirty="0">
                <a:solidFill>
                  <a:schemeClr val="bg1"/>
                </a:solidFill>
              </a:rPr>
              <a:t>University Of Wales  </a:t>
            </a:r>
          </a:p>
          <a:p>
            <a:r>
              <a:rPr lang="en-US" sz="2000" i="1" dirty="0">
                <a:solidFill>
                  <a:schemeClr val="bg1"/>
                </a:solidFill>
              </a:rPr>
              <a:t>      Trinity Saint David</a:t>
            </a:r>
          </a:p>
          <a:p>
            <a:endParaRPr lang="en-US" sz="2000" i="1" dirty="0">
              <a:solidFill>
                <a:schemeClr val="bg1"/>
              </a:solidFill>
            </a:endParaRPr>
          </a:p>
          <a:p>
            <a:r>
              <a:rPr lang="en-US" sz="2000" i="1" dirty="0">
                <a:solidFill>
                  <a:schemeClr val="bg1"/>
                </a:solidFill>
              </a:rPr>
              <a:t>Lecturer: Timothy Hopkins</a:t>
            </a:r>
          </a:p>
        </p:txBody>
      </p:sp>
    </p:spTree>
    <p:extLst>
      <p:ext uri="{BB962C8B-B14F-4D97-AF65-F5344CB8AC3E}">
        <p14:creationId xmlns:p14="http://schemas.microsoft.com/office/powerpoint/2010/main" val="397725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B6D16-E674-0897-2E5D-B24B168CB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43144" cy="646811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WHERE I AM     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9E597-99B6-171B-1D4E-2193FE717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856" y="2412331"/>
            <a:ext cx="5558489" cy="43513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dirty="0"/>
              <a:t>Currently working in Hospitality Industry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Adapt myself to a new environment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Find out my potential skills and how to develop them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A62E49-AE87-1528-0003-C52FA61A5326}"/>
              </a:ext>
            </a:extLst>
          </p:cNvPr>
          <p:cNvSpPr txBox="1"/>
          <p:nvPr/>
        </p:nvSpPr>
        <p:spPr>
          <a:xfrm>
            <a:off x="2710705" y="1008406"/>
            <a:ext cx="1402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+mj-lt"/>
                <a:cs typeface="Aharoni" panose="02010803020104030203" pitchFamily="2" charset="-79"/>
              </a:rPr>
              <a:t>NOW</a:t>
            </a:r>
          </a:p>
        </p:txBody>
      </p:sp>
    </p:spTree>
    <p:extLst>
      <p:ext uri="{BB962C8B-B14F-4D97-AF65-F5344CB8AC3E}">
        <p14:creationId xmlns:p14="http://schemas.microsoft.com/office/powerpoint/2010/main" val="259149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138222-D274-4866-96E7-C3B1D6DA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888E255-D20B-4F26-B9DA-3DF036797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4743D8-B555-3F40-DF8F-30424B95A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294" y="1912745"/>
            <a:ext cx="508763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    WHICH SKILLS DO I HAVE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2AD46D6-02D6-45B3-921C-F4033826E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2790" y="5367348"/>
            <a:ext cx="616353" cy="59963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2" descr="E:\WORK\01 - TSD London\Modules\APP\Week 1 - Identifying Skills\SWOT-Analysis-CMYK-300x297.jpg">
            <a:extLst>
              <a:ext uri="{FF2B5EF4-FFF2-40B4-BE49-F238E27FC236}">
                <a16:creationId xmlns:a16="http://schemas.microsoft.com/office/drawing/2014/main" id="{BAF3F91B-2936-22FB-CCBB-63F4C235CE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92678" y="920862"/>
            <a:ext cx="5051479" cy="5000964"/>
          </a:xfrm>
          <a:custGeom>
            <a:avLst/>
            <a:gdLst/>
            <a:ahLst/>
            <a:cxnLst/>
            <a:rect l="l" t="t" r="r" b="b"/>
            <a:pathLst>
              <a:path w="5051479" h="5503900">
                <a:moveTo>
                  <a:pt x="151948" y="0"/>
                </a:moveTo>
                <a:lnTo>
                  <a:pt x="4899531" y="0"/>
                </a:lnTo>
                <a:cubicBezTo>
                  <a:pt x="4983450" y="0"/>
                  <a:pt x="5051479" y="68029"/>
                  <a:pt x="5051479" y="151948"/>
                </a:cubicBezTo>
                <a:lnTo>
                  <a:pt x="5051479" y="5351952"/>
                </a:lnTo>
                <a:cubicBezTo>
                  <a:pt x="5051479" y="5435871"/>
                  <a:pt x="4983450" y="5503900"/>
                  <a:pt x="4899531" y="5503900"/>
                </a:cubicBezTo>
                <a:lnTo>
                  <a:pt x="151948" y="5503900"/>
                </a:lnTo>
                <a:cubicBezTo>
                  <a:pt x="68029" y="5503900"/>
                  <a:pt x="0" y="5435871"/>
                  <a:pt x="0" y="5351952"/>
                </a:cubicBezTo>
                <a:lnTo>
                  <a:pt x="0" y="151948"/>
                </a:lnTo>
                <a:cubicBezTo>
                  <a:pt x="0" y="68029"/>
                  <a:pt x="68029" y="0"/>
                  <a:pt x="15194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2412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DCAE29-CB71-3CDE-5AC2-A9DB2142CC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089899"/>
              </p:ext>
            </p:extLst>
          </p:nvPr>
        </p:nvGraphicFramePr>
        <p:xfrm>
          <a:off x="597408" y="167640"/>
          <a:ext cx="10997184" cy="652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8592">
                  <a:extLst>
                    <a:ext uri="{9D8B030D-6E8A-4147-A177-3AD203B41FA5}">
                      <a16:colId xmlns:a16="http://schemas.microsoft.com/office/drawing/2014/main" val="2650165183"/>
                    </a:ext>
                  </a:extLst>
                </a:gridCol>
                <a:gridCol w="5498592">
                  <a:extLst>
                    <a:ext uri="{9D8B030D-6E8A-4147-A177-3AD203B41FA5}">
                      <a16:colId xmlns:a16="http://schemas.microsoft.com/office/drawing/2014/main" val="1592837579"/>
                    </a:ext>
                  </a:extLst>
                </a:gridCol>
              </a:tblGrid>
              <a:tr h="2407920">
                <a:tc>
                  <a:txBody>
                    <a:bodyPr/>
                    <a:lstStyle/>
                    <a:p>
                      <a:r>
                        <a:rPr lang="en-US" dirty="0"/>
                        <a:t>                            </a:t>
                      </a:r>
                      <a:r>
                        <a:rPr lang="en-US" sz="3200" dirty="0"/>
                        <a:t>STRENGHTS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Creativity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Trustworthiness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Positive Attitude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Self-control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/>
                        <a:t>OPPORTUNITIES</a:t>
                      </a:r>
                      <a:r>
                        <a:rPr lang="en-US" dirty="0"/>
                        <a:t> </a:t>
                      </a:r>
                    </a:p>
                    <a:p>
                      <a:pPr algn="ctr"/>
                      <a:endParaRPr lang="en-US" sz="2000" dirty="0"/>
                    </a:p>
                    <a:p>
                      <a:pPr algn="ctr"/>
                      <a:endParaRPr lang="en-US" sz="2000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Opportunity to keep studying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dirty="0"/>
                        <a:t>Have a positive  environment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596575"/>
                  </a:ext>
                </a:extLst>
              </a:tr>
              <a:tr h="2407920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WEAKNESSES</a:t>
                      </a:r>
                    </a:p>
                    <a:p>
                      <a:pPr algn="ctr"/>
                      <a:endParaRPr lang="en-US" b="1" dirty="0"/>
                    </a:p>
                    <a:p>
                      <a:pPr algn="ctr"/>
                      <a:endParaRPr lang="en-US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Lack of confidence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Shyness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Taking criticism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Nervousness about public speaking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THREATS</a:t>
                      </a:r>
                    </a:p>
                    <a:p>
                      <a:pPr algn="ctr"/>
                      <a:endParaRPr lang="en-US" b="1" dirty="0"/>
                    </a:p>
                    <a:p>
                      <a:pPr algn="ctr"/>
                      <a:endParaRPr lang="en-US" b="1" dirty="0"/>
                    </a:p>
                    <a:p>
                      <a:pPr algn="ctr"/>
                      <a:endParaRPr lang="en-US" sz="20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People take advance of me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1" dirty="0"/>
                        <a:t>Overthinker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725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0194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Arc 1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Rectangle 13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Arc 1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58568-CA15-D3BB-11CF-DE5339500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493" y="1935313"/>
            <a:ext cx="5130798" cy="275041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MY PERSONAL GOALS</a:t>
            </a:r>
          </a:p>
        </p:txBody>
      </p:sp>
      <p:pic>
        <p:nvPicPr>
          <p:cNvPr id="5" name="Content Placeholder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40EE9F56-0A41-FB3B-4CA1-D11B0E99B0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76434"/>
            <a:ext cx="5850384" cy="3905131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1" name="Oval 17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6889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A5ED585-FEBB-4DAD-84C0-97BEE6C36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8933" y="4841194"/>
            <a:ext cx="1737401" cy="959536"/>
          </a:xfrm>
          <a:custGeom>
            <a:avLst/>
            <a:gdLst/>
            <a:ahLst/>
            <a:cxnLst/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F6AC352-A720-4DB3-87CA-A33B0607C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433" y="2"/>
            <a:ext cx="849328" cy="357668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ECBFEF8-9038-4E5E-A5F1-E4DC23035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, light, toy, vector graphics&#10;&#10;Description automatically generated">
            <a:extLst>
              <a:ext uri="{FF2B5EF4-FFF2-40B4-BE49-F238E27FC236}">
                <a16:creationId xmlns:a16="http://schemas.microsoft.com/office/drawing/2014/main" id="{5A4BC9DB-F8AC-26BD-E72D-AF4FABBE93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510" r="28241" b="2"/>
          <a:stretch/>
        </p:blipFill>
        <p:spPr>
          <a:xfrm>
            <a:off x="3976330" y="2466809"/>
            <a:ext cx="3970902" cy="3970903"/>
          </a:xfrm>
          <a:custGeom>
            <a:avLst/>
            <a:gdLst/>
            <a:ahLst/>
            <a:cxnLst/>
            <a:rect l="l" t="t" r="r" b="b"/>
            <a:pathLst>
              <a:path w="6315571" h="6315572">
                <a:moveTo>
                  <a:pt x="3157785" y="0"/>
                </a:moveTo>
                <a:cubicBezTo>
                  <a:pt x="4901782" y="0"/>
                  <a:pt x="6315571" y="1413789"/>
                  <a:pt x="6315571" y="3157786"/>
                </a:cubicBezTo>
                <a:cubicBezTo>
                  <a:pt x="6315571" y="4901783"/>
                  <a:pt x="4901782" y="6315572"/>
                  <a:pt x="3157785" y="6315572"/>
                </a:cubicBezTo>
                <a:cubicBezTo>
                  <a:pt x="1413788" y="6315572"/>
                  <a:pt x="0" y="4901783"/>
                  <a:pt x="0" y="3157786"/>
                </a:cubicBezTo>
                <a:cubicBezTo>
                  <a:pt x="0" y="1413789"/>
                  <a:pt x="1413788" y="0"/>
                  <a:pt x="3157785" y="0"/>
                </a:cubicBezTo>
                <a:close/>
              </a:path>
            </a:pathLst>
          </a:custGeom>
        </p:spPr>
      </p:pic>
      <p:sp>
        <p:nvSpPr>
          <p:cNvPr id="27" name="Arc 26">
            <a:extLst>
              <a:ext uri="{FF2B5EF4-FFF2-40B4-BE49-F238E27FC236}">
                <a16:creationId xmlns:a16="http://schemas.microsoft.com/office/drawing/2014/main" id="{F37E8EB2-7BE0-4F3D-921C-F4E9C2C14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8607799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77AE46B-A945-4A7E-9911-903176079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1176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C9B8FB-0185-36F0-BB80-8BB5D7EB2BAF}"/>
              </a:ext>
            </a:extLst>
          </p:cNvPr>
          <p:cNvSpPr txBox="1"/>
          <p:nvPr/>
        </p:nvSpPr>
        <p:spPr>
          <a:xfrm>
            <a:off x="-37901" y="2867216"/>
            <a:ext cx="426488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800" dirty="0"/>
              <a:t>Be successful in </a:t>
            </a:r>
          </a:p>
          <a:p>
            <a:r>
              <a:rPr lang="en-US" sz="2800" dirty="0"/>
              <a:t>    my studies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2800" dirty="0"/>
              <a:t>Challenging myself for </a:t>
            </a:r>
          </a:p>
          <a:p>
            <a:r>
              <a:rPr lang="en-US" sz="2800" dirty="0"/>
              <a:t>     new opportunities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2800" dirty="0"/>
              <a:t>Improve my </a:t>
            </a:r>
          </a:p>
          <a:p>
            <a:r>
              <a:rPr lang="en-US" sz="2800" dirty="0"/>
              <a:t>   knowledge 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2800" dirty="0"/>
              <a:t>Believe more in myself</a:t>
            </a: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B75EB2DC-DFBD-CF26-D29E-913F44612ECF}"/>
              </a:ext>
            </a:extLst>
          </p:cNvPr>
          <p:cNvSpPr/>
          <p:nvPr/>
        </p:nvSpPr>
        <p:spPr>
          <a:xfrm>
            <a:off x="1755875" y="1115396"/>
            <a:ext cx="854977" cy="139754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16A9B1-0BEB-F85C-64F3-E0CF9BB9044B}"/>
              </a:ext>
            </a:extLst>
          </p:cNvPr>
          <p:cNvSpPr txBox="1"/>
          <p:nvPr/>
        </p:nvSpPr>
        <p:spPr>
          <a:xfrm>
            <a:off x="2588101" y="413333"/>
            <a:ext cx="67473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WITCH SKILLS DO I NEED TO </a:t>
            </a:r>
          </a:p>
          <a:p>
            <a:r>
              <a:rPr lang="en-US" sz="3600" b="1" dirty="0"/>
              <a:t>       IMPROVE MY GOALS</a:t>
            </a:r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1C3FF35A-29BD-41A2-C5E6-55967C7C90C6}"/>
              </a:ext>
            </a:extLst>
          </p:cNvPr>
          <p:cNvSpPr/>
          <p:nvPr/>
        </p:nvSpPr>
        <p:spPr>
          <a:xfrm>
            <a:off x="9543247" y="1137730"/>
            <a:ext cx="892878" cy="13528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047ABC-7FBA-DBAC-2DE1-3E3F73F0C5E3}"/>
              </a:ext>
            </a:extLst>
          </p:cNvPr>
          <p:cNvSpPr txBox="1"/>
          <p:nvPr/>
        </p:nvSpPr>
        <p:spPr>
          <a:xfrm>
            <a:off x="8119262" y="2950318"/>
            <a:ext cx="3947043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US" sz="2800" dirty="0"/>
              <a:t>Communication skills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2800" dirty="0"/>
              <a:t>Presenting or public</a:t>
            </a:r>
          </a:p>
          <a:p>
            <a:r>
              <a:rPr lang="en-GB" sz="2800" dirty="0"/>
              <a:t>    speaking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2800" dirty="0"/>
              <a:t>Time management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2800" dirty="0"/>
              <a:t>self-confidence</a:t>
            </a:r>
          </a:p>
          <a:p>
            <a:pPr marL="285750" indent="-285750">
              <a:buFont typeface="Wingdings" pitchFamily="2" charset="2"/>
              <a:buChar char="ü"/>
            </a:pPr>
            <a:endParaRPr lang="en-US" dirty="0"/>
          </a:p>
          <a:p>
            <a:pPr marL="285750" indent="-285750">
              <a:buFont typeface="Wingdings" pitchFamily="2" charset="2"/>
              <a:buChar char="ü"/>
            </a:pPr>
            <a:endParaRPr lang="en-US" dirty="0"/>
          </a:p>
          <a:p>
            <a:endParaRPr lang="en-US" dirty="0"/>
          </a:p>
          <a:p>
            <a:pPr marL="285750" indent="-285750">
              <a:buFont typeface="Wingdings" pitchFamily="2" charset="2"/>
              <a:buChar char="ü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456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D3DDB-501C-0554-44FD-E6D4992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375215"/>
            <a:ext cx="5721484" cy="1325563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lgerian" pitchFamily="82" charset="77"/>
              </a:rPr>
              <a:t>IN CONCLUSION 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2818CBC-C92D-E5A2-DD7F-20FAE37918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631" r="-1" b="-1"/>
          <a:stretch/>
        </p:blipFill>
        <p:spPr>
          <a:xfrm>
            <a:off x="716073" y="1048941"/>
            <a:ext cx="4261337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0B436E3F-3AE4-0B83-58DF-876898231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720588"/>
              </p:ext>
            </p:extLst>
          </p:nvPr>
        </p:nvGraphicFramePr>
        <p:xfrm>
          <a:off x="5620878" y="1256166"/>
          <a:ext cx="57214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1154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DA97D-959E-39B8-5713-EAA3566CE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dirty="0">
                <a:latin typeface="Algerian" pitchFamily="82" charset="77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A0FD4-3E0D-075C-C54A-18D307F2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33133"/>
            <a:ext cx="10515600" cy="3859742"/>
          </a:xfrm>
        </p:spPr>
        <p:txBody>
          <a:bodyPr>
            <a:normAutofit/>
          </a:bodyPr>
          <a:lstStyle/>
          <a:p>
            <a:pPr marL="285750" indent="-285750"/>
            <a:r>
              <a:rPr lang="en-GB" sz="2200" dirty="0"/>
              <a:t>Bhasin, H. ( 2020 ), </a:t>
            </a:r>
            <a:r>
              <a:rPr lang="en-GB" sz="2200" i="1" dirty="0"/>
              <a:t>Setting Personal Goals – Examples and</a:t>
            </a:r>
          </a:p>
          <a:p>
            <a:pPr marL="0" indent="0">
              <a:buNone/>
            </a:pPr>
            <a:r>
              <a:rPr lang="en-GB" sz="2200" i="1" dirty="0"/>
              <a:t>     </a:t>
            </a:r>
            <a:r>
              <a:rPr lang="en-GB" sz="2200" i="1"/>
              <a:t>Importance. </a:t>
            </a:r>
            <a:r>
              <a:rPr lang="en-GB" sz="2200"/>
              <a:t>[ </a:t>
            </a:r>
            <a:r>
              <a:rPr lang="en-GB" sz="2200" dirty="0"/>
              <a:t>Online ]</a:t>
            </a:r>
            <a:r>
              <a:rPr lang="en-GB" sz="2200" i="1" dirty="0"/>
              <a:t> </a:t>
            </a:r>
            <a:r>
              <a:rPr lang="en-GB" sz="2200" dirty="0"/>
              <a:t>Available at:</a:t>
            </a:r>
          </a:p>
          <a:p>
            <a:pPr marL="0" indent="0">
              <a:buNone/>
            </a:pPr>
            <a:r>
              <a:rPr lang="en-GB" sz="2200" dirty="0">
                <a:hlinkClick r:id="rId2"/>
              </a:rPr>
              <a:t>      &lt;https://www.marketing91.com/personal- goals/</a:t>
            </a:r>
            <a:r>
              <a:rPr lang="en-GB" sz="2200" dirty="0"/>
              <a:t>&gt;</a:t>
            </a:r>
          </a:p>
          <a:p>
            <a:pPr marL="0" indent="0">
              <a:buNone/>
            </a:pPr>
            <a:r>
              <a:rPr lang="en-GB" sz="2200" dirty="0"/>
              <a:t>     [Accessed: 4 August 2021]</a:t>
            </a:r>
          </a:p>
          <a:p>
            <a:pPr marL="285750" indent="-285750"/>
            <a:r>
              <a:rPr lang="en-GB" sz="2200" dirty="0"/>
              <a:t> Pasteur, L.,2022. </a:t>
            </a:r>
            <a:r>
              <a:rPr lang="en-GB" sz="2200" i="1" dirty="0"/>
              <a:t>Personal SWOT Analysis</a:t>
            </a:r>
            <a:endParaRPr lang="en-GB" sz="2200" dirty="0"/>
          </a:p>
          <a:p>
            <a:pPr marL="0" indent="0">
              <a:buNone/>
            </a:pPr>
            <a:r>
              <a:rPr lang="en-GB" sz="2200" i="1" dirty="0"/>
              <a:t>     Making the Most of Your Talents and Opportunities. </a:t>
            </a:r>
            <a:r>
              <a:rPr lang="en-GB" sz="2200" dirty="0"/>
              <a:t>[ Online ]Available at:</a:t>
            </a:r>
          </a:p>
          <a:p>
            <a:pPr marL="0" indent="0">
              <a:buNone/>
            </a:pPr>
            <a:r>
              <a:rPr lang="en-GB" sz="2200" dirty="0"/>
              <a:t>     &lt;</a:t>
            </a:r>
            <a:r>
              <a:rPr lang="en-GB" sz="2200" dirty="0">
                <a:hlinkClick r:id="rId3"/>
              </a:rPr>
              <a:t>https://www.mindtools.com/pages/article/newTMC_05_1.htm</a:t>
            </a:r>
            <a:r>
              <a:rPr lang="en-GB" sz="2200" dirty="0"/>
              <a:t>&gt;</a:t>
            </a:r>
          </a:p>
          <a:p>
            <a:pPr marL="0" indent="0">
              <a:buNone/>
            </a:pPr>
            <a:r>
              <a:rPr lang="en-GB" sz="2200" dirty="0"/>
              <a:t>     [ Accessed: 4 August 2021]</a:t>
            </a:r>
          </a:p>
        </p:txBody>
      </p:sp>
      <p:sp>
        <p:nvSpPr>
          <p:cNvPr id="4" name="Down Arrow 3">
            <a:extLst>
              <a:ext uri="{FF2B5EF4-FFF2-40B4-BE49-F238E27FC236}">
                <a16:creationId xmlns:a16="http://schemas.microsoft.com/office/drawing/2014/main" id="{BB2E932B-E6D1-E914-2DD2-94BA4356A00F}"/>
              </a:ext>
            </a:extLst>
          </p:cNvPr>
          <p:cNvSpPr/>
          <p:nvPr/>
        </p:nvSpPr>
        <p:spPr>
          <a:xfrm>
            <a:off x="5853684" y="145005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49588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249</Words>
  <Application>Microsoft Macintosh PowerPoint</Application>
  <PresentationFormat>Widescreen</PresentationFormat>
  <Paragraphs>76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Aharoni</vt:lpstr>
      <vt:lpstr>Algerian</vt:lpstr>
      <vt:lpstr>Arial</vt:lpstr>
      <vt:lpstr>Avenir Next LT Pro</vt:lpstr>
      <vt:lpstr>Calibri</vt:lpstr>
      <vt:lpstr>Wingdings</vt:lpstr>
      <vt:lpstr>ShapesVTI</vt:lpstr>
      <vt:lpstr>ACADEMIC AND EMPLOYABILITY SKILLS</vt:lpstr>
      <vt:lpstr>        WHERE I AM       </vt:lpstr>
      <vt:lpstr>                   WHICH SKILLS DO I HAVE</vt:lpstr>
      <vt:lpstr>PowerPoint Presentation</vt:lpstr>
      <vt:lpstr>MY PERSONAL GOALS</vt:lpstr>
      <vt:lpstr>PowerPoint Presentation</vt:lpstr>
      <vt:lpstr>IN 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Giorgia Calamida (2129212)</dc:creator>
  <cp:lastModifiedBy>Giorgia Calamida (2129212)</cp:lastModifiedBy>
  <cp:revision>29</cp:revision>
  <dcterms:created xsi:type="dcterms:W3CDTF">2022-08-02T15:12:13Z</dcterms:created>
  <dcterms:modified xsi:type="dcterms:W3CDTF">2022-08-07T10:36:47Z</dcterms:modified>
</cp:coreProperties>
</file>